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9" r:id="rId3"/>
    <p:sldId id="256" r:id="rId5"/>
    <p:sldId id="257" r:id="rId6"/>
    <p:sldId id="258" r:id="rId7"/>
    <p:sldId id="259" r:id="rId8"/>
    <p:sldId id="298"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91" r:id="rId23"/>
    <p:sldId id="275" r:id="rId24"/>
    <p:sldId id="292" r:id="rId25"/>
    <p:sldId id="277" r:id="rId26"/>
    <p:sldId id="278" r:id="rId27"/>
    <p:sldId id="279" r:id="rId28"/>
    <p:sldId id="280" r:id="rId29"/>
    <p:sldId id="281" r:id="rId30"/>
    <p:sldId id="282" r:id="rId31"/>
    <p:sldId id="283" r:id="rId32"/>
    <p:sldId id="284" r:id="rId33"/>
    <p:sldId id="285" r:id="rId34"/>
    <p:sldId id="286" r:id="rId35"/>
    <p:sldId id="287" r:id="rId36"/>
    <p:sldId id="294" r:id="rId37"/>
    <p:sldId id="300" r:id="rId38"/>
    <p:sldId id="335" r:id="rId39"/>
  </p:sldIdLst>
  <p:sldSz cx="9144000" cy="5143500" type="screen16x9"/>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5" d="100"/>
          <a:sy n="145" d="100"/>
        </p:scale>
        <p:origin x="624"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FB0A3-972A-4891-A338-24EFAF876CF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72A53-9388-4210-BDC7-DD534754D8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080"/>
            <a:ext cx="9144000" cy="5138927"/>
          </a:xfrm>
          <a:prstGeom prst="rect">
            <a:avLst/>
          </a:prstGeom>
          <a:pattFill prst="shingle">
            <a:fgClr>
              <a:schemeClr val="accent1"/>
            </a:fgClr>
            <a:bgClr>
              <a:schemeClr val="bg1"/>
            </a:bgClr>
          </a:pattFill>
          <a:ln>
            <a:noFill/>
          </a:ln>
          <a:effectLst/>
        </p:spPr>
      </p:pic>
      <p:sp>
        <p:nvSpPr>
          <p:cNvPr id="2" name="标题 1"/>
          <p:cNvSpPr>
            <a:spLocks noGrp="1"/>
          </p:cNvSpPr>
          <p:nvPr>
            <p:ph type="title"/>
          </p:nvPr>
        </p:nvSpPr>
        <p:spPr>
          <a:xfrm>
            <a:off x="457200" y="375770"/>
            <a:ext cx="8229600" cy="253596"/>
          </a:xfrm>
        </p:spPr>
        <p:txBody>
          <a:bodyPr>
            <a:noAutofit/>
          </a:bodyPr>
          <a:lstStyle>
            <a:lvl1pPr>
              <a:defRPr sz="20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9CD4698-4251-4A88-9E52-33E82DF00E1F}" type="slidenum">
              <a:rPr lang="zh-CN" altLang="en-US" smtClean="0"/>
            </a:fld>
            <a:endParaRPr lang="zh-CN" altLang="en-US"/>
          </a:p>
        </p:txBody>
      </p:sp>
      <p:cxnSp>
        <p:nvCxnSpPr>
          <p:cNvPr id="6" name="直接连接符 5"/>
          <p:cNvCxnSpPr/>
          <p:nvPr userDrawn="1"/>
        </p:nvCxnSpPr>
        <p:spPr>
          <a:xfrm>
            <a:off x="515257" y="502568"/>
            <a:ext cx="3192647" cy="5237"/>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5436096" y="507805"/>
            <a:ext cx="3264655"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080"/>
            <a:ext cx="9144000" cy="513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占位符 1"/>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12773E8-3CEA-4F97-92E9-29608AA0159E}"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CD4698-4251-4A88-9E52-33E82DF00E1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6.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6.xml"/><Relationship Id="rId2" Type="http://schemas.openxmlformats.org/officeDocument/2006/relationships/image" Target="../media/image19.jpeg"/><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6.xml"/><Relationship Id="rId2" Type="http://schemas.openxmlformats.org/officeDocument/2006/relationships/image" Target="../media/image27.png"/><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xml"/><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图片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9" y="1589"/>
            <a:ext cx="9144000" cy="5143499"/>
          </a:xfrm>
          <a:prstGeom prst="rect">
            <a:avLst/>
          </a:prstGeom>
        </p:spPr>
      </p:pic>
      <p:sp>
        <p:nvSpPr>
          <p:cNvPr id="63" name="五边形 62"/>
          <p:cNvSpPr/>
          <p:nvPr/>
        </p:nvSpPr>
        <p:spPr>
          <a:xfrm flipH="1">
            <a:off x="5004046" y="1413923"/>
            <a:ext cx="4139953" cy="597611"/>
          </a:xfrm>
          <a:prstGeom prst="homePlate">
            <a:avLst>
              <a:gd name="adj" fmla="val 65015"/>
            </a:avLst>
          </a:prstGeom>
          <a:solidFill>
            <a:srgbClr val="C00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4" name="TextBox 63"/>
          <p:cNvSpPr txBox="1"/>
          <p:nvPr/>
        </p:nvSpPr>
        <p:spPr>
          <a:xfrm>
            <a:off x="5293723" y="1412826"/>
            <a:ext cx="3877985" cy="584775"/>
          </a:xfrm>
          <a:prstGeom prst="rect">
            <a:avLst/>
          </a:prstGeom>
          <a:noFill/>
        </p:spPr>
        <p:txBody>
          <a:bodyPr wrap="none" rtlCol="0">
            <a:spAutoFit/>
          </a:bodyPr>
          <a:lstStyle/>
          <a:p>
            <a:r>
              <a:rPr lang="zh-CN" altLang="en-US" sz="3200" b="1" dirty="0" smtClean="0">
                <a:ln w="9525">
                  <a:noFill/>
                </a:ln>
                <a:solidFill>
                  <a:schemeClr val="bg1"/>
                </a:solidFill>
                <a:latin typeface="微软雅黑" panose="020B0503020204020204" pitchFamily="34" charset="-122"/>
                <a:ea typeface="微软雅黑" panose="020B0503020204020204" pitchFamily="34" charset="-122"/>
              </a:rPr>
              <a:t>新员工入职培训模板</a:t>
            </a:r>
            <a:endParaRPr lang="zh-CN" altLang="en-US" sz="3200" b="1" dirty="0">
              <a:ln w="9525">
                <a:noFill/>
              </a:ln>
              <a:solidFill>
                <a:schemeClr val="bg1"/>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5400934" y="2115734"/>
            <a:ext cx="3449983" cy="307777"/>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公司介绍</a:t>
            </a: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员工培训</a:t>
            </a:r>
            <a:r>
              <a:rPr lang="en-US" altLang="zh-CN" sz="1400" b="1" dirty="0" smtClean="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会议报告</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总结</a:t>
            </a:r>
            <a:r>
              <a:rPr lang="en-US" altLang="zh-CN" sz="1400" b="1" dirty="0">
                <a:latin typeface="微软雅黑" panose="020B0503020204020204" pitchFamily="34" charset="-122"/>
                <a:ea typeface="微软雅黑" panose="020B0503020204020204" pitchFamily="34" charset="-122"/>
              </a:rPr>
              <a:t>/</a:t>
            </a:r>
            <a:r>
              <a:rPr lang="zh-CN" altLang="en-US" sz="1400" b="1" dirty="0" smtClean="0">
                <a:ln w="9525">
                  <a:noFill/>
                </a:ln>
                <a:latin typeface="微软雅黑" panose="020B0503020204020204" pitchFamily="34" charset="-122"/>
                <a:ea typeface="微软雅黑" panose="020B0503020204020204" pitchFamily="34" charset="-122"/>
              </a:rPr>
              <a:t>精品</a:t>
            </a:r>
            <a:r>
              <a:rPr lang="en-US" altLang="zh-CN" sz="1400" b="1" dirty="0" smtClean="0">
                <a:latin typeface="微软雅黑" panose="020B0503020204020204" pitchFamily="34" charset="-122"/>
                <a:ea typeface="微软雅黑" panose="020B0503020204020204" pitchFamily="34" charset="-122"/>
              </a:rPr>
              <a:t> </a:t>
            </a:r>
            <a:endParaRPr lang="zh-CN" altLang="en-US" sz="1400" b="1" dirty="0">
              <a:ln w="9525">
                <a:noFill/>
              </a:ln>
              <a:latin typeface="微软雅黑" panose="020B0503020204020204" pitchFamily="34" charset="-122"/>
              <a:ea typeface="微软雅黑" panose="020B0503020204020204" pitchFamily="34" charset="-122"/>
            </a:endParaRPr>
          </a:p>
        </p:txBody>
      </p:sp>
      <p:grpSp>
        <p:nvGrpSpPr>
          <p:cNvPr id="66" name="组合 65"/>
          <p:cNvGrpSpPr/>
          <p:nvPr/>
        </p:nvGrpSpPr>
        <p:grpSpPr>
          <a:xfrm>
            <a:off x="6954014" y="4430921"/>
            <a:ext cx="343825" cy="309997"/>
            <a:chOff x="4634991" y="2138335"/>
            <a:chExt cx="428348" cy="386204"/>
          </a:xfrm>
        </p:grpSpPr>
        <p:sp>
          <p:nvSpPr>
            <p:cNvPr id="67"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pPr fontAlgn="auto">
                <a:spcBef>
                  <a:spcPts val="0"/>
                </a:spcBef>
                <a:spcAft>
                  <a:spcPts val="0"/>
                </a:spcAft>
                <a:buFontTx/>
                <a:buNone/>
              </a:pPr>
              <a:endParaRPr lang="zh-CN" altLang="en-US" dirty="0">
                <a:solidFill>
                  <a:prstClr val="black"/>
                </a:solidFill>
                <a:latin typeface="Calibri" panose="020F0502020204030204"/>
                <a:ea typeface="微软雅黑" panose="020B0503020204020204" pitchFamily="34" charset="-122"/>
              </a:endParaRPr>
            </a:p>
          </p:txBody>
        </p:sp>
        <p:sp>
          <p:nvSpPr>
            <p:cNvPr id="68"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buFontTx/>
                <a:buNone/>
                <a:defRPr/>
              </a:pPr>
              <a:endParaRPr lang="zh-CN" altLang="en-US" dirty="0">
                <a:solidFill>
                  <a:srgbClr val="FFFFFF"/>
                </a:solidFill>
                <a:latin typeface="Calibri" panose="020F0502020204030204"/>
                <a:ea typeface="微软雅黑" panose="020B0503020204020204" pitchFamily="34" charset="-122"/>
              </a:endParaRPr>
            </a:p>
          </p:txBody>
        </p:sp>
      </p:grpSp>
      <p:grpSp>
        <p:nvGrpSpPr>
          <p:cNvPr id="69" name="组合 68"/>
          <p:cNvGrpSpPr/>
          <p:nvPr/>
        </p:nvGrpSpPr>
        <p:grpSpPr>
          <a:xfrm>
            <a:off x="7313253" y="4430921"/>
            <a:ext cx="343825" cy="309997"/>
            <a:chOff x="5076056" y="2138335"/>
            <a:chExt cx="428348" cy="386204"/>
          </a:xfrm>
        </p:grpSpPr>
        <p:sp>
          <p:nvSpPr>
            <p:cNvPr id="70"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pPr fontAlgn="auto">
                <a:spcBef>
                  <a:spcPts val="0"/>
                </a:spcBef>
                <a:spcAft>
                  <a:spcPts val="0"/>
                </a:spcAft>
                <a:buFontTx/>
                <a:buNone/>
              </a:pPr>
              <a:endParaRPr lang="zh-CN" altLang="en-US" dirty="0">
                <a:solidFill>
                  <a:prstClr val="black"/>
                </a:solidFill>
                <a:latin typeface="Calibri" panose="020F0502020204030204"/>
                <a:ea typeface="微软雅黑" panose="020B0503020204020204" pitchFamily="34" charset="-122"/>
              </a:endParaRPr>
            </a:p>
          </p:txBody>
        </p:sp>
        <p:sp>
          <p:nvSpPr>
            <p:cNvPr id="71"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buFontTx/>
                <a:buNone/>
                <a:defRPr/>
              </a:pPr>
              <a:endParaRPr lang="zh-CN" altLang="en-US" dirty="0">
                <a:solidFill>
                  <a:srgbClr val="FFFFFF"/>
                </a:solidFill>
                <a:latin typeface="Calibri" panose="020F0502020204030204"/>
                <a:ea typeface="微软雅黑" panose="020B0503020204020204" pitchFamily="34" charset="-122"/>
              </a:endParaRPr>
            </a:p>
          </p:txBody>
        </p:sp>
      </p:grpSp>
      <p:grpSp>
        <p:nvGrpSpPr>
          <p:cNvPr id="72" name="组合 71"/>
          <p:cNvGrpSpPr/>
          <p:nvPr/>
        </p:nvGrpSpPr>
        <p:grpSpPr>
          <a:xfrm>
            <a:off x="7672492" y="4430921"/>
            <a:ext cx="343825" cy="309997"/>
            <a:chOff x="7842587" y="4494001"/>
            <a:chExt cx="343825" cy="309997"/>
          </a:xfrm>
        </p:grpSpPr>
        <p:sp>
          <p:nvSpPr>
            <p:cNvPr id="73" name="Freeform 5"/>
            <p:cNvSpPr/>
            <p:nvPr/>
          </p:nvSpPr>
          <p:spPr bwMode="auto">
            <a:xfrm>
              <a:off x="7842587" y="4494001"/>
              <a:ext cx="343825" cy="3099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pPr fontAlgn="auto">
                <a:spcBef>
                  <a:spcPts val="0"/>
                </a:spcBef>
                <a:spcAft>
                  <a:spcPts val="0"/>
                </a:spcAft>
                <a:buFontTx/>
                <a:buNone/>
              </a:pPr>
              <a:endParaRPr lang="zh-CN" altLang="en-US" dirty="0">
                <a:solidFill>
                  <a:prstClr val="black"/>
                </a:solidFill>
                <a:latin typeface="Calibri" panose="020F0502020204030204"/>
                <a:ea typeface="微软雅黑" panose="020B0503020204020204" pitchFamily="34" charset="-122"/>
              </a:endParaRPr>
            </a:p>
          </p:txBody>
        </p:sp>
        <p:sp>
          <p:nvSpPr>
            <p:cNvPr id="74" name="Freeform 12"/>
            <p:cNvSpPr>
              <a:spLocks noEditPoints="1"/>
            </p:cNvSpPr>
            <p:nvPr/>
          </p:nvSpPr>
          <p:spPr bwMode="auto">
            <a:xfrm>
              <a:off x="7924059" y="4561582"/>
              <a:ext cx="180880" cy="180188"/>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75" name="组合 74"/>
          <p:cNvGrpSpPr/>
          <p:nvPr/>
        </p:nvGrpSpPr>
        <p:grpSpPr>
          <a:xfrm>
            <a:off x="8031731" y="4430921"/>
            <a:ext cx="343825" cy="309997"/>
            <a:chOff x="8201826" y="4494001"/>
            <a:chExt cx="343825" cy="309997"/>
          </a:xfrm>
        </p:grpSpPr>
        <p:sp>
          <p:nvSpPr>
            <p:cNvPr id="76" name="Freeform 5"/>
            <p:cNvSpPr/>
            <p:nvPr/>
          </p:nvSpPr>
          <p:spPr bwMode="auto">
            <a:xfrm>
              <a:off x="8201826" y="4494001"/>
              <a:ext cx="343825" cy="3099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pPr fontAlgn="auto">
                <a:spcBef>
                  <a:spcPts val="0"/>
                </a:spcBef>
                <a:spcAft>
                  <a:spcPts val="0"/>
                </a:spcAft>
                <a:buFontTx/>
                <a:buNone/>
              </a:pPr>
              <a:endParaRPr lang="zh-CN" altLang="en-US" dirty="0">
                <a:solidFill>
                  <a:prstClr val="black"/>
                </a:solidFill>
                <a:latin typeface="Calibri" panose="020F0502020204030204"/>
                <a:ea typeface="微软雅黑" panose="020B0503020204020204" pitchFamily="34" charset="-122"/>
              </a:endParaRPr>
            </a:p>
          </p:txBody>
        </p:sp>
        <p:sp>
          <p:nvSpPr>
            <p:cNvPr id="77" name="Freeform 13"/>
            <p:cNvSpPr>
              <a:spLocks noEditPoints="1"/>
            </p:cNvSpPr>
            <p:nvPr/>
          </p:nvSpPr>
          <p:spPr bwMode="auto">
            <a:xfrm>
              <a:off x="8303315" y="4561582"/>
              <a:ext cx="155132" cy="166988"/>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78" name="组合 77"/>
          <p:cNvGrpSpPr/>
          <p:nvPr/>
        </p:nvGrpSpPr>
        <p:grpSpPr>
          <a:xfrm>
            <a:off x="8375556" y="4426997"/>
            <a:ext cx="343825" cy="309997"/>
            <a:chOff x="8561064" y="4494001"/>
            <a:chExt cx="343825" cy="309997"/>
          </a:xfrm>
        </p:grpSpPr>
        <p:sp>
          <p:nvSpPr>
            <p:cNvPr id="79" name="Freeform 5"/>
            <p:cNvSpPr/>
            <p:nvPr/>
          </p:nvSpPr>
          <p:spPr bwMode="auto">
            <a:xfrm>
              <a:off x="8561064" y="4494001"/>
              <a:ext cx="343825" cy="3099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pPr fontAlgn="auto">
                <a:spcBef>
                  <a:spcPts val="0"/>
                </a:spcBef>
                <a:spcAft>
                  <a:spcPts val="0"/>
                </a:spcAft>
                <a:buFontTx/>
                <a:buNone/>
              </a:pPr>
              <a:endParaRPr lang="zh-CN" altLang="en-US" dirty="0">
                <a:solidFill>
                  <a:prstClr val="black"/>
                </a:solidFill>
                <a:latin typeface="Calibri" panose="020F0502020204030204"/>
                <a:ea typeface="微软雅黑" panose="020B0503020204020204" pitchFamily="34" charset="-122"/>
              </a:endParaRPr>
            </a:p>
          </p:txBody>
        </p:sp>
        <p:sp>
          <p:nvSpPr>
            <p:cNvPr id="80" name="Freeform 16"/>
            <p:cNvSpPr>
              <a:spLocks noEditPoints="1"/>
            </p:cNvSpPr>
            <p:nvPr/>
          </p:nvSpPr>
          <p:spPr bwMode="auto">
            <a:xfrm>
              <a:off x="8663995" y="4561582"/>
              <a:ext cx="137962" cy="180187"/>
            </a:xfrm>
            <a:custGeom>
              <a:avLst/>
              <a:gdLst>
                <a:gd name="T0" fmla="*/ 742 w 1097"/>
                <a:gd name="T1" fmla="*/ 209 h 1435"/>
                <a:gd name="T2" fmla="*/ 1058 w 1097"/>
                <a:gd name="T3" fmla="*/ 264 h 1435"/>
                <a:gd name="T4" fmla="*/ 1033 w 1097"/>
                <a:gd name="T5" fmla="*/ 308 h 1435"/>
                <a:gd name="T6" fmla="*/ 843 w 1097"/>
                <a:gd name="T7" fmla="*/ 254 h 1435"/>
                <a:gd name="T8" fmla="*/ 945 w 1097"/>
                <a:gd name="T9" fmla="*/ 343 h 1435"/>
                <a:gd name="T10" fmla="*/ 893 w 1097"/>
                <a:gd name="T11" fmla="*/ 363 h 1435"/>
                <a:gd name="T12" fmla="*/ 741 w 1097"/>
                <a:gd name="T13" fmla="*/ 269 h 1435"/>
                <a:gd name="T14" fmla="*/ 691 w 1097"/>
                <a:gd name="T15" fmla="*/ 238 h 1435"/>
                <a:gd name="T16" fmla="*/ 742 w 1097"/>
                <a:gd name="T17" fmla="*/ 209 h 1435"/>
                <a:gd name="T18" fmla="*/ 555 w 1097"/>
                <a:gd name="T19" fmla="*/ 958 h 1435"/>
                <a:gd name="T20" fmla="*/ 555 w 1097"/>
                <a:gd name="T21" fmla="*/ 958 h 1435"/>
                <a:gd name="T22" fmla="*/ 585 w 1097"/>
                <a:gd name="T23" fmla="*/ 943 h 1435"/>
                <a:gd name="T24" fmla="*/ 594 w 1097"/>
                <a:gd name="T25" fmla="*/ 919 h 1435"/>
                <a:gd name="T26" fmla="*/ 586 w 1097"/>
                <a:gd name="T27" fmla="*/ 898 h 1435"/>
                <a:gd name="T28" fmla="*/ 555 w 1097"/>
                <a:gd name="T29" fmla="*/ 881 h 1435"/>
                <a:gd name="T30" fmla="*/ 555 w 1097"/>
                <a:gd name="T31" fmla="*/ 958 h 1435"/>
                <a:gd name="T32" fmla="*/ 519 w 1097"/>
                <a:gd name="T33" fmla="*/ 721 h 1435"/>
                <a:gd name="T34" fmla="*/ 519 w 1097"/>
                <a:gd name="T35" fmla="*/ 721 h 1435"/>
                <a:gd name="T36" fmla="*/ 498 w 1097"/>
                <a:gd name="T37" fmla="*/ 769 h 1435"/>
                <a:gd name="T38" fmla="*/ 519 w 1097"/>
                <a:gd name="T39" fmla="*/ 782 h 1435"/>
                <a:gd name="T40" fmla="*/ 519 w 1097"/>
                <a:gd name="T41" fmla="*/ 721 h 1435"/>
                <a:gd name="T42" fmla="*/ 674 w 1097"/>
                <a:gd name="T43" fmla="*/ 745 h 1435"/>
                <a:gd name="T44" fmla="*/ 674 w 1097"/>
                <a:gd name="T45" fmla="*/ 745 h 1435"/>
                <a:gd name="T46" fmla="*/ 585 w 1097"/>
                <a:gd name="T47" fmla="*/ 759 h 1435"/>
                <a:gd name="T48" fmla="*/ 555 w 1097"/>
                <a:gd name="T49" fmla="*/ 722 h 1435"/>
                <a:gd name="T50" fmla="*/ 555 w 1097"/>
                <a:gd name="T51" fmla="*/ 791 h 1435"/>
                <a:gd name="T52" fmla="*/ 653 w 1097"/>
                <a:gd name="T53" fmla="*/ 833 h 1435"/>
                <a:gd name="T54" fmla="*/ 633 w 1097"/>
                <a:gd name="T55" fmla="*/ 999 h 1435"/>
                <a:gd name="T56" fmla="*/ 555 w 1097"/>
                <a:gd name="T57" fmla="*/ 1020 h 1435"/>
                <a:gd name="T58" fmla="*/ 555 w 1097"/>
                <a:gd name="T59" fmla="*/ 1066 h 1435"/>
                <a:gd name="T60" fmla="*/ 519 w 1097"/>
                <a:gd name="T61" fmla="*/ 1066 h 1435"/>
                <a:gd name="T62" fmla="*/ 519 w 1097"/>
                <a:gd name="T63" fmla="*/ 1020 h 1435"/>
                <a:gd name="T64" fmla="*/ 386 w 1097"/>
                <a:gd name="T65" fmla="*/ 913 h 1435"/>
                <a:gd name="T66" fmla="*/ 484 w 1097"/>
                <a:gd name="T67" fmla="*/ 902 h 1435"/>
                <a:gd name="T68" fmla="*/ 519 w 1097"/>
                <a:gd name="T69" fmla="*/ 955 h 1435"/>
                <a:gd name="T70" fmla="*/ 519 w 1097"/>
                <a:gd name="T71" fmla="*/ 870 h 1435"/>
                <a:gd name="T72" fmla="*/ 450 w 1097"/>
                <a:gd name="T73" fmla="*/ 847 h 1435"/>
                <a:gd name="T74" fmla="*/ 430 w 1097"/>
                <a:gd name="T75" fmla="*/ 690 h 1435"/>
                <a:gd name="T76" fmla="*/ 519 w 1097"/>
                <a:gd name="T77" fmla="*/ 658 h 1435"/>
                <a:gd name="T78" fmla="*/ 519 w 1097"/>
                <a:gd name="T79" fmla="*/ 635 h 1435"/>
                <a:gd name="T80" fmla="*/ 555 w 1097"/>
                <a:gd name="T81" fmla="*/ 635 h 1435"/>
                <a:gd name="T82" fmla="*/ 555 w 1097"/>
                <a:gd name="T83" fmla="*/ 658 h 1435"/>
                <a:gd name="T84" fmla="*/ 674 w 1097"/>
                <a:gd name="T85" fmla="*/ 745 h 1435"/>
                <a:gd name="T86" fmla="*/ 19 w 1097"/>
                <a:gd name="T87" fmla="*/ 1010 h 1435"/>
                <a:gd name="T88" fmla="*/ 19 w 1097"/>
                <a:gd name="T89" fmla="*/ 1010 h 1435"/>
                <a:gd name="T90" fmla="*/ 1039 w 1097"/>
                <a:gd name="T91" fmla="*/ 1030 h 1435"/>
                <a:gd name="T92" fmla="*/ 645 w 1097"/>
                <a:gd name="T93" fmla="*/ 236 h 1435"/>
                <a:gd name="T94" fmla="*/ 790 w 1097"/>
                <a:gd name="T95" fmla="*/ 59 h 1435"/>
                <a:gd name="T96" fmla="*/ 547 w 1097"/>
                <a:gd name="T97" fmla="*/ 58 h 1435"/>
                <a:gd name="T98" fmla="*/ 353 w 1097"/>
                <a:gd name="T99" fmla="*/ 121 h 1435"/>
                <a:gd name="T100" fmla="*/ 444 w 1097"/>
                <a:gd name="T101" fmla="*/ 228 h 1435"/>
                <a:gd name="T102" fmla="*/ 19 w 1097"/>
                <a:gd name="T103" fmla="*/ 101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rgbClr val="F8F8F8"/>
            </a:solidFill>
            <a:ln>
              <a:noFill/>
            </a:ln>
          </p:spPr>
          <p:txBody>
            <a:bodyPr vert="horz" wrap="square" lIns="68562" tIns="34281" rIns="68562" bIns="34281" numCol="1" anchor="t" anchorCtr="0" compatLnSpc="1"/>
            <a:lstStyle/>
            <a:p>
              <a:endParaRPr lang="zh-CN" altLang="en-US" sz="1400"/>
            </a:p>
          </p:txBody>
        </p:sp>
      </p:gr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afterEffect">
                                  <p:stCondLst>
                                    <p:cond delay="0"/>
                                  </p:stCondLst>
                                  <p:childTnLst>
                                    <p:animMotion origin="layout" path="M -0.25 0 L -2.77778E-6 0 " pathEditMode="relative" rAng="0" ptsTypes="AA">
                                      <p:cBhvr>
                                        <p:cTn id="6" dur="2000" fill="hold"/>
                                        <p:tgtEl>
                                          <p:spTgt spid="62"/>
                                        </p:tgtEl>
                                        <p:attrNameLst>
                                          <p:attrName>ppt_x</p:attrName>
                                          <p:attrName>ppt_y</p:attrName>
                                        </p:attrNameLst>
                                      </p:cBhvr>
                                      <p:rCtr x="12500" y="0"/>
                                    </p:animMotion>
                                  </p:childTnLst>
                                </p:cTn>
                              </p:par>
                            </p:childTnLst>
                          </p:cTn>
                        </p:par>
                        <p:par>
                          <p:cTn id="7" fill="hold">
                            <p:stCondLst>
                              <p:cond delay="2000"/>
                            </p:stCondLst>
                            <p:childTnLst>
                              <p:par>
                                <p:cTn id="8" presetID="2" presetClass="entr" presetSubtype="2" fill="hold" grpId="0" nodeType="after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additive="base">
                                        <p:cTn id="10" dur="500" fill="hold"/>
                                        <p:tgtEl>
                                          <p:spTgt spid="63"/>
                                        </p:tgtEl>
                                        <p:attrNameLst>
                                          <p:attrName>ppt_x</p:attrName>
                                        </p:attrNameLst>
                                      </p:cBhvr>
                                      <p:tavLst>
                                        <p:tav tm="0">
                                          <p:val>
                                            <p:strVal val="1+#ppt_w/2"/>
                                          </p:val>
                                        </p:tav>
                                        <p:tav tm="100000">
                                          <p:val>
                                            <p:strVal val="#ppt_x"/>
                                          </p:val>
                                        </p:tav>
                                      </p:tavLst>
                                    </p:anim>
                                    <p:anim calcmode="lin" valueType="num">
                                      <p:cBhvr additive="base">
                                        <p:cTn id="11" dur="500" fill="hold"/>
                                        <p:tgtEl>
                                          <p:spTgt spid="63"/>
                                        </p:tgtEl>
                                        <p:attrNameLst>
                                          <p:attrName>ppt_y</p:attrName>
                                        </p:attrNameLst>
                                      </p:cBhvr>
                                      <p:tavLst>
                                        <p:tav tm="0">
                                          <p:val>
                                            <p:strVal val="#ppt_y"/>
                                          </p:val>
                                        </p:tav>
                                        <p:tav tm="100000">
                                          <p:val>
                                            <p:strVal val="#ppt_y"/>
                                          </p:val>
                                        </p:tav>
                                      </p:tavLst>
                                    </p:anim>
                                  </p:childTnLst>
                                </p:cTn>
                              </p:par>
                            </p:childTnLst>
                          </p:cTn>
                        </p:par>
                        <p:par>
                          <p:cTn id="12" fill="hold">
                            <p:stCondLst>
                              <p:cond delay="2500"/>
                            </p:stCondLst>
                            <p:childTnLst>
                              <p:par>
                                <p:cTn id="13" presetID="16" presetClass="entr" presetSubtype="37"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barn(outVertical)">
                                      <p:cBhvr>
                                        <p:cTn id="15" dur="500"/>
                                        <p:tgtEl>
                                          <p:spTgt spid="64"/>
                                        </p:tgtEl>
                                      </p:cBhvr>
                                    </p:animEffect>
                                  </p:childTnLst>
                                </p:cTn>
                              </p:par>
                            </p:childTnLst>
                          </p:cTn>
                        </p:par>
                        <p:par>
                          <p:cTn id="16" fill="hold">
                            <p:stCondLst>
                              <p:cond delay="3000"/>
                            </p:stCondLst>
                            <p:childTnLst>
                              <p:par>
                                <p:cTn id="17" presetID="12" presetClass="entr" presetSubtype="4" fill="hold" grpId="0" nodeType="afterEffect">
                                  <p:stCondLst>
                                    <p:cond delay="0"/>
                                  </p:stCondLst>
                                  <p:iterate type="lt">
                                    <p:tmPct val="10000"/>
                                  </p:iterate>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750"/>
                                        <p:tgtEl>
                                          <p:spTgt spid="65"/>
                                        </p:tgtEl>
                                        <p:attrNameLst>
                                          <p:attrName>ppt_y</p:attrName>
                                        </p:attrNameLst>
                                      </p:cBhvr>
                                      <p:tavLst>
                                        <p:tav tm="0">
                                          <p:val>
                                            <p:strVal val="#ppt_y+#ppt_h*1.125000"/>
                                          </p:val>
                                        </p:tav>
                                        <p:tav tm="100000">
                                          <p:val>
                                            <p:strVal val="#ppt_y"/>
                                          </p:val>
                                        </p:tav>
                                      </p:tavLst>
                                    </p:anim>
                                    <p:animEffect transition="in" filter="wipe(up)">
                                      <p:cBhvr>
                                        <p:cTn id="20" dur="750"/>
                                        <p:tgtEl>
                                          <p:spTgt spid="65"/>
                                        </p:tgtEl>
                                      </p:cBhvr>
                                    </p:animEffect>
                                  </p:childTnLst>
                                </p:cTn>
                              </p:par>
                            </p:childTnLst>
                          </p:cTn>
                        </p:par>
                        <p:par>
                          <p:cTn id="21" fill="hold">
                            <p:stCondLst>
                              <p:cond delay="5250"/>
                            </p:stCondLst>
                            <p:childTnLst>
                              <p:par>
                                <p:cTn id="22" presetID="10" presetClass="entr" presetSubtype="0"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500"/>
                                        <p:tgtEl>
                                          <p:spTgt spid="66"/>
                                        </p:tgtEl>
                                      </p:cBhvr>
                                    </p:animEffect>
                                  </p:childTnLst>
                                </p:cTn>
                              </p:par>
                              <p:par>
                                <p:cTn id="25" presetID="10" presetClass="entr" presetSubtype="0" fill="hold" nodeType="withEffect">
                                  <p:stCondLst>
                                    <p:cond delay="25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nodeType="withEffect">
                                  <p:stCondLst>
                                    <p:cond delay="50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nodeType="withEffect">
                                  <p:stCondLst>
                                    <p:cond delay="75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10" presetClass="entr" presetSubtype="0" fill="hold" nodeType="withEffect">
                                  <p:stCondLst>
                                    <p:cond delay="100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a:spLocks noChangeArrowheads="1"/>
          </p:cNvSpPr>
          <p:nvPr/>
        </p:nvSpPr>
        <p:spPr bwMode="auto">
          <a:xfrm>
            <a:off x="4759855" y="1468041"/>
            <a:ext cx="290848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关于此次项目来源分析讨论</a:t>
            </a:r>
            <a:endPar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圆角矩形 24"/>
          <p:cNvSpPr>
            <a:spLocks noChangeArrowheads="1"/>
          </p:cNvSpPr>
          <p:nvPr/>
        </p:nvSpPr>
        <p:spPr bwMode="auto">
          <a:xfrm>
            <a:off x="4277917" y="2008585"/>
            <a:ext cx="3982640" cy="515540"/>
          </a:xfrm>
          <a:prstGeom prst="roundRect">
            <a:avLst>
              <a:gd name="adj" fmla="val 8727"/>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）点击此处添加文本内容</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 name="圆角矩形 25"/>
          <p:cNvSpPr>
            <a:spLocks noChangeArrowheads="1"/>
          </p:cNvSpPr>
          <p:nvPr/>
        </p:nvSpPr>
        <p:spPr bwMode="auto">
          <a:xfrm>
            <a:off x="4277917" y="2633663"/>
            <a:ext cx="3982640" cy="515541"/>
          </a:xfrm>
          <a:prstGeom prst="roundRect">
            <a:avLst>
              <a:gd name="adj" fmla="val 8727"/>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）点击此处添加文本内容</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圆角矩形 26"/>
          <p:cNvSpPr>
            <a:spLocks noChangeArrowheads="1"/>
          </p:cNvSpPr>
          <p:nvPr/>
        </p:nvSpPr>
        <p:spPr bwMode="auto">
          <a:xfrm>
            <a:off x="4277917" y="3257551"/>
            <a:ext cx="3982640" cy="516731"/>
          </a:xfrm>
          <a:prstGeom prst="roundRect">
            <a:avLst>
              <a:gd name="adj" fmla="val 8727"/>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）点击此处添加文本内容</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6" name="圆角矩形 27"/>
          <p:cNvSpPr>
            <a:spLocks noChangeArrowheads="1"/>
          </p:cNvSpPr>
          <p:nvPr/>
        </p:nvSpPr>
        <p:spPr bwMode="auto">
          <a:xfrm>
            <a:off x="4277917" y="3883819"/>
            <a:ext cx="3982640" cy="515541"/>
          </a:xfrm>
          <a:prstGeom prst="roundRect">
            <a:avLst>
              <a:gd name="adj" fmla="val 8727"/>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）点击此处添加文本内容</a:t>
            </a:r>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7" name="组合 28"/>
          <p:cNvGrpSpPr/>
          <p:nvPr/>
        </p:nvGrpSpPr>
        <p:grpSpPr bwMode="auto">
          <a:xfrm>
            <a:off x="707945" y="1349003"/>
            <a:ext cx="2992041" cy="2878931"/>
            <a:chOff x="793" y="0"/>
            <a:chExt cx="766763" cy="738188"/>
          </a:xfrm>
        </p:grpSpPr>
        <p:sp>
          <p:nvSpPr>
            <p:cNvPr id="8" name="Freeform 104"/>
            <p:cNvSpPr>
              <a:spLocks noChangeArrowheads="1"/>
            </p:cNvSpPr>
            <p:nvPr/>
          </p:nvSpPr>
          <p:spPr bwMode="auto">
            <a:xfrm>
              <a:off x="120650" y="95250"/>
              <a:ext cx="76200" cy="76200"/>
            </a:xfrm>
            <a:custGeom>
              <a:avLst/>
              <a:gdLst>
                <a:gd name="T0" fmla="*/ 19 w 40"/>
                <a:gd name="T1" fmla="*/ 40 h 40"/>
                <a:gd name="T2" fmla="*/ 20 w 40"/>
                <a:gd name="T3" fmla="*/ 40 h 40"/>
                <a:gd name="T4" fmla="*/ 22 w 40"/>
                <a:gd name="T5" fmla="*/ 40 h 40"/>
                <a:gd name="T6" fmla="*/ 40 w 40"/>
                <a:gd name="T7" fmla="*/ 20 h 40"/>
                <a:gd name="T8" fmla="*/ 20 w 40"/>
                <a:gd name="T9" fmla="*/ 0 h 40"/>
                <a:gd name="T10" fmla="*/ 0 w 40"/>
                <a:gd name="T11" fmla="*/ 20 h 40"/>
                <a:gd name="T12" fmla="*/ 19 w 40"/>
                <a:gd name="T13" fmla="*/ 4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19" y="40"/>
                  </a:moveTo>
                  <a:cubicBezTo>
                    <a:pt x="19" y="40"/>
                    <a:pt x="20" y="40"/>
                    <a:pt x="20" y="40"/>
                  </a:cubicBezTo>
                  <a:cubicBezTo>
                    <a:pt x="21" y="40"/>
                    <a:pt x="21" y="40"/>
                    <a:pt x="22" y="40"/>
                  </a:cubicBezTo>
                  <a:cubicBezTo>
                    <a:pt x="32" y="40"/>
                    <a:pt x="40" y="31"/>
                    <a:pt x="40" y="20"/>
                  </a:cubicBezTo>
                  <a:cubicBezTo>
                    <a:pt x="40" y="9"/>
                    <a:pt x="31" y="0"/>
                    <a:pt x="20" y="0"/>
                  </a:cubicBezTo>
                  <a:cubicBezTo>
                    <a:pt x="9" y="0"/>
                    <a:pt x="0" y="9"/>
                    <a:pt x="0" y="20"/>
                  </a:cubicBezTo>
                  <a:cubicBezTo>
                    <a:pt x="0" y="31"/>
                    <a:pt x="8" y="40"/>
                    <a:pt x="19" y="40"/>
                  </a:cubicBezTo>
                  <a:close/>
                </a:path>
              </a:pathLst>
            </a:custGeom>
            <a:solidFill>
              <a:srgbClr val="C00000"/>
            </a:soli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9" name="Freeform 105"/>
            <p:cNvSpPr>
              <a:spLocks noChangeArrowheads="1"/>
            </p:cNvSpPr>
            <p:nvPr/>
          </p:nvSpPr>
          <p:spPr bwMode="auto">
            <a:xfrm>
              <a:off x="346075" y="0"/>
              <a:ext cx="76200" cy="77788"/>
            </a:xfrm>
            <a:custGeom>
              <a:avLst/>
              <a:gdLst>
                <a:gd name="T0" fmla="*/ 18 w 40"/>
                <a:gd name="T1" fmla="*/ 41 h 41"/>
                <a:gd name="T2" fmla="*/ 20 w 40"/>
                <a:gd name="T3" fmla="*/ 41 h 41"/>
                <a:gd name="T4" fmla="*/ 22 w 40"/>
                <a:gd name="T5" fmla="*/ 41 h 41"/>
                <a:gd name="T6" fmla="*/ 40 w 40"/>
                <a:gd name="T7" fmla="*/ 21 h 41"/>
                <a:gd name="T8" fmla="*/ 20 w 40"/>
                <a:gd name="T9" fmla="*/ 0 h 41"/>
                <a:gd name="T10" fmla="*/ 0 w 40"/>
                <a:gd name="T11" fmla="*/ 21 h 41"/>
                <a:gd name="T12" fmla="*/ 18 w 40"/>
                <a:gd name="T13" fmla="*/ 41 h 41"/>
                <a:gd name="T14" fmla="*/ 0 60000 65536"/>
                <a:gd name="T15" fmla="*/ 0 60000 65536"/>
                <a:gd name="T16" fmla="*/ 0 60000 65536"/>
                <a:gd name="T17" fmla="*/ 0 60000 65536"/>
                <a:gd name="T18" fmla="*/ 0 60000 65536"/>
                <a:gd name="T19" fmla="*/ 0 60000 65536"/>
                <a:gd name="T20" fmla="*/ 0 60000 65536"/>
                <a:gd name="T21" fmla="*/ 0 w 40"/>
                <a:gd name="T22" fmla="*/ 0 h 41"/>
                <a:gd name="T23" fmla="*/ 40 w 40"/>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1">
                  <a:moveTo>
                    <a:pt x="18" y="41"/>
                  </a:moveTo>
                  <a:cubicBezTo>
                    <a:pt x="19" y="41"/>
                    <a:pt x="20" y="41"/>
                    <a:pt x="20" y="41"/>
                  </a:cubicBezTo>
                  <a:cubicBezTo>
                    <a:pt x="20" y="41"/>
                    <a:pt x="21" y="41"/>
                    <a:pt x="22" y="41"/>
                  </a:cubicBezTo>
                  <a:cubicBezTo>
                    <a:pt x="32" y="40"/>
                    <a:pt x="40" y="31"/>
                    <a:pt x="40" y="21"/>
                  </a:cubicBezTo>
                  <a:cubicBezTo>
                    <a:pt x="40" y="9"/>
                    <a:pt x="31" y="0"/>
                    <a:pt x="20" y="0"/>
                  </a:cubicBezTo>
                  <a:cubicBezTo>
                    <a:pt x="9" y="0"/>
                    <a:pt x="0" y="9"/>
                    <a:pt x="0" y="21"/>
                  </a:cubicBezTo>
                  <a:cubicBezTo>
                    <a:pt x="0" y="31"/>
                    <a:pt x="8" y="40"/>
                    <a:pt x="18" y="41"/>
                  </a:cubicBezTo>
                  <a:close/>
                </a:path>
              </a:pathLst>
            </a:custGeom>
            <a:solidFill>
              <a:srgbClr val="C00000"/>
            </a:soli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0" name="Freeform 106"/>
            <p:cNvSpPr>
              <a:spLocks noChangeArrowheads="1"/>
            </p:cNvSpPr>
            <p:nvPr/>
          </p:nvSpPr>
          <p:spPr bwMode="auto">
            <a:xfrm>
              <a:off x="73025" y="268287"/>
              <a:ext cx="76200" cy="76200"/>
            </a:xfrm>
            <a:custGeom>
              <a:avLst/>
              <a:gdLst>
                <a:gd name="T0" fmla="*/ 19 w 40"/>
                <a:gd name="T1" fmla="*/ 40 h 40"/>
                <a:gd name="T2" fmla="*/ 20 w 40"/>
                <a:gd name="T3" fmla="*/ 40 h 40"/>
                <a:gd name="T4" fmla="*/ 22 w 40"/>
                <a:gd name="T5" fmla="*/ 40 h 40"/>
                <a:gd name="T6" fmla="*/ 40 w 40"/>
                <a:gd name="T7" fmla="*/ 20 h 40"/>
                <a:gd name="T8" fmla="*/ 20 w 40"/>
                <a:gd name="T9" fmla="*/ 0 h 40"/>
                <a:gd name="T10" fmla="*/ 0 w 40"/>
                <a:gd name="T11" fmla="*/ 20 h 40"/>
                <a:gd name="T12" fmla="*/ 19 w 40"/>
                <a:gd name="T13" fmla="*/ 4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19" y="40"/>
                  </a:moveTo>
                  <a:cubicBezTo>
                    <a:pt x="19" y="40"/>
                    <a:pt x="20" y="40"/>
                    <a:pt x="20" y="40"/>
                  </a:cubicBezTo>
                  <a:cubicBezTo>
                    <a:pt x="21" y="40"/>
                    <a:pt x="21" y="40"/>
                    <a:pt x="22" y="40"/>
                  </a:cubicBezTo>
                  <a:cubicBezTo>
                    <a:pt x="32" y="39"/>
                    <a:pt x="40" y="31"/>
                    <a:pt x="40" y="20"/>
                  </a:cubicBezTo>
                  <a:cubicBezTo>
                    <a:pt x="40" y="9"/>
                    <a:pt x="31" y="0"/>
                    <a:pt x="20" y="0"/>
                  </a:cubicBezTo>
                  <a:cubicBezTo>
                    <a:pt x="9" y="0"/>
                    <a:pt x="0" y="9"/>
                    <a:pt x="0" y="20"/>
                  </a:cubicBezTo>
                  <a:cubicBezTo>
                    <a:pt x="0" y="31"/>
                    <a:pt x="8" y="39"/>
                    <a:pt x="19" y="40"/>
                  </a:cubicBezTo>
                  <a:close/>
                </a:path>
              </a:pathLst>
            </a:custGeom>
            <a:solidFill>
              <a:srgbClr val="C00000"/>
            </a:soli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1" name="Freeform 107"/>
            <p:cNvSpPr>
              <a:spLocks noChangeArrowheads="1"/>
            </p:cNvSpPr>
            <p:nvPr/>
          </p:nvSpPr>
          <p:spPr bwMode="auto">
            <a:xfrm>
              <a:off x="26988" y="441325"/>
              <a:ext cx="74613" cy="76200"/>
            </a:xfrm>
            <a:custGeom>
              <a:avLst/>
              <a:gdLst>
                <a:gd name="T0" fmla="*/ 19 w 40"/>
                <a:gd name="T1" fmla="*/ 40 h 40"/>
                <a:gd name="T2" fmla="*/ 20 w 40"/>
                <a:gd name="T3" fmla="*/ 40 h 40"/>
                <a:gd name="T4" fmla="*/ 22 w 40"/>
                <a:gd name="T5" fmla="*/ 40 h 40"/>
                <a:gd name="T6" fmla="*/ 40 w 40"/>
                <a:gd name="T7" fmla="*/ 20 h 40"/>
                <a:gd name="T8" fmla="*/ 20 w 40"/>
                <a:gd name="T9" fmla="*/ 0 h 40"/>
                <a:gd name="T10" fmla="*/ 0 w 40"/>
                <a:gd name="T11" fmla="*/ 20 h 40"/>
                <a:gd name="T12" fmla="*/ 19 w 40"/>
                <a:gd name="T13" fmla="*/ 4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19" y="40"/>
                  </a:moveTo>
                  <a:cubicBezTo>
                    <a:pt x="19" y="40"/>
                    <a:pt x="20" y="40"/>
                    <a:pt x="20" y="40"/>
                  </a:cubicBezTo>
                  <a:cubicBezTo>
                    <a:pt x="21" y="40"/>
                    <a:pt x="21" y="40"/>
                    <a:pt x="22" y="40"/>
                  </a:cubicBezTo>
                  <a:cubicBezTo>
                    <a:pt x="32" y="39"/>
                    <a:pt x="40" y="31"/>
                    <a:pt x="40" y="20"/>
                  </a:cubicBezTo>
                  <a:cubicBezTo>
                    <a:pt x="40" y="9"/>
                    <a:pt x="31" y="0"/>
                    <a:pt x="20" y="0"/>
                  </a:cubicBezTo>
                  <a:cubicBezTo>
                    <a:pt x="9" y="0"/>
                    <a:pt x="0" y="9"/>
                    <a:pt x="0" y="20"/>
                  </a:cubicBezTo>
                  <a:cubicBezTo>
                    <a:pt x="0" y="31"/>
                    <a:pt x="8" y="39"/>
                    <a:pt x="19" y="40"/>
                  </a:cubicBezTo>
                  <a:close/>
                </a:path>
              </a:pathLst>
            </a:custGeom>
            <a:solidFill>
              <a:srgbClr val="C00000"/>
            </a:soli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2" name="Freeform 108"/>
            <p:cNvSpPr>
              <a:spLocks noChangeArrowheads="1"/>
            </p:cNvSpPr>
            <p:nvPr/>
          </p:nvSpPr>
          <p:spPr bwMode="auto">
            <a:xfrm>
              <a:off x="569913" y="95250"/>
              <a:ext cx="76200" cy="76200"/>
            </a:xfrm>
            <a:custGeom>
              <a:avLst/>
              <a:gdLst>
                <a:gd name="T0" fmla="*/ 18 w 40"/>
                <a:gd name="T1" fmla="*/ 40 h 40"/>
                <a:gd name="T2" fmla="*/ 20 w 40"/>
                <a:gd name="T3" fmla="*/ 40 h 40"/>
                <a:gd name="T4" fmla="*/ 21 w 40"/>
                <a:gd name="T5" fmla="*/ 40 h 40"/>
                <a:gd name="T6" fmla="*/ 40 w 40"/>
                <a:gd name="T7" fmla="*/ 20 h 40"/>
                <a:gd name="T8" fmla="*/ 20 w 40"/>
                <a:gd name="T9" fmla="*/ 0 h 40"/>
                <a:gd name="T10" fmla="*/ 0 w 40"/>
                <a:gd name="T11" fmla="*/ 20 h 40"/>
                <a:gd name="T12" fmla="*/ 18 w 40"/>
                <a:gd name="T13" fmla="*/ 4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18" y="40"/>
                  </a:moveTo>
                  <a:cubicBezTo>
                    <a:pt x="19" y="40"/>
                    <a:pt x="19" y="40"/>
                    <a:pt x="20" y="40"/>
                  </a:cubicBezTo>
                  <a:cubicBezTo>
                    <a:pt x="20" y="40"/>
                    <a:pt x="21" y="40"/>
                    <a:pt x="21" y="40"/>
                  </a:cubicBezTo>
                  <a:cubicBezTo>
                    <a:pt x="32" y="40"/>
                    <a:pt x="40" y="31"/>
                    <a:pt x="40" y="20"/>
                  </a:cubicBezTo>
                  <a:cubicBezTo>
                    <a:pt x="40" y="9"/>
                    <a:pt x="31" y="0"/>
                    <a:pt x="20" y="0"/>
                  </a:cubicBezTo>
                  <a:cubicBezTo>
                    <a:pt x="9" y="0"/>
                    <a:pt x="0" y="9"/>
                    <a:pt x="0" y="20"/>
                  </a:cubicBezTo>
                  <a:cubicBezTo>
                    <a:pt x="0" y="31"/>
                    <a:pt x="8" y="40"/>
                    <a:pt x="18" y="40"/>
                  </a:cubicBezTo>
                  <a:close/>
                </a:path>
              </a:pathLst>
            </a:custGeom>
            <a:solidFill>
              <a:srgbClr val="C00000"/>
            </a:soli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3" name="Freeform 109"/>
            <p:cNvSpPr>
              <a:spLocks noChangeArrowheads="1"/>
            </p:cNvSpPr>
            <p:nvPr/>
          </p:nvSpPr>
          <p:spPr bwMode="auto">
            <a:xfrm>
              <a:off x="617538" y="268287"/>
              <a:ext cx="76200" cy="76200"/>
            </a:xfrm>
            <a:custGeom>
              <a:avLst/>
              <a:gdLst>
                <a:gd name="T0" fmla="*/ 0 w 40"/>
                <a:gd name="T1" fmla="*/ 20 h 40"/>
                <a:gd name="T2" fmla="*/ 18 w 40"/>
                <a:gd name="T3" fmla="*/ 40 h 40"/>
                <a:gd name="T4" fmla="*/ 20 w 40"/>
                <a:gd name="T5" fmla="*/ 40 h 40"/>
                <a:gd name="T6" fmla="*/ 21 w 40"/>
                <a:gd name="T7" fmla="*/ 40 h 40"/>
                <a:gd name="T8" fmla="*/ 40 w 40"/>
                <a:gd name="T9" fmla="*/ 20 h 40"/>
                <a:gd name="T10" fmla="*/ 20 w 40"/>
                <a:gd name="T11" fmla="*/ 0 h 40"/>
                <a:gd name="T12" fmla="*/ 0 w 40"/>
                <a:gd name="T13" fmla="*/ 2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0" y="20"/>
                  </a:moveTo>
                  <a:cubicBezTo>
                    <a:pt x="0" y="31"/>
                    <a:pt x="8" y="39"/>
                    <a:pt x="18" y="40"/>
                  </a:cubicBezTo>
                  <a:cubicBezTo>
                    <a:pt x="19" y="40"/>
                    <a:pt x="19" y="40"/>
                    <a:pt x="20" y="40"/>
                  </a:cubicBezTo>
                  <a:cubicBezTo>
                    <a:pt x="20" y="40"/>
                    <a:pt x="21" y="40"/>
                    <a:pt x="21" y="40"/>
                  </a:cubicBezTo>
                  <a:cubicBezTo>
                    <a:pt x="32" y="39"/>
                    <a:pt x="40" y="31"/>
                    <a:pt x="40" y="20"/>
                  </a:cubicBezTo>
                  <a:cubicBezTo>
                    <a:pt x="40" y="9"/>
                    <a:pt x="31" y="0"/>
                    <a:pt x="20" y="0"/>
                  </a:cubicBezTo>
                  <a:cubicBezTo>
                    <a:pt x="9" y="0"/>
                    <a:pt x="0" y="9"/>
                    <a:pt x="0" y="20"/>
                  </a:cubicBezTo>
                  <a:close/>
                </a:path>
              </a:pathLst>
            </a:custGeom>
            <a:solidFill>
              <a:srgbClr val="C00000"/>
            </a:soli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4" name="Freeform 110"/>
            <p:cNvSpPr>
              <a:spLocks noChangeArrowheads="1"/>
            </p:cNvSpPr>
            <p:nvPr/>
          </p:nvSpPr>
          <p:spPr bwMode="auto">
            <a:xfrm>
              <a:off x="665163" y="441325"/>
              <a:ext cx="76200" cy="76200"/>
            </a:xfrm>
            <a:custGeom>
              <a:avLst/>
              <a:gdLst>
                <a:gd name="T0" fmla="*/ 0 w 40"/>
                <a:gd name="T1" fmla="*/ 20 h 40"/>
                <a:gd name="T2" fmla="*/ 18 w 40"/>
                <a:gd name="T3" fmla="*/ 40 h 40"/>
                <a:gd name="T4" fmla="*/ 20 w 40"/>
                <a:gd name="T5" fmla="*/ 40 h 40"/>
                <a:gd name="T6" fmla="*/ 21 w 40"/>
                <a:gd name="T7" fmla="*/ 40 h 40"/>
                <a:gd name="T8" fmla="*/ 40 w 40"/>
                <a:gd name="T9" fmla="*/ 20 h 40"/>
                <a:gd name="T10" fmla="*/ 20 w 40"/>
                <a:gd name="T11" fmla="*/ 0 h 40"/>
                <a:gd name="T12" fmla="*/ 0 w 40"/>
                <a:gd name="T13" fmla="*/ 2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0" y="20"/>
                  </a:moveTo>
                  <a:cubicBezTo>
                    <a:pt x="0" y="31"/>
                    <a:pt x="8" y="39"/>
                    <a:pt x="18" y="40"/>
                  </a:cubicBezTo>
                  <a:cubicBezTo>
                    <a:pt x="19" y="40"/>
                    <a:pt x="19" y="40"/>
                    <a:pt x="20" y="40"/>
                  </a:cubicBezTo>
                  <a:cubicBezTo>
                    <a:pt x="20" y="40"/>
                    <a:pt x="21" y="40"/>
                    <a:pt x="21" y="40"/>
                  </a:cubicBezTo>
                  <a:cubicBezTo>
                    <a:pt x="32" y="39"/>
                    <a:pt x="40" y="31"/>
                    <a:pt x="40" y="20"/>
                  </a:cubicBezTo>
                  <a:cubicBezTo>
                    <a:pt x="40" y="9"/>
                    <a:pt x="31" y="0"/>
                    <a:pt x="20" y="0"/>
                  </a:cubicBezTo>
                  <a:cubicBezTo>
                    <a:pt x="9" y="0"/>
                    <a:pt x="0" y="9"/>
                    <a:pt x="0" y="20"/>
                  </a:cubicBezTo>
                  <a:close/>
                </a:path>
              </a:pathLst>
            </a:custGeom>
            <a:solidFill>
              <a:srgbClr val="C00000"/>
            </a:soli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5" name="Freeform 111"/>
            <p:cNvSpPr>
              <a:spLocks noChangeArrowheads="1"/>
            </p:cNvSpPr>
            <p:nvPr/>
          </p:nvSpPr>
          <p:spPr bwMode="auto">
            <a:xfrm>
              <a:off x="793" y="85725"/>
              <a:ext cx="766763" cy="652463"/>
            </a:xfrm>
            <a:custGeom>
              <a:avLst/>
              <a:gdLst>
                <a:gd name="T0" fmla="*/ 370 w 403"/>
                <a:gd name="T1" fmla="*/ 233 h 343"/>
                <a:gd name="T2" fmla="*/ 350 w 403"/>
                <a:gd name="T3" fmla="*/ 240 h 343"/>
                <a:gd name="T4" fmla="*/ 332 w 403"/>
                <a:gd name="T5" fmla="*/ 262 h 343"/>
                <a:gd name="T6" fmla="*/ 357 w 403"/>
                <a:gd name="T7" fmla="*/ 229 h 343"/>
                <a:gd name="T8" fmla="*/ 370 w 403"/>
                <a:gd name="T9" fmla="*/ 181 h 343"/>
                <a:gd name="T10" fmla="*/ 365 w 403"/>
                <a:gd name="T11" fmla="*/ 149 h 343"/>
                <a:gd name="T12" fmla="*/ 344 w 403"/>
                <a:gd name="T13" fmla="*/ 142 h 343"/>
                <a:gd name="T14" fmla="*/ 311 w 403"/>
                <a:gd name="T15" fmla="*/ 185 h 343"/>
                <a:gd name="T16" fmla="*/ 321 w 403"/>
                <a:gd name="T17" fmla="*/ 145 h 343"/>
                <a:gd name="T18" fmla="*/ 319 w 403"/>
                <a:gd name="T19" fmla="*/ 116 h 343"/>
                <a:gd name="T20" fmla="*/ 353 w 403"/>
                <a:gd name="T21" fmla="*/ 92 h 343"/>
                <a:gd name="T22" fmla="*/ 320 w 403"/>
                <a:gd name="T23" fmla="*/ 51 h 343"/>
                <a:gd name="T24" fmla="*/ 300 w 403"/>
                <a:gd name="T25" fmla="*/ 58 h 343"/>
                <a:gd name="T26" fmla="*/ 282 w 403"/>
                <a:gd name="T27" fmla="*/ 79 h 343"/>
                <a:gd name="T28" fmla="*/ 273 w 403"/>
                <a:gd name="T29" fmla="*/ 58 h 343"/>
                <a:gd name="T30" fmla="*/ 236 w 403"/>
                <a:gd name="T31" fmla="*/ 58 h 343"/>
                <a:gd name="T32" fmla="*/ 236 w 403"/>
                <a:gd name="T33" fmla="*/ 52 h 343"/>
                <a:gd name="T34" fmla="*/ 202 w 403"/>
                <a:gd name="T35" fmla="*/ 1 h 343"/>
                <a:gd name="T36" fmla="*/ 182 w 403"/>
                <a:gd name="T37" fmla="*/ 9 h 343"/>
                <a:gd name="T38" fmla="*/ 168 w 403"/>
                <a:gd name="T39" fmla="*/ 57 h 343"/>
                <a:gd name="T40" fmla="*/ 163 w 403"/>
                <a:gd name="T41" fmla="*/ 58 h 343"/>
                <a:gd name="T42" fmla="*/ 121 w 403"/>
                <a:gd name="T43" fmla="*/ 79 h 343"/>
                <a:gd name="T44" fmla="*/ 104 w 403"/>
                <a:gd name="T45" fmla="*/ 58 h 343"/>
                <a:gd name="T46" fmla="*/ 84 w 403"/>
                <a:gd name="T47" fmla="*/ 51 h 343"/>
                <a:gd name="T48" fmla="*/ 51 w 403"/>
                <a:gd name="T49" fmla="*/ 92 h 343"/>
                <a:gd name="T50" fmla="*/ 85 w 403"/>
                <a:gd name="T51" fmla="*/ 116 h 343"/>
                <a:gd name="T52" fmla="*/ 83 w 403"/>
                <a:gd name="T53" fmla="*/ 145 h 343"/>
                <a:gd name="T54" fmla="*/ 93 w 403"/>
                <a:gd name="T55" fmla="*/ 185 h 343"/>
                <a:gd name="T56" fmla="*/ 60 w 403"/>
                <a:gd name="T57" fmla="*/ 142 h 343"/>
                <a:gd name="T58" fmla="*/ 39 w 403"/>
                <a:gd name="T59" fmla="*/ 149 h 343"/>
                <a:gd name="T60" fmla="*/ 34 w 403"/>
                <a:gd name="T61" fmla="*/ 181 h 343"/>
                <a:gd name="T62" fmla="*/ 47 w 403"/>
                <a:gd name="T63" fmla="*/ 229 h 343"/>
                <a:gd name="T64" fmla="*/ 72 w 403"/>
                <a:gd name="T65" fmla="*/ 262 h 343"/>
                <a:gd name="T66" fmla="*/ 54 w 403"/>
                <a:gd name="T67" fmla="*/ 240 h 343"/>
                <a:gd name="T68" fmla="*/ 34 w 403"/>
                <a:gd name="T69" fmla="*/ 233 h 343"/>
                <a:gd name="T70" fmla="*/ 0 w 403"/>
                <a:gd name="T71" fmla="*/ 284 h 343"/>
                <a:gd name="T72" fmla="*/ 1 w 403"/>
                <a:gd name="T73" fmla="*/ 343 h 343"/>
                <a:gd name="T74" fmla="*/ 58 w 403"/>
                <a:gd name="T75" fmla="*/ 343 h 343"/>
                <a:gd name="T76" fmla="*/ 270 w 403"/>
                <a:gd name="T77" fmla="*/ 67 h 343"/>
                <a:gd name="T78" fmla="*/ 354 w 403"/>
                <a:gd name="T79" fmla="*/ 343 h 343"/>
                <a:gd name="T80" fmla="*/ 403 w 403"/>
                <a:gd name="T81" fmla="*/ 288 h 343"/>
                <a:gd name="T82" fmla="*/ 390 w 403"/>
                <a:gd name="T83" fmla="*/ 240 h 3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3"/>
                <a:gd name="T127" fmla="*/ 0 h 343"/>
                <a:gd name="T128" fmla="*/ 403 w 403"/>
                <a:gd name="T129" fmla="*/ 343 h 3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3" h="343">
                  <a:moveTo>
                    <a:pt x="390" y="240"/>
                  </a:moveTo>
                  <a:cubicBezTo>
                    <a:pt x="381" y="232"/>
                    <a:pt x="370" y="233"/>
                    <a:pt x="370" y="233"/>
                  </a:cubicBezTo>
                  <a:cubicBezTo>
                    <a:pt x="370" y="233"/>
                    <a:pt x="370" y="233"/>
                    <a:pt x="369" y="233"/>
                  </a:cubicBezTo>
                  <a:cubicBezTo>
                    <a:pt x="369" y="233"/>
                    <a:pt x="359" y="232"/>
                    <a:pt x="350" y="240"/>
                  </a:cubicBezTo>
                  <a:cubicBezTo>
                    <a:pt x="342" y="248"/>
                    <a:pt x="337" y="260"/>
                    <a:pt x="336" y="276"/>
                  </a:cubicBezTo>
                  <a:cubicBezTo>
                    <a:pt x="332" y="262"/>
                    <a:pt x="332" y="262"/>
                    <a:pt x="332" y="262"/>
                  </a:cubicBezTo>
                  <a:cubicBezTo>
                    <a:pt x="335" y="251"/>
                    <a:pt x="339" y="242"/>
                    <a:pt x="346" y="236"/>
                  </a:cubicBezTo>
                  <a:cubicBezTo>
                    <a:pt x="349" y="233"/>
                    <a:pt x="353" y="231"/>
                    <a:pt x="357" y="229"/>
                  </a:cubicBezTo>
                  <a:cubicBezTo>
                    <a:pt x="349" y="225"/>
                    <a:pt x="344" y="217"/>
                    <a:pt x="344" y="207"/>
                  </a:cubicBezTo>
                  <a:cubicBezTo>
                    <a:pt x="344" y="193"/>
                    <a:pt x="355" y="181"/>
                    <a:pt x="370" y="181"/>
                  </a:cubicBezTo>
                  <a:cubicBezTo>
                    <a:pt x="373" y="181"/>
                    <a:pt x="375" y="182"/>
                    <a:pt x="378" y="183"/>
                  </a:cubicBezTo>
                  <a:cubicBezTo>
                    <a:pt x="377" y="167"/>
                    <a:pt x="372" y="156"/>
                    <a:pt x="365" y="149"/>
                  </a:cubicBezTo>
                  <a:cubicBezTo>
                    <a:pt x="356" y="141"/>
                    <a:pt x="345" y="142"/>
                    <a:pt x="345" y="142"/>
                  </a:cubicBezTo>
                  <a:cubicBezTo>
                    <a:pt x="345" y="142"/>
                    <a:pt x="345" y="142"/>
                    <a:pt x="344" y="142"/>
                  </a:cubicBezTo>
                  <a:cubicBezTo>
                    <a:pt x="344" y="142"/>
                    <a:pt x="334" y="141"/>
                    <a:pt x="325" y="149"/>
                  </a:cubicBezTo>
                  <a:cubicBezTo>
                    <a:pt x="317" y="157"/>
                    <a:pt x="312" y="168"/>
                    <a:pt x="311" y="185"/>
                  </a:cubicBezTo>
                  <a:cubicBezTo>
                    <a:pt x="307" y="171"/>
                    <a:pt x="307" y="171"/>
                    <a:pt x="307" y="171"/>
                  </a:cubicBezTo>
                  <a:cubicBezTo>
                    <a:pt x="310" y="160"/>
                    <a:pt x="314" y="151"/>
                    <a:pt x="321" y="145"/>
                  </a:cubicBezTo>
                  <a:cubicBezTo>
                    <a:pt x="324" y="142"/>
                    <a:pt x="328" y="140"/>
                    <a:pt x="332" y="138"/>
                  </a:cubicBezTo>
                  <a:cubicBezTo>
                    <a:pt x="324" y="134"/>
                    <a:pt x="319" y="126"/>
                    <a:pt x="319" y="116"/>
                  </a:cubicBezTo>
                  <a:cubicBezTo>
                    <a:pt x="319" y="102"/>
                    <a:pt x="330" y="90"/>
                    <a:pt x="345" y="90"/>
                  </a:cubicBezTo>
                  <a:cubicBezTo>
                    <a:pt x="348" y="90"/>
                    <a:pt x="350" y="91"/>
                    <a:pt x="353" y="92"/>
                  </a:cubicBezTo>
                  <a:cubicBezTo>
                    <a:pt x="352" y="76"/>
                    <a:pt x="347" y="65"/>
                    <a:pt x="340" y="58"/>
                  </a:cubicBezTo>
                  <a:cubicBezTo>
                    <a:pt x="331" y="50"/>
                    <a:pt x="320" y="51"/>
                    <a:pt x="320" y="51"/>
                  </a:cubicBezTo>
                  <a:cubicBezTo>
                    <a:pt x="320" y="51"/>
                    <a:pt x="320" y="51"/>
                    <a:pt x="319" y="51"/>
                  </a:cubicBezTo>
                  <a:cubicBezTo>
                    <a:pt x="319" y="51"/>
                    <a:pt x="309" y="50"/>
                    <a:pt x="300" y="58"/>
                  </a:cubicBezTo>
                  <a:cubicBezTo>
                    <a:pt x="292" y="65"/>
                    <a:pt x="287" y="77"/>
                    <a:pt x="286" y="93"/>
                  </a:cubicBezTo>
                  <a:cubicBezTo>
                    <a:pt x="282" y="79"/>
                    <a:pt x="282" y="79"/>
                    <a:pt x="282" y="79"/>
                  </a:cubicBezTo>
                  <a:cubicBezTo>
                    <a:pt x="277" y="58"/>
                    <a:pt x="277" y="58"/>
                    <a:pt x="277" y="58"/>
                  </a:cubicBezTo>
                  <a:cubicBezTo>
                    <a:pt x="273" y="58"/>
                    <a:pt x="273" y="58"/>
                    <a:pt x="273" y="58"/>
                  </a:cubicBezTo>
                  <a:cubicBezTo>
                    <a:pt x="241" y="58"/>
                    <a:pt x="241" y="58"/>
                    <a:pt x="241" y="58"/>
                  </a:cubicBezTo>
                  <a:cubicBezTo>
                    <a:pt x="236" y="58"/>
                    <a:pt x="236" y="58"/>
                    <a:pt x="236" y="58"/>
                  </a:cubicBezTo>
                  <a:cubicBezTo>
                    <a:pt x="236" y="57"/>
                    <a:pt x="236" y="57"/>
                    <a:pt x="236" y="57"/>
                  </a:cubicBezTo>
                  <a:cubicBezTo>
                    <a:pt x="236" y="55"/>
                    <a:pt x="236" y="54"/>
                    <a:pt x="236" y="52"/>
                  </a:cubicBezTo>
                  <a:cubicBezTo>
                    <a:pt x="236" y="32"/>
                    <a:pt x="231" y="17"/>
                    <a:pt x="222" y="9"/>
                  </a:cubicBezTo>
                  <a:cubicBezTo>
                    <a:pt x="213" y="0"/>
                    <a:pt x="203" y="1"/>
                    <a:pt x="202" y="1"/>
                  </a:cubicBezTo>
                  <a:cubicBezTo>
                    <a:pt x="202" y="1"/>
                    <a:pt x="202" y="1"/>
                    <a:pt x="202" y="1"/>
                  </a:cubicBezTo>
                  <a:cubicBezTo>
                    <a:pt x="201" y="1"/>
                    <a:pt x="191" y="0"/>
                    <a:pt x="182" y="9"/>
                  </a:cubicBezTo>
                  <a:cubicBezTo>
                    <a:pt x="173" y="17"/>
                    <a:pt x="168" y="32"/>
                    <a:pt x="168" y="52"/>
                  </a:cubicBezTo>
                  <a:cubicBezTo>
                    <a:pt x="168" y="54"/>
                    <a:pt x="168" y="55"/>
                    <a:pt x="168" y="57"/>
                  </a:cubicBezTo>
                  <a:cubicBezTo>
                    <a:pt x="168" y="57"/>
                    <a:pt x="168" y="57"/>
                    <a:pt x="168" y="58"/>
                  </a:cubicBezTo>
                  <a:cubicBezTo>
                    <a:pt x="163" y="58"/>
                    <a:pt x="163" y="58"/>
                    <a:pt x="163" y="58"/>
                  </a:cubicBezTo>
                  <a:cubicBezTo>
                    <a:pt x="127" y="58"/>
                    <a:pt x="127" y="58"/>
                    <a:pt x="127" y="58"/>
                  </a:cubicBezTo>
                  <a:cubicBezTo>
                    <a:pt x="121" y="79"/>
                    <a:pt x="121" y="79"/>
                    <a:pt x="121" y="79"/>
                  </a:cubicBezTo>
                  <a:cubicBezTo>
                    <a:pt x="118" y="93"/>
                    <a:pt x="118" y="93"/>
                    <a:pt x="118" y="93"/>
                  </a:cubicBezTo>
                  <a:cubicBezTo>
                    <a:pt x="117" y="77"/>
                    <a:pt x="112" y="65"/>
                    <a:pt x="104" y="58"/>
                  </a:cubicBezTo>
                  <a:cubicBezTo>
                    <a:pt x="95" y="50"/>
                    <a:pt x="85" y="51"/>
                    <a:pt x="85" y="51"/>
                  </a:cubicBezTo>
                  <a:cubicBezTo>
                    <a:pt x="84" y="51"/>
                    <a:pt x="84" y="51"/>
                    <a:pt x="84" y="51"/>
                  </a:cubicBezTo>
                  <a:cubicBezTo>
                    <a:pt x="83" y="51"/>
                    <a:pt x="73" y="50"/>
                    <a:pt x="64" y="58"/>
                  </a:cubicBezTo>
                  <a:cubicBezTo>
                    <a:pt x="57" y="65"/>
                    <a:pt x="52" y="76"/>
                    <a:pt x="51" y="92"/>
                  </a:cubicBezTo>
                  <a:cubicBezTo>
                    <a:pt x="54" y="91"/>
                    <a:pt x="56" y="90"/>
                    <a:pt x="59" y="90"/>
                  </a:cubicBezTo>
                  <a:cubicBezTo>
                    <a:pt x="73" y="90"/>
                    <a:pt x="85" y="102"/>
                    <a:pt x="85" y="116"/>
                  </a:cubicBezTo>
                  <a:cubicBezTo>
                    <a:pt x="85" y="126"/>
                    <a:pt x="80" y="134"/>
                    <a:pt x="72" y="138"/>
                  </a:cubicBezTo>
                  <a:cubicBezTo>
                    <a:pt x="76" y="140"/>
                    <a:pt x="79" y="142"/>
                    <a:pt x="83" y="145"/>
                  </a:cubicBezTo>
                  <a:cubicBezTo>
                    <a:pt x="90" y="151"/>
                    <a:pt x="94" y="160"/>
                    <a:pt x="97" y="171"/>
                  </a:cubicBezTo>
                  <a:cubicBezTo>
                    <a:pt x="93" y="185"/>
                    <a:pt x="93" y="185"/>
                    <a:pt x="93" y="185"/>
                  </a:cubicBezTo>
                  <a:cubicBezTo>
                    <a:pt x="92" y="168"/>
                    <a:pt x="87" y="157"/>
                    <a:pt x="79" y="149"/>
                  </a:cubicBezTo>
                  <a:cubicBezTo>
                    <a:pt x="70" y="141"/>
                    <a:pt x="60" y="142"/>
                    <a:pt x="60" y="142"/>
                  </a:cubicBezTo>
                  <a:cubicBezTo>
                    <a:pt x="59" y="142"/>
                    <a:pt x="59" y="142"/>
                    <a:pt x="59" y="142"/>
                  </a:cubicBezTo>
                  <a:cubicBezTo>
                    <a:pt x="58" y="142"/>
                    <a:pt x="48" y="141"/>
                    <a:pt x="39" y="149"/>
                  </a:cubicBezTo>
                  <a:cubicBezTo>
                    <a:pt x="32" y="156"/>
                    <a:pt x="27" y="167"/>
                    <a:pt x="26" y="183"/>
                  </a:cubicBezTo>
                  <a:cubicBezTo>
                    <a:pt x="29" y="182"/>
                    <a:pt x="31" y="181"/>
                    <a:pt x="34" y="181"/>
                  </a:cubicBezTo>
                  <a:cubicBezTo>
                    <a:pt x="48" y="181"/>
                    <a:pt x="60" y="193"/>
                    <a:pt x="60" y="207"/>
                  </a:cubicBezTo>
                  <a:cubicBezTo>
                    <a:pt x="60" y="217"/>
                    <a:pt x="55" y="225"/>
                    <a:pt x="47" y="229"/>
                  </a:cubicBezTo>
                  <a:cubicBezTo>
                    <a:pt x="51" y="231"/>
                    <a:pt x="54" y="233"/>
                    <a:pt x="58" y="236"/>
                  </a:cubicBezTo>
                  <a:cubicBezTo>
                    <a:pt x="65" y="242"/>
                    <a:pt x="69" y="251"/>
                    <a:pt x="72" y="262"/>
                  </a:cubicBezTo>
                  <a:cubicBezTo>
                    <a:pt x="68" y="276"/>
                    <a:pt x="68" y="276"/>
                    <a:pt x="68" y="276"/>
                  </a:cubicBezTo>
                  <a:cubicBezTo>
                    <a:pt x="67" y="260"/>
                    <a:pt x="62" y="248"/>
                    <a:pt x="54" y="240"/>
                  </a:cubicBezTo>
                  <a:cubicBezTo>
                    <a:pt x="45" y="232"/>
                    <a:pt x="35" y="233"/>
                    <a:pt x="35" y="233"/>
                  </a:cubicBezTo>
                  <a:cubicBezTo>
                    <a:pt x="34" y="233"/>
                    <a:pt x="34" y="233"/>
                    <a:pt x="34" y="233"/>
                  </a:cubicBezTo>
                  <a:cubicBezTo>
                    <a:pt x="33" y="233"/>
                    <a:pt x="23" y="232"/>
                    <a:pt x="14" y="240"/>
                  </a:cubicBezTo>
                  <a:cubicBezTo>
                    <a:pt x="5" y="249"/>
                    <a:pt x="0" y="263"/>
                    <a:pt x="0" y="284"/>
                  </a:cubicBezTo>
                  <a:cubicBezTo>
                    <a:pt x="0" y="285"/>
                    <a:pt x="1" y="287"/>
                    <a:pt x="1" y="288"/>
                  </a:cubicBezTo>
                  <a:cubicBezTo>
                    <a:pt x="1" y="288"/>
                    <a:pt x="1" y="327"/>
                    <a:pt x="1" y="343"/>
                  </a:cubicBezTo>
                  <a:cubicBezTo>
                    <a:pt x="50" y="343"/>
                    <a:pt x="50" y="343"/>
                    <a:pt x="50" y="343"/>
                  </a:cubicBezTo>
                  <a:cubicBezTo>
                    <a:pt x="58" y="343"/>
                    <a:pt x="58" y="343"/>
                    <a:pt x="58" y="343"/>
                  </a:cubicBezTo>
                  <a:cubicBezTo>
                    <a:pt x="77" y="276"/>
                    <a:pt x="132" y="72"/>
                    <a:pt x="134" y="67"/>
                  </a:cubicBezTo>
                  <a:cubicBezTo>
                    <a:pt x="140" y="67"/>
                    <a:pt x="264" y="67"/>
                    <a:pt x="270" y="67"/>
                  </a:cubicBezTo>
                  <a:cubicBezTo>
                    <a:pt x="272" y="72"/>
                    <a:pt x="327" y="276"/>
                    <a:pt x="345" y="343"/>
                  </a:cubicBezTo>
                  <a:cubicBezTo>
                    <a:pt x="354" y="343"/>
                    <a:pt x="354" y="343"/>
                    <a:pt x="354" y="343"/>
                  </a:cubicBezTo>
                  <a:cubicBezTo>
                    <a:pt x="403" y="343"/>
                    <a:pt x="403" y="343"/>
                    <a:pt x="403" y="343"/>
                  </a:cubicBezTo>
                  <a:cubicBezTo>
                    <a:pt x="403" y="327"/>
                    <a:pt x="403" y="288"/>
                    <a:pt x="403" y="288"/>
                  </a:cubicBezTo>
                  <a:cubicBezTo>
                    <a:pt x="403" y="287"/>
                    <a:pt x="403" y="285"/>
                    <a:pt x="403" y="284"/>
                  </a:cubicBezTo>
                  <a:cubicBezTo>
                    <a:pt x="403" y="263"/>
                    <a:pt x="399" y="249"/>
                    <a:pt x="390" y="240"/>
                  </a:cubicBezTo>
                  <a:close/>
                </a:path>
              </a:pathLst>
            </a:custGeom>
            <a:gradFill flip="none" rotWithShape="1">
              <a:gsLst>
                <a:gs pos="45000">
                  <a:srgbClr val="C00000"/>
                </a:gs>
                <a:gs pos="100000">
                  <a:srgbClr val="C00000"/>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grpSp>
      <p:sp>
        <p:nvSpPr>
          <p:cNvPr id="16" name="TextBox 15"/>
          <p:cNvSpPr txBox="1"/>
          <p:nvPr/>
        </p:nvSpPr>
        <p:spPr>
          <a:xfrm rot="5400000">
            <a:off x="1217352" y="2611078"/>
            <a:ext cx="1932806" cy="1166742"/>
          </a:xfrm>
          <a:prstGeom prst="rect">
            <a:avLst/>
          </a:prstGeom>
          <a:noFill/>
        </p:spPr>
        <p:txBody>
          <a:bodyPr vert="eaVert" wrap="none" rtlCol="0">
            <a:prstTxWarp prst="textFadeLeft">
              <a:avLst/>
            </a:prstTxWarp>
            <a:spAutoFit/>
          </a:bodyPr>
          <a:lstStyle/>
          <a:p>
            <a:r>
              <a:rPr lang="zh-CN" altLang="en-US" sz="4800" b="1" dirty="0" smtClean="0">
                <a:latin typeface="微软雅黑" panose="020B0503020204020204" pitchFamily="34" charset="-122"/>
                <a:ea typeface="微软雅黑" panose="020B0503020204020204" pitchFamily="34" charset="-122"/>
              </a:rPr>
              <a:t>项目来源分析</a:t>
            </a:r>
            <a:endParaRPr lang="zh-CN" altLang="en-US" sz="4800" b="1" dirty="0">
              <a:latin typeface="微软雅黑" panose="020B0503020204020204" pitchFamily="34" charset="-122"/>
              <a:ea typeface="微软雅黑" panose="020B0503020204020204" pitchFamily="34" charset="-122"/>
            </a:endParaRPr>
          </a:p>
        </p:txBody>
      </p:sp>
      <p:sp>
        <p:nvSpPr>
          <p:cNvPr id="17" name="标题 16"/>
          <p:cNvSpPr>
            <a:spLocks noGrp="1"/>
          </p:cNvSpPr>
          <p:nvPr>
            <p:ph type="title"/>
          </p:nvPr>
        </p:nvSpPr>
        <p:spPr/>
        <p:txBody>
          <a:bodyPr/>
          <a:lstStyle/>
          <a:p>
            <a:r>
              <a:rPr lang="zh-CN" altLang="en-US" dirty="0"/>
              <a:t>项目来源分析</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1500"/>
                            </p:stCondLst>
                            <p:childTnLst>
                              <p:par>
                                <p:cTn id="15" presetID="23" presetClass="entr" presetSubtype="36" fill="hold" grpId="0" nodeType="after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6*min(max(#ppt_w*#ppt_h,.3),1)-7.4)/-.7*#ppt_w"/>
                                          </p:val>
                                        </p:tav>
                                        <p:tav tm="100000">
                                          <p:val>
                                            <p:strVal val="#ppt_w"/>
                                          </p:val>
                                        </p:tav>
                                      </p:tavLst>
                                    </p:anim>
                                    <p:anim calcmode="lin" valueType="num">
                                      <p:cBhvr>
                                        <p:cTn id="18" dur="500" fill="hold"/>
                                        <p:tgtEl>
                                          <p:spTgt spid="2"/>
                                        </p:tgtEl>
                                        <p:attrNameLst>
                                          <p:attrName>ppt_h</p:attrName>
                                        </p:attrNameLst>
                                      </p:cBhvr>
                                      <p:tavLst>
                                        <p:tav tm="0">
                                          <p:val>
                                            <p:strVal val="(6*min(max(#ppt_w*#ppt_h,.3),1)-7.4)/-.7*#ppt_h"/>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549"/>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2"/>
          <p:cNvSpPr>
            <a:spLocks noChangeArrowheads="1"/>
          </p:cNvSpPr>
          <p:nvPr/>
        </p:nvSpPr>
        <p:spPr bwMode="auto">
          <a:xfrm>
            <a:off x="3687415" y="1844104"/>
            <a:ext cx="1700213" cy="1700213"/>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生产</a:t>
            </a:r>
            <a:endParaRPr lang="zh-CN" altLang="en-US" sz="2800" b="1" dirty="0">
              <a:solidFill>
                <a:srgbClr val="C00000"/>
              </a:solidFill>
              <a:latin typeface="微软雅黑" panose="020B0503020204020204" pitchFamily="34" charset="-122"/>
              <a:ea typeface="微软雅黑" panose="020B0503020204020204" pitchFamily="34" charset="-122"/>
              <a:sym typeface="微软雅黑 Light" panose="020B0502040204020203" pitchFamily="2" charset="-122"/>
            </a:endParaRPr>
          </a:p>
        </p:txBody>
      </p:sp>
      <p:sp>
        <p:nvSpPr>
          <p:cNvPr id="3" name="椭圆 3"/>
          <p:cNvSpPr>
            <a:spLocks noChangeArrowheads="1"/>
          </p:cNvSpPr>
          <p:nvPr/>
        </p:nvSpPr>
        <p:spPr bwMode="auto">
          <a:xfrm>
            <a:off x="5019725" y="2984723"/>
            <a:ext cx="1457325" cy="1457325"/>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研发</a:t>
            </a:r>
            <a:endParaRPr lang="en-US" sz="2800" b="1">
              <a:solidFill>
                <a:srgbClr val="C00000"/>
              </a:solidFill>
              <a:latin typeface="微软雅黑" panose="020B0503020204020204" pitchFamily="34" charset="-122"/>
              <a:ea typeface="微软雅黑" panose="020B0503020204020204" pitchFamily="34" charset="-122"/>
              <a:sym typeface="微软雅黑 Light" panose="020B0502040204020203" pitchFamily="2" charset="-122"/>
            </a:endParaRPr>
          </a:p>
        </p:txBody>
      </p:sp>
      <p:sp>
        <p:nvSpPr>
          <p:cNvPr id="4" name="椭圆 4"/>
          <p:cNvSpPr>
            <a:spLocks noChangeAspect="1" noChangeArrowheads="1"/>
          </p:cNvSpPr>
          <p:nvPr/>
        </p:nvSpPr>
        <p:spPr bwMode="auto">
          <a:xfrm>
            <a:off x="3806478" y="3534792"/>
            <a:ext cx="1269206" cy="1269206"/>
          </a:xfrm>
          <a:prstGeom prst="ellipse">
            <a:avLst/>
          </a:prstGeom>
          <a:solidFill>
            <a:schemeClr val="tx1"/>
          </a:solidFill>
          <a:ln w="6350">
            <a:solidFill>
              <a:schemeClr val="tx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服务</a:t>
            </a: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椭圆 5"/>
          <p:cNvSpPr>
            <a:spLocks noChangeArrowheads="1"/>
          </p:cNvSpPr>
          <p:nvPr/>
        </p:nvSpPr>
        <p:spPr bwMode="auto">
          <a:xfrm>
            <a:off x="2570609" y="2851372"/>
            <a:ext cx="1384697" cy="138588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销售</a:t>
            </a:r>
            <a:endParaRPr lang="zh-CN" altLang="en-US"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椭圆 6"/>
          <p:cNvSpPr>
            <a:spLocks noChangeAspect="1" noChangeArrowheads="1"/>
          </p:cNvSpPr>
          <p:nvPr/>
        </p:nvSpPr>
        <p:spPr bwMode="auto">
          <a:xfrm>
            <a:off x="5387627" y="2010791"/>
            <a:ext cx="962025" cy="962025"/>
          </a:xfrm>
          <a:prstGeom prst="ellipse">
            <a:avLst/>
          </a:prstGeom>
          <a:solidFill>
            <a:schemeClr val="tx1"/>
          </a:solidFill>
          <a:ln w="6350">
            <a:solidFill>
              <a:schemeClr val="tx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合作</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椭圆 7"/>
          <p:cNvSpPr>
            <a:spLocks noChangeAspect="1" noChangeArrowheads="1"/>
          </p:cNvSpPr>
          <p:nvPr/>
        </p:nvSpPr>
        <p:spPr bwMode="auto">
          <a:xfrm>
            <a:off x="1733600" y="3380010"/>
            <a:ext cx="864394" cy="863204"/>
          </a:xfrm>
          <a:prstGeom prst="ellipse">
            <a:avLst/>
          </a:prstGeom>
          <a:solidFill>
            <a:schemeClr val="tx1"/>
          </a:solidFill>
          <a:ln w="6350">
            <a:solidFill>
              <a:schemeClr val="tx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财务</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椭圆 8"/>
          <p:cNvSpPr>
            <a:spLocks noChangeAspect="1" noChangeArrowheads="1"/>
          </p:cNvSpPr>
          <p:nvPr/>
        </p:nvSpPr>
        <p:spPr bwMode="auto">
          <a:xfrm>
            <a:off x="6187728" y="2635870"/>
            <a:ext cx="675085" cy="6750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IT</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9"/>
          <p:cNvSpPr>
            <a:spLocks noChangeArrowheads="1"/>
          </p:cNvSpPr>
          <p:nvPr/>
        </p:nvSpPr>
        <p:spPr bwMode="auto">
          <a:xfrm>
            <a:off x="611560" y="1059582"/>
            <a:ext cx="7534275"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0000"/>
              </a:lnSpc>
              <a:spcBef>
                <a:spcPts val="450"/>
              </a:spcBef>
            </a:pP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altLang="zh-CN"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altLang="zh-CN"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altLang="zh-CN"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altLang="zh-CN"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标题 9"/>
          <p:cNvSpPr>
            <a:spLocks noGrp="1"/>
          </p:cNvSpPr>
          <p:nvPr>
            <p:ph type="title"/>
          </p:nvPr>
        </p:nvSpPr>
        <p:spPr/>
        <p:txBody>
          <a:bodyPr/>
          <a:lstStyle/>
          <a:p>
            <a:r>
              <a:rPr lang="zh-CN" altLang="en-US" dirty="0"/>
              <a:t>需求分析</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34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 calcmode="lin" valueType="num">
                                      <p:cBhvr>
                                        <p:cTn id="36" dur="750" fill="hold"/>
                                        <p:tgtEl>
                                          <p:spTgt spid="8"/>
                                        </p:tgtEl>
                                        <p:attrNameLst>
                                          <p:attrName>ppt_w</p:attrName>
                                        </p:attrNameLst>
                                      </p:cBhvr>
                                      <p:tavLst>
                                        <p:tav tm="0">
                                          <p:val>
                                            <p:fltVal val="0"/>
                                          </p:val>
                                        </p:tav>
                                        <p:tav tm="100000">
                                          <p:val>
                                            <p:strVal val="#ppt_w"/>
                                          </p:val>
                                        </p:tav>
                                      </p:tavLst>
                                    </p:anim>
                                    <p:anim calcmode="lin" valueType="num">
                                      <p:cBhvr>
                                        <p:cTn id="37" dur="750" fill="hold"/>
                                        <p:tgtEl>
                                          <p:spTgt spid="8"/>
                                        </p:tgtEl>
                                        <p:attrNameLst>
                                          <p:attrName>ppt_h</p:attrName>
                                        </p:attrNameLst>
                                      </p:cBhvr>
                                      <p:tavLst>
                                        <p:tav tm="0">
                                          <p:val>
                                            <p:fltVal val="0"/>
                                          </p:val>
                                        </p:tav>
                                        <p:tav tm="100000">
                                          <p:val>
                                            <p:strVal val="#ppt_h"/>
                                          </p:val>
                                        </p:tav>
                                      </p:tavLst>
                                    </p:anim>
                                    <p:animEffect transition="in" filter="fade">
                                      <p:cBhvr>
                                        <p:cTn id="38" dur="75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4"/>
          <p:cNvSpPr>
            <a:spLocks noChangeArrowheads="1"/>
          </p:cNvSpPr>
          <p:nvPr/>
        </p:nvSpPr>
        <p:spPr bwMode="auto">
          <a:xfrm>
            <a:off x="1006078" y="1296627"/>
            <a:ext cx="3628100"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20000"/>
              </a:lnSpc>
              <a:spcBef>
                <a:spcPts val="450"/>
              </a:spcBef>
            </a:pP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关于此次创业解决了一些什么问题，</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进行</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讨论分析</a:t>
            </a:r>
            <a:endPar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1" name="组合 30"/>
          <p:cNvGrpSpPr/>
          <p:nvPr/>
        </p:nvGrpSpPr>
        <p:grpSpPr>
          <a:xfrm>
            <a:off x="711994" y="2135657"/>
            <a:ext cx="4004022" cy="2105697"/>
            <a:chOff x="711994" y="2135657"/>
            <a:chExt cx="4004022" cy="2105697"/>
          </a:xfrm>
        </p:grpSpPr>
        <p:sp>
          <p:nvSpPr>
            <p:cNvPr id="4" name="Freeform 113"/>
            <p:cNvSpPr>
              <a:spLocks noChangeArrowheads="1"/>
            </p:cNvSpPr>
            <p:nvPr/>
          </p:nvSpPr>
          <p:spPr bwMode="auto">
            <a:xfrm>
              <a:off x="1179544" y="3180120"/>
              <a:ext cx="3059532" cy="343459"/>
            </a:xfrm>
            <a:custGeom>
              <a:avLst/>
              <a:gdLst>
                <a:gd name="T0" fmla="*/ 4561 w 4561"/>
                <a:gd name="T1" fmla="*/ 512 h 512"/>
                <a:gd name="T2" fmla="*/ 0 w 4561"/>
                <a:gd name="T3" fmla="*/ 512 h 512"/>
                <a:gd name="T4" fmla="*/ 134 w 4561"/>
                <a:gd name="T5" fmla="*/ 0 h 512"/>
                <a:gd name="T6" fmla="*/ 4424 w 4561"/>
                <a:gd name="T7" fmla="*/ 0 h 512"/>
                <a:gd name="T8" fmla="*/ 4561 w 4561"/>
                <a:gd name="T9" fmla="*/ 512 h 512"/>
                <a:gd name="T10" fmla="*/ 0 60000 65536"/>
                <a:gd name="T11" fmla="*/ 0 60000 65536"/>
                <a:gd name="T12" fmla="*/ 0 60000 65536"/>
                <a:gd name="T13" fmla="*/ 0 60000 65536"/>
                <a:gd name="T14" fmla="*/ 0 60000 65536"/>
                <a:gd name="T15" fmla="*/ 0 w 4561"/>
                <a:gd name="T16" fmla="*/ 0 h 512"/>
                <a:gd name="T17" fmla="*/ 4561 w 4561"/>
                <a:gd name="T18" fmla="*/ 512 h 512"/>
              </a:gdLst>
              <a:ahLst/>
              <a:cxnLst>
                <a:cxn ang="T10">
                  <a:pos x="T0" y="T1"/>
                </a:cxn>
                <a:cxn ang="T11">
                  <a:pos x="T2" y="T3"/>
                </a:cxn>
                <a:cxn ang="T12">
                  <a:pos x="T4" y="T5"/>
                </a:cxn>
                <a:cxn ang="T13">
                  <a:pos x="T6" y="T7"/>
                </a:cxn>
                <a:cxn ang="T14">
                  <a:pos x="T8" y="T9"/>
                </a:cxn>
              </a:cxnLst>
              <a:rect l="T15" t="T16" r="T17" b="T18"/>
              <a:pathLst>
                <a:path w="4561" h="512">
                  <a:moveTo>
                    <a:pt x="4561" y="512"/>
                  </a:moveTo>
                  <a:lnTo>
                    <a:pt x="0" y="512"/>
                  </a:lnTo>
                  <a:lnTo>
                    <a:pt x="134" y="0"/>
                  </a:lnTo>
                  <a:lnTo>
                    <a:pt x="4424" y="0"/>
                  </a:lnTo>
                  <a:lnTo>
                    <a:pt x="4561" y="512"/>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Freeform 114"/>
            <p:cNvSpPr>
              <a:spLocks noChangeArrowheads="1"/>
            </p:cNvSpPr>
            <p:nvPr/>
          </p:nvSpPr>
          <p:spPr bwMode="auto">
            <a:xfrm>
              <a:off x="1998594" y="3568524"/>
              <a:ext cx="197887" cy="613127"/>
            </a:xfrm>
            <a:custGeom>
              <a:avLst/>
              <a:gdLst>
                <a:gd name="T0" fmla="*/ 125 w 125"/>
                <a:gd name="T1" fmla="*/ 387 h 387"/>
                <a:gd name="T2" fmla="*/ 125 w 125"/>
                <a:gd name="T3" fmla="*/ 47 h 387"/>
                <a:gd name="T4" fmla="*/ 78 w 125"/>
                <a:gd name="T5" fmla="*/ 0 h 387"/>
                <a:gd name="T6" fmla="*/ 47 w 125"/>
                <a:gd name="T7" fmla="*/ 0 h 387"/>
                <a:gd name="T8" fmla="*/ 0 w 125"/>
                <a:gd name="T9" fmla="*/ 47 h 387"/>
                <a:gd name="T10" fmla="*/ 0 w 125"/>
                <a:gd name="T11" fmla="*/ 387 h 387"/>
                <a:gd name="T12" fmla="*/ 125 w 125"/>
                <a:gd name="T13" fmla="*/ 387 h 387"/>
                <a:gd name="T14" fmla="*/ 0 60000 65536"/>
                <a:gd name="T15" fmla="*/ 0 60000 65536"/>
                <a:gd name="T16" fmla="*/ 0 60000 65536"/>
                <a:gd name="T17" fmla="*/ 0 60000 65536"/>
                <a:gd name="T18" fmla="*/ 0 60000 65536"/>
                <a:gd name="T19" fmla="*/ 0 60000 65536"/>
                <a:gd name="T20" fmla="*/ 0 60000 65536"/>
                <a:gd name="T21" fmla="*/ 0 w 125"/>
                <a:gd name="T22" fmla="*/ 0 h 387"/>
                <a:gd name="T23" fmla="*/ 125 w 12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387">
                  <a:moveTo>
                    <a:pt x="125" y="387"/>
                  </a:moveTo>
                  <a:cubicBezTo>
                    <a:pt x="125" y="47"/>
                    <a:pt x="125" y="47"/>
                    <a:pt x="125" y="47"/>
                  </a:cubicBezTo>
                  <a:cubicBezTo>
                    <a:pt x="125" y="21"/>
                    <a:pt x="104" y="0"/>
                    <a:pt x="78" y="0"/>
                  </a:cubicBezTo>
                  <a:cubicBezTo>
                    <a:pt x="47" y="0"/>
                    <a:pt x="47" y="0"/>
                    <a:pt x="47" y="0"/>
                  </a:cubicBezTo>
                  <a:cubicBezTo>
                    <a:pt x="21" y="0"/>
                    <a:pt x="0" y="21"/>
                    <a:pt x="0" y="47"/>
                  </a:cubicBezTo>
                  <a:cubicBezTo>
                    <a:pt x="0" y="387"/>
                    <a:pt x="0" y="387"/>
                    <a:pt x="0" y="387"/>
                  </a:cubicBezTo>
                  <a:lnTo>
                    <a:pt x="125" y="387"/>
                  </a:ln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6" name="Freeform 115"/>
            <p:cNvSpPr>
              <a:spLocks noChangeArrowheads="1"/>
            </p:cNvSpPr>
            <p:nvPr/>
          </p:nvSpPr>
          <p:spPr bwMode="auto">
            <a:xfrm>
              <a:off x="2231363" y="3568524"/>
              <a:ext cx="198558" cy="613127"/>
            </a:xfrm>
            <a:custGeom>
              <a:avLst/>
              <a:gdLst>
                <a:gd name="T0" fmla="*/ 125 w 125"/>
                <a:gd name="T1" fmla="*/ 387 h 387"/>
                <a:gd name="T2" fmla="*/ 125 w 125"/>
                <a:gd name="T3" fmla="*/ 47 h 387"/>
                <a:gd name="T4" fmla="*/ 78 w 125"/>
                <a:gd name="T5" fmla="*/ 0 h 387"/>
                <a:gd name="T6" fmla="*/ 48 w 125"/>
                <a:gd name="T7" fmla="*/ 0 h 387"/>
                <a:gd name="T8" fmla="*/ 0 w 125"/>
                <a:gd name="T9" fmla="*/ 47 h 387"/>
                <a:gd name="T10" fmla="*/ 0 w 125"/>
                <a:gd name="T11" fmla="*/ 387 h 387"/>
                <a:gd name="T12" fmla="*/ 125 w 125"/>
                <a:gd name="T13" fmla="*/ 387 h 387"/>
                <a:gd name="T14" fmla="*/ 0 60000 65536"/>
                <a:gd name="T15" fmla="*/ 0 60000 65536"/>
                <a:gd name="T16" fmla="*/ 0 60000 65536"/>
                <a:gd name="T17" fmla="*/ 0 60000 65536"/>
                <a:gd name="T18" fmla="*/ 0 60000 65536"/>
                <a:gd name="T19" fmla="*/ 0 60000 65536"/>
                <a:gd name="T20" fmla="*/ 0 60000 65536"/>
                <a:gd name="T21" fmla="*/ 0 w 125"/>
                <a:gd name="T22" fmla="*/ 0 h 387"/>
                <a:gd name="T23" fmla="*/ 125 w 12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387">
                  <a:moveTo>
                    <a:pt x="125" y="387"/>
                  </a:moveTo>
                  <a:cubicBezTo>
                    <a:pt x="125" y="47"/>
                    <a:pt x="125" y="47"/>
                    <a:pt x="125" y="47"/>
                  </a:cubicBezTo>
                  <a:cubicBezTo>
                    <a:pt x="125" y="21"/>
                    <a:pt x="104" y="0"/>
                    <a:pt x="78" y="0"/>
                  </a:cubicBezTo>
                  <a:cubicBezTo>
                    <a:pt x="48" y="0"/>
                    <a:pt x="48" y="0"/>
                    <a:pt x="48" y="0"/>
                  </a:cubicBezTo>
                  <a:cubicBezTo>
                    <a:pt x="22" y="0"/>
                    <a:pt x="0" y="21"/>
                    <a:pt x="0" y="47"/>
                  </a:cubicBezTo>
                  <a:cubicBezTo>
                    <a:pt x="0" y="387"/>
                    <a:pt x="0" y="387"/>
                    <a:pt x="0" y="387"/>
                  </a:cubicBezTo>
                  <a:lnTo>
                    <a:pt x="125" y="387"/>
                  </a:ln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7" name="Freeform 116"/>
            <p:cNvSpPr>
              <a:spLocks noChangeArrowheads="1"/>
            </p:cNvSpPr>
            <p:nvPr/>
          </p:nvSpPr>
          <p:spPr bwMode="auto">
            <a:xfrm>
              <a:off x="3195306" y="3568524"/>
              <a:ext cx="196545" cy="613127"/>
            </a:xfrm>
            <a:custGeom>
              <a:avLst/>
              <a:gdLst>
                <a:gd name="T0" fmla="*/ 0 w 124"/>
                <a:gd name="T1" fmla="*/ 387 h 387"/>
                <a:gd name="T2" fmla="*/ 0 w 124"/>
                <a:gd name="T3" fmla="*/ 47 h 387"/>
                <a:gd name="T4" fmla="*/ 47 w 124"/>
                <a:gd name="T5" fmla="*/ 0 h 387"/>
                <a:gd name="T6" fmla="*/ 77 w 124"/>
                <a:gd name="T7" fmla="*/ 0 h 387"/>
                <a:gd name="T8" fmla="*/ 124 w 124"/>
                <a:gd name="T9" fmla="*/ 47 h 387"/>
                <a:gd name="T10" fmla="*/ 124 w 124"/>
                <a:gd name="T11" fmla="*/ 387 h 387"/>
                <a:gd name="T12" fmla="*/ 0 w 124"/>
                <a:gd name="T13" fmla="*/ 387 h 387"/>
                <a:gd name="T14" fmla="*/ 0 60000 65536"/>
                <a:gd name="T15" fmla="*/ 0 60000 65536"/>
                <a:gd name="T16" fmla="*/ 0 60000 65536"/>
                <a:gd name="T17" fmla="*/ 0 60000 65536"/>
                <a:gd name="T18" fmla="*/ 0 60000 65536"/>
                <a:gd name="T19" fmla="*/ 0 60000 65536"/>
                <a:gd name="T20" fmla="*/ 0 60000 65536"/>
                <a:gd name="T21" fmla="*/ 0 w 124"/>
                <a:gd name="T22" fmla="*/ 0 h 387"/>
                <a:gd name="T23" fmla="*/ 124 w 124"/>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387">
                  <a:moveTo>
                    <a:pt x="0" y="387"/>
                  </a:moveTo>
                  <a:cubicBezTo>
                    <a:pt x="0" y="47"/>
                    <a:pt x="0" y="47"/>
                    <a:pt x="0" y="47"/>
                  </a:cubicBezTo>
                  <a:cubicBezTo>
                    <a:pt x="0" y="21"/>
                    <a:pt x="21" y="0"/>
                    <a:pt x="47" y="0"/>
                  </a:cubicBezTo>
                  <a:cubicBezTo>
                    <a:pt x="77" y="0"/>
                    <a:pt x="77" y="0"/>
                    <a:pt x="77" y="0"/>
                  </a:cubicBezTo>
                  <a:cubicBezTo>
                    <a:pt x="103" y="0"/>
                    <a:pt x="124" y="21"/>
                    <a:pt x="124" y="47"/>
                  </a:cubicBezTo>
                  <a:cubicBezTo>
                    <a:pt x="124" y="387"/>
                    <a:pt x="124" y="387"/>
                    <a:pt x="124" y="387"/>
                  </a:cubicBezTo>
                  <a:lnTo>
                    <a:pt x="0" y="387"/>
                  </a:ln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8" name="Freeform 117"/>
            <p:cNvSpPr>
              <a:spLocks noChangeArrowheads="1"/>
            </p:cNvSpPr>
            <p:nvPr/>
          </p:nvSpPr>
          <p:spPr bwMode="auto">
            <a:xfrm>
              <a:off x="2961867" y="3568524"/>
              <a:ext cx="196545" cy="613127"/>
            </a:xfrm>
            <a:custGeom>
              <a:avLst/>
              <a:gdLst>
                <a:gd name="T0" fmla="*/ 0 w 124"/>
                <a:gd name="T1" fmla="*/ 387 h 387"/>
                <a:gd name="T2" fmla="*/ 0 w 124"/>
                <a:gd name="T3" fmla="*/ 47 h 387"/>
                <a:gd name="T4" fmla="*/ 47 w 124"/>
                <a:gd name="T5" fmla="*/ 0 h 387"/>
                <a:gd name="T6" fmla="*/ 77 w 124"/>
                <a:gd name="T7" fmla="*/ 0 h 387"/>
                <a:gd name="T8" fmla="*/ 124 w 124"/>
                <a:gd name="T9" fmla="*/ 47 h 387"/>
                <a:gd name="T10" fmla="*/ 124 w 124"/>
                <a:gd name="T11" fmla="*/ 387 h 387"/>
                <a:gd name="T12" fmla="*/ 0 w 124"/>
                <a:gd name="T13" fmla="*/ 387 h 387"/>
                <a:gd name="T14" fmla="*/ 0 60000 65536"/>
                <a:gd name="T15" fmla="*/ 0 60000 65536"/>
                <a:gd name="T16" fmla="*/ 0 60000 65536"/>
                <a:gd name="T17" fmla="*/ 0 60000 65536"/>
                <a:gd name="T18" fmla="*/ 0 60000 65536"/>
                <a:gd name="T19" fmla="*/ 0 60000 65536"/>
                <a:gd name="T20" fmla="*/ 0 60000 65536"/>
                <a:gd name="T21" fmla="*/ 0 w 124"/>
                <a:gd name="T22" fmla="*/ 0 h 387"/>
                <a:gd name="T23" fmla="*/ 124 w 124"/>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387">
                  <a:moveTo>
                    <a:pt x="0" y="387"/>
                  </a:moveTo>
                  <a:cubicBezTo>
                    <a:pt x="0" y="47"/>
                    <a:pt x="0" y="47"/>
                    <a:pt x="0" y="47"/>
                  </a:cubicBezTo>
                  <a:cubicBezTo>
                    <a:pt x="0" y="21"/>
                    <a:pt x="21" y="0"/>
                    <a:pt x="47" y="0"/>
                  </a:cubicBezTo>
                  <a:cubicBezTo>
                    <a:pt x="77" y="0"/>
                    <a:pt x="77" y="0"/>
                    <a:pt x="77" y="0"/>
                  </a:cubicBezTo>
                  <a:cubicBezTo>
                    <a:pt x="103" y="0"/>
                    <a:pt x="124" y="21"/>
                    <a:pt x="124" y="47"/>
                  </a:cubicBezTo>
                  <a:cubicBezTo>
                    <a:pt x="124" y="387"/>
                    <a:pt x="124" y="387"/>
                    <a:pt x="124" y="387"/>
                  </a:cubicBezTo>
                  <a:lnTo>
                    <a:pt x="0" y="387"/>
                  </a:ln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9" name="Oval 118"/>
            <p:cNvSpPr>
              <a:spLocks noChangeArrowheads="1"/>
            </p:cNvSpPr>
            <p:nvPr/>
          </p:nvSpPr>
          <p:spPr bwMode="auto">
            <a:xfrm>
              <a:off x="2005302" y="2135657"/>
              <a:ext cx="417910" cy="418590"/>
            </a:xfrm>
            <a:prstGeom prst="ellipse">
              <a:avLst/>
            </a:pr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0" name="Freeform 119"/>
            <p:cNvSpPr>
              <a:spLocks noChangeArrowheads="1"/>
            </p:cNvSpPr>
            <p:nvPr/>
          </p:nvSpPr>
          <p:spPr bwMode="auto">
            <a:xfrm>
              <a:off x="1779912" y="2609925"/>
              <a:ext cx="868690" cy="519213"/>
            </a:xfrm>
            <a:custGeom>
              <a:avLst/>
              <a:gdLst>
                <a:gd name="T0" fmla="*/ 499 w 548"/>
                <a:gd name="T1" fmla="*/ 0 h 328"/>
                <a:gd name="T2" fmla="*/ 349 w 548"/>
                <a:gd name="T3" fmla="*/ 0 h 328"/>
                <a:gd name="T4" fmla="*/ 274 w 548"/>
                <a:gd name="T5" fmla="*/ 323 h 328"/>
                <a:gd name="T6" fmla="*/ 200 w 548"/>
                <a:gd name="T7" fmla="*/ 0 h 328"/>
                <a:gd name="T8" fmla="*/ 50 w 548"/>
                <a:gd name="T9" fmla="*/ 0 h 328"/>
                <a:gd name="T10" fmla="*/ 0 w 548"/>
                <a:gd name="T11" fmla="*/ 50 h 328"/>
                <a:gd name="T12" fmla="*/ 0 w 548"/>
                <a:gd name="T13" fmla="*/ 108 h 328"/>
                <a:gd name="T14" fmla="*/ 0 w 548"/>
                <a:gd name="T15" fmla="*/ 189 h 328"/>
                <a:gd name="T16" fmla="*/ 0 w 548"/>
                <a:gd name="T17" fmla="*/ 328 h 328"/>
                <a:gd name="T18" fmla="*/ 103 w 548"/>
                <a:gd name="T19" fmla="*/ 328 h 328"/>
                <a:gd name="T20" fmla="*/ 103 w 548"/>
                <a:gd name="T21" fmla="*/ 238 h 328"/>
                <a:gd name="T22" fmla="*/ 132 w 548"/>
                <a:gd name="T23" fmla="*/ 238 h 328"/>
                <a:gd name="T24" fmla="*/ 132 w 548"/>
                <a:gd name="T25" fmla="*/ 328 h 328"/>
                <a:gd name="T26" fmla="*/ 416 w 548"/>
                <a:gd name="T27" fmla="*/ 328 h 328"/>
                <a:gd name="T28" fmla="*/ 416 w 548"/>
                <a:gd name="T29" fmla="*/ 238 h 328"/>
                <a:gd name="T30" fmla="*/ 445 w 548"/>
                <a:gd name="T31" fmla="*/ 238 h 328"/>
                <a:gd name="T32" fmla="*/ 445 w 548"/>
                <a:gd name="T33" fmla="*/ 328 h 328"/>
                <a:gd name="T34" fmla="*/ 548 w 548"/>
                <a:gd name="T35" fmla="*/ 328 h 328"/>
                <a:gd name="T36" fmla="*/ 548 w 548"/>
                <a:gd name="T37" fmla="*/ 189 h 328"/>
                <a:gd name="T38" fmla="*/ 548 w 548"/>
                <a:gd name="T39" fmla="*/ 108 h 328"/>
                <a:gd name="T40" fmla="*/ 548 w 548"/>
                <a:gd name="T41" fmla="*/ 50 h 328"/>
                <a:gd name="T42" fmla="*/ 499 w 548"/>
                <a:gd name="T43" fmla="*/ 0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8"/>
                <a:gd name="T67" fmla="*/ 0 h 328"/>
                <a:gd name="T68" fmla="*/ 548 w 548"/>
                <a:gd name="T69" fmla="*/ 328 h 3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8" h="328">
                  <a:moveTo>
                    <a:pt x="499" y="0"/>
                  </a:moveTo>
                  <a:cubicBezTo>
                    <a:pt x="349" y="0"/>
                    <a:pt x="349" y="0"/>
                    <a:pt x="349" y="0"/>
                  </a:cubicBezTo>
                  <a:cubicBezTo>
                    <a:pt x="274" y="323"/>
                    <a:pt x="274" y="323"/>
                    <a:pt x="274" y="323"/>
                  </a:cubicBezTo>
                  <a:cubicBezTo>
                    <a:pt x="200" y="0"/>
                    <a:pt x="200" y="0"/>
                    <a:pt x="200" y="0"/>
                  </a:cubicBezTo>
                  <a:cubicBezTo>
                    <a:pt x="50" y="0"/>
                    <a:pt x="50" y="0"/>
                    <a:pt x="50" y="0"/>
                  </a:cubicBezTo>
                  <a:cubicBezTo>
                    <a:pt x="22" y="0"/>
                    <a:pt x="0" y="22"/>
                    <a:pt x="0" y="50"/>
                  </a:cubicBezTo>
                  <a:cubicBezTo>
                    <a:pt x="0" y="108"/>
                    <a:pt x="0" y="108"/>
                    <a:pt x="0" y="108"/>
                  </a:cubicBezTo>
                  <a:cubicBezTo>
                    <a:pt x="0" y="189"/>
                    <a:pt x="0" y="189"/>
                    <a:pt x="0" y="189"/>
                  </a:cubicBezTo>
                  <a:cubicBezTo>
                    <a:pt x="0" y="328"/>
                    <a:pt x="0" y="328"/>
                    <a:pt x="0" y="328"/>
                  </a:cubicBezTo>
                  <a:cubicBezTo>
                    <a:pt x="103" y="328"/>
                    <a:pt x="103" y="328"/>
                    <a:pt x="103" y="328"/>
                  </a:cubicBezTo>
                  <a:cubicBezTo>
                    <a:pt x="103" y="238"/>
                    <a:pt x="103" y="238"/>
                    <a:pt x="103" y="238"/>
                  </a:cubicBezTo>
                  <a:cubicBezTo>
                    <a:pt x="132" y="238"/>
                    <a:pt x="132" y="238"/>
                    <a:pt x="132" y="238"/>
                  </a:cubicBezTo>
                  <a:cubicBezTo>
                    <a:pt x="132" y="328"/>
                    <a:pt x="132" y="328"/>
                    <a:pt x="132" y="328"/>
                  </a:cubicBezTo>
                  <a:cubicBezTo>
                    <a:pt x="416" y="328"/>
                    <a:pt x="416" y="328"/>
                    <a:pt x="416" y="328"/>
                  </a:cubicBezTo>
                  <a:cubicBezTo>
                    <a:pt x="416" y="238"/>
                    <a:pt x="416" y="238"/>
                    <a:pt x="416" y="238"/>
                  </a:cubicBezTo>
                  <a:cubicBezTo>
                    <a:pt x="445" y="238"/>
                    <a:pt x="445" y="238"/>
                    <a:pt x="445" y="238"/>
                  </a:cubicBezTo>
                  <a:cubicBezTo>
                    <a:pt x="445" y="328"/>
                    <a:pt x="445" y="328"/>
                    <a:pt x="445" y="328"/>
                  </a:cubicBezTo>
                  <a:cubicBezTo>
                    <a:pt x="548" y="328"/>
                    <a:pt x="548" y="328"/>
                    <a:pt x="548" y="328"/>
                  </a:cubicBezTo>
                  <a:cubicBezTo>
                    <a:pt x="548" y="189"/>
                    <a:pt x="548" y="189"/>
                    <a:pt x="548" y="189"/>
                  </a:cubicBezTo>
                  <a:cubicBezTo>
                    <a:pt x="548" y="108"/>
                    <a:pt x="548" y="108"/>
                    <a:pt x="548" y="108"/>
                  </a:cubicBezTo>
                  <a:cubicBezTo>
                    <a:pt x="548" y="50"/>
                    <a:pt x="548" y="50"/>
                    <a:pt x="548" y="50"/>
                  </a:cubicBezTo>
                  <a:cubicBezTo>
                    <a:pt x="548" y="22"/>
                    <a:pt x="526" y="0"/>
                    <a:pt x="499" y="0"/>
                  </a:cubicBez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1" name="Oval 120"/>
            <p:cNvSpPr>
              <a:spLocks noChangeArrowheads="1"/>
            </p:cNvSpPr>
            <p:nvPr/>
          </p:nvSpPr>
          <p:spPr bwMode="auto">
            <a:xfrm>
              <a:off x="2141475" y="2609925"/>
              <a:ext cx="146906" cy="57020"/>
            </a:xfrm>
            <a:prstGeom prst="ellipse">
              <a:avLst/>
            </a:pr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2" name="Freeform 121"/>
            <p:cNvSpPr>
              <a:spLocks noChangeArrowheads="1"/>
            </p:cNvSpPr>
            <p:nvPr/>
          </p:nvSpPr>
          <p:spPr bwMode="auto">
            <a:xfrm>
              <a:off x="2155562" y="2662249"/>
              <a:ext cx="118732" cy="462194"/>
            </a:xfrm>
            <a:custGeom>
              <a:avLst/>
              <a:gdLst>
                <a:gd name="T0" fmla="*/ 177 w 177"/>
                <a:gd name="T1" fmla="*/ 689 h 689"/>
                <a:gd name="T2" fmla="*/ 0 w 177"/>
                <a:gd name="T3" fmla="*/ 689 h 689"/>
                <a:gd name="T4" fmla="*/ 54 w 177"/>
                <a:gd name="T5" fmla="*/ 0 h 689"/>
                <a:gd name="T6" fmla="*/ 120 w 177"/>
                <a:gd name="T7" fmla="*/ 0 h 689"/>
                <a:gd name="T8" fmla="*/ 177 w 177"/>
                <a:gd name="T9" fmla="*/ 689 h 689"/>
                <a:gd name="T10" fmla="*/ 0 60000 65536"/>
                <a:gd name="T11" fmla="*/ 0 60000 65536"/>
                <a:gd name="T12" fmla="*/ 0 60000 65536"/>
                <a:gd name="T13" fmla="*/ 0 60000 65536"/>
                <a:gd name="T14" fmla="*/ 0 60000 65536"/>
                <a:gd name="T15" fmla="*/ 0 w 177"/>
                <a:gd name="T16" fmla="*/ 0 h 689"/>
                <a:gd name="T17" fmla="*/ 177 w 177"/>
                <a:gd name="T18" fmla="*/ 689 h 689"/>
              </a:gdLst>
              <a:ahLst/>
              <a:cxnLst>
                <a:cxn ang="T10">
                  <a:pos x="T0" y="T1"/>
                </a:cxn>
                <a:cxn ang="T11">
                  <a:pos x="T2" y="T3"/>
                </a:cxn>
                <a:cxn ang="T12">
                  <a:pos x="T4" y="T5"/>
                </a:cxn>
                <a:cxn ang="T13">
                  <a:pos x="T6" y="T7"/>
                </a:cxn>
                <a:cxn ang="T14">
                  <a:pos x="T8" y="T9"/>
                </a:cxn>
              </a:cxnLst>
              <a:rect l="T15" t="T16" r="T17" b="T18"/>
              <a:pathLst>
                <a:path w="177" h="689">
                  <a:moveTo>
                    <a:pt x="177" y="689"/>
                  </a:moveTo>
                  <a:lnTo>
                    <a:pt x="0" y="689"/>
                  </a:lnTo>
                  <a:lnTo>
                    <a:pt x="54" y="0"/>
                  </a:lnTo>
                  <a:lnTo>
                    <a:pt x="120" y="0"/>
                  </a:lnTo>
                  <a:lnTo>
                    <a:pt x="177" y="689"/>
                  </a:ln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3" name="Oval 122"/>
            <p:cNvSpPr>
              <a:spLocks noChangeArrowheads="1"/>
            </p:cNvSpPr>
            <p:nvPr/>
          </p:nvSpPr>
          <p:spPr bwMode="auto">
            <a:xfrm>
              <a:off x="2968575" y="2135657"/>
              <a:ext cx="416569" cy="418590"/>
            </a:xfrm>
            <a:prstGeom prst="ellipse">
              <a:avLst/>
            </a:pr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4" name="Freeform 123"/>
            <p:cNvSpPr>
              <a:spLocks noChangeArrowheads="1"/>
            </p:cNvSpPr>
            <p:nvPr/>
          </p:nvSpPr>
          <p:spPr bwMode="auto">
            <a:xfrm>
              <a:off x="2743185" y="2609925"/>
              <a:ext cx="867348" cy="519213"/>
            </a:xfrm>
            <a:custGeom>
              <a:avLst/>
              <a:gdLst>
                <a:gd name="T0" fmla="*/ 498 w 547"/>
                <a:gd name="T1" fmla="*/ 0 h 328"/>
                <a:gd name="T2" fmla="*/ 348 w 547"/>
                <a:gd name="T3" fmla="*/ 0 h 328"/>
                <a:gd name="T4" fmla="*/ 274 w 547"/>
                <a:gd name="T5" fmla="*/ 323 h 328"/>
                <a:gd name="T6" fmla="*/ 199 w 547"/>
                <a:gd name="T7" fmla="*/ 0 h 328"/>
                <a:gd name="T8" fmla="*/ 49 w 547"/>
                <a:gd name="T9" fmla="*/ 0 h 328"/>
                <a:gd name="T10" fmla="*/ 0 w 547"/>
                <a:gd name="T11" fmla="*/ 50 h 328"/>
                <a:gd name="T12" fmla="*/ 0 w 547"/>
                <a:gd name="T13" fmla="*/ 108 h 328"/>
                <a:gd name="T14" fmla="*/ 0 w 547"/>
                <a:gd name="T15" fmla="*/ 189 h 328"/>
                <a:gd name="T16" fmla="*/ 0 w 547"/>
                <a:gd name="T17" fmla="*/ 328 h 328"/>
                <a:gd name="T18" fmla="*/ 102 w 547"/>
                <a:gd name="T19" fmla="*/ 328 h 328"/>
                <a:gd name="T20" fmla="*/ 102 w 547"/>
                <a:gd name="T21" fmla="*/ 238 h 328"/>
                <a:gd name="T22" fmla="*/ 132 w 547"/>
                <a:gd name="T23" fmla="*/ 238 h 328"/>
                <a:gd name="T24" fmla="*/ 132 w 547"/>
                <a:gd name="T25" fmla="*/ 328 h 328"/>
                <a:gd name="T26" fmla="*/ 415 w 547"/>
                <a:gd name="T27" fmla="*/ 328 h 328"/>
                <a:gd name="T28" fmla="*/ 415 w 547"/>
                <a:gd name="T29" fmla="*/ 238 h 328"/>
                <a:gd name="T30" fmla="*/ 445 w 547"/>
                <a:gd name="T31" fmla="*/ 238 h 328"/>
                <a:gd name="T32" fmla="*/ 445 w 547"/>
                <a:gd name="T33" fmla="*/ 328 h 328"/>
                <a:gd name="T34" fmla="*/ 547 w 547"/>
                <a:gd name="T35" fmla="*/ 328 h 328"/>
                <a:gd name="T36" fmla="*/ 547 w 547"/>
                <a:gd name="T37" fmla="*/ 189 h 328"/>
                <a:gd name="T38" fmla="*/ 547 w 547"/>
                <a:gd name="T39" fmla="*/ 108 h 328"/>
                <a:gd name="T40" fmla="*/ 547 w 547"/>
                <a:gd name="T41" fmla="*/ 50 h 328"/>
                <a:gd name="T42" fmla="*/ 498 w 547"/>
                <a:gd name="T43" fmla="*/ 0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7"/>
                <a:gd name="T67" fmla="*/ 0 h 328"/>
                <a:gd name="T68" fmla="*/ 547 w 547"/>
                <a:gd name="T69" fmla="*/ 328 h 3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7" h="328">
                  <a:moveTo>
                    <a:pt x="498" y="0"/>
                  </a:moveTo>
                  <a:cubicBezTo>
                    <a:pt x="348" y="0"/>
                    <a:pt x="348" y="0"/>
                    <a:pt x="348" y="0"/>
                  </a:cubicBezTo>
                  <a:cubicBezTo>
                    <a:pt x="274" y="323"/>
                    <a:pt x="274" y="323"/>
                    <a:pt x="274" y="323"/>
                  </a:cubicBezTo>
                  <a:cubicBezTo>
                    <a:pt x="199" y="0"/>
                    <a:pt x="199" y="0"/>
                    <a:pt x="199" y="0"/>
                  </a:cubicBezTo>
                  <a:cubicBezTo>
                    <a:pt x="49" y="0"/>
                    <a:pt x="49" y="0"/>
                    <a:pt x="49" y="0"/>
                  </a:cubicBezTo>
                  <a:cubicBezTo>
                    <a:pt x="22" y="0"/>
                    <a:pt x="0" y="22"/>
                    <a:pt x="0" y="50"/>
                  </a:cubicBezTo>
                  <a:cubicBezTo>
                    <a:pt x="0" y="108"/>
                    <a:pt x="0" y="108"/>
                    <a:pt x="0" y="108"/>
                  </a:cubicBezTo>
                  <a:cubicBezTo>
                    <a:pt x="0" y="189"/>
                    <a:pt x="0" y="189"/>
                    <a:pt x="0" y="189"/>
                  </a:cubicBezTo>
                  <a:cubicBezTo>
                    <a:pt x="0" y="328"/>
                    <a:pt x="0" y="328"/>
                    <a:pt x="0" y="328"/>
                  </a:cubicBezTo>
                  <a:cubicBezTo>
                    <a:pt x="102" y="328"/>
                    <a:pt x="102" y="328"/>
                    <a:pt x="102" y="328"/>
                  </a:cubicBezTo>
                  <a:cubicBezTo>
                    <a:pt x="102" y="238"/>
                    <a:pt x="102" y="238"/>
                    <a:pt x="102" y="238"/>
                  </a:cubicBezTo>
                  <a:cubicBezTo>
                    <a:pt x="132" y="238"/>
                    <a:pt x="132" y="238"/>
                    <a:pt x="132" y="238"/>
                  </a:cubicBezTo>
                  <a:cubicBezTo>
                    <a:pt x="132" y="328"/>
                    <a:pt x="132" y="328"/>
                    <a:pt x="132" y="328"/>
                  </a:cubicBezTo>
                  <a:cubicBezTo>
                    <a:pt x="415" y="328"/>
                    <a:pt x="415" y="328"/>
                    <a:pt x="415" y="328"/>
                  </a:cubicBezTo>
                  <a:cubicBezTo>
                    <a:pt x="415" y="238"/>
                    <a:pt x="415" y="238"/>
                    <a:pt x="415" y="238"/>
                  </a:cubicBezTo>
                  <a:cubicBezTo>
                    <a:pt x="445" y="238"/>
                    <a:pt x="445" y="238"/>
                    <a:pt x="445" y="238"/>
                  </a:cubicBezTo>
                  <a:cubicBezTo>
                    <a:pt x="445" y="328"/>
                    <a:pt x="445" y="328"/>
                    <a:pt x="445" y="328"/>
                  </a:cubicBezTo>
                  <a:cubicBezTo>
                    <a:pt x="547" y="328"/>
                    <a:pt x="547" y="328"/>
                    <a:pt x="547" y="328"/>
                  </a:cubicBezTo>
                  <a:cubicBezTo>
                    <a:pt x="547" y="189"/>
                    <a:pt x="547" y="189"/>
                    <a:pt x="547" y="189"/>
                  </a:cubicBezTo>
                  <a:cubicBezTo>
                    <a:pt x="547" y="108"/>
                    <a:pt x="547" y="108"/>
                    <a:pt x="547" y="108"/>
                  </a:cubicBezTo>
                  <a:cubicBezTo>
                    <a:pt x="547" y="50"/>
                    <a:pt x="547" y="50"/>
                    <a:pt x="547" y="50"/>
                  </a:cubicBezTo>
                  <a:cubicBezTo>
                    <a:pt x="547" y="22"/>
                    <a:pt x="525" y="0"/>
                    <a:pt x="498" y="0"/>
                  </a:cubicBez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5" name="Oval 124"/>
            <p:cNvSpPr>
              <a:spLocks noChangeArrowheads="1"/>
            </p:cNvSpPr>
            <p:nvPr/>
          </p:nvSpPr>
          <p:spPr bwMode="auto">
            <a:xfrm>
              <a:off x="3103406" y="2609925"/>
              <a:ext cx="146906" cy="57020"/>
            </a:xfrm>
            <a:prstGeom prst="ellipse">
              <a:avLst/>
            </a:pr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6" name="Freeform 125"/>
            <p:cNvSpPr>
              <a:spLocks noChangeArrowheads="1"/>
            </p:cNvSpPr>
            <p:nvPr/>
          </p:nvSpPr>
          <p:spPr bwMode="auto">
            <a:xfrm>
              <a:off x="3117493" y="2662249"/>
              <a:ext cx="118732" cy="462194"/>
            </a:xfrm>
            <a:custGeom>
              <a:avLst/>
              <a:gdLst>
                <a:gd name="T0" fmla="*/ 177 w 177"/>
                <a:gd name="T1" fmla="*/ 689 h 689"/>
                <a:gd name="T2" fmla="*/ 0 w 177"/>
                <a:gd name="T3" fmla="*/ 689 h 689"/>
                <a:gd name="T4" fmla="*/ 54 w 177"/>
                <a:gd name="T5" fmla="*/ 0 h 689"/>
                <a:gd name="T6" fmla="*/ 123 w 177"/>
                <a:gd name="T7" fmla="*/ 0 h 689"/>
                <a:gd name="T8" fmla="*/ 177 w 177"/>
                <a:gd name="T9" fmla="*/ 689 h 689"/>
                <a:gd name="T10" fmla="*/ 0 60000 65536"/>
                <a:gd name="T11" fmla="*/ 0 60000 65536"/>
                <a:gd name="T12" fmla="*/ 0 60000 65536"/>
                <a:gd name="T13" fmla="*/ 0 60000 65536"/>
                <a:gd name="T14" fmla="*/ 0 60000 65536"/>
                <a:gd name="T15" fmla="*/ 0 w 177"/>
                <a:gd name="T16" fmla="*/ 0 h 689"/>
                <a:gd name="T17" fmla="*/ 177 w 177"/>
                <a:gd name="T18" fmla="*/ 689 h 689"/>
              </a:gdLst>
              <a:ahLst/>
              <a:cxnLst>
                <a:cxn ang="T10">
                  <a:pos x="T0" y="T1"/>
                </a:cxn>
                <a:cxn ang="T11">
                  <a:pos x="T2" y="T3"/>
                </a:cxn>
                <a:cxn ang="T12">
                  <a:pos x="T4" y="T5"/>
                </a:cxn>
                <a:cxn ang="T13">
                  <a:pos x="T6" y="T7"/>
                </a:cxn>
                <a:cxn ang="T14">
                  <a:pos x="T8" y="T9"/>
                </a:cxn>
              </a:cxnLst>
              <a:rect l="T15" t="T16" r="T17" b="T18"/>
              <a:pathLst>
                <a:path w="177" h="689">
                  <a:moveTo>
                    <a:pt x="177" y="689"/>
                  </a:moveTo>
                  <a:lnTo>
                    <a:pt x="0" y="689"/>
                  </a:lnTo>
                  <a:lnTo>
                    <a:pt x="54" y="0"/>
                  </a:lnTo>
                  <a:lnTo>
                    <a:pt x="123" y="0"/>
                  </a:lnTo>
                  <a:lnTo>
                    <a:pt x="177" y="689"/>
                  </a:ln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7" name="Freeform 126"/>
            <p:cNvSpPr>
              <a:spLocks noChangeArrowheads="1"/>
            </p:cNvSpPr>
            <p:nvPr/>
          </p:nvSpPr>
          <p:spPr bwMode="auto">
            <a:xfrm>
              <a:off x="795845" y="3010403"/>
              <a:ext cx="611772" cy="197891"/>
            </a:xfrm>
            <a:custGeom>
              <a:avLst/>
              <a:gdLst>
                <a:gd name="T0" fmla="*/ 0 w 386"/>
                <a:gd name="T1" fmla="*/ 125 h 125"/>
                <a:gd name="T2" fmla="*/ 339 w 386"/>
                <a:gd name="T3" fmla="*/ 125 h 125"/>
                <a:gd name="T4" fmla="*/ 386 w 386"/>
                <a:gd name="T5" fmla="*/ 77 h 125"/>
                <a:gd name="T6" fmla="*/ 386 w 386"/>
                <a:gd name="T7" fmla="*/ 47 h 125"/>
                <a:gd name="T8" fmla="*/ 339 w 386"/>
                <a:gd name="T9" fmla="*/ 0 h 125"/>
                <a:gd name="T10" fmla="*/ 0 w 386"/>
                <a:gd name="T11" fmla="*/ 0 h 125"/>
                <a:gd name="T12" fmla="*/ 0 w 386"/>
                <a:gd name="T13" fmla="*/ 125 h 125"/>
                <a:gd name="T14" fmla="*/ 0 60000 65536"/>
                <a:gd name="T15" fmla="*/ 0 60000 65536"/>
                <a:gd name="T16" fmla="*/ 0 60000 65536"/>
                <a:gd name="T17" fmla="*/ 0 60000 65536"/>
                <a:gd name="T18" fmla="*/ 0 60000 65536"/>
                <a:gd name="T19" fmla="*/ 0 60000 65536"/>
                <a:gd name="T20" fmla="*/ 0 60000 65536"/>
                <a:gd name="T21" fmla="*/ 0 w 386"/>
                <a:gd name="T22" fmla="*/ 0 h 125"/>
                <a:gd name="T23" fmla="*/ 386 w 386"/>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125">
                  <a:moveTo>
                    <a:pt x="0" y="125"/>
                  </a:moveTo>
                  <a:cubicBezTo>
                    <a:pt x="339" y="125"/>
                    <a:pt x="339" y="125"/>
                    <a:pt x="339" y="125"/>
                  </a:cubicBezTo>
                  <a:cubicBezTo>
                    <a:pt x="365" y="125"/>
                    <a:pt x="386" y="103"/>
                    <a:pt x="386" y="77"/>
                  </a:cubicBezTo>
                  <a:cubicBezTo>
                    <a:pt x="386" y="47"/>
                    <a:pt x="386" y="47"/>
                    <a:pt x="386" y="47"/>
                  </a:cubicBezTo>
                  <a:cubicBezTo>
                    <a:pt x="386" y="21"/>
                    <a:pt x="365" y="0"/>
                    <a:pt x="339" y="0"/>
                  </a:cubicBezTo>
                  <a:cubicBezTo>
                    <a:pt x="0" y="0"/>
                    <a:pt x="0" y="0"/>
                    <a:pt x="0" y="0"/>
                  </a:cubicBezTo>
                  <a:lnTo>
                    <a:pt x="0" y="125"/>
                  </a:ln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8" name="Freeform 127"/>
            <p:cNvSpPr>
              <a:spLocks noChangeArrowheads="1"/>
            </p:cNvSpPr>
            <p:nvPr/>
          </p:nvSpPr>
          <p:spPr bwMode="auto">
            <a:xfrm>
              <a:off x="1309679" y="3628227"/>
              <a:ext cx="195874" cy="613127"/>
            </a:xfrm>
            <a:custGeom>
              <a:avLst/>
              <a:gdLst>
                <a:gd name="T0" fmla="*/ 124 w 124"/>
                <a:gd name="T1" fmla="*/ 387 h 387"/>
                <a:gd name="T2" fmla="*/ 124 w 124"/>
                <a:gd name="T3" fmla="*/ 47 h 387"/>
                <a:gd name="T4" fmla="*/ 77 w 124"/>
                <a:gd name="T5" fmla="*/ 0 h 387"/>
                <a:gd name="T6" fmla="*/ 47 w 124"/>
                <a:gd name="T7" fmla="*/ 0 h 387"/>
                <a:gd name="T8" fmla="*/ 0 w 124"/>
                <a:gd name="T9" fmla="*/ 47 h 387"/>
                <a:gd name="T10" fmla="*/ 0 w 124"/>
                <a:gd name="T11" fmla="*/ 387 h 387"/>
                <a:gd name="T12" fmla="*/ 124 w 124"/>
                <a:gd name="T13" fmla="*/ 387 h 387"/>
                <a:gd name="T14" fmla="*/ 0 60000 65536"/>
                <a:gd name="T15" fmla="*/ 0 60000 65536"/>
                <a:gd name="T16" fmla="*/ 0 60000 65536"/>
                <a:gd name="T17" fmla="*/ 0 60000 65536"/>
                <a:gd name="T18" fmla="*/ 0 60000 65536"/>
                <a:gd name="T19" fmla="*/ 0 60000 65536"/>
                <a:gd name="T20" fmla="*/ 0 60000 65536"/>
                <a:gd name="T21" fmla="*/ 0 w 124"/>
                <a:gd name="T22" fmla="*/ 0 h 387"/>
                <a:gd name="T23" fmla="*/ 124 w 124"/>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387">
                  <a:moveTo>
                    <a:pt x="124" y="387"/>
                  </a:moveTo>
                  <a:cubicBezTo>
                    <a:pt x="124" y="47"/>
                    <a:pt x="124" y="47"/>
                    <a:pt x="124" y="47"/>
                  </a:cubicBezTo>
                  <a:cubicBezTo>
                    <a:pt x="124" y="21"/>
                    <a:pt x="103" y="0"/>
                    <a:pt x="77" y="0"/>
                  </a:cubicBezTo>
                  <a:cubicBezTo>
                    <a:pt x="47" y="0"/>
                    <a:pt x="47" y="0"/>
                    <a:pt x="47" y="0"/>
                  </a:cubicBezTo>
                  <a:cubicBezTo>
                    <a:pt x="21" y="0"/>
                    <a:pt x="0" y="21"/>
                    <a:pt x="0" y="47"/>
                  </a:cubicBezTo>
                  <a:cubicBezTo>
                    <a:pt x="0" y="387"/>
                    <a:pt x="0" y="387"/>
                    <a:pt x="0" y="387"/>
                  </a:cubicBezTo>
                  <a:lnTo>
                    <a:pt x="124" y="387"/>
                  </a:ln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19" name="Freeform 128"/>
            <p:cNvSpPr>
              <a:spLocks noChangeArrowheads="1"/>
            </p:cNvSpPr>
            <p:nvPr/>
          </p:nvSpPr>
          <p:spPr bwMode="auto">
            <a:xfrm>
              <a:off x="934030" y="3628227"/>
              <a:ext cx="491028" cy="198562"/>
            </a:xfrm>
            <a:custGeom>
              <a:avLst/>
              <a:gdLst>
                <a:gd name="T0" fmla="*/ 310 w 310"/>
                <a:gd name="T1" fmla="*/ 0 h 125"/>
                <a:gd name="T2" fmla="*/ 38 w 310"/>
                <a:gd name="T3" fmla="*/ 0 h 125"/>
                <a:gd name="T4" fmla="*/ 0 w 310"/>
                <a:gd name="T5" fmla="*/ 47 h 125"/>
                <a:gd name="T6" fmla="*/ 0 w 310"/>
                <a:gd name="T7" fmla="*/ 77 h 125"/>
                <a:gd name="T8" fmla="*/ 38 w 310"/>
                <a:gd name="T9" fmla="*/ 125 h 125"/>
                <a:gd name="T10" fmla="*/ 310 w 310"/>
                <a:gd name="T11" fmla="*/ 125 h 125"/>
                <a:gd name="T12" fmla="*/ 310 w 310"/>
                <a:gd name="T13" fmla="*/ 0 h 125"/>
                <a:gd name="T14" fmla="*/ 0 60000 65536"/>
                <a:gd name="T15" fmla="*/ 0 60000 65536"/>
                <a:gd name="T16" fmla="*/ 0 60000 65536"/>
                <a:gd name="T17" fmla="*/ 0 60000 65536"/>
                <a:gd name="T18" fmla="*/ 0 60000 65536"/>
                <a:gd name="T19" fmla="*/ 0 60000 65536"/>
                <a:gd name="T20" fmla="*/ 0 60000 65536"/>
                <a:gd name="T21" fmla="*/ 0 w 310"/>
                <a:gd name="T22" fmla="*/ 0 h 125"/>
                <a:gd name="T23" fmla="*/ 310 w 310"/>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125">
                  <a:moveTo>
                    <a:pt x="310" y="0"/>
                  </a:moveTo>
                  <a:cubicBezTo>
                    <a:pt x="38" y="0"/>
                    <a:pt x="38" y="0"/>
                    <a:pt x="38" y="0"/>
                  </a:cubicBezTo>
                  <a:cubicBezTo>
                    <a:pt x="17" y="0"/>
                    <a:pt x="0" y="21"/>
                    <a:pt x="0" y="47"/>
                  </a:cubicBezTo>
                  <a:cubicBezTo>
                    <a:pt x="0" y="77"/>
                    <a:pt x="0" y="77"/>
                    <a:pt x="0" y="77"/>
                  </a:cubicBezTo>
                  <a:cubicBezTo>
                    <a:pt x="0" y="103"/>
                    <a:pt x="17" y="125"/>
                    <a:pt x="38" y="125"/>
                  </a:cubicBezTo>
                  <a:cubicBezTo>
                    <a:pt x="310" y="125"/>
                    <a:pt x="310" y="125"/>
                    <a:pt x="310" y="125"/>
                  </a:cubicBezTo>
                  <a:lnTo>
                    <a:pt x="310" y="0"/>
                  </a:ln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20" name="Freeform 129"/>
            <p:cNvSpPr>
              <a:spLocks noChangeArrowheads="1"/>
            </p:cNvSpPr>
            <p:nvPr/>
          </p:nvSpPr>
          <p:spPr bwMode="auto">
            <a:xfrm>
              <a:off x="713336" y="2711219"/>
              <a:ext cx="415227" cy="1115570"/>
            </a:xfrm>
            <a:custGeom>
              <a:avLst/>
              <a:gdLst>
                <a:gd name="T0" fmla="*/ 171 w 262"/>
                <a:gd name="T1" fmla="*/ 0 h 704"/>
                <a:gd name="T2" fmla="*/ 164 w 262"/>
                <a:gd name="T3" fmla="*/ 0 h 704"/>
                <a:gd name="T4" fmla="*/ 98 w 262"/>
                <a:gd name="T5" fmla="*/ 0 h 704"/>
                <a:gd name="T6" fmla="*/ 0 w 262"/>
                <a:gd name="T7" fmla="*/ 127 h 704"/>
                <a:gd name="T8" fmla="*/ 0 w 262"/>
                <a:gd name="T9" fmla="*/ 577 h 704"/>
                <a:gd name="T10" fmla="*/ 98 w 262"/>
                <a:gd name="T11" fmla="*/ 704 h 704"/>
                <a:gd name="T12" fmla="*/ 164 w 262"/>
                <a:gd name="T13" fmla="*/ 704 h 704"/>
                <a:gd name="T14" fmla="*/ 262 w 262"/>
                <a:gd name="T15" fmla="*/ 577 h 704"/>
                <a:gd name="T16" fmla="*/ 262 w 262"/>
                <a:gd name="T17" fmla="*/ 283 h 704"/>
                <a:gd name="T18" fmla="*/ 171 w 262"/>
                <a:gd name="T19" fmla="*/ 0 h 7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704"/>
                <a:gd name="T32" fmla="*/ 262 w 262"/>
                <a:gd name="T33" fmla="*/ 704 h 7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704">
                  <a:moveTo>
                    <a:pt x="171" y="0"/>
                  </a:moveTo>
                  <a:cubicBezTo>
                    <a:pt x="169" y="0"/>
                    <a:pt x="167" y="0"/>
                    <a:pt x="164" y="0"/>
                  </a:cubicBezTo>
                  <a:cubicBezTo>
                    <a:pt x="98" y="0"/>
                    <a:pt x="98" y="0"/>
                    <a:pt x="98" y="0"/>
                  </a:cubicBezTo>
                  <a:cubicBezTo>
                    <a:pt x="44" y="0"/>
                    <a:pt x="0" y="57"/>
                    <a:pt x="0" y="127"/>
                  </a:cubicBezTo>
                  <a:cubicBezTo>
                    <a:pt x="0" y="577"/>
                    <a:pt x="0" y="577"/>
                    <a:pt x="0" y="577"/>
                  </a:cubicBezTo>
                  <a:cubicBezTo>
                    <a:pt x="0" y="647"/>
                    <a:pt x="44" y="704"/>
                    <a:pt x="98" y="704"/>
                  </a:cubicBezTo>
                  <a:cubicBezTo>
                    <a:pt x="164" y="704"/>
                    <a:pt x="164" y="704"/>
                    <a:pt x="164" y="704"/>
                  </a:cubicBezTo>
                  <a:cubicBezTo>
                    <a:pt x="218" y="704"/>
                    <a:pt x="262" y="647"/>
                    <a:pt x="262" y="577"/>
                  </a:cubicBezTo>
                  <a:cubicBezTo>
                    <a:pt x="262" y="283"/>
                    <a:pt x="262" y="283"/>
                    <a:pt x="262" y="283"/>
                  </a:cubicBezTo>
                  <a:cubicBezTo>
                    <a:pt x="238" y="232"/>
                    <a:pt x="187" y="32"/>
                    <a:pt x="171" y="0"/>
                  </a:cubicBez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21" name="Oval 130"/>
            <p:cNvSpPr>
              <a:spLocks noChangeArrowheads="1"/>
            </p:cNvSpPr>
            <p:nvPr/>
          </p:nvSpPr>
          <p:spPr bwMode="auto">
            <a:xfrm>
              <a:off x="711994" y="2200727"/>
              <a:ext cx="418581" cy="418590"/>
            </a:xfrm>
            <a:prstGeom prst="ellipse">
              <a:avLst/>
            </a:pr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22" name="Freeform 131"/>
            <p:cNvSpPr>
              <a:spLocks noChangeArrowheads="1"/>
            </p:cNvSpPr>
            <p:nvPr/>
          </p:nvSpPr>
          <p:spPr bwMode="auto">
            <a:xfrm>
              <a:off x="4020393" y="3010403"/>
              <a:ext cx="613785" cy="197891"/>
            </a:xfrm>
            <a:custGeom>
              <a:avLst/>
              <a:gdLst>
                <a:gd name="T0" fmla="*/ 387 w 387"/>
                <a:gd name="T1" fmla="*/ 125 h 125"/>
                <a:gd name="T2" fmla="*/ 47 w 387"/>
                <a:gd name="T3" fmla="*/ 125 h 125"/>
                <a:gd name="T4" fmla="*/ 0 w 387"/>
                <a:gd name="T5" fmla="*/ 77 h 125"/>
                <a:gd name="T6" fmla="*/ 0 w 387"/>
                <a:gd name="T7" fmla="*/ 47 h 125"/>
                <a:gd name="T8" fmla="*/ 47 w 387"/>
                <a:gd name="T9" fmla="*/ 0 h 125"/>
                <a:gd name="T10" fmla="*/ 387 w 387"/>
                <a:gd name="T11" fmla="*/ 0 h 125"/>
                <a:gd name="T12" fmla="*/ 387 w 387"/>
                <a:gd name="T13" fmla="*/ 125 h 125"/>
                <a:gd name="T14" fmla="*/ 0 60000 65536"/>
                <a:gd name="T15" fmla="*/ 0 60000 65536"/>
                <a:gd name="T16" fmla="*/ 0 60000 65536"/>
                <a:gd name="T17" fmla="*/ 0 60000 65536"/>
                <a:gd name="T18" fmla="*/ 0 60000 65536"/>
                <a:gd name="T19" fmla="*/ 0 60000 65536"/>
                <a:gd name="T20" fmla="*/ 0 60000 65536"/>
                <a:gd name="T21" fmla="*/ 0 w 387"/>
                <a:gd name="T22" fmla="*/ 0 h 125"/>
                <a:gd name="T23" fmla="*/ 387 w 387"/>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25">
                  <a:moveTo>
                    <a:pt x="387" y="125"/>
                  </a:moveTo>
                  <a:cubicBezTo>
                    <a:pt x="47" y="125"/>
                    <a:pt x="47" y="125"/>
                    <a:pt x="47" y="125"/>
                  </a:cubicBezTo>
                  <a:cubicBezTo>
                    <a:pt x="21" y="125"/>
                    <a:pt x="0" y="103"/>
                    <a:pt x="0" y="77"/>
                  </a:cubicBezTo>
                  <a:cubicBezTo>
                    <a:pt x="0" y="47"/>
                    <a:pt x="0" y="47"/>
                    <a:pt x="0" y="47"/>
                  </a:cubicBezTo>
                  <a:cubicBezTo>
                    <a:pt x="0" y="21"/>
                    <a:pt x="21" y="0"/>
                    <a:pt x="47" y="0"/>
                  </a:cubicBezTo>
                  <a:cubicBezTo>
                    <a:pt x="387" y="0"/>
                    <a:pt x="387" y="0"/>
                    <a:pt x="387" y="0"/>
                  </a:cubicBezTo>
                  <a:lnTo>
                    <a:pt x="387" y="125"/>
                  </a:ln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23" name="Freeform 132"/>
            <p:cNvSpPr>
              <a:spLocks noChangeArrowheads="1"/>
            </p:cNvSpPr>
            <p:nvPr/>
          </p:nvSpPr>
          <p:spPr bwMode="auto">
            <a:xfrm>
              <a:off x="3922456" y="3628227"/>
              <a:ext cx="197887" cy="613127"/>
            </a:xfrm>
            <a:custGeom>
              <a:avLst/>
              <a:gdLst>
                <a:gd name="T0" fmla="*/ 0 w 125"/>
                <a:gd name="T1" fmla="*/ 387 h 387"/>
                <a:gd name="T2" fmla="*/ 0 w 125"/>
                <a:gd name="T3" fmla="*/ 47 h 387"/>
                <a:gd name="T4" fmla="*/ 47 w 125"/>
                <a:gd name="T5" fmla="*/ 0 h 387"/>
                <a:gd name="T6" fmla="*/ 77 w 125"/>
                <a:gd name="T7" fmla="*/ 0 h 387"/>
                <a:gd name="T8" fmla="*/ 125 w 125"/>
                <a:gd name="T9" fmla="*/ 47 h 387"/>
                <a:gd name="T10" fmla="*/ 125 w 125"/>
                <a:gd name="T11" fmla="*/ 387 h 387"/>
                <a:gd name="T12" fmla="*/ 0 w 125"/>
                <a:gd name="T13" fmla="*/ 387 h 387"/>
                <a:gd name="T14" fmla="*/ 0 60000 65536"/>
                <a:gd name="T15" fmla="*/ 0 60000 65536"/>
                <a:gd name="T16" fmla="*/ 0 60000 65536"/>
                <a:gd name="T17" fmla="*/ 0 60000 65536"/>
                <a:gd name="T18" fmla="*/ 0 60000 65536"/>
                <a:gd name="T19" fmla="*/ 0 60000 65536"/>
                <a:gd name="T20" fmla="*/ 0 60000 65536"/>
                <a:gd name="T21" fmla="*/ 0 w 125"/>
                <a:gd name="T22" fmla="*/ 0 h 387"/>
                <a:gd name="T23" fmla="*/ 125 w 12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387">
                  <a:moveTo>
                    <a:pt x="0" y="387"/>
                  </a:moveTo>
                  <a:cubicBezTo>
                    <a:pt x="0" y="47"/>
                    <a:pt x="0" y="47"/>
                    <a:pt x="0" y="47"/>
                  </a:cubicBezTo>
                  <a:cubicBezTo>
                    <a:pt x="0" y="21"/>
                    <a:pt x="21" y="0"/>
                    <a:pt x="47" y="0"/>
                  </a:cubicBezTo>
                  <a:cubicBezTo>
                    <a:pt x="77" y="0"/>
                    <a:pt x="77" y="0"/>
                    <a:pt x="77" y="0"/>
                  </a:cubicBezTo>
                  <a:cubicBezTo>
                    <a:pt x="103" y="0"/>
                    <a:pt x="125" y="21"/>
                    <a:pt x="125" y="47"/>
                  </a:cubicBezTo>
                  <a:cubicBezTo>
                    <a:pt x="125" y="387"/>
                    <a:pt x="125" y="387"/>
                    <a:pt x="125" y="387"/>
                  </a:cubicBezTo>
                  <a:lnTo>
                    <a:pt x="0" y="387"/>
                  </a:ln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24" name="Freeform 133"/>
            <p:cNvSpPr>
              <a:spLocks noChangeArrowheads="1"/>
            </p:cNvSpPr>
            <p:nvPr/>
          </p:nvSpPr>
          <p:spPr bwMode="auto">
            <a:xfrm>
              <a:off x="4002952" y="3628227"/>
              <a:ext cx="491699" cy="198562"/>
            </a:xfrm>
            <a:custGeom>
              <a:avLst/>
              <a:gdLst>
                <a:gd name="T0" fmla="*/ 0 w 310"/>
                <a:gd name="T1" fmla="*/ 0 h 125"/>
                <a:gd name="T2" fmla="*/ 273 w 310"/>
                <a:gd name="T3" fmla="*/ 0 h 125"/>
                <a:gd name="T4" fmla="*/ 310 w 310"/>
                <a:gd name="T5" fmla="*/ 47 h 125"/>
                <a:gd name="T6" fmla="*/ 310 w 310"/>
                <a:gd name="T7" fmla="*/ 77 h 125"/>
                <a:gd name="T8" fmla="*/ 273 w 310"/>
                <a:gd name="T9" fmla="*/ 125 h 125"/>
                <a:gd name="T10" fmla="*/ 0 w 310"/>
                <a:gd name="T11" fmla="*/ 125 h 125"/>
                <a:gd name="T12" fmla="*/ 0 w 310"/>
                <a:gd name="T13" fmla="*/ 0 h 125"/>
                <a:gd name="T14" fmla="*/ 0 60000 65536"/>
                <a:gd name="T15" fmla="*/ 0 60000 65536"/>
                <a:gd name="T16" fmla="*/ 0 60000 65536"/>
                <a:gd name="T17" fmla="*/ 0 60000 65536"/>
                <a:gd name="T18" fmla="*/ 0 60000 65536"/>
                <a:gd name="T19" fmla="*/ 0 60000 65536"/>
                <a:gd name="T20" fmla="*/ 0 60000 65536"/>
                <a:gd name="T21" fmla="*/ 0 w 310"/>
                <a:gd name="T22" fmla="*/ 0 h 125"/>
                <a:gd name="T23" fmla="*/ 310 w 310"/>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125">
                  <a:moveTo>
                    <a:pt x="0" y="0"/>
                  </a:moveTo>
                  <a:cubicBezTo>
                    <a:pt x="273" y="0"/>
                    <a:pt x="273" y="0"/>
                    <a:pt x="273" y="0"/>
                  </a:cubicBezTo>
                  <a:cubicBezTo>
                    <a:pt x="293" y="0"/>
                    <a:pt x="310" y="21"/>
                    <a:pt x="310" y="47"/>
                  </a:cubicBezTo>
                  <a:cubicBezTo>
                    <a:pt x="310" y="77"/>
                    <a:pt x="310" y="77"/>
                    <a:pt x="310" y="77"/>
                  </a:cubicBezTo>
                  <a:cubicBezTo>
                    <a:pt x="310" y="103"/>
                    <a:pt x="293" y="125"/>
                    <a:pt x="273" y="125"/>
                  </a:cubicBezTo>
                  <a:cubicBezTo>
                    <a:pt x="0" y="125"/>
                    <a:pt x="0" y="125"/>
                    <a:pt x="0" y="125"/>
                  </a:cubicBezTo>
                  <a:lnTo>
                    <a:pt x="0" y="0"/>
                  </a:ln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25" name="Freeform 134"/>
            <p:cNvSpPr>
              <a:spLocks noChangeArrowheads="1"/>
            </p:cNvSpPr>
            <p:nvPr/>
          </p:nvSpPr>
          <p:spPr bwMode="auto">
            <a:xfrm>
              <a:off x="4301460" y="2711219"/>
              <a:ext cx="413215" cy="1115570"/>
            </a:xfrm>
            <a:custGeom>
              <a:avLst/>
              <a:gdLst>
                <a:gd name="T0" fmla="*/ 90 w 261"/>
                <a:gd name="T1" fmla="*/ 0 h 704"/>
                <a:gd name="T2" fmla="*/ 97 w 261"/>
                <a:gd name="T3" fmla="*/ 0 h 704"/>
                <a:gd name="T4" fmla="*/ 163 w 261"/>
                <a:gd name="T5" fmla="*/ 0 h 704"/>
                <a:gd name="T6" fmla="*/ 261 w 261"/>
                <a:gd name="T7" fmla="*/ 127 h 704"/>
                <a:gd name="T8" fmla="*/ 261 w 261"/>
                <a:gd name="T9" fmla="*/ 577 h 704"/>
                <a:gd name="T10" fmla="*/ 163 w 261"/>
                <a:gd name="T11" fmla="*/ 704 h 704"/>
                <a:gd name="T12" fmla="*/ 97 w 261"/>
                <a:gd name="T13" fmla="*/ 704 h 704"/>
                <a:gd name="T14" fmla="*/ 0 w 261"/>
                <a:gd name="T15" fmla="*/ 577 h 704"/>
                <a:gd name="T16" fmla="*/ 0 w 261"/>
                <a:gd name="T17" fmla="*/ 283 h 704"/>
                <a:gd name="T18" fmla="*/ 90 w 261"/>
                <a:gd name="T19" fmla="*/ 0 h 7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704"/>
                <a:gd name="T32" fmla="*/ 261 w 261"/>
                <a:gd name="T33" fmla="*/ 704 h 7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704">
                  <a:moveTo>
                    <a:pt x="90" y="0"/>
                  </a:moveTo>
                  <a:cubicBezTo>
                    <a:pt x="92" y="0"/>
                    <a:pt x="95" y="0"/>
                    <a:pt x="97" y="0"/>
                  </a:cubicBezTo>
                  <a:cubicBezTo>
                    <a:pt x="163" y="0"/>
                    <a:pt x="163" y="0"/>
                    <a:pt x="163" y="0"/>
                  </a:cubicBezTo>
                  <a:cubicBezTo>
                    <a:pt x="217" y="0"/>
                    <a:pt x="261" y="57"/>
                    <a:pt x="261" y="127"/>
                  </a:cubicBezTo>
                  <a:cubicBezTo>
                    <a:pt x="261" y="577"/>
                    <a:pt x="261" y="577"/>
                    <a:pt x="261" y="577"/>
                  </a:cubicBezTo>
                  <a:cubicBezTo>
                    <a:pt x="261" y="647"/>
                    <a:pt x="217" y="704"/>
                    <a:pt x="163" y="704"/>
                  </a:cubicBezTo>
                  <a:cubicBezTo>
                    <a:pt x="97" y="704"/>
                    <a:pt x="97" y="704"/>
                    <a:pt x="97" y="704"/>
                  </a:cubicBezTo>
                  <a:cubicBezTo>
                    <a:pt x="43" y="704"/>
                    <a:pt x="0" y="647"/>
                    <a:pt x="0" y="577"/>
                  </a:cubicBezTo>
                  <a:cubicBezTo>
                    <a:pt x="0" y="283"/>
                    <a:pt x="0" y="283"/>
                    <a:pt x="0" y="283"/>
                  </a:cubicBezTo>
                  <a:cubicBezTo>
                    <a:pt x="23" y="232"/>
                    <a:pt x="75" y="32"/>
                    <a:pt x="90" y="0"/>
                  </a:cubicBezTo>
                  <a:close/>
                </a:path>
              </a:pathLst>
            </a:cu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sp>
          <p:nvSpPr>
            <p:cNvPr id="26" name="Oval 135"/>
            <p:cNvSpPr>
              <a:spLocks noChangeArrowheads="1"/>
            </p:cNvSpPr>
            <p:nvPr/>
          </p:nvSpPr>
          <p:spPr bwMode="auto">
            <a:xfrm>
              <a:off x="4298106" y="2200727"/>
              <a:ext cx="417910" cy="418590"/>
            </a:xfrm>
            <a:prstGeom prst="ellipse">
              <a:avLst/>
            </a:prstGeom>
            <a:solidFill>
              <a:srgbClr val="C00000"/>
            </a:solidFill>
            <a:ln w="6350">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微软雅黑" panose="020B0503020204020204" pitchFamily="34" charset="-122"/>
              </a:endParaRPr>
            </a:p>
          </p:txBody>
        </p:sp>
      </p:grpSp>
      <p:sp>
        <p:nvSpPr>
          <p:cNvPr id="27" name="圆角矩形 89"/>
          <p:cNvSpPr>
            <a:spLocks noChangeArrowheads="1"/>
          </p:cNvSpPr>
          <p:nvPr/>
        </p:nvSpPr>
        <p:spPr bwMode="auto">
          <a:xfrm>
            <a:off x="5292329" y="1663651"/>
            <a:ext cx="2968228" cy="516731"/>
          </a:xfrm>
          <a:prstGeom prst="roundRect">
            <a:avLst>
              <a:gd name="adj" fmla="val 8727"/>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模拟讨论方式</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28" name="圆角矩形 90"/>
          <p:cNvSpPr>
            <a:spLocks noChangeArrowheads="1"/>
          </p:cNvSpPr>
          <p:nvPr/>
        </p:nvSpPr>
        <p:spPr bwMode="auto">
          <a:xfrm>
            <a:off x="5292329" y="2306588"/>
            <a:ext cx="2968228" cy="516731"/>
          </a:xfrm>
          <a:prstGeom prst="roundRect">
            <a:avLst>
              <a:gd name="adj" fmla="val 8727"/>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控制时间节点</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9" name="圆角矩形 91"/>
          <p:cNvSpPr>
            <a:spLocks noChangeArrowheads="1"/>
          </p:cNvSpPr>
          <p:nvPr/>
        </p:nvSpPr>
        <p:spPr bwMode="auto">
          <a:xfrm>
            <a:off x="5292329" y="2949526"/>
            <a:ext cx="2968228" cy="516731"/>
          </a:xfrm>
          <a:prstGeom prst="roundRect">
            <a:avLst>
              <a:gd name="adj" fmla="val 8727"/>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确认讨论问题</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30" name="圆角矩形 92"/>
          <p:cNvSpPr>
            <a:spLocks noChangeArrowheads="1"/>
          </p:cNvSpPr>
          <p:nvPr/>
        </p:nvSpPr>
        <p:spPr bwMode="auto">
          <a:xfrm>
            <a:off x="5292329" y="3592463"/>
            <a:ext cx="2968228" cy="516731"/>
          </a:xfrm>
          <a:prstGeom prst="roundRect">
            <a:avLst>
              <a:gd name="adj" fmla="val 8727"/>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形成讨论指导</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dirty="0"/>
              <a:t>解决了什么问题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2549"/>
                            </p:stCondLst>
                            <p:childTnLst>
                              <p:par>
                                <p:cTn id="15" presetID="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5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75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a:off x="523132" y="4263938"/>
            <a:ext cx="3087774" cy="15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nvSpPr>
        <p:spPr bwMode="auto">
          <a:xfrm>
            <a:off x="844848" y="2139702"/>
            <a:ext cx="2321351" cy="2124236"/>
          </a:xfrm>
          <a:prstGeom prst="roundRect">
            <a:avLst>
              <a:gd name="adj" fmla="val 4325"/>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32839" y="2841780"/>
            <a:ext cx="1943457" cy="1177227"/>
          </a:xfrm>
          <a:prstGeom prst="rect">
            <a:avLst/>
          </a:prstGeom>
          <a:noFill/>
        </p:spPr>
        <p:txBody>
          <a:bodyPr wrap="square" lIns="68562" tIns="34281" rIns="68562" bIns="34281" rtlCol="0">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这里输入段落文本这里输入段落文本这里输入段落文本这里输入段落文本这里输入段落文本这里输入段落文本这里输入段落文本这里输入段落</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圆角矩形 4"/>
          <p:cNvSpPr/>
          <p:nvPr/>
        </p:nvSpPr>
        <p:spPr bwMode="auto">
          <a:xfrm>
            <a:off x="3402804" y="2139702"/>
            <a:ext cx="2321351" cy="2124236"/>
          </a:xfrm>
          <a:prstGeom prst="roundRect">
            <a:avLst>
              <a:gd name="adj" fmla="val 4325"/>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3590795" y="2841780"/>
            <a:ext cx="1943457" cy="1177227"/>
          </a:xfrm>
          <a:prstGeom prst="rect">
            <a:avLst/>
          </a:prstGeom>
          <a:noFill/>
        </p:spPr>
        <p:txBody>
          <a:bodyPr wrap="square" lIns="68562" tIns="34281" rIns="68562" bIns="34281" rtlCol="0">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这里输入段落文本这里输入段落文本这里输入段落文本这里输入段落文本这里输入段落文本这里输入段落文本这里输入段落文本这里输入段落</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圆角矩形 6"/>
          <p:cNvSpPr/>
          <p:nvPr/>
        </p:nvSpPr>
        <p:spPr bwMode="auto">
          <a:xfrm>
            <a:off x="5960759" y="2139702"/>
            <a:ext cx="2321351" cy="2124236"/>
          </a:xfrm>
          <a:prstGeom prst="roundRect">
            <a:avLst>
              <a:gd name="adj" fmla="val 4325"/>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148751" y="2841780"/>
            <a:ext cx="1943457" cy="1177227"/>
          </a:xfrm>
          <a:prstGeom prst="rect">
            <a:avLst/>
          </a:prstGeom>
          <a:noFill/>
        </p:spPr>
        <p:txBody>
          <a:bodyPr wrap="square" lIns="68562" tIns="34281" rIns="68562" bIns="34281" rtlCol="0">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这里输入段落文本这里输入段落文本这里输入段落文本这里输入段落文本这里输入段落文本这里输入段落文本这里输入段落文本这里输入段落</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9"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a:off x="2992600" y="4263938"/>
            <a:ext cx="3087774" cy="15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a:off x="5577548" y="4263938"/>
            <a:ext cx="3087774" cy="15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2212421"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30" name="矩形 29"/>
          <p:cNvSpPr/>
          <p:nvPr/>
        </p:nvSpPr>
        <p:spPr>
          <a:xfrm>
            <a:off x="1291080" y="1722821"/>
            <a:ext cx="1107996"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发展趋势</a:t>
            </a:r>
            <a:endParaRPr lang="zh-CN" altLang="en-US"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a:off x="5004048"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38" name="椭圆 37"/>
          <p:cNvSpPr/>
          <p:nvPr/>
        </p:nvSpPr>
        <p:spPr>
          <a:xfrm>
            <a:off x="7740352"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9" name="矩形 38"/>
          <p:cNvSpPr/>
          <p:nvPr/>
        </p:nvSpPr>
        <p:spPr>
          <a:xfrm>
            <a:off x="4016526" y="1722821"/>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消费习惯</a:t>
            </a:r>
            <a:endParaRPr lang="zh-CN" altLang="en-US" dirty="0">
              <a:latin typeface="微软雅黑" panose="020B0503020204020204" pitchFamily="34" charset="-122"/>
              <a:ea typeface="微软雅黑" panose="020B0503020204020204" pitchFamily="34" charset="-122"/>
            </a:endParaRPr>
          </a:p>
        </p:txBody>
      </p:sp>
      <p:sp>
        <p:nvSpPr>
          <p:cNvPr id="40" name="矩形 39"/>
          <p:cNvSpPr/>
          <p:nvPr/>
        </p:nvSpPr>
        <p:spPr>
          <a:xfrm>
            <a:off x="6750665" y="1722821"/>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政策扶持</a:t>
            </a:r>
            <a:endParaRPr lang="zh-CN" altLang="en-US" dirty="0">
              <a:latin typeface="微软雅黑" panose="020B0503020204020204" pitchFamily="34" charset="-122"/>
              <a:ea typeface="微软雅黑" panose="020B0503020204020204" pitchFamily="34" charset="-122"/>
            </a:endParaRPr>
          </a:p>
        </p:txBody>
      </p:sp>
      <p:sp>
        <p:nvSpPr>
          <p:cNvPr id="11" name="标题 10"/>
          <p:cNvSpPr>
            <a:spLocks noGrp="1"/>
          </p:cNvSpPr>
          <p:nvPr>
            <p:ph type="title"/>
          </p:nvPr>
        </p:nvSpPr>
        <p:spPr/>
        <p:txBody>
          <a:bodyPr/>
          <a:lstStyle/>
          <a:p>
            <a:r>
              <a:rPr lang="zh-CN" altLang="en-US" dirty="0"/>
              <a:t>行业前景</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2" fill="hold" nodeType="afterEffect" p14:presetBounceEnd="40000">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14:bounceEnd="40000">
                                          <p:cBhvr additive="base">
                                            <p:cTn id="44"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45" dur="500" fill="hold"/>
                                            <p:tgtEl>
                                              <p:spTgt spid="26"/>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nodeType="afterEffect" p14:presetBounceEnd="40000">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14:bounceEnd="40000">
                                          <p:cBhvr additive="base">
                                            <p:cTn id="49"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2" fill="hold" nodeType="afterEffect" p14:presetBounceEnd="40000">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14:bounceEnd="40000">
                                          <p:cBhvr additive="base">
                                            <p:cTn id="54"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55" dur="500" fill="hold"/>
                                            <p:tgtEl>
                                              <p:spTgt spid="34"/>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20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Effect transition="in" filter="fade">
                                          <p:cBhvr>
                                            <p:cTn id="65" dur="500"/>
                                            <p:tgtEl>
                                              <p:spTgt spid="37"/>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fltVal val="0"/>
                                              </p:val>
                                            </p:tav>
                                            <p:tav tm="100000">
                                              <p:val>
                                                <p:strVal val="#ppt_h"/>
                                              </p:val>
                                            </p:tav>
                                          </p:tavLst>
                                        </p:anim>
                                        <p:animEffect transition="in" filter="fade">
                                          <p:cBhvr>
                                            <p:cTn id="70" dur="500"/>
                                            <p:tgtEl>
                                              <p:spTgt spid="38"/>
                                            </p:tgtEl>
                                          </p:cBhvr>
                                        </p:animEffect>
                                      </p:childTnLst>
                                    </p:cTn>
                                  </p:par>
                                </p:childTnLst>
                              </p:cTn>
                            </p:par>
                            <p:par>
                              <p:cTn id="71" fill="hold">
                                <p:stCondLst>
                                  <p:cond delay="2000"/>
                                </p:stCondLst>
                                <p:childTnLst>
                                  <p:par>
                                    <p:cTn id="72" presetID="16" presetClass="entr" presetSubtype="37"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arn(outVertical)">
                                          <p:cBhvr>
                                            <p:cTn id="74" dur="500"/>
                                            <p:tgtEl>
                                              <p:spTgt spid="39"/>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arn(outVertical)">
                                          <p:cBhvr>
                                            <p:cTn id="77" dur="500"/>
                                            <p:tgtEl>
                                              <p:spTgt spid="30"/>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barn(outVertical)">
                                          <p:cBhvr>
                                            <p:cTn id="8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29" grpId="0" animBg="1"/>
          <p:bldP spid="30" grpId="0"/>
          <p:bldP spid="37" grpId="0" animBg="1"/>
          <p:bldP spid="38" grpId="0" animBg="1"/>
          <p:bldP spid="39"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2"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1+#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1+#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2"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1+#ppt_w/2"/>
                                              </p:val>
                                            </p:tav>
                                            <p:tav tm="100000">
                                              <p:val>
                                                <p:strVal val="#ppt_x"/>
                                              </p:val>
                                            </p:tav>
                                          </p:tavLst>
                                        </p:anim>
                                        <p:anim calcmode="lin" valueType="num">
                                          <p:cBhvr additive="base">
                                            <p:cTn id="55" dur="500" fill="hold"/>
                                            <p:tgtEl>
                                              <p:spTgt spid="34"/>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20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Effect transition="in" filter="fade">
                                          <p:cBhvr>
                                            <p:cTn id="65" dur="500"/>
                                            <p:tgtEl>
                                              <p:spTgt spid="37"/>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fltVal val="0"/>
                                              </p:val>
                                            </p:tav>
                                            <p:tav tm="100000">
                                              <p:val>
                                                <p:strVal val="#ppt_h"/>
                                              </p:val>
                                            </p:tav>
                                          </p:tavLst>
                                        </p:anim>
                                        <p:animEffect transition="in" filter="fade">
                                          <p:cBhvr>
                                            <p:cTn id="70" dur="500"/>
                                            <p:tgtEl>
                                              <p:spTgt spid="38"/>
                                            </p:tgtEl>
                                          </p:cBhvr>
                                        </p:animEffect>
                                      </p:childTnLst>
                                    </p:cTn>
                                  </p:par>
                                </p:childTnLst>
                              </p:cTn>
                            </p:par>
                            <p:par>
                              <p:cTn id="71" fill="hold">
                                <p:stCondLst>
                                  <p:cond delay="2000"/>
                                </p:stCondLst>
                                <p:childTnLst>
                                  <p:par>
                                    <p:cTn id="72" presetID="16" presetClass="entr" presetSubtype="37"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arn(outVertical)">
                                          <p:cBhvr>
                                            <p:cTn id="74" dur="500"/>
                                            <p:tgtEl>
                                              <p:spTgt spid="39"/>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arn(outVertical)">
                                          <p:cBhvr>
                                            <p:cTn id="77" dur="500"/>
                                            <p:tgtEl>
                                              <p:spTgt spid="30"/>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barn(outVertical)">
                                          <p:cBhvr>
                                            <p:cTn id="8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29" grpId="0" animBg="1"/>
          <p:bldP spid="30" grpId="0"/>
          <p:bldP spid="37" grpId="0" animBg="1"/>
          <p:bldP spid="38" grpId="0" animBg="1"/>
          <p:bldP spid="39" grpId="0"/>
          <p:bldP spid="4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103948" y="1560936"/>
            <a:ext cx="4639865" cy="2666998"/>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3" name="组合 12"/>
          <p:cNvGrpSpPr/>
          <p:nvPr/>
        </p:nvGrpSpPr>
        <p:grpSpPr bwMode="auto">
          <a:xfrm>
            <a:off x="400099" y="1347614"/>
            <a:ext cx="2356247" cy="442914"/>
            <a:chOff x="0" y="0"/>
            <a:chExt cx="3141314" cy="590550"/>
          </a:xfrm>
        </p:grpSpPr>
        <p:sp>
          <p:nvSpPr>
            <p:cNvPr id="4" name="TextBox 1"/>
            <p:cNvSpPr>
              <a:spLocks noChangeArrowheads="1"/>
            </p:cNvSpPr>
            <p:nvPr/>
          </p:nvSpPr>
          <p:spPr bwMode="auto">
            <a:xfrm>
              <a:off x="0" y="0"/>
              <a:ext cx="387242"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100" dirty="0" smtClean="0">
                  <a:latin typeface="Impact" panose="020B0806030902050204" pitchFamily="34" charset="0"/>
                  <a:ea typeface="MS UI Gothic" panose="020B0600070205080204" pitchFamily="34" charset="-128"/>
                  <a:sym typeface="Impact" panose="020B0806030902050204" pitchFamily="34" charset="0"/>
                </a:rPr>
                <a:t>1</a:t>
              </a:r>
              <a:endParaRPr lang="zh-CN" altLang="en-US" sz="2100" dirty="0">
                <a:latin typeface="Impact" panose="020B0806030902050204" pitchFamily="34" charset="0"/>
                <a:ea typeface="MS UI Gothic" panose="020B0600070205080204" pitchFamily="34" charset="-128"/>
                <a:sym typeface="Impact" panose="020B0806030902050204" pitchFamily="34" charset="0"/>
              </a:endParaRPr>
            </a:p>
          </p:txBody>
        </p:sp>
        <p:sp>
          <p:nvSpPr>
            <p:cNvPr id="5" name="直接连接符 15"/>
            <p:cNvSpPr>
              <a:spLocks noChangeShapeType="1"/>
            </p:cNvSpPr>
            <p:nvPr/>
          </p:nvSpPr>
          <p:spPr bwMode="auto">
            <a:xfrm flipH="1">
              <a:off x="0" y="0"/>
              <a:ext cx="590550" cy="590550"/>
            </a:xfrm>
            <a:prstGeom prst="line">
              <a:avLst/>
            </a:prstGeom>
            <a:noFill/>
            <a:ln w="9525"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矩形 7"/>
            <p:cNvSpPr>
              <a:spLocks noChangeArrowheads="1"/>
            </p:cNvSpPr>
            <p:nvPr/>
          </p:nvSpPr>
          <p:spPr bwMode="auto">
            <a:xfrm>
              <a:off x="452436" y="95250"/>
              <a:ext cx="2688878" cy="49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dirty="0" smtClean="0">
                  <a:latin typeface="+mn-ea"/>
                  <a:ea typeface="+mn-ea"/>
                </a:rPr>
                <a:t>处于</a:t>
              </a:r>
              <a:r>
                <a:rPr lang="zh-CN" altLang="en-US" b="1" dirty="0">
                  <a:latin typeface="+mn-ea"/>
                  <a:ea typeface="+mn-ea"/>
                </a:rPr>
                <a:t>起步</a:t>
              </a:r>
              <a:r>
                <a:rPr lang="zh-CN" altLang="en-US" b="1" dirty="0" smtClean="0">
                  <a:latin typeface="+mn-ea"/>
                  <a:ea typeface="+mn-ea"/>
                </a:rPr>
                <a:t>阶段</a:t>
              </a:r>
              <a:endParaRPr lang="zh-CN" altLang="en-US" b="1" dirty="0">
                <a:latin typeface="+mn-ea"/>
                <a:ea typeface="+mn-ea"/>
              </a:endParaRPr>
            </a:p>
          </p:txBody>
        </p:sp>
      </p:grpSp>
      <p:sp>
        <p:nvSpPr>
          <p:cNvPr id="7" name="矩形 8"/>
          <p:cNvSpPr>
            <a:spLocks noChangeArrowheads="1"/>
          </p:cNvSpPr>
          <p:nvPr/>
        </p:nvSpPr>
        <p:spPr bwMode="auto">
          <a:xfrm>
            <a:off x="739427" y="1781001"/>
            <a:ext cx="3258741"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a:t>
            </a:r>
            <a:r>
              <a:rPr lang="zh-CN" altLang="en-US" sz="12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18"/>
          <p:cNvGrpSpPr/>
          <p:nvPr/>
        </p:nvGrpSpPr>
        <p:grpSpPr bwMode="auto">
          <a:xfrm>
            <a:off x="403670" y="2419692"/>
            <a:ext cx="1690735" cy="442913"/>
            <a:chOff x="0" y="0"/>
            <a:chExt cx="2254196" cy="590550"/>
          </a:xfrm>
        </p:grpSpPr>
        <p:sp>
          <p:nvSpPr>
            <p:cNvPr id="9" name="TextBox 10"/>
            <p:cNvSpPr>
              <a:spLocks noChangeArrowheads="1"/>
            </p:cNvSpPr>
            <p:nvPr/>
          </p:nvSpPr>
          <p:spPr bwMode="auto">
            <a:xfrm>
              <a:off x="0" y="0"/>
              <a:ext cx="438559"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100" dirty="0" smtClean="0">
                  <a:latin typeface="Impact" panose="020B0806030902050204" pitchFamily="34" charset="0"/>
                  <a:ea typeface="MS UI Gothic" panose="020B0600070205080204" pitchFamily="34" charset="-128"/>
                  <a:sym typeface="Impact" panose="020B0806030902050204" pitchFamily="34" charset="0"/>
                </a:rPr>
                <a:t>2</a:t>
              </a:r>
              <a:endParaRPr lang="zh-CN" altLang="en-US" sz="2100" dirty="0">
                <a:latin typeface="Impact" panose="020B0806030902050204" pitchFamily="34" charset="0"/>
                <a:ea typeface="MS UI Gothic" panose="020B0600070205080204" pitchFamily="34" charset="-128"/>
                <a:sym typeface="Impact" panose="020B0806030902050204" pitchFamily="34" charset="0"/>
              </a:endParaRPr>
            </a:p>
          </p:txBody>
        </p:sp>
        <p:sp>
          <p:nvSpPr>
            <p:cNvPr id="10" name="直接连接符 20"/>
            <p:cNvSpPr>
              <a:spLocks noChangeShapeType="1"/>
            </p:cNvSpPr>
            <p:nvPr/>
          </p:nvSpPr>
          <p:spPr bwMode="auto">
            <a:xfrm flipH="1">
              <a:off x="0" y="0"/>
              <a:ext cx="590550" cy="590550"/>
            </a:xfrm>
            <a:prstGeom prst="line">
              <a:avLst/>
            </a:prstGeom>
            <a:noFill/>
            <a:ln w="9525"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 name="矩形 12"/>
            <p:cNvSpPr>
              <a:spLocks noChangeArrowheads="1"/>
            </p:cNvSpPr>
            <p:nvPr/>
          </p:nvSpPr>
          <p:spPr bwMode="auto">
            <a:xfrm>
              <a:off x="469184" y="95251"/>
              <a:ext cx="178501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b="1" dirty="0" smtClean="0">
                  <a:latin typeface="+mn-ea"/>
                  <a:ea typeface="+mn-ea"/>
                </a:rPr>
                <a:t>整体</a:t>
              </a:r>
              <a:r>
                <a:rPr lang="zh-CN" altLang="en-US" b="1" dirty="0">
                  <a:latin typeface="+mn-ea"/>
                  <a:ea typeface="+mn-ea"/>
                </a:rPr>
                <a:t>规模</a:t>
              </a:r>
              <a:r>
                <a:rPr lang="zh-CN" altLang="en-US" b="1" dirty="0" smtClean="0">
                  <a:latin typeface="+mn-ea"/>
                  <a:ea typeface="+mn-ea"/>
                </a:rPr>
                <a:t>小</a:t>
              </a:r>
              <a:endParaRPr lang="zh-CN" altLang="en-US" b="1" dirty="0">
                <a:latin typeface="+mn-ea"/>
                <a:ea typeface="+mn-ea"/>
              </a:endParaRPr>
            </a:p>
          </p:txBody>
        </p:sp>
      </p:grpSp>
      <p:sp>
        <p:nvSpPr>
          <p:cNvPr id="12" name="矩形 9"/>
          <p:cNvSpPr>
            <a:spLocks noChangeArrowheads="1"/>
          </p:cNvSpPr>
          <p:nvPr/>
        </p:nvSpPr>
        <p:spPr bwMode="auto">
          <a:xfrm>
            <a:off x="739427" y="2812598"/>
            <a:ext cx="3258741"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a:t>
            </a:r>
            <a:r>
              <a:rPr lang="zh-CN" altLang="en-US" sz="12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18"/>
          <p:cNvGrpSpPr/>
          <p:nvPr/>
        </p:nvGrpSpPr>
        <p:grpSpPr bwMode="auto">
          <a:xfrm>
            <a:off x="403670" y="3427804"/>
            <a:ext cx="1905434" cy="442913"/>
            <a:chOff x="0" y="0"/>
            <a:chExt cx="2540449" cy="590550"/>
          </a:xfrm>
        </p:grpSpPr>
        <p:sp>
          <p:nvSpPr>
            <p:cNvPr id="14" name="TextBox 10"/>
            <p:cNvSpPr>
              <a:spLocks noChangeArrowheads="1"/>
            </p:cNvSpPr>
            <p:nvPr/>
          </p:nvSpPr>
          <p:spPr bwMode="auto">
            <a:xfrm>
              <a:off x="0" y="0"/>
              <a:ext cx="438559"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100" dirty="0" smtClean="0">
                  <a:latin typeface="Impact" panose="020B0806030902050204" pitchFamily="34" charset="0"/>
                  <a:ea typeface="MS UI Gothic" panose="020B0600070205080204" pitchFamily="34" charset="-128"/>
                  <a:sym typeface="Impact" panose="020B0806030902050204" pitchFamily="34" charset="0"/>
                </a:rPr>
                <a:t>3</a:t>
              </a:r>
              <a:endParaRPr lang="zh-CN" altLang="en-US" sz="2100" dirty="0">
                <a:latin typeface="Impact" panose="020B0806030902050204" pitchFamily="34" charset="0"/>
                <a:ea typeface="MS UI Gothic" panose="020B0600070205080204" pitchFamily="34" charset="-128"/>
                <a:sym typeface="Impact" panose="020B0806030902050204" pitchFamily="34" charset="0"/>
              </a:endParaRPr>
            </a:p>
          </p:txBody>
        </p:sp>
        <p:sp>
          <p:nvSpPr>
            <p:cNvPr id="15" name="直接连接符 20"/>
            <p:cNvSpPr>
              <a:spLocks noChangeShapeType="1"/>
            </p:cNvSpPr>
            <p:nvPr/>
          </p:nvSpPr>
          <p:spPr bwMode="auto">
            <a:xfrm flipH="1">
              <a:off x="0" y="0"/>
              <a:ext cx="590550" cy="590550"/>
            </a:xfrm>
            <a:prstGeom prst="line">
              <a:avLst/>
            </a:prstGeom>
            <a:noFill/>
            <a:ln w="9525"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16" name="矩形 12"/>
            <p:cNvSpPr>
              <a:spLocks noChangeArrowheads="1"/>
            </p:cNvSpPr>
            <p:nvPr/>
          </p:nvSpPr>
          <p:spPr bwMode="auto">
            <a:xfrm>
              <a:off x="447676" y="95251"/>
              <a:ext cx="2092773"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b="1" dirty="0" smtClean="0">
                  <a:latin typeface="+mn-ea"/>
                  <a:ea typeface="+mn-ea"/>
                </a:rPr>
                <a:t>市场</a:t>
              </a:r>
              <a:r>
                <a:rPr lang="zh-CN" altLang="en-US" b="1" dirty="0">
                  <a:latin typeface="+mn-ea"/>
                  <a:ea typeface="+mn-ea"/>
                </a:rPr>
                <a:t>占有率</a:t>
              </a:r>
              <a:r>
                <a:rPr lang="zh-CN" altLang="en-US" b="1" dirty="0" smtClean="0">
                  <a:latin typeface="+mn-ea"/>
                  <a:ea typeface="+mn-ea"/>
                </a:rPr>
                <a:t>低</a:t>
              </a:r>
              <a:endParaRPr lang="zh-CN" altLang="en-US" b="1" dirty="0">
                <a:latin typeface="+mn-ea"/>
                <a:ea typeface="+mn-ea"/>
              </a:endParaRPr>
            </a:p>
          </p:txBody>
        </p:sp>
      </p:grpSp>
      <p:sp>
        <p:nvSpPr>
          <p:cNvPr id="17" name="矩形 9"/>
          <p:cNvSpPr>
            <a:spLocks noChangeArrowheads="1"/>
          </p:cNvSpPr>
          <p:nvPr/>
        </p:nvSpPr>
        <p:spPr bwMode="auto">
          <a:xfrm>
            <a:off x="739427" y="3820710"/>
            <a:ext cx="3258741"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a:t>
            </a:r>
            <a:r>
              <a:rPr lang="zh-CN" altLang="en-US" sz="12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标题 17"/>
          <p:cNvSpPr>
            <a:spLocks noGrp="1"/>
          </p:cNvSpPr>
          <p:nvPr>
            <p:ph type="title"/>
          </p:nvPr>
        </p:nvSpPr>
        <p:spPr/>
        <p:txBody>
          <a:bodyPr/>
          <a:lstStyle/>
          <a:p>
            <a:r>
              <a:rPr lang="zh-CN" altLang="en-US" dirty="0"/>
              <a:t>竞争对手分析</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1+#ppt_w/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0-#ppt_w/2"/>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1+#ppt_w/2"/>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0-#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decel="10000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ppt_x</p:attrName>
                                        </p:attrNameLst>
                                      </p:cBhvr>
                                      <p:tavLst>
                                        <p:tav tm="0">
                                          <p:val>
                                            <p:strVal val="1+#ppt_w/2"/>
                                          </p:val>
                                        </p:tav>
                                        <p:tav tm="100000">
                                          <p:val>
                                            <p:strVal val="#ppt_x"/>
                                          </p:val>
                                        </p:tav>
                                      </p:tavLst>
                                    </p:anim>
                                    <p:anim calcmode="lin" valueType="num">
                                      <p:cBhvr>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0-#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utoUpdateAnimBg="0"/>
      <p:bldP spid="12" grpId="0" bldLvl="0" autoUpdateAnimBg="0"/>
      <p:bldP spid="17"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3488000" y="1169885"/>
            <a:ext cx="986213" cy="986213"/>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40" name="椭圆 3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50</a:t>
              </a:r>
              <a:r>
                <a:rPr lang="en-US" altLang="zh-CN" sz="1200" b="1" dirty="0" smtClean="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41" name="组合 40"/>
          <p:cNvGrpSpPr/>
          <p:nvPr/>
        </p:nvGrpSpPr>
        <p:grpSpPr>
          <a:xfrm>
            <a:off x="4677987" y="1159760"/>
            <a:ext cx="986213" cy="98621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43" name="椭圆 4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82</a:t>
              </a:r>
              <a:r>
                <a:rPr lang="en-US" altLang="zh-CN" sz="1200" b="1" dirty="0" smtClean="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47" name="组合 46"/>
          <p:cNvGrpSpPr/>
          <p:nvPr/>
        </p:nvGrpSpPr>
        <p:grpSpPr>
          <a:xfrm>
            <a:off x="3488000" y="2246210"/>
            <a:ext cx="986213" cy="986213"/>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28</a:t>
              </a:r>
              <a:r>
                <a:rPr lang="en-US" altLang="zh-CN" sz="1200" b="1" dirty="0" smtClean="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50" name="组合 49"/>
          <p:cNvGrpSpPr/>
          <p:nvPr/>
        </p:nvGrpSpPr>
        <p:grpSpPr>
          <a:xfrm>
            <a:off x="4677987" y="2236085"/>
            <a:ext cx="986213" cy="986213"/>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75</a:t>
              </a:r>
              <a:r>
                <a:rPr lang="en-US" altLang="zh-CN" sz="1200" b="1" dirty="0" smtClean="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53" name="组合 52"/>
          <p:cNvGrpSpPr/>
          <p:nvPr/>
        </p:nvGrpSpPr>
        <p:grpSpPr>
          <a:xfrm>
            <a:off x="3488000" y="3294940"/>
            <a:ext cx="986213" cy="986213"/>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55" name="椭圆 5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15</a:t>
              </a:r>
              <a:r>
                <a:rPr lang="en-US" altLang="zh-CN" sz="1200" b="1" dirty="0" smtClean="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56" name="组合 55"/>
          <p:cNvGrpSpPr/>
          <p:nvPr/>
        </p:nvGrpSpPr>
        <p:grpSpPr>
          <a:xfrm>
            <a:off x="4677987" y="3284815"/>
            <a:ext cx="986213" cy="98621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58" name="椭圆 5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61</a:t>
              </a:r>
              <a:r>
                <a:rPr lang="en-US" altLang="zh-CN" sz="1200" b="1" dirty="0" smtClean="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sp>
        <p:nvSpPr>
          <p:cNvPr id="59" name="TextBox 58"/>
          <p:cNvSpPr txBox="1"/>
          <p:nvPr/>
        </p:nvSpPr>
        <p:spPr>
          <a:xfrm>
            <a:off x="1778431" y="1271978"/>
            <a:ext cx="1497425" cy="253897"/>
          </a:xfrm>
          <a:prstGeom prst="rect">
            <a:avLst/>
          </a:prstGeom>
          <a:noFill/>
        </p:spPr>
        <p:txBody>
          <a:bodyPr wrap="square" lIns="68562" tIns="34281" rIns="68562" bIns="34281" rtlCol="0">
            <a:spAutoFit/>
          </a:bodyPr>
          <a:lstStyle/>
          <a:p>
            <a:pPr algn="r"/>
            <a:r>
              <a:rPr lang="zh-CN" altLang="en-US" sz="1200" b="1" dirty="0">
                <a:solidFill>
                  <a:srgbClr val="C00000"/>
                </a:solidFill>
                <a:latin typeface="微软雅黑" panose="020B0503020204020204" pitchFamily="34" charset="-122"/>
                <a:ea typeface="微软雅黑" panose="020B0503020204020204" pitchFamily="34" charset="-122"/>
              </a:rPr>
              <a:t>主要任务</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720638" y="1567049"/>
            <a:ext cx="2555218" cy="500119"/>
          </a:xfrm>
          <a:prstGeom prst="rect">
            <a:avLst/>
          </a:prstGeom>
          <a:noFill/>
        </p:spPr>
        <p:txBody>
          <a:bodyPr wrap="square" lIns="68562" tIns="34281" rIns="68562" bIns="34281" rtlCol="0">
            <a:spAutoFit/>
          </a:bodyPr>
          <a:lstStyle/>
          <a:p>
            <a:pPr algn="r"/>
            <a:r>
              <a:rPr lang="zh-CN" altLang="en-US" sz="1400" dirty="0">
                <a:solidFill>
                  <a:schemeClr val="tx1">
                    <a:lumMod val="75000"/>
                    <a:lumOff val="25000"/>
                  </a:schemeClr>
                </a:solidFill>
                <a:latin typeface="+mn-ea"/>
                <a:ea typeface="+mn-ea"/>
              </a:rPr>
              <a:t>请在这里输入段落文本</a:t>
            </a:r>
            <a:r>
              <a:rPr lang="zh-CN" altLang="en-US" sz="1400" dirty="0" smtClean="0">
                <a:solidFill>
                  <a:schemeClr val="tx1">
                    <a:lumMod val="75000"/>
                    <a:lumOff val="25000"/>
                  </a:schemeClr>
                </a:solidFill>
                <a:latin typeface="+mn-ea"/>
                <a:ea typeface="+mn-ea"/>
              </a:rPr>
              <a:t>内容请在这里输入段落文本内容</a:t>
            </a:r>
            <a:endParaRPr lang="zh-CN" altLang="en-US" sz="1400" dirty="0">
              <a:solidFill>
                <a:schemeClr val="tx1">
                  <a:lumMod val="75000"/>
                  <a:lumOff val="25000"/>
                </a:schemeClr>
              </a:solidFill>
              <a:latin typeface="+mn-ea"/>
              <a:ea typeface="+mn-ea"/>
            </a:endParaRPr>
          </a:p>
        </p:txBody>
      </p:sp>
      <p:sp>
        <p:nvSpPr>
          <p:cNvPr id="61" name="TextBox 60"/>
          <p:cNvSpPr txBox="1"/>
          <p:nvPr/>
        </p:nvSpPr>
        <p:spPr>
          <a:xfrm>
            <a:off x="5761198" y="1271978"/>
            <a:ext cx="1497425" cy="253897"/>
          </a:xfrm>
          <a:prstGeom prst="rect">
            <a:avLst/>
          </a:prstGeom>
          <a:noFill/>
        </p:spPr>
        <p:txBody>
          <a:bodyPr wrap="square" lIns="68562" tIns="34281" rIns="68562" bIns="34281"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团队协同较好</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761198" y="1567049"/>
            <a:ext cx="2555218" cy="500119"/>
          </a:xfrm>
          <a:prstGeom prst="rect">
            <a:avLst/>
          </a:prstGeom>
          <a:noFill/>
        </p:spPr>
        <p:txBody>
          <a:bodyPr wrap="square" lIns="68562" tIns="34281" rIns="68562" bIns="34281" rtlCol="0">
            <a:spAutoFit/>
          </a:bodyPr>
          <a:lstStyle/>
          <a:p>
            <a:r>
              <a:rPr lang="zh-CN" altLang="en-US" sz="1400" dirty="0">
                <a:solidFill>
                  <a:schemeClr val="tx1">
                    <a:lumMod val="75000"/>
                    <a:lumOff val="25000"/>
                  </a:schemeClr>
                </a:solidFill>
                <a:latin typeface="+mn-ea"/>
                <a:ea typeface="+mn-ea"/>
              </a:rPr>
              <a:t>请在这里输入段落文本</a:t>
            </a:r>
            <a:r>
              <a:rPr lang="zh-CN" altLang="en-US" sz="1400" dirty="0" smtClean="0">
                <a:solidFill>
                  <a:schemeClr val="tx1">
                    <a:lumMod val="75000"/>
                    <a:lumOff val="25000"/>
                  </a:schemeClr>
                </a:solidFill>
                <a:latin typeface="+mn-ea"/>
                <a:ea typeface="+mn-ea"/>
              </a:rPr>
              <a:t>内容请在这里输入段落文本内容</a:t>
            </a:r>
            <a:endParaRPr lang="zh-CN" altLang="en-US" sz="1400" dirty="0">
              <a:solidFill>
                <a:schemeClr val="tx1">
                  <a:lumMod val="75000"/>
                  <a:lumOff val="25000"/>
                </a:schemeClr>
              </a:solidFill>
              <a:latin typeface="+mn-ea"/>
              <a:ea typeface="+mn-ea"/>
            </a:endParaRPr>
          </a:p>
        </p:txBody>
      </p:sp>
      <p:sp>
        <p:nvSpPr>
          <p:cNvPr id="63" name="TextBox 62"/>
          <p:cNvSpPr txBox="1"/>
          <p:nvPr/>
        </p:nvSpPr>
        <p:spPr>
          <a:xfrm>
            <a:off x="5761198" y="2324326"/>
            <a:ext cx="1497425" cy="253897"/>
          </a:xfrm>
          <a:prstGeom prst="rect">
            <a:avLst/>
          </a:prstGeom>
          <a:noFill/>
        </p:spPr>
        <p:txBody>
          <a:bodyPr wrap="square" lIns="68562" tIns="34281" rIns="68562" bIns="34281"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操作方式</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5761198" y="2619397"/>
            <a:ext cx="2555218" cy="500119"/>
          </a:xfrm>
          <a:prstGeom prst="rect">
            <a:avLst/>
          </a:prstGeom>
          <a:noFill/>
        </p:spPr>
        <p:txBody>
          <a:bodyPr wrap="square" lIns="68562" tIns="34281" rIns="68562" bIns="34281" rtlCol="0">
            <a:spAutoFit/>
          </a:bodyPr>
          <a:lstStyle/>
          <a:p>
            <a:r>
              <a:rPr lang="zh-CN" altLang="en-US" sz="1400" dirty="0">
                <a:solidFill>
                  <a:schemeClr val="tx1">
                    <a:lumMod val="75000"/>
                    <a:lumOff val="25000"/>
                  </a:schemeClr>
                </a:solidFill>
                <a:latin typeface="+mn-ea"/>
                <a:ea typeface="+mn-ea"/>
              </a:rPr>
              <a:t>请在这里输入段落文本</a:t>
            </a:r>
            <a:r>
              <a:rPr lang="zh-CN" altLang="en-US" sz="1400" dirty="0" smtClean="0">
                <a:solidFill>
                  <a:schemeClr val="tx1">
                    <a:lumMod val="75000"/>
                    <a:lumOff val="25000"/>
                  </a:schemeClr>
                </a:solidFill>
                <a:latin typeface="+mn-ea"/>
                <a:ea typeface="+mn-ea"/>
              </a:rPr>
              <a:t>内容请在这里输入段落文本内容</a:t>
            </a:r>
            <a:endParaRPr lang="zh-CN" altLang="en-US" sz="1400" dirty="0">
              <a:solidFill>
                <a:schemeClr val="tx1">
                  <a:lumMod val="75000"/>
                  <a:lumOff val="25000"/>
                </a:schemeClr>
              </a:solidFill>
              <a:latin typeface="+mn-ea"/>
              <a:ea typeface="+mn-ea"/>
            </a:endParaRPr>
          </a:p>
        </p:txBody>
      </p:sp>
      <p:sp>
        <p:nvSpPr>
          <p:cNvPr id="65" name="TextBox 64"/>
          <p:cNvSpPr txBox="1"/>
          <p:nvPr/>
        </p:nvSpPr>
        <p:spPr>
          <a:xfrm>
            <a:off x="5761198" y="3329378"/>
            <a:ext cx="1497425" cy="253897"/>
          </a:xfrm>
          <a:prstGeom prst="rect">
            <a:avLst/>
          </a:prstGeom>
          <a:noFill/>
        </p:spPr>
        <p:txBody>
          <a:bodyPr wrap="square" lIns="68562" tIns="34281" rIns="68562" bIns="34281"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资金略欠缺</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5761198" y="3624449"/>
            <a:ext cx="2555218" cy="500119"/>
          </a:xfrm>
          <a:prstGeom prst="rect">
            <a:avLst/>
          </a:prstGeom>
          <a:noFill/>
        </p:spPr>
        <p:txBody>
          <a:bodyPr wrap="square" lIns="68562" tIns="34281" rIns="68562" bIns="34281" rtlCol="0">
            <a:spAutoFit/>
          </a:bodyPr>
          <a:lstStyle/>
          <a:p>
            <a:r>
              <a:rPr lang="zh-CN" altLang="en-US" sz="1400" dirty="0">
                <a:solidFill>
                  <a:schemeClr val="tx1">
                    <a:lumMod val="75000"/>
                    <a:lumOff val="25000"/>
                  </a:schemeClr>
                </a:solidFill>
                <a:latin typeface="+mn-ea"/>
                <a:ea typeface="+mn-ea"/>
              </a:rPr>
              <a:t>请在这里输入段落文本</a:t>
            </a:r>
            <a:r>
              <a:rPr lang="zh-CN" altLang="en-US" sz="1400" dirty="0" smtClean="0">
                <a:solidFill>
                  <a:schemeClr val="tx1">
                    <a:lumMod val="75000"/>
                    <a:lumOff val="25000"/>
                  </a:schemeClr>
                </a:solidFill>
                <a:latin typeface="+mn-ea"/>
                <a:ea typeface="+mn-ea"/>
              </a:rPr>
              <a:t>内容请在这里输入段落文本内容</a:t>
            </a:r>
            <a:endParaRPr lang="zh-CN" altLang="en-US" sz="1400" dirty="0">
              <a:solidFill>
                <a:schemeClr val="tx1">
                  <a:lumMod val="75000"/>
                  <a:lumOff val="25000"/>
                </a:schemeClr>
              </a:solidFill>
              <a:latin typeface="+mn-ea"/>
              <a:ea typeface="+mn-ea"/>
            </a:endParaRPr>
          </a:p>
        </p:txBody>
      </p:sp>
      <p:sp>
        <p:nvSpPr>
          <p:cNvPr id="67" name="TextBox 66"/>
          <p:cNvSpPr txBox="1"/>
          <p:nvPr/>
        </p:nvSpPr>
        <p:spPr>
          <a:xfrm>
            <a:off x="1778431" y="3341203"/>
            <a:ext cx="1497425" cy="253897"/>
          </a:xfrm>
          <a:prstGeom prst="rect">
            <a:avLst/>
          </a:prstGeom>
          <a:noFill/>
        </p:spPr>
        <p:txBody>
          <a:bodyPr wrap="square" lIns="68562" tIns="34281" rIns="68562" bIns="34281" rtlCol="0">
            <a:spAutoFit/>
          </a:bodyPr>
          <a:lstStyle/>
          <a:p>
            <a:pPr algn="r"/>
            <a:r>
              <a:rPr lang="zh-CN" altLang="en-US" sz="1200" b="1" dirty="0">
                <a:solidFill>
                  <a:srgbClr val="C00000"/>
                </a:solidFill>
                <a:latin typeface="微软雅黑" panose="020B0503020204020204" pitchFamily="34" charset="-122"/>
                <a:ea typeface="微软雅黑" panose="020B0503020204020204" pitchFamily="34" charset="-122"/>
              </a:rPr>
              <a:t>效益预测</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720638" y="3636274"/>
            <a:ext cx="2555218" cy="500119"/>
          </a:xfrm>
          <a:prstGeom prst="rect">
            <a:avLst/>
          </a:prstGeom>
          <a:noFill/>
        </p:spPr>
        <p:txBody>
          <a:bodyPr wrap="square" lIns="68562" tIns="34281" rIns="68562" bIns="34281" rtlCol="0">
            <a:spAutoFit/>
          </a:bodyPr>
          <a:lstStyle/>
          <a:p>
            <a:pPr algn="r"/>
            <a:r>
              <a:rPr lang="zh-CN" altLang="en-US" sz="1400" dirty="0">
                <a:solidFill>
                  <a:schemeClr val="tx1">
                    <a:lumMod val="75000"/>
                    <a:lumOff val="25000"/>
                  </a:schemeClr>
                </a:solidFill>
                <a:latin typeface="+mn-ea"/>
                <a:ea typeface="+mn-ea"/>
              </a:rPr>
              <a:t>请在这里输入段落文本</a:t>
            </a:r>
            <a:r>
              <a:rPr lang="zh-CN" altLang="en-US" sz="1400" dirty="0" smtClean="0">
                <a:solidFill>
                  <a:schemeClr val="tx1">
                    <a:lumMod val="75000"/>
                    <a:lumOff val="25000"/>
                  </a:schemeClr>
                </a:solidFill>
                <a:latin typeface="+mn-ea"/>
                <a:ea typeface="+mn-ea"/>
              </a:rPr>
              <a:t>内容请在这里输入段落文本内容</a:t>
            </a:r>
            <a:endParaRPr lang="zh-CN" altLang="en-US" sz="1400" dirty="0">
              <a:solidFill>
                <a:schemeClr val="tx1">
                  <a:lumMod val="75000"/>
                  <a:lumOff val="25000"/>
                </a:schemeClr>
              </a:solidFill>
              <a:latin typeface="+mn-ea"/>
              <a:ea typeface="+mn-ea"/>
            </a:endParaRPr>
          </a:p>
        </p:txBody>
      </p:sp>
      <p:sp>
        <p:nvSpPr>
          <p:cNvPr id="69" name="TextBox 68"/>
          <p:cNvSpPr txBox="1"/>
          <p:nvPr/>
        </p:nvSpPr>
        <p:spPr>
          <a:xfrm>
            <a:off x="1778431" y="2324327"/>
            <a:ext cx="1497425" cy="253897"/>
          </a:xfrm>
          <a:prstGeom prst="rect">
            <a:avLst/>
          </a:prstGeom>
          <a:noFill/>
        </p:spPr>
        <p:txBody>
          <a:bodyPr wrap="square" lIns="68562" tIns="34281" rIns="68562" bIns="34281" rtlCol="0">
            <a:spAutoFit/>
          </a:bodyPr>
          <a:lstStyle/>
          <a:p>
            <a:pPr algn="r"/>
            <a:r>
              <a:rPr lang="zh-CN" altLang="en-US" sz="1200" b="1" dirty="0">
                <a:solidFill>
                  <a:srgbClr val="C00000"/>
                </a:solidFill>
                <a:latin typeface="微软雅黑" panose="020B0503020204020204" pitchFamily="34" charset="-122"/>
                <a:ea typeface="微软雅黑" panose="020B0503020204020204" pitchFamily="34" charset="-122"/>
              </a:rPr>
              <a:t>时间表</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720638" y="2619398"/>
            <a:ext cx="2555218" cy="500119"/>
          </a:xfrm>
          <a:prstGeom prst="rect">
            <a:avLst/>
          </a:prstGeom>
          <a:noFill/>
        </p:spPr>
        <p:txBody>
          <a:bodyPr wrap="square" lIns="68562" tIns="34281" rIns="68562" bIns="34281" rtlCol="0">
            <a:spAutoFit/>
          </a:bodyPr>
          <a:lstStyle/>
          <a:p>
            <a:pPr algn="r"/>
            <a:r>
              <a:rPr lang="zh-CN" altLang="en-US" sz="1400" dirty="0">
                <a:solidFill>
                  <a:schemeClr val="tx1">
                    <a:lumMod val="75000"/>
                    <a:lumOff val="25000"/>
                  </a:schemeClr>
                </a:solidFill>
                <a:latin typeface="+mn-ea"/>
                <a:ea typeface="+mn-ea"/>
              </a:rPr>
              <a:t>请在这里输入段落文本</a:t>
            </a:r>
            <a:r>
              <a:rPr lang="zh-CN" altLang="en-US" sz="1400" dirty="0" smtClean="0">
                <a:solidFill>
                  <a:schemeClr val="tx1">
                    <a:lumMod val="75000"/>
                    <a:lumOff val="25000"/>
                  </a:schemeClr>
                </a:solidFill>
                <a:latin typeface="+mn-ea"/>
                <a:ea typeface="+mn-ea"/>
              </a:rPr>
              <a:t>内容请在这里输入段落文本内容</a:t>
            </a:r>
            <a:endParaRPr lang="zh-CN" altLang="en-US" sz="1400" dirty="0">
              <a:solidFill>
                <a:schemeClr val="tx1">
                  <a:lumMod val="75000"/>
                  <a:lumOff val="25000"/>
                </a:schemeClr>
              </a:solidFill>
              <a:latin typeface="+mn-ea"/>
              <a:ea typeface="+mn-ea"/>
            </a:endParaRPr>
          </a:p>
        </p:txBody>
      </p:sp>
      <p:sp>
        <p:nvSpPr>
          <p:cNvPr id="2" name="标题 1"/>
          <p:cNvSpPr>
            <a:spLocks noGrp="1"/>
          </p:cNvSpPr>
          <p:nvPr>
            <p:ph type="title"/>
          </p:nvPr>
        </p:nvSpPr>
        <p:spPr/>
        <p:txBody>
          <a:bodyPr/>
          <a:lstStyle/>
          <a:p>
            <a:r>
              <a:rPr lang="zh-CN" altLang="en-US" dirty="0"/>
              <a:t>可行性分析</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anim calcmode="lin" valueType="num">
                                      <p:cBhvr>
                                        <p:cTn id="10" dur="500" fill="hold"/>
                                        <p:tgtEl>
                                          <p:spTgt spid="38"/>
                                        </p:tgtEl>
                                        <p:attrNameLst>
                                          <p:attrName>ppt_x</p:attrName>
                                        </p:attrNameLst>
                                      </p:cBhvr>
                                      <p:tavLst>
                                        <p:tav tm="0">
                                          <p:val>
                                            <p:fltVal val="0.5"/>
                                          </p:val>
                                        </p:tav>
                                        <p:tav tm="100000">
                                          <p:val>
                                            <p:strVal val="#ppt_x"/>
                                          </p:val>
                                        </p:tav>
                                      </p:tavLst>
                                    </p:anim>
                                    <p:anim calcmode="lin" valueType="num">
                                      <p:cBhvr>
                                        <p:cTn id="11" dur="500" fill="hold"/>
                                        <p:tgtEl>
                                          <p:spTgt spid="3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6" presetClass="emph" presetSubtype="0" fill="hold" nodeType="afterEffect">
                                  <p:stCondLst>
                                    <p:cond delay="0"/>
                                  </p:stCondLst>
                                  <p:childTnLst>
                                    <p:animEffect transition="out" filter="fade">
                                      <p:cBhvr>
                                        <p:cTn id="14" dur="500" tmFilter="0, 0; .2, .5; .8, .5; 1, 0"/>
                                        <p:tgtEl>
                                          <p:spTgt spid="38"/>
                                        </p:tgtEl>
                                      </p:cBhvr>
                                    </p:animEffect>
                                    <p:animScale>
                                      <p:cBhvr>
                                        <p:cTn id="15" dur="250" autoRev="1" fill="hold"/>
                                        <p:tgtEl>
                                          <p:spTgt spid="38"/>
                                        </p:tgtEl>
                                      </p:cBhvr>
                                      <p:by x="105000" y="105000"/>
                                    </p:animScale>
                                  </p:childTnLst>
                                </p:cTn>
                              </p:par>
                              <p:par>
                                <p:cTn id="16" presetID="53" presetClass="entr" presetSubtype="528" fill="hold" nodeType="withEffect">
                                  <p:stCondLst>
                                    <p:cond delay="25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anim calcmode="lin" valueType="num">
                                      <p:cBhvr>
                                        <p:cTn id="21" dur="500" fill="hold"/>
                                        <p:tgtEl>
                                          <p:spTgt spid="41"/>
                                        </p:tgtEl>
                                        <p:attrNameLst>
                                          <p:attrName>ppt_x</p:attrName>
                                        </p:attrNameLst>
                                      </p:cBhvr>
                                      <p:tavLst>
                                        <p:tav tm="0">
                                          <p:val>
                                            <p:fltVal val="0.5"/>
                                          </p:val>
                                        </p:tav>
                                        <p:tav tm="100000">
                                          <p:val>
                                            <p:strVal val="#ppt_x"/>
                                          </p:val>
                                        </p:tav>
                                      </p:tavLst>
                                    </p:anim>
                                    <p:anim calcmode="lin" valueType="num">
                                      <p:cBhvr>
                                        <p:cTn id="22" dur="500" fill="hold"/>
                                        <p:tgtEl>
                                          <p:spTgt spid="41"/>
                                        </p:tgtEl>
                                        <p:attrNameLst>
                                          <p:attrName>ppt_y</p:attrName>
                                        </p:attrNameLst>
                                      </p:cBhvr>
                                      <p:tavLst>
                                        <p:tav tm="0">
                                          <p:val>
                                            <p:fltVal val="0.5"/>
                                          </p:val>
                                        </p:tav>
                                        <p:tav tm="100000">
                                          <p:val>
                                            <p:strVal val="#ppt_y"/>
                                          </p:val>
                                        </p:tav>
                                      </p:tavLst>
                                    </p:anim>
                                  </p:childTnLst>
                                </p:cTn>
                              </p:par>
                              <p:par>
                                <p:cTn id="23" presetID="26" presetClass="emph" presetSubtype="0" fill="hold" nodeType="withEffect">
                                  <p:stCondLst>
                                    <p:cond delay="750"/>
                                  </p:stCondLst>
                                  <p:childTnLst>
                                    <p:animEffect transition="out" filter="fade">
                                      <p:cBhvr>
                                        <p:cTn id="24" dur="500" tmFilter="0, 0; .2, .5; .8, .5; 1, 0"/>
                                        <p:tgtEl>
                                          <p:spTgt spid="41"/>
                                        </p:tgtEl>
                                      </p:cBhvr>
                                    </p:animEffect>
                                    <p:animScale>
                                      <p:cBhvr>
                                        <p:cTn id="25" dur="250" autoRev="1" fill="hold"/>
                                        <p:tgtEl>
                                          <p:spTgt spid="41"/>
                                        </p:tgtEl>
                                      </p:cBhvr>
                                      <p:by x="105000" y="105000"/>
                                    </p:animScale>
                                  </p:childTnLst>
                                </p:cTn>
                              </p:par>
                              <p:par>
                                <p:cTn id="26" presetID="53" presetClass="entr" presetSubtype="528" fill="hold" nodeType="withEffect">
                                  <p:stCondLst>
                                    <p:cond delay="25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anim calcmode="lin" valueType="num">
                                      <p:cBhvr>
                                        <p:cTn id="31" dur="500" fill="hold"/>
                                        <p:tgtEl>
                                          <p:spTgt spid="47"/>
                                        </p:tgtEl>
                                        <p:attrNameLst>
                                          <p:attrName>ppt_x</p:attrName>
                                        </p:attrNameLst>
                                      </p:cBhvr>
                                      <p:tavLst>
                                        <p:tav tm="0">
                                          <p:val>
                                            <p:fltVal val="0.5"/>
                                          </p:val>
                                        </p:tav>
                                        <p:tav tm="100000">
                                          <p:val>
                                            <p:strVal val="#ppt_x"/>
                                          </p:val>
                                        </p:tav>
                                      </p:tavLst>
                                    </p:anim>
                                    <p:anim calcmode="lin" valueType="num">
                                      <p:cBhvr>
                                        <p:cTn id="32" dur="500" fill="hold"/>
                                        <p:tgtEl>
                                          <p:spTgt spid="47"/>
                                        </p:tgtEl>
                                        <p:attrNameLst>
                                          <p:attrName>ppt_y</p:attrName>
                                        </p:attrNameLst>
                                      </p:cBhvr>
                                      <p:tavLst>
                                        <p:tav tm="0">
                                          <p:val>
                                            <p:fltVal val="0.5"/>
                                          </p:val>
                                        </p:tav>
                                        <p:tav tm="100000">
                                          <p:val>
                                            <p:strVal val="#ppt_y"/>
                                          </p:val>
                                        </p:tav>
                                      </p:tavLst>
                                    </p:anim>
                                  </p:childTnLst>
                                </p:cTn>
                              </p:par>
                              <p:par>
                                <p:cTn id="33" presetID="26" presetClass="emph" presetSubtype="0" fill="hold" nodeType="withEffect">
                                  <p:stCondLst>
                                    <p:cond delay="250"/>
                                  </p:stCondLst>
                                  <p:childTnLst>
                                    <p:animEffect transition="out" filter="fade">
                                      <p:cBhvr>
                                        <p:cTn id="34" dur="500" tmFilter="0, 0; .2, .5; .8, .5; 1, 0"/>
                                        <p:tgtEl>
                                          <p:spTgt spid="47"/>
                                        </p:tgtEl>
                                      </p:cBhvr>
                                    </p:animEffect>
                                    <p:animScale>
                                      <p:cBhvr>
                                        <p:cTn id="35" dur="250" autoRev="1" fill="hold"/>
                                        <p:tgtEl>
                                          <p:spTgt spid="47"/>
                                        </p:tgtEl>
                                      </p:cBhvr>
                                      <p:by x="105000" y="105000"/>
                                    </p:animScale>
                                  </p:childTnLst>
                                </p:cTn>
                              </p:par>
                              <p:par>
                                <p:cTn id="36" presetID="53" presetClass="entr" presetSubtype="528"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anim calcmode="lin" valueType="num">
                                      <p:cBhvr>
                                        <p:cTn id="41" dur="500" fill="hold"/>
                                        <p:tgtEl>
                                          <p:spTgt spid="50"/>
                                        </p:tgtEl>
                                        <p:attrNameLst>
                                          <p:attrName>ppt_x</p:attrName>
                                        </p:attrNameLst>
                                      </p:cBhvr>
                                      <p:tavLst>
                                        <p:tav tm="0">
                                          <p:val>
                                            <p:fltVal val="0.5"/>
                                          </p:val>
                                        </p:tav>
                                        <p:tav tm="100000">
                                          <p:val>
                                            <p:strVal val="#ppt_x"/>
                                          </p:val>
                                        </p:tav>
                                      </p:tavLst>
                                    </p:anim>
                                    <p:anim calcmode="lin" valueType="num">
                                      <p:cBhvr>
                                        <p:cTn id="42" dur="500" fill="hold"/>
                                        <p:tgtEl>
                                          <p:spTgt spid="50"/>
                                        </p:tgtEl>
                                        <p:attrNameLst>
                                          <p:attrName>ppt_y</p:attrName>
                                        </p:attrNameLst>
                                      </p:cBhvr>
                                      <p:tavLst>
                                        <p:tav tm="0">
                                          <p:val>
                                            <p:fltVal val="0.5"/>
                                          </p:val>
                                        </p:tav>
                                        <p:tav tm="100000">
                                          <p:val>
                                            <p:strVal val="#ppt_y"/>
                                          </p:val>
                                        </p:tav>
                                      </p:tavLst>
                                    </p:anim>
                                  </p:childTnLst>
                                </p:cTn>
                              </p:par>
                              <p:par>
                                <p:cTn id="43" presetID="26" presetClass="emph" presetSubtype="0" fill="hold" nodeType="withEffect">
                                  <p:stCondLst>
                                    <p:cond delay="1000"/>
                                  </p:stCondLst>
                                  <p:childTnLst>
                                    <p:animEffect transition="out" filter="fade">
                                      <p:cBhvr>
                                        <p:cTn id="44" dur="500" tmFilter="0, 0; .2, .5; .8, .5; 1, 0"/>
                                        <p:tgtEl>
                                          <p:spTgt spid="50"/>
                                        </p:tgtEl>
                                      </p:cBhvr>
                                    </p:animEffect>
                                    <p:animScale>
                                      <p:cBhvr>
                                        <p:cTn id="45" dur="250" autoRev="1" fill="hold"/>
                                        <p:tgtEl>
                                          <p:spTgt spid="50"/>
                                        </p:tgtEl>
                                      </p:cBhvr>
                                      <p:by x="105000" y="105000"/>
                                    </p:animScale>
                                  </p:childTnLst>
                                </p:cTn>
                              </p:par>
                              <p:par>
                                <p:cTn id="46" presetID="53" presetClass="entr" presetSubtype="528"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Effect transition="in" filter="fade">
                                      <p:cBhvr>
                                        <p:cTn id="50" dur="500"/>
                                        <p:tgtEl>
                                          <p:spTgt spid="53"/>
                                        </p:tgtEl>
                                      </p:cBhvr>
                                    </p:animEffect>
                                    <p:anim calcmode="lin" valueType="num">
                                      <p:cBhvr>
                                        <p:cTn id="51" dur="500" fill="hold"/>
                                        <p:tgtEl>
                                          <p:spTgt spid="53"/>
                                        </p:tgtEl>
                                        <p:attrNameLst>
                                          <p:attrName>ppt_x</p:attrName>
                                        </p:attrNameLst>
                                      </p:cBhvr>
                                      <p:tavLst>
                                        <p:tav tm="0">
                                          <p:val>
                                            <p:fltVal val="0.5"/>
                                          </p:val>
                                        </p:tav>
                                        <p:tav tm="100000">
                                          <p:val>
                                            <p:strVal val="#ppt_x"/>
                                          </p:val>
                                        </p:tav>
                                      </p:tavLst>
                                    </p:anim>
                                    <p:anim calcmode="lin" valueType="num">
                                      <p:cBhvr>
                                        <p:cTn id="52" dur="500" fill="hold"/>
                                        <p:tgtEl>
                                          <p:spTgt spid="53"/>
                                        </p:tgtEl>
                                        <p:attrNameLst>
                                          <p:attrName>ppt_y</p:attrName>
                                        </p:attrNameLst>
                                      </p:cBhvr>
                                      <p:tavLst>
                                        <p:tav tm="0">
                                          <p:val>
                                            <p:fltVal val="0.5"/>
                                          </p:val>
                                        </p:tav>
                                        <p:tav tm="100000">
                                          <p:val>
                                            <p:strVal val="#ppt_y"/>
                                          </p:val>
                                        </p:tav>
                                      </p:tavLst>
                                    </p:anim>
                                  </p:childTnLst>
                                </p:cTn>
                              </p:par>
                              <p:par>
                                <p:cTn id="53" presetID="26" presetClass="emph" presetSubtype="0" fill="hold" nodeType="withEffect">
                                  <p:stCondLst>
                                    <p:cond delay="500"/>
                                  </p:stCondLst>
                                  <p:childTnLst>
                                    <p:animEffect transition="out" filter="fade">
                                      <p:cBhvr>
                                        <p:cTn id="54" dur="500" tmFilter="0, 0; .2, .5; .8, .5; 1, 0"/>
                                        <p:tgtEl>
                                          <p:spTgt spid="53"/>
                                        </p:tgtEl>
                                      </p:cBhvr>
                                    </p:animEffect>
                                    <p:animScale>
                                      <p:cBhvr>
                                        <p:cTn id="55" dur="250" autoRev="1" fill="hold"/>
                                        <p:tgtEl>
                                          <p:spTgt spid="53"/>
                                        </p:tgtEl>
                                      </p:cBhvr>
                                      <p:by x="105000" y="105000"/>
                                    </p:animScale>
                                  </p:childTnLst>
                                </p:cTn>
                              </p:par>
                              <p:par>
                                <p:cTn id="56" presetID="53" presetClass="entr" presetSubtype="528" fill="hold" nodeType="withEffect">
                                  <p:stCondLst>
                                    <p:cond delay="25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anim calcmode="lin" valueType="num">
                                      <p:cBhvr>
                                        <p:cTn id="61" dur="500" fill="hold"/>
                                        <p:tgtEl>
                                          <p:spTgt spid="56"/>
                                        </p:tgtEl>
                                        <p:attrNameLst>
                                          <p:attrName>ppt_x</p:attrName>
                                        </p:attrNameLst>
                                      </p:cBhvr>
                                      <p:tavLst>
                                        <p:tav tm="0">
                                          <p:val>
                                            <p:fltVal val="0.5"/>
                                          </p:val>
                                        </p:tav>
                                        <p:tav tm="100000">
                                          <p:val>
                                            <p:strVal val="#ppt_x"/>
                                          </p:val>
                                        </p:tav>
                                      </p:tavLst>
                                    </p:anim>
                                    <p:anim calcmode="lin" valueType="num">
                                      <p:cBhvr>
                                        <p:cTn id="62" dur="500" fill="hold"/>
                                        <p:tgtEl>
                                          <p:spTgt spid="56"/>
                                        </p:tgtEl>
                                        <p:attrNameLst>
                                          <p:attrName>ppt_y</p:attrName>
                                        </p:attrNameLst>
                                      </p:cBhvr>
                                      <p:tavLst>
                                        <p:tav tm="0">
                                          <p:val>
                                            <p:fltVal val="0.5"/>
                                          </p:val>
                                        </p:tav>
                                        <p:tav tm="100000">
                                          <p:val>
                                            <p:strVal val="#ppt_y"/>
                                          </p:val>
                                        </p:tav>
                                      </p:tavLst>
                                    </p:anim>
                                  </p:childTnLst>
                                </p:cTn>
                              </p:par>
                              <p:par>
                                <p:cTn id="63" presetID="26" presetClass="emph" presetSubtype="0" fill="hold" nodeType="withEffect">
                                  <p:stCondLst>
                                    <p:cond delay="1250"/>
                                  </p:stCondLst>
                                  <p:childTnLst>
                                    <p:animEffect transition="out" filter="fade">
                                      <p:cBhvr>
                                        <p:cTn id="64" dur="500" tmFilter="0, 0; .2, .5; .8, .5; 1, 0"/>
                                        <p:tgtEl>
                                          <p:spTgt spid="56"/>
                                        </p:tgtEl>
                                      </p:cBhvr>
                                    </p:animEffect>
                                    <p:animScale>
                                      <p:cBhvr>
                                        <p:cTn id="65" dur="250" autoRev="1" fill="hold"/>
                                        <p:tgtEl>
                                          <p:spTgt spid="56"/>
                                        </p:tgtEl>
                                      </p:cBhvr>
                                      <p:by x="105000" y="105000"/>
                                    </p:animScale>
                                  </p:childTnLst>
                                </p:cTn>
                              </p:par>
                            </p:childTnLst>
                          </p:cTn>
                        </p:par>
                        <p:par>
                          <p:cTn id="66" fill="hold">
                            <p:stCondLst>
                              <p:cond delay="1000"/>
                            </p:stCondLst>
                            <p:childTnLst>
                              <p:par>
                                <p:cTn id="67" presetID="22" presetClass="entr" presetSubtype="2"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ipe(right)">
                                      <p:cBhvr>
                                        <p:cTn id="69" dur="500"/>
                                        <p:tgtEl>
                                          <p:spTgt spid="59"/>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right)">
                                      <p:cBhvr>
                                        <p:cTn id="72" dur="500"/>
                                        <p:tgtEl>
                                          <p:spTgt spid="60"/>
                                        </p:tgtEl>
                                      </p:cBhvr>
                                    </p:animEffect>
                                  </p:childTnLst>
                                </p:cTn>
                              </p:par>
                            </p:childTnLst>
                          </p:cTn>
                        </p:par>
                        <p:par>
                          <p:cTn id="73" fill="hold">
                            <p:stCondLst>
                              <p:cond delay="1500"/>
                            </p:stCondLst>
                            <p:childTnLst>
                              <p:par>
                                <p:cTn id="74" presetID="22" presetClass="entr" presetSubtype="2"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right)">
                                      <p:cBhvr>
                                        <p:cTn id="79" dur="500"/>
                                        <p:tgtEl>
                                          <p:spTgt spid="62"/>
                                        </p:tgtEl>
                                      </p:cBhvr>
                                    </p:animEffect>
                                  </p:childTnLst>
                                </p:cTn>
                              </p:par>
                            </p:childTnLst>
                          </p:cTn>
                        </p:par>
                        <p:par>
                          <p:cTn id="80" fill="hold">
                            <p:stCondLst>
                              <p:cond delay="2000"/>
                            </p:stCondLst>
                            <p:childTnLst>
                              <p:par>
                                <p:cTn id="81" presetID="22" presetClass="entr" presetSubtype="2"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right)">
                                      <p:cBhvr>
                                        <p:cTn id="83" dur="500"/>
                                        <p:tgtEl>
                                          <p:spTgt spid="63"/>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wipe(right)">
                                      <p:cBhvr>
                                        <p:cTn id="86" dur="500"/>
                                        <p:tgtEl>
                                          <p:spTgt spid="64"/>
                                        </p:tgtEl>
                                      </p:cBhvr>
                                    </p:animEffect>
                                  </p:childTnLst>
                                </p:cTn>
                              </p:par>
                            </p:childTnLst>
                          </p:cTn>
                        </p:par>
                        <p:par>
                          <p:cTn id="87" fill="hold">
                            <p:stCondLst>
                              <p:cond delay="2500"/>
                            </p:stCondLst>
                            <p:childTnLst>
                              <p:par>
                                <p:cTn id="88" presetID="22" presetClass="entr" presetSubtype="2" fill="hold" grpId="0" nodeType="after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wipe(right)">
                                      <p:cBhvr>
                                        <p:cTn id="90" dur="500"/>
                                        <p:tgtEl>
                                          <p:spTgt spid="65"/>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wipe(right)">
                                      <p:cBhvr>
                                        <p:cTn id="93" dur="500"/>
                                        <p:tgtEl>
                                          <p:spTgt spid="66"/>
                                        </p:tgtEl>
                                      </p:cBhvr>
                                    </p:animEffect>
                                  </p:childTnLst>
                                </p:cTn>
                              </p:par>
                            </p:childTnLst>
                          </p:cTn>
                        </p:par>
                        <p:par>
                          <p:cTn id="94" fill="hold">
                            <p:stCondLst>
                              <p:cond delay="3000"/>
                            </p:stCondLst>
                            <p:childTnLst>
                              <p:par>
                                <p:cTn id="95" presetID="22" presetClass="entr" presetSubtype="2" fill="hold" grpId="0" nodeType="after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wipe(right)">
                                      <p:cBhvr>
                                        <p:cTn id="97" dur="500"/>
                                        <p:tgtEl>
                                          <p:spTgt spid="6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wipe(right)">
                                      <p:cBhvr>
                                        <p:cTn id="100" dur="500"/>
                                        <p:tgtEl>
                                          <p:spTgt spid="68"/>
                                        </p:tgtEl>
                                      </p:cBhvr>
                                    </p:animEffect>
                                  </p:childTnLst>
                                </p:cTn>
                              </p:par>
                            </p:childTnLst>
                          </p:cTn>
                        </p:par>
                        <p:par>
                          <p:cTn id="101" fill="hold">
                            <p:stCondLst>
                              <p:cond delay="3500"/>
                            </p:stCondLst>
                            <p:childTnLst>
                              <p:par>
                                <p:cTn id="102" presetID="22" presetClass="entr" presetSubtype="2"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wipe(right)">
                                      <p:cBhvr>
                                        <p:cTn id="104" dur="500"/>
                                        <p:tgtEl>
                                          <p:spTgt spid="69"/>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wipe(right)">
                                      <p:cBhvr>
                                        <p:cTn id="10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P spid="65" grpId="0"/>
      <p:bldP spid="66" grpId="0"/>
      <p:bldP spid="67" grpId="0"/>
      <p:bldP spid="68" grpId="0"/>
      <p:bldP spid="69" grpId="0"/>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1"/>
          <p:cNvSpPr>
            <a:spLocks noChangeArrowheads="1"/>
          </p:cNvSpPr>
          <p:nvPr/>
        </p:nvSpPr>
        <p:spPr bwMode="auto">
          <a:xfrm>
            <a:off x="1234679" y="591536"/>
            <a:ext cx="1493596" cy="1507331"/>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宋体" panose="02010600030101010101" pitchFamily="2" charset="-122"/>
            </a:endParaRPr>
          </a:p>
        </p:txBody>
      </p:sp>
      <p:sp>
        <p:nvSpPr>
          <p:cNvPr id="3" name="TextBox 2"/>
          <p:cNvSpPr txBox="1"/>
          <p:nvPr/>
        </p:nvSpPr>
        <p:spPr>
          <a:xfrm>
            <a:off x="3347864" y="1639776"/>
            <a:ext cx="4691645" cy="746340"/>
          </a:xfrm>
          <a:prstGeom prst="rect">
            <a:avLst/>
          </a:prstGeom>
          <a:noFill/>
        </p:spPr>
        <p:txBody>
          <a:bodyPr wrap="square" lIns="68562" tIns="34281" rIns="68562" bIns="34281" rtlCol="0">
            <a:spAutoFit/>
          </a:bodyPr>
          <a:lstStyle/>
          <a:p>
            <a:pPr algn="ctr"/>
            <a:r>
              <a:rPr lang="zh-CN" altLang="en-US" sz="4400" b="1" dirty="0" smtClean="0">
                <a:solidFill>
                  <a:srgbClr val="C00000"/>
                </a:solidFill>
                <a:latin typeface="微软雅黑" panose="020B0503020204020204" pitchFamily="34" charset="-122"/>
                <a:ea typeface="微软雅黑" panose="020B0503020204020204" pitchFamily="34" charset="-122"/>
              </a:rPr>
              <a:t>产品和运营</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bwMode="auto">
          <a:xfrm>
            <a:off x="3482355" y="2456001"/>
            <a:ext cx="4392488"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39"/>
          <p:cNvSpPr>
            <a:spLocks noChangeAspect="1" noChangeArrowheads="1"/>
          </p:cNvSpPr>
          <p:nvPr/>
        </p:nvSpPr>
        <p:spPr bwMode="auto">
          <a:xfrm>
            <a:off x="3852674" y="2785679"/>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6" name="Oval 40"/>
          <p:cNvSpPr>
            <a:spLocks noChangeAspect="1" noChangeArrowheads="1"/>
          </p:cNvSpPr>
          <p:nvPr/>
        </p:nvSpPr>
        <p:spPr bwMode="auto">
          <a:xfrm>
            <a:off x="3852674" y="3151055"/>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7" name="Oval 41"/>
          <p:cNvSpPr>
            <a:spLocks noChangeAspect="1" noChangeArrowheads="1"/>
          </p:cNvSpPr>
          <p:nvPr/>
        </p:nvSpPr>
        <p:spPr bwMode="auto">
          <a:xfrm>
            <a:off x="3852674" y="3483218"/>
            <a:ext cx="161937" cy="16200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8" name="Oval 42"/>
          <p:cNvSpPr>
            <a:spLocks noChangeAspect="1" noChangeArrowheads="1"/>
          </p:cNvSpPr>
          <p:nvPr/>
        </p:nvSpPr>
        <p:spPr bwMode="auto">
          <a:xfrm>
            <a:off x="5842050" y="2785679"/>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9" name="TextBox 8"/>
          <p:cNvSpPr txBox="1"/>
          <p:nvPr/>
        </p:nvSpPr>
        <p:spPr>
          <a:xfrm>
            <a:off x="4124981" y="2717096"/>
            <a:ext cx="1698003" cy="300083"/>
          </a:xfrm>
          <a:prstGeom prst="rect">
            <a:avLst/>
          </a:prstGeom>
          <a:noFill/>
        </p:spPr>
        <p:txBody>
          <a:bodyPr wrap="square" lIns="68562" tIns="34281" rIns="68562" bIns="34281" rtlCol="0">
            <a:spAutoFit/>
          </a:bodyPr>
          <a:lstStyle/>
          <a:p>
            <a:r>
              <a:rPr lang="zh-CN" altLang="en-US" sz="1500" dirty="0">
                <a:latin typeface="+mn-ea"/>
                <a:ea typeface="+mn-ea"/>
              </a:rPr>
              <a:t>产品概述</a:t>
            </a:r>
            <a:endParaRPr lang="zh-CN" altLang="en-US" sz="1500" dirty="0">
              <a:latin typeface="+mn-ea"/>
              <a:ea typeface="+mn-ea"/>
            </a:endParaRPr>
          </a:p>
        </p:txBody>
      </p:sp>
      <p:sp>
        <p:nvSpPr>
          <p:cNvPr id="10" name="TextBox 9"/>
          <p:cNvSpPr txBox="1"/>
          <p:nvPr/>
        </p:nvSpPr>
        <p:spPr>
          <a:xfrm>
            <a:off x="4124981" y="3082473"/>
            <a:ext cx="1698003" cy="300083"/>
          </a:xfrm>
          <a:prstGeom prst="rect">
            <a:avLst/>
          </a:prstGeom>
          <a:noFill/>
        </p:spPr>
        <p:txBody>
          <a:bodyPr wrap="square" lIns="68562" tIns="34281" rIns="68562" bIns="34281" rtlCol="0">
            <a:spAutoFit/>
          </a:bodyPr>
          <a:lstStyle/>
          <a:p>
            <a:r>
              <a:rPr lang="zh-CN" altLang="en-US" sz="1500" dirty="0">
                <a:latin typeface="+mn-ea"/>
                <a:ea typeface="+mn-ea"/>
              </a:rPr>
              <a:t>网络营销方案</a:t>
            </a:r>
            <a:endParaRPr lang="zh-CN" altLang="en-US" sz="1500" dirty="0">
              <a:latin typeface="+mn-ea"/>
              <a:ea typeface="+mn-ea"/>
            </a:endParaRPr>
          </a:p>
        </p:txBody>
      </p:sp>
      <p:sp>
        <p:nvSpPr>
          <p:cNvPr id="11" name="TextBox 10"/>
          <p:cNvSpPr txBox="1"/>
          <p:nvPr/>
        </p:nvSpPr>
        <p:spPr>
          <a:xfrm>
            <a:off x="4124981" y="3414176"/>
            <a:ext cx="1698003" cy="300083"/>
          </a:xfrm>
          <a:prstGeom prst="rect">
            <a:avLst/>
          </a:prstGeom>
          <a:noFill/>
        </p:spPr>
        <p:txBody>
          <a:bodyPr wrap="square" lIns="68562" tIns="34281" rIns="68562" bIns="34281" rtlCol="0">
            <a:spAutoFit/>
          </a:bodyPr>
          <a:lstStyle>
            <a:defPPr>
              <a:defRPr lang="zh-CN"/>
            </a:defPPr>
            <a:lvl1pPr>
              <a:lnSpc>
                <a:spcPct val="150000"/>
              </a:lnSpc>
              <a:defRPr>
                <a:solidFill>
                  <a:schemeClr val="accent1"/>
                </a:solidFill>
                <a:latin typeface="+mn-ea"/>
                <a:ea typeface="+mn-ea"/>
              </a:defRPr>
            </a:lvl1pPr>
          </a:lstStyle>
          <a:p>
            <a:pPr>
              <a:lnSpc>
                <a:spcPct val="100000"/>
              </a:lnSpc>
            </a:pPr>
            <a:r>
              <a:rPr lang="zh-CN" altLang="en-US" sz="1500" dirty="0">
                <a:solidFill>
                  <a:schemeClr val="tx1"/>
                </a:solidFill>
              </a:rPr>
              <a:t>代理推广</a:t>
            </a:r>
            <a:endParaRPr lang="zh-CN" altLang="en-US" sz="1500" dirty="0">
              <a:solidFill>
                <a:schemeClr val="tx1"/>
              </a:solidFill>
            </a:endParaRPr>
          </a:p>
        </p:txBody>
      </p:sp>
      <p:sp>
        <p:nvSpPr>
          <p:cNvPr id="12" name="TextBox 11"/>
          <p:cNvSpPr txBox="1"/>
          <p:nvPr/>
        </p:nvSpPr>
        <p:spPr>
          <a:xfrm>
            <a:off x="6114357" y="3414176"/>
            <a:ext cx="1698003" cy="300083"/>
          </a:xfrm>
          <a:prstGeom prst="rect">
            <a:avLst/>
          </a:prstGeom>
          <a:noFill/>
        </p:spPr>
        <p:txBody>
          <a:bodyPr wrap="square" lIns="68562" tIns="34281" rIns="68562" bIns="34281" rtlCol="0">
            <a:spAutoFit/>
          </a:bodyPr>
          <a:lstStyle/>
          <a:p>
            <a:r>
              <a:rPr lang="zh-CN" altLang="en-US" sz="1500" dirty="0">
                <a:latin typeface="+mn-ea"/>
                <a:ea typeface="+mn-ea"/>
              </a:rPr>
              <a:t>利润分析</a:t>
            </a:r>
            <a:endParaRPr lang="zh-CN" altLang="en-US" sz="1500" dirty="0">
              <a:latin typeface="+mn-ea"/>
              <a:ea typeface="+mn-ea"/>
            </a:endParaRPr>
          </a:p>
        </p:txBody>
      </p:sp>
      <p:sp>
        <p:nvSpPr>
          <p:cNvPr id="13" name="Oval 42"/>
          <p:cNvSpPr>
            <a:spLocks noChangeAspect="1" noChangeArrowheads="1"/>
          </p:cNvSpPr>
          <p:nvPr/>
        </p:nvSpPr>
        <p:spPr bwMode="auto">
          <a:xfrm>
            <a:off x="5842050" y="3151055"/>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14" name="TextBox 13"/>
          <p:cNvSpPr txBox="1"/>
          <p:nvPr/>
        </p:nvSpPr>
        <p:spPr>
          <a:xfrm>
            <a:off x="6114357" y="2717096"/>
            <a:ext cx="1698003" cy="300083"/>
          </a:xfrm>
          <a:prstGeom prst="rect">
            <a:avLst/>
          </a:prstGeom>
          <a:noFill/>
        </p:spPr>
        <p:txBody>
          <a:bodyPr wrap="square" lIns="68562" tIns="34281" rIns="68562" bIns="34281" rtlCol="0">
            <a:spAutoFit/>
          </a:bodyPr>
          <a:lstStyle/>
          <a:p>
            <a:r>
              <a:rPr lang="zh-CN" altLang="en-US" sz="1500" dirty="0">
                <a:latin typeface="+mn-ea"/>
                <a:ea typeface="+mn-ea"/>
              </a:rPr>
              <a:t>产品形式</a:t>
            </a:r>
            <a:endParaRPr lang="zh-CN" altLang="en-US" sz="1500" dirty="0">
              <a:latin typeface="+mn-ea"/>
              <a:ea typeface="+mn-ea"/>
            </a:endParaRPr>
          </a:p>
        </p:txBody>
      </p:sp>
      <p:sp>
        <p:nvSpPr>
          <p:cNvPr id="15" name="Oval 42"/>
          <p:cNvSpPr>
            <a:spLocks noChangeAspect="1" noChangeArrowheads="1"/>
          </p:cNvSpPr>
          <p:nvPr/>
        </p:nvSpPr>
        <p:spPr bwMode="auto">
          <a:xfrm>
            <a:off x="5842050" y="3482759"/>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16" name="TextBox 15"/>
          <p:cNvSpPr txBox="1"/>
          <p:nvPr/>
        </p:nvSpPr>
        <p:spPr>
          <a:xfrm>
            <a:off x="6114357" y="3082473"/>
            <a:ext cx="1698003" cy="300083"/>
          </a:xfrm>
          <a:prstGeom prst="rect">
            <a:avLst/>
          </a:prstGeom>
          <a:noFill/>
        </p:spPr>
        <p:txBody>
          <a:bodyPr wrap="square" lIns="68562" tIns="34281" rIns="68562" bIns="34281" rtlCol="0">
            <a:spAutoFit/>
          </a:bodyPr>
          <a:lstStyle/>
          <a:p>
            <a:r>
              <a:rPr lang="zh-CN" altLang="en-US" sz="1500" dirty="0">
                <a:latin typeface="+mn-ea"/>
                <a:ea typeface="+mn-ea"/>
              </a:rPr>
              <a:t>地面推广计划</a:t>
            </a:r>
            <a:endParaRPr lang="zh-CN" altLang="en-US" sz="1500" dirty="0">
              <a:latin typeface="+mn-ea"/>
              <a:ea typeface="+mn-ea"/>
            </a:endParaRPr>
          </a:p>
        </p:txBody>
      </p:sp>
      <p:sp>
        <p:nvSpPr>
          <p:cNvPr id="17" name="Freeform 12"/>
          <p:cNvSpPr>
            <a:spLocks noEditPoints="1"/>
          </p:cNvSpPr>
          <p:nvPr/>
        </p:nvSpPr>
        <p:spPr bwMode="auto">
          <a:xfrm>
            <a:off x="1620086" y="985194"/>
            <a:ext cx="722777" cy="720013"/>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chemeClr val="tx1"/>
          </a:solidFill>
          <a:ln>
            <a:noFill/>
          </a:ln>
        </p:spPr>
        <p:txBody>
          <a:bodyPr vert="horz" wrap="square" lIns="91440" tIns="45720" rIns="91440" bIns="45720" numCol="1" anchor="t" anchorCtr="0" compatLnSpc="1"/>
          <a:lstStyle/>
          <a:p>
            <a:endParaRPr lang="zh-CN" altLang="en-US" sz="1100"/>
          </a:p>
        </p:txBody>
      </p:sp>
      <p:pic>
        <p:nvPicPr>
          <p:cNvPr id="18" name="Picture 6" descr="D:\360data\重要数据\桌面\未标题-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51832" y="1296796"/>
            <a:ext cx="1895475" cy="454342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6" presetClass="emph" presetSubtype="0" fill="hold" grpId="1" nodeType="afterEffect">
                                  <p:stCondLst>
                                    <p:cond delay="0"/>
                                  </p:stCondLst>
                                  <p:childTnLst>
                                    <p:animEffect transition="out" filter="fade">
                                      <p:cBhvr>
                                        <p:cTn id="19" dur="500" tmFilter="0, 0; .2, .5; .8, .5; 1, 0"/>
                                        <p:tgtEl>
                                          <p:spTgt spid="2"/>
                                        </p:tgtEl>
                                      </p:cBhvr>
                                    </p:animEffect>
                                    <p:animScale>
                                      <p:cBhvr>
                                        <p:cTn id="20" dur="250" autoRev="1" fill="hold"/>
                                        <p:tgtEl>
                                          <p:spTgt spid="2"/>
                                        </p:tgtEl>
                                      </p:cBhvr>
                                      <p:by x="105000" y="105000"/>
                                    </p:animScale>
                                  </p:childTnLst>
                                </p:cTn>
                              </p:par>
                              <p:par>
                                <p:cTn id="21" presetID="26" presetClass="emph" presetSubtype="0" fill="hold" grpId="1" nodeType="withEffect">
                                  <p:stCondLst>
                                    <p:cond delay="0"/>
                                  </p:stCondLst>
                                  <p:childTnLst>
                                    <p:animEffect transition="out" filter="fade">
                                      <p:cBhvr>
                                        <p:cTn id="22" dur="500" tmFilter="0, 0; .2, .5; .8, .5; 1, 0"/>
                                        <p:tgtEl>
                                          <p:spTgt spid="17"/>
                                        </p:tgtEl>
                                      </p:cBhvr>
                                    </p:animEffect>
                                    <p:animScale>
                                      <p:cBhvr>
                                        <p:cTn id="23" dur="250" autoRev="1" fill="hold"/>
                                        <p:tgtEl>
                                          <p:spTgt spid="17"/>
                                        </p:tgtEl>
                                      </p:cBhvr>
                                      <p:by x="105000" y="105000"/>
                                    </p:animScale>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gtEl>
                                      </p:cBhvr>
                                    </p:animEffect>
                                  </p:childTnLst>
                                </p:cTn>
                              </p:par>
                            </p:childTnLst>
                          </p:cTn>
                        </p:par>
                        <p:par>
                          <p:cTn id="32" fill="hold">
                            <p:stCondLst>
                              <p:cond delay="1700"/>
                            </p:stCondLst>
                            <p:childTnLst>
                              <p:par>
                                <p:cTn id="33" presetID="16" presetClass="entr" presetSubtype="21"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par>
                          <p:cTn id="36" fill="hold">
                            <p:stCondLst>
                              <p:cond delay="2200"/>
                            </p:stCondLst>
                            <p:childTnLst>
                              <p:par>
                                <p:cTn id="37" presetID="2" presetClass="entr" presetSubtype="12"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0-#ppt_w/2"/>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10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2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30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40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12" fill="hold" grpId="0" nodeType="withEffect">
                                  <p:stCondLst>
                                    <p:cond delay="50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par>
                          <p:cTn id="61" fill="hold">
                            <p:stCondLst>
                              <p:cond delay="27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par>
                                <p:cTn id="74" presetID="22" presetClass="entr" presetSubtype="8" fill="hold" grpId="0" nodeType="withEffect">
                                  <p:stCondLst>
                                    <p:cond delay="40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22" presetClass="entr" presetSubtype="8" fill="hold" grpId="0" nodeType="with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7" grpId="0" animBg="1"/>
      <p:bldP spid="8" grpId="0" animBg="1"/>
      <p:bldP spid="9" grpId="0"/>
      <p:bldP spid="10" grpId="0"/>
      <p:bldP spid="11" grpId="0"/>
      <p:bldP spid="12" grpId="0"/>
      <p:bldP spid="13" grpId="0" animBg="1"/>
      <p:bldP spid="14" grpId="0"/>
      <p:bldP spid="15" grpId="0" animBg="1"/>
      <p:bldP spid="16" grpId="0"/>
      <p:bldP spid="17" grpId="0" animBg="1"/>
      <p:bldP spid="1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
          <p:cNvGrpSpPr/>
          <p:nvPr/>
        </p:nvGrpSpPr>
        <p:grpSpPr bwMode="auto">
          <a:xfrm>
            <a:off x="687306" y="2883583"/>
            <a:ext cx="2262188" cy="1560375"/>
            <a:chOff x="0" y="0"/>
            <a:chExt cx="3016548" cy="2081669"/>
          </a:xfrm>
        </p:grpSpPr>
        <p:sp>
          <p:nvSpPr>
            <p:cNvPr id="3" name="文本框 25"/>
            <p:cNvSpPr>
              <a:spLocks noChangeArrowheads="1"/>
            </p:cNvSpPr>
            <p:nvPr/>
          </p:nvSpPr>
          <p:spPr bwMode="auto">
            <a:xfrm>
              <a:off x="571136" y="0"/>
              <a:ext cx="1795969" cy="49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000000"/>
                  </a:solidFill>
                  <a:latin typeface="微软雅黑" panose="020B0503020204020204" pitchFamily="34" charset="-122"/>
                  <a:ea typeface="微软雅黑" panose="020B0503020204020204" pitchFamily="34" charset="-122"/>
                </a:rPr>
                <a:t>有经济效益</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4" name="矩形 26"/>
            <p:cNvSpPr>
              <a:spLocks noChangeArrowheads="1"/>
            </p:cNvSpPr>
            <p:nvPr/>
          </p:nvSpPr>
          <p:spPr bwMode="auto">
            <a:xfrm>
              <a:off x="0" y="643373"/>
              <a:ext cx="3016548" cy="14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a:t>
              </a:r>
              <a:r>
                <a:rPr lang="zh-CN" altLang="en-US" sz="11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文本在</a:t>
              </a:r>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这里输入内容文本在这里输入内容</a:t>
              </a:r>
              <a:r>
                <a:rPr lang="zh-CN" altLang="en-US" sz="11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文本在</a:t>
              </a:r>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这里输入内容文本在这里输入内容文本</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27"/>
            <p:cNvSpPr>
              <a:spLocks noChangeArrowheads="1"/>
            </p:cNvSpPr>
            <p:nvPr/>
          </p:nvSpPr>
          <p:spPr bwMode="auto">
            <a:xfrm>
              <a:off x="184046" y="504243"/>
              <a:ext cx="2552301" cy="24013"/>
            </a:xfrm>
            <a:prstGeom prst="rect">
              <a:avLst/>
            </a:prstGeom>
            <a:solidFill>
              <a:schemeClr val="tx1">
                <a:lumMod val="85000"/>
                <a:lumOff val="15000"/>
              </a:schemeClr>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grpSp>
      <p:grpSp>
        <p:nvGrpSpPr>
          <p:cNvPr id="6" name="组合 29"/>
          <p:cNvGrpSpPr/>
          <p:nvPr/>
        </p:nvGrpSpPr>
        <p:grpSpPr bwMode="auto">
          <a:xfrm>
            <a:off x="3429316" y="2883583"/>
            <a:ext cx="2266950" cy="1560375"/>
            <a:chOff x="0" y="0"/>
            <a:chExt cx="3022683" cy="2081668"/>
          </a:xfrm>
        </p:grpSpPr>
        <p:sp>
          <p:nvSpPr>
            <p:cNvPr id="7" name="文本框 30"/>
            <p:cNvSpPr>
              <a:spLocks noChangeArrowheads="1"/>
            </p:cNvSpPr>
            <p:nvPr/>
          </p:nvSpPr>
          <p:spPr bwMode="auto">
            <a:xfrm>
              <a:off x="563487" y="0"/>
              <a:ext cx="1795841" cy="49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000000"/>
                  </a:solidFill>
                  <a:latin typeface="微软雅黑" panose="020B0503020204020204" pitchFamily="34" charset="-122"/>
                  <a:ea typeface="微软雅黑" panose="020B0503020204020204" pitchFamily="34" charset="-122"/>
                </a:rPr>
                <a:t>有利于群众</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8" name="矩形 31"/>
            <p:cNvSpPr>
              <a:spLocks noChangeArrowheads="1"/>
            </p:cNvSpPr>
            <p:nvPr/>
          </p:nvSpPr>
          <p:spPr bwMode="auto">
            <a:xfrm>
              <a:off x="0" y="643373"/>
              <a:ext cx="3022683" cy="143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32"/>
            <p:cNvSpPr>
              <a:spLocks noChangeArrowheads="1"/>
            </p:cNvSpPr>
            <p:nvPr/>
          </p:nvSpPr>
          <p:spPr bwMode="auto">
            <a:xfrm>
              <a:off x="184046" y="504243"/>
              <a:ext cx="2552301" cy="24013"/>
            </a:xfrm>
            <a:prstGeom prst="rect">
              <a:avLst/>
            </a:prstGeom>
            <a:solidFill>
              <a:schemeClr val="tx1">
                <a:lumMod val="85000"/>
                <a:lumOff val="15000"/>
              </a:schemeClr>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grpSp>
      <p:grpSp>
        <p:nvGrpSpPr>
          <p:cNvPr id="10" name="组合 33"/>
          <p:cNvGrpSpPr/>
          <p:nvPr/>
        </p:nvGrpSpPr>
        <p:grpSpPr bwMode="auto">
          <a:xfrm>
            <a:off x="6176088" y="2883583"/>
            <a:ext cx="2362199" cy="1560375"/>
            <a:chOff x="0" y="0"/>
            <a:chExt cx="3148210" cy="2081668"/>
          </a:xfrm>
        </p:grpSpPr>
        <p:sp>
          <p:nvSpPr>
            <p:cNvPr id="11" name="文本框 34"/>
            <p:cNvSpPr>
              <a:spLocks noChangeArrowheads="1"/>
            </p:cNvSpPr>
            <p:nvPr/>
          </p:nvSpPr>
          <p:spPr bwMode="auto">
            <a:xfrm>
              <a:off x="266349" y="0"/>
              <a:ext cx="2414554" cy="49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000000"/>
                  </a:solidFill>
                  <a:latin typeface="微软雅黑" panose="020B0503020204020204" pitchFamily="34" charset="-122"/>
                  <a:ea typeface="微软雅黑" panose="020B0503020204020204" pitchFamily="34" charset="-122"/>
                </a:rPr>
                <a:t>有利于</a:t>
              </a:r>
              <a:r>
                <a:rPr lang="zh-CN" altLang="en-US" b="1" dirty="0" smtClean="0">
                  <a:solidFill>
                    <a:srgbClr val="000000"/>
                  </a:solidFill>
                  <a:latin typeface="微软雅黑" panose="020B0503020204020204" pitchFamily="34" charset="-122"/>
                  <a:ea typeface="微软雅黑" panose="020B0503020204020204" pitchFamily="34" charset="-122"/>
                </a:rPr>
                <a:t>提升形象</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12" name="矩形 35"/>
            <p:cNvSpPr>
              <a:spLocks noChangeArrowheads="1"/>
            </p:cNvSpPr>
            <p:nvPr/>
          </p:nvSpPr>
          <p:spPr bwMode="auto">
            <a:xfrm>
              <a:off x="0" y="643373"/>
              <a:ext cx="3148210" cy="143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36"/>
            <p:cNvSpPr>
              <a:spLocks noChangeArrowheads="1"/>
            </p:cNvSpPr>
            <p:nvPr/>
          </p:nvSpPr>
          <p:spPr bwMode="auto">
            <a:xfrm>
              <a:off x="184045" y="504243"/>
              <a:ext cx="2552301" cy="24013"/>
            </a:xfrm>
            <a:prstGeom prst="rect">
              <a:avLst/>
            </a:prstGeom>
            <a:solidFill>
              <a:schemeClr val="tx1">
                <a:lumMod val="85000"/>
                <a:lumOff val="15000"/>
              </a:schemeClr>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grpSp>
      <p:sp>
        <p:nvSpPr>
          <p:cNvPr id="14" name="圆角矩形 1"/>
          <p:cNvSpPr>
            <a:spLocks noChangeAspect="1" noChangeArrowheads="1"/>
          </p:cNvSpPr>
          <p:nvPr/>
        </p:nvSpPr>
        <p:spPr bwMode="auto">
          <a:xfrm>
            <a:off x="611560" y="1286733"/>
            <a:ext cx="2543174" cy="1500632"/>
          </a:xfrm>
          <a:prstGeom prst="roundRect">
            <a:avLst>
              <a:gd name="adj" fmla="val 4587"/>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圆角矩形 6"/>
          <p:cNvSpPr>
            <a:spLocks noChangeArrowheads="1"/>
          </p:cNvSpPr>
          <p:nvPr/>
        </p:nvSpPr>
        <p:spPr bwMode="auto">
          <a:xfrm>
            <a:off x="6059860" y="1286733"/>
            <a:ext cx="2543174" cy="1500632"/>
          </a:xfrm>
          <a:prstGeom prst="roundRect">
            <a:avLst>
              <a:gd name="adj" fmla="val 5268"/>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圆角矩形 7"/>
          <p:cNvSpPr>
            <a:spLocks noChangeArrowheads="1"/>
          </p:cNvSpPr>
          <p:nvPr/>
        </p:nvSpPr>
        <p:spPr bwMode="auto">
          <a:xfrm>
            <a:off x="3307718" y="1286733"/>
            <a:ext cx="2538436" cy="1500632"/>
          </a:xfrm>
          <a:prstGeom prst="roundRect">
            <a:avLst>
              <a:gd name="adj" fmla="val 5033"/>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标题 16"/>
          <p:cNvSpPr>
            <a:spLocks noGrp="1"/>
          </p:cNvSpPr>
          <p:nvPr>
            <p:ph type="title"/>
          </p:nvPr>
        </p:nvSpPr>
        <p:spPr/>
        <p:txBody>
          <a:bodyPr/>
          <a:lstStyle/>
          <a:p>
            <a:r>
              <a:rPr lang="zh-CN" altLang="en-US" dirty="0"/>
              <a:t>产品概率</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p:cBhvr>
                                        <p:cTn id="18" dur="500"/>
                                        <p:tgtEl>
                                          <p:spTgt spid="16"/>
                                        </p:tgtEl>
                                      </p:cBhvr>
                                    </p:animEffect>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autoUpdateAnimBg="0"/>
      <p:bldP spid="15" grpId="0" bldLvl="0" animBg="1" autoUpdateAnimBg="0"/>
      <p:bldP spid="16"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41"/>
          <p:cNvSpPr>
            <a:spLocks noChangeArrowheads="1"/>
          </p:cNvSpPr>
          <p:nvPr/>
        </p:nvSpPr>
        <p:spPr bwMode="auto">
          <a:xfrm>
            <a:off x="2070168" y="148039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线下门店</a:t>
            </a:r>
            <a:endParaRPr kumimoji="0" lang="zh-CN" altLang="en-US" sz="1800" b="1" i="0" u="none" strike="noStrike" kern="1200" cap="none" spc="0" normalizeH="0" baseline="0" noProof="0" dirty="0">
              <a:ln>
                <a:noFill/>
              </a:ln>
              <a:solidFill>
                <a:srgbClr val="C00000"/>
              </a:solidFill>
              <a:effectLst/>
              <a:uLnTx/>
              <a:uFillTx/>
              <a:cs typeface="+mn-cs"/>
            </a:endParaRPr>
          </a:p>
        </p:txBody>
      </p:sp>
      <p:sp>
        <p:nvSpPr>
          <p:cNvPr id="5" name="矩形 4"/>
          <p:cNvSpPr>
            <a:spLocks noChangeArrowheads="1"/>
          </p:cNvSpPr>
          <p:nvPr/>
        </p:nvSpPr>
        <p:spPr bwMode="auto">
          <a:xfrm>
            <a:off x="1174283" y="1864568"/>
            <a:ext cx="30924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a:t>
            </a:r>
            <a:r>
              <a:rPr kumimoji="0" lang="zh-CN" altLang="en-US" sz="10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文本</a:t>
            </a:r>
            <a:endPar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TextBox 344"/>
          <p:cNvSpPr>
            <a:spLocks noChangeArrowheads="1"/>
          </p:cNvSpPr>
          <p:nvPr/>
        </p:nvSpPr>
        <p:spPr bwMode="auto">
          <a:xfrm>
            <a:off x="6328670" y="3003798"/>
            <a:ext cx="10182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手机</a:t>
            </a:r>
            <a:r>
              <a:rPr kumimoji="0" lang="en-US" altLang="zh-CN" sz="16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APP</a:t>
            </a:r>
            <a:endParaRPr kumimoji="0" lang="zh-CN" altLang="en-US" sz="1800" b="1" i="0" u="none" strike="noStrike" kern="1200" cap="none" spc="0" normalizeH="0" baseline="0" noProof="0" dirty="0">
              <a:ln>
                <a:noFill/>
              </a:ln>
              <a:solidFill>
                <a:srgbClr val="C00000"/>
              </a:solidFill>
              <a:effectLst/>
              <a:uLnTx/>
              <a:uFillTx/>
              <a:cs typeface="+mn-cs"/>
            </a:endParaRPr>
          </a:p>
        </p:txBody>
      </p:sp>
      <p:sp>
        <p:nvSpPr>
          <p:cNvPr id="7" name="矩形 6"/>
          <p:cNvSpPr>
            <a:spLocks noChangeArrowheads="1"/>
          </p:cNvSpPr>
          <p:nvPr/>
        </p:nvSpPr>
        <p:spPr bwMode="auto">
          <a:xfrm>
            <a:off x="5582419" y="3363838"/>
            <a:ext cx="30940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endPar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 name="矩形 7"/>
          <p:cNvSpPr/>
          <p:nvPr/>
        </p:nvSpPr>
        <p:spPr>
          <a:xfrm>
            <a:off x="5456062" y="1386219"/>
            <a:ext cx="2968366" cy="135674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9" name="矩形 8"/>
          <p:cNvSpPr/>
          <p:nvPr/>
        </p:nvSpPr>
        <p:spPr>
          <a:xfrm>
            <a:off x="1473750" y="3051506"/>
            <a:ext cx="2856566" cy="135674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grpSp>
        <p:nvGrpSpPr>
          <p:cNvPr id="12" name="组合 11"/>
          <p:cNvGrpSpPr/>
          <p:nvPr/>
        </p:nvGrpSpPr>
        <p:grpSpPr>
          <a:xfrm>
            <a:off x="4303423" y="1553326"/>
            <a:ext cx="1022534" cy="1022534"/>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10" name="Freeform 11"/>
          <p:cNvSpPr>
            <a:spLocks noEditPoints="1"/>
          </p:cNvSpPr>
          <p:nvPr/>
        </p:nvSpPr>
        <p:spPr bwMode="auto">
          <a:xfrm>
            <a:off x="4518505" y="1878046"/>
            <a:ext cx="585089" cy="386129"/>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sz="1400"/>
          </a:p>
        </p:txBody>
      </p:sp>
      <p:grpSp>
        <p:nvGrpSpPr>
          <p:cNvPr id="16" name="组合 15"/>
          <p:cNvGrpSpPr/>
          <p:nvPr/>
        </p:nvGrpSpPr>
        <p:grpSpPr>
          <a:xfrm>
            <a:off x="4413562" y="3167160"/>
            <a:ext cx="1022534" cy="102253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11" name="Freeform 7"/>
          <p:cNvSpPr>
            <a:spLocks noEditPoints="1"/>
          </p:cNvSpPr>
          <p:nvPr/>
        </p:nvSpPr>
        <p:spPr bwMode="auto">
          <a:xfrm>
            <a:off x="4770333" y="3443386"/>
            <a:ext cx="336065" cy="538237"/>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sz="1400"/>
          </a:p>
        </p:txBody>
      </p:sp>
      <p:sp>
        <p:nvSpPr>
          <p:cNvPr id="2" name="标题 1"/>
          <p:cNvSpPr>
            <a:spLocks noGrp="1"/>
          </p:cNvSpPr>
          <p:nvPr>
            <p:ph type="title"/>
          </p:nvPr>
        </p:nvSpPr>
        <p:spPr/>
        <p:txBody>
          <a:bodyPr/>
          <a:lstStyle/>
          <a:p>
            <a:r>
              <a:rPr lang="zh-CN" altLang="en-US" dirty="0"/>
              <a:t>产品形式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ppt_x</p:attrName>
                                        </p:attrNameLst>
                                      </p:cBhvr>
                                      <p:tavLst>
                                        <p:tav tm="0">
                                          <p:val>
                                            <p:strVal val="#ppt_x-#ppt_w*1.125000"/>
                                          </p:val>
                                        </p:tav>
                                        <p:tav tm="100000">
                                          <p:val>
                                            <p:strVal val="#ppt_x"/>
                                          </p:val>
                                        </p:tav>
                                      </p:tavLst>
                                    </p:anim>
                                    <p:animEffect transition="in" filter="wipe(right)">
                                      <p:cBhvr>
                                        <p:cTn id="25" dur="500"/>
                                        <p:tgtEl>
                                          <p:spTgt spid="8"/>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ppt_x</p:attrName>
                                        </p:attrNameLst>
                                      </p:cBhvr>
                                      <p:tavLst>
                                        <p:tav tm="0">
                                          <p:val>
                                            <p:strVal val="#ppt_x+#ppt_w*1.125000"/>
                                          </p:val>
                                        </p:tav>
                                        <p:tav tm="100000">
                                          <p:val>
                                            <p:strVal val="#ppt_x"/>
                                          </p:val>
                                        </p:tav>
                                      </p:tavLst>
                                    </p:anim>
                                    <p:animEffect transition="in" filter="wipe(left)">
                                      <p:cBhvr>
                                        <p:cTn id="29" dur="500"/>
                                        <p:tgtEl>
                                          <p:spTgt spid="9"/>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5"/>
          <p:cNvSpPr>
            <a:spLocks noChangeArrowheads="1"/>
          </p:cNvSpPr>
          <p:nvPr/>
        </p:nvSpPr>
        <p:spPr bwMode="auto">
          <a:xfrm>
            <a:off x="658159" y="2209800"/>
            <a:ext cx="1454376" cy="145494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chemeClr val="lt1"/>
              </a:solidFill>
            </a:endParaRPr>
          </a:p>
        </p:txBody>
      </p:sp>
      <p:sp>
        <p:nvSpPr>
          <p:cNvPr id="21" name="TextBox 20"/>
          <p:cNvSpPr txBox="1"/>
          <p:nvPr/>
        </p:nvSpPr>
        <p:spPr>
          <a:xfrm>
            <a:off x="808697" y="2472214"/>
            <a:ext cx="1153299" cy="954107"/>
          </a:xfrm>
          <a:prstGeom prst="rect">
            <a:avLst/>
          </a:prstGeom>
          <a:noFill/>
        </p:spPr>
        <p:txBody>
          <a:bodyPr wrap="square" rtlCol="0">
            <a:spAutoFit/>
          </a:bodyPr>
          <a:lstStyle/>
          <a:p>
            <a:pPr algn="ctr"/>
            <a:r>
              <a:rPr lang="zh-CN" altLang="en-US" sz="2800" b="1" dirty="0">
                <a:solidFill>
                  <a:srgbClr val="FFFFFF"/>
                </a:solidFill>
                <a:latin typeface="微软雅黑" panose="020B0503020204020204" pitchFamily="34" charset="-122"/>
                <a:ea typeface="微软雅黑" panose="020B0503020204020204" pitchFamily="34" charset="-122"/>
              </a:rPr>
              <a:t>网络营销</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435125" y="2008585"/>
            <a:ext cx="639465" cy="639465"/>
            <a:chOff x="2435125" y="2008585"/>
            <a:chExt cx="639465" cy="639465"/>
          </a:xfrm>
        </p:grpSpPr>
        <p:grpSp>
          <p:nvGrpSpPr>
            <p:cNvPr id="33" name="组合 32"/>
            <p:cNvGrpSpPr/>
            <p:nvPr/>
          </p:nvGrpSpPr>
          <p:grpSpPr>
            <a:xfrm>
              <a:off x="2435125" y="2008585"/>
              <a:ext cx="639465" cy="63946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Freeform 10"/>
            <p:cNvSpPr>
              <a:spLocks noEditPoints="1"/>
            </p:cNvSpPr>
            <p:nvPr/>
          </p:nvSpPr>
          <p:spPr bwMode="auto">
            <a:xfrm>
              <a:off x="2531471" y="2159794"/>
              <a:ext cx="297540" cy="271463"/>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C00000"/>
            </a:solidFill>
            <a:ln>
              <a:noFill/>
            </a:ln>
          </p:spPr>
          <p:txBody>
            <a:bodyPr vert="horz" wrap="square" lIns="91440" tIns="45720" rIns="91440" bIns="45720" numCol="1" anchor="t" anchorCtr="0" compatLnSpc="1"/>
            <a:lstStyle/>
            <a:p>
              <a:endParaRPr lang="zh-CN" altLang="en-US" sz="1400"/>
            </a:p>
          </p:txBody>
        </p:sp>
        <p:sp>
          <p:nvSpPr>
            <p:cNvPr id="5" name="Freeform 11"/>
            <p:cNvSpPr>
              <a:spLocks noEditPoints="1"/>
            </p:cNvSpPr>
            <p:nvPr/>
          </p:nvSpPr>
          <p:spPr bwMode="auto">
            <a:xfrm>
              <a:off x="2698093" y="2275284"/>
              <a:ext cx="252314" cy="229790"/>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C00000"/>
            </a:solidFill>
            <a:ln>
              <a:noFill/>
            </a:ln>
          </p:spPr>
          <p:txBody>
            <a:bodyPr vert="horz" wrap="square" lIns="91440" tIns="45720" rIns="91440" bIns="45720" numCol="1" anchor="t" anchorCtr="0" compatLnSpc="1"/>
            <a:lstStyle/>
            <a:p>
              <a:endParaRPr lang="zh-CN" altLang="en-US" sz="1400"/>
            </a:p>
          </p:txBody>
        </p:sp>
      </p:grpSp>
      <p:grpSp>
        <p:nvGrpSpPr>
          <p:cNvPr id="3" name="组合 2"/>
          <p:cNvGrpSpPr/>
          <p:nvPr/>
        </p:nvGrpSpPr>
        <p:grpSpPr>
          <a:xfrm>
            <a:off x="2032617" y="1105446"/>
            <a:ext cx="639465" cy="639465"/>
            <a:chOff x="2032617" y="1105446"/>
            <a:chExt cx="639465" cy="639465"/>
          </a:xfrm>
        </p:grpSpPr>
        <p:grpSp>
          <p:nvGrpSpPr>
            <p:cNvPr id="30" name="组合 29"/>
            <p:cNvGrpSpPr/>
            <p:nvPr/>
          </p:nvGrpSpPr>
          <p:grpSpPr>
            <a:xfrm>
              <a:off x="2032617" y="1105446"/>
              <a:ext cx="639465" cy="639465"/>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Freeform 12"/>
            <p:cNvSpPr/>
            <p:nvPr/>
          </p:nvSpPr>
          <p:spPr bwMode="auto">
            <a:xfrm>
              <a:off x="2137527" y="1198960"/>
              <a:ext cx="429647" cy="408384"/>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C00000"/>
            </a:solidFill>
            <a:ln>
              <a:noFill/>
            </a:ln>
          </p:spPr>
          <p:txBody>
            <a:bodyPr vert="horz" wrap="square" lIns="91440" tIns="45720" rIns="91440" bIns="45720" numCol="1" anchor="t" anchorCtr="0" compatLnSpc="1"/>
            <a:lstStyle/>
            <a:p>
              <a:endParaRPr lang="zh-CN" altLang="en-US" sz="1400"/>
            </a:p>
          </p:txBody>
        </p:sp>
        <p:sp>
          <p:nvSpPr>
            <p:cNvPr id="9" name="Freeform 13"/>
            <p:cNvSpPr/>
            <p:nvPr/>
          </p:nvSpPr>
          <p:spPr bwMode="auto">
            <a:xfrm>
              <a:off x="2463631" y="1483519"/>
              <a:ext cx="22613" cy="2381"/>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grpSp>
        <p:nvGrpSpPr>
          <p:cNvPr id="7" name="组合 6"/>
          <p:cNvGrpSpPr/>
          <p:nvPr/>
        </p:nvGrpSpPr>
        <p:grpSpPr>
          <a:xfrm>
            <a:off x="2426573" y="3084810"/>
            <a:ext cx="639465" cy="639465"/>
            <a:chOff x="2426573" y="3084810"/>
            <a:chExt cx="639465" cy="639465"/>
          </a:xfrm>
        </p:grpSpPr>
        <p:grpSp>
          <p:nvGrpSpPr>
            <p:cNvPr id="36" name="组合 35"/>
            <p:cNvGrpSpPr/>
            <p:nvPr/>
          </p:nvGrpSpPr>
          <p:grpSpPr>
            <a:xfrm>
              <a:off x="2426573" y="3084810"/>
              <a:ext cx="639465" cy="63946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Freeform 14"/>
            <p:cNvSpPr>
              <a:spLocks noEditPoints="1"/>
            </p:cNvSpPr>
            <p:nvPr/>
          </p:nvSpPr>
          <p:spPr bwMode="auto">
            <a:xfrm>
              <a:off x="2533851" y="3295650"/>
              <a:ext cx="361809" cy="288131"/>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C00000"/>
            </a:solidFill>
            <a:ln>
              <a:noFill/>
            </a:ln>
          </p:spPr>
          <p:txBody>
            <a:bodyPr vert="horz" wrap="square" lIns="91440" tIns="45720" rIns="91440" bIns="45720" numCol="1" anchor="t" anchorCtr="0" compatLnSpc="1"/>
            <a:lstStyle/>
            <a:p>
              <a:endParaRPr lang="zh-CN" altLang="en-US" sz="1400"/>
            </a:p>
          </p:txBody>
        </p:sp>
        <p:sp>
          <p:nvSpPr>
            <p:cNvPr id="13" name="Freeform 15"/>
            <p:cNvSpPr>
              <a:spLocks noEditPoints="1"/>
            </p:cNvSpPr>
            <p:nvPr/>
          </p:nvSpPr>
          <p:spPr bwMode="auto">
            <a:xfrm>
              <a:off x="2614782" y="3424237"/>
              <a:ext cx="142819" cy="127397"/>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C00000"/>
            </a:solidFill>
            <a:ln>
              <a:noFill/>
            </a:ln>
          </p:spPr>
          <p:txBody>
            <a:bodyPr vert="horz" wrap="square" lIns="91440" tIns="45720" rIns="91440" bIns="45720" numCol="1" anchor="t" anchorCtr="0" compatLnSpc="1"/>
            <a:lstStyle/>
            <a:p>
              <a:endParaRPr lang="zh-CN" altLang="en-US" sz="1400"/>
            </a:p>
          </p:txBody>
        </p:sp>
        <p:sp>
          <p:nvSpPr>
            <p:cNvPr id="14" name="Freeform 16"/>
            <p:cNvSpPr/>
            <p:nvPr/>
          </p:nvSpPr>
          <p:spPr bwMode="auto">
            <a:xfrm>
              <a:off x="2794496" y="3244453"/>
              <a:ext cx="133298" cy="150019"/>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C00000"/>
            </a:solidFill>
            <a:ln>
              <a:noFill/>
            </a:ln>
          </p:spPr>
          <p:txBody>
            <a:bodyPr vert="horz" wrap="square" lIns="91440" tIns="45720" rIns="91440" bIns="45720" numCol="1" anchor="t" anchorCtr="0" compatLnSpc="1"/>
            <a:lstStyle/>
            <a:p>
              <a:endParaRPr lang="zh-CN" altLang="en-US" sz="1400"/>
            </a:p>
          </p:txBody>
        </p:sp>
        <p:sp>
          <p:nvSpPr>
            <p:cNvPr id="15" name="Freeform 17"/>
            <p:cNvSpPr/>
            <p:nvPr/>
          </p:nvSpPr>
          <p:spPr bwMode="auto">
            <a:xfrm>
              <a:off x="2798067" y="3296841"/>
              <a:ext cx="77360" cy="84534"/>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C00000"/>
            </a:solidFill>
            <a:ln>
              <a:noFill/>
            </a:ln>
          </p:spPr>
          <p:txBody>
            <a:bodyPr vert="horz" wrap="square" lIns="91440" tIns="45720" rIns="91440" bIns="45720" numCol="1" anchor="t" anchorCtr="0" compatLnSpc="1"/>
            <a:lstStyle/>
            <a:p>
              <a:endParaRPr lang="zh-CN" altLang="en-US" sz="1400"/>
            </a:p>
          </p:txBody>
        </p:sp>
      </p:grpSp>
      <p:grpSp>
        <p:nvGrpSpPr>
          <p:cNvPr id="10" name="组合 9"/>
          <p:cNvGrpSpPr/>
          <p:nvPr/>
        </p:nvGrpSpPr>
        <p:grpSpPr>
          <a:xfrm>
            <a:off x="2045709" y="3987885"/>
            <a:ext cx="639465" cy="639465"/>
            <a:chOff x="2045709" y="3987885"/>
            <a:chExt cx="639465" cy="639465"/>
          </a:xfrm>
        </p:grpSpPr>
        <p:grpSp>
          <p:nvGrpSpPr>
            <p:cNvPr id="39" name="组合 38"/>
            <p:cNvGrpSpPr/>
            <p:nvPr/>
          </p:nvGrpSpPr>
          <p:grpSpPr>
            <a:xfrm>
              <a:off x="2045709" y="3987885"/>
              <a:ext cx="639465" cy="639465"/>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Freeform 18"/>
            <p:cNvSpPr>
              <a:spLocks noEditPoints="1"/>
            </p:cNvSpPr>
            <p:nvPr/>
          </p:nvSpPr>
          <p:spPr bwMode="auto">
            <a:xfrm>
              <a:off x="2151809" y="4137422"/>
              <a:ext cx="403464" cy="353616"/>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C00000"/>
            </a:solidFill>
            <a:ln>
              <a:noFill/>
            </a:ln>
          </p:spPr>
          <p:txBody>
            <a:bodyPr vert="horz" wrap="square" lIns="91440" tIns="45720" rIns="91440" bIns="45720" numCol="1" anchor="t" anchorCtr="0" compatLnSpc="1"/>
            <a:lstStyle/>
            <a:p>
              <a:endParaRPr lang="zh-CN" altLang="en-US" sz="1400"/>
            </a:p>
          </p:txBody>
        </p:sp>
      </p:grpSp>
      <p:sp>
        <p:nvSpPr>
          <p:cNvPr id="22" name="TextBox 21"/>
          <p:cNvSpPr txBox="1"/>
          <p:nvPr/>
        </p:nvSpPr>
        <p:spPr>
          <a:xfrm>
            <a:off x="2682528" y="944601"/>
            <a:ext cx="1497425" cy="284675"/>
          </a:xfrm>
          <a:prstGeom prst="rect">
            <a:avLst/>
          </a:prstGeom>
          <a:noFill/>
        </p:spPr>
        <p:txBody>
          <a:bodyPr wrap="square" lIns="68562" tIns="34281" rIns="68562" bIns="34281" rtlCol="0">
            <a:spAutoFit/>
          </a:bodyPr>
          <a:lstStyle/>
          <a:p>
            <a:r>
              <a:rPr lang="en-US" altLang="zh-CN" sz="1400" b="1" dirty="0" smtClean="0">
                <a:latin typeface="+mj-ea"/>
                <a:ea typeface="+mj-ea"/>
              </a:rPr>
              <a:t>QQ</a:t>
            </a:r>
            <a:r>
              <a:rPr lang="zh-CN" altLang="en-US" sz="1400" b="1" dirty="0" smtClean="0">
                <a:latin typeface="+mj-ea"/>
                <a:ea typeface="+mj-ea"/>
              </a:rPr>
              <a:t>空间</a:t>
            </a:r>
            <a:endParaRPr lang="zh-CN" altLang="en-US" sz="1400" b="1" dirty="0">
              <a:latin typeface="+mj-ea"/>
              <a:ea typeface="+mj-ea"/>
            </a:endParaRPr>
          </a:p>
        </p:txBody>
      </p:sp>
      <p:sp>
        <p:nvSpPr>
          <p:cNvPr id="23" name="TextBox 22"/>
          <p:cNvSpPr txBox="1"/>
          <p:nvPr/>
        </p:nvSpPr>
        <p:spPr>
          <a:xfrm>
            <a:off x="2729313" y="1213365"/>
            <a:ext cx="5511707" cy="392397"/>
          </a:xfrm>
          <a:prstGeom prst="rect">
            <a:avLst/>
          </a:prstGeom>
          <a:noFill/>
        </p:spPr>
        <p:txBody>
          <a:bodyPr wrap="square" lIns="68562" tIns="34281" rIns="68562" bIns="34281" rtlCol="0">
            <a:spAutoFit/>
          </a:bodyPr>
          <a:lstStyle/>
          <a:p>
            <a:r>
              <a:rPr lang="zh-CN" altLang="en-US" sz="1050" dirty="0">
                <a:latin typeface="+mn-ea"/>
                <a:ea typeface="+mn-ea"/>
              </a:rPr>
              <a:t>利用</a:t>
            </a:r>
            <a:r>
              <a:rPr lang="en-US" altLang="zh-CN" sz="1050" dirty="0">
                <a:latin typeface="+mn-ea"/>
                <a:ea typeface="+mn-ea"/>
              </a:rPr>
              <a:t>QQ</a:t>
            </a:r>
            <a:r>
              <a:rPr lang="zh-CN" altLang="en-US" sz="1050" dirty="0">
                <a:latin typeface="+mn-ea"/>
                <a:ea typeface="+mn-ea"/>
              </a:rPr>
              <a:t>空间来进行朋友圈间的传播，达到广告目的。利用</a:t>
            </a:r>
            <a:r>
              <a:rPr lang="en-US" altLang="zh-CN" sz="1050" dirty="0">
                <a:latin typeface="+mn-ea"/>
                <a:ea typeface="+mn-ea"/>
              </a:rPr>
              <a:t>QQ</a:t>
            </a:r>
            <a:r>
              <a:rPr lang="zh-CN" altLang="en-US" sz="1050" dirty="0">
                <a:latin typeface="+mn-ea"/>
                <a:ea typeface="+mn-ea"/>
              </a:rPr>
              <a:t>空间来进行朋友圈间的传播，达到广告目的。利用</a:t>
            </a:r>
            <a:r>
              <a:rPr lang="en-US" altLang="zh-CN" sz="1050" dirty="0">
                <a:latin typeface="+mn-ea"/>
                <a:ea typeface="+mn-ea"/>
              </a:rPr>
              <a:t>QQ</a:t>
            </a:r>
            <a:r>
              <a:rPr lang="zh-CN" altLang="en-US" sz="1050" dirty="0">
                <a:latin typeface="+mn-ea"/>
                <a:ea typeface="+mn-ea"/>
              </a:rPr>
              <a:t>空间来进行朋友圈间的传播，达到广告目的。</a:t>
            </a:r>
            <a:endParaRPr lang="zh-CN" altLang="en-US" sz="1050" dirty="0">
              <a:latin typeface="+mn-ea"/>
              <a:ea typeface="+mn-ea"/>
            </a:endParaRPr>
          </a:p>
        </p:txBody>
      </p:sp>
      <p:sp>
        <p:nvSpPr>
          <p:cNvPr id="24" name="TextBox 23"/>
          <p:cNvSpPr txBox="1"/>
          <p:nvPr/>
        </p:nvSpPr>
        <p:spPr>
          <a:xfrm>
            <a:off x="2682528" y="4022943"/>
            <a:ext cx="1497425" cy="284675"/>
          </a:xfrm>
          <a:prstGeom prst="rect">
            <a:avLst/>
          </a:prstGeom>
          <a:noFill/>
        </p:spPr>
        <p:txBody>
          <a:bodyPr wrap="square" lIns="68562" tIns="34281" rIns="68562" bIns="34281" rtlCol="0">
            <a:spAutoFit/>
          </a:bodyPr>
          <a:lstStyle/>
          <a:p>
            <a:r>
              <a:rPr lang="zh-CN" altLang="en-US" sz="1400" b="1" dirty="0" smtClean="0">
                <a:latin typeface="+mj-ea"/>
                <a:ea typeface="+mj-ea"/>
              </a:rPr>
              <a:t>本地论坛社区</a:t>
            </a:r>
            <a:endParaRPr lang="zh-CN" altLang="en-US" sz="1400" b="1" dirty="0">
              <a:latin typeface="+mj-ea"/>
              <a:ea typeface="+mj-ea"/>
            </a:endParaRPr>
          </a:p>
        </p:txBody>
      </p:sp>
      <p:sp>
        <p:nvSpPr>
          <p:cNvPr id="25" name="TextBox 24"/>
          <p:cNvSpPr txBox="1"/>
          <p:nvPr/>
        </p:nvSpPr>
        <p:spPr>
          <a:xfrm>
            <a:off x="2729313" y="4253404"/>
            <a:ext cx="5511707" cy="392397"/>
          </a:xfrm>
          <a:prstGeom prst="rect">
            <a:avLst/>
          </a:prstGeom>
          <a:noFill/>
        </p:spPr>
        <p:txBody>
          <a:bodyPr wrap="square" lIns="68562" tIns="34281" rIns="68562" bIns="34281" rtlCol="0">
            <a:spAutoFit/>
          </a:bodyPr>
          <a:lstStyle/>
          <a:p>
            <a:r>
              <a:rPr lang="zh-CN" altLang="en-US" sz="1050" dirty="0">
                <a:latin typeface="+mn-ea"/>
                <a:ea typeface="+mn-ea"/>
              </a:rPr>
              <a:t>利用</a:t>
            </a:r>
            <a:r>
              <a:rPr lang="en-US" altLang="zh-CN" sz="1050" dirty="0">
                <a:latin typeface="+mn-ea"/>
                <a:ea typeface="+mn-ea"/>
              </a:rPr>
              <a:t>QQ</a:t>
            </a:r>
            <a:r>
              <a:rPr lang="zh-CN" altLang="en-US" sz="1050" dirty="0">
                <a:latin typeface="+mn-ea"/>
                <a:ea typeface="+mn-ea"/>
              </a:rPr>
              <a:t>空间来进行朋友圈间的传播，达到广告目的。利用</a:t>
            </a:r>
            <a:r>
              <a:rPr lang="en-US" altLang="zh-CN" sz="1050" dirty="0">
                <a:latin typeface="+mn-ea"/>
                <a:ea typeface="+mn-ea"/>
              </a:rPr>
              <a:t>QQ</a:t>
            </a:r>
            <a:r>
              <a:rPr lang="zh-CN" altLang="en-US" sz="1050" dirty="0">
                <a:latin typeface="+mn-ea"/>
                <a:ea typeface="+mn-ea"/>
              </a:rPr>
              <a:t>空间来进行朋友圈间的传播，达到广告目的。利用</a:t>
            </a:r>
            <a:r>
              <a:rPr lang="en-US" altLang="zh-CN" sz="1050" dirty="0">
                <a:latin typeface="+mn-ea"/>
                <a:ea typeface="+mn-ea"/>
              </a:rPr>
              <a:t>QQ</a:t>
            </a:r>
            <a:r>
              <a:rPr lang="zh-CN" altLang="en-US" sz="1050" dirty="0">
                <a:latin typeface="+mn-ea"/>
                <a:ea typeface="+mn-ea"/>
              </a:rPr>
              <a:t>空间来进行朋友圈间的传播，达到广告目的。</a:t>
            </a:r>
            <a:endParaRPr lang="zh-CN" altLang="en-US" sz="1050" dirty="0">
              <a:latin typeface="+mn-ea"/>
              <a:ea typeface="+mn-ea"/>
            </a:endParaRPr>
          </a:p>
        </p:txBody>
      </p:sp>
      <p:sp>
        <p:nvSpPr>
          <p:cNvPr id="26" name="TextBox 25"/>
          <p:cNvSpPr txBox="1"/>
          <p:nvPr/>
        </p:nvSpPr>
        <p:spPr>
          <a:xfrm>
            <a:off x="3061105" y="2949792"/>
            <a:ext cx="1497425" cy="284675"/>
          </a:xfrm>
          <a:prstGeom prst="rect">
            <a:avLst/>
          </a:prstGeom>
          <a:noFill/>
        </p:spPr>
        <p:txBody>
          <a:bodyPr wrap="square" lIns="68562" tIns="34281" rIns="68562" bIns="34281" rtlCol="0">
            <a:spAutoFit/>
          </a:bodyPr>
          <a:lstStyle/>
          <a:p>
            <a:r>
              <a:rPr lang="zh-CN" altLang="en-US" sz="1400" b="1" dirty="0" smtClean="0">
                <a:latin typeface="+mj-ea"/>
                <a:ea typeface="+mj-ea"/>
              </a:rPr>
              <a:t>微博营销</a:t>
            </a:r>
            <a:endParaRPr lang="zh-CN" altLang="en-US" sz="1400" b="1" dirty="0">
              <a:latin typeface="+mj-ea"/>
              <a:ea typeface="+mj-ea"/>
            </a:endParaRPr>
          </a:p>
        </p:txBody>
      </p:sp>
      <p:sp>
        <p:nvSpPr>
          <p:cNvPr id="27" name="TextBox 26"/>
          <p:cNvSpPr txBox="1"/>
          <p:nvPr/>
        </p:nvSpPr>
        <p:spPr>
          <a:xfrm>
            <a:off x="3107891" y="3180252"/>
            <a:ext cx="5511707" cy="553980"/>
          </a:xfrm>
          <a:prstGeom prst="rect">
            <a:avLst/>
          </a:prstGeom>
          <a:noFill/>
        </p:spPr>
        <p:txBody>
          <a:bodyPr wrap="square" lIns="68562" tIns="34281" rIns="68562" bIns="34281" rtlCol="0">
            <a:spAutoFit/>
          </a:bodyPr>
          <a:lstStyle/>
          <a:p>
            <a:r>
              <a:rPr lang="zh-CN" altLang="en-US" sz="1050" dirty="0">
                <a:latin typeface="+mn-ea"/>
                <a:ea typeface="+mn-ea"/>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endParaRPr lang="zh-CN" altLang="en-US" sz="1050" dirty="0">
              <a:latin typeface="+mn-ea"/>
              <a:ea typeface="+mn-ea"/>
            </a:endParaRPr>
          </a:p>
        </p:txBody>
      </p:sp>
      <p:sp>
        <p:nvSpPr>
          <p:cNvPr id="28" name="TextBox 27"/>
          <p:cNvSpPr txBox="1"/>
          <p:nvPr/>
        </p:nvSpPr>
        <p:spPr>
          <a:xfrm>
            <a:off x="3061105" y="1875031"/>
            <a:ext cx="1497425" cy="284675"/>
          </a:xfrm>
          <a:prstGeom prst="rect">
            <a:avLst/>
          </a:prstGeom>
          <a:noFill/>
        </p:spPr>
        <p:txBody>
          <a:bodyPr wrap="square" lIns="68562" tIns="34281" rIns="68562" bIns="34281" rtlCol="0">
            <a:spAutoFit/>
          </a:bodyPr>
          <a:lstStyle/>
          <a:p>
            <a:r>
              <a:rPr lang="zh-CN" altLang="en-US" sz="1400" b="1" dirty="0" smtClean="0">
                <a:latin typeface="+mj-ea"/>
                <a:ea typeface="+mj-ea"/>
              </a:rPr>
              <a:t>微信营销</a:t>
            </a:r>
            <a:endParaRPr lang="zh-CN" altLang="en-US" sz="1400" b="1" dirty="0">
              <a:latin typeface="+mj-ea"/>
              <a:ea typeface="+mj-ea"/>
            </a:endParaRPr>
          </a:p>
        </p:txBody>
      </p:sp>
      <p:sp>
        <p:nvSpPr>
          <p:cNvPr id="29" name="TextBox 28"/>
          <p:cNvSpPr txBox="1"/>
          <p:nvPr/>
        </p:nvSpPr>
        <p:spPr>
          <a:xfrm>
            <a:off x="3107891" y="2105491"/>
            <a:ext cx="5511707" cy="392397"/>
          </a:xfrm>
          <a:prstGeom prst="rect">
            <a:avLst/>
          </a:prstGeom>
          <a:noFill/>
        </p:spPr>
        <p:txBody>
          <a:bodyPr wrap="square" lIns="68562" tIns="34281" rIns="68562" bIns="34281" rtlCol="0">
            <a:spAutoFit/>
          </a:bodyPr>
          <a:lstStyle/>
          <a:p>
            <a:r>
              <a:rPr lang="zh-CN" altLang="en-US" sz="1050" dirty="0">
                <a:latin typeface="+mn-ea"/>
                <a:ea typeface="+mn-ea"/>
              </a:rPr>
              <a:t>利用微信朋友圈间的传播，达到广告目的。利用微信朋友圈间的传播，达到广告目的，利用微信朋友圈间的传播，达到广告目。</a:t>
            </a:r>
            <a:endParaRPr lang="zh-CN" altLang="en-US" sz="1050" dirty="0">
              <a:latin typeface="+mn-ea"/>
              <a:ea typeface="+mn-ea"/>
            </a:endParaRPr>
          </a:p>
        </p:txBody>
      </p:sp>
      <p:sp>
        <p:nvSpPr>
          <p:cNvPr id="2" name="标题 1"/>
          <p:cNvSpPr>
            <a:spLocks noGrp="1"/>
          </p:cNvSpPr>
          <p:nvPr>
            <p:ph type="title"/>
          </p:nvPr>
        </p:nvSpPr>
        <p:spPr/>
        <p:txBody>
          <a:bodyPr/>
          <a:lstStyle/>
          <a:p>
            <a:r>
              <a:rPr lang="zh-CN" altLang="en-US" dirty="0"/>
              <a:t>网络营销方案</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9"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1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31"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300" fill="hold"/>
                                        <p:tgtEl>
                                          <p:spTgt spid="22"/>
                                        </p:tgtEl>
                                        <p:attrNameLst>
                                          <p:attrName>ppt_w</p:attrName>
                                        </p:attrNameLst>
                                      </p:cBhvr>
                                      <p:tavLst>
                                        <p:tav tm="0">
                                          <p:val>
                                            <p:fltVal val="0"/>
                                          </p:val>
                                        </p:tav>
                                        <p:tav tm="100000">
                                          <p:val>
                                            <p:strVal val="#ppt_w"/>
                                          </p:val>
                                        </p:tav>
                                      </p:tavLst>
                                    </p:anim>
                                    <p:anim calcmode="lin" valueType="num">
                                      <p:cBhvr>
                                        <p:cTn id="34" dur="300" fill="hold"/>
                                        <p:tgtEl>
                                          <p:spTgt spid="22"/>
                                        </p:tgtEl>
                                        <p:attrNameLst>
                                          <p:attrName>ppt_h</p:attrName>
                                        </p:attrNameLst>
                                      </p:cBhvr>
                                      <p:tavLst>
                                        <p:tav tm="0">
                                          <p:val>
                                            <p:fltVal val="0"/>
                                          </p:val>
                                        </p:tav>
                                        <p:tav tm="100000">
                                          <p:val>
                                            <p:strVal val="#ppt_h"/>
                                          </p:val>
                                        </p:tav>
                                      </p:tavLst>
                                    </p:anim>
                                    <p:anim calcmode="lin" valueType="num">
                                      <p:cBhvr>
                                        <p:cTn id="35" dur="300" fill="hold"/>
                                        <p:tgtEl>
                                          <p:spTgt spid="22"/>
                                        </p:tgtEl>
                                        <p:attrNameLst>
                                          <p:attrName>style.rotation</p:attrName>
                                        </p:attrNameLst>
                                      </p:cBhvr>
                                      <p:tavLst>
                                        <p:tav tm="0">
                                          <p:val>
                                            <p:fltVal val="90"/>
                                          </p:val>
                                        </p:tav>
                                        <p:tav tm="100000">
                                          <p:val>
                                            <p:fltVal val="0"/>
                                          </p:val>
                                        </p:tav>
                                      </p:tavLst>
                                    </p:anim>
                                    <p:animEffect transition="in" filter="fade">
                                      <p:cBhvr>
                                        <p:cTn id="36" dur="300"/>
                                        <p:tgtEl>
                                          <p:spTgt spid="22"/>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500"/>
                                        <p:tgtEl>
                                          <p:spTgt spid="23"/>
                                        </p:tgtEl>
                                      </p:cBhvr>
                                    </p:animEffect>
                                  </p:childTnLst>
                                </p:cTn>
                              </p:par>
                            </p:childTnLst>
                          </p:cTn>
                        </p:par>
                        <p:par>
                          <p:cTn id="41" fill="hold">
                            <p:stCondLst>
                              <p:cond delay="2000"/>
                            </p:stCondLst>
                            <p:childTnLst>
                              <p:par>
                                <p:cTn id="42" presetID="31"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300" fill="hold"/>
                                        <p:tgtEl>
                                          <p:spTgt spid="28"/>
                                        </p:tgtEl>
                                        <p:attrNameLst>
                                          <p:attrName>ppt_w</p:attrName>
                                        </p:attrNameLst>
                                      </p:cBhvr>
                                      <p:tavLst>
                                        <p:tav tm="0">
                                          <p:val>
                                            <p:fltVal val="0"/>
                                          </p:val>
                                        </p:tav>
                                        <p:tav tm="100000">
                                          <p:val>
                                            <p:strVal val="#ppt_w"/>
                                          </p:val>
                                        </p:tav>
                                      </p:tavLst>
                                    </p:anim>
                                    <p:anim calcmode="lin" valueType="num">
                                      <p:cBhvr>
                                        <p:cTn id="45" dur="300" fill="hold"/>
                                        <p:tgtEl>
                                          <p:spTgt spid="28"/>
                                        </p:tgtEl>
                                        <p:attrNameLst>
                                          <p:attrName>ppt_h</p:attrName>
                                        </p:attrNameLst>
                                      </p:cBhvr>
                                      <p:tavLst>
                                        <p:tav tm="0">
                                          <p:val>
                                            <p:fltVal val="0"/>
                                          </p:val>
                                        </p:tav>
                                        <p:tav tm="100000">
                                          <p:val>
                                            <p:strVal val="#ppt_h"/>
                                          </p:val>
                                        </p:tav>
                                      </p:tavLst>
                                    </p:anim>
                                    <p:anim calcmode="lin" valueType="num">
                                      <p:cBhvr>
                                        <p:cTn id="46" dur="300" fill="hold"/>
                                        <p:tgtEl>
                                          <p:spTgt spid="28"/>
                                        </p:tgtEl>
                                        <p:attrNameLst>
                                          <p:attrName>style.rotation</p:attrName>
                                        </p:attrNameLst>
                                      </p:cBhvr>
                                      <p:tavLst>
                                        <p:tav tm="0">
                                          <p:val>
                                            <p:fltVal val="90"/>
                                          </p:val>
                                        </p:tav>
                                        <p:tav tm="100000">
                                          <p:val>
                                            <p:fltVal val="0"/>
                                          </p:val>
                                        </p:tav>
                                      </p:tavLst>
                                    </p:anim>
                                    <p:animEffect transition="in" filter="fade">
                                      <p:cBhvr>
                                        <p:cTn id="47" dur="300"/>
                                        <p:tgtEl>
                                          <p:spTgt spid="28"/>
                                        </p:tgtEl>
                                      </p:cBhvr>
                                    </p:animEffect>
                                  </p:childTnLst>
                                </p:cTn>
                              </p:par>
                            </p:childTnLst>
                          </p:cTn>
                        </p:par>
                        <p:par>
                          <p:cTn id="48" fill="hold">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3000"/>
                            </p:stCondLst>
                            <p:childTnLst>
                              <p:par>
                                <p:cTn id="53" presetID="31"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300" fill="hold"/>
                                        <p:tgtEl>
                                          <p:spTgt spid="26"/>
                                        </p:tgtEl>
                                        <p:attrNameLst>
                                          <p:attrName>ppt_w</p:attrName>
                                        </p:attrNameLst>
                                      </p:cBhvr>
                                      <p:tavLst>
                                        <p:tav tm="0">
                                          <p:val>
                                            <p:fltVal val="0"/>
                                          </p:val>
                                        </p:tav>
                                        <p:tav tm="100000">
                                          <p:val>
                                            <p:strVal val="#ppt_w"/>
                                          </p:val>
                                        </p:tav>
                                      </p:tavLst>
                                    </p:anim>
                                    <p:anim calcmode="lin" valueType="num">
                                      <p:cBhvr>
                                        <p:cTn id="56" dur="300" fill="hold"/>
                                        <p:tgtEl>
                                          <p:spTgt spid="26"/>
                                        </p:tgtEl>
                                        <p:attrNameLst>
                                          <p:attrName>ppt_h</p:attrName>
                                        </p:attrNameLst>
                                      </p:cBhvr>
                                      <p:tavLst>
                                        <p:tav tm="0">
                                          <p:val>
                                            <p:fltVal val="0"/>
                                          </p:val>
                                        </p:tav>
                                        <p:tav tm="100000">
                                          <p:val>
                                            <p:strVal val="#ppt_h"/>
                                          </p:val>
                                        </p:tav>
                                      </p:tavLst>
                                    </p:anim>
                                    <p:anim calcmode="lin" valueType="num">
                                      <p:cBhvr>
                                        <p:cTn id="57" dur="300" fill="hold"/>
                                        <p:tgtEl>
                                          <p:spTgt spid="26"/>
                                        </p:tgtEl>
                                        <p:attrNameLst>
                                          <p:attrName>style.rotation</p:attrName>
                                        </p:attrNameLst>
                                      </p:cBhvr>
                                      <p:tavLst>
                                        <p:tav tm="0">
                                          <p:val>
                                            <p:fltVal val="90"/>
                                          </p:val>
                                        </p:tav>
                                        <p:tav tm="100000">
                                          <p:val>
                                            <p:fltVal val="0"/>
                                          </p:val>
                                        </p:tav>
                                      </p:tavLst>
                                    </p:anim>
                                    <p:animEffect transition="in" filter="fade">
                                      <p:cBhvr>
                                        <p:cTn id="58" dur="300"/>
                                        <p:tgtEl>
                                          <p:spTgt spid="26"/>
                                        </p:tgtEl>
                                      </p:cBhvr>
                                    </p:animEffect>
                                  </p:childTnLst>
                                </p:cTn>
                              </p:par>
                            </p:childTnLst>
                          </p:cTn>
                        </p:par>
                        <p:par>
                          <p:cTn id="59" fill="hold">
                            <p:stCondLst>
                              <p:cond delay="3500"/>
                            </p:stCondLst>
                            <p:childTnLst>
                              <p:par>
                                <p:cTn id="60" presetID="22" presetClass="entr" presetSubtype="1"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500"/>
                                        <p:tgtEl>
                                          <p:spTgt spid="27"/>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300" fill="hold"/>
                                        <p:tgtEl>
                                          <p:spTgt spid="24"/>
                                        </p:tgtEl>
                                        <p:attrNameLst>
                                          <p:attrName>ppt_w</p:attrName>
                                        </p:attrNameLst>
                                      </p:cBhvr>
                                      <p:tavLst>
                                        <p:tav tm="0">
                                          <p:val>
                                            <p:fltVal val="0"/>
                                          </p:val>
                                        </p:tav>
                                        <p:tav tm="100000">
                                          <p:val>
                                            <p:strVal val="#ppt_w"/>
                                          </p:val>
                                        </p:tav>
                                      </p:tavLst>
                                    </p:anim>
                                    <p:anim calcmode="lin" valueType="num">
                                      <p:cBhvr>
                                        <p:cTn id="67" dur="300" fill="hold"/>
                                        <p:tgtEl>
                                          <p:spTgt spid="24"/>
                                        </p:tgtEl>
                                        <p:attrNameLst>
                                          <p:attrName>ppt_h</p:attrName>
                                        </p:attrNameLst>
                                      </p:cBhvr>
                                      <p:tavLst>
                                        <p:tav tm="0">
                                          <p:val>
                                            <p:fltVal val="0"/>
                                          </p:val>
                                        </p:tav>
                                        <p:tav tm="100000">
                                          <p:val>
                                            <p:strVal val="#ppt_h"/>
                                          </p:val>
                                        </p:tav>
                                      </p:tavLst>
                                    </p:anim>
                                    <p:anim calcmode="lin" valueType="num">
                                      <p:cBhvr>
                                        <p:cTn id="68" dur="300" fill="hold"/>
                                        <p:tgtEl>
                                          <p:spTgt spid="24"/>
                                        </p:tgtEl>
                                        <p:attrNameLst>
                                          <p:attrName>style.rotation</p:attrName>
                                        </p:attrNameLst>
                                      </p:cBhvr>
                                      <p:tavLst>
                                        <p:tav tm="0">
                                          <p:val>
                                            <p:fltVal val="90"/>
                                          </p:val>
                                        </p:tav>
                                        <p:tav tm="100000">
                                          <p:val>
                                            <p:fltVal val="0"/>
                                          </p:val>
                                        </p:tav>
                                      </p:tavLst>
                                    </p:anim>
                                    <p:animEffect transition="in" filter="fade">
                                      <p:cBhvr>
                                        <p:cTn id="69" dur="300"/>
                                        <p:tgtEl>
                                          <p:spTgt spid="24"/>
                                        </p:tgtEl>
                                      </p:cBhvr>
                                    </p:animEffect>
                                  </p:childTnLst>
                                </p:cTn>
                              </p:par>
                            </p:childTnLst>
                          </p:cTn>
                        </p:par>
                        <p:par>
                          <p:cTn id="70" fill="hold">
                            <p:stCondLst>
                              <p:cond delay="4500"/>
                            </p:stCondLst>
                            <p:childTnLst>
                              <p:par>
                                <p:cTn id="71" presetID="22" presetClass="entr" presetSubtype="1"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up)">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19"/>
          <p:cNvSpPr>
            <a:spLocks noChangeArrowheads="1"/>
          </p:cNvSpPr>
          <p:nvPr/>
        </p:nvSpPr>
        <p:spPr bwMode="auto">
          <a:xfrm>
            <a:off x="1242418" y="575667"/>
            <a:ext cx="1452563" cy="1251347"/>
          </a:xfrm>
          <a:prstGeom prst="hexagon">
            <a:avLst>
              <a:gd name="adj" fmla="val 25022"/>
              <a:gd name="vf" fmla="val 11547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宋体" panose="02010600030101010101" pitchFamily="2" charset="-122"/>
            </a:endParaRPr>
          </a:p>
        </p:txBody>
      </p:sp>
      <p:sp>
        <p:nvSpPr>
          <p:cNvPr id="5" name="矩形 24"/>
          <p:cNvSpPr>
            <a:spLocks noChangeArrowheads="1"/>
          </p:cNvSpPr>
          <p:nvPr/>
        </p:nvSpPr>
        <p:spPr bwMode="auto">
          <a:xfrm>
            <a:off x="1268017" y="815578"/>
            <a:ext cx="1344215"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22000"/>
              </a:lnSpc>
            </a:pP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目录页 </a:t>
            </a:r>
            <a:r>
              <a:rPr 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2000"/>
              </a:lnSpc>
            </a:pPr>
            <a:r>
              <a:rPr lang="en-US" sz="1000" b="1" dirty="0">
                <a:solidFill>
                  <a:srgbClr val="C00000"/>
                </a:solidFill>
                <a:latin typeface="微软雅黑 Light" panose="020B0502040204020203" pitchFamily="2" charset="-122"/>
                <a:ea typeface="微软雅黑 Light" panose="020B0502040204020203" pitchFamily="2" charset="-122"/>
                <a:sym typeface="微软雅黑 Light" panose="020B0502040204020203" pitchFamily="2" charset="-122"/>
              </a:rPr>
              <a:t>CONTENTS PAGE </a:t>
            </a:r>
            <a:endParaRPr lang="zh-CN" altLang="en-US" sz="1000" b="1" dirty="0">
              <a:solidFill>
                <a:srgbClr val="C00000"/>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grpSp>
        <p:nvGrpSpPr>
          <p:cNvPr id="2" name="组合 1"/>
          <p:cNvGrpSpPr/>
          <p:nvPr/>
        </p:nvGrpSpPr>
        <p:grpSpPr>
          <a:xfrm>
            <a:off x="3203848" y="1418957"/>
            <a:ext cx="1993582" cy="1535577"/>
            <a:chOff x="3203848" y="1418957"/>
            <a:chExt cx="1993582" cy="1535577"/>
          </a:xfrm>
        </p:grpSpPr>
        <p:sp>
          <p:nvSpPr>
            <p:cNvPr id="6" name="任意多边形 11"/>
            <p:cNvSpPr>
              <a:spLocks noChangeArrowheads="1"/>
            </p:cNvSpPr>
            <p:nvPr/>
          </p:nvSpPr>
          <p:spPr bwMode="auto">
            <a:xfrm>
              <a:off x="3424808" y="1418957"/>
              <a:ext cx="1493596" cy="153557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宋体" panose="02010600030101010101" pitchFamily="2" charset="-122"/>
              </a:endParaRPr>
            </a:p>
          </p:txBody>
        </p:sp>
        <p:sp>
          <p:nvSpPr>
            <p:cNvPr id="7" name="Freeform 10"/>
            <p:cNvSpPr>
              <a:spLocks noEditPoints="1"/>
            </p:cNvSpPr>
            <p:nvPr/>
          </p:nvSpPr>
          <p:spPr bwMode="auto">
            <a:xfrm>
              <a:off x="3897825" y="1635646"/>
              <a:ext cx="515244" cy="497231"/>
            </a:xfrm>
            <a:custGeom>
              <a:avLst/>
              <a:gdLst>
                <a:gd name="T0" fmla="*/ 760 w 1139"/>
                <a:gd name="T1" fmla="*/ 420 h 1088"/>
                <a:gd name="T2" fmla="*/ 745 w 1139"/>
                <a:gd name="T3" fmla="*/ 452 h 1088"/>
                <a:gd name="T4" fmla="*/ 741 w 1139"/>
                <a:gd name="T5" fmla="*/ 473 h 1088"/>
                <a:gd name="T6" fmla="*/ 742 w 1139"/>
                <a:gd name="T7" fmla="*/ 513 h 1088"/>
                <a:gd name="T8" fmla="*/ 756 w 1139"/>
                <a:gd name="T9" fmla="*/ 552 h 1088"/>
                <a:gd name="T10" fmla="*/ 769 w 1139"/>
                <a:gd name="T11" fmla="*/ 571 h 1088"/>
                <a:gd name="T12" fmla="*/ 801 w 1139"/>
                <a:gd name="T13" fmla="*/ 598 h 1088"/>
                <a:gd name="T14" fmla="*/ 822 w 1139"/>
                <a:gd name="T15" fmla="*/ 608 h 1088"/>
                <a:gd name="T16" fmla="*/ 866 w 1139"/>
                <a:gd name="T17" fmla="*/ 363 h 1088"/>
                <a:gd name="T18" fmla="*/ 814 w 1139"/>
                <a:gd name="T19" fmla="*/ 374 h 1088"/>
                <a:gd name="T20" fmla="*/ 785 w 1139"/>
                <a:gd name="T21" fmla="*/ 392 h 1088"/>
                <a:gd name="T22" fmla="*/ 771 w 1139"/>
                <a:gd name="T23" fmla="*/ 406 h 1088"/>
                <a:gd name="T24" fmla="*/ 696 w 1139"/>
                <a:gd name="T25" fmla="*/ 127 h 1088"/>
                <a:gd name="T26" fmla="*/ 570 w 1139"/>
                <a:gd name="T27" fmla="*/ 253 h 1088"/>
                <a:gd name="T28" fmla="*/ 688 w 1139"/>
                <a:gd name="T29" fmla="*/ 513 h 1088"/>
                <a:gd name="T30" fmla="*/ 688 w 1139"/>
                <a:gd name="T31" fmla="*/ 461 h 1088"/>
                <a:gd name="T32" fmla="*/ 651 w 1139"/>
                <a:gd name="T33" fmla="*/ 279 h 1088"/>
                <a:gd name="T34" fmla="*/ 453 w 1139"/>
                <a:gd name="T35" fmla="*/ 490 h 1088"/>
                <a:gd name="T36" fmla="*/ 570 w 1139"/>
                <a:gd name="T37" fmla="*/ 718 h 1088"/>
                <a:gd name="T38" fmla="*/ 512 w 1139"/>
                <a:gd name="T39" fmla="*/ 725 h 1088"/>
                <a:gd name="T40" fmla="*/ 484 w 1139"/>
                <a:gd name="T41" fmla="*/ 693 h 1088"/>
                <a:gd name="T42" fmla="*/ 466 w 1139"/>
                <a:gd name="T43" fmla="*/ 678 h 1088"/>
                <a:gd name="T44" fmla="*/ 388 w 1139"/>
                <a:gd name="T45" fmla="*/ 645 h 1088"/>
                <a:gd name="T46" fmla="*/ 355 w 1139"/>
                <a:gd name="T47" fmla="*/ 642 h 1088"/>
                <a:gd name="T48" fmla="*/ 0 w 1139"/>
                <a:gd name="T49" fmla="*/ 1088 h 1088"/>
                <a:gd name="T50" fmla="*/ 151 w 1139"/>
                <a:gd name="T51" fmla="*/ 824 h 1088"/>
                <a:gd name="T52" fmla="*/ 391 w 1139"/>
                <a:gd name="T53" fmla="*/ 824 h 1088"/>
                <a:gd name="T54" fmla="*/ 546 w 1139"/>
                <a:gd name="T55" fmla="*/ 1088 h 1088"/>
                <a:gd name="T56" fmla="*/ 512 w 1139"/>
                <a:gd name="T57" fmla="*/ 725 h 1088"/>
                <a:gd name="T58" fmla="*/ 785 w 1139"/>
                <a:gd name="T59" fmla="*/ 642 h 1088"/>
                <a:gd name="T60" fmla="*/ 750 w 1139"/>
                <a:gd name="T61" fmla="*/ 646 h 1088"/>
                <a:gd name="T62" fmla="*/ 655 w 1139"/>
                <a:gd name="T63" fmla="*/ 693 h 1088"/>
                <a:gd name="T64" fmla="*/ 639 w 1139"/>
                <a:gd name="T65" fmla="*/ 709 h 1088"/>
                <a:gd name="T66" fmla="*/ 705 w 1139"/>
                <a:gd name="T67" fmla="*/ 1088 h 1088"/>
                <a:gd name="T68" fmla="*/ 744 w 1139"/>
                <a:gd name="T69" fmla="*/ 1088 h 1088"/>
                <a:gd name="T70" fmla="*/ 1024 w 1139"/>
                <a:gd name="T71" fmla="*/ 824 h 1088"/>
                <a:gd name="T72" fmla="*/ 1139 w 1139"/>
                <a:gd name="T73" fmla="*/ 833 h 1088"/>
                <a:gd name="T74" fmla="*/ 273 w 1139"/>
                <a:gd name="T75" fmla="*/ 616 h 1088"/>
                <a:gd name="T76" fmla="*/ 337 w 1139"/>
                <a:gd name="T77" fmla="*/ 599 h 1088"/>
                <a:gd name="T78" fmla="*/ 355 w 1139"/>
                <a:gd name="T79" fmla="*/ 586 h 1088"/>
                <a:gd name="T80" fmla="*/ 391 w 1139"/>
                <a:gd name="T81" fmla="*/ 535 h 1088"/>
                <a:gd name="T82" fmla="*/ 398 w 1139"/>
                <a:gd name="T83" fmla="*/ 510 h 1088"/>
                <a:gd name="T84" fmla="*/ 398 w 1139"/>
                <a:gd name="T85" fmla="*/ 468 h 1088"/>
                <a:gd name="T86" fmla="*/ 388 w 1139"/>
                <a:gd name="T87" fmla="*/ 437 h 1088"/>
                <a:gd name="T88" fmla="*/ 378 w 1139"/>
                <a:gd name="T89" fmla="*/ 419 h 1088"/>
                <a:gd name="T90" fmla="*/ 354 w 1139"/>
                <a:gd name="T91" fmla="*/ 393 h 1088"/>
                <a:gd name="T92" fmla="*/ 338 w 1139"/>
                <a:gd name="T93" fmla="*/ 381 h 1088"/>
                <a:gd name="T94" fmla="*/ 273 w 1139"/>
                <a:gd name="T95" fmla="*/ 363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9" h="1088">
                  <a:moveTo>
                    <a:pt x="771" y="406"/>
                  </a:moveTo>
                  <a:cubicBezTo>
                    <a:pt x="767" y="411"/>
                    <a:pt x="764" y="415"/>
                    <a:pt x="761" y="419"/>
                  </a:cubicBezTo>
                  <a:cubicBezTo>
                    <a:pt x="761" y="420"/>
                    <a:pt x="761" y="420"/>
                    <a:pt x="760" y="420"/>
                  </a:cubicBezTo>
                  <a:cubicBezTo>
                    <a:pt x="758" y="424"/>
                    <a:pt x="755" y="429"/>
                    <a:pt x="753" y="433"/>
                  </a:cubicBezTo>
                  <a:cubicBezTo>
                    <a:pt x="752" y="435"/>
                    <a:pt x="752" y="436"/>
                    <a:pt x="751" y="437"/>
                  </a:cubicBezTo>
                  <a:cubicBezTo>
                    <a:pt x="749" y="442"/>
                    <a:pt x="747" y="447"/>
                    <a:pt x="745" y="452"/>
                  </a:cubicBezTo>
                  <a:cubicBezTo>
                    <a:pt x="745" y="452"/>
                    <a:pt x="745" y="453"/>
                    <a:pt x="745" y="453"/>
                  </a:cubicBezTo>
                  <a:cubicBezTo>
                    <a:pt x="744" y="458"/>
                    <a:pt x="742" y="463"/>
                    <a:pt x="741" y="468"/>
                  </a:cubicBezTo>
                  <a:cubicBezTo>
                    <a:pt x="741" y="470"/>
                    <a:pt x="741" y="471"/>
                    <a:pt x="741" y="473"/>
                  </a:cubicBezTo>
                  <a:cubicBezTo>
                    <a:pt x="740" y="478"/>
                    <a:pt x="740" y="484"/>
                    <a:pt x="740" y="490"/>
                  </a:cubicBezTo>
                  <a:cubicBezTo>
                    <a:pt x="740" y="497"/>
                    <a:pt x="740" y="504"/>
                    <a:pt x="741" y="510"/>
                  </a:cubicBezTo>
                  <a:cubicBezTo>
                    <a:pt x="742" y="511"/>
                    <a:pt x="742" y="512"/>
                    <a:pt x="742" y="513"/>
                  </a:cubicBezTo>
                  <a:cubicBezTo>
                    <a:pt x="743" y="520"/>
                    <a:pt x="745" y="526"/>
                    <a:pt x="747" y="532"/>
                  </a:cubicBezTo>
                  <a:cubicBezTo>
                    <a:pt x="747" y="533"/>
                    <a:pt x="748" y="534"/>
                    <a:pt x="748" y="535"/>
                  </a:cubicBezTo>
                  <a:cubicBezTo>
                    <a:pt x="750" y="541"/>
                    <a:pt x="753" y="547"/>
                    <a:pt x="756" y="552"/>
                  </a:cubicBezTo>
                  <a:cubicBezTo>
                    <a:pt x="757" y="553"/>
                    <a:pt x="757" y="554"/>
                    <a:pt x="758" y="555"/>
                  </a:cubicBezTo>
                  <a:cubicBezTo>
                    <a:pt x="761" y="560"/>
                    <a:pt x="765" y="566"/>
                    <a:pt x="769" y="571"/>
                  </a:cubicBezTo>
                  <a:cubicBezTo>
                    <a:pt x="769" y="571"/>
                    <a:pt x="769" y="571"/>
                    <a:pt x="769" y="571"/>
                  </a:cubicBezTo>
                  <a:cubicBezTo>
                    <a:pt x="774" y="576"/>
                    <a:pt x="778" y="581"/>
                    <a:pt x="783" y="585"/>
                  </a:cubicBezTo>
                  <a:cubicBezTo>
                    <a:pt x="784" y="586"/>
                    <a:pt x="784" y="586"/>
                    <a:pt x="784" y="586"/>
                  </a:cubicBezTo>
                  <a:cubicBezTo>
                    <a:pt x="789" y="591"/>
                    <a:pt x="795" y="594"/>
                    <a:pt x="801" y="598"/>
                  </a:cubicBezTo>
                  <a:cubicBezTo>
                    <a:pt x="801" y="598"/>
                    <a:pt x="802" y="599"/>
                    <a:pt x="802" y="599"/>
                  </a:cubicBezTo>
                  <a:cubicBezTo>
                    <a:pt x="808" y="602"/>
                    <a:pt x="814" y="605"/>
                    <a:pt x="820" y="608"/>
                  </a:cubicBezTo>
                  <a:cubicBezTo>
                    <a:pt x="821" y="608"/>
                    <a:pt x="821" y="608"/>
                    <a:pt x="822" y="608"/>
                  </a:cubicBezTo>
                  <a:cubicBezTo>
                    <a:pt x="836" y="613"/>
                    <a:pt x="851" y="616"/>
                    <a:pt x="866" y="616"/>
                  </a:cubicBezTo>
                  <a:cubicBezTo>
                    <a:pt x="936" y="616"/>
                    <a:pt x="993" y="559"/>
                    <a:pt x="993" y="490"/>
                  </a:cubicBezTo>
                  <a:cubicBezTo>
                    <a:pt x="993" y="420"/>
                    <a:pt x="936" y="363"/>
                    <a:pt x="866" y="363"/>
                  </a:cubicBezTo>
                  <a:cubicBezTo>
                    <a:pt x="848" y="363"/>
                    <a:pt x="831" y="367"/>
                    <a:pt x="816" y="374"/>
                  </a:cubicBezTo>
                  <a:cubicBezTo>
                    <a:pt x="816" y="374"/>
                    <a:pt x="816" y="374"/>
                    <a:pt x="816" y="374"/>
                  </a:cubicBezTo>
                  <a:cubicBezTo>
                    <a:pt x="815" y="374"/>
                    <a:pt x="815" y="374"/>
                    <a:pt x="814" y="374"/>
                  </a:cubicBezTo>
                  <a:cubicBezTo>
                    <a:pt x="810" y="376"/>
                    <a:pt x="806" y="379"/>
                    <a:pt x="802" y="381"/>
                  </a:cubicBezTo>
                  <a:cubicBezTo>
                    <a:pt x="800" y="382"/>
                    <a:pt x="799" y="382"/>
                    <a:pt x="798" y="383"/>
                  </a:cubicBezTo>
                  <a:cubicBezTo>
                    <a:pt x="794" y="386"/>
                    <a:pt x="789" y="389"/>
                    <a:pt x="785" y="392"/>
                  </a:cubicBezTo>
                  <a:cubicBezTo>
                    <a:pt x="785" y="393"/>
                    <a:pt x="784" y="393"/>
                    <a:pt x="784" y="393"/>
                  </a:cubicBezTo>
                  <a:cubicBezTo>
                    <a:pt x="780" y="397"/>
                    <a:pt x="777" y="400"/>
                    <a:pt x="773" y="404"/>
                  </a:cubicBezTo>
                  <a:cubicBezTo>
                    <a:pt x="773" y="405"/>
                    <a:pt x="772" y="406"/>
                    <a:pt x="771" y="406"/>
                  </a:cubicBezTo>
                  <a:close/>
                  <a:moveTo>
                    <a:pt x="570" y="253"/>
                  </a:moveTo>
                  <a:lnTo>
                    <a:pt x="570" y="253"/>
                  </a:lnTo>
                  <a:cubicBezTo>
                    <a:pt x="639" y="253"/>
                    <a:pt x="696" y="196"/>
                    <a:pt x="696" y="127"/>
                  </a:cubicBezTo>
                  <a:cubicBezTo>
                    <a:pt x="696" y="57"/>
                    <a:pt x="639" y="0"/>
                    <a:pt x="570" y="0"/>
                  </a:cubicBezTo>
                  <a:cubicBezTo>
                    <a:pt x="500" y="0"/>
                    <a:pt x="443" y="57"/>
                    <a:pt x="443" y="127"/>
                  </a:cubicBezTo>
                  <a:cubicBezTo>
                    <a:pt x="443" y="196"/>
                    <a:pt x="500" y="253"/>
                    <a:pt x="570" y="253"/>
                  </a:cubicBezTo>
                  <a:close/>
                  <a:moveTo>
                    <a:pt x="688" y="609"/>
                  </a:moveTo>
                  <a:lnTo>
                    <a:pt x="688" y="609"/>
                  </a:lnTo>
                  <a:lnTo>
                    <a:pt x="688" y="513"/>
                  </a:lnTo>
                  <a:cubicBezTo>
                    <a:pt x="687" y="505"/>
                    <a:pt x="686" y="497"/>
                    <a:pt x="686" y="490"/>
                  </a:cubicBezTo>
                  <a:cubicBezTo>
                    <a:pt x="686" y="482"/>
                    <a:pt x="687" y="474"/>
                    <a:pt x="688" y="467"/>
                  </a:cubicBezTo>
                  <a:lnTo>
                    <a:pt x="688" y="461"/>
                  </a:lnTo>
                  <a:lnTo>
                    <a:pt x="689" y="461"/>
                  </a:lnTo>
                  <a:cubicBezTo>
                    <a:pt x="698" y="405"/>
                    <a:pt x="733" y="357"/>
                    <a:pt x="782" y="331"/>
                  </a:cubicBezTo>
                  <a:cubicBezTo>
                    <a:pt x="748" y="299"/>
                    <a:pt x="702" y="279"/>
                    <a:pt x="651" y="279"/>
                  </a:cubicBezTo>
                  <a:lnTo>
                    <a:pt x="488" y="279"/>
                  </a:lnTo>
                  <a:cubicBezTo>
                    <a:pt x="437" y="279"/>
                    <a:pt x="391" y="299"/>
                    <a:pt x="357" y="331"/>
                  </a:cubicBezTo>
                  <a:cubicBezTo>
                    <a:pt x="414" y="361"/>
                    <a:pt x="453" y="421"/>
                    <a:pt x="453" y="490"/>
                  </a:cubicBezTo>
                  <a:cubicBezTo>
                    <a:pt x="453" y="504"/>
                    <a:pt x="451" y="518"/>
                    <a:pt x="448" y="531"/>
                  </a:cubicBezTo>
                  <a:lnTo>
                    <a:pt x="448" y="608"/>
                  </a:lnTo>
                  <a:cubicBezTo>
                    <a:pt x="500" y="629"/>
                    <a:pt x="543" y="668"/>
                    <a:pt x="570" y="718"/>
                  </a:cubicBezTo>
                  <a:cubicBezTo>
                    <a:pt x="595" y="669"/>
                    <a:pt x="638" y="631"/>
                    <a:pt x="688" y="609"/>
                  </a:cubicBezTo>
                  <a:close/>
                  <a:moveTo>
                    <a:pt x="512" y="725"/>
                  </a:moveTo>
                  <a:lnTo>
                    <a:pt x="512" y="725"/>
                  </a:lnTo>
                  <a:cubicBezTo>
                    <a:pt x="508" y="719"/>
                    <a:pt x="504" y="714"/>
                    <a:pt x="499" y="709"/>
                  </a:cubicBezTo>
                  <a:cubicBezTo>
                    <a:pt x="499" y="708"/>
                    <a:pt x="498" y="707"/>
                    <a:pt x="497" y="707"/>
                  </a:cubicBezTo>
                  <a:cubicBezTo>
                    <a:pt x="493" y="702"/>
                    <a:pt x="489" y="698"/>
                    <a:pt x="484" y="693"/>
                  </a:cubicBezTo>
                  <a:cubicBezTo>
                    <a:pt x="484" y="693"/>
                    <a:pt x="483" y="692"/>
                    <a:pt x="482" y="691"/>
                  </a:cubicBezTo>
                  <a:cubicBezTo>
                    <a:pt x="477" y="687"/>
                    <a:pt x="473" y="683"/>
                    <a:pt x="467" y="679"/>
                  </a:cubicBezTo>
                  <a:cubicBezTo>
                    <a:pt x="467" y="679"/>
                    <a:pt x="466" y="679"/>
                    <a:pt x="466" y="678"/>
                  </a:cubicBezTo>
                  <a:cubicBezTo>
                    <a:pt x="449" y="666"/>
                    <a:pt x="429" y="656"/>
                    <a:pt x="409" y="650"/>
                  </a:cubicBezTo>
                  <a:cubicBezTo>
                    <a:pt x="404" y="649"/>
                    <a:pt x="400" y="648"/>
                    <a:pt x="395" y="647"/>
                  </a:cubicBezTo>
                  <a:cubicBezTo>
                    <a:pt x="393" y="646"/>
                    <a:pt x="390" y="646"/>
                    <a:pt x="388" y="645"/>
                  </a:cubicBezTo>
                  <a:cubicBezTo>
                    <a:pt x="385" y="645"/>
                    <a:pt x="381" y="644"/>
                    <a:pt x="378" y="644"/>
                  </a:cubicBezTo>
                  <a:cubicBezTo>
                    <a:pt x="376" y="644"/>
                    <a:pt x="374" y="643"/>
                    <a:pt x="372" y="643"/>
                  </a:cubicBezTo>
                  <a:cubicBezTo>
                    <a:pt x="366" y="643"/>
                    <a:pt x="360" y="642"/>
                    <a:pt x="355" y="642"/>
                  </a:cubicBezTo>
                  <a:lnTo>
                    <a:pt x="191" y="642"/>
                  </a:lnTo>
                  <a:cubicBezTo>
                    <a:pt x="86" y="642"/>
                    <a:pt x="0" y="728"/>
                    <a:pt x="0" y="833"/>
                  </a:cubicBezTo>
                  <a:lnTo>
                    <a:pt x="0" y="1088"/>
                  </a:lnTo>
                  <a:lnTo>
                    <a:pt x="112" y="1088"/>
                  </a:lnTo>
                  <a:lnTo>
                    <a:pt x="112" y="824"/>
                  </a:lnTo>
                  <a:lnTo>
                    <a:pt x="151" y="824"/>
                  </a:lnTo>
                  <a:lnTo>
                    <a:pt x="151" y="1088"/>
                  </a:lnTo>
                  <a:lnTo>
                    <a:pt x="391" y="1088"/>
                  </a:lnTo>
                  <a:lnTo>
                    <a:pt x="391" y="824"/>
                  </a:lnTo>
                  <a:lnTo>
                    <a:pt x="430" y="824"/>
                  </a:lnTo>
                  <a:lnTo>
                    <a:pt x="430" y="1088"/>
                  </a:lnTo>
                  <a:lnTo>
                    <a:pt x="546" y="1088"/>
                  </a:lnTo>
                  <a:lnTo>
                    <a:pt x="546" y="833"/>
                  </a:lnTo>
                  <a:cubicBezTo>
                    <a:pt x="546" y="793"/>
                    <a:pt x="533" y="756"/>
                    <a:pt x="512" y="725"/>
                  </a:cubicBezTo>
                  <a:cubicBezTo>
                    <a:pt x="512" y="725"/>
                    <a:pt x="512" y="725"/>
                    <a:pt x="512" y="725"/>
                  </a:cubicBezTo>
                  <a:close/>
                  <a:moveTo>
                    <a:pt x="948" y="642"/>
                  </a:moveTo>
                  <a:lnTo>
                    <a:pt x="948" y="642"/>
                  </a:lnTo>
                  <a:lnTo>
                    <a:pt x="785" y="642"/>
                  </a:lnTo>
                  <a:cubicBezTo>
                    <a:pt x="779" y="642"/>
                    <a:pt x="773" y="643"/>
                    <a:pt x="767" y="643"/>
                  </a:cubicBezTo>
                  <a:cubicBezTo>
                    <a:pt x="765" y="643"/>
                    <a:pt x="763" y="644"/>
                    <a:pt x="761" y="644"/>
                  </a:cubicBezTo>
                  <a:cubicBezTo>
                    <a:pt x="758" y="644"/>
                    <a:pt x="754" y="645"/>
                    <a:pt x="750" y="646"/>
                  </a:cubicBezTo>
                  <a:cubicBezTo>
                    <a:pt x="748" y="646"/>
                    <a:pt x="746" y="646"/>
                    <a:pt x="743" y="647"/>
                  </a:cubicBezTo>
                  <a:cubicBezTo>
                    <a:pt x="739" y="648"/>
                    <a:pt x="735" y="649"/>
                    <a:pt x="731" y="650"/>
                  </a:cubicBezTo>
                  <a:cubicBezTo>
                    <a:pt x="703" y="658"/>
                    <a:pt x="676" y="673"/>
                    <a:pt x="655" y="693"/>
                  </a:cubicBezTo>
                  <a:cubicBezTo>
                    <a:pt x="655" y="694"/>
                    <a:pt x="654" y="694"/>
                    <a:pt x="654" y="694"/>
                  </a:cubicBezTo>
                  <a:cubicBezTo>
                    <a:pt x="649" y="698"/>
                    <a:pt x="645" y="703"/>
                    <a:pt x="641" y="708"/>
                  </a:cubicBezTo>
                  <a:cubicBezTo>
                    <a:pt x="640" y="708"/>
                    <a:pt x="640" y="709"/>
                    <a:pt x="639" y="709"/>
                  </a:cubicBezTo>
                  <a:cubicBezTo>
                    <a:pt x="611" y="743"/>
                    <a:pt x="593" y="786"/>
                    <a:pt x="593" y="833"/>
                  </a:cubicBezTo>
                  <a:lnTo>
                    <a:pt x="593" y="1088"/>
                  </a:lnTo>
                  <a:lnTo>
                    <a:pt x="705" y="1088"/>
                  </a:lnTo>
                  <a:lnTo>
                    <a:pt x="705" y="824"/>
                  </a:lnTo>
                  <a:lnTo>
                    <a:pt x="744" y="824"/>
                  </a:lnTo>
                  <a:lnTo>
                    <a:pt x="744" y="1088"/>
                  </a:lnTo>
                  <a:lnTo>
                    <a:pt x="985" y="1088"/>
                  </a:lnTo>
                  <a:lnTo>
                    <a:pt x="985" y="824"/>
                  </a:lnTo>
                  <a:lnTo>
                    <a:pt x="1024" y="824"/>
                  </a:lnTo>
                  <a:lnTo>
                    <a:pt x="1024" y="1088"/>
                  </a:lnTo>
                  <a:lnTo>
                    <a:pt x="1139" y="1088"/>
                  </a:lnTo>
                  <a:lnTo>
                    <a:pt x="1139" y="833"/>
                  </a:lnTo>
                  <a:cubicBezTo>
                    <a:pt x="1139" y="728"/>
                    <a:pt x="1053" y="642"/>
                    <a:pt x="948" y="642"/>
                  </a:cubicBezTo>
                  <a:close/>
                  <a:moveTo>
                    <a:pt x="273" y="616"/>
                  </a:moveTo>
                  <a:lnTo>
                    <a:pt x="273" y="616"/>
                  </a:lnTo>
                  <a:cubicBezTo>
                    <a:pt x="289" y="616"/>
                    <a:pt x="304" y="613"/>
                    <a:pt x="317" y="608"/>
                  </a:cubicBezTo>
                  <a:cubicBezTo>
                    <a:pt x="318" y="608"/>
                    <a:pt x="318" y="608"/>
                    <a:pt x="318" y="608"/>
                  </a:cubicBezTo>
                  <a:cubicBezTo>
                    <a:pt x="325" y="605"/>
                    <a:pt x="331" y="602"/>
                    <a:pt x="337" y="599"/>
                  </a:cubicBezTo>
                  <a:cubicBezTo>
                    <a:pt x="337" y="599"/>
                    <a:pt x="338" y="598"/>
                    <a:pt x="338" y="598"/>
                  </a:cubicBezTo>
                  <a:cubicBezTo>
                    <a:pt x="344" y="594"/>
                    <a:pt x="350" y="591"/>
                    <a:pt x="355" y="586"/>
                  </a:cubicBezTo>
                  <a:cubicBezTo>
                    <a:pt x="355" y="586"/>
                    <a:pt x="355" y="586"/>
                    <a:pt x="355" y="586"/>
                  </a:cubicBezTo>
                  <a:cubicBezTo>
                    <a:pt x="366" y="577"/>
                    <a:pt x="374" y="566"/>
                    <a:pt x="381" y="554"/>
                  </a:cubicBezTo>
                  <a:cubicBezTo>
                    <a:pt x="382" y="554"/>
                    <a:pt x="382" y="553"/>
                    <a:pt x="383" y="552"/>
                  </a:cubicBezTo>
                  <a:cubicBezTo>
                    <a:pt x="386" y="547"/>
                    <a:pt x="389" y="541"/>
                    <a:pt x="391" y="535"/>
                  </a:cubicBezTo>
                  <a:cubicBezTo>
                    <a:pt x="391" y="534"/>
                    <a:pt x="392" y="533"/>
                    <a:pt x="392" y="532"/>
                  </a:cubicBezTo>
                  <a:cubicBezTo>
                    <a:pt x="394" y="526"/>
                    <a:pt x="396" y="520"/>
                    <a:pt x="397" y="513"/>
                  </a:cubicBezTo>
                  <a:cubicBezTo>
                    <a:pt x="397" y="512"/>
                    <a:pt x="398" y="511"/>
                    <a:pt x="398" y="510"/>
                  </a:cubicBezTo>
                  <a:cubicBezTo>
                    <a:pt x="399" y="504"/>
                    <a:pt x="399" y="497"/>
                    <a:pt x="399" y="490"/>
                  </a:cubicBezTo>
                  <a:cubicBezTo>
                    <a:pt x="399" y="484"/>
                    <a:pt x="399" y="478"/>
                    <a:pt x="398" y="472"/>
                  </a:cubicBezTo>
                  <a:cubicBezTo>
                    <a:pt x="398" y="471"/>
                    <a:pt x="398" y="470"/>
                    <a:pt x="398" y="468"/>
                  </a:cubicBezTo>
                  <a:cubicBezTo>
                    <a:pt x="397" y="463"/>
                    <a:pt x="395" y="458"/>
                    <a:pt x="394" y="453"/>
                  </a:cubicBezTo>
                  <a:cubicBezTo>
                    <a:pt x="394" y="452"/>
                    <a:pt x="394" y="452"/>
                    <a:pt x="394" y="452"/>
                  </a:cubicBezTo>
                  <a:cubicBezTo>
                    <a:pt x="392" y="447"/>
                    <a:pt x="390" y="442"/>
                    <a:pt x="388" y="437"/>
                  </a:cubicBezTo>
                  <a:cubicBezTo>
                    <a:pt x="387" y="436"/>
                    <a:pt x="387" y="435"/>
                    <a:pt x="386" y="434"/>
                  </a:cubicBezTo>
                  <a:cubicBezTo>
                    <a:pt x="384" y="429"/>
                    <a:pt x="381" y="424"/>
                    <a:pt x="378" y="419"/>
                  </a:cubicBezTo>
                  <a:lnTo>
                    <a:pt x="378" y="419"/>
                  </a:lnTo>
                  <a:cubicBezTo>
                    <a:pt x="375" y="415"/>
                    <a:pt x="372" y="410"/>
                    <a:pt x="368" y="406"/>
                  </a:cubicBezTo>
                  <a:cubicBezTo>
                    <a:pt x="367" y="405"/>
                    <a:pt x="367" y="405"/>
                    <a:pt x="366" y="404"/>
                  </a:cubicBezTo>
                  <a:cubicBezTo>
                    <a:pt x="362" y="400"/>
                    <a:pt x="358" y="396"/>
                    <a:pt x="354" y="393"/>
                  </a:cubicBezTo>
                  <a:cubicBezTo>
                    <a:pt x="354" y="393"/>
                    <a:pt x="354" y="393"/>
                    <a:pt x="354" y="393"/>
                  </a:cubicBezTo>
                  <a:cubicBezTo>
                    <a:pt x="350" y="389"/>
                    <a:pt x="345" y="386"/>
                    <a:pt x="341" y="383"/>
                  </a:cubicBezTo>
                  <a:cubicBezTo>
                    <a:pt x="340" y="382"/>
                    <a:pt x="339" y="382"/>
                    <a:pt x="338" y="381"/>
                  </a:cubicBezTo>
                  <a:cubicBezTo>
                    <a:pt x="334" y="379"/>
                    <a:pt x="329" y="376"/>
                    <a:pt x="324" y="374"/>
                  </a:cubicBezTo>
                  <a:cubicBezTo>
                    <a:pt x="324" y="374"/>
                    <a:pt x="324" y="374"/>
                    <a:pt x="323" y="374"/>
                  </a:cubicBezTo>
                  <a:cubicBezTo>
                    <a:pt x="308" y="367"/>
                    <a:pt x="291" y="363"/>
                    <a:pt x="273" y="363"/>
                  </a:cubicBezTo>
                  <a:cubicBezTo>
                    <a:pt x="203" y="363"/>
                    <a:pt x="146" y="420"/>
                    <a:pt x="146" y="490"/>
                  </a:cubicBezTo>
                  <a:cubicBezTo>
                    <a:pt x="146" y="559"/>
                    <a:pt x="203" y="616"/>
                    <a:pt x="273" y="616"/>
                  </a:cubicBezTo>
                  <a:close/>
                </a:path>
              </a:pathLst>
            </a:custGeom>
            <a:solidFill>
              <a:schemeClr val="tx1"/>
            </a:solidFill>
            <a:ln>
              <a:noFill/>
            </a:ln>
          </p:spPr>
          <p:txBody>
            <a:bodyPr vert="horz" wrap="square" lIns="91440" tIns="45720" rIns="91440" bIns="45720" numCol="1" anchor="t" anchorCtr="0" compatLnSpc="1"/>
            <a:lstStyle/>
            <a:p>
              <a:endParaRPr lang="zh-CN" altLang="en-US" sz="1100">
                <a:solidFill>
                  <a:srgbClr val="F8F8F8"/>
                </a:solidFill>
              </a:endParaRPr>
            </a:p>
          </p:txBody>
        </p:sp>
        <p:sp>
          <p:nvSpPr>
            <p:cNvPr id="8" name="TextBox 7"/>
            <p:cNvSpPr txBox="1"/>
            <p:nvPr/>
          </p:nvSpPr>
          <p:spPr>
            <a:xfrm>
              <a:off x="3203848" y="2179101"/>
              <a:ext cx="1993582" cy="315453"/>
            </a:xfrm>
            <a:prstGeom prst="rect">
              <a:avLst/>
            </a:prstGeom>
            <a:noFill/>
          </p:spPr>
          <p:txBody>
            <a:bodyPr wrap="square" lIns="68562" tIns="34281" rIns="68562" bIns="34281" rtlCol="0">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公司</a:t>
              </a: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团队介绍</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787400" y="2471394"/>
              <a:ext cx="795694" cy="238509"/>
            </a:xfrm>
            <a:prstGeom prst="rect">
              <a:avLst/>
            </a:prstGeom>
            <a:noFill/>
          </p:spPr>
          <p:txBody>
            <a:bodyPr wrap="none" lIns="68562" tIns="34281" rIns="68562" bIns="34281" rtlCol="0">
              <a:spAutoFit/>
            </a:bodyPr>
            <a:lstStyle/>
            <a:p>
              <a:r>
                <a:rPr lang="en-US" altLang="zh-CN" sz="1100" dirty="0" smtClean="0">
                  <a:latin typeface="+mn-ea"/>
                  <a:ea typeface="+mn-ea"/>
                </a:rPr>
                <a:t>(</a:t>
              </a:r>
              <a:r>
                <a:rPr lang="zh-CN" altLang="en-US" sz="1100" dirty="0" smtClean="0">
                  <a:latin typeface="+mn-ea"/>
                  <a:ea typeface="+mn-ea"/>
                </a:rPr>
                <a:t>我们是谁</a:t>
              </a:r>
              <a:r>
                <a:rPr lang="en-US" altLang="zh-CN" sz="1100" dirty="0" smtClean="0">
                  <a:latin typeface="+mn-ea"/>
                  <a:ea typeface="+mn-ea"/>
                </a:rPr>
                <a:t>)</a:t>
              </a:r>
              <a:endParaRPr lang="zh-CN" altLang="en-US" sz="1100" dirty="0">
                <a:latin typeface="+mn-ea"/>
                <a:ea typeface="+mn-ea"/>
              </a:endParaRPr>
            </a:p>
          </p:txBody>
        </p:sp>
      </p:grpSp>
      <p:grpSp>
        <p:nvGrpSpPr>
          <p:cNvPr id="3" name="组合 2"/>
          <p:cNvGrpSpPr/>
          <p:nvPr/>
        </p:nvGrpSpPr>
        <p:grpSpPr>
          <a:xfrm>
            <a:off x="5021387" y="1418957"/>
            <a:ext cx="1494954" cy="1535577"/>
            <a:chOff x="5021387" y="1418957"/>
            <a:chExt cx="1494954" cy="1535577"/>
          </a:xfrm>
        </p:grpSpPr>
        <p:sp>
          <p:nvSpPr>
            <p:cNvPr id="10" name="任意多边形 7"/>
            <p:cNvSpPr>
              <a:spLocks noChangeArrowheads="1"/>
            </p:cNvSpPr>
            <p:nvPr/>
          </p:nvSpPr>
          <p:spPr bwMode="auto">
            <a:xfrm>
              <a:off x="5021387" y="1418957"/>
              <a:ext cx="1494954" cy="153557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宋体" panose="02010600030101010101" pitchFamily="2" charset="-122"/>
              </a:endParaRPr>
            </a:p>
          </p:txBody>
        </p:sp>
        <p:sp>
          <p:nvSpPr>
            <p:cNvPr id="11" name="Freeform 11"/>
            <p:cNvSpPr>
              <a:spLocks noEditPoints="1"/>
            </p:cNvSpPr>
            <p:nvPr/>
          </p:nvSpPr>
          <p:spPr bwMode="auto">
            <a:xfrm>
              <a:off x="5499103" y="1705896"/>
              <a:ext cx="538219" cy="425450"/>
            </a:xfrm>
            <a:custGeom>
              <a:avLst/>
              <a:gdLst>
                <a:gd name="T0" fmla="*/ 392 w 1065"/>
                <a:gd name="T1" fmla="*/ 422 h 834"/>
                <a:gd name="T2" fmla="*/ 544 w 1065"/>
                <a:gd name="T3" fmla="*/ 344 h 834"/>
                <a:gd name="T4" fmla="*/ 828 w 1065"/>
                <a:gd name="T5" fmla="*/ 296 h 834"/>
                <a:gd name="T6" fmla="*/ 907 w 1065"/>
                <a:gd name="T7" fmla="*/ 179 h 834"/>
                <a:gd name="T8" fmla="*/ 792 w 1065"/>
                <a:gd name="T9" fmla="*/ 259 h 834"/>
                <a:gd name="T10" fmla="*/ 543 w 1065"/>
                <a:gd name="T11" fmla="*/ 271 h 834"/>
                <a:gd name="T12" fmla="*/ 1065 w 1065"/>
                <a:gd name="T13" fmla="*/ 111 h 834"/>
                <a:gd name="T14" fmla="*/ 647 w 1065"/>
                <a:gd name="T15" fmla="*/ 44 h 834"/>
                <a:gd name="T16" fmla="*/ 607 w 1065"/>
                <a:gd name="T17" fmla="*/ 0 h 834"/>
                <a:gd name="T18" fmla="*/ 214 w 1065"/>
                <a:gd name="T19" fmla="*/ 44 h 834"/>
                <a:gd name="T20" fmla="*/ 243 w 1065"/>
                <a:gd name="T21" fmla="*/ 111 h 834"/>
                <a:gd name="T22" fmla="*/ 300 w 1065"/>
                <a:gd name="T23" fmla="*/ 189 h 834"/>
                <a:gd name="T24" fmla="*/ 981 w 1065"/>
                <a:gd name="T25" fmla="*/ 111 h 834"/>
                <a:gd name="T26" fmla="*/ 493 w 1065"/>
                <a:gd name="T27" fmla="*/ 548 h 834"/>
                <a:gd name="T28" fmla="*/ 981 w 1065"/>
                <a:gd name="T29" fmla="*/ 570 h 834"/>
                <a:gd name="T30" fmla="*/ 501 w 1065"/>
                <a:gd name="T31" fmla="*/ 593 h 834"/>
                <a:gd name="T32" fmla="*/ 503 w 1065"/>
                <a:gd name="T33" fmla="*/ 664 h 834"/>
                <a:gd name="T34" fmla="*/ 607 w 1065"/>
                <a:gd name="T35" fmla="*/ 828 h 834"/>
                <a:gd name="T36" fmla="*/ 647 w 1065"/>
                <a:gd name="T37" fmla="*/ 664 h 834"/>
                <a:gd name="T38" fmla="*/ 839 w 1065"/>
                <a:gd name="T39" fmla="*/ 823 h 834"/>
                <a:gd name="T40" fmla="*/ 822 w 1065"/>
                <a:gd name="T41" fmla="*/ 664 h 834"/>
                <a:gd name="T42" fmla="*/ 1065 w 1065"/>
                <a:gd name="T43" fmla="*/ 593 h 834"/>
                <a:gd name="T44" fmla="*/ 1039 w 1065"/>
                <a:gd name="T45" fmla="*/ 111 h 834"/>
                <a:gd name="T46" fmla="*/ 223 w 1065"/>
                <a:gd name="T47" fmla="*/ 431 h 834"/>
                <a:gd name="T48" fmla="*/ 327 w 1065"/>
                <a:gd name="T49" fmla="*/ 328 h 834"/>
                <a:gd name="T50" fmla="*/ 120 w 1065"/>
                <a:gd name="T51" fmla="*/ 328 h 834"/>
                <a:gd name="T52" fmla="*/ 290 w 1065"/>
                <a:gd name="T53" fmla="*/ 453 h 834"/>
                <a:gd name="T54" fmla="*/ 251 w 1065"/>
                <a:gd name="T55" fmla="*/ 453 h 834"/>
                <a:gd name="T56" fmla="*/ 262 w 1065"/>
                <a:gd name="T57" fmla="*/ 472 h 834"/>
                <a:gd name="T58" fmla="*/ 273 w 1065"/>
                <a:gd name="T59" fmla="*/ 709 h 834"/>
                <a:gd name="T60" fmla="*/ 180 w 1065"/>
                <a:gd name="T61" fmla="*/ 709 h 834"/>
                <a:gd name="T62" fmla="*/ 191 w 1065"/>
                <a:gd name="T63" fmla="*/ 472 h 834"/>
                <a:gd name="T64" fmla="*/ 201 w 1065"/>
                <a:gd name="T65" fmla="*/ 453 h 834"/>
                <a:gd name="T66" fmla="*/ 0 w 1065"/>
                <a:gd name="T67" fmla="*/ 609 h 834"/>
                <a:gd name="T68" fmla="*/ 92 w 1065"/>
                <a:gd name="T69" fmla="*/ 834 h 834"/>
                <a:gd name="T70" fmla="*/ 124 w 1065"/>
                <a:gd name="T71" fmla="*/ 601 h 834"/>
                <a:gd name="T72" fmla="*/ 320 w 1065"/>
                <a:gd name="T73" fmla="*/ 834 h 834"/>
                <a:gd name="T74" fmla="*/ 352 w 1065"/>
                <a:gd name="T75" fmla="*/ 601 h 834"/>
                <a:gd name="T76" fmla="*/ 446 w 1065"/>
                <a:gd name="T77" fmla="*/ 834 h 834"/>
                <a:gd name="T78" fmla="*/ 290 w 1065"/>
                <a:gd name="T79" fmla="*/ 453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5" h="834">
                  <a:moveTo>
                    <a:pt x="543" y="271"/>
                  </a:moveTo>
                  <a:lnTo>
                    <a:pt x="392" y="422"/>
                  </a:lnTo>
                  <a:cubicBezTo>
                    <a:pt x="408" y="431"/>
                    <a:pt x="422" y="442"/>
                    <a:pt x="434" y="454"/>
                  </a:cubicBezTo>
                  <a:lnTo>
                    <a:pt x="544" y="344"/>
                  </a:lnTo>
                  <a:lnTo>
                    <a:pt x="662" y="463"/>
                  </a:lnTo>
                  <a:lnTo>
                    <a:pt x="828" y="296"/>
                  </a:lnTo>
                  <a:lnTo>
                    <a:pt x="854" y="361"/>
                  </a:lnTo>
                  <a:lnTo>
                    <a:pt x="907" y="179"/>
                  </a:lnTo>
                  <a:lnTo>
                    <a:pt x="725" y="232"/>
                  </a:lnTo>
                  <a:lnTo>
                    <a:pt x="792" y="259"/>
                  </a:lnTo>
                  <a:lnTo>
                    <a:pt x="662" y="389"/>
                  </a:lnTo>
                  <a:lnTo>
                    <a:pt x="543" y="271"/>
                  </a:lnTo>
                  <a:close/>
                  <a:moveTo>
                    <a:pt x="1065" y="111"/>
                  </a:moveTo>
                  <a:lnTo>
                    <a:pt x="1065" y="111"/>
                  </a:lnTo>
                  <a:lnTo>
                    <a:pt x="1065" y="44"/>
                  </a:lnTo>
                  <a:lnTo>
                    <a:pt x="647" y="44"/>
                  </a:lnTo>
                  <a:lnTo>
                    <a:pt x="647" y="0"/>
                  </a:lnTo>
                  <a:lnTo>
                    <a:pt x="607" y="0"/>
                  </a:lnTo>
                  <a:lnTo>
                    <a:pt x="607" y="44"/>
                  </a:lnTo>
                  <a:lnTo>
                    <a:pt x="214" y="44"/>
                  </a:lnTo>
                  <a:lnTo>
                    <a:pt x="214" y="111"/>
                  </a:lnTo>
                  <a:lnTo>
                    <a:pt x="243" y="111"/>
                  </a:lnTo>
                  <a:lnTo>
                    <a:pt x="243" y="170"/>
                  </a:lnTo>
                  <a:cubicBezTo>
                    <a:pt x="264" y="172"/>
                    <a:pt x="283" y="179"/>
                    <a:pt x="300" y="189"/>
                  </a:cubicBezTo>
                  <a:lnTo>
                    <a:pt x="300" y="111"/>
                  </a:lnTo>
                  <a:lnTo>
                    <a:pt x="981" y="111"/>
                  </a:lnTo>
                  <a:lnTo>
                    <a:pt x="981" y="548"/>
                  </a:lnTo>
                  <a:lnTo>
                    <a:pt x="493" y="548"/>
                  </a:lnTo>
                  <a:cubicBezTo>
                    <a:pt x="496" y="555"/>
                    <a:pt x="497" y="562"/>
                    <a:pt x="499" y="570"/>
                  </a:cubicBezTo>
                  <a:lnTo>
                    <a:pt x="981" y="570"/>
                  </a:lnTo>
                  <a:lnTo>
                    <a:pt x="981" y="593"/>
                  </a:lnTo>
                  <a:lnTo>
                    <a:pt x="501" y="593"/>
                  </a:lnTo>
                  <a:cubicBezTo>
                    <a:pt x="502" y="599"/>
                    <a:pt x="503" y="604"/>
                    <a:pt x="503" y="609"/>
                  </a:cubicBezTo>
                  <a:lnTo>
                    <a:pt x="503" y="664"/>
                  </a:lnTo>
                  <a:lnTo>
                    <a:pt x="607" y="664"/>
                  </a:lnTo>
                  <a:lnTo>
                    <a:pt x="607" y="828"/>
                  </a:lnTo>
                  <a:lnTo>
                    <a:pt x="647" y="828"/>
                  </a:lnTo>
                  <a:lnTo>
                    <a:pt x="647" y="664"/>
                  </a:lnTo>
                  <a:lnTo>
                    <a:pt x="779" y="664"/>
                  </a:lnTo>
                  <a:lnTo>
                    <a:pt x="839" y="823"/>
                  </a:lnTo>
                  <a:lnTo>
                    <a:pt x="878" y="813"/>
                  </a:lnTo>
                  <a:lnTo>
                    <a:pt x="822" y="664"/>
                  </a:lnTo>
                  <a:lnTo>
                    <a:pt x="1065" y="664"/>
                  </a:lnTo>
                  <a:lnTo>
                    <a:pt x="1065" y="593"/>
                  </a:lnTo>
                  <a:lnTo>
                    <a:pt x="1039" y="593"/>
                  </a:lnTo>
                  <a:lnTo>
                    <a:pt x="1039" y="111"/>
                  </a:lnTo>
                  <a:lnTo>
                    <a:pt x="1065" y="111"/>
                  </a:lnTo>
                  <a:close/>
                  <a:moveTo>
                    <a:pt x="223" y="431"/>
                  </a:moveTo>
                  <a:lnTo>
                    <a:pt x="223" y="431"/>
                  </a:lnTo>
                  <a:cubicBezTo>
                    <a:pt x="280" y="431"/>
                    <a:pt x="327" y="385"/>
                    <a:pt x="327" y="328"/>
                  </a:cubicBezTo>
                  <a:cubicBezTo>
                    <a:pt x="327" y="271"/>
                    <a:pt x="280" y="224"/>
                    <a:pt x="223" y="224"/>
                  </a:cubicBezTo>
                  <a:cubicBezTo>
                    <a:pt x="166" y="224"/>
                    <a:pt x="120" y="271"/>
                    <a:pt x="120" y="328"/>
                  </a:cubicBezTo>
                  <a:cubicBezTo>
                    <a:pt x="120" y="385"/>
                    <a:pt x="166" y="431"/>
                    <a:pt x="223" y="431"/>
                  </a:cubicBezTo>
                  <a:close/>
                  <a:moveTo>
                    <a:pt x="290" y="453"/>
                  </a:moveTo>
                  <a:lnTo>
                    <a:pt x="290" y="453"/>
                  </a:lnTo>
                  <a:lnTo>
                    <a:pt x="251" y="453"/>
                  </a:lnTo>
                  <a:lnTo>
                    <a:pt x="257" y="457"/>
                  </a:lnTo>
                  <a:cubicBezTo>
                    <a:pt x="262" y="460"/>
                    <a:pt x="264" y="467"/>
                    <a:pt x="262" y="472"/>
                  </a:cubicBezTo>
                  <a:lnTo>
                    <a:pt x="248" y="507"/>
                  </a:lnTo>
                  <a:lnTo>
                    <a:pt x="273" y="709"/>
                  </a:lnTo>
                  <a:lnTo>
                    <a:pt x="226" y="751"/>
                  </a:lnTo>
                  <a:lnTo>
                    <a:pt x="180" y="709"/>
                  </a:lnTo>
                  <a:lnTo>
                    <a:pt x="205" y="507"/>
                  </a:lnTo>
                  <a:lnTo>
                    <a:pt x="191" y="472"/>
                  </a:lnTo>
                  <a:cubicBezTo>
                    <a:pt x="188" y="467"/>
                    <a:pt x="191" y="460"/>
                    <a:pt x="195" y="457"/>
                  </a:cubicBezTo>
                  <a:lnTo>
                    <a:pt x="201" y="453"/>
                  </a:lnTo>
                  <a:lnTo>
                    <a:pt x="156" y="453"/>
                  </a:lnTo>
                  <a:cubicBezTo>
                    <a:pt x="70" y="453"/>
                    <a:pt x="0" y="523"/>
                    <a:pt x="0" y="609"/>
                  </a:cubicBezTo>
                  <a:lnTo>
                    <a:pt x="0" y="834"/>
                  </a:lnTo>
                  <a:lnTo>
                    <a:pt x="92" y="834"/>
                  </a:lnTo>
                  <a:lnTo>
                    <a:pt x="92" y="601"/>
                  </a:lnTo>
                  <a:lnTo>
                    <a:pt x="124" y="601"/>
                  </a:lnTo>
                  <a:lnTo>
                    <a:pt x="124" y="834"/>
                  </a:lnTo>
                  <a:lnTo>
                    <a:pt x="320" y="834"/>
                  </a:lnTo>
                  <a:lnTo>
                    <a:pt x="320" y="601"/>
                  </a:lnTo>
                  <a:lnTo>
                    <a:pt x="352" y="601"/>
                  </a:lnTo>
                  <a:lnTo>
                    <a:pt x="352" y="834"/>
                  </a:lnTo>
                  <a:lnTo>
                    <a:pt x="446" y="834"/>
                  </a:lnTo>
                  <a:lnTo>
                    <a:pt x="446" y="609"/>
                  </a:lnTo>
                  <a:cubicBezTo>
                    <a:pt x="446" y="523"/>
                    <a:pt x="376" y="453"/>
                    <a:pt x="290" y="453"/>
                  </a:cubicBezTo>
                  <a:close/>
                </a:path>
              </a:pathLst>
            </a:custGeom>
            <a:solidFill>
              <a:schemeClr val="tx1"/>
            </a:solidFill>
            <a:ln>
              <a:noFill/>
            </a:ln>
          </p:spPr>
          <p:txBody>
            <a:bodyPr vert="horz" wrap="square" lIns="91440" tIns="45720" rIns="91440" bIns="45720" numCol="1" anchor="t" anchorCtr="0" compatLnSpc="1"/>
            <a:lstStyle/>
            <a:p>
              <a:endParaRPr lang="zh-CN" altLang="en-US" sz="1100"/>
            </a:p>
          </p:txBody>
        </p:sp>
        <p:sp>
          <p:nvSpPr>
            <p:cNvPr id="12" name="TextBox 11"/>
            <p:cNvSpPr txBox="1"/>
            <p:nvPr/>
          </p:nvSpPr>
          <p:spPr>
            <a:xfrm>
              <a:off x="5120124" y="2191980"/>
              <a:ext cx="1337684" cy="346230"/>
            </a:xfrm>
            <a:prstGeom prst="rect">
              <a:avLst/>
            </a:prstGeom>
            <a:noFill/>
          </p:spPr>
          <p:txBody>
            <a:bodyPr wrap="square" lIns="68562" tIns="34281" rIns="68562" bIns="34281"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800" dirty="0" smtClean="0">
                  <a:solidFill>
                    <a:srgbClr val="C00000"/>
                  </a:solidFill>
                </a:rPr>
                <a:t>项目简介</a:t>
              </a:r>
              <a:endParaRPr lang="zh-CN" altLang="en-US" sz="1800" dirty="0">
                <a:solidFill>
                  <a:srgbClr val="C00000"/>
                </a:solidFill>
              </a:endParaRPr>
            </a:p>
          </p:txBody>
        </p:sp>
        <p:sp>
          <p:nvSpPr>
            <p:cNvPr id="13" name="TextBox 12"/>
            <p:cNvSpPr txBox="1"/>
            <p:nvPr/>
          </p:nvSpPr>
          <p:spPr>
            <a:xfrm>
              <a:off x="5255440" y="2499742"/>
              <a:ext cx="1077823" cy="238509"/>
            </a:xfrm>
            <a:prstGeom prst="rect">
              <a:avLst/>
            </a:prstGeom>
            <a:noFill/>
          </p:spPr>
          <p:txBody>
            <a:bodyPr wrap="none" lIns="68562" tIns="34281" rIns="68562" bIns="34281" rtlCol="0">
              <a:spAutoFit/>
            </a:bodyPr>
            <a:lstStyle/>
            <a:p>
              <a:r>
                <a:rPr lang="en-US" altLang="zh-CN" sz="1100" dirty="0" smtClean="0">
                  <a:latin typeface="+mn-ea"/>
                  <a:ea typeface="+mn-ea"/>
                </a:rPr>
                <a:t>(</a:t>
              </a:r>
              <a:r>
                <a:rPr lang="zh-CN" altLang="en-US" sz="1100" dirty="0" smtClean="0">
                  <a:latin typeface="+mn-ea"/>
                  <a:ea typeface="+mn-ea"/>
                </a:rPr>
                <a:t>我们要干什么</a:t>
              </a:r>
              <a:r>
                <a:rPr lang="en-US" altLang="zh-CN" sz="1100" dirty="0" smtClean="0">
                  <a:latin typeface="+mn-ea"/>
                  <a:ea typeface="+mn-ea"/>
                </a:rPr>
                <a:t>)</a:t>
              </a:r>
              <a:endParaRPr lang="zh-CN" altLang="en-US" sz="1100" dirty="0">
                <a:latin typeface="+mn-ea"/>
                <a:ea typeface="+mn-ea"/>
              </a:endParaRPr>
            </a:p>
          </p:txBody>
        </p:sp>
      </p:grpSp>
      <p:grpSp>
        <p:nvGrpSpPr>
          <p:cNvPr id="27" name="组合 26"/>
          <p:cNvGrpSpPr/>
          <p:nvPr/>
        </p:nvGrpSpPr>
        <p:grpSpPr>
          <a:xfrm>
            <a:off x="6592613" y="1418957"/>
            <a:ext cx="1617887" cy="1535577"/>
            <a:chOff x="6592613" y="1418957"/>
            <a:chExt cx="1617887" cy="1535577"/>
          </a:xfrm>
        </p:grpSpPr>
        <p:sp>
          <p:nvSpPr>
            <p:cNvPr id="14" name="任意多边形 5"/>
            <p:cNvSpPr>
              <a:spLocks noChangeArrowheads="1"/>
            </p:cNvSpPr>
            <p:nvPr/>
          </p:nvSpPr>
          <p:spPr bwMode="auto">
            <a:xfrm>
              <a:off x="6643539" y="1418957"/>
              <a:ext cx="1494953" cy="153557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宋体" panose="02010600030101010101" pitchFamily="2" charset="-122"/>
              </a:endParaRPr>
            </a:p>
          </p:txBody>
        </p:sp>
        <p:sp>
          <p:nvSpPr>
            <p:cNvPr id="15" name="Freeform 12"/>
            <p:cNvSpPr>
              <a:spLocks noEditPoints="1"/>
            </p:cNvSpPr>
            <p:nvPr/>
          </p:nvSpPr>
          <p:spPr bwMode="auto">
            <a:xfrm>
              <a:off x="7160683" y="1705896"/>
              <a:ext cx="483278" cy="481431"/>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chemeClr val="tx1"/>
            </a:solidFill>
            <a:ln>
              <a:noFill/>
            </a:ln>
          </p:spPr>
          <p:txBody>
            <a:bodyPr vert="horz" wrap="square" lIns="91440" tIns="45720" rIns="91440" bIns="45720" numCol="1" anchor="t" anchorCtr="0" compatLnSpc="1"/>
            <a:lstStyle/>
            <a:p>
              <a:endParaRPr lang="zh-CN" altLang="en-US" sz="1100"/>
            </a:p>
          </p:txBody>
        </p:sp>
        <p:sp>
          <p:nvSpPr>
            <p:cNvPr id="16" name="TextBox 15"/>
            <p:cNvSpPr txBox="1"/>
            <p:nvPr/>
          </p:nvSpPr>
          <p:spPr>
            <a:xfrm>
              <a:off x="6592613" y="2188747"/>
              <a:ext cx="1617887" cy="346230"/>
            </a:xfrm>
            <a:prstGeom prst="rect">
              <a:avLst/>
            </a:prstGeom>
            <a:noFill/>
          </p:spPr>
          <p:txBody>
            <a:bodyPr wrap="square" lIns="68562" tIns="34281" rIns="68562" bIns="34281"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800" dirty="0" smtClean="0">
                  <a:solidFill>
                    <a:srgbClr val="C00000"/>
                  </a:solidFill>
                </a:rPr>
                <a:t>产品和运营</a:t>
              </a:r>
              <a:endParaRPr lang="zh-CN" altLang="en-US" sz="1800" dirty="0">
                <a:solidFill>
                  <a:srgbClr val="C00000"/>
                </a:solidFill>
              </a:endParaRPr>
            </a:p>
          </p:txBody>
        </p:sp>
        <p:sp>
          <p:nvSpPr>
            <p:cNvPr id="17" name="TextBox 16"/>
            <p:cNvSpPr txBox="1"/>
            <p:nvPr/>
          </p:nvSpPr>
          <p:spPr>
            <a:xfrm>
              <a:off x="6913701" y="2499742"/>
              <a:ext cx="936759" cy="238509"/>
            </a:xfrm>
            <a:prstGeom prst="rect">
              <a:avLst/>
            </a:prstGeom>
            <a:noFill/>
          </p:spPr>
          <p:txBody>
            <a:bodyPr wrap="none" lIns="68562" tIns="34281" rIns="68562" bIns="34281" rtlCol="0">
              <a:spAutoFit/>
            </a:bodyPr>
            <a:lstStyle/>
            <a:p>
              <a:r>
                <a:rPr lang="en-US" altLang="zh-CN" sz="1100" dirty="0" smtClean="0">
                  <a:latin typeface="+mn-ea"/>
                  <a:ea typeface="+mn-ea"/>
                </a:rPr>
                <a:t>(</a:t>
              </a:r>
              <a:r>
                <a:rPr lang="zh-CN" altLang="en-US" sz="1100" dirty="0" smtClean="0">
                  <a:latin typeface="+mn-ea"/>
                  <a:ea typeface="+mn-ea"/>
                </a:rPr>
                <a:t>打算怎么做</a:t>
              </a:r>
              <a:r>
                <a:rPr lang="en-US" altLang="zh-CN" sz="1100" dirty="0" smtClean="0">
                  <a:latin typeface="+mn-ea"/>
                  <a:ea typeface="+mn-ea"/>
                </a:rPr>
                <a:t>)</a:t>
              </a:r>
              <a:endParaRPr lang="zh-CN" altLang="en-US" sz="1100" dirty="0">
                <a:latin typeface="+mn-ea"/>
                <a:ea typeface="+mn-ea"/>
              </a:endParaRPr>
            </a:p>
          </p:txBody>
        </p:sp>
      </p:grpSp>
      <p:grpSp>
        <p:nvGrpSpPr>
          <p:cNvPr id="30" name="组合 29"/>
          <p:cNvGrpSpPr/>
          <p:nvPr/>
        </p:nvGrpSpPr>
        <p:grpSpPr>
          <a:xfrm>
            <a:off x="4190602" y="2725291"/>
            <a:ext cx="1617887" cy="1535577"/>
            <a:chOff x="4190602" y="2725291"/>
            <a:chExt cx="1617887" cy="1535577"/>
          </a:xfrm>
        </p:grpSpPr>
        <p:sp>
          <p:nvSpPr>
            <p:cNvPr id="18" name="任意多边形 13"/>
            <p:cNvSpPr>
              <a:spLocks noChangeArrowheads="1"/>
            </p:cNvSpPr>
            <p:nvPr/>
          </p:nvSpPr>
          <p:spPr bwMode="auto">
            <a:xfrm>
              <a:off x="4206149" y="2725291"/>
              <a:ext cx="1493596" cy="153557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宋体" panose="02010600030101010101" pitchFamily="2" charset="-122"/>
              </a:endParaRPr>
            </a:p>
          </p:txBody>
        </p:sp>
        <p:sp>
          <p:nvSpPr>
            <p:cNvPr id="19" name="Freeform 13"/>
            <p:cNvSpPr>
              <a:spLocks noEditPoints="1"/>
            </p:cNvSpPr>
            <p:nvPr/>
          </p:nvSpPr>
          <p:spPr bwMode="auto">
            <a:xfrm>
              <a:off x="4713362" y="2927397"/>
              <a:ext cx="487785" cy="52506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chemeClr val="tx1"/>
            </a:solidFill>
            <a:ln>
              <a:noFill/>
            </a:ln>
          </p:spPr>
          <p:txBody>
            <a:bodyPr vert="horz" wrap="square" lIns="91440" tIns="45720" rIns="91440" bIns="45720" numCol="1" anchor="t" anchorCtr="0" compatLnSpc="1"/>
            <a:lstStyle/>
            <a:p>
              <a:endParaRPr lang="zh-CN" altLang="en-US" sz="1100"/>
            </a:p>
          </p:txBody>
        </p:sp>
        <p:sp>
          <p:nvSpPr>
            <p:cNvPr id="20" name="TextBox 19"/>
            <p:cNvSpPr txBox="1"/>
            <p:nvPr/>
          </p:nvSpPr>
          <p:spPr>
            <a:xfrm>
              <a:off x="4190602" y="3512150"/>
              <a:ext cx="1617887" cy="346230"/>
            </a:xfrm>
            <a:prstGeom prst="rect">
              <a:avLst/>
            </a:prstGeom>
            <a:noFill/>
          </p:spPr>
          <p:txBody>
            <a:bodyPr wrap="square" lIns="68562" tIns="34281" rIns="68562" bIns="34281"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800" dirty="0" smtClean="0">
                  <a:solidFill>
                    <a:srgbClr val="C00000"/>
                  </a:solidFill>
                </a:rPr>
                <a:t>发展计划</a:t>
              </a:r>
              <a:endParaRPr lang="zh-CN" altLang="en-US" sz="1800" dirty="0">
                <a:solidFill>
                  <a:srgbClr val="C00000"/>
                </a:solidFill>
              </a:endParaRPr>
            </a:p>
          </p:txBody>
        </p:sp>
        <p:sp>
          <p:nvSpPr>
            <p:cNvPr id="21" name="TextBox 20"/>
            <p:cNvSpPr txBox="1"/>
            <p:nvPr/>
          </p:nvSpPr>
          <p:spPr>
            <a:xfrm>
              <a:off x="4499992" y="3792462"/>
              <a:ext cx="1122707" cy="223120"/>
            </a:xfrm>
            <a:prstGeom prst="rect">
              <a:avLst/>
            </a:prstGeom>
            <a:noFill/>
          </p:spPr>
          <p:txBody>
            <a:bodyPr wrap="none" lIns="68562" tIns="34281" rIns="68562" bIns="34281" rtlCol="0">
              <a:spAutoFit/>
            </a:bodyPr>
            <a:lstStyle/>
            <a:p>
              <a:r>
                <a:rPr lang="en-US" altLang="zh-CN" sz="1000" dirty="0" smtClean="0">
                  <a:latin typeface="+mn-ea"/>
                  <a:ea typeface="+mn-ea"/>
                </a:rPr>
                <a:t>(</a:t>
              </a:r>
              <a:r>
                <a:rPr lang="zh-CN" altLang="en-US" sz="1000" dirty="0" smtClean="0">
                  <a:latin typeface="+mn-ea"/>
                  <a:ea typeface="+mn-ea"/>
                </a:rPr>
                <a:t>长远打算是什么</a:t>
              </a:r>
              <a:r>
                <a:rPr lang="en-US" altLang="zh-CN" sz="1000" dirty="0" smtClean="0">
                  <a:latin typeface="+mn-ea"/>
                  <a:ea typeface="+mn-ea"/>
                </a:rPr>
                <a:t>)</a:t>
              </a:r>
              <a:endParaRPr lang="zh-CN" altLang="en-US" sz="1000" dirty="0">
                <a:latin typeface="+mn-ea"/>
                <a:ea typeface="+mn-ea"/>
              </a:endParaRPr>
            </a:p>
          </p:txBody>
        </p:sp>
      </p:grpSp>
      <p:grpSp>
        <p:nvGrpSpPr>
          <p:cNvPr id="28" name="组合 27"/>
          <p:cNvGrpSpPr/>
          <p:nvPr/>
        </p:nvGrpSpPr>
        <p:grpSpPr>
          <a:xfrm>
            <a:off x="5782531" y="2725291"/>
            <a:ext cx="1617887" cy="1535577"/>
            <a:chOff x="5782531" y="2725291"/>
            <a:chExt cx="1617887" cy="1535577"/>
          </a:xfrm>
        </p:grpSpPr>
        <p:sp>
          <p:nvSpPr>
            <p:cNvPr id="22" name="任意多边形 8"/>
            <p:cNvSpPr>
              <a:spLocks noChangeArrowheads="1"/>
            </p:cNvSpPr>
            <p:nvPr/>
          </p:nvSpPr>
          <p:spPr bwMode="auto">
            <a:xfrm>
              <a:off x="5817542" y="2725291"/>
              <a:ext cx="1494954" cy="153557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宋体" panose="02010600030101010101" pitchFamily="2" charset="-122"/>
              </a:endParaRPr>
            </a:p>
          </p:txBody>
        </p:sp>
        <p:sp>
          <p:nvSpPr>
            <p:cNvPr id="23" name="TextBox 22"/>
            <p:cNvSpPr txBox="1"/>
            <p:nvPr/>
          </p:nvSpPr>
          <p:spPr>
            <a:xfrm>
              <a:off x="5782531" y="3549266"/>
              <a:ext cx="1617887" cy="346230"/>
            </a:xfrm>
            <a:prstGeom prst="rect">
              <a:avLst/>
            </a:prstGeom>
            <a:noFill/>
          </p:spPr>
          <p:txBody>
            <a:bodyPr wrap="square" lIns="68562" tIns="34281" rIns="68562" bIns="34281"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800" dirty="0" smtClean="0">
                  <a:solidFill>
                    <a:srgbClr val="C00000"/>
                  </a:solidFill>
                </a:rPr>
                <a:t>财务和融资</a:t>
              </a:r>
              <a:endParaRPr lang="zh-CN" altLang="en-US" sz="1800" dirty="0">
                <a:solidFill>
                  <a:srgbClr val="C00000"/>
                </a:solidFill>
              </a:endParaRPr>
            </a:p>
          </p:txBody>
        </p:sp>
        <p:sp>
          <p:nvSpPr>
            <p:cNvPr id="24" name="TextBox 23"/>
            <p:cNvSpPr txBox="1"/>
            <p:nvPr/>
          </p:nvSpPr>
          <p:spPr>
            <a:xfrm>
              <a:off x="6118889" y="3829578"/>
              <a:ext cx="936759" cy="238509"/>
            </a:xfrm>
            <a:prstGeom prst="rect">
              <a:avLst/>
            </a:prstGeom>
            <a:noFill/>
          </p:spPr>
          <p:txBody>
            <a:bodyPr wrap="none" lIns="68562" tIns="34281" rIns="68562" bIns="34281" rtlCol="0">
              <a:spAutoFit/>
            </a:bodyPr>
            <a:lstStyle/>
            <a:p>
              <a:r>
                <a:rPr lang="en-US" altLang="zh-CN" sz="1100" dirty="0" smtClean="0">
                  <a:latin typeface="+mn-ea"/>
                  <a:ea typeface="+mn-ea"/>
                </a:rPr>
                <a:t>(</a:t>
              </a:r>
              <a:r>
                <a:rPr lang="zh-CN" altLang="en-US" sz="1100" dirty="0" smtClean="0">
                  <a:latin typeface="+mn-ea"/>
                  <a:ea typeface="+mn-ea"/>
                </a:rPr>
                <a:t>花钱与找钱</a:t>
              </a:r>
              <a:r>
                <a:rPr lang="en-US" altLang="zh-CN" sz="1100" dirty="0" smtClean="0">
                  <a:latin typeface="+mn-ea"/>
                  <a:ea typeface="+mn-ea"/>
                </a:rPr>
                <a:t>)</a:t>
              </a:r>
              <a:endParaRPr lang="zh-CN" altLang="en-US" sz="1100" dirty="0">
                <a:latin typeface="+mn-ea"/>
                <a:ea typeface="+mn-ea"/>
              </a:endParaRPr>
            </a:p>
          </p:txBody>
        </p:sp>
        <p:sp>
          <p:nvSpPr>
            <p:cNvPr id="25" name="Freeform 16"/>
            <p:cNvSpPr>
              <a:spLocks noEditPoints="1"/>
            </p:cNvSpPr>
            <p:nvPr/>
          </p:nvSpPr>
          <p:spPr bwMode="auto">
            <a:xfrm>
              <a:off x="6330665" y="2927397"/>
              <a:ext cx="466602" cy="609412"/>
            </a:xfrm>
            <a:custGeom>
              <a:avLst/>
              <a:gdLst>
                <a:gd name="T0" fmla="*/ 742 w 1097"/>
                <a:gd name="T1" fmla="*/ 209 h 1435"/>
                <a:gd name="T2" fmla="*/ 1058 w 1097"/>
                <a:gd name="T3" fmla="*/ 264 h 1435"/>
                <a:gd name="T4" fmla="*/ 1033 w 1097"/>
                <a:gd name="T5" fmla="*/ 308 h 1435"/>
                <a:gd name="T6" fmla="*/ 843 w 1097"/>
                <a:gd name="T7" fmla="*/ 254 h 1435"/>
                <a:gd name="T8" fmla="*/ 945 w 1097"/>
                <a:gd name="T9" fmla="*/ 343 h 1435"/>
                <a:gd name="T10" fmla="*/ 893 w 1097"/>
                <a:gd name="T11" fmla="*/ 363 h 1435"/>
                <a:gd name="T12" fmla="*/ 741 w 1097"/>
                <a:gd name="T13" fmla="*/ 269 h 1435"/>
                <a:gd name="T14" fmla="*/ 691 w 1097"/>
                <a:gd name="T15" fmla="*/ 238 h 1435"/>
                <a:gd name="T16" fmla="*/ 742 w 1097"/>
                <a:gd name="T17" fmla="*/ 209 h 1435"/>
                <a:gd name="T18" fmla="*/ 555 w 1097"/>
                <a:gd name="T19" fmla="*/ 958 h 1435"/>
                <a:gd name="T20" fmla="*/ 555 w 1097"/>
                <a:gd name="T21" fmla="*/ 958 h 1435"/>
                <a:gd name="T22" fmla="*/ 585 w 1097"/>
                <a:gd name="T23" fmla="*/ 943 h 1435"/>
                <a:gd name="T24" fmla="*/ 594 w 1097"/>
                <a:gd name="T25" fmla="*/ 919 h 1435"/>
                <a:gd name="T26" fmla="*/ 586 w 1097"/>
                <a:gd name="T27" fmla="*/ 898 h 1435"/>
                <a:gd name="T28" fmla="*/ 555 w 1097"/>
                <a:gd name="T29" fmla="*/ 881 h 1435"/>
                <a:gd name="T30" fmla="*/ 555 w 1097"/>
                <a:gd name="T31" fmla="*/ 958 h 1435"/>
                <a:gd name="T32" fmla="*/ 519 w 1097"/>
                <a:gd name="T33" fmla="*/ 721 h 1435"/>
                <a:gd name="T34" fmla="*/ 519 w 1097"/>
                <a:gd name="T35" fmla="*/ 721 h 1435"/>
                <a:gd name="T36" fmla="*/ 498 w 1097"/>
                <a:gd name="T37" fmla="*/ 769 h 1435"/>
                <a:gd name="T38" fmla="*/ 519 w 1097"/>
                <a:gd name="T39" fmla="*/ 782 h 1435"/>
                <a:gd name="T40" fmla="*/ 519 w 1097"/>
                <a:gd name="T41" fmla="*/ 721 h 1435"/>
                <a:gd name="T42" fmla="*/ 674 w 1097"/>
                <a:gd name="T43" fmla="*/ 745 h 1435"/>
                <a:gd name="T44" fmla="*/ 674 w 1097"/>
                <a:gd name="T45" fmla="*/ 745 h 1435"/>
                <a:gd name="T46" fmla="*/ 585 w 1097"/>
                <a:gd name="T47" fmla="*/ 759 h 1435"/>
                <a:gd name="T48" fmla="*/ 555 w 1097"/>
                <a:gd name="T49" fmla="*/ 722 h 1435"/>
                <a:gd name="T50" fmla="*/ 555 w 1097"/>
                <a:gd name="T51" fmla="*/ 791 h 1435"/>
                <a:gd name="T52" fmla="*/ 653 w 1097"/>
                <a:gd name="T53" fmla="*/ 833 h 1435"/>
                <a:gd name="T54" fmla="*/ 633 w 1097"/>
                <a:gd name="T55" fmla="*/ 999 h 1435"/>
                <a:gd name="T56" fmla="*/ 555 w 1097"/>
                <a:gd name="T57" fmla="*/ 1020 h 1435"/>
                <a:gd name="T58" fmla="*/ 555 w 1097"/>
                <a:gd name="T59" fmla="*/ 1066 h 1435"/>
                <a:gd name="T60" fmla="*/ 519 w 1097"/>
                <a:gd name="T61" fmla="*/ 1066 h 1435"/>
                <a:gd name="T62" fmla="*/ 519 w 1097"/>
                <a:gd name="T63" fmla="*/ 1020 h 1435"/>
                <a:gd name="T64" fmla="*/ 386 w 1097"/>
                <a:gd name="T65" fmla="*/ 913 h 1435"/>
                <a:gd name="T66" fmla="*/ 484 w 1097"/>
                <a:gd name="T67" fmla="*/ 902 h 1435"/>
                <a:gd name="T68" fmla="*/ 519 w 1097"/>
                <a:gd name="T69" fmla="*/ 955 h 1435"/>
                <a:gd name="T70" fmla="*/ 519 w 1097"/>
                <a:gd name="T71" fmla="*/ 870 h 1435"/>
                <a:gd name="T72" fmla="*/ 450 w 1097"/>
                <a:gd name="T73" fmla="*/ 847 h 1435"/>
                <a:gd name="T74" fmla="*/ 430 w 1097"/>
                <a:gd name="T75" fmla="*/ 690 h 1435"/>
                <a:gd name="T76" fmla="*/ 519 w 1097"/>
                <a:gd name="T77" fmla="*/ 658 h 1435"/>
                <a:gd name="T78" fmla="*/ 519 w 1097"/>
                <a:gd name="T79" fmla="*/ 635 h 1435"/>
                <a:gd name="T80" fmla="*/ 555 w 1097"/>
                <a:gd name="T81" fmla="*/ 635 h 1435"/>
                <a:gd name="T82" fmla="*/ 555 w 1097"/>
                <a:gd name="T83" fmla="*/ 658 h 1435"/>
                <a:gd name="T84" fmla="*/ 674 w 1097"/>
                <a:gd name="T85" fmla="*/ 745 h 1435"/>
                <a:gd name="T86" fmla="*/ 19 w 1097"/>
                <a:gd name="T87" fmla="*/ 1010 h 1435"/>
                <a:gd name="T88" fmla="*/ 19 w 1097"/>
                <a:gd name="T89" fmla="*/ 1010 h 1435"/>
                <a:gd name="T90" fmla="*/ 1039 w 1097"/>
                <a:gd name="T91" fmla="*/ 1030 h 1435"/>
                <a:gd name="T92" fmla="*/ 645 w 1097"/>
                <a:gd name="T93" fmla="*/ 236 h 1435"/>
                <a:gd name="T94" fmla="*/ 790 w 1097"/>
                <a:gd name="T95" fmla="*/ 59 h 1435"/>
                <a:gd name="T96" fmla="*/ 547 w 1097"/>
                <a:gd name="T97" fmla="*/ 58 h 1435"/>
                <a:gd name="T98" fmla="*/ 353 w 1097"/>
                <a:gd name="T99" fmla="*/ 121 h 1435"/>
                <a:gd name="T100" fmla="*/ 444 w 1097"/>
                <a:gd name="T101" fmla="*/ 228 h 1435"/>
                <a:gd name="T102" fmla="*/ 19 w 1097"/>
                <a:gd name="T103" fmla="*/ 101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tx1"/>
            </a:solidFill>
            <a:ln>
              <a:noFill/>
            </a:ln>
          </p:spPr>
          <p:txBody>
            <a:bodyPr vert="horz" wrap="square" lIns="68562" tIns="34281" rIns="68562" bIns="34281" numCol="1" anchor="t" anchorCtr="0" compatLnSpc="1"/>
            <a:lstStyle/>
            <a:p>
              <a:endParaRPr lang="zh-CN" altLang="en-US" sz="1400"/>
            </a:p>
          </p:txBody>
        </p:sp>
      </p:grpSp>
      <p:pic>
        <p:nvPicPr>
          <p:cNvPr id="26" name="Picture 6" descr="D:\360data\重要数据\桌面\未标题-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5782" y="1124669"/>
            <a:ext cx="1895475" cy="454342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800" advTm="0">
        <p14:flythroug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nodeType="withEffect">
                                  <p:stCondLst>
                                    <p:cond delay="25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nodeType="withEffect">
                                  <p:stCondLst>
                                    <p:cond delay="50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nodeType="withEffect">
                                  <p:stCondLst>
                                    <p:cond delay="75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par>
                                <p:cTn id="38" presetID="53" presetClass="entr" presetSubtype="16" fill="hold" nodeType="withEffect">
                                  <p:stCondLst>
                                    <p:cond delay="100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32"/>
          <p:cNvSpPr>
            <a:spLocks noChangeArrowheads="1"/>
          </p:cNvSpPr>
          <p:nvPr/>
        </p:nvSpPr>
        <p:spPr bwMode="auto">
          <a:xfrm>
            <a:off x="5048176" y="167004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000" dirty="0">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矩形 6"/>
          <p:cNvSpPr>
            <a:spLocks noChangeArrowheads="1"/>
          </p:cNvSpPr>
          <p:nvPr/>
        </p:nvSpPr>
        <p:spPr bwMode="auto">
          <a:xfrm>
            <a:off x="4993864" y="2041524"/>
            <a:ext cx="33845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a:t>
            </a:r>
            <a:r>
              <a:rPr kumimoji="0" lang="zh-CN" altLang="en-US" sz="1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文本</a:t>
            </a:r>
            <a:endPar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4" name="组合 3"/>
          <p:cNvGrpSpPr/>
          <p:nvPr/>
        </p:nvGrpSpPr>
        <p:grpSpPr>
          <a:xfrm>
            <a:off x="917662" y="2355726"/>
            <a:ext cx="898222" cy="898220"/>
            <a:chOff x="917662" y="2355726"/>
            <a:chExt cx="898222" cy="898220"/>
          </a:xfrm>
        </p:grpSpPr>
        <p:sp>
          <p:nvSpPr>
            <p:cNvPr id="30" name="椭圆 29"/>
            <p:cNvSpPr/>
            <p:nvPr/>
          </p:nvSpPr>
          <p:spPr>
            <a:xfrm>
              <a:off x="917662" y="2355726"/>
              <a:ext cx="898222" cy="898220"/>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TextBox 682"/>
            <p:cNvSpPr>
              <a:spLocks noChangeArrowheads="1"/>
            </p:cNvSpPr>
            <p:nvPr/>
          </p:nvSpPr>
          <p:spPr bwMode="auto">
            <a:xfrm>
              <a:off x="1043608" y="2470871"/>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Calibri" panose="020F0502020204030204" pitchFamily="34" charset="0"/>
                </a:rPr>
                <a:t>日程</a:t>
              </a:r>
              <a:endParaRPr kumimoji="0" lang="en-US" altLang="zh-CN"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Calibri" panose="020F0502020204030204" pitchFamily="34" charset="0"/>
                </a:rPr>
                <a:t>安排</a:t>
              </a:r>
              <a:endPar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3" name="组合 2"/>
          <p:cNvGrpSpPr/>
          <p:nvPr/>
        </p:nvGrpSpPr>
        <p:grpSpPr>
          <a:xfrm>
            <a:off x="2064537" y="1495229"/>
            <a:ext cx="1149740" cy="1149740"/>
            <a:chOff x="2064537" y="1495229"/>
            <a:chExt cx="1149740" cy="1149740"/>
          </a:xfrm>
        </p:grpSpPr>
        <p:grpSp>
          <p:nvGrpSpPr>
            <p:cNvPr id="12" name="组合 11"/>
            <p:cNvGrpSpPr/>
            <p:nvPr/>
          </p:nvGrpSpPr>
          <p:grpSpPr>
            <a:xfrm>
              <a:off x="2064537" y="1495229"/>
              <a:ext cx="1149740" cy="114974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latin typeface="微软雅黑" panose="020B0503020204020204" pitchFamily="34" charset="-122"/>
                  <a:ea typeface="微软雅黑" panose="020B0503020204020204" pitchFamily="34" charset="-122"/>
                </a:endParaRPr>
              </a:p>
            </p:txBody>
          </p:sp>
        </p:grpSp>
        <p:sp>
          <p:nvSpPr>
            <p:cNvPr id="9" name="TextBox 682"/>
            <p:cNvSpPr>
              <a:spLocks noChangeArrowheads="1"/>
            </p:cNvSpPr>
            <p:nvPr/>
          </p:nvSpPr>
          <p:spPr bwMode="auto">
            <a:xfrm>
              <a:off x="2267744" y="1779662"/>
              <a:ext cx="7055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defRPr/>
              </a:pPr>
              <a:r>
                <a:rPr lang="zh-CN" altLang="en-US" sz="2000" b="1" dirty="0" smtClean="0">
                  <a:solidFill>
                    <a:srgbClr val="C00000"/>
                  </a:solidFill>
                  <a:latin typeface="微软雅黑" panose="020B0503020204020204" pitchFamily="34" charset="-122"/>
                  <a:ea typeface="微软雅黑" panose="020B0503020204020204" pitchFamily="34" charset="-122"/>
                  <a:sym typeface="Calibri" panose="020F0502020204030204" pitchFamily="34" charset="0"/>
                </a:rPr>
                <a:t>行动</a:t>
              </a:r>
              <a:endParaRPr lang="en-US" altLang="zh-CN" sz="2000" b="1" dirty="0" smtClean="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a:p>
              <a:pPr lvl="0">
                <a:defRPr/>
              </a:pPr>
              <a:r>
                <a:rPr lang="zh-CN" altLang="en-US" sz="2000" b="1" dirty="0" smtClean="0">
                  <a:solidFill>
                    <a:srgbClr val="C00000"/>
                  </a:solidFill>
                  <a:latin typeface="微软雅黑" panose="020B0503020204020204" pitchFamily="34" charset="-122"/>
                  <a:ea typeface="微软雅黑" panose="020B0503020204020204" pitchFamily="34" charset="-122"/>
                  <a:sym typeface="Calibri" panose="020F0502020204030204" pitchFamily="34" charset="0"/>
                </a:rPr>
                <a:t>策略</a:t>
              </a:r>
              <a:endParaRPr lang="zh-CN" altLang="en-US" sz="2000"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5" name="组合 4"/>
          <p:cNvGrpSpPr/>
          <p:nvPr/>
        </p:nvGrpSpPr>
        <p:grpSpPr>
          <a:xfrm>
            <a:off x="2064537" y="2968429"/>
            <a:ext cx="1149740" cy="1149740"/>
            <a:chOff x="2064537" y="2968429"/>
            <a:chExt cx="1149740" cy="1149740"/>
          </a:xfrm>
        </p:grpSpPr>
        <p:grpSp>
          <p:nvGrpSpPr>
            <p:cNvPr id="15" name="组合 14"/>
            <p:cNvGrpSpPr/>
            <p:nvPr/>
          </p:nvGrpSpPr>
          <p:grpSpPr>
            <a:xfrm>
              <a:off x="2064537" y="2968429"/>
              <a:ext cx="1149740" cy="114974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latin typeface="微软雅黑" panose="020B0503020204020204" pitchFamily="34" charset="-122"/>
                  <a:ea typeface="微软雅黑" panose="020B0503020204020204" pitchFamily="34" charset="-122"/>
                </a:endParaRPr>
              </a:p>
            </p:txBody>
          </p:sp>
        </p:grpSp>
        <p:sp>
          <p:nvSpPr>
            <p:cNvPr id="10" name="TextBox 682"/>
            <p:cNvSpPr>
              <a:spLocks noChangeArrowheads="1"/>
            </p:cNvSpPr>
            <p:nvPr/>
          </p:nvSpPr>
          <p:spPr bwMode="auto">
            <a:xfrm>
              <a:off x="2275681" y="3221112"/>
              <a:ext cx="7055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defRPr/>
              </a:pPr>
              <a:r>
                <a:rPr lang="zh-CN" altLang="en-US" sz="2000" b="1" dirty="0" smtClean="0">
                  <a:solidFill>
                    <a:srgbClr val="C00000"/>
                  </a:solidFill>
                  <a:latin typeface="微软雅黑" panose="020B0503020204020204" pitchFamily="34" charset="-122"/>
                  <a:ea typeface="微软雅黑" panose="020B0503020204020204" pitchFamily="34" charset="-122"/>
                  <a:sym typeface="Calibri" panose="020F0502020204030204" pitchFamily="34" charset="0"/>
                </a:rPr>
                <a:t>后期</a:t>
              </a:r>
              <a:endParaRPr lang="en-US" altLang="zh-CN" sz="2000" b="1" dirty="0" smtClean="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a:p>
              <a:pPr lvl="0">
                <a:defRPr/>
              </a:pPr>
              <a:r>
                <a:rPr lang="zh-CN" altLang="en-US" sz="2000" b="1" dirty="0" smtClean="0">
                  <a:solidFill>
                    <a:srgbClr val="C00000"/>
                  </a:solidFill>
                  <a:latin typeface="微软雅黑" panose="020B0503020204020204" pitchFamily="34" charset="-122"/>
                  <a:ea typeface="微软雅黑" panose="020B0503020204020204" pitchFamily="34" charset="-122"/>
                  <a:sym typeface="Calibri" panose="020F0502020204030204" pitchFamily="34" charset="0"/>
                </a:rPr>
                <a:t>保障</a:t>
              </a:r>
              <a:endParaRPr lang="zh-CN" altLang="en-US" sz="2000"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8" name="组合 17"/>
          <p:cNvGrpSpPr/>
          <p:nvPr/>
        </p:nvGrpSpPr>
        <p:grpSpPr>
          <a:xfrm>
            <a:off x="3279262" y="2149273"/>
            <a:ext cx="1364538" cy="1364534"/>
            <a:chOff x="3279262" y="2149273"/>
            <a:chExt cx="1364538" cy="1364534"/>
          </a:xfrm>
        </p:grpSpPr>
        <p:sp>
          <p:nvSpPr>
            <p:cNvPr id="31" name="椭圆 30"/>
            <p:cNvSpPr/>
            <p:nvPr/>
          </p:nvSpPr>
          <p:spPr>
            <a:xfrm>
              <a:off x="3279262" y="2149273"/>
              <a:ext cx="1364538" cy="136453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TextBox 682"/>
            <p:cNvSpPr>
              <a:spLocks noChangeArrowheads="1"/>
            </p:cNvSpPr>
            <p:nvPr/>
          </p:nvSpPr>
          <p:spPr bwMode="auto">
            <a:xfrm>
              <a:off x="3553619" y="2418209"/>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defRPr/>
              </a:pPr>
              <a:r>
                <a:rPr lang="zh-CN" altLang="en-US" sz="24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客服</a:t>
              </a:r>
              <a:endParaRPr lang="en-US" altLang="zh-CN" sz="24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lvl="0">
                <a:defRPr/>
              </a:pPr>
              <a:r>
                <a:rPr lang="zh-CN" altLang="en-US" sz="24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服务</a:t>
              </a:r>
              <a:endPar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2" name="标题 1"/>
          <p:cNvSpPr>
            <a:spLocks noGrp="1"/>
          </p:cNvSpPr>
          <p:nvPr>
            <p:ph type="title"/>
          </p:nvPr>
        </p:nvSpPr>
        <p:spPr/>
        <p:txBody>
          <a:bodyPr/>
          <a:lstStyle/>
          <a:p>
            <a:r>
              <a:rPr lang="zh-CN" altLang="en-US" dirty="0"/>
              <a:t>各项推广方案</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137121" y="2370471"/>
            <a:ext cx="785342" cy="785340"/>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Freeform 6"/>
          <p:cNvSpPr>
            <a:spLocks noChangeArrowheads="1"/>
          </p:cNvSpPr>
          <p:nvPr/>
        </p:nvSpPr>
        <p:spPr bwMode="auto">
          <a:xfrm>
            <a:off x="2017712" y="2611438"/>
            <a:ext cx="6007100" cy="222250"/>
          </a:xfrm>
          <a:custGeom>
            <a:avLst/>
            <a:gdLst>
              <a:gd name="T0" fmla="*/ 1449 w 1546"/>
              <a:gd name="T1" fmla="*/ 59 h 59"/>
              <a:gd name="T2" fmla="*/ 0 w 1546"/>
              <a:gd name="T3" fmla="*/ 59 h 59"/>
              <a:gd name="T4" fmla="*/ 0 w 1546"/>
              <a:gd name="T5" fmla="*/ 55 h 59"/>
              <a:gd name="T6" fmla="*/ 1449 w 1546"/>
              <a:gd name="T7" fmla="*/ 55 h 59"/>
              <a:gd name="T8" fmla="*/ 1515 w 1546"/>
              <a:gd name="T9" fmla="*/ 28 h 59"/>
              <a:gd name="T10" fmla="*/ 1543 w 1546"/>
              <a:gd name="T11" fmla="*/ 0 h 59"/>
              <a:gd name="T12" fmla="*/ 1546 w 1546"/>
              <a:gd name="T13" fmla="*/ 2 h 59"/>
              <a:gd name="T14" fmla="*/ 1518 w 1546"/>
              <a:gd name="T15" fmla="*/ 30 h 59"/>
              <a:gd name="T16" fmla="*/ 1449 w 1546"/>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6"/>
              <a:gd name="T28" fmla="*/ 0 h 59"/>
              <a:gd name="T29" fmla="*/ 1546 w 1546"/>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6" h="59">
                <a:moveTo>
                  <a:pt x="1449" y="59"/>
                </a:moveTo>
                <a:cubicBezTo>
                  <a:pt x="0" y="59"/>
                  <a:pt x="0" y="59"/>
                  <a:pt x="0" y="59"/>
                </a:cubicBezTo>
                <a:cubicBezTo>
                  <a:pt x="0" y="55"/>
                  <a:pt x="0" y="55"/>
                  <a:pt x="0" y="55"/>
                </a:cubicBezTo>
                <a:cubicBezTo>
                  <a:pt x="1449" y="55"/>
                  <a:pt x="1449" y="55"/>
                  <a:pt x="1449" y="55"/>
                </a:cubicBezTo>
                <a:cubicBezTo>
                  <a:pt x="1471" y="55"/>
                  <a:pt x="1500" y="43"/>
                  <a:pt x="1515" y="28"/>
                </a:cubicBezTo>
                <a:cubicBezTo>
                  <a:pt x="1543" y="0"/>
                  <a:pt x="1543" y="0"/>
                  <a:pt x="1543" y="0"/>
                </a:cubicBezTo>
                <a:cubicBezTo>
                  <a:pt x="1546" y="2"/>
                  <a:pt x="1546" y="2"/>
                  <a:pt x="1546" y="2"/>
                </a:cubicBezTo>
                <a:cubicBezTo>
                  <a:pt x="1518" y="30"/>
                  <a:pt x="1518" y="30"/>
                  <a:pt x="1518" y="30"/>
                </a:cubicBezTo>
                <a:cubicBezTo>
                  <a:pt x="1502" y="46"/>
                  <a:pt x="1471" y="59"/>
                  <a:pt x="1449" y="59"/>
                </a:cubicBez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 name="Freeform 7"/>
          <p:cNvSpPr>
            <a:spLocks noChangeArrowheads="1"/>
          </p:cNvSpPr>
          <p:nvPr/>
        </p:nvSpPr>
        <p:spPr bwMode="auto">
          <a:xfrm>
            <a:off x="5970587" y="2817813"/>
            <a:ext cx="1654175" cy="739775"/>
          </a:xfrm>
          <a:custGeom>
            <a:avLst/>
            <a:gdLst>
              <a:gd name="T0" fmla="*/ 336 w 441"/>
              <a:gd name="T1" fmla="*/ 197 h 197"/>
              <a:gd name="T2" fmla="*/ 233 w 441"/>
              <a:gd name="T3" fmla="*/ 197 h 197"/>
              <a:gd name="T4" fmla="*/ 165 w 441"/>
              <a:gd name="T5" fmla="*/ 168 h 197"/>
              <a:gd name="T6" fmla="*/ 0 w 441"/>
              <a:gd name="T7" fmla="*/ 3 h 197"/>
              <a:gd name="T8" fmla="*/ 3 w 441"/>
              <a:gd name="T9" fmla="*/ 0 h 197"/>
              <a:gd name="T10" fmla="*/ 168 w 441"/>
              <a:gd name="T11" fmla="*/ 166 h 197"/>
              <a:gd name="T12" fmla="*/ 233 w 441"/>
              <a:gd name="T13" fmla="*/ 193 h 197"/>
              <a:gd name="T14" fmla="*/ 336 w 441"/>
              <a:gd name="T15" fmla="*/ 193 h 197"/>
              <a:gd name="T16" fmla="*/ 402 w 441"/>
              <a:gd name="T17" fmla="*/ 166 h 197"/>
              <a:gd name="T18" fmla="*/ 438 w 441"/>
              <a:gd name="T19" fmla="*/ 129 h 197"/>
              <a:gd name="T20" fmla="*/ 441 w 441"/>
              <a:gd name="T21" fmla="*/ 132 h 197"/>
              <a:gd name="T22" fmla="*/ 405 w 441"/>
              <a:gd name="T23" fmla="*/ 168 h 197"/>
              <a:gd name="T24" fmla="*/ 336 w 441"/>
              <a:gd name="T25" fmla="*/ 197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
              <a:gd name="T40" fmla="*/ 0 h 197"/>
              <a:gd name="T41" fmla="*/ 441 w 441"/>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 h="197">
                <a:moveTo>
                  <a:pt x="336" y="197"/>
                </a:moveTo>
                <a:cubicBezTo>
                  <a:pt x="233" y="197"/>
                  <a:pt x="233" y="197"/>
                  <a:pt x="233" y="197"/>
                </a:cubicBezTo>
                <a:cubicBezTo>
                  <a:pt x="211" y="197"/>
                  <a:pt x="181" y="184"/>
                  <a:pt x="165" y="168"/>
                </a:cubicBezTo>
                <a:cubicBezTo>
                  <a:pt x="0" y="3"/>
                  <a:pt x="0" y="3"/>
                  <a:pt x="0" y="3"/>
                </a:cubicBezTo>
                <a:cubicBezTo>
                  <a:pt x="3" y="0"/>
                  <a:pt x="3" y="0"/>
                  <a:pt x="3" y="0"/>
                </a:cubicBezTo>
                <a:cubicBezTo>
                  <a:pt x="168" y="166"/>
                  <a:pt x="168" y="166"/>
                  <a:pt x="168" y="166"/>
                </a:cubicBezTo>
                <a:cubicBezTo>
                  <a:pt x="183" y="180"/>
                  <a:pt x="212" y="193"/>
                  <a:pt x="233" y="193"/>
                </a:cubicBezTo>
                <a:cubicBezTo>
                  <a:pt x="336" y="193"/>
                  <a:pt x="336" y="193"/>
                  <a:pt x="336" y="193"/>
                </a:cubicBezTo>
                <a:cubicBezTo>
                  <a:pt x="358" y="193"/>
                  <a:pt x="387" y="180"/>
                  <a:pt x="402" y="166"/>
                </a:cubicBezTo>
                <a:cubicBezTo>
                  <a:pt x="438" y="129"/>
                  <a:pt x="438" y="129"/>
                  <a:pt x="438" y="129"/>
                </a:cubicBezTo>
                <a:cubicBezTo>
                  <a:pt x="441" y="132"/>
                  <a:pt x="441" y="132"/>
                  <a:pt x="441" y="132"/>
                </a:cubicBezTo>
                <a:cubicBezTo>
                  <a:pt x="405" y="168"/>
                  <a:pt x="405" y="168"/>
                  <a:pt x="405" y="168"/>
                </a:cubicBezTo>
                <a:cubicBezTo>
                  <a:pt x="389" y="184"/>
                  <a:pt x="358" y="197"/>
                  <a:pt x="336" y="197"/>
                </a:cubicBez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 name="Freeform 8"/>
          <p:cNvSpPr>
            <a:spLocks noChangeArrowheads="1"/>
          </p:cNvSpPr>
          <p:nvPr/>
        </p:nvSpPr>
        <p:spPr bwMode="auto">
          <a:xfrm>
            <a:off x="2606675" y="1550988"/>
            <a:ext cx="2862262" cy="2043112"/>
          </a:xfrm>
          <a:custGeom>
            <a:avLst/>
            <a:gdLst>
              <a:gd name="T0" fmla="*/ 269 w 763"/>
              <a:gd name="T1" fmla="*/ 545 h 545"/>
              <a:gd name="T2" fmla="*/ 232 w 763"/>
              <a:gd name="T3" fmla="*/ 545 h 545"/>
              <a:gd name="T4" fmla="*/ 164 w 763"/>
              <a:gd name="T5" fmla="*/ 517 h 545"/>
              <a:gd name="T6" fmla="*/ 16 w 763"/>
              <a:gd name="T7" fmla="*/ 369 h 545"/>
              <a:gd name="T8" fmla="*/ 16 w 763"/>
              <a:gd name="T9" fmla="*/ 311 h 545"/>
              <a:gd name="T10" fmla="*/ 253 w 763"/>
              <a:gd name="T11" fmla="*/ 73 h 545"/>
              <a:gd name="T12" fmla="*/ 321 w 763"/>
              <a:gd name="T13" fmla="*/ 45 h 545"/>
              <a:gd name="T14" fmla="*/ 676 w 763"/>
              <a:gd name="T15" fmla="*/ 45 h 545"/>
              <a:gd name="T16" fmla="*/ 737 w 763"/>
              <a:gd name="T17" fmla="*/ 23 h 545"/>
              <a:gd name="T18" fmla="*/ 760 w 763"/>
              <a:gd name="T19" fmla="*/ 0 h 545"/>
              <a:gd name="T20" fmla="*/ 763 w 763"/>
              <a:gd name="T21" fmla="*/ 2 h 545"/>
              <a:gd name="T22" fmla="*/ 740 w 763"/>
              <a:gd name="T23" fmla="*/ 25 h 545"/>
              <a:gd name="T24" fmla="*/ 676 w 763"/>
              <a:gd name="T25" fmla="*/ 49 h 545"/>
              <a:gd name="T26" fmla="*/ 321 w 763"/>
              <a:gd name="T27" fmla="*/ 49 h 545"/>
              <a:gd name="T28" fmla="*/ 256 w 763"/>
              <a:gd name="T29" fmla="*/ 76 h 545"/>
              <a:gd name="T30" fmla="*/ 19 w 763"/>
              <a:gd name="T31" fmla="*/ 313 h 545"/>
              <a:gd name="T32" fmla="*/ 19 w 763"/>
              <a:gd name="T33" fmla="*/ 366 h 545"/>
              <a:gd name="T34" fmla="*/ 167 w 763"/>
              <a:gd name="T35" fmla="*/ 514 h 545"/>
              <a:gd name="T36" fmla="*/ 232 w 763"/>
              <a:gd name="T37" fmla="*/ 541 h 545"/>
              <a:gd name="T38" fmla="*/ 269 w 763"/>
              <a:gd name="T39" fmla="*/ 541 h 545"/>
              <a:gd name="T40" fmla="*/ 335 w 763"/>
              <a:gd name="T41" fmla="*/ 514 h 545"/>
              <a:gd name="T42" fmla="*/ 390 w 763"/>
              <a:gd name="T43" fmla="*/ 459 h 545"/>
              <a:gd name="T44" fmla="*/ 393 w 763"/>
              <a:gd name="T45" fmla="*/ 462 h 545"/>
              <a:gd name="T46" fmla="*/ 337 w 763"/>
              <a:gd name="T47" fmla="*/ 517 h 545"/>
              <a:gd name="T48" fmla="*/ 269 w 763"/>
              <a:gd name="T49" fmla="*/ 545 h 5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3"/>
              <a:gd name="T76" fmla="*/ 0 h 545"/>
              <a:gd name="T77" fmla="*/ 763 w 763"/>
              <a:gd name="T78" fmla="*/ 545 h 5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3" h="545">
                <a:moveTo>
                  <a:pt x="269" y="545"/>
                </a:moveTo>
                <a:cubicBezTo>
                  <a:pt x="232" y="545"/>
                  <a:pt x="232" y="545"/>
                  <a:pt x="232" y="545"/>
                </a:cubicBezTo>
                <a:cubicBezTo>
                  <a:pt x="210" y="545"/>
                  <a:pt x="180" y="533"/>
                  <a:pt x="164" y="517"/>
                </a:cubicBezTo>
                <a:cubicBezTo>
                  <a:pt x="16" y="369"/>
                  <a:pt x="16" y="369"/>
                  <a:pt x="16" y="369"/>
                </a:cubicBezTo>
                <a:cubicBezTo>
                  <a:pt x="0" y="353"/>
                  <a:pt x="0" y="327"/>
                  <a:pt x="16" y="311"/>
                </a:cubicBezTo>
                <a:cubicBezTo>
                  <a:pt x="253" y="73"/>
                  <a:pt x="253" y="73"/>
                  <a:pt x="253" y="73"/>
                </a:cubicBezTo>
                <a:cubicBezTo>
                  <a:pt x="269" y="58"/>
                  <a:pt x="299" y="45"/>
                  <a:pt x="321" y="45"/>
                </a:cubicBezTo>
                <a:cubicBezTo>
                  <a:pt x="676" y="45"/>
                  <a:pt x="676" y="45"/>
                  <a:pt x="676" y="45"/>
                </a:cubicBezTo>
                <a:cubicBezTo>
                  <a:pt x="697" y="45"/>
                  <a:pt x="725" y="35"/>
                  <a:pt x="737" y="23"/>
                </a:cubicBezTo>
                <a:cubicBezTo>
                  <a:pt x="760" y="0"/>
                  <a:pt x="760" y="0"/>
                  <a:pt x="760" y="0"/>
                </a:cubicBezTo>
                <a:cubicBezTo>
                  <a:pt x="763" y="2"/>
                  <a:pt x="763" y="2"/>
                  <a:pt x="763" y="2"/>
                </a:cubicBezTo>
                <a:cubicBezTo>
                  <a:pt x="740" y="25"/>
                  <a:pt x="740" y="25"/>
                  <a:pt x="740" y="25"/>
                </a:cubicBezTo>
                <a:cubicBezTo>
                  <a:pt x="727" y="38"/>
                  <a:pt x="698" y="49"/>
                  <a:pt x="676" y="49"/>
                </a:cubicBezTo>
                <a:cubicBezTo>
                  <a:pt x="321" y="49"/>
                  <a:pt x="321" y="49"/>
                  <a:pt x="321" y="49"/>
                </a:cubicBezTo>
                <a:cubicBezTo>
                  <a:pt x="300" y="49"/>
                  <a:pt x="271" y="61"/>
                  <a:pt x="256" y="76"/>
                </a:cubicBezTo>
                <a:cubicBezTo>
                  <a:pt x="19" y="313"/>
                  <a:pt x="19" y="313"/>
                  <a:pt x="19" y="313"/>
                </a:cubicBezTo>
                <a:cubicBezTo>
                  <a:pt x="4" y="328"/>
                  <a:pt x="4" y="352"/>
                  <a:pt x="19" y="366"/>
                </a:cubicBezTo>
                <a:cubicBezTo>
                  <a:pt x="167" y="514"/>
                  <a:pt x="167" y="514"/>
                  <a:pt x="167" y="514"/>
                </a:cubicBezTo>
                <a:cubicBezTo>
                  <a:pt x="182" y="529"/>
                  <a:pt x="211" y="541"/>
                  <a:pt x="232" y="541"/>
                </a:cubicBezTo>
                <a:cubicBezTo>
                  <a:pt x="269" y="541"/>
                  <a:pt x="269" y="541"/>
                  <a:pt x="269" y="541"/>
                </a:cubicBezTo>
                <a:cubicBezTo>
                  <a:pt x="290" y="541"/>
                  <a:pt x="320" y="529"/>
                  <a:pt x="335" y="514"/>
                </a:cubicBezTo>
                <a:cubicBezTo>
                  <a:pt x="390" y="459"/>
                  <a:pt x="390" y="459"/>
                  <a:pt x="390" y="459"/>
                </a:cubicBezTo>
                <a:cubicBezTo>
                  <a:pt x="393" y="462"/>
                  <a:pt x="393" y="462"/>
                  <a:pt x="393" y="462"/>
                </a:cubicBezTo>
                <a:cubicBezTo>
                  <a:pt x="337" y="517"/>
                  <a:pt x="337" y="517"/>
                  <a:pt x="337" y="517"/>
                </a:cubicBezTo>
                <a:cubicBezTo>
                  <a:pt x="322" y="533"/>
                  <a:pt x="291" y="545"/>
                  <a:pt x="269" y="545"/>
                </a:cubicBez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 name="Freeform 9"/>
          <p:cNvSpPr>
            <a:spLocks noChangeArrowheads="1"/>
          </p:cNvSpPr>
          <p:nvPr/>
        </p:nvSpPr>
        <p:spPr bwMode="auto">
          <a:xfrm>
            <a:off x="3470275" y="3579813"/>
            <a:ext cx="3625850" cy="847725"/>
          </a:xfrm>
          <a:custGeom>
            <a:avLst/>
            <a:gdLst>
              <a:gd name="T0" fmla="*/ 843 w 967"/>
              <a:gd name="T1" fmla="*/ 226 h 226"/>
              <a:gd name="T2" fmla="*/ 444 w 967"/>
              <a:gd name="T3" fmla="*/ 226 h 226"/>
              <a:gd name="T4" fmla="*/ 376 w 967"/>
              <a:gd name="T5" fmla="*/ 198 h 226"/>
              <a:gd name="T6" fmla="*/ 210 w 967"/>
              <a:gd name="T7" fmla="*/ 31 h 226"/>
              <a:gd name="T8" fmla="*/ 144 w 967"/>
              <a:gd name="T9" fmla="*/ 4 h 226"/>
              <a:gd name="T10" fmla="*/ 0 w 967"/>
              <a:gd name="T11" fmla="*/ 4 h 226"/>
              <a:gd name="T12" fmla="*/ 0 w 967"/>
              <a:gd name="T13" fmla="*/ 0 h 226"/>
              <a:gd name="T14" fmla="*/ 144 w 967"/>
              <a:gd name="T15" fmla="*/ 0 h 226"/>
              <a:gd name="T16" fmla="*/ 212 w 967"/>
              <a:gd name="T17" fmla="*/ 29 h 226"/>
              <a:gd name="T18" fmla="*/ 379 w 967"/>
              <a:gd name="T19" fmla="*/ 195 h 226"/>
              <a:gd name="T20" fmla="*/ 444 w 967"/>
              <a:gd name="T21" fmla="*/ 223 h 226"/>
              <a:gd name="T22" fmla="*/ 843 w 967"/>
              <a:gd name="T23" fmla="*/ 223 h 226"/>
              <a:gd name="T24" fmla="*/ 908 w 967"/>
              <a:gd name="T25" fmla="*/ 195 h 226"/>
              <a:gd name="T26" fmla="*/ 964 w 967"/>
              <a:gd name="T27" fmla="*/ 140 h 226"/>
              <a:gd name="T28" fmla="*/ 967 w 967"/>
              <a:gd name="T29" fmla="*/ 142 h 226"/>
              <a:gd name="T30" fmla="*/ 911 w 967"/>
              <a:gd name="T31" fmla="*/ 198 h 226"/>
              <a:gd name="T32" fmla="*/ 843 w 967"/>
              <a:gd name="T33" fmla="*/ 226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7"/>
              <a:gd name="T52" fmla="*/ 0 h 226"/>
              <a:gd name="T53" fmla="*/ 967 w 967"/>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7" h="226">
                <a:moveTo>
                  <a:pt x="843" y="226"/>
                </a:moveTo>
                <a:cubicBezTo>
                  <a:pt x="444" y="226"/>
                  <a:pt x="444" y="226"/>
                  <a:pt x="444" y="226"/>
                </a:cubicBezTo>
                <a:cubicBezTo>
                  <a:pt x="422" y="226"/>
                  <a:pt x="392" y="214"/>
                  <a:pt x="376" y="198"/>
                </a:cubicBezTo>
                <a:cubicBezTo>
                  <a:pt x="210" y="31"/>
                  <a:pt x="210" y="31"/>
                  <a:pt x="210" y="31"/>
                </a:cubicBezTo>
                <a:cubicBezTo>
                  <a:pt x="195" y="16"/>
                  <a:pt x="165" y="4"/>
                  <a:pt x="144" y="4"/>
                </a:cubicBezTo>
                <a:cubicBezTo>
                  <a:pt x="0" y="4"/>
                  <a:pt x="0" y="4"/>
                  <a:pt x="0" y="4"/>
                </a:cubicBezTo>
                <a:cubicBezTo>
                  <a:pt x="0" y="0"/>
                  <a:pt x="0" y="0"/>
                  <a:pt x="0" y="0"/>
                </a:cubicBezTo>
                <a:cubicBezTo>
                  <a:pt x="144" y="0"/>
                  <a:pt x="144" y="0"/>
                  <a:pt x="144" y="0"/>
                </a:cubicBezTo>
                <a:cubicBezTo>
                  <a:pt x="166" y="0"/>
                  <a:pt x="197" y="13"/>
                  <a:pt x="212" y="29"/>
                </a:cubicBezTo>
                <a:cubicBezTo>
                  <a:pt x="379" y="195"/>
                  <a:pt x="379" y="195"/>
                  <a:pt x="379" y="195"/>
                </a:cubicBezTo>
                <a:cubicBezTo>
                  <a:pt x="394" y="210"/>
                  <a:pt x="423" y="223"/>
                  <a:pt x="444" y="223"/>
                </a:cubicBezTo>
                <a:cubicBezTo>
                  <a:pt x="843" y="223"/>
                  <a:pt x="843" y="223"/>
                  <a:pt x="843" y="223"/>
                </a:cubicBezTo>
                <a:cubicBezTo>
                  <a:pt x="864" y="223"/>
                  <a:pt x="893" y="210"/>
                  <a:pt x="908" y="195"/>
                </a:cubicBezTo>
                <a:cubicBezTo>
                  <a:pt x="964" y="140"/>
                  <a:pt x="964" y="140"/>
                  <a:pt x="964" y="140"/>
                </a:cubicBezTo>
                <a:cubicBezTo>
                  <a:pt x="967" y="142"/>
                  <a:pt x="967" y="142"/>
                  <a:pt x="967" y="142"/>
                </a:cubicBezTo>
                <a:cubicBezTo>
                  <a:pt x="911" y="198"/>
                  <a:pt x="911" y="198"/>
                  <a:pt x="911" y="198"/>
                </a:cubicBezTo>
                <a:cubicBezTo>
                  <a:pt x="895" y="214"/>
                  <a:pt x="865" y="226"/>
                  <a:pt x="843" y="226"/>
                </a:cubicBez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 name="Freeform 10"/>
          <p:cNvSpPr>
            <a:spLocks noChangeArrowheads="1"/>
          </p:cNvSpPr>
          <p:nvPr/>
        </p:nvSpPr>
        <p:spPr bwMode="auto">
          <a:xfrm>
            <a:off x="4598987" y="3698875"/>
            <a:ext cx="1225550" cy="341313"/>
          </a:xfrm>
          <a:custGeom>
            <a:avLst/>
            <a:gdLst>
              <a:gd name="T0" fmla="*/ 200 w 327"/>
              <a:gd name="T1" fmla="*/ 91 h 91"/>
              <a:gd name="T2" fmla="*/ 0 w 327"/>
              <a:gd name="T3" fmla="*/ 91 h 91"/>
              <a:gd name="T4" fmla="*/ 0 w 327"/>
              <a:gd name="T5" fmla="*/ 87 h 91"/>
              <a:gd name="T6" fmla="*/ 200 w 327"/>
              <a:gd name="T7" fmla="*/ 87 h 91"/>
              <a:gd name="T8" fmla="*/ 265 w 327"/>
              <a:gd name="T9" fmla="*/ 60 h 91"/>
              <a:gd name="T10" fmla="*/ 324 w 327"/>
              <a:gd name="T11" fmla="*/ 0 h 91"/>
              <a:gd name="T12" fmla="*/ 327 w 327"/>
              <a:gd name="T13" fmla="*/ 3 h 91"/>
              <a:gd name="T14" fmla="*/ 268 w 327"/>
              <a:gd name="T15" fmla="*/ 62 h 91"/>
              <a:gd name="T16" fmla="*/ 200 w 327"/>
              <a:gd name="T17" fmla="*/ 9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91"/>
              <a:gd name="T29" fmla="*/ 327 w 327"/>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91">
                <a:moveTo>
                  <a:pt x="200" y="91"/>
                </a:moveTo>
                <a:cubicBezTo>
                  <a:pt x="0" y="91"/>
                  <a:pt x="0" y="91"/>
                  <a:pt x="0" y="91"/>
                </a:cubicBezTo>
                <a:cubicBezTo>
                  <a:pt x="0" y="87"/>
                  <a:pt x="0" y="87"/>
                  <a:pt x="0" y="87"/>
                </a:cubicBezTo>
                <a:cubicBezTo>
                  <a:pt x="200" y="87"/>
                  <a:pt x="200" y="87"/>
                  <a:pt x="200" y="87"/>
                </a:cubicBezTo>
                <a:cubicBezTo>
                  <a:pt x="221" y="87"/>
                  <a:pt x="250" y="74"/>
                  <a:pt x="265" y="60"/>
                </a:cubicBezTo>
                <a:cubicBezTo>
                  <a:pt x="324" y="0"/>
                  <a:pt x="324" y="0"/>
                  <a:pt x="324" y="0"/>
                </a:cubicBezTo>
                <a:cubicBezTo>
                  <a:pt x="327" y="3"/>
                  <a:pt x="327" y="3"/>
                  <a:pt x="327" y="3"/>
                </a:cubicBezTo>
                <a:cubicBezTo>
                  <a:pt x="268" y="62"/>
                  <a:pt x="268" y="62"/>
                  <a:pt x="268" y="62"/>
                </a:cubicBezTo>
                <a:cubicBezTo>
                  <a:pt x="252" y="78"/>
                  <a:pt x="222" y="91"/>
                  <a:pt x="200" y="91"/>
                </a:cubicBez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7" name="Freeform 11"/>
          <p:cNvSpPr>
            <a:spLocks noChangeArrowheads="1"/>
          </p:cNvSpPr>
          <p:nvPr/>
        </p:nvSpPr>
        <p:spPr bwMode="auto">
          <a:xfrm>
            <a:off x="2870200" y="1689100"/>
            <a:ext cx="3910012" cy="839788"/>
          </a:xfrm>
          <a:custGeom>
            <a:avLst/>
            <a:gdLst>
              <a:gd name="T0" fmla="*/ 134 w 1043"/>
              <a:gd name="T1" fmla="*/ 224 h 224"/>
              <a:gd name="T2" fmla="*/ 0 w 1043"/>
              <a:gd name="T3" fmla="*/ 224 h 224"/>
              <a:gd name="T4" fmla="*/ 0 w 1043"/>
              <a:gd name="T5" fmla="*/ 220 h 224"/>
              <a:gd name="T6" fmla="*/ 134 w 1043"/>
              <a:gd name="T7" fmla="*/ 220 h 224"/>
              <a:gd name="T8" fmla="*/ 200 w 1043"/>
              <a:gd name="T9" fmla="*/ 193 h 224"/>
              <a:gd name="T10" fmla="*/ 297 w 1043"/>
              <a:gd name="T11" fmla="*/ 95 h 224"/>
              <a:gd name="T12" fmla="*/ 366 w 1043"/>
              <a:gd name="T13" fmla="*/ 67 h 224"/>
              <a:gd name="T14" fmla="*/ 935 w 1043"/>
              <a:gd name="T15" fmla="*/ 67 h 224"/>
              <a:gd name="T16" fmla="*/ 1001 w 1043"/>
              <a:gd name="T17" fmla="*/ 40 h 224"/>
              <a:gd name="T18" fmla="*/ 1040 w 1043"/>
              <a:gd name="T19" fmla="*/ 0 h 224"/>
              <a:gd name="T20" fmla="*/ 1043 w 1043"/>
              <a:gd name="T21" fmla="*/ 3 h 224"/>
              <a:gd name="T22" fmla="*/ 1003 w 1043"/>
              <a:gd name="T23" fmla="*/ 43 h 224"/>
              <a:gd name="T24" fmla="*/ 935 w 1043"/>
              <a:gd name="T25" fmla="*/ 71 h 224"/>
              <a:gd name="T26" fmla="*/ 366 w 1043"/>
              <a:gd name="T27" fmla="*/ 71 h 224"/>
              <a:gd name="T28" fmla="*/ 300 w 1043"/>
              <a:gd name="T29" fmla="*/ 98 h 224"/>
              <a:gd name="T30" fmla="*/ 202 w 1043"/>
              <a:gd name="T31" fmla="*/ 196 h 224"/>
              <a:gd name="T32" fmla="*/ 134 w 1043"/>
              <a:gd name="T33" fmla="*/ 224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3"/>
              <a:gd name="T52" fmla="*/ 0 h 224"/>
              <a:gd name="T53" fmla="*/ 1043 w 1043"/>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3" h="224">
                <a:moveTo>
                  <a:pt x="134" y="224"/>
                </a:moveTo>
                <a:cubicBezTo>
                  <a:pt x="0" y="224"/>
                  <a:pt x="0" y="224"/>
                  <a:pt x="0" y="224"/>
                </a:cubicBezTo>
                <a:cubicBezTo>
                  <a:pt x="0" y="220"/>
                  <a:pt x="0" y="220"/>
                  <a:pt x="0" y="220"/>
                </a:cubicBezTo>
                <a:cubicBezTo>
                  <a:pt x="134" y="220"/>
                  <a:pt x="134" y="220"/>
                  <a:pt x="134" y="220"/>
                </a:cubicBezTo>
                <a:cubicBezTo>
                  <a:pt x="155" y="220"/>
                  <a:pt x="185" y="208"/>
                  <a:pt x="200" y="193"/>
                </a:cubicBezTo>
                <a:cubicBezTo>
                  <a:pt x="297" y="95"/>
                  <a:pt x="297" y="95"/>
                  <a:pt x="297" y="95"/>
                </a:cubicBezTo>
                <a:cubicBezTo>
                  <a:pt x="313" y="80"/>
                  <a:pt x="344" y="67"/>
                  <a:pt x="366" y="67"/>
                </a:cubicBezTo>
                <a:cubicBezTo>
                  <a:pt x="935" y="67"/>
                  <a:pt x="935" y="67"/>
                  <a:pt x="935" y="67"/>
                </a:cubicBezTo>
                <a:cubicBezTo>
                  <a:pt x="956" y="67"/>
                  <a:pt x="986" y="55"/>
                  <a:pt x="1001" y="40"/>
                </a:cubicBezTo>
                <a:cubicBezTo>
                  <a:pt x="1040" y="0"/>
                  <a:pt x="1040" y="0"/>
                  <a:pt x="1040" y="0"/>
                </a:cubicBezTo>
                <a:cubicBezTo>
                  <a:pt x="1043" y="3"/>
                  <a:pt x="1043" y="3"/>
                  <a:pt x="1043" y="3"/>
                </a:cubicBezTo>
                <a:cubicBezTo>
                  <a:pt x="1003" y="43"/>
                  <a:pt x="1003" y="43"/>
                  <a:pt x="1003" y="43"/>
                </a:cubicBezTo>
                <a:cubicBezTo>
                  <a:pt x="988" y="58"/>
                  <a:pt x="957" y="71"/>
                  <a:pt x="935" y="71"/>
                </a:cubicBezTo>
                <a:cubicBezTo>
                  <a:pt x="366" y="71"/>
                  <a:pt x="366" y="71"/>
                  <a:pt x="366" y="71"/>
                </a:cubicBezTo>
                <a:cubicBezTo>
                  <a:pt x="345" y="71"/>
                  <a:pt x="315" y="83"/>
                  <a:pt x="300" y="98"/>
                </a:cubicBezTo>
                <a:cubicBezTo>
                  <a:pt x="202" y="196"/>
                  <a:pt x="202" y="196"/>
                  <a:pt x="202" y="196"/>
                </a:cubicBezTo>
                <a:cubicBezTo>
                  <a:pt x="187" y="211"/>
                  <a:pt x="156" y="224"/>
                  <a:pt x="134" y="224"/>
                </a:cubicBez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8" name="Freeform 12"/>
          <p:cNvSpPr>
            <a:spLocks noChangeArrowheads="1"/>
          </p:cNvSpPr>
          <p:nvPr/>
        </p:nvSpPr>
        <p:spPr bwMode="auto">
          <a:xfrm>
            <a:off x="2771775" y="2305050"/>
            <a:ext cx="3956050" cy="322263"/>
          </a:xfrm>
          <a:custGeom>
            <a:avLst/>
            <a:gdLst>
              <a:gd name="T0" fmla="*/ 933 w 1055"/>
              <a:gd name="T1" fmla="*/ 86 h 86"/>
              <a:gd name="T2" fmla="*/ 0 w 1055"/>
              <a:gd name="T3" fmla="*/ 86 h 86"/>
              <a:gd name="T4" fmla="*/ 0 w 1055"/>
              <a:gd name="T5" fmla="*/ 82 h 86"/>
              <a:gd name="T6" fmla="*/ 933 w 1055"/>
              <a:gd name="T7" fmla="*/ 82 h 86"/>
              <a:gd name="T8" fmla="*/ 998 w 1055"/>
              <a:gd name="T9" fmla="*/ 55 h 86"/>
              <a:gd name="T10" fmla="*/ 1053 w 1055"/>
              <a:gd name="T11" fmla="*/ 0 h 86"/>
              <a:gd name="T12" fmla="*/ 1055 w 1055"/>
              <a:gd name="T13" fmla="*/ 3 h 86"/>
              <a:gd name="T14" fmla="*/ 1001 w 1055"/>
              <a:gd name="T15" fmla="*/ 58 h 86"/>
              <a:gd name="T16" fmla="*/ 933 w 1055"/>
              <a:gd name="T17" fmla="*/ 86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86"/>
              <a:gd name="T29" fmla="*/ 1055 w 105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86">
                <a:moveTo>
                  <a:pt x="933" y="86"/>
                </a:moveTo>
                <a:cubicBezTo>
                  <a:pt x="0" y="86"/>
                  <a:pt x="0" y="86"/>
                  <a:pt x="0" y="86"/>
                </a:cubicBezTo>
                <a:cubicBezTo>
                  <a:pt x="0" y="82"/>
                  <a:pt x="0" y="82"/>
                  <a:pt x="0" y="82"/>
                </a:cubicBezTo>
                <a:cubicBezTo>
                  <a:pt x="933" y="82"/>
                  <a:pt x="933" y="82"/>
                  <a:pt x="933" y="82"/>
                </a:cubicBezTo>
                <a:cubicBezTo>
                  <a:pt x="954" y="82"/>
                  <a:pt x="983" y="70"/>
                  <a:pt x="998" y="55"/>
                </a:cubicBezTo>
                <a:cubicBezTo>
                  <a:pt x="1053" y="0"/>
                  <a:pt x="1053" y="0"/>
                  <a:pt x="1053" y="0"/>
                </a:cubicBezTo>
                <a:cubicBezTo>
                  <a:pt x="1055" y="3"/>
                  <a:pt x="1055" y="3"/>
                  <a:pt x="1055" y="3"/>
                </a:cubicBezTo>
                <a:cubicBezTo>
                  <a:pt x="1001" y="58"/>
                  <a:pt x="1001" y="58"/>
                  <a:pt x="1001" y="58"/>
                </a:cubicBezTo>
                <a:cubicBezTo>
                  <a:pt x="985" y="73"/>
                  <a:pt x="955" y="86"/>
                  <a:pt x="933" y="86"/>
                </a:cubicBez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9" name="Oval 13"/>
          <p:cNvSpPr>
            <a:spLocks noChangeArrowheads="1"/>
          </p:cNvSpPr>
          <p:nvPr/>
        </p:nvSpPr>
        <p:spPr bwMode="auto">
          <a:xfrm>
            <a:off x="2589212" y="2784475"/>
            <a:ext cx="85725"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0" name="Oval 14"/>
          <p:cNvSpPr>
            <a:spLocks noChangeArrowheads="1"/>
          </p:cNvSpPr>
          <p:nvPr/>
        </p:nvSpPr>
        <p:spPr bwMode="auto">
          <a:xfrm>
            <a:off x="3470275" y="2784475"/>
            <a:ext cx="82550"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1" name="Oval 15"/>
          <p:cNvSpPr>
            <a:spLocks noChangeArrowheads="1"/>
          </p:cNvSpPr>
          <p:nvPr/>
        </p:nvSpPr>
        <p:spPr bwMode="auto">
          <a:xfrm>
            <a:off x="4995862" y="2784475"/>
            <a:ext cx="82550"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2" name="Oval 16"/>
          <p:cNvSpPr>
            <a:spLocks noChangeArrowheads="1"/>
          </p:cNvSpPr>
          <p:nvPr/>
        </p:nvSpPr>
        <p:spPr bwMode="auto">
          <a:xfrm>
            <a:off x="5945187" y="2784475"/>
            <a:ext cx="79375"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3" name="Oval 17"/>
          <p:cNvSpPr>
            <a:spLocks noChangeArrowheads="1"/>
          </p:cNvSpPr>
          <p:nvPr/>
        </p:nvSpPr>
        <p:spPr bwMode="auto">
          <a:xfrm>
            <a:off x="7148512" y="2784475"/>
            <a:ext cx="82550"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4" name="Oval 18"/>
          <p:cNvSpPr>
            <a:spLocks noChangeArrowheads="1"/>
          </p:cNvSpPr>
          <p:nvPr/>
        </p:nvSpPr>
        <p:spPr bwMode="auto">
          <a:xfrm>
            <a:off x="7969250" y="2570163"/>
            <a:ext cx="85725"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5" name="Oval 19"/>
          <p:cNvSpPr>
            <a:spLocks noChangeArrowheads="1"/>
          </p:cNvSpPr>
          <p:nvPr/>
        </p:nvSpPr>
        <p:spPr bwMode="auto">
          <a:xfrm>
            <a:off x="7583487" y="3263900"/>
            <a:ext cx="82550"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6" name="Oval 20"/>
          <p:cNvSpPr>
            <a:spLocks noChangeArrowheads="1"/>
          </p:cNvSpPr>
          <p:nvPr/>
        </p:nvSpPr>
        <p:spPr bwMode="auto">
          <a:xfrm>
            <a:off x="6432550" y="3279775"/>
            <a:ext cx="85725" cy="85725"/>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7" name="Oval 21"/>
          <p:cNvSpPr>
            <a:spLocks noChangeArrowheads="1"/>
          </p:cNvSpPr>
          <p:nvPr/>
        </p:nvSpPr>
        <p:spPr bwMode="auto">
          <a:xfrm>
            <a:off x="7054850" y="4062413"/>
            <a:ext cx="82550"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8" name="Oval 23"/>
          <p:cNvSpPr>
            <a:spLocks noChangeArrowheads="1"/>
          </p:cNvSpPr>
          <p:nvPr/>
        </p:nvSpPr>
        <p:spPr bwMode="auto">
          <a:xfrm>
            <a:off x="4557712" y="3987800"/>
            <a:ext cx="85725"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9" name="Oval 24"/>
          <p:cNvSpPr>
            <a:spLocks noChangeArrowheads="1"/>
          </p:cNvSpPr>
          <p:nvPr/>
        </p:nvSpPr>
        <p:spPr bwMode="auto">
          <a:xfrm>
            <a:off x="5783262" y="3657600"/>
            <a:ext cx="82550" cy="87313"/>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0" name="Oval 25"/>
          <p:cNvSpPr>
            <a:spLocks noChangeArrowheads="1"/>
          </p:cNvSpPr>
          <p:nvPr/>
        </p:nvSpPr>
        <p:spPr bwMode="auto">
          <a:xfrm>
            <a:off x="4024312" y="3238500"/>
            <a:ext cx="82550" cy="85725"/>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1" name="Oval 26"/>
          <p:cNvSpPr>
            <a:spLocks noChangeArrowheads="1"/>
          </p:cNvSpPr>
          <p:nvPr/>
        </p:nvSpPr>
        <p:spPr bwMode="auto">
          <a:xfrm>
            <a:off x="2828925" y="2481263"/>
            <a:ext cx="82550"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2" name="Oval 27"/>
          <p:cNvSpPr>
            <a:spLocks noChangeArrowheads="1"/>
          </p:cNvSpPr>
          <p:nvPr/>
        </p:nvSpPr>
        <p:spPr bwMode="auto">
          <a:xfrm>
            <a:off x="4351337" y="1906588"/>
            <a:ext cx="82550"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3" name="Oval 28"/>
          <p:cNvSpPr>
            <a:spLocks noChangeArrowheads="1"/>
          </p:cNvSpPr>
          <p:nvPr/>
        </p:nvSpPr>
        <p:spPr bwMode="auto">
          <a:xfrm>
            <a:off x="4164012" y="1685925"/>
            <a:ext cx="82550"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4" name="Oval 29"/>
          <p:cNvSpPr>
            <a:spLocks noChangeArrowheads="1"/>
          </p:cNvSpPr>
          <p:nvPr/>
        </p:nvSpPr>
        <p:spPr bwMode="auto">
          <a:xfrm>
            <a:off x="4827587" y="2578100"/>
            <a:ext cx="82550"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5" name="Oval 30"/>
          <p:cNvSpPr>
            <a:spLocks noChangeArrowheads="1"/>
          </p:cNvSpPr>
          <p:nvPr/>
        </p:nvSpPr>
        <p:spPr bwMode="auto">
          <a:xfrm>
            <a:off x="5427662" y="1509713"/>
            <a:ext cx="82550"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7" name="Oval 32"/>
          <p:cNvSpPr>
            <a:spLocks noChangeArrowheads="1"/>
          </p:cNvSpPr>
          <p:nvPr/>
        </p:nvSpPr>
        <p:spPr bwMode="auto">
          <a:xfrm>
            <a:off x="6675437" y="2278063"/>
            <a:ext cx="82550"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8" name="Oval 33"/>
          <p:cNvSpPr>
            <a:spLocks noChangeArrowheads="1"/>
          </p:cNvSpPr>
          <p:nvPr/>
        </p:nvSpPr>
        <p:spPr bwMode="auto">
          <a:xfrm>
            <a:off x="2730500" y="2574925"/>
            <a:ext cx="82550" cy="85725"/>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9" name="Oval 34"/>
          <p:cNvSpPr>
            <a:spLocks noChangeArrowheads="1"/>
          </p:cNvSpPr>
          <p:nvPr/>
        </p:nvSpPr>
        <p:spPr bwMode="auto">
          <a:xfrm>
            <a:off x="3506787" y="3544888"/>
            <a:ext cx="85725" cy="82550"/>
          </a:xfrm>
          <a:prstGeom prst="ellipse">
            <a:avLst/>
          </a:pr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4" name="Freeform 546"/>
          <p:cNvSpPr>
            <a:spLocks noEditPoints="1" noChangeArrowheads="1"/>
          </p:cNvSpPr>
          <p:nvPr/>
        </p:nvSpPr>
        <p:spPr bwMode="auto">
          <a:xfrm>
            <a:off x="1028700" y="2295525"/>
            <a:ext cx="989012" cy="985838"/>
          </a:xfrm>
          <a:custGeom>
            <a:avLst/>
            <a:gdLst>
              <a:gd name="T0" fmla="*/ 162 w 264"/>
              <a:gd name="T1" fmla="*/ 255 h 263"/>
              <a:gd name="T2" fmla="*/ 141 w 264"/>
              <a:gd name="T3" fmla="*/ 263 h 263"/>
              <a:gd name="T4" fmla="*/ 99 w 264"/>
              <a:gd name="T5" fmla="*/ 255 h 263"/>
              <a:gd name="T6" fmla="*/ 120 w 264"/>
              <a:gd name="T7" fmla="*/ 258 h 263"/>
              <a:gd name="T8" fmla="*/ 182 w 264"/>
              <a:gd name="T9" fmla="*/ 249 h 263"/>
              <a:gd name="T10" fmla="*/ 203 w 264"/>
              <a:gd name="T11" fmla="*/ 242 h 263"/>
              <a:gd name="T12" fmla="*/ 182 w 264"/>
              <a:gd name="T13" fmla="*/ 249 h 263"/>
              <a:gd name="T14" fmla="*/ 79 w 264"/>
              <a:gd name="T15" fmla="*/ 248 h 263"/>
              <a:gd name="T16" fmla="*/ 58 w 264"/>
              <a:gd name="T17" fmla="*/ 241 h 263"/>
              <a:gd name="T18" fmla="*/ 201 w 264"/>
              <a:gd name="T19" fmla="*/ 239 h 263"/>
              <a:gd name="T20" fmla="*/ 217 w 264"/>
              <a:gd name="T21" fmla="*/ 226 h 263"/>
              <a:gd name="T22" fmla="*/ 235 w 264"/>
              <a:gd name="T23" fmla="*/ 213 h 263"/>
              <a:gd name="T24" fmla="*/ 217 w 264"/>
              <a:gd name="T25" fmla="*/ 226 h 263"/>
              <a:gd name="T26" fmla="*/ 44 w 264"/>
              <a:gd name="T27" fmla="*/ 224 h 263"/>
              <a:gd name="T28" fmla="*/ 26 w 264"/>
              <a:gd name="T29" fmla="*/ 210 h 263"/>
              <a:gd name="T30" fmla="*/ 253 w 264"/>
              <a:gd name="T31" fmla="*/ 173 h 263"/>
              <a:gd name="T32" fmla="*/ 247 w 264"/>
              <a:gd name="T33" fmla="*/ 195 h 263"/>
              <a:gd name="T34" fmla="*/ 10 w 264"/>
              <a:gd name="T35" fmla="*/ 170 h 263"/>
              <a:gd name="T36" fmla="*/ 14 w 264"/>
              <a:gd name="T37" fmla="*/ 192 h 263"/>
              <a:gd name="T38" fmla="*/ 259 w 264"/>
              <a:gd name="T39" fmla="*/ 132 h 263"/>
              <a:gd name="T40" fmla="*/ 262 w 264"/>
              <a:gd name="T41" fmla="*/ 153 h 263"/>
              <a:gd name="T42" fmla="*/ 0 w 264"/>
              <a:gd name="T43" fmla="*/ 132 h 263"/>
              <a:gd name="T44" fmla="*/ 4 w 264"/>
              <a:gd name="T45" fmla="*/ 128 h 263"/>
              <a:gd name="T46" fmla="*/ 6 w 264"/>
              <a:gd name="T47" fmla="*/ 150 h 263"/>
              <a:gd name="T48" fmla="*/ 0 w 264"/>
              <a:gd name="T49" fmla="*/ 132 h 263"/>
              <a:gd name="T50" fmla="*/ 263 w 264"/>
              <a:gd name="T51" fmla="*/ 116 h 263"/>
              <a:gd name="T52" fmla="*/ 254 w 264"/>
              <a:gd name="T53" fmla="*/ 96 h 263"/>
              <a:gd name="T54" fmla="*/ 8 w 264"/>
              <a:gd name="T55" fmla="*/ 86 h 263"/>
              <a:gd name="T56" fmla="*/ 7 w 264"/>
              <a:gd name="T57" fmla="*/ 107 h 263"/>
              <a:gd name="T58" fmla="*/ 239 w 264"/>
              <a:gd name="T59" fmla="*/ 55 h 263"/>
              <a:gd name="T60" fmla="*/ 246 w 264"/>
              <a:gd name="T61" fmla="*/ 76 h 263"/>
              <a:gd name="T62" fmla="*/ 30 w 264"/>
              <a:gd name="T63" fmla="*/ 48 h 263"/>
              <a:gd name="T64" fmla="*/ 21 w 264"/>
              <a:gd name="T65" fmla="*/ 68 h 263"/>
              <a:gd name="T66" fmla="*/ 206 w 264"/>
              <a:gd name="T67" fmla="*/ 28 h 263"/>
              <a:gd name="T68" fmla="*/ 225 w 264"/>
              <a:gd name="T69" fmla="*/ 38 h 263"/>
              <a:gd name="T70" fmla="*/ 206 w 264"/>
              <a:gd name="T71" fmla="*/ 28 h 263"/>
              <a:gd name="T72" fmla="*/ 63 w 264"/>
              <a:gd name="T73" fmla="*/ 19 h 263"/>
              <a:gd name="T74" fmla="*/ 48 w 264"/>
              <a:gd name="T75" fmla="*/ 35 h 263"/>
              <a:gd name="T76" fmla="*/ 169 w 264"/>
              <a:gd name="T77" fmla="*/ 5 h 263"/>
              <a:gd name="T78" fmla="*/ 187 w 264"/>
              <a:gd name="T79" fmla="*/ 17 h 263"/>
              <a:gd name="T80" fmla="*/ 104 w 264"/>
              <a:gd name="T81" fmla="*/ 3 h 263"/>
              <a:gd name="T82" fmla="*/ 84 w 264"/>
              <a:gd name="T83" fmla="*/ 13 h 263"/>
              <a:gd name="T84" fmla="*/ 131 w 264"/>
              <a:gd name="T85" fmla="*/ 4 h 263"/>
              <a:gd name="T86" fmla="*/ 125 w 264"/>
              <a:gd name="T87" fmla="*/ 0 h 263"/>
              <a:gd name="T88" fmla="*/ 147 w 264"/>
              <a:gd name="T89" fmla="*/ 1 h 263"/>
              <a:gd name="T90" fmla="*/ 131 w 264"/>
              <a:gd name="T91" fmla="*/ 4 h 2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4"/>
              <a:gd name="T139" fmla="*/ 0 h 263"/>
              <a:gd name="T140" fmla="*/ 264 w 264"/>
              <a:gd name="T141" fmla="*/ 263 h 2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4" h="263">
                <a:moveTo>
                  <a:pt x="141" y="258"/>
                </a:moveTo>
                <a:cubicBezTo>
                  <a:pt x="148" y="258"/>
                  <a:pt x="155" y="257"/>
                  <a:pt x="162" y="255"/>
                </a:cubicBezTo>
                <a:cubicBezTo>
                  <a:pt x="162" y="255"/>
                  <a:pt x="162" y="255"/>
                  <a:pt x="162" y="255"/>
                </a:cubicBezTo>
                <a:cubicBezTo>
                  <a:pt x="163" y="259"/>
                  <a:pt x="163" y="259"/>
                  <a:pt x="163" y="259"/>
                </a:cubicBezTo>
                <a:cubicBezTo>
                  <a:pt x="156" y="262"/>
                  <a:pt x="149" y="263"/>
                  <a:pt x="141" y="263"/>
                </a:cubicBezTo>
                <a:cubicBezTo>
                  <a:pt x="141" y="263"/>
                  <a:pt x="141" y="263"/>
                  <a:pt x="141" y="263"/>
                </a:cubicBezTo>
                <a:cubicBezTo>
                  <a:pt x="141" y="258"/>
                  <a:pt x="141" y="258"/>
                  <a:pt x="141" y="258"/>
                </a:cubicBezTo>
                <a:close/>
                <a:moveTo>
                  <a:pt x="98" y="259"/>
                </a:moveTo>
                <a:cubicBezTo>
                  <a:pt x="99" y="255"/>
                  <a:pt x="99" y="255"/>
                  <a:pt x="99" y="255"/>
                </a:cubicBezTo>
                <a:cubicBezTo>
                  <a:pt x="106" y="256"/>
                  <a:pt x="112" y="258"/>
                  <a:pt x="120" y="258"/>
                </a:cubicBezTo>
                <a:cubicBezTo>
                  <a:pt x="120" y="258"/>
                  <a:pt x="120" y="258"/>
                  <a:pt x="120" y="258"/>
                </a:cubicBezTo>
                <a:cubicBezTo>
                  <a:pt x="120" y="258"/>
                  <a:pt x="120" y="258"/>
                  <a:pt x="120" y="258"/>
                </a:cubicBezTo>
                <a:cubicBezTo>
                  <a:pt x="119" y="263"/>
                  <a:pt x="119" y="263"/>
                  <a:pt x="119" y="263"/>
                </a:cubicBezTo>
                <a:cubicBezTo>
                  <a:pt x="112" y="262"/>
                  <a:pt x="105" y="260"/>
                  <a:pt x="98" y="259"/>
                </a:cubicBezTo>
                <a:close/>
                <a:moveTo>
                  <a:pt x="182" y="249"/>
                </a:moveTo>
                <a:cubicBezTo>
                  <a:pt x="188" y="246"/>
                  <a:pt x="195" y="242"/>
                  <a:pt x="201" y="239"/>
                </a:cubicBezTo>
                <a:cubicBezTo>
                  <a:pt x="201" y="239"/>
                  <a:pt x="201" y="239"/>
                  <a:pt x="201" y="239"/>
                </a:cubicBezTo>
                <a:cubicBezTo>
                  <a:pt x="203" y="242"/>
                  <a:pt x="203" y="242"/>
                  <a:pt x="203" y="242"/>
                </a:cubicBezTo>
                <a:cubicBezTo>
                  <a:pt x="197" y="247"/>
                  <a:pt x="190" y="250"/>
                  <a:pt x="183" y="253"/>
                </a:cubicBezTo>
                <a:cubicBezTo>
                  <a:pt x="183" y="253"/>
                  <a:pt x="183" y="253"/>
                  <a:pt x="183" y="253"/>
                </a:cubicBezTo>
                <a:cubicBezTo>
                  <a:pt x="182" y="249"/>
                  <a:pt x="182" y="249"/>
                  <a:pt x="182" y="249"/>
                </a:cubicBezTo>
                <a:close/>
                <a:moveTo>
                  <a:pt x="58" y="241"/>
                </a:moveTo>
                <a:cubicBezTo>
                  <a:pt x="61" y="237"/>
                  <a:pt x="61" y="237"/>
                  <a:pt x="61" y="237"/>
                </a:cubicBezTo>
                <a:cubicBezTo>
                  <a:pt x="66" y="241"/>
                  <a:pt x="72" y="244"/>
                  <a:pt x="79" y="248"/>
                </a:cubicBezTo>
                <a:cubicBezTo>
                  <a:pt x="79" y="248"/>
                  <a:pt x="79" y="248"/>
                  <a:pt x="79" y="248"/>
                </a:cubicBezTo>
                <a:cubicBezTo>
                  <a:pt x="77" y="251"/>
                  <a:pt x="77" y="251"/>
                  <a:pt x="77" y="251"/>
                </a:cubicBezTo>
                <a:cubicBezTo>
                  <a:pt x="70" y="249"/>
                  <a:pt x="64" y="245"/>
                  <a:pt x="58" y="241"/>
                </a:cubicBezTo>
                <a:close/>
                <a:moveTo>
                  <a:pt x="201" y="239"/>
                </a:moveTo>
                <a:cubicBezTo>
                  <a:pt x="201" y="239"/>
                  <a:pt x="201" y="239"/>
                  <a:pt x="201" y="239"/>
                </a:cubicBezTo>
                <a:cubicBezTo>
                  <a:pt x="201" y="239"/>
                  <a:pt x="201" y="239"/>
                  <a:pt x="201" y="239"/>
                </a:cubicBezTo>
                <a:cubicBezTo>
                  <a:pt x="201" y="239"/>
                  <a:pt x="201" y="239"/>
                  <a:pt x="201" y="239"/>
                </a:cubicBezTo>
                <a:cubicBezTo>
                  <a:pt x="201" y="239"/>
                  <a:pt x="201" y="239"/>
                  <a:pt x="201" y="239"/>
                </a:cubicBezTo>
                <a:close/>
                <a:moveTo>
                  <a:pt x="217" y="226"/>
                </a:moveTo>
                <a:cubicBezTo>
                  <a:pt x="223" y="221"/>
                  <a:pt x="228" y="216"/>
                  <a:pt x="232" y="210"/>
                </a:cubicBezTo>
                <a:cubicBezTo>
                  <a:pt x="232" y="210"/>
                  <a:pt x="232" y="210"/>
                  <a:pt x="232" y="210"/>
                </a:cubicBezTo>
                <a:cubicBezTo>
                  <a:pt x="235" y="213"/>
                  <a:pt x="235" y="213"/>
                  <a:pt x="235" y="213"/>
                </a:cubicBezTo>
                <a:cubicBezTo>
                  <a:pt x="231" y="219"/>
                  <a:pt x="226" y="224"/>
                  <a:pt x="221" y="229"/>
                </a:cubicBezTo>
                <a:cubicBezTo>
                  <a:pt x="221" y="229"/>
                  <a:pt x="221" y="229"/>
                  <a:pt x="221" y="229"/>
                </a:cubicBezTo>
                <a:cubicBezTo>
                  <a:pt x="217" y="226"/>
                  <a:pt x="217" y="226"/>
                  <a:pt x="217" y="226"/>
                </a:cubicBezTo>
                <a:close/>
                <a:moveTo>
                  <a:pt x="26" y="210"/>
                </a:moveTo>
                <a:cubicBezTo>
                  <a:pt x="30" y="208"/>
                  <a:pt x="30" y="208"/>
                  <a:pt x="30" y="208"/>
                </a:cubicBezTo>
                <a:cubicBezTo>
                  <a:pt x="34" y="213"/>
                  <a:pt x="39" y="219"/>
                  <a:pt x="44" y="224"/>
                </a:cubicBezTo>
                <a:cubicBezTo>
                  <a:pt x="44" y="224"/>
                  <a:pt x="44" y="224"/>
                  <a:pt x="44" y="224"/>
                </a:cubicBezTo>
                <a:cubicBezTo>
                  <a:pt x="41" y="227"/>
                  <a:pt x="41" y="227"/>
                  <a:pt x="41" y="227"/>
                </a:cubicBezTo>
                <a:cubicBezTo>
                  <a:pt x="36" y="222"/>
                  <a:pt x="31" y="216"/>
                  <a:pt x="26" y="210"/>
                </a:cubicBezTo>
                <a:close/>
                <a:moveTo>
                  <a:pt x="243" y="193"/>
                </a:moveTo>
                <a:cubicBezTo>
                  <a:pt x="247" y="186"/>
                  <a:pt x="250" y="180"/>
                  <a:pt x="253" y="173"/>
                </a:cubicBezTo>
                <a:cubicBezTo>
                  <a:pt x="253" y="173"/>
                  <a:pt x="253" y="173"/>
                  <a:pt x="253" y="173"/>
                </a:cubicBezTo>
                <a:cubicBezTo>
                  <a:pt x="257" y="175"/>
                  <a:pt x="257" y="175"/>
                  <a:pt x="257" y="175"/>
                </a:cubicBezTo>
                <a:cubicBezTo>
                  <a:pt x="254" y="182"/>
                  <a:pt x="251" y="189"/>
                  <a:pt x="247" y="195"/>
                </a:cubicBezTo>
                <a:cubicBezTo>
                  <a:pt x="247" y="195"/>
                  <a:pt x="247" y="195"/>
                  <a:pt x="247" y="195"/>
                </a:cubicBezTo>
                <a:cubicBezTo>
                  <a:pt x="243" y="193"/>
                  <a:pt x="243" y="193"/>
                  <a:pt x="243" y="193"/>
                </a:cubicBezTo>
                <a:close/>
                <a:moveTo>
                  <a:pt x="6" y="171"/>
                </a:moveTo>
                <a:cubicBezTo>
                  <a:pt x="10" y="170"/>
                  <a:pt x="10" y="170"/>
                  <a:pt x="10" y="170"/>
                </a:cubicBezTo>
                <a:cubicBezTo>
                  <a:pt x="12" y="177"/>
                  <a:pt x="16" y="184"/>
                  <a:pt x="19" y="190"/>
                </a:cubicBezTo>
                <a:cubicBezTo>
                  <a:pt x="19" y="190"/>
                  <a:pt x="19" y="190"/>
                  <a:pt x="19" y="190"/>
                </a:cubicBezTo>
                <a:cubicBezTo>
                  <a:pt x="14" y="192"/>
                  <a:pt x="14" y="192"/>
                  <a:pt x="14" y="192"/>
                </a:cubicBezTo>
                <a:cubicBezTo>
                  <a:pt x="11" y="185"/>
                  <a:pt x="8" y="179"/>
                  <a:pt x="6" y="171"/>
                </a:cubicBezTo>
                <a:close/>
                <a:moveTo>
                  <a:pt x="258" y="153"/>
                </a:moveTo>
                <a:cubicBezTo>
                  <a:pt x="259" y="146"/>
                  <a:pt x="259" y="139"/>
                  <a:pt x="259" y="132"/>
                </a:cubicBezTo>
                <a:cubicBezTo>
                  <a:pt x="259" y="132"/>
                  <a:pt x="259" y="132"/>
                  <a:pt x="259" y="132"/>
                </a:cubicBezTo>
                <a:cubicBezTo>
                  <a:pt x="264" y="132"/>
                  <a:pt x="264" y="132"/>
                  <a:pt x="264" y="132"/>
                </a:cubicBezTo>
                <a:cubicBezTo>
                  <a:pt x="264" y="139"/>
                  <a:pt x="263" y="146"/>
                  <a:pt x="262" y="153"/>
                </a:cubicBezTo>
                <a:cubicBezTo>
                  <a:pt x="262" y="153"/>
                  <a:pt x="262" y="153"/>
                  <a:pt x="262" y="153"/>
                </a:cubicBezTo>
                <a:cubicBezTo>
                  <a:pt x="258" y="153"/>
                  <a:pt x="258" y="153"/>
                  <a:pt x="258" y="153"/>
                </a:cubicBezTo>
                <a:close/>
                <a:moveTo>
                  <a:pt x="0" y="132"/>
                </a:moveTo>
                <a:cubicBezTo>
                  <a:pt x="0" y="131"/>
                  <a:pt x="0" y="130"/>
                  <a:pt x="0" y="128"/>
                </a:cubicBezTo>
                <a:cubicBezTo>
                  <a:pt x="0" y="128"/>
                  <a:pt x="0" y="128"/>
                  <a:pt x="0" y="128"/>
                </a:cubicBezTo>
                <a:cubicBezTo>
                  <a:pt x="4" y="128"/>
                  <a:pt x="4" y="128"/>
                  <a:pt x="4" y="128"/>
                </a:cubicBezTo>
                <a:cubicBezTo>
                  <a:pt x="4" y="130"/>
                  <a:pt x="4" y="131"/>
                  <a:pt x="4" y="132"/>
                </a:cubicBezTo>
                <a:cubicBezTo>
                  <a:pt x="4" y="132"/>
                  <a:pt x="4" y="132"/>
                  <a:pt x="4" y="132"/>
                </a:cubicBezTo>
                <a:cubicBezTo>
                  <a:pt x="4" y="138"/>
                  <a:pt x="5" y="144"/>
                  <a:pt x="6" y="150"/>
                </a:cubicBezTo>
                <a:cubicBezTo>
                  <a:pt x="6" y="150"/>
                  <a:pt x="6" y="150"/>
                  <a:pt x="6" y="150"/>
                </a:cubicBezTo>
                <a:cubicBezTo>
                  <a:pt x="2" y="150"/>
                  <a:pt x="2" y="150"/>
                  <a:pt x="2" y="150"/>
                </a:cubicBezTo>
                <a:cubicBezTo>
                  <a:pt x="1" y="144"/>
                  <a:pt x="0" y="138"/>
                  <a:pt x="0" y="132"/>
                </a:cubicBezTo>
                <a:close/>
                <a:moveTo>
                  <a:pt x="254" y="96"/>
                </a:moveTo>
                <a:cubicBezTo>
                  <a:pt x="258" y="94"/>
                  <a:pt x="258" y="94"/>
                  <a:pt x="258" y="94"/>
                </a:cubicBezTo>
                <a:cubicBezTo>
                  <a:pt x="260" y="102"/>
                  <a:pt x="262" y="108"/>
                  <a:pt x="263" y="116"/>
                </a:cubicBezTo>
                <a:cubicBezTo>
                  <a:pt x="263" y="116"/>
                  <a:pt x="263" y="116"/>
                  <a:pt x="263" y="116"/>
                </a:cubicBezTo>
                <a:cubicBezTo>
                  <a:pt x="259" y="117"/>
                  <a:pt x="259" y="117"/>
                  <a:pt x="259" y="117"/>
                </a:cubicBezTo>
                <a:cubicBezTo>
                  <a:pt x="258" y="109"/>
                  <a:pt x="256" y="103"/>
                  <a:pt x="254" y="96"/>
                </a:cubicBezTo>
                <a:close/>
                <a:moveTo>
                  <a:pt x="3" y="107"/>
                </a:moveTo>
                <a:cubicBezTo>
                  <a:pt x="4" y="99"/>
                  <a:pt x="6" y="92"/>
                  <a:pt x="8" y="86"/>
                </a:cubicBezTo>
                <a:cubicBezTo>
                  <a:pt x="8" y="86"/>
                  <a:pt x="8" y="86"/>
                  <a:pt x="8" y="86"/>
                </a:cubicBezTo>
                <a:cubicBezTo>
                  <a:pt x="12" y="87"/>
                  <a:pt x="12" y="87"/>
                  <a:pt x="12" y="87"/>
                </a:cubicBezTo>
                <a:cubicBezTo>
                  <a:pt x="10" y="94"/>
                  <a:pt x="8" y="101"/>
                  <a:pt x="7" y="107"/>
                </a:cubicBezTo>
                <a:cubicBezTo>
                  <a:pt x="7" y="107"/>
                  <a:pt x="7" y="107"/>
                  <a:pt x="7" y="107"/>
                </a:cubicBezTo>
                <a:cubicBezTo>
                  <a:pt x="3" y="107"/>
                  <a:pt x="3" y="107"/>
                  <a:pt x="3" y="107"/>
                </a:cubicBezTo>
                <a:close/>
                <a:moveTo>
                  <a:pt x="236" y="58"/>
                </a:moveTo>
                <a:cubicBezTo>
                  <a:pt x="239" y="55"/>
                  <a:pt x="239" y="55"/>
                  <a:pt x="239" y="55"/>
                </a:cubicBezTo>
                <a:cubicBezTo>
                  <a:pt x="243" y="61"/>
                  <a:pt x="247" y="67"/>
                  <a:pt x="251" y="74"/>
                </a:cubicBezTo>
                <a:cubicBezTo>
                  <a:pt x="251" y="74"/>
                  <a:pt x="251" y="74"/>
                  <a:pt x="251" y="74"/>
                </a:cubicBezTo>
                <a:cubicBezTo>
                  <a:pt x="246" y="76"/>
                  <a:pt x="246" y="76"/>
                  <a:pt x="246" y="76"/>
                </a:cubicBezTo>
                <a:cubicBezTo>
                  <a:pt x="243" y="69"/>
                  <a:pt x="240" y="63"/>
                  <a:pt x="236" y="58"/>
                </a:cubicBezTo>
                <a:close/>
                <a:moveTo>
                  <a:pt x="18" y="66"/>
                </a:moveTo>
                <a:cubicBezTo>
                  <a:pt x="21" y="59"/>
                  <a:pt x="25" y="53"/>
                  <a:pt x="30" y="48"/>
                </a:cubicBezTo>
                <a:cubicBezTo>
                  <a:pt x="30" y="48"/>
                  <a:pt x="30" y="48"/>
                  <a:pt x="30" y="48"/>
                </a:cubicBezTo>
                <a:cubicBezTo>
                  <a:pt x="34" y="50"/>
                  <a:pt x="34" y="50"/>
                  <a:pt x="34" y="50"/>
                </a:cubicBezTo>
                <a:cubicBezTo>
                  <a:pt x="29" y="56"/>
                  <a:pt x="25" y="62"/>
                  <a:pt x="21" y="68"/>
                </a:cubicBezTo>
                <a:cubicBezTo>
                  <a:pt x="21" y="68"/>
                  <a:pt x="21" y="68"/>
                  <a:pt x="21" y="68"/>
                </a:cubicBezTo>
                <a:cubicBezTo>
                  <a:pt x="18" y="66"/>
                  <a:pt x="18" y="66"/>
                  <a:pt x="18" y="66"/>
                </a:cubicBezTo>
                <a:close/>
                <a:moveTo>
                  <a:pt x="206" y="28"/>
                </a:moveTo>
                <a:cubicBezTo>
                  <a:pt x="206" y="28"/>
                  <a:pt x="206" y="28"/>
                  <a:pt x="206" y="28"/>
                </a:cubicBezTo>
                <a:cubicBezTo>
                  <a:pt x="208" y="24"/>
                  <a:pt x="208" y="24"/>
                  <a:pt x="208" y="24"/>
                </a:cubicBezTo>
                <a:cubicBezTo>
                  <a:pt x="214" y="29"/>
                  <a:pt x="219" y="33"/>
                  <a:pt x="225" y="38"/>
                </a:cubicBezTo>
                <a:cubicBezTo>
                  <a:pt x="225" y="38"/>
                  <a:pt x="225" y="38"/>
                  <a:pt x="225" y="38"/>
                </a:cubicBezTo>
                <a:cubicBezTo>
                  <a:pt x="222" y="42"/>
                  <a:pt x="222" y="42"/>
                  <a:pt x="222" y="42"/>
                </a:cubicBezTo>
                <a:cubicBezTo>
                  <a:pt x="217" y="36"/>
                  <a:pt x="211" y="32"/>
                  <a:pt x="206" y="28"/>
                </a:cubicBezTo>
                <a:close/>
                <a:moveTo>
                  <a:pt x="46" y="32"/>
                </a:moveTo>
                <a:cubicBezTo>
                  <a:pt x="51" y="27"/>
                  <a:pt x="57" y="23"/>
                  <a:pt x="63" y="19"/>
                </a:cubicBezTo>
                <a:cubicBezTo>
                  <a:pt x="63" y="19"/>
                  <a:pt x="63" y="19"/>
                  <a:pt x="63" y="19"/>
                </a:cubicBezTo>
                <a:cubicBezTo>
                  <a:pt x="66" y="23"/>
                  <a:pt x="66" y="23"/>
                  <a:pt x="66" y="23"/>
                </a:cubicBezTo>
                <a:cubicBezTo>
                  <a:pt x="60" y="26"/>
                  <a:pt x="54" y="31"/>
                  <a:pt x="48" y="35"/>
                </a:cubicBezTo>
                <a:cubicBezTo>
                  <a:pt x="48" y="35"/>
                  <a:pt x="48" y="35"/>
                  <a:pt x="48" y="35"/>
                </a:cubicBezTo>
                <a:cubicBezTo>
                  <a:pt x="46" y="32"/>
                  <a:pt x="46" y="32"/>
                  <a:pt x="46" y="32"/>
                </a:cubicBezTo>
                <a:close/>
                <a:moveTo>
                  <a:pt x="168" y="9"/>
                </a:moveTo>
                <a:cubicBezTo>
                  <a:pt x="169" y="5"/>
                  <a:pt x="169" y="5"/>
                  <a:pt x="169" y="5"/>
                </a:cubicBezTo>
                <a:cubicBezTo>
                  <a:pt x="176" y="7"/>
                  <a:pt x="183" y="10"/>
                  <a:pt x="189" y="13"/>
                </a:cubicBezTo>
                <a:cubicBezTo>
                  <a:pt x="189" y="13"/>
                  <a:pt x="189" y="13"/>
                  <a:pt x="189" y="13"/>
                </a:cubicBezTo>
                <a:cubicBezTo>
                  <a:pt x="187" y="17"/>
                  <a:pt x="187" y="17"/>
                  <a:pt x="187" y="17"/>
                </a:cubicBezTo>
                <a:cubicBezTo>
                  <a:pt x="181" y="14"/>
                  <a:pt x="175" y="12"/>
                  <a:pt x="168" y="9"/>
                </a:cubicBezTo>
                <a:close/>
                <a:moveTo>
                  <a:pt x="83" y="9"/>
                </a:moveTo>
                <a:cubicBezTo>
                  <a:pt x="90" y="6"/>
                  <a:pt x="97" y="4"/>
                  <a:pt x="104" y="3"/>
                </a:cubicBezTo>
                <a:cubicBezTo>
                  <a:pt x="104" y="3"/>
                  <a:pt x="104" y="3"/>
                  <a:pt x="104" y="3"/>
                </a:cubicBezTo>
                <a:cubicBezTo>
                  <a:pt x="105" y="7"/>
                  <a:pt x="105" y="7"/>
                  <a:pt x="105" y="7"/>
                </a:cubicBezTo>
                <a:cubicBezTo>
                  <a:pt x="98" y="8"/>
                  <a:pt x="91" y="10"/>
                  <a:pt x="84" y="13"/>
                </a:cubicBezTo>
                <a:cubicBezTo>
                  <a:pt x="84" y="13"/>
                  <a:pt x="84" y="13"/>
                  <a:pt x="84" y="13"/>
                </a:cubicBezTo>
                <a:cubicBezTo>
                  <a:pt x="83" y="9"/>
                  <a:pt x="83" y="9"/>
                  <a:pt x="83" y="9"/>
                </a:cubicBezTo>
                <a:close/>
                <a:moveTo>
                  <a:pt x="131" y="4"/>
                </a:moveTo>
                <a:cubicBezTo>
                  <a:pt x="129" y="4"/>
                  <a:pt x="127" y="4"/>
                  <a:pt x="125" y="4"/>
                </a:cubicBezTo>
                <a:cubicBezTo>
                  <a:pt x="125" y="4"/>
                  <a:pt x="125" y="4"/>
                  <a:pt x="125" y="4"/>
                </a:cubicBezTo>
                <a:cubicBezTo>
                  <a:pt x="125" y="0"/>
                  <a:pt x="125" y="0"/>
                  <a:pt x="125" y="0"/>
                </a:cubicBezTo>
                <a:cubicBezTo>
                  <a:pt x="127" y="0"/>
                  <a:pt x="129" y="0"/>
                  <a:pt x="131" y="0"/>
                </a:cubicBezTo>
                <a:cubicBezTo>
                  <a:pt x="131" y="0"/>
                  <a:pt x="131" y="0"/>
                  <a:pt x="131" y="0"/>
                </a:cubicBezTo>
                <a:cubicBezTo>
                  <a:pt x="137" y="0"/>
                  <a:pt x="142" y="0"/>
                  <a:pt x="147" y="1"/>
                </a:cubicBezTo>
                <a:cubicBezTo>
                  <a:pt x="147" y="1"/>
                  <a:pt x="147" y="1"/>
                  <a:pt x="147" y="1"/>
                </a:cubicBezTo>
                <a:cubicBezTo>
                  <a:pt x="147" y="5"/>
                  <a:pt x="147" y="5"/>
                  <a:pt x="147" y="5"/>
                </a:cubicBezTo>
                <a:cubicBezTo>
                  <a:pt x="142" y="4"/>
                  <a:pt x="137" y="4"/>
                  <a:pt x="131" y="4"/>
                </a:cubicBez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9" name="TextBox 682"/>
          <p:cNvSpPr>
            <a:spLocks noChangeArrowheads="1"/>
          </p:cNvSpPr>
          <p:nvPr/>
        </p:nvSpPr>
        <p:spPr bwMode="auto">
          <a:xfrm>
            <a:off x="1903412" y="3033713"/>
            <a:ext cx="8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400" b="1" dirty="0">
                <a:latin typeface="方正中等线简体" pitchFamily="2" charset="-122"/>
                <a:ea typeface="方正中等线简体" pitchFamily="2" charset="-122"/>
              </a:rPr>
              <a:t>50%</a:t>
            </a:r>
            <a:endParaRPr lang="zh-CN" altLang="en-US" sz="2400" b="1" dirty="0">
              <a:latin typeface="方正中等线简体" pitchFamily="2" charset="-122"/>
              <a:ea typeface="方正中等线简体" pitchFamily="2" charset="-122"/>
            </a:endParaRPr>
          </a:p>
        </p:txBody>
      </p:sp>
      <p:sp>
        <p:nvSpPr>
          <p:cNvPr id="48" name="TextBox 1007"/>
          <p:cNvSpPr>
            <a:spLocks noChangeArrowheads="1"/>
          </p:cNvSpPr>
          <p:nvPr/>
        </p:nvSpPr>
        <p:spPr bwMode="auto">
          <a:xfrm>
            <a:off x="1232274" y="2473618"/>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b="1" dirty="0" smtClean="0">
                <a:latin typeface="微软雅黑" panose="020B0503020204020204" pitchFamily="34" charset="-122"/>
                <a:ea typeface="微软雅黑" panose="020B0503020204020204" pitchFamily="34" charset="-122"/>
                <a:sym typeface="Arial" panose="020B0604020202020204" pitchFamily="34" charset="0"/>
              </a:rPr>
              <a:t>代理</a:t>
            </a:r>
            <a:endParaRPr lang="en-US" altLang="zh-CN" sz="1600" b="1" dirty="0" smtClean="0">
              <a:latin typeface="微软雅黑" panose="020B0503020204020204" pitchFamily="34" charset="-122"/>
              <a:ea typeface="微软雅黑" panose="020B0503020204020204" pitchFamily="34" charset="-122"/>
              <a:sym typeface="Arial" panose="020B0604020202020204" pitchFamily="34" charset="0"/>
            </a:endParaRPr>
          </a:p>
          <a:p>
            <a:pPr algn="ctr"/>
            <a:r>
              <a:rPr lang="zh-CN" altLang="en-US" sz="1600" b="1" dirty="0" smtClean="0">
                <a:latin typeface="微软雅黑" panose="020B0503020204020204" pitchFamily="34" charset="-122"/>
                <a:ea typeface="微软雅黑" panose="020B0503020204020204" pitchFamily="34" charset="-122"/>
                <a:sym typeface="Arial" panose="020B0604020202020204" pitchFamily="34" charset="0"/>
              </a:rPr>
              <a:t>推广</a:t>
            </a:r>
            <a:endParaRPr lang="zh-CN" altLang="en-US" sz="16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TextBox 1012"/>
          <p:cNvSpPr>
            <a:spLocks noChangeArrowheads="1"/>
          </p:cNvSpPr>
          <p:nvPr/>
        </p:nvSpPr>
        <p:spPr bwMode="auto">
          <a:xfrm>
            <a:off x="4113212" y="3098800"/>
            <a:ext cx="1158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50" name="TextBox 1013"/>
          <p:cNvSpPr>
            <a:spLocks noChangeArrowheads="1"/>
          </p:cNvSpPr>
          <p:nvPr/>
        </p:nvSpPr>
        <p:spPr bwMode="auto">
          <a:xfrm>
            <a:off x="7064375" y="2933700"/>
            <a:ext cx="1158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51" name="TextBox 1014"/>
          <p:cNvSpPr>
            <a:spLocks noChangeArrowheads="1"/>
          </p:cNvSpPr>
          <p:nvPr/>
        </p:nvSpPr>
        <p:spPr bwMode="auto">
          <a:xfrm>
            <a:off x="6140450" y="1919288"/>
            <a:ext cx="1160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52" name="TextBox 1015"/>
          <p:cNvSpPr>
            <a:spLocks noChangeArrowheads="1"/>
          </p:cNvSpPr>
          <p:nvPr/>
        </p:nvSpPr>
        <p:spPr bwMode="auto">
          <a:xfrm>
            <a:off x="7126287" y="3897313"/>
            <a:ext cx="1160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30" name="标题 29"/>
          <p:cNvSpPr>
            <a:spLocks noGrp="1"/>
          </p:cNvSpPr>
          <p:nvPr>
            <p:ph type="title"/>
          </p:nvPr>
        </p:nvSpPr>
        <p:spPr/>
        <p:txBody>
          <a:bodyPr/>
          <a:lstStyle/>
          <a:p>
            <a:r>
              <a:rPr lang="zh-CN" altLang="en-US" dirty="0"/>
              <a:t>代理推广方案</a:t>
            </a:r>
            <a:endParaRPr lang="zh-CN" altLang="en-US" dirty="0"/>
          </a:p>
        </p:txBody>
      </p:sp>
      <p:grpSp>
        <p:nvGrpSpPr>
          <p:cNvPr id="62" name="组合 61"/>
          <p:cNvGrpSpPr/>
          <p:nvPr/>
        </p:nvGrpSpPr>
        <p:grpSpPr>
          <a:xfrm>
            <a:off x="2696177" y="2920963"/>
            <a:ext cx="590783" cy="590781"/>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5647208" y="941860"/>
            <a:ext cx="785342" cy="785340"/>
            <a:chOff x="7879640" y="987898"/>
            <a:chExt cx="785342" cy="785340"/>
          </a:xfrm>
        </p:grpSpPr>
        <p:grpSp>
          <p:nvGrpSpPr>
            <p:cNvPr id="56" name="组合 55"/>
            <p:cNvGrpSpPr/>
            <p:nvPr/>
          </p:nvGrpSpPr>
          <p:grpSpPr>
            <a:xfrm>
              <a:off x="7879640" y="987898"/>
              <a:ext cx="785342" cy="785340"/>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3" y="760414"/>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6" name="TextBox 682"/>
            <p:cNvSpPr>
              <a:spLocks noChangeArrowheads="1"/>
            </p:cNvSpPr>
            <p:nvPr/>
          </p:nvSpPr>
          <p:spPr bwMode="auto">
            <a:xfrm>
              <a:off x="7966439" y="1188099"/>
              <a:ext cx="631224" cy="3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000" b="1" i="0" u="none" strike="noStrike" kern="1200" cap="none" spc="0" normalizeH="0" baseline="0" noProof="0" dirty="0">
                  <a:ln>
                    <a:noFill/>
                  </a:ln>
                  <a:effectLst/>
                  <a:uLnTx/>
                  <a:uFillTx/>
                  <a:latin typeface="方正中等线简体" pitchFamily="2" charset="-122"/>
                  <a:ea typeface="方正中等线简体" pitchFamily="2" charset="-122"/>
                  <a:cs typeface="+mn-cs"/>
                </a:rPr>
                <a:t>72</a:t>
              </a:r>
              <a:r>
                <a:rPr kumimoji="0" lang="en-US" sz="1400" b="1" i="0" u="none" strike="noStrike" kern="1200" cap="none" spc="0" normalizeH="0" baseline="0" noProof="0" dirty="0">
                  <a:ln>
                    <a:noFill/>
                  </a:ln>
                  <a:effectLst/>
                  <a:uLnTx/>
                  <a:uFillTx/>
                  <a:latin typeface="方正中等线简体" pitchFamily="2" charset="-122"/>
                  <a:ea typeface="方正中等线简体" pitchFamily="2" charset="-122"/>
                  <a:cs typeface="+mn-cs"/>
                </a:rPr>
                <a:t>%</a:t>
              </a:r>
              <a:endParaRPr kumimoji="0" lang="zh-CN" altLang="en-US" sz="1400" b="1" i="0" u="none" strike="noStrike" kern="1200" cap="none" spc="0" normalizeH="0" baseline="0" noProof="0" dirty="0">
                <a:ln>
                  <a:noFill/>
                </a:ln>
                <a:effectLst/>
                <a:uLnTx/>
                <a:uFillTx/>
                <a:latin typeface="方正中等线简体" pitchFamily="2" charset="-122"/>
                <a:ea typeface="方正中等线简体" pitchFamily="2" charset="-122"/>
                <a:cs typeface="+mn-cs"/>
              </a:endParaRPr>
            </a:p>
          </p:txBody>
        </p:sp>
      </p:grpSp>
      <p:grpSp>
        <p:nvGrpSpPr>
          <p:cNvPr id="76" name="组合 75"/>
          <p:cNvGrpSpPr/>
          <p:nvPr/>
        </p:nvGrpSpPr>
        <p:grpSpPr>
          <a:xfrm>
            <a:off x="7032625" y="1902855"/>
            <a:ext cx="785342" cy="785340"/>
            <a:chOff x="7879640" y="987898"/>
            <a:chExt cx="785342" cy="785340"/>
          </a:xfrm>
        </p:grpSpPr>
        <p:grpSp>
          <p:nvGrpSpPr>
            <p:cNvPr id="77" name="组合 76"/>
            <p:cNvGrpSpPr/>
            <p:nvPr/>
          </p:nvGrpSpPr>
          <p:grpSpPr>
            <a:xfrm>
              <a:off x="7879640" y="987898"/>
              <a:ext cx="785342" cy="785340"/>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392113" y="760414"/>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8" name="TextBox 682"/>
            <p:cNvSpPr>
              <a:spLocks noChangeArrowheads="1"/>
            </p:cNvSpPr>
            <p:nvPr/>
          </p:nvSpPr>
          <p:spPr bwMode="auto">
            <a:xfrm>
              <a:off x="7966900" y="1188099"/>
              <a:ext cx="6303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sz="2000" b="1" dirty="0">
                  <a:latin typeface="方正中等线简体" pitchFamily="2" charset="-122"/>
                  <a:ea typeface="方正中等线简体" pitchFamily="2" charset="-122"/>
                </a:rPr>
                <a:t>8</a:t>
              </a:r>
              <a:r>
                <a:rPr kumimoji="0" lang="en-US" sz="2000" b="1" i="0" u="none" strike="noStrike" kern="1200" cap="none" spc="0" normalizeH="0" baseline="0" noProof="0" dirty="0" smtClean="0">
                  <a:ln>
                    <a:noFill/>
                  </a:ln>
                  <a:effectLst/>
                  <a:uLnTx/>
                  <a:uFillTx/>
                  <a:latin typeface="方正中等线简体" pitchFamily="2" charset="-122"/>
                  <a:ea typeface="方正中等线简体" pitchFamily="2" charset="-122"/>
                  <a:cs typeface="+mn-cs"/>
                </a:rPr>
                <a:t>2</a:t>
              </a:r>
              <a:r>
                <a:rPr kumimoji="0" lang="en-US" sz="1400" b="1" i="0" u="none" strike="noStrike" kern="1200" cap="none" spc="0" normalizeH="0" baseline="0" noProof="0" dirty="0">
                  <a:ln>
                    <a:noFill/>
                  </a:ln>
                  <a:effectLst/>
                  <a:uLnTx/>
                  <a:uFillTx/>
                  <a:latin typeface="方正中等线简体" pitchFamily="2" charset="-122"/>
                  <a:ea typeface="方正中等线简体" pitchFamily="2" charset="-122"/>
                  <a:cs typeface="+mn-cs"/>
                </a:rPr>
                <a:t>%</a:t>
              </a:r>
              <a:endParaRPr kumimoji="0" lang="zh-CN" altLang="en-US" sz="1400" b="1" i="0" u="none" strike="noStrike" kern="1200" cap="none" spc="0" normalizeH="0" baseline="0" noProof="0" dirty="0">
                <a:ln>
                  <a:noFill/>
                </a:ln>
                <a:effectLst/>
                <a:uLnTx/>
                <a:uFillTx/>
                <a:latin typeface="方正中等线简体" pitchFamily="2" charset="-122"/>
                <a:ea typeface="方正中等线简体"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750" fill="hold"/>
                                        <p:tgtEl>
                                          <p:spTgt spid="48"/>
                                        </p:tgtEl>
                                        <p:attrNameLst>
                                          <p:attrName>ppt_w</p:attrName>
                                        </p:attrNameLst>
                                      </p:cBhvr>
                                      <p:tavLst>
                                        <p:tav tm="0">
                                          <p:val>
                                            <p:fltVal val="0"/>
                                          </p:val>
                                        </p:tav>
                                        <p:tav tm="100000">
                                          <p:val>
                                            <p:strVal val="#ppt_w"/>
                                          </p:val>
                                        </p:tav>
                                      </p:tavLst>
                                    </p:anim>
                                    <p:anim calcmode="lin" valueType="num">
                                      <p:cBhvr>
                                        <p:cTn id="8" dur="750" fill="hold"/>
                                        <p:tgtEl>
                                          <p:spTgt spid="48"/>
                                        </p:tgtEl>
                                        <p:attrNameLst>
                                          <p:attrName>ppt_h</p:attrName>
                                        </p:attrNameLst>
                                      </p:cBhvr>
                                      <p:tavLst>
                                        <p:tav tm="0">
                                          <p:val>
                                            <p:fltVal val="0"/>
                                          </p:val>
                                        </p:tav>
                                        <p:tav tm="100000">
                                          <p:val>
                                            <p:strVal val="#ppt_h"/>
                                          </p:val>
                                        </p:tav>
                                      </p:tavLst>
                                    </p:anim>
                                    <p:animEffect transition="in" filter="fade">
                                      <p:cBhvr>
                                        <p:cTn id="9" dur="750"/>
                                        <p:tgtEl>
                                          <p:spTgt spid="48"/>
                                        </p:tgtEl>
                                      </p:cBhvr>
                                    </p:animEffect>
                                  </p:childTnLst>
                                </p:cTn>
                              </p:par>
                              <p:par>
                                <p:cTn id="10" presetID="22" presetClass="entr" presetSubtype="4"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4" fill="hold" grpId="0" nodeType="with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4" fill="hold" grpId="0"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8" fill="hold" grpId="0" nodeType="with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childTnLst>
                                </p:cTn>
                              </p:par>
                              <p:par>
                                <p:cTn id="67" presetID="10" presetClass="entr" presetSubtype="0" fill="hold" grpId="0" nodeType="withEffect">
                                  <p:stCondLst>
                                    <p:cond delay="100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childTnLst>
                                </p:cTn>
                              </p:par>
                              <p:par>
                                <p:cTn id="70" presetID="10" presetClass="entr" presetSubtype="0" fill="hold" grpId="0" nodeType="withEffect">
                                  <p:stCondLst>
                                    <p:cond delay="100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childTnLst>
                                </p:cTn>
                              </p:par>
                              <p:par>
                                <p:cTn id="76" presetID="10" presetClass="entr" presetSubtype="0" fill="hold" grpId="0" nodeType="withEffect">
                                  <p:stCondLst>
                                    <p:cond delay="100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childTnLst>
                                </p:cTn>
                              </p:par>
                              <p:par>
                                <p:cTn id="79" presetID="10" presetClass="entr" presetSubtype="0" fill="hold" grpId="0" nodeType="withEffect">
                                  <p:stCondLst>
                                    <p:cond delay="100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childTnLst>
                                </p:cTn>
                              </p:par>
                              <p:par>
                                <p:cTn id="82" presetID="10" presetClass="entr" presetSubtype="0" fill="hold" grpId="0" nodeType="withEffect">
                                  <p:stCondLst>
                                    <p:cond delay="100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childTnLst>
                                </p:cTn>
                              </p:par>
                              <p:par>
                                <p:cTn id="85" presetID="10" presetClass="entr" presetSubtype="0" fill="hold" grpId="0" nodeType="withEffect">
                                  <p:stCondLst>
                                    <p:cond delay="100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childTnLst>
                                </p:cTn>
                              </p:par>
                              <p:par>
                                <p:cTn id="88" presetID="10" presetClass="entr" presetSubtype="0" fill="hold" grpId="0" nodeType="withEffect">
                                  <p:stCondLst>
                                    <p:cond delay="100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1000"/>
                                        <p:tgtEl>
                                          <p:spTgt spid="14"/>
                                        </p:tgtEl>
                                      </p:cBhvr>
                                    </p:animEffect>
                                  </p:childTnLst>
                                </p:cTn>
                              </p:par>
                              <p:par>
                                <p:cTn id="91" presetID="10" presetClass="entr" presetSubtype="0" fill="hold" grpId="0" nodeType="withEffect">
                                  <p:stCondLst>
                                    <p:cond delay="200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1000"/>
                                        <p:tgtEl>
                                          <p:spTgt spid="39"/>
                                        </p:tgtEl>
                                      </p:cBhvr>
                                    </p:animEffect>
                                  </p:childTnLst>
                                </p:cTn>
                              </p:par>
                              <p:par>
                                <p:cTn id="94" presetID="56" presetClass="entr" presetSubtype="0" fill="hold" grpId="0" nodeType="withEffect">
                                  <p:stCondLst>
                                    <p:cond delay="2000"/>
                                  </p:stCondLst>
                                  <p:iterate type="lt">
                                    <p:tmPct val="10000"/>
                                  </p:iterate>
                                  <p:childTnLst>
                                    <p:set>
                                      <p:cBhvr>
                                        <p:cTn id="95" dur="1" fill="hold">
                                          <p:stCondLst>
                                            <p:cond delay="0"/>
                                          </p:stCondLst>
                                        </p:cTn>
                                        <p:tgtEl>
                                          <p:spTgt spid="49"/>
                                        </p:tgtEl>
                                        <p:attrNameLst>
                                          <p:attrName>style.visibility</p:attrName>
                                        </p:attrNameLst>
                                      </p:cBhvr>
                                      <p:to>
                                        <p:strVal val="visible"/>
                                      </p:to>
                                    </p:set>
                                    <p:anim by="(-#ppt_w*2)" calcmode="lin" valueType="num">
                                      <p:cBhvr rctx="PPT">
                                        <p:cTn id="96" dur="500" autoRev="1" fill="hold">
                                          <p:stCondLst>
                                            <p:cond delay="0"/>
                                          </p:stCondLst>
                                        </p:cTn>
                                        <p:tgtEl>
                                          <p:spTgt spid="49"/>
                                        </p:tgtEl>
                                        <p:attrNameLst>
                                          <p:attrName>ppt_w</p:attrName>
                                        </p:attrNameLst>
                                      </p:cBhvr>
                                    </p:anim>
                                    <p:anim by="(#ppt_w*0.50)" calcmode="lin" valueType="num">
                                      <p:cBhvr>
                                        <p:cTn id="97" dur="500" decel="50000" autoRev="1" fill="hold">
                                          <p:stCondLst>
                                            <p:cond delay="0"/>
                                          </p:stCondLst>
                                        </p:cTn>
                                        <p:tgtEl>
                                          <p:spTgt spid="49"/>
                                        </p:tgtEl>
                                        <p:attrNameLst>
                                          <p:attrName>ppt_x</p:attrName>
                                        </p:attrNameLst>
                                      </p:cBhvr>
                                    </p:anim>
                                    <p:anim from="(-#ppt_h/2)" to="(#ppt_y)" calcmode="lin" valueType="num">
                                      <p:cBhvr>
                                        <p:cTn id="98" dur="1000" fill="hold">
                                          <p:stCondLst>
                                            <p:cond delay="0"/>
                                          </p:stCondLst>
                                        </p:cTn>
                                        <p:tgtEl>
                                          <p:spTgt spid="49"/>
                                        </p:tgtEl>
                                        <p:attrNameLst>
                                          <p:attrName>ppt_y</p:attrName>
                                        </p:attrNameLst>
                                      </p:cBhvr>
                                    </p:anim>
                                    <p:animRot by="21600000">
                                      <p:cBhvr>
                                        <p:cTn id="99" dur="1000" fill="hold">
                                          <p:stCondLst>
                                            <p:cond delay="0"/>
                                          </p:stCondLst>
                                        </p:cTn>
                                        <p:tgtEl>
                                          <p:spTgt spid="49"/>
                                        </p:tgtEl>
                                        <p:attrNameLst>
                                          <p:attrName>r</p:attrName>
                                        </p:attrNameLst>
                                      </p:cBhvr>
                                    </p:animRot>
                                  </p:childTnLst>
                                </p:cTn>
                              </p:par>
                              <p:par>
                                <p:cTn id="100" presetID="56" presetClass="entr" presetSubtype="0" fill="hold" grpId="0" nodeType="withEffect">
                                  <p:stCondLst>
                                    <p:cond delay="2000"/>
                                  </p:stCondLst>
                                  <p:iterate type="lt">
                                    <p:tmPct val="10000"/>
                                  </p:iterate>
                                  <p:childTnLst>
                                    <p:set>
                                      <p:cBhvr>
                                        <p:cTn id="101" dur="1" fill="hold">
                                          <p:stCondLst>
                                            <p:cond delay="0"/>
                                          </p:stCondLst>
                                        </p:cTn>
                                        <p:tgtEl>
                                          <p:spTgt spid="52"/>
                                        </p:tgtEl>
                                        <p:attrNameLst>
                                          <p:attrName>style.visibility</p:attrName>
                                        </p:attrNameLst>
                                      </p:cBhvr>
                                      <p:to>
                                        <p:strVal val="visible"/>
                                      </p:to>
                                    </p:set>
                                    <p:anim by="(-#ppt_w*2)" calcmode="lin" valueType="num">
                                      <p:cBhvr rctx="PPT">
                                        <p:cTn id="102" dur="500" autoRev="1" fill="hold">
                                          <p:stCondLst>
                                            <p:cond delay="0"/>
                                          </p:stCondLst>
                                        </p:cTn>
                                        <p:tgtEl>
                                          <p:spTgt spid="52"/>
                                        </p:tgtEl>
                                        <p:attrNameLst>
                                          <p:attrName>ppt_w</p:attrName>
                                        </p:attrNameLst>
                                      </p:cBhvr>
                                    </p:anim>
                                    <p:anim by="(#ppt_w*0.50)" calcmode="lin" valueType="num">
                                      <p:cBhvr>
                                        <p:cTn id="103" dur="500" decel="50000" autoRev="1" fill="hold">
                                          <p:stCondLst>
                                            <p:cond delay="0"/>
                                          </p:stCondLst>
                                        </p:cTn>
                                        <p:tgtEl>
                                          <p:spTgt spid="52"/>
                                        </p:tgtEl>
                                        <p:attrNameLst>
                                          <p:attrName>ppt_x</p:attrName>
                                        </p:attrNameLst>
                                      </p:cBhvr>
                                    </p:anim>
                                    <p:anim from="(-#ppt_h/2)" to="(#ppt_y)" calcmode="lin" valueType="num">
                                      <p:cBhvr>
                                        <p:cTn id="104" dur="1000" fill="hold">
                                          <p:stCondLst>
                                            <p:cond delay="0"/>
                                          </p:stCondLst>
                                        </p:cTn>
                                        <p:tgtEl>
                                          <p:spTgt spid="52"/>
                                        </p:tgtEl>
                                        <p:attrNameLst>
                                          <p:attrName>ppt_y</p:attrName>
                                        </p:attrNameLst>
                                      </p:cBhvr>
                                    </p:anim>
                                    <p:animRot by="21600000">
                                      <p:cBhvr>
                                        <p:cTn id="105" dur="1000" fill="hold">
                                          <p:stCondLst>
                                            <p:cond delay="0"/>
                                          </p:stCondLst>
                                        </p:cTn>
                                        <p:tgtEl>
                                          <p:spTgt spid="52"/>
                                        </p:tgtEl>
                                        <p:attrNameLst>
                                          <p:attrName>r</p:attrName>
                                        </p:attrNameLst>
                                      </p:cBhvr>
                                    </p:animRot>
                                  </p:childTnLst>
                                </p:cTn>
                              </p:par>
                              <p:par>
                                <p:cTn id="106" presetID="56" presetClass="entr" presetSubtype="0" fill="hold" grpId="0" nodeType="withEffect">
                                  <p:stCondLst>
                                    <p:cond delay="2000"/>
                                  </p:stCondLst>
                                  <p:iterate type="lt">
                                    <p:tmPct val="10000"/>
                                  </p:iterate>
                                  <p:childTnLst>
                                    <p:set>
                                      <p:cBhvr>
                                        <p:cTn id="107" dur="1" fill="hold">
                                          <p:stCondLst>
                                            <p:cond delay="0"/>
                                          </p:stCondLst>
                                        </p:cTn>
                                        <p:tgtEl>
                                          <p:spTgt spid="50"/>
                                        </p:tgtEl>
                                        <p:attrNameLst>
                                          <p:attrName>style.visibility</p:attrName>
                                        </p:attrNameLst>
                                      </p:cBhvr>
                                      <p:to>
                                        <p:strVal val="visible"/>
                                      </p:to>
                                    </p:set>
                                    <p:anim by="(-#ppt_w*2)" calcmode="lin" valueType="num">
                                      <p:cBhvr rctx="PPT">
                                        <p:cTn id="108" dur="500" autoRev="1" fill="hold">
                                          <p:stCondLst>
                                            <p:cond delay="0"/>
                                          </p:stCondLst>
                                        </p:cTn>
                                        <p:tgtEl>
                                          <p:spTgt spid="50"/>
                                        </p:tgtEl>
                                        <p:attrNameLst>
                                          <p:attrName>ppt_w</p:attrName>
                                        </p:attrNameLst>
                                      </p:cBhvr>
                                    </p:anim>
                                    <p:anim by="(#ppt_w*0.50)" calcmode="lin" valueType="num">
                                      <p:cBhvr>
                                        <p:cTn id="109" dur="500" decel="50000" autoRev="1" fill="hold">
                                          <p:stCondLst>
                                            <p:cond delay="0"/>
                                          </p:stCondLst>
                                        </p:cTn>
                                        <p:tgtEl>
                                          <p:spTgt spid="50"/>
                                        </p:tgtEl>
                                        <p:attrNameLst>
                                          <p:attrName>ppt_x</p:attrName>
                                        </p:attrNameLst>
                                      </p:cBhvr>
                                    </p:anim>
                                    <p:anim from="(-#ppt_h/2)" to="(#ppt_y)" calcmode="lin" valueType="num">
                                      <p:cBhvr>
                                        <p:cTn id="110" dur="1000" fill="hold">
                                          <p:stCondLst>
                                            <p:cond delay="0"/>
                                          </p:stCondLst>
                                        </p:cTn>
                                        <p:tgtEl>
                                          <p:spTgt spid="50"/>
                                        </p:tgtEl>
                                        <p:attrNameLst>
                                          <p:attrName>ppt_y</p:attrName>
                                        </p:attrNameLst>
                                      </p:cBhvr>
                                    </p:anim>
                                    <p:animRot by="21600000">
                                      <p:cBhvr>
                                        <p:cTn id="111" dur="1000" fill="hold">
                                          <p:stCondLst>
                                            <p:cond delay="0"/>
                                          </p:stCondLst>
                                        </p:cTn>
                                        <p:tgtEl>
                                          <p:spTgt spid="50"/>
                                        </p:tgtEl>
                                        <p:attrNameLst>
                                          <p:attrName>r</p:attrName>
                                        </p:attrNameLst>
                                      </p:cBhvr>
                                    </p:animRot>
                                  </p:childTnLst>
                                </p:cTn>
                              </p:par>
                              <p:par>
                                <p:cTn id="112" presetID="56" presetClass="entr" presetSubtype="0" fill="hold" grpId="0" nodeType="withEffect">
                                  <p:stCondLst>
                                    <p:cond delay="2000"/>
                                  </p:stCondLst>
                                  <p:iterate type="lt">
                                    <p:tmPct val="10000"/>
                                  </p:iterate>
                                  <p:childTnLst>
                                    <p:set>
                                      <p:cBhvr>
                                        <p:cTn id="113" dur="1" fill="hold">
                                          <p:stCondLst>
                                            <p:cond delay="0"/>
                                          </p:stCondLst>
                                        </p:cTn>
                                        <p:tgtEl>
                                          <p:spTgt spid="51"/>
                                        </p:tgtEl>
                                        <p:attrNameLst>
                                          <p:attrName>style.visibility</p:attrName>
                                        </p:attrNameLst>
                                      </p:cBhvr>
                                      <p:to>
                                        <p:strVal val="visible"/>
                                      </p:to>
                                    </p:set>
                                    <p:anim by="(-#ppt_w*2)" calcmode="lin" valueType="num">
                                      <p:cBhvr rctx="PPT">
                                        <p:cTn id="114" dur="500" autoRev="1" fill="hold">
                                          <p:stCondLst>
                                            <p:cond delay="0"/>
                                          </p:stCondLst>
                                        </p:cTn>
                                        <p:tgtEl>
                                          <p:spTgt spid="51"/>
                                        </p:tgtEl>
                                        <p:attrNameLst>
                                          <p:attrName>ppt_w</p:attrName>
                                        </p:attrNameLst>
                                      </p:cBhvr>
                                    </p:anim>
                                    <p:anim by="(#ppt_w*0.50)" calcmode="lin" valueType="num">
                                      <p:cBhvr>
                                        <p:cTn id="115" dur="500" decel="50000" autoRev="1" fill="hold">
                                          <p:stCondLst>
                                            <p:cond delay="0"/>
                                          </p:stCondLst>
                                        </p:cTn>
                                        <p:tgtEl>
                                          <p:spTgt spid="51"/>
                                        </p:tgtEl>
                                        <p:attrNameLst>
                                          <p:attrName>ppt_x</p:attrName>
                                        </p:attrNameLst>
                                      </p:cBhvr>
                                    </p:anim>
                                    <p:anim from="(-#ppt_h/2)" to="(#ppt_y)" calcmode="lin" valueType="num">
                                      <p:cBhvr>
                                        <p:cTn id="116" dur="1000" fill="hold">
                                          <p:stCondLst>
                                            <p:cond delay="0"/>
                                          </p:stCondLst>
                                        </p:cTn>
                                        <p:tgtEl>
                                          <p:spTgt spid="51"/>
                                        </p:tgtEl>
                                        <p:attrNameLst>
                                          <p:attrName>ppt_y</p:attrName>
                                        </p:attrNameLst>
                                      </p:cBhvr>
                                    </p:anim>
                                    <p:animRot by="21600000">
                                      <p:cBhvr>
                                        <p:cTn id="117" dur="1000" fill="hold">
                                          <p:stCondLst>
                                            <p:cond delay="0"/>
                                          </p:stCondLst>
                                        </p:cTn>
                                        <p:tgtEl>
                                          <p:spTgt spid="51"/>
                                        </p:tgtEl>
                                        <p:attrNameLst>
                                          <p:attrName>r</p:attrName>
                                        </p:attrNameLst>
                                      </p:cBhvr>
                                    </p:animRot>
                                  </p:childTnLst>
                                </p:cTn>
                              </p:par>
                              <p:par>
                                <p:cTn id="118" presetID="10" presetClass="entr" presetSubtype="0" fill="hold" nodeType="withEffect">
                                  <p:stCondLst>
                                    <p:cond delay="2000"/>
                                  </p:stCondLst>
                                  <p:childTnLst>
                                    <p:set>
                                      <p:cBhvr>
                                        <p:cTn id="119" dur="1" fill="hold">
                                          <p:stCondLst>
                                            <p:cond delay="0"/>
                                          </p:stCondLst>
                                        </p:cTn>
                                        <p:tgtEl>
                                          <p:spTgt spid="62"/>
                                        </p:tgtEl>
                                        <p:attrNameLst>
                                          <p:attrName>style.visibility</p:attrName>
                                        </p:attrNameLst>
                                      </p:cBhvr>
                                      <p:to>
                                        <p:strVal val="visible"/>
                                      </p:to>
                                    </p:set>
                                    <p:animEffect transition="in" filter="fade">
                                      <p:cBhvr>
                                        <p:cTn id="120" dur="1000"/>
                                        <p:tgtEl>
                                          <p:spTgt spid="62"/>
                                        </p:tgtEl>
                                      </p:cBhvr>
                                    </p:animEffect>
                                  </p:childTnLst>
                                </p:cTn>
                              </p:par>
                              <p:par>
                                <p:cTn id="121" presetID="10" presetClass="entr" presetSubtype="0" fill="hold" nodeType="withEffect">
                                  <p:stCondLst>
                                    <p:cond delay="200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1000"/>
                                        <p:tgtEl>
                                          <p:spTgt spid="33"/>
                                        </p:tgtEl>
                                      </p:cBhvr>
                                    </p:animEffect>
                                  </p:childTnLst>
                                </p:cTn>
                              </p:par>
                              <p:par>
                                <p:cTn id="124" presetID="10" presetClass="entr" presetSubtype="0" fill="hold" nodeType="withEffect">
                                  <p:stCondLst>
                                    <p:cond delay="2000"/>
                                  </p:stCondLst>
                                  <p:childTnLst>
                                    <p:set>
                                      <p:cBhvr>
                                        <p:cTn id="125" dur="1" fill="hold">
                                          <p:stCondLst>
                                            <p:cond delay="0"/>
                                          </p:stCondLst>
                                        </p:cTn>
                                        <p:tgtEl>
                                          <p:spTgt spid="76"/>
                                        </p:tgtEl>
                                        <p:attrNameLst>
                                          <p:attrName>style.visibility</p:attrName>
                                        </p:attrNameLst>
                                      </p:cBhvr>
                                      <p:to>
                                        <p:strVal val="visible"/>
                                      </p:to>
                                    </p:set>
                                    <p:animEffect transition="in" filter="fade">
                                      <p:cBhvr>
                                        <p:cTn id="12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9" grpId="0"/>
      <p:bldP spid="48" grpId="0"/>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利润分析</a:t>
            </a:r>
            <a:endParaRPr lang="zh-CN" altLang="en-US" dirty="0"/>
          </a:p>
        </p:txBody>
      </p:sp>
      <p:grpSp>
        <p:nvGrpSpPr>
          <p:cNvPr id="25" name="组合 24"/>
          <p:cNvGrpSpPr/>
          <p:nvPr/>
        </p:nvGrpSpPr>
        <p:grpSpPr>
          <a:xfrm>
            <a:off x="2493561" y="1419622"/>
            <a:ext cx="2846358" cy="2846358"/>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4420796" y="1448616"/>
            <a:ext cx="623903" cy="623903"/>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anose="020B0503020204020204" pitchFamily="34" charset="-122"/>
                  <a:ea typeface="微软雅黑" panose="020B0503020204020204" pitchFamily="34" charset="-122"/>
                </a:rPr>
                <a:t>1</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965844" y="2488506"/>
            <a:ext cx="623903" cy="623903"/>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anose="020B0503020204020204" pitchFamily="34" charset="-122"/>
                  <a:ea typeface="微软雅黑" panose="020B0503020204020204" pitchFamily="34" charset="-122"/>
                </a:rPr>
                <a:t>2</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420796" y="3579954"/>
            <a:ext cx="623903" cy="623903"/>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anose="020B0503020204020204" pitchFamily="34" charset="-122"/>
                  <a:ea typeface="微软雅黑" panose="020B0503020204020204" pitchFamily="34" charset="-122"/>
                </a:rPr>
                <a:t>3</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sp>
        <p:nvSpPr>
          <p:cNvPr id="38" name="TextBox 37"/>
          <p:cNvSpPr txBox="1"/>
          <p:nvPr/>
        </p:nvSpPr>
        <p:spPr>
          <a:xfrm>
            <a:off x="5316552" y="1476863"/>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sp>
        <p:nvSpPr>
          <p:cNvPr id="39" name="TextBox 38"/>
          <p:cNvSpPr txBox="1"/>
          <p:nvPr/>
        </p:nvSpPr>
        <p:spPr>
          <a:xfrm>
            <a:off x="5748600" y="2516931"/>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sp>
        <p:nvSpPr>
          <p:cNvPr id="40" name="TextBox 39"/>
          <p:cNvSpPr txBox="1"/>
          <p:nvPr/>
        </p:nvSpPr>
        <p:spPr>
          <a:xfrm>
            <a:off x="5263196" y="3631245"/>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sp>
        <p:nvSpPr>
          <p:cNvPr id="41" name="TextBox 40"/>
          <p:cNvSpPr txBox="1"/>
          <p:nvPr/>
        </p:nvSpPr>
        <p:spPr>
          <a:xfrm>
            <a:off x="2980635" y="2107471"/>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8" name="椭圆 17"/>
          <p:cNvSpPr/>
          <p:nvPr/>
        </p:nvSpPr>
        <p:spPr>
          <a:xfrm>
            <a:off x="1324452" y="2088733"/>
            <a:ext cx="1423450" cy="1423450"/>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TextBox 36"/>
          <p:cNvSpPr txBox="1"/>
          <p:nvPr/>
        </p:nvSpPr>
        <p:spPr>
          <a:xfrm>
            <a:off x="1779697" y="2499742"/>
            <a:ext cx="512961" cy="615553"/>
          </a:xfrm>
          <a:prstGeom prst="rect">
            <a:avLst/>
          </a:prstGeom>
          <a:noFill/>
        </p:spPr>
        <p:txBody>
          <a:bodyPr wrap="non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利润</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分析</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par>
                              <p:cTn id="15" fill="hold">
                                <p:stCondLst>
                                  <p:cond delay="500"/>
                                </p:stCondLst>
                                <p:childTnLst>
                                  <p:par>
                                    <p:cTn id="16" presetID="2" presetClass="entr" presetSubtype="1" fill="hold" nodeType="afterEffect" p14:presetBounceEnd="44000">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14:bounceEnd="44000">
                                          <p:cBhvr additive="base">
                                            <p:cTn id="18"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up)">
                                          <p:cBhvr>
                                            <p:cTn id="23" dur="500"/>
                                            <p:tgtEl>
                                              <p:spTgt spid="41"/>
                                            </p:tgtEl>
                                          </p:cBhvr>
                                        </p:animEffect>
                                      </p:childTnLst>
                                    </p:cTn>
                                  </p:par>
                                </p:childTnLst>
                              </p:cTn>
                            </p:par>
                            <p:par>
                              <p:cTn id="24" fill="hold">
                                <p:stCondLst>
                                  <p:cond delay="1500"/>
                                </p:stCondLst>
                                <p:childTnLst>
                                  <p:par>
                                    <p:cTn id="25" presetID="52"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Scale>
                                          <p:cBhvr>
                                            <p:cTn id="27" dur="5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28"/>
                                            </p:tgtEl>
                                            <p:attrNameLst>
                                              <p:attrName>ppt_x</p:attrName>
                                              <p:attrName>ppt_y</p:attrName>
                                            </p:attrNameLst>
                                          </p:cBhvr>
                                        </p:animMotion>
                                        <p:animEffect transition="in" filter="fade">
                                          <p:cBhvr>
                                            <p:cTn id="29" dur="500"/>
                                            <p:tgtEl>
                                              <p:spTgt spid="28"/>
                                            </p:tgtEl>
                                          </p:cBhvr>
                                        </p:animEffect>
                                      </p:childTnLst>
                                    </p:cTn>
                                  </p:par>
                                </p:childTnLst>
                              </p:cTn>
                            </p:par>
                            <p:par>
                              <p:cTn id="30" fill="hold">
                                <p:stCondLst>
                                  <p:cond delay="2000"/>
                                </p:stCondLst>
                                <p:childTnLst>
                                  <p:par>
                                    <p:cTn id="31" presetID="5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Scale>
                                          <p:cBhvr>
                                            <p:cTn id="33" dur="5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500" decel="50000" fill="hold">
                                              <p:stCondLst>
                                                <p:cond delay="0"/>
                                              </p:stCondLst>
                                            </p:cTn>
                                            <p:tgtEl>
                                              <p:spTgt spid="31"/>
                                            </p:tgtEl>
                                            <p:attrNameLst>
                                              <p:attrName>ppt_x</p:attrName>
                                              <p:attrName>ppt_y</p:attrName>
                                            </p:attrNameLst>
                                          </p:cBhvr>
                                        </p:animMotion>
                                        <p:animEffect transition="in" filter="fade">
                                          <p:cBhvr>
                                            <p:cTn id="35" dur="500"/>
                                            <p:tgtEl>
                                              <p:spTgt spid="31"/>
                                            </p:tgtEl>
                                          </p:cBhvr>
                                        </p:animEffect>
                                      </p:childTnLst>
                                    </p:cTn>
                                  </p:par>
                                </p:childTnLst>
                              </p:cTn>
                            </p:par>
                            <p:par>
                              <p:cTn id="36" fill="hold">
                                <p:stCondLst>
                                  <p:cond delay="2500"/>
                                </p:stCondLst>
                                <p:childTnLst>
                                  <p:par>
                                    <p:cTn id="37" presetID="52"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Scale>
                                          <p:cBhvr>
                                            <p:cTn id="39"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34"/>
                                            </p:tgtEl>
                                            <p:attrNameLst>
                                              <p:attrName>ppt_x</p:attrName>
                                              <p:attrName>ppt_y</p:attrName>
                                            </p:attrNameLst>
                                          </p:cBhvr>
                                        </p:animMotion>
                                        <p:animEffect transition="in" filter="fade">
                                          <p:cBhvr>
                                            <p:cTn id="41" dur="500"/>
                                            <p:tgtEl>
                                              <p:spTgt spid="34"/>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par>
                                    <p:cTn id="49" presetID="22" presetClass="entr" presetSubtype="8" fill="hold" grpId="0" nodeType="withEffect">
                                      <p:stCondLst>
                                        <p:cond delay="40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18" grpId="0" animBg="1"/>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up)">
                                          <p:cBhvr>
                                            <p:cTn id="23" dur="500"/>
                                            <p:tgtEl>
                                              <p:spTgt spid="41"/>
                                            </p:tgtEl>
                                          </p:cBhvr>
                                        </p:animEffect>
                                      </p:childTnLst>
                                    </p:cTn>
                                  </p:par>
                                </p:childTnLst>
                              </p:cTn>
                            </p:par>
                            <p:par>
                              <p:cTn id="24" fill="hold">
                                <p:stCondLst>
                                  <p:cond delay="1500"/>
                                </p:stCondLst>
                                <p:childTnLst>
                                  <p:par>
                                    <p:cTn id="25" presetID="52"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Scale>
                                          <p:cBhvr>
                                            <p:cTn id="27" dur="5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28"/>
                                            </p:tgtEl>
                                            <p:attrNameLst>
                                              <p:attrName>ppt_x</p:attrName>
                                              <p:attrName>ppt_y</p:attrName>
                                            </p:attrNameLst>
                                          </p:cBhvr>
                                        </p:animMotion>
                                        <p:animEffect transition="in" filter="fade">
                                          <p:cBhvr>
                                            <p:cTn id="29" dur="500"/>
                                            <p:tgtEl>
                                              <p:spTgt spid="28"/>
                                            </p:tgtEl>
                                          </p:cBhvr>
                                        </p:animEffect>
                                      </p:childTnLst>
                                    </p:cTn>
                                  </p:par>
                                </p:childTnLst>
                              </p:cTn>
                            </p:par>
                            <p:par>
                              <p:cTn id="30" fill="hold">
                                <p:stCondLst>
                                  <p:cond delay="2000"/>
                                </p:stCondLst>
                                <p:childTnLst>
                                  <p:par>
                                    <p:cTn id="31" presetID="5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Scale>
                                          <p:cBhvr>
                                            <p:cTn id="33" dur="5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500" decel="50000" fill="hold">
                                              <p:stCondLst>
                                                <p:cond delay="0"/>
                                              </p:stCondLst>
                                            </p:cTn>
                                            <p:tgtEl>
                                              <p:spTgt spid="31"/>
                                            </p:tgtEl>
                                            <p:attrNameLst>
                                              <p:attrName>ppt_x</p:attrName>
                                              <p:attrName>ppt_y</p:attrName>
                                            </p:attrNameLst>
                                          </p:cBhvr>
                                        </p:animMotion>
                                        <p:animEffect transition="in" filter="fade">
                                          <p:cBhvr>
                                            <p:cTn id="35" dur="500"/>
                                            <p:tgtEl>
                                              <p:spTgt spid="31"/>
                                            </p:tgtEl>
                                          </p:cBhvr>
                                        </p:animEffect>
                                      </p:childTnLst>
                                    </p:cTn>
                                  </p:par>
                                </p:childTnLst>
                              </p:cTn>
                            </p:par>
                            <p:par>
                              <p:cTn id="36" fill="hold">
                                <p:stCondLst>
                                  <p:cond delay="2500"/>
                                </p:stCondLst>
                                <p:childTnLst>
                                  <p:par>
                                    <p:cTn id="37" presetID="52"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Scale>
                                          <p:cBhvr>
                                            <p:cTn id="39"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34"/>
                                            </p:tgtEl>
                                            <p:attrNameLst>
                                              <p:attrName>ppt_x</p:attrName>
                                              <p:attrName>ppt_y</p:attrName>
                                            </p:attrNameLst>
                                          </p:cBhvr>
                                        </p:animMotion>
                                        <p:animEffect transition="in" filter="fade">
                                          <p:cBhvr>
                                            <p:cTn id="41" dur="500"/>
                                            <p:tgtEl>
                                              <p:spTgt spid="34"/>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par>
                                    <p:cTn id="49" presetID="22" presetClass="entr" presetSubtype="8" fill="hold" grpId="0" nodeType="withEffect">
                                      <p:stCondLst>
                                        <p:cond delay="40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18" grpId="0" animBg="1"/>
          <p:bldP spid="37"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1"/>
          <p:cNvSpPr>
            <a:spLocks noChangeArrowheads="1"/>
          </p:cNvSpPr>
          <p:nvPr/>
        </p:nvSpPr>
        <p:spPr bwMode="auto">
          <a:xfrm>
            <a:off x="1234679" y="591536"/>
            <a:ext cx="1493596" cy="1507331"/>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宋体" panose="02010600030101010101" pitchFamily="2" charset="-122"/>
            </a:endParaRPr>
          </a:p>
        </p:txBody>
      </p:sp>
      <p:sp>
        <p:nvSpPr>
          <p:cNvPr id="3" name="TextBox 2"/>
          <p:cNvSpPr txBox="1"/>
          <p:nvPr/>
        </p:nvSpPr>
        <p:spPr>
          <a:xfrm>
            <a:off x="3347864" y="1639776"/>
            <a:ext cx="4691645" cy="746340"/>
          </a:xfrm>
          <a:prstGeom prst="rect">
            <a:avLst/>
          </a:prstGeom>
          <a:noFill/>
        </p:spPr>
        <p:txBody>
          <a:bodyPr wrap="square" lIns="68562" tIns="34281" rIns="68562" bIns="34281" rtlCol="0">
            <a:spAutoFit/>
          </a:bodyPr>
          <a:lstStyle/>
          <a:p>
            <a:pPr algn="ctr"/>
            <a:r>
              <a:rPr lang="zh-CN" altLang="en-US" sz="4400" b="1" dirty="0" smtClean="0">
                <a:solidFill>
                  <a:srgbClr val="C00000"/>
                </a:solidFill>
                <a:latin typeface="微软雅黑" panose="020B0503020204020204" pitchFamily="34" charset="-122"/>
                <a:ea typeface="微软雅黑" panose="020B0503020204020204" pitchFamily="34" charset="-122"/>
              </a:rPr>
              <a:t>发展规划</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bwMode="auto">
          <a:xfrm>
            <a:off x="3482355" y="2456001"/>
            <a:ext cx="4392488"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39"/>
          <p:cNvSpPr>
            <a:spLocks noChangeAspect="1" noChangeArrowheads="1"/>
          </p:cNvSpPr>
          <p:nvPr/>
        </p:nvSpPr>
        <p:spPr bwMode="auto">
          <a:xfrm>
            <a:off x="3708289" y="2772976"/>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6" name="Oval 40"/>
          <p:cNvSpPr>
            <a:spLocks noChangeAspect="1" noChangeArrowheads="1"/>
          </p:cNvSpPr>
          <p:nvPr/>
        </p:nvSpPr>
        <p:spPr bwMode="auto">
          <a:xfrm>
            <a:off x="3708289" y="3100324"/>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7" name="Oval 41"/>
          <p:cNvSpPr>
            <a:spLocks noChangeAspect="1" noChangeArrowheads="1"/>
          </p:cNvSpPr>
          <p:nvPr/>
        </p:nvSpPr>
        <p:spPr bwMode="auto">
          <a:xfrm>
            <a:off x="3708289" y="3416509"/>
            <a:ext cx="161937" cy="16200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8" name="Oval 42"/>
          <p:cNvSpPr>
            <a:spLocks noChangeAspect="1" noChangeArrowheads="1"/>
          </p:cNvSpPr>
          <p:nvPr/>
        </p:nvSpPr>
        <p:spPr bwMode="auto">
          <a:xfrm>
            <a:off x="5697665" y="2772976"/>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9" name="TextBox 8"/>
          <p:cNvSpPr txBox="1"/>
          <p:nvPr/>
        </p:nvSpPr>
        <p:spPr>
          <a:xfrm>
            <a:off x="3980596" y="2704393"/>
            <a:ext cx="1698003" cy="300083"/>
          </a:xfrm>
          <a:prstGeom prst="rect">
            <a:avLst/>
          </a:prstGeom>
          <a:noFill/>
        </p:spPr>
        <p:txBody>
          <a:bodyPr wrap="square" lIns="68562" tIns="34281" rIns="68562" bIns="34281" rtlCol="0">
            <a:spAutoFit/>
          </a:bodyPr>
          <a:lstStyle/>
          <a:p>
            <a:r>
              <a:rPr lang="zh-CN" altLang="en-US" sz="1500" dirty="0">
                <a:latin typeface="+mn-ea"/>
                <a:ea typeface="+mn-ea"/>
              </a:rPr>
              <a:t>公司战略目标</a:t>
            </a:r>
            <a:endParaRPr lang="zh-CN" altLang="en-US" sz="1500" dirty="0">
              <a:latin typeface="+mn-ea"/>
              <a:ea typeface="+mn-ea"/>
            </a:endParaRPr>
          </a:p>
        </p:txBody>
      </p:sp>
      <p:sp>
        <p:nvSpPr>
          <p:cNvPr id="10" name="TextBox 9"/>
          <p:cNvSpPr txBox="1"/>
          <p:nvPr/>
        </p:nvSpPr>
        <p:spPr>
          <a:xfrm>
            <a:off x="3980596" y="3031741"/>
            <a:ext cx="1698003" cy="300083"/>
          </a:xfrm>
          <a:prstGeom prst="rect">
            <a:avLst/>
          </a:prstGeom>
          <a:noFill/>
        </p:spPr>
        <p:txBody>
          <a:bodyPr wrap="square" lIns="68562" tIns="34281" rIns="68562" bIns="34281" rtlCol="0">
            <a:spAutoFit/>
          </a:bodyPr>
          <a:lstStyle/>
          <a:p>
            <a:r>
              <a:rPr lang="zh-CN" altLang="en-US" sz="1500" dirty="0">
                <a:latin typeface="+mn-ea"/>
                <a:ea typeface="+mn-ea"/>
              </a:rPr>
              <a:t>五年发展规划</a:t>
            </a:r>
            <a:endParaRPr lang="zh-CN" altLang="en-US" sz="1500" dirty="0">
              <a:latin typeface="+mn-ea"/>
              <a:ea typeface="+mn-ea"/>
            </a:endParaRPr>
          </a:p>
        </p:txBody>
      </p:sp>
      <p:sp>
        <p:nvSpPr>
          <p:cNvPr id="11" name="TextBox 10"/>
          <p:cNvSpPr txBox="1"/>
          <p:nvPr/>
        </p:nvSpPr>
        <p:spPr>
          <a:xfrm>
            <a:off x="3980596" y="3347467"/>
            <a:ext cx="1698003" cy="300083"/>
          </a:xfrm>
          <a:prstGeom prst="rect">
            <a:avLst/>
          </a:prstGeom>
          <a:noFill/>
        </p:spPr>
        <p:txBody>
          <a:bodyPr wrap="square" lIns="68562" tIns="34281" rIns="68562" bIns="34281" rtlCol="0">
            <a:spAutoFit/>
          </a:bodyPr>
          <a:lstStyle>
            <a:defPPr>
              <a:defRPr lang="zh-CN"/>
            </a:defPPr>
            <a:lvl1pPr>
              <a:lnSpc>
                <a:spcPct val="150000"/>
              </a:lnSpc>
              <a:defRPr>
                <a:solidFill>
                  <a:schemeClr val="accent1"/>
                </a:solidFill>
                <a:latin typeface="+mn-ea"/>
                <a:ea typeface="+mn-ea"/>
              </a:defRPr>
            </a:lvl1pPr>
          </a:lstStyle>
          <a:p>
            <a:pPr>
              <a:lnSpc>
                <a:spcPct val="100000"/>
              </a:lnSpc>
            </a:pPr>
            <a:r>
              <a:rPr lang="zh-CN" altLang="en-US" sz="1500" dirty="0">
                <a:solidFill>
                  <a:schemeClr val="tx1"/>
                </a:solidFill>
              </a:rPr>
              <a:t>市场拓展计划</a:t>
            </a:r>
            <a:endParaRPr lang="zh-CN" altLang="en-US" sz="1500" dirty="0">
              <a:solidFill>
                <a:schemeClr val="tx1"/>
              </a:solidFill>
            </a:endParaRPr>
          </a:p>
        </p:txBody>
      </p:sp>
      <p:sp>
        <p:nvSpPr>
          <p:cNvPr id="12" name="Oval 42"/>
          <p:cNvSpPr>
            <a:spLocks noChangeAspect="1" noChangeArrowheads="1"/>
          </p:cNvSpPr>
          <p:nvPr/>
        </p:nvSpPr>
        <p:spPr bwMode="auto">
          <a:xfrm>
            <a:off x="5697665" y="3100324"/>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13" name="TextBox 12"/>
          <p:cNvSpPr txBox="1"/>
          <p:nvPr/>
        </p:nvSpPr>
        <p:spPr>
          <a:xfrm>
            <a:off x="5969972" y="2704393"/>
            <a:ext cx="1698003" cy="300083"/>
          </a:xfrm>
          <a:prstGeom prst="rect">
            <a:avLst/>
          </a:prstGeom>
          <a:noFill/>
        </p:spPr>
        <p:txBody>
          <a:bodyPr wrap="square" lIns="68562" tIns="34281" rIns="68562" bIns="34281" rtlCol="0">
            <a:spAutoFit/>
          </a:bodyPr>
          <a:lstStyle/>
          <a:p>
            <a:r>
              <a:rPr lang="zh-CN" altLang="en-US" sz="1500" dirty="0">
                <a:latin typeface="+mn-ea"/>
                <a:ea typeface="+mn-ea"/>
              </a:rPr>
              <a:t>短期盈利计划</a:t>
            </a:r>
            <a:endParaRPr lang="zh-CN" altLang="en-US" sz="1500" dirty="0">
              <a:latin typeface="+mn-ea"/>
              <a:ea typeface="+mn-ea"/>
            </a:endParaRPr>
          </a:p>
        </p:txBody>
      </p:sp>
      <p:sp>
        <p:nvSpPr>
          <p:cNvPr id="14" name="TextBox 13"/>
          <p:cNvSpPr txBox="1"/>
          <p:nvPr/>
        </p:nvSpPr>
        <p:spPr>
          <a:xfrm>
            <a:off x="5969972" y="3031741"/>
            <a:ext cx="1698003" cy="300083"/>
          </a:xfrm>
          <a:prstGeom prst="rect">
            <a:avLst/>
          </a:prstGeom>
          <a:noFill/>
        </p:spPr>
        <p:txBody>
          <a:bodyPr wrap="square" lIns="68562" tIns="34281" rIns="68562" bIns="34281" rtlCol="0">
            <a:spAutoFit/>
          </a:bodyPr>
          <a:lstStyle/>
          <a:p>
            <a:r>
              <a:rPr lang="zh-CN" altLang="en-US" sz="1500" dirty="0">
                <a:latin typeface="+mn-ea"/>
                <a:ea typeface="+mn-ea"/>
              </a:rPr>
              <a:t>产品开发计划</a:t>
            </a:r>
            <a:endParaRPr lang="zh-CN" altLang="en-US" sz="1500" dirty="0">
              <a:latin typeface="+mn-ea"/>
              <a:ea typeface="+mn-ea"/>
            </a:endParaRPr>
          </a:p>
        </p:txBody>
      </p:sp>
      <p:sp>
        <p:nvSpPr>
          <p:cNvPr id="15" name="Freeform 13"/>
          <p:cNvSpPr>
            <a:spLocks noEditPoints="1"/>
          </p:cNvSpPr>
          <p:nvPr/>
        </p:nvSpPr>
        <p:spPr bwMode="auto">
          <a:xfrm>
            <a:off x="1597277" y="927887"/>
            <a:ext cx="768400" cy="82712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chemeClr val="tx1"/>
          </a:solidFill>
          <a:ln>
            <a:noFill/>
          </a:ln>
        </p:spPr>
        <p:txBody>
          <a:bodyPr vert="horz" wrap="square" lIns="91440" tIns="45720" rIns="91440" bIns="45720" numCol="1" anchor="t" anchorCtr="0" compatLnSpc="1"/>
          <a:lstStyle/>
          <a:p>
            <a:endParaRPr lang="zh-CN" altLang="en-US" sz="1100"/>
          </a:p>
        </p:txBody>
      </p:sp>
      <p:pic>
        <p:nvPicPr>
          <p:cNvPr id="16" name="Picture 6" descr="D:\360data\重要数据\桌面\未标题-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51832" y="1296796"/>
            <a:ext cx="1895475" cy="454342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6" presetClass="emph" presetSubtype="0" fill="hold" grpId="1" nodeType="afterEffect">
                                  <p:stCondLst>
                                    <p:cond delay="0"/>
                                  </p:stCondLst>
                                  <p:childTnLst>
                                    <p:animEffect transition="out" filter="fade">
                                      <p:cBhvr>
                                        <p:cTn id="19" dur="500" tmFilter="0, 0; .2, .5; .8, .5; 1, 0"/>
                                        <p:tgtEl>
                                          <p:spTgt spid="2"/>
                                        </p:tgtEl>
                                      </p:cBhvr>
                                    </p:animEffect>
                                    <p:animScale>
                                      <p:cBhvr>
                                        <p:cTn id="20" dur="250" autoRev="1" fill="hold"/>
                                        <p:tgtEl>
                                          <p:spTgt spid="2"/>
                                        </p:tgtEl>
                                      </p:cBhvr>
                                      <p:by x="105000" y="105000"/>
                                    </p:animScale>
                                  </p:childTnLst>
                                </p:cTn>
                              </p:par>
                              <p:par>
                                <p:cTn id="21" presetID="26" presetClass="emph" presetSubtype="0" fill="hold" grpId="1" nodeType="with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gtEl>
                                      </p:cBhvr>
                                    </p:animEffect>
                                  </p:childTnLst>
                                </p:cTn>
                              </p:par>
                            </p:childTnLst>
                          </p:cTn>
                        </p:par>
                        <p:par>
                          <p:cTn id="32" fill="hold">
                            <p:stCondLst>
                              <p:cond delay="1649"/>
                            </p:stCondLst>
                            <p:childTnLst>
                              <p:par>
                                <p:cTn id="33" presetID="16" presetClass="entr" presetSubtype="21"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par>
                          <p:cTn id="36" fill="hold">
                            <p:stCondLst>
                              <p:cond delay="2149"/>
                            </p:stCondLst>
                            <p:childTnLst>
                              <p:par>
                                <p:cTn id="37" presetID="2" presetClass="entr" presetSubtype="12"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0-#ppt_w/2"/>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10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2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30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40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2649"/>
                            </p:stCondLst>
                            <p:childTnLst>
                              <p:par>
                                <p:cTn id="58" presetID="22" presetClass="entr" presetSubtype="8"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par>
                                <p:cTn id="61" presetID="22" presetClass="entr" presetSubtype="8" fill="hold" grpId="0" nodeType="withEffect">
                                  <p:stCondLst>
                                    <p:cond delay="10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par>
                                <p:cTn id="67" presetID="22" presetClass="entr" presetSubtype="8" fill="hold" grpId="0" nodeType="withEffect">
                                  <p:stCondLst>
                                    <p:cond delay="30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par>
                                <p:cTn id="70" presetID="22" presetClass="entr" presetSubtype="8" fill="hold" grpId="0" nodeType="withEffect">
                                  <p:stCondLst>
                                    <p:cond delay="4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7" grpId="0" animBg="1"/>
      <p:bldP spid="8" grpId="0" animBg="1"/>
      <p:bldP spid="9" grpId="0"/>
      <p:bldP spid="10" grpId="0"/>
      <p:bldP spid="11" grpId="0"/>
      <p:bldP spid="12" grpId="0" animBg="1"/>
      <p:bldP spid="13" grpId="0"/>
      <p:bldP spid="14" grpId="0"/>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454605" y="1181635"/>
            <a:ext cx="709448" cy="709446"/>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454605" y="2064198"/>
            <a:ext cx="709448" cy="709446"/>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454605" y="3083473"/>
            <a:ext cx="709448" cy="70944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454605" y="4055902"/>
            <a:ext cx="709448" cy="709446"/>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grpSp>
      <p:cxnSp>
        <p:nvCxnSpPr>
          <p:cNvPr id="3" name="直接连接符 2"/>
          <p:cNvCxnSpPr/>
          <p:nvPr/>
        </p:nvCxnSpPr>
        <p:spPr bwMode="auto">
          <a:xfrm>
            <a:off x="5296397" y="1171929"/>
            <a:ext cx="0" cy="7083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4518089" y="1286110"/>
            <a:ext cx="639631" cy="500119"/>
          </a:xfrm>
          <a:prstGeom prst="rect">
            <a:avLst/>
          </a:prstGeom>
          <a:noFill/>
        </p:spPr>
        <p:txBody>
          <a:bodyPr wrap="square" lIns="68562" tIns="34281" rIns="68562" bIns="34281" rtlCol="0">
            <a:spAutoFit/>
          </a:bodyPr>
          <a:lstStyle/>
          <a:p>
            <a:r>
              <a:rPr lang="zh-CN" altLang="en-US" sz="1400" b="1" dirty="0">
                <a:latin typeface="微软雅黑" panose="020B0503020204020204" pitchFamily="34" charset="-122"/>
                <a:ea typeface="微软雅黑" panose="020B0503020204020204" pitchFamily="34" charset="-122"/>
              </a:rPr>
              <a:t>企业使命</a:t>
            </a:r>
            <a:endParaRPr lang="zh-CN" altLang="en-US" sz="1400" b="1" dirty="0">
              <a:latin typeface="微软雅黑" panose="020B0503020204020204" pitchFamily="34" charset="-122"/>
              <a:ea typeface="微软雅黑" panose="020B0503020204020204" pitchFamily="34" charset="-122"/>
            </a:endParaRPr>
          </a:p>
        </p:txBody>
      </p:sp>
      <p:sp>
        <p:nvSpPr>
          <p:cNvPr id="5" name="TextBox 4"/>
          <p:cNvSpPr txBox="1"/>
          <p:nvPr/>
        </p:nvSpPr>
        <p:spPr>
          <a:xfrm>
            <a:off x="5404367" y="1152882"/>
            <a:ext cx="2603526" cy="807895"/>
          </a:xfrm>
          <a:prstGeom prst="rect">
            <a:avLst/>
          </a:prstGeom>
          <a:noFill/>
        </p:spPr>
        <p:txBody>
          <a:bodyPr wrap="square" lIns="68562" tIns="34281" rIns="68562" bIns="34281" rtlCol="0">
            <a:spAutoFit/>
          </a:bodyPr>
          <a:lstStyle>
            <a:defPPr>
              <a:defRPr lang="zh-CN"/>
            </a:defPPr>
            <a:lvl1pPr>
              <a:defRPr sz="2000">
                <a:solidFill>
                  <a:schemeClr val="accent2"/>
                </a:solidFill>
                <a:latin typeface="+mn-ea"/>
                <a:ea typeface="+mn-ea"/>
              </a:defRPr>
            </a:lvl1pPr>
          </a:lstStyle>
          <a:p>
            <a:pPr>
              <a:lnSpc>
                <a:spcPct val="150000"/>
              </a:lnSpc>
            </a:pPr>
            <a:r>
              <a:rPr lang="zh-CN" altLang="en-US" sz="1600" dirty="0">
                <a:solidFill>
                  <a:schemeClr val="tx1"/>
                </a:solidFill>
              </a:rPr>
              <a:t>开扩、创新</a:t>
            </a:r>
            <a:r>
              <a:rPr lang="zh-CN" altLang="en-US" sz="1600" dirty="0" smtClean="0">
                <a:solidFill>
                  <a:schemeClr val="tx1"/>
                </a:solidFill>
              </a:rPr>
              <a:t>、</a:t>
            </a:r>
            <a:endParaRPr lang="en-US" altLang="zh-CN" sz="1600" dirty="0" smtClean="0">
              <a:solidFill>
                <a:schemeClr val="tx1"/>
              </a:solidFill>
            </a:endParaRPr>
          </a:p>
          <a:p>
            <a:pPr>
              <a:lnSpc>
                <a:spcPct val="150000"/>
              </a:lnSpc>
            </a:pPr>
            <a:r>
              <a:rPr lang="zh-CN" altLang="en-US" sz="1600" dirty="0" smtClean="0">
                <a:solidFill>
                  <a:schemeClr val="tx1"/>
                </a:solidFill>
              </a:rPr>
              <a:t>服务</a:t>
            </a:r>
            <a:r>
              <a:rPr lang="zh-CN" altLang="en-US" sz="1600" dirty="0">
                <a:solidFill>
                  <a:schemeClr val="tx1"/>
                </a:solidFill>
              </a:rPr>
              <a:t>、服务、再服务</a:t>
            </a:r>
            <a:endParaRPr lang="zh-CN" altLang="en-US" sz="1600" dirty="0">
              <a:solidFill>
                <a:schemeClr val="tx1"/>
              </a:solidFill>
            </a:endParaRPr>
          </a:p>
        </p:txBody>
      </p:sp>
      <p:sp>
        <p:nvSpPr>
          <p:cNvPr id="7" name="TextBox 6"/>
          <p:cNvSpPr txBox="1"/>
          <p:nvPr/>
        </p:nvSpPr>
        <p:spPr>
          <a:xfrm>
            <a:off x="4552075" y="2206962"/>
            <a:ext cx="605646" cy="500119"/>
          </a:xfrm>
          <a:prstGeom prst="rect">
            <a:avLst/>
          </a:prstGeom>
          <a:noFill/>
        </p:spPr>
        <p:txBody>
          <a:bodyPr wrap="square" lIns="68562" tIns="34281" rIns="68562" bIns="34281" rtlCol="0">
            <a:spAutoFit/>
          </a:bodyPr>
          <a:lstStyle/>
          <a:p>
            <a:r>
              <a:rPr lang="zh-CN" altLang="en-US" sz="1400" b="1" dirty="0">
                <a:latin typeface="微软雅黑" panose="020B0503020204020204" pitchFamily="34" charset="-122"/>
                <a:ea typeface="微软雅黑" panose="020B0503020204020204" pitchFamily="34" charset="-122"/>
              </a:rPr>
              <a:t>企业宗旨</a:t>
            </a:r>
            <a:endParaRPr lang="zh-CN" altLang="en-US" sz="1400" b="1" dirty="0">
              <a:latin typeface="微软雅黑" panose="020B0503020204020204" pitchFamily="34" charset="-122"/>
              <a:ea typeface="微软雅黑" panose="020B0503020204020204" pitchFamily="34" charset="-122"/>
            </a:endParaRPr>
          </a:p>
        </p:txBody>
      </p:sp>
      <p:sp>
        <p:nvSpPr>
          <p:cNvPr id="8" name="TextBox 7"/>
          <p:cNvSpPr txBox="1"/>
          <p:nvPr/>
        </p:nvSpPr>
        <p:spPr>
          <a:xfrm>
            <a:off x="5404367" y="2139967"/>
            <a:ext cx="2753230" cy="807895"/>
          </a:xfrm>
          <a:prstGeom prst="rect">
            <a:avLst/>
          </a:prstGeom>
          <a:noFill/>
        </p:spPr>
        <p:txBody>
          <a:bodyPr wrap="square" lIns="68562" tIns="34281" rIns="68562" bIns="34281" rtlCol="0">
            <a:spAutoFit/>
          </a:bodyPr>
          <a:lstStyle>
            <a:defPPr>
              <a:defRPr lang="zh-CN"/>
            </a:defPPr>
            <a:lvl1pPr>
              <a:lnSpc>
                <a:spcPct val="150000"/>
              </a:lnSpc>
              <a:defRPr sz="2000">
                <a:solidFill>
                  <a:schemeClr val="accent2"/>
                </a:solidFill>
                <a:latin typeface="+mn-ea"/>
                <a:ea typeface="+mn-ea"/>
              </a:defRPr>
            </a:lvl1pPr>
          </a:lstStyle>
          <a:p>
            <a:r>
              <a:rPr lang="zh-CN" altLang="en-US" sz="1600" dirty="0">
                <a:solidFill>
                  <a:schemeClr val="tx1"/>
                </a:solidFill>
              </a:rPr>
              <a:t>诚信、实惠</a:t>
            </a:r>
            <a:r>
              <a:rPr lang="zh-CN" altLang="en-US" sz="1600" dirty="0" smtClean="0">
                <a:solidFill>
                  <a:schemeClr val="tx1"/>
                </a:solidFill>
              </a:rPr>
              <a:t>、</a:t>
            </a:r>
            <a:endParaRPr lang="en-US" altLang="zh-CN" sz="1600" dirty="0" smtClean="0">
              <a:solidFill>
                <a:schemeClr val="tx1"/>
              </a:solidFill>
            </a:endParaRPr>
          </a:p>
          <a:p>
            <a:r>
              <a:rPr lang="zh-CN" altLang="en-US" sz="1600" dirty="0" smtClean="0">
                <a:solidFill>
                  <a:schemeClr val="tx1"/>
                </a:solidFill>
              </a:rPr>
              <a:t>原创</a:t>
            </a:r>
            <a:r>
              <a:rPr lang="zh-CN" altLang="en-US" sz="1600" dirty="0">
                <a:solidFill>
                  <a:schemeClr val="tx1"/>
                </a:solidFill>
              </a:rPr>
              <a:t>、原创、再原创</a:t>
            </a:r>
            <a:endParaRPr lang="zh-CN" altLang="en-US" sz="1600" dirty="0">
              <a:solidFill>
                <a:schemeClr val="tx1"/>
              </a:solidFill>
            </a:endParaRPr>
          </a:p>
        </p:txBody>
      </p:sp>
      <p:sp>
        <p:nvSpPr>
          <p:cNvPr id="10" name="TextBox 9"/>
          <p:cNvSpPr txBox="1"/>
          <p:nvPr/>
        </p:nvSpPr>
        <p:spPr>
          <a:xfrm>
            <a:off x="4557791" y="3184682"/>
            <a:ext cx="497536" cy="500119"/>
          </a:xfrm>
          <a:prstGeom prst="rect">
            <a:avLst/>
          </a:prstGeom>
          <a:noFill/>
        </p:spPr>
        <p:txBody>
          <a:bodyPr wrap="none" lIns="68562" tIns="34281" rIns="68562" bIns="34281" rtlCol="0">
            <a:spAutoFit/>
          </a:bodyPr>
          <a:lstStyle/>
          <a:p>
            <a:r>
              <a:rPr lang="zh-CN" altLang="en-US" sz="1400" b="1">
                <a:latin typeface="微软雅黑" panose="020B0503020204020204" pitchFamily="34" charset="-122"/>
                <a:ea typeface="微软雅黑" panose="020B0503020204020204" pitchFamily="34" charset="-122"/>
              </a:rPr>
              <a:t>企业</a:t>
            </a:r>
            <a:endParaRPr lang="en-US" altLang="zh-CN" sz="1400" b="1"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文化</a:t>
            </a:r>
            <a:endParaRPr lang="zh-CN" altLang="en-US" sz="1400" b="1" dirty="0">
              <a:latin typeface="微软雅黑" panose="020B0503020204020204" pitchFamily="34" charset="-122"/>
              <a:ea typeface="微软雅黑" panose="020B0503020204020204" pitchFamily="34" charset="-122"/>
            </a:endParaRPr>
          </a:p>
        </p:txBody>
      </p:sp>
      <p:sp>
        <p:nvSpPr>
          <p:cNvPr id="11" name="TextBox 10"/>
          <p:cNvSpPr txBox="1"/>
          <p:nvPr/>
        </p:nvSpPr>
        <p:spPr>
          <a:xfrm>
            <a:off x="5404367" y="3247988"/>
            <a:ext cx="2753230" cy="438563"/>
          </a:xfrm>
          <a:prstGeom prst="rect">
            <a:avLst/>
          </a:prstGeom>
          <a:noFill/>
        </p:spPr>
        <p:txBody>
          <a:bodyPr wrap="square" lIns="68562" tIns="34281" rIns="68562" bIns="34281" rtlCol="0">
            <a:spAutoFit/>
          </a:bodyPr>
          <a:lstStyle>
            <a:defPPr>
              <a:defRPr lang="zh-CN"/>
            </a:defPPr>
            <a:lvl1pPr>
              <a:lnSpc>
                <a:spcPct val="150000"/>
              </a:lnSpc>
              <a:defRPr sz="2000">
                <a:solidFill>
                  <a:schemeClr val="accent2"/>
                </a:solidFill>
                <a:latin typeface="+mn-ea"/>
                <a:ea typeface="+mn-ea"/>
              </a:defRPr>
            </a:lvl1pPr>
          </a:lstStyle>
          <a:p>
            <a:r>
              <a:rPr lang="zh-CN" altLang="en-US" sz="1600" dirty="0">
                <a:solidFill>
                  <a:schemeClr val="tx1"/>
                </a:solidFill>
              </a:rPr>
              <a:t>敬业、团结、开扩、求实</a:t>
            </a:r>
            <a:endParaRPr lang="zh-CN" altLang="en-US" sz="1600" dirty="0">
              <a:solidFill>
                <a:schemeClr val="tx1"/>
              </a:solidFill>
            </a:endParaRPr>
          </a:p>
        </p:txBody>
      </p:sp>
      <p:sp>
        <p:nvSpPr>
          <p:cNvPr id="13" name="TextBox 12"/>
          <p:cNvSpPr txBox="1"/>
          <p:nvPr/>
        </p:nvSpPr>
        <p:spPr>
          <a:xfrm>
            <a:off x="4557791" y="4192813"/>
            <a:ext cx="497536" cy="500119"/>
          </a:xfrm>
          <a:prstGeom prst="rect">
            <a:avLst/>
          </a:prstGeom>
          <a:noFill/>
        </p:spPr>
        <p:txBody>
          <a:bodyPr wrap="none" lIns="68562" tIns="34281" rIns="68562" bIns="34281" rtlCol="0">
            <a:spAutoFit/>
          </a:bodyPr>
          <a:lstStyle/>
          <a:p>
            <a:r>
              <a:rPr lang="zh-CN" altLang="en-US" sz="1400" b="1">
                <a:latin typeface="微软雅黑" panose="020B0503020204020204" pitchFamily="34" charset="-122"/>
                <a:ea typeface="微软雅黑" panose="020B0503020204020204" pitchFamily="34" charset="-122"/>
              </a:rPr>
              <a:t>经营</a:t>
            </a:r>
            <a:endParaRPr lang="en-US" altLang="zh-CN" sz="1400" b="1"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理念</a:t>
            </a:r>
            <a:endParaRPr lang="zh-CN" altLang="en-US" sz="1400" b="1" dirty="0">
              <a:latin typeface="微软雅黑" panose="020B0503020204020204" pitchFamily="34" charset="-122"/>
              <a:ea typeface="微软雅黑" panose="020B0503020204020204" pitchFamily="34" charset="-122"/>
            </a:endParaRPr>
          </a:p>
        </p:txBody>
      </p:sp>
      <p:sp>
        <p:nvSpPr>
          <p:cNvPr id="14" name="TextBox 13"/>
          <p:cNvSpPr txBox="1"/>
          <p:nvPr/>
        </p:nvSpPr>
        <p:spPr>
          <a:xfrm>
            <a:off x="5404367" y="4055902"/>
            <a:ext cx="2603526" cy="807895"/>
          </a:xfrm>
          <a:prstGeom prst="rect">
            <a:avLst/>
          </a:prstGeom>
          <a:noFill/>
        </p:spPr>
        <p:txBody>
          <a:bodyPr wrap="square" lIns="68562" tIns="34281" rIns="68562" bIns="34281" rtlCol="0">
            <a:spAutoFit/>
          </a:bodyPr>
          <a:lstStyle>
            <a:defPPr>
              <a:defRPr lang="zh-CN"/>
            </a:defPPr>
            <a:lvl1pPr>
              <a:lnSpc>
                <a:spcPct val="150000"/>
              </a:lnSpc>
              <a:defRPr sz="2000">
                <a:solidFill>
                  <a:schemeClr val="accent2"/>
                </a:solidFill>
                <a:latin typeface="+mn-ea"/>
                <a:ea typeface="+mn-ea"/>
              </a:defRPr>
            </a:lvl1pPr>
          </a:lstStyle>
          <a:p>
            <a:pPr>
              <a:lnSpc>
                <a:spcPct val="100000"/>
              </a:lnSpc>
            </a:pPr>
            <a:r>
              <a:rPr lang="zh-CN" altLang="en-US" sz="1600" dirty="0">
                <a:solidFill>
                  <a:schemeClr val="tx1"/>
                </a:solidFill>
              </a:rPr>
              <a:t>以为经营钻石为理念、打造行业最具影响力的管理系统软件</a:t>
            </a:r>
            <a:endParaRPr lang="zh-CN" altLang="en-US" sz="1600" dirty="0">
              <a:solidFill>
                <a:schemeClr val="tx1"/>
              </a:solidFill>
            </a:endParaRPr>
          </a:p>
        </p:txBody>
      </p:sp>
      <p:cxnSp>
        <p:nvCxnSpPr>
          <p:cNvPr id="15" name="直接连接符 14"/>
          <p:cNvCxnSpPr/>
          <p:nvPr/>
        </p:nvCxnSpPr>
        <p:spPr bwMode="auto">
          <a:xfrm>
            <a:off x="5296397" y="2112745"/>
            <a:ext cx="0" cy="7530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a:off x="5296397" y="3058677"/>
            <a:ext cx="0" cy="7590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5296397" y="4000762"/>
            <a:ext cx="0" cy="7895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1547664" y="1181634"/>
            <a:ext cx="1523458" cy="346230"/>
          </a:xfrm>
          <a:prstGeom prst="rect">
            <a:avLst/>
          </a:prstGeom>
          <a:noFill/>
        </p:spPr>
        <p:txBody>
          <a:bodyPr wrap="none" lIns="68562" tIns="34281" rIns="68562" bIns="34281"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合作创新开拓</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014504" y="1536358"/>
            <a:ext cx="1523458" cy="346230"/>
          </a:xfrm>
          <a:prstGeom prst="rect">
            <a:avLst/>
          </a:prstGeom>
          <a:noFill/>
        </p:spPr>
        <p:txBody>
          <a:bodyPr wrap="none" lIns="68562" tIns="34281" rIns="68562" bIns="34281"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并肩共赢未来</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20"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942171" y="2168862"/>
            <a:ext cx="5471387" cy="299052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a:t>公司战略分析</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by="(-#ppt_w*2)" calcmode="lin" valueType="num">
                                      <p:cBhvr rctx="PPT">
                                        <p:cTn id="13" dur="500" autoRev="1" fill="hold">
                                          <p:stCondLst>
                                            <p:cond delay="0"/>
                                          </p:stCondLst>
                                        </p:cTn>
                                        <p:tgtEl>
                                          <p:spTgt spid="18"/>
                                        </p:tgtEl>
                                        <p:attrNameLst>
                                          <p:attrName>ppt_w</p:attrName>
                                        </p:attrNameLst>
                                      </p:cBhvr>
                                    </p:anim>
                                    <p:anim by="(#ppt_w*0.50)" calcmode="lin" valueType="num">
                                      <p:cBhvr>
                                        <p:cTn id="14" dur="500" decel="50000" autoRev="1" fill="hold">
                                          <p:stCondLst>
                                            <p:cond delay="0"/>
                                          </p:stCondLst>
                                        </p:cTn>
                                        <p:tgtEl>
                                          <p:spTgt spid="18"/>
                                        </p:tgtEl>
                                        <p:attrNameLst>
                                          <p:attrName>ppt_x</p:attrName>
                                        </p:attrNameLst>
                                      </p:cBhvr>
                                    </p:anim>
                                    <p:anim from="(-#ppt_h/2)" to="(#ppt_y)" calcmode="lin" valueType="num">
                                      <p:cBhvr>
                                        <p:cTn id="15" dur="1000" fill="hold">
                                          <p:stCondLst>
                                            <p:cond delay="0"/>
                                          </p:stCondLst>
                                        </p:cTn>
                                        <p:tgtEl>
                                          <p:spTgt spid="18"/>
                                        </p:tgtEl>
                                        <p:attrNameLst>
                                          <p:attrName>ppt_y</p:attrName>
                                        </p:attrNameLst>
                                      </p:cBhvr>
                                    </p:anim>
                                    <p:animRot by="21600000">
                                      <p:cBhvr>
                                        <p:cTn id="16" dur="1000" fill="hold">
                                          <p:stCondLst>
                                            <p:cond delay="0"/>
                                          </p:stCondLst>
                                        </p:cTn>
                                        <p:tgtEl>
                                          <p:spTgt spid="18"/>
                                        </p:tgtEl>
                                        <p:attrNameLst>
                                          <p:attrName>r</p:attrName>
                                        </p:attrNameLst>
                                      </p:cBhvr>
                                    </p:animRot>
                                  </p:childTnLst>
                                </p:cTn>
                              </p:par>
                            </p:childTnLst>
                          </p:cTn>
                        </p:par>
                        <p:par>
                          <p:cTn id="17" fill="hold">
                            <p:stCondLst>
                              <p:cond delay="2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5500"/>
                            </p:stCondLst>
                            <p:childTnLst>
                              <p:par>
                                <p:cTn id="37" presetID="10"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6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
                                        </p:tgtEl>
                                        <p:attrNameLst>
                                          <p:attrName>ppt_y</p:attrName>
                                        </p:attrNameLst>
                                      </p:cBhvr>
                                      <p:tavLst>
                                        <p:tav tm="0">
                                          <p:val>
                                            <p:strVal val="#ppt_y"/>
                                          </p:val>
                                        </p:tav>
                                        <p:tav tm="100000">
                                          <p:val>
                                            <p:strVal val="#ppt_y"/>
                                          </p:val>
                                        </p:tav>
                                      </p:tavLst>
                                    </p:anim>
                                    <p:anim calcmode="lin" valueType="num">
                                      <p:cBhvr>
                                        <p:cTn id="4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
                                        </p:tgtEl>
                                      </p:cBhvr>
                                    </p:animEffect>
                                  </p:childTnLst>
                                </p:cTn>
                              </p:par>
                            </p:childTnLst>
                          </p:cTn>
                        </p:par>
                        <p:par>
                          <p:cTn id="48" fill="hold">
                            <p:stCondLst>
                              <p:cond delay="6650"/>
                            </p:stCondLst>
                            <p:childTnLst>
                              <p:par>
                                <p:cTn id="49" presetID="16" presetClass="entr" presetSubtype="42"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outHorizontal)">
                                      <p:cBhvr>
                                        <p:cTn id="51" dur="500"/>
                                        <p:tgtEl>
                                          <p:spTgt spid="3"/>
                                        </p:tgtEl>
                                      </p:cBhvr>
                                    </p:animEffect>
                                  </p:childTnLst>
                                </p:cTn>
                              </p:par>
                            </p:childTnLst>
                          </p:cTn>
                        </p:par>
                        <p:par>
                          <p:cTn id="52" fill="hold">
                            <p:stCondLst>
                              <p:cond delay="7150"/>
                            </p:stCondLst>
                            <p:childTnLst>
                              <p:par>
                                <p:cTn id="53" presetID="22" presetClass="entr" presetSubtype="8"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400"/>
                                        <p:tgtEl>
                                          <p:spTgt spid="5"/>
                                        </p:tgtEl>
                                      </p:cBhvr>
                                    </p:animEffect>
                                  </p:childTnLst>
                                </p:cTn>
                              </p:par>
                            </p:childTnLst>
                          </p:cTn>
                        </p:par>
                        <p:par>
                          <p:cTn id="56" fill="hold">
                            <p:stCondLst>
                              <p:cond delay="765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7"/>
                                        </p:tgtEl>
                                        <p:attrNameLst>
                                          <p:attrName>ppt_y</p:attrName>
                                        </p:attrNameLst>
                                      </p:cBhvr>
                                      <p:tavLst>
                                        <p:tav tm="0">
                                          <p:val>
                                            <p:strVal val="#ppt_y"/>
                                          </p:val>
                                        </p:tav>
                                        <p:tav tm="100000">
                                          <p:val>
                                            <p:strVal val="#ppt_y"/>
                                          </p:val>
                                        </p:tav>
                                      </p:tavLst>
                                    </p:anim>
                                    <p:anim calcmode="lin" valueType="num">
                                      <p:cBhvr>
                                        <p:cTn id="6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7"/>
                                        </p:tgtEl>
                                      </p:cBhvr>
                                    </p:animEffect>
                                  </p:childTnLst>
                                </p:cTn>
                              </p:par>
                            </p:childTnLst>
                          </p:cTn>
                        </p:par>
                        <p:par>
                          <p:cTn id="64" fill="hold">
                            <p:stCondLst>
                              <p:cond delay="8199"/>
                            </p:stCondLst>
                            <p:childTnLst>
                              <p:par>
                                <p:cTn id="65" presetID="16" presetClass="entr" presetSubtype="42"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outHorizontal)">
                                      <p:cBhvr>
                                        <p:cTn id="67" dur="500"/>
                                        <p:tgtEl>
                                          <p:spTgt spid="15"/>
                                        </p:tgtEl>
                                      </p:cBhvr>
                                    </p:animEffect>
                                  </p:childTnLst>
                                </p:cTn>
                              </p:par>
                            </p:childTnLst>
                          </p:cTn>
                        </p:par>
                        <p:par>
                          <p:cTn id="68" fill="hold">
                            <p:stCondLst>
                              <p:cond delay="8699"/>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400"/>
                                        <p:tgtEl>
                                          <p:spTgt spid="8"/>
                                        </p:tgtEl>
                                      </p:cBhvr>
                                    </p:animEffect>
                                  </p:childTnLst>
                                </p:cTn>
                              </p:par>
                            </p:childTnLst>
                          </p:cTn>
                        </p:par>
                        <p:par>
                          <p:cTn id="72" fill="hold">
                            <p:stCondLst>
                              <p:cond delay="9199"/>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0"/>
                                        </p:tgtEl>
                                        <p:attrNameLst>
                                          <p:attrName>ppt_y</p:attrName>
                                        </p:attrNameLst>
                                      </p:cBhvr>
                                      <p:tavLst>
                                        <p:tav tm="0">
                                          <p:val>
                                            <p:strVal val="#ppt_y"/>
                                          </p:val>
                                        </p:tav>
                                        <p:tav tm="100000">
                                          <p:val>
                                            <p:strVal val="#ppt_y"/>
                                          </p:val>
                                        </p:tav>
                                      </p:tavLst>
                                    </p:anim>
                                    <p:anim calcmode="lin" valueType="num">
                                      <p:cBhvr>
                                        <p:cTn id="7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0"/>
                                        </p:tgtEl>
                                      </p:cBhvr>
                                    </p:animEffect>
                                  </p:childTnLst>
                                </p:cTn>
                              </p:par>
                            </p:childTnLst>
                          </p:cTn>
                        </p:par>
                        <p:par>
                          <p:cTn id="80" fill="hold">
                            <p:stCondLst>
                              <p:cond delay="9750"/>
                            </p:stCondLst>
                            <p:childTnLst>
                              <p:par>
                                <p:cTn id="81" presetID="16" presetClass="entr" presetSubtype="42"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barn(outHorizontal)">
                                      <p:cBhvr>
                                        <p:cTn id="83" dur="500"/>
                                        <p:tgtEl>
                                          <p:spTgt spid="16"/>
                                        </p:tgtEl>
                                      </p:cBhvr>
                                    </p:animEffect>
                                  </p:childTnLst>
                                </p:cTn>
                              </p:par>
                            </p:childTnLst>
                          </p:cTn>
                        </p:par>
                        <p:par>
                          <p:cTn id="84" fill="hold">
                            <p:stCondLst>
                              <p:cond delay="1025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400"/>
                                        <p:tgtEl>
                                          <p:spTgt spid="11"/>
                                        </p:tgtEl>
                                      </p:cBhvr>
                                    </p:animEffect>
                                  </p:childTnLst>
                                </p:cTn>
                              </p:par>
                            </p:childTnLst>
                          </p:cTn>
                        </p:par>
                        <p:par>
                          <p:cTn id="88" fill="hold">
                            <p:stCondLst>
                              <p:cond delay="1075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3"/>
                                        </p:tgtEl>
                                        <p:attrNameLst>
                                          <p:attrName>ppt_y</p:attrName>
                                        </p:attrNameLst>
                                      </p:cBhvr>
                                      <p:tavLst>
                                        <p:tav tm="0">
                                          <p:val>
                                            <p:strVal val="#ppt_y"/>
                                          </p:val>
                                        </p:tav>
                                        <p:tav tm="100000">
                                          <p:val>
                                            <p:strVal val="#ppt_y"/>
                                          </p:val>
                                        </p:tav>
                                      </p:tavLst>
                                    </p:anim>
                                    <p:anim calcmode="lin" valueType="num">
                                      <p:cBhvr>
                                        <p:cTn id="9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3"/>
                                        </p:tgtEl>
                                      </p:cBhvr>
                                    </p:animEffect>
                                  </p:childTnLst>
                                </p:cTn>
                              </p:par>
                            </p:childTnLst>
                          </p:cTn>
                        </p:par>
                        <p:par>
                          <p:cTn id="96" fill="hold">
                            <p:stCondLst>
                              <p:cond delay="11300"/>
                            </p:stCondLst>
                            <p:childTnLst>
                              <p:par>
                                <p:cTn id="97" presetID="16" presetClass="entr" presetSubtype="42" fill="hold"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barn(outHorizontal)">
                                      <p:cBhvr>
                                        <p:cTn id="99" dur="500"/>
                                        <p:tgtEl>
                                          <p:spTgt spid="17"/>
                                        </p:tgtEl>
                                      </p:cBhvr>
                                    </p:animEffect>
                                  </p:childTnLst>
                                </p:cTn>
                              </p:par>
                            </p:childTnLst>
                          </p:cTn>
                        </p:par>
                        <p:par>
                          <p:cTn id="100" fill="hold">
                            <p:stCondLst>
                              <p:cond delay="11800"/>
                            </p:stCondLst>
                            <p:childTnLst>
                              <p:par>
                                <p:cTn id="101" presetID="22" presetClass="entr" presetSubtype="8"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left)">
                                      <p:cBhvr>
                                        <p:cTn id="103"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P spid="13" grpId="0"/>
      <p:bldP spid="14"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2879812" y="1403862"/>
            <a:ext cx="3240360" cy="2110298"/>
          </a:xfrm>
          <a:prstGeom prst="round2DiagRect">
            <a:avLst>
              <a:gd name="adj1" fmla="val 7640"/>
              <a:gd name="adj2" fmla="val 0"/>
            </a:avLst>
          </a:prstGeom>
          <a:blipFill dpi="0" rotWithShape="1">
            <a:blip r:embed="rId1">
              <a:extLst>
                <a:ext uri="{28A0092B-C50C-407E-A947-70E740481C1C}">
                  <a14:useLocalDpi xmlns:a14="http://schemas.microsoft.com/office/drawing/2010/main" val="0"/>
                </a:ext>
              </a:extLst>
            </a:blip>
            <a:srcRect/>
            <a:stretch>
              <a:fillRect/>
            </a:stretch>
          </a:blip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427984" y="3658176"/>
            <a:ext cx="17461940" cy="228565"/>
            <a:chOff x="-2448780" y="7829329"/>
            <a:chExt cx="17461940" cy="228565"/>
          </a:xfrm>
        </p:grpSpPr>
        <p:sp>
          <p:nvSpPr>
            <p:cNvPr id="4" name="椭圆 3"/>
            <p:cNvSpPr/>
            <p:nvPr/>
          </p:nvSpPr>
          <p:spPr>
            <a:xfrm>
              <a:off x="-2448780" y="7829329"/>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6"/>
              <a:endCxn id="9" idx="2"/>
            </p:cNvCxnSpPr>
            <p:nvPr/>
          </p:nvCxnSpPr>
          <p:spPr>
            <a:xfrm>
              <a:off x="-2232756" y="7937341"/>
              <a:ext cx="17029892" cy="12541"/>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871700" y="7839459"/>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048164" y="7839459"/>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458087" y="7841870"/>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797136" y="7841870"/>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对角圆角矩形 9"/>
          <p:cNvSpPr/>
          <p:nvPr/>
        </p:nvSpPr>
        <p:spPr>
          <a:xfrm>
            <a:off x="7236296" y="1397710"/>
            <a:ext cx="3240360" cy="2110298"/>
          </a:xfrm>
          <a:prstGeom prst="round2DiagRect">
            <a:avLst>
              <a:gd name="adj1" fmla="val 6737"/>
              <a:gd name="adj2" fmla="val 0"/>
            </a:avLst>
          </a:prstGeom>
          <a:blipFill dpi="0" rotWithShape="1">
            <a:blip r:embed="rId2" cstate="print">
              <a:extLst>
                <a:ext uri="{28A0092B-C50C-407E-A947-70E740481C1C}">
                  <a14:useLocalDpi xmlns:a14="http://schemas.microsoft.com/office/drawing/2010/main" val="0"/>
                </a:ext>
              </a:extLst>
            </a:blip>
            <a:srcRect/>
            <a:stretch>
              <a:fillRect/>
            </a:stretch>
          </a:bli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对角圆角矩形 10"/>
          <p:cNvSpPr/>
          <p:nvPr/>
        </p:nvSpPr>
        <p:spPr>
          <a:xfrm>
            <a:off x="11412760" y="1397710"/>
            <a:ext cx="3240360" cy="2110298"/>
          </a:xfrm>
          <a:prstGeom prst="round2DiagRect">
            <a:avLst>
              <a:gd name="adj1" fmla="val 8843"/>
              <a:gd name="adj2" fmla="val 0"/>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对角圆角矩形 11"/>
          <p:cNvSpPr/>
          <p:nvPr/>
        </p:nvSpPr>
        <p:spPr>
          <a:xfrm>
            <a:off x="15805248" y="1397710"/>
            <a:ext cx="3240360" cy="2110298"/>
          </a:xfrm>
          <a:prstGeom prst="round2DiagRect">
            <a:avLst>
              <a:gd name="adj1" fmla="val 7640"/>
              <a:gd name="adj2" fmla="val 0"/>
            </a:avLst>
          </a:prstGeom>
          <a:blipFill dpi="0" rotWithShape="1">
            <a:blip r:embed="rId4" cstate="print">
              <a:extLst>
                <a:ext uri="{28A0092B-C50C-407E-A947-70E740481C1C}">
                  <a14:useLocalDpi xmlns:a14="http://schemas.microsoft.com/office/drawing/2010/main" val="0"/>
                </a:ext>
              </a:extLst>
            </a:blip>
            <a:srcRect/>
            <a:stretch>
              <a:fillRect/>
            </a:stretch>
          </a:bli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对角圆角矩形 12"/>
          <p:cNvSpPr/>
          <p:nvPr/>
        </p:nvSpPr>
        <p:spPr>
          <a:xfrm>
            <a:off x="20125728" y="1397710"/>
            <a:ext cx="3240360" cy="2110298"/>
          </a:xfrm>
          <a:prstGeom prst="round2DiagRect">
            <a:avLst>
              <a:gd name="adj1" fmla="val 8242"/>
              <a:gd name="adj2" fmla="val 0"/>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707904" y="3946208"/>
            <a:ext cx="1656184" cy="677108"/>
          </a:xfrm>
          <a:prstGeom prst="rect">
            <a:avLst/>
          </a:prstGeom>
          <a:noFill/>
        </p:spPr>
        <p:txBody>
          <a:bodyPr wrap="square" rtlCol="0">
            <a:spAutoFit/>
          </a:bodyPr>
          <a:lstStyle/>
          <a:p>
            <a:pPr algn="ctr"/>
            <a:r>
              <a:rPr lang="en-US" altLang="zh-CN" b="1" dirty="0" smtClean="0">
                <a:solidFill>
                  <a:srgbClr val="C00000"/>
                </a:solidFill>
                <a:latin typeface="微软雅黑" panose="020B0503020204020204" pitchFamily="34" charset="-122"/>
                <a:ea typeface="微软雅黑" panose="020B0503020204020204" pitchFamily="34" charset="-122"/>
              </a:rPr>
              <a:t>2015</a:t>
            </a:r>
            <a:r>
              <a:rPr lang="zh-CN" altLang="en-US" b="1" dirty="0" smtClean="0">
                <a:solidFill>
                  <a:srgbClr val="C00000"/>
                </a:solidFill>
                <a:latin typeface="微软雅黑" panose="020B0503020204020204" pitchFamily="34" charset="-122"/>
                <a:ea typeface="微软雅黑" panose="020B0503020204020204" pitchFamily="34" charset="-122"/>
              </a:rPr>
              <a:t>年</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单</a:t>
            </a:r>
            <a:r>
              <a:rPr lang="zh-CN" altLang="en-US" sz="1000" dirty="0">
                <a:latin typeface="微软雅黑" panose="020B0503020204020204" pitchFamily="34" charset="-122"/>
                <a:ea typeface="微软雅黑" panose="020B0503020204020204" pitchFamily="34" charset="-122"/>
              </a:rPr>
              <a:t>击此</a:t>
            </a:r>
            <a:r>
              <a:rPr lang="zh-CN" altLang="en-US" sz="1000" dirty="0" smtClean="0">
                <a:latin typeface="微软雅黑" panose="020B0503020204020204" pitchFamily="34" charset="-122"/>
                <a:ea typeface="微软雅黑" panose="020B0503020204020204" pitchFamily="34" charset="-122"/>
              </a:rPr>
              <a:t>处添加文字说明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单</a:t>
            </a:r>
            <a:r>
              <a:rPr lang="zh-CN" altLang="en-US" sz="1000" dirty="0">
                <a:latin typeface="微软雅黑" panose="020B0503020204020204" pitchFamily="34" charset="-122"/>
                <a:ea typeface="微软雅黑" panose="020B0503020204020204" pitchFamily="34" charset="-122"/>
              </a:rPr>
              <a:t>击此处添加文字说</a:t>
            </a:r>
            <a:r>
              <a:rPr lang="zh-CN" altLang="en-US" sz="1000" dirty="0" smtClean="0">
                <a:latin typeface="微软雅黑" panose="020B0503020204020204" pitchFamily="34" charset="-122"/>
                <a:ea typeface="微软雅黑" panose="020B0503020204020204" pitchFamily="34" charset="-122"/>
              </a:rPr>
              <a:t>明</a:t>
            </a:r>
            <a:endParaRPr lang="en-US" altLang="zh-CN" sz="1000" dirty="0" smtClean="0">
              <a:latin typeface="微软雅黑" panose="020B0503020204020204" pitchFamily="34" charset="-122"/>
              <a:ea typeface="微软雅黑" panose="020B0503020204020204" pitchFamily="34" charset="-122"/>
            </a:endParaRPr>
          </a:p>
        </p:txBody>
      </p:sp>
      <p:sp>
        <p:nvSpPr>
          <p:cNvPr id="15" name="TextBox 14"/>
          <p:cNvSpPr txBox="1"/>
          <p:nvPr/>
        </p:nvSpPr>
        <p:spPr>
          <a:xfrm>
            <a:off x="8028384" y="3956338"/>
            <a:ext cx="1656184" cy="677108"/>
          </a:xfrm>
          <a:prstGeom prst="rect">
            <a:avLst/>
          </a:prstGeom>
          <a:noFill/>
        </p:spPr>
        <p:txBody>
          <a:bodyPr wrap="square" rtlCol="0">
            <a:spAutoFit/>
          </a:bodyPr>
          <a:lstStyle/>
          <a:p>
            <a:pPr algn="ctr"/>
            <a:r>
              <a:rPr lang="en-US" altLang="zh-CN" b="1" dirty="0" smtClean="0">
                <a:solidFill>
                  <a:srgbClr val="C00000"/>
                </a:solidFill>
                <a:latin typeface="微软雅黑" panose="020B0503020204020204" pitchFamily="34" charset="-122"/>
                <a:ea typeface="微软雅黑" panose="020B0503020204020204" pitchFamily="34" charset="-122"/>
              </a:rPr>
              <a:t>2016</a:t>
            </a:r>
            <a:r>
              <a:rPr lang="zh-CN" altLang="en-US" b="1" dirty="0" smtClean="0">
                <a:solidFill>
                  <a:srgbClr val="C00000"/>
                </a:solidFill>
                <a:latin typeface="微软雅黑" panose="020B0503020204020204" pitchFamily="34" charset="-122"/>
                <a:ea typeface="微软雅黑" panose="020B0503020204020204" pitchFamily="34" charset="-122"/>
              </a:rPr>
              <a:t>年</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单</a:t>
            </a:r>
            <a:r>
              <a:rPr lang="zh-CN" altLang="en-US" sz="1000" dirty="0">
                <a:latin typeface="微软雅黑" panose="020B0503020204020204" pitchFamily="34" charset="-122"/>
                <a:ea typeface="微软雅黑" panose="020B0503020204020204" pitchFamily="34" charset="-122"/>
              </a:rPr>
              <a:t>击此</a:t>
            </a:r>
            <a:r>
              <a:rPr lang="zh-CN" altLang="en-US" sz="1000" dirty="0" smtClean="0">
                <a:latin typeface="微软雅黑" panose="020B0503020204020204" pitchFamily="34" charset="-122"/>
                <a:ea typeface="微软雅黑" panose="020B0503020204020204" pitchFamily="34" charset="-122"/>
              </a:rPr>
              <a:t>处添加文字说明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单</a:t>
            </a:r>
            <a:r>
              <a:rPr lang="zh-CN" altLang="en-US" sz="1000" dirty="0">
                <a:latin typeface="微软雅黑" panose="020B0503020204020204" pitchFamily="34" charset="-122"/>
                <a:ea typeface="微软雅黑" panose="020B0503020204020204" pitchFamily="34" charset="-122"/>
              </a:rPr>
              <a:t>击此处添加文字说</a:t>
            </a:r>
            <a:r>
              <a:rPr lang="zh-CN" altLang="en-US" sz="1000" dirty="0" smtClean="0">
                <a:latin typeface="微软雅黑" panose="020B0503020204020204" pitchFamily="34" charset="-122"/>
                <a:ea typeface="微软雅黑" panose="020B0503020204020204" pitchFamily="34" charset="-122"/>
              </a:rPr>
              <a:t>明</a:t>
            </a:r>
            <a:endParaRPr lang="en-US" altLang="zh-CN" sz="1000" dirty="0" smtClean="0">
              <a:latin typeface="微软雅黑" panose="020B0503020204020204" pitchFamily="34" charset="-122"/>
              <a:ea typeface="微软雅黑" panose="020B0503020204020204" pitchFamily="34" charset="-122"/>
            </a:endParaRPr>
          </a:p>
        </p:txBody>
      </p:sp>
      <p:sp>
        <p:nvSpPr>
          <p:cNvPr id="16" name="TextBox 15"/>
          <p:cNvSpPr txBox="1"/>
          <p:nvPr/>
        </p:nvSpPr>
        <p:spPr>
          <a:xfrm>
            <a:off x="12204848" y="3956338"/>
            <a:ext cx="1656184" cy="677108"/>
          </a:xfrm>
          <a:prstGeom prst="rect">
            <a:avLst/>
          </a:prstGeom>
          <a:noFill/>
        </p:spPr>
        <p:txBody>
          <a:bodyPr wrap="square" rtlCol="0">
            <a:spAutoFit/>
          </a:bodyPr>
          <a:lstStyle/>
          <a:p>
            <a:pPr algn="ctr"/>
            <a:r>
              <a:rPr lang="en-US" altLang="zh-CN" b="1" dirty="0" smtClean="0">
                <a:solidFill>
                  <a:srgbClr val="C00000"/>
                </a:solidFill>
                <a:latin typeface="微软雅黑" panose="020B0503020204020204" pitchFamily="34" charset="-122"/>
                <a:ea typeface="微软雅黑" panose="020B0503020204020204" pitchFamily="34" charset="-122"/>
              </a:rPr>
              <a:t>2017</a:t>
            </a:r>
            <a:r>
              <a:rPr lang="zh-CN" altLang="en-US" b="1" dirty="0" smtClean="0">
                <a:solidFill>
                  <a:srgbClr val="C00000"/>
                </a:solidFill>
                <a:latin typeface="微软雅黑" panose="020B0503020204020204" pitchFamily="34" charset="-122"/>
                <a:ea typeface="微软雅黑" panose="020B0503020204020204" pitchFamily="34" charset="-122"/>
              </a:rPr>
              <a:t>年</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单</a:t>
            </a:r>
            <a:r>
              <a:rPr lang="zh-CN" altLang="en-US" sz="1000" dirty="0">
                <a:latin typeface="微软雅黑" panose="020B0503020204020204" pitchFamily="34" charset="-122"/>
                <a:ea typeface="微软雅黑" panose="020B0503020204020204" pitchFamily="34" charset="-122"/>
              </a:rPr>
              <a:t>击此</a:t>
            </a:r>
            <a:r>
              <a:rPr lang="zh-CN" altLang="en-US" sz="1000" dirty="0" smtClean="0">
                <a:latin typeface="微软雅黑" panose="020B0503020204020204" pitchFamily="34" charset="-122"/>
                <a:ea typeface="微软雅黑" panose="020B0503020204020204" pitchFamily="34" charset="-122"/>
              </a:rPr>
              <a:t>处添加文字说明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单</a:t>
            </a:r>
            <a:r>
              <a:rPr lang="zh-CN" altLang="en-US" sz="1000" dirty="0">
                <a:latin typeface="微软雅黑" panose="020B0503020204020204" pitchFamily="34" charset="-122"/>
                <a:ea typeface="微软雅黑" panose="020B0503020204020204" pitchFamily="34" charset="-122"/>
              </a:rPr>
              <a:t>击此处添加文字说</a:t>
            </a:r>
            <a:r>
              <a:rPr lang="zh-CN" altLang="en-US" sz="1000" dirty="0" smtClean="0">
                <a:latin typeface="微软雅黑" panose="020B0503020204020204" pitchFamily="34" charset="-122"/>
                <a:ea typeface="微软雅黑" panose="020B0503020204020204" pitchFamily="34" charset="-122"/>
              </a:rPr>
              <a:t>明</a:t>
            </a:r>
            <a:endParaRPr lang="en-US" altLang="zh-CN" sz="1000" dirty="0" smtClean="0">
              <a:latin typeface="微软雅黑" panose="020B0503020204020204" pitchFamily="34" charset="-122"/>
              <a:ea typeface="微软雅黑" panose="020B0503020204020204" pitchFamily="34" charset="-122"/>
            </a:endParaRPr>
          </a:p>
        </p:txBody>
      </p:sp>
      <p:sp>
        <p:nvSpPr>
          <p:cNvPr id="17" name="TextBox 16"/>
          <p:cNvSpPr txBox="1"/>
          <p:nvPr/>
        </p:nvSpPr>
        <p:spPr>
          <a:xfrm>
            <a:off x="16614771" y="3958749"/>
            <a:ext cx="1656184" cy="677108"/>
          </a:xfrm>
          <a:prstGeom prst="rect">
            <a:avLst/>
          </a:prstGeom>
          <a:noFill/>
        </p:spPr>
        <p:txBody>
          <a:bodyPr wrap="square" rtlCol="0">
            <a:spAutoFit/>
          </a:bodyPr>
          <a:lstStyle/>
          <a:p>
            <a:pPr algn="ctr"/>
            <a:r>
              <a:rPr lang="en-US" altLang="zh-CN" b="1" dirty="0" smtClean="0">
                <a:solidFill>
                  <a:srgbClr val="C00000"/>
                </a:solidFill>
                <a:latin typeface="微软雅黑" panose="020B0503020204020204" pitchFamily="34" charset="-122"/>
                <a:ea typeface="微软雅黑" panose="020B0503020204020204" pitchFamily="34" charset="-122"/>
              </a:rPr>
              <a:t>2018</a:t>
            </a:r>
            <a:r>
              <a:rPr lang="zh-CN" altLang="en-US" b="1" dirty="0" smtClean="0">
                <a:solidFill>
                  <a:srgbClr val="C00000"/>
                </a:solidFill>
                <a:latin typeface="微软雅黑" panose="020B0503020204020204" pitchFamily="34" charset="-122"/>
                <a:ea typeface="微软雅黑" panose="020B0503020204020204" pitchFamily="34" charset="-122"/>
              </a:rPr>
              <a:t>年</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单</a:t>
            </a:r>
            <a:r>
              <a:rPr lang="zh-CN" altLang="en-US" sz="1000" dirty="0">
                <a:latin typeface="微软雅黑" panose="020B0503020204020204" pitchFamily="34" charset="-122"/>
                <a:ea typeface="微软雅黑" panose="020B0503020204020204" pitchFamily="34" charset="-122"/>
              </a:rPr>
              <a:t>击此</a:t>
            </a:r>
            <a:r>
              <a:rPr lang="zh-CN" altLang="en-US" sz="1000" dirty="0" smtClean="0">
                <a:latin typeface="微软雅黑" panose="020B0503020204020204" pitchFamily="34" charset="-122"/>
                <a:ea typeface="微软雅黑" panose="020B0503020204020204" pitchFamily="34" charset="-122"/>
              </a:rPr>
              <a:t>处添加文字说明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单</a:t>
            </a:r>
            <a:r>
              <a:rPr lang="zh-CN" altLang="en-US" sz="1000" dirty="0">
                <a:latin typeface="微软雅黑" panose="020B0503020204020204" pitchFamily="34" charset="-122"/>
                <a:ea typeface="微软雅黑" panose="020B0503020204020204" pitchFamily="34" charset="-122"/>
              </a:rPr>
              <a:t>击此处添加文字说</a:t>
            </a:r>
            <a:r>
              <a:rPr lang="zh-CN" altLang="en-US" sz="1000" dirty="0" smtClean="0">
                <a:latin typeface="微软雅黑" panose="020B0503020204020204" pitchFamily="34" charset="-122"/>
                <a:ea typeface="微软雅黑" panose="020B0503020204020204" pitchFamily="34" charset="-122"/>
              </a:rPr>
              <a:t>明</a:t>
            </a:r>
            <a:endParaRPr lang="en-US" altLang="zh-CN" sz="1000" dirty="0" smtClean="0">
              <a:latin typeface="微软雅黑" panose="020B0503020204020204" pitchFamily="34" charset="-122"/>
              <a:ea typeface="微软雅黑" panose="020B0503020204020204" pitchFamily="34" charset="-122"/>
            </a:endParaRPr>
          </a:p>
        </p:txBody>
      </p:sp>
      <p:sp>
        <p:nvSpPr>
          <p:cNvPr id="18" name="TextBox 17"/>
          <p:cNvSpPr txBox="1"/>
          <p:nvPr/>
        </p:nvSpPr>
        <p:spPr>
          <a:xfrm>
            <a:off x="20989824" y="3958749"/>
            <a:ext cx="1656184" cy="677108"/>
          </a:xfrm>
          <a:prstGeom prst="rect">
            <a:avLst/>
          </a:prstGeom>
          <a:noFill/>
        </p:spPr>
        <p:txBody>
          <a:bodyPr wrap="square" rtlCol="0">
            <a:spAutoFit/>
          </a:bodyPr>
          <a:lstStyle/>
          <a:p>
            <a:pPr algn="ctr"/>
            <a:r>
              <a:rPr lang="en-US" altLang="zh-CN" b="1" dirty="0" smtClean="0">
                <a:solidFill>
                  <a:srgbClr val="C00000"/>
                </a:solidFill>
                <a:latin typeface="微软雅黑" panose="020B0503020204020204" pitchFamily="34" charset="-122"/>
                <a:ea typeface="微软雅黑" panose="020B0503020204020204" pitchFamily="34" charset="-122"/>
              </a:rPr>
              <a:t>2019</a:t>
            </a:r>
            <a:r>
              <a:rPr lang="zh-CN" altLang="en-US" b="1" dirty="0" smtClean="0">
                <a:solidFill>
                  <a:srgbClr val="C00000"/>
                </a:solidFill>
                <a:latin typeface="微软雅黑" panose="020B0503020204020204" pitchFamily="34" charset="-122"/>
                <a:ea typeface="微软雅黑" panose="020B0503020204020204" pitchFamily="34" charset="-122"/>
              </a:rPr>
              <a:t>年</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单</a:t>
            </a:r>
            <a:r>
              <a:rPr lang="zh-CN" altLang="en-US" sz="1000" dirty="0">
                <a:latin typeface="微软雅黑" panose="020B0503020204020204" pitchFamily="34" charset="-122"/>
                <a:ea typeface="微软雅黑" panose="020B0503020204020204" pitchFamily="34" charset="-122"/>
              </a:rPr>
              <a:t>击此</a:t>
            </a:r>
            <a:r>
              <a:rPr lang="zh-CN" altLang="en-US" sz="1000" dirty="0" smtClean="0">
                <a:latin typeface="微软雅黑" panose="020B0503020204020204" pitchFamily="34" charset="-122"/>
                <a:ea typeface="微软雅黑" panose="020B0503020204020204" pitchFamily="34" charset="-122"/>
              </a:rPr>
              <a:t>处添加文字说明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单</a:t>
            </a:r>
            <a:r>
              <a:rPr lang="zh-CN" altLang="en-US" sz="1000" dirty="0">
                <a:latin typeface="微软雅黑" panose="020B0503020204020204" pitchFamily="34" charset="-122"/>
                <a:ea typeface="微软雅黑" panose="020B0503020204020204" pitchFamily="34" charset="-122"/>
              </a:rPr>
              <a:t>击此处添加文字说</a:t>
            </a:r>
            <a:r>
              <a:rPr lang="zh-CN" altLang="en-US" sz="1000" dirty="0" smtClean="0">
                <a:latin typeface="微软雅黑" panose="020B0503020204020204" pitchFamily="34" charset="-122"/>
                <a:ea typeface="微软雅黑" panose="020B0503020204020204" pitchFamily="34" charset="-122"/>
              </a:rPr>
              <a:t>明</a:t>
            </a:r>
            <a:endParaRPr lang="en-US" altLang="zh-CN" sz="1000" dirty="0" smtClean="0">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lstStyle/>
          <a:p>
            <a:r>
              <a:rPr lang="zh-CN" altLang="en-US" dirty="0"/>
              <a:t>五年发展规划</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0"/>
                                        <p:tgtEl>
                                          <p:spTgt spid="3"/>
                                        </p:tgtEl>
                                      </p:cBhvr>
                                    </p:animEffect>
                                  </p:childTnLst>
                                </p:cTn>
                              </p:par>
                              <p:par>
                                <p:cTn id="8" presetID="35" presetClass="path" presetSubtype="0" fill="hold" nodeType="withEffect">
                                  <p:stCondLst>
                                    <p:cond delay="1000"/>
                                  </p:stCondLst>
                                  <p:childTnLst>
                                    <p:animMotion origin="layout" path="M -2.5E-6 1.97531E-6 L -1.88403 1.97531E-6 " pathEditMode="relative" rAng="0" ptsTypes="AA">
                                      <p:cBhvr>
                                        <p:cTn id="9" dur="30000" fill="hold"/>
                                        <p:tgtEl>
                                          <p:spTgt spid="3"/>
                                        </p:tgtEl>
                                        <p:attrNameLst>
                                          <p:attrName>ppt_x</p:attrName>
                                          <p:attrName>ppt_y</p:attrName>
                                        </p:attrNameLst>
                                      </p:cBhvr>
                                      <p:rCtr x="-94201" y="0"/>
                                    </p:animMotion>
                                  </p:childTnLst>
                                </p:cTn>
                              </p:par>
                              <p:par>
                                <p:cTn id="10" presetID="12" presetClass="entr" presetSubtype="4"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6" name="dou.wav"/>
                                        </p:tgtEl>
                                      </p:cMediaNode>
                                    </p:audio>
                                  </p:subTnLst>
                                </p:cTn>
                              </p:par>
                              <p:par>
                                <p:cTn id="14" presetID="35" presetClass="path" presetSubtype="0" fill="hold" grpId="1" nodeType="withEffect">
                                  <p:stCondLst>
                                    <p:cond delay="1000"/>
                                  </p:stCondLst>
                                  <p:childTnLst>
                                    <p:animMotion origin="layout" path="M -2.5E-6 1.97531E-6 L -1.88403 1.97531E-6 " pathEditMode="relative" rAng="0" ptsTypes="AA">
                                      <p:cBhvr>
                                        <p:cTn id="15" dur="30000" fill="hold"/>
                                        <p:tgtEl>
                                          <p:spTgt spid="2"/>
                                        </p:tgtEl>
                                        <p:attrNameLst>
                                          <p:attrName>ppt_x</p:attrName>
                                          <p:attrName>ppt_y</p:attrName>
                                        </p:attrNameLst>
                                      </p:cBhvr>
                                      <p:rCtr x="-94201" y="0"/>
                                    </p:animMotion>
                                  </p:childTnLst>
                                </p:cTn>
                              </p:par>
                              <p:par>
                                <p:cTn id="16" presetID="12" presetClass="entr" presetSubtype="1" fill="hold" grpId="0" nodeType="withEffect">
                                  <p:stCondLst>
                                    <p:cond delay="10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ppt_y</p:attrName>
                                        </p:attrNameLst>
                                      </p:cBhvr>
                                      <p:tavLst>
                                        <p:tav tm="0">
                                          <p:val>
                                            <p:strVal val="#ppt_y-#ppt_h*1.125000"/>
                                          </p:val>
                                        </p:tav>
                                        <p:tav tm="100000">
                                          <p:val>
                                            <p:strVal val="#ppt_y"/>
                                          </p:val>
                                        </p:tav>
                                      </p:tavLst>
                                    </p:anim>
                                    <p:animEffect transition="in" filter="wipe(down)">
                                      <p:cBhvr>
                                        <p:cTn id="19" dur="500"/>
                                        <p:tgtEl>
                                          <p:spTgt spid="14"/>
                                        </p:tgtEl>
                                      </p:cBhvr>
                                    </p:animEffect>
                                  </p:childTnLst>
                                </p:cTn>
                              </p:par>
                              <p:par>
                                <p:cTn id="20" presetID="35" presetClass="path" presetSubtype="0" fill="hold" grpId="1" nodeType="withEffect">
                                  <p:stCondLst>
                                    <p:cond delay="1000"/>
                                  </p:stCondLst>
                                  <p:childTnLst>
                                    <p:animMotion origin="layout" path="M -2.5E-6 1.97531E-6 L -1.88403 1.97531E-6 " pathEditMode="relative" rAng="0" ptsTypes="AA">
                                      <p:cBhvr>
                                        <p:cTn id="21" dur="30000" fill="hold"/>
                                        <p:tgtEl>
                                          <p:spTgt spid="14"/>
                                        </p:tgtEl>
                                        <p:attrNameLst>
                                          <p:attrName>ppt_x</p:attrName>
                                          <p:attrName>ppt_y</p:attrName>
                                        </p:attrNameLst>
                                      </p:cBhvr>
                                      <p:rCtr x="-94201" y="0"/>
                                    </p:animMotion>
                                  </p:childTnLst>
                                </p:cTn>
                              </p:par>
                              <p:par>
                                <p:cTn id="22" presetID="12" presetClass="entr" presetSubtype="4" fill="hold" grpId="0" nodeType="withEffect">
                                  <p:stCondLst>
                                    <p:cond delay="90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ppt_y</p:attrName>
                                        </p:attrNameLst>
                                      </p:cBhvr>
                                      <p:tavLst>
                                        <p:tav tm="0">
                                          <p:val>
                                            <p:strVal val="#ppt_y+#ppt_h*1.125000"/>
                                          </p:val>
                                        </p:tav>
                                        <p:tav tm="100000">
                                          <p:val>
                                            <p:strVal val="#ppt_y"/>
                                          </p:val>
                                        </p:tav>
                                      </p:tavLst>
                                    </p:anim>
                                    <p:animEffect transition="in" filter="wipe(up)">
                                      <p:cBhvr>
                                        <p:cTn id="25"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6" name="dou.wav"/>
                                        </p:tgtEl>
                                      </p:cMediaNode>
                                    </p:audio>
                                  </p:subTnLst>
                                </p:cTn>
                              </p:par>
                              <p:par>
                                <p:cTn id="26" presetID="35" presetClass="path" presetSubtype="0" fill="hold" grpId="1" nodeType="withEffect">
                                  <p:stCondLst>
                                    <p:cond delay="1000"/>
                                  </p:stCondLst>
                                  <p:childTnLst>
                                    <p:animMotion origin="layout" path="M -2.5E-6 1.97531E-6 L -1.88403 1.97531E-6 " pathEditMode="relative" rAng="0" ptsTypes="AA">
                                      <p:cBhvr>
                                        <p:cTn id="27" dur="30000" fill="hold"/>
                                        <p:tgtEl>
                                          <p:spTgt spid="10"/>
                                        </p:tgtEl>
                                        <p:attrNameLst>
                                          <p:attrName>ppt_x</p:attrName>
                                          <p:attrName>ppt_y</p:attrName>
                                        </p:attrNameLst>
                                      </p:cBhvr>
                                      <p:rCtr x="-94201" y="0"/>
                                    </p:animMotion>
                                  </p:childTnLst>
                                  <p:subTnLst>
                                    <p:audio>
                                      <p:cMediaNode>
                                        <p:cTn display="0" masterRel="sameClick">
                                          <p:stCondLst>
                                            <p:cond evt="begin" delay="0">
                                              <p:tn val="26"/>
                                            </p:cond>
                                          </p:stCondLst>
                                          <p:endCondLst>
                                            <p:cond evt="onStopAudio" delay="0">
                                              <p:tgtEl>
                                                <p:sldTgt/>
                                              </p:tgtEl>
                                            </p:cond>
                                          </p:endCondLst>
                                        </p:cTn>
                                        <p:tgtEl>
                                          <p:sndTgt r:embed="rId6" name="dou.wav"/>
                                        </p:tgtEl>
                                      </p:cMediaNode>
                                    </p:audio>
                                  </p:subTnLst>
                                </p:cTn>
                              </p:par>
                              <p:par>
                                <p:cTn id="28" presetID="12" presetClass="entr" presetSubtype="1" fill="hold" grpId="0" nodeType="withEffect">
                                  <p:stCondLst>
                                    <p:cond delay="90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ppt_y</p:attrName>
                                        </p:attrNameLst>
                                      </p:cBhvr>
                                      <p:tavLst>
                                        <p:tav tm="0">
                                          <p:val>
                                            <p:strVal val="#ppt_y-#ppt_h*1.125000"/>
                                          </p:val>
                                        </p:tav>
                                        <p:tav tm="100000">
                                          <p:val>
                                            <p:strVal val="#ppt_y"/>
                                          </p:val>
                                        </p:tav>
                                      </p:tavLst>
                                    </p:anim>
                                    <p:animEffect transition="in" filter="wipe(down)">
                                      <p:cBhvr>
                                        <p:cTn id="31" dur="500"/>
                                        <p:tgtEl>
                                          <p:spTgt spid="15"/>
                                        </p:tgtEl>
                                      </p:cBhvr>
                                    </p:animEffect>
                                  </p:childTnLst>
                                </p:cTn>
                              </p:par>
                              <p:par>
                                <p:cTn id="32" presetID="35" presetClass="path" presetSubtype="0" fill="hold" grpId="1" nodeType="withEffect">
                                  <p:stCondLst>
                                    <p:cond delay="1000"/>
                                  </p:stCondLst>
                                  <p:childTnLst>
                                    <p:animMotion origin="layout" path="M -2.5E-6 1.97531E-6 L -1.88403 1.97531E-6 " pathEditMode="relative" rAng="0" ptsTypes="AA">
                                      <p:cBhvr>
                                        <p:cTn id="33" dur="30000" fill="hold"/>
                                        <p:tgtEl>
                                          <p:spTgt spid="15"/>
                                        </p:tgtEl>
                                        <p:attrNameLst>
                                          <p:attrName>ppt_x</p:attrName>
                                          <p:attrName>ppt_y</p:attrName>
                                        </p:attrNameLst>
                                      </p:cBhvr>
                                      <p:rCtr x="-94201" y="0"/>
                                    </p:animMotion>
                                  </p:childTnLst>
                                </p:cTn>
                              </p:par>
                              <p:par>
                                <p:cTn id="34" presetID="12" presetClass="entr" presetSubtype="4" fill="hold" grpId="0" nodeType="withEffect">
                                  <p:stCondLst>
                                    <p:cond delay="1500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up)">
                                      <p:cBhvr>
                                        <p:cTn id="37" dur="500"/>
                                        <p:tgtEl>
                                          <p:spTgt spid="11"/>
                                        </p:tgtEl>
                                      </p:cBhvr>
                                    </p:animEffect>
                                  </p:childTnLst>
                                  <p:subTnLst>
                                    <p:audio>
                                      <p:cMediaNode>
                                        <p:cTn display="0" masterRel="sameClick">
                                          <p:stCondLst>
                                            <p:cond evt="begin" delay="0">
                                              <p:tn val="34"/>
                                            </p:cond>
                                          </p:stCondLst>
                                          <p:endCondLst>
                                            <p:cond evt="onStopAudio" delay="0">
                                              <p:tgtEl>
                                                <p:sldTgt/>
                                              </p:tgtEl>
                                            </p:cond>
                                          </p:endCondLst>
                                        </p:cTn>
                                        <p:tgtEl>
                                          <p:sndTgt r:embed="rId6" name="dou.wav"/>
                                        </p:tgtEl>
                                      </p:cMediaNode>
                                    </p:audio>
                                  </p:subTnLst>
                                </p:cTn>
                              </p:par>
                              <p:par>
                                <p:cTn id="38" presetID="35" presetClass="path" presetSubtype="0" fill="hold" grpId="1" nodeType="withEffect">
                                  <p:stCondLst>
                                    <p:cond delay="1000"/>
                                  </p:stCondLst>
                                  <p:childTnLst>
                                    <p:animMotion origin="layout" path="M -2.5E-6 1.97531E-6 L -1.88403 1.97531E-6 " pathEditMode="relative" rAng="0" ptsTypes="AA">
                                      <p:cBhvr>
                                        <p:cTn id="39" dur="30000" fill="hold"/>
                                        <p:tgtEl>
                                          <p:spTgt spid="11"/>
                                        </p:tgtEl>
                                        <p:attrNameLst>
                                          <p:attrName>ppt_x</p:attrName>
                                          <p:attrName>ppt_y</p:attrName>
                                        </p:attrNameLst>
                                      </p:cBhvr>
                                      <p:rCtr x="-94201" y="0"/>
                                    </p:animMotion>
                                  </p:childTnLst>
                                </p:cTn>
                              </p:par>
                              <p:par>
                                <p:cTn id="40" presetID="12" presetClass="entr" presetSubtype="1" fill="hold" grpId="0" nodeType="withEffect">
                                  <p:stCondLst>
                                    <p:cond delay="150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p:tgtEl>
                                          <p:spTgt spid="16"/>
                                        </p:tgtEl>
                                        <p:attrNameLst>
                                          <p:attrName>ppt_y</p:attrName>
                                        </p:attrNameLst>
                                      </p:cBhvr>
                                      <p:tavLst>
                                        <p:tav tm="0">
                                          <p:val>
                                            <p:strVal val="#ppt_y-#ppt_h*1.125000"/>
                                          </p:val>
                                        </p:tav>
                                        <p:tav tm="100000">
                                          <p:val>
                                            <p:strVal val="#ppt_y"/>
                                          </p:val>
                                        </p:tav>
                                      </p:tavLst>
                                    </p:anim>
                                    <p:animEffect transition="in" filter="wipe(down)">
                                      <p:cBhvr>
                                        <p:cTn id="43" dur="500"/>
                                        <p:tgtEl>
                                          <p:spTgt spid="16"/>
                                        </p:tgtEl>
                                      </p:cBhvr>
                                    </p:animEffect>
                                  </p:childTnLst>
                                </p:cTn>
                              </p:par>
                              <p:par>
                                <p:cTn id="44" presetID="35" presetClass="path" presetSubtype="0" fill="hold" grpId="1" nodeType="withEffect">
                                  <p:stCondLst>
                                    <p:cond delay="1000"/>
                                  </p:stCondLst>
                                  <p:childTnLst>
                                    <p:animMotion origin="layout" path="M -2.5E-6 1.97531E-6 L -1.88403 1.97531E-6 " pathEditMode="relative" rAng="0" ptsTypes="AA">
                                      <p:cBhvr>
                                        <p:cTn id="45" dur="30000" fill="hold"/>
                                        <p:tgtEl>
                                          <p:spTgt spid="16"/>
                                        </p:tgtEl>
                                        <p:attrNameLst>
                                          <p:attrName>ppt_x</p:attrName>
                                          <p:attrName>ppt_y</p:attrName>
                                        </p:attrNameLst>
                                      </p:cBhvr>
                                      <p:rCtr x="-94201" y="0"/>
                                    </p:animMotion>
                                  </p:childTnLst>
                                </p:cTn>
                              </p:par>
                              <p:par>
                                <p:cTn id="46" presetID="12" presetClass="entr" presetSubtype="4" fill="hold" grpId="0" nodeType="withEffect">
                                  <p:stCondLst>
                                    <p:cond delay="2100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p:tgtEl>
                                          <p:spTgt spid="12"/>
                                        </p:tgtEl>
                                        <p:attrNameLst>
                                          <p:attrName>ppt_y</p:attrName>
                                        </p:attrNameLst>
                                      </p:cBhvr>
                                      <p:tavLst>
                                        <p:tav tm="0">
                                          <p:val>
                                            <p:strVal val="#ppt_y+#ppt_h*1.125000"/>
                                          </p:val>
                                        </p:tav>
                                        <p:tav tm="100000">
                                          <p:val>
                                            <p:strVal val="#ppt_y"/>
                                          </p:val>
                                        </p:tav>
                                      </p:tavLst>
                                    </p:anim>
                                    <p:animEffect transition="in" filter="wipe(up)">
                                      <p:cBhvr>
                                        <p:cTn id="49" dur="500"/>
                                        <p:tgtEl>
                                          <p:spTgt spid="12"/>
                                        </p:tgtEl>
                                      </p:cBhvr>
                                    </p:animEffect>
                                  </p:childTnLst>
                                  <p:subTnLst>
                                    <p:audio>
                                      <p:cMediaNode>
                                        <p:cTn display="0" masterRel="sameClick">
                                          <p:stCondLst>
                                            <p:cond evt="begin" delay="0">
                                              <p:tn val="46"/>
                                            </p:cond>
                                          </p:stCondLst>
                                          <p:endCondLst>
                                            <p:cond evt="onStopAudio" delay="0">
                                              <p:tgtEl>
                                                <p:sldTgt/>
                                              </p:tgtEl>
                                            </p:cond>
                                          </p:endCondLst>
                                        </p:cTn>
                                        <p:tgtEl>
                                          <p:sndTgt r:embed="rId6" name="dou.wav"/>
                                        </p:tgtEl>
                                      </p:cMediaNode>
                                    </p:audio>
                                  </p:subTnLst>
                                </p:cTn>
                              </p:par>
                              <p:par>
                                <p:cTn id="50" presetID="35" presetClass="path" presetSubtype="0" fill="hold" grpId="1" nodeType="withEffect">
                                  <p:stCondLst>
                                    <p:cond delay="1000"/>
                                  </p:stCondLst>
                                  <p:childTnLst>
                                    <p:animMotion origin="layout" path="M -2.5E-6 1.97531E-6 L -1.88403 1.97531E-6 " pathEditMode="relative" rAng="0" ptsTypes="AA">
                                      <p:cBhvr>
                                        <p:cTn id="51" dur="30000" fill="hold"/>
                                        <p:tgtEl>
                                          <p:spTgt spid="12"/>
                                        </p:tgtEl>
                                        <p:attrNameLst>
                                          <p:attrName>ppt_x</p:attrName>
                                          <p:attrName>ppt_y</p:attrName>
                                        </p:attrNameLst>
                                      </p:cBhvr>
                                      <p:rCtr x="-94201" y="0"/>
                                    </p:animMotion>
                                  </p:childTnLst>
                                </p:cTn>
                              </p:par>
                              <p:par>
                                <p:cTn id="52" presetID="12" presetClass="entr" presetSubtype="1" fill="hold" grpId="0" nodeType="withEffect">
                                  <p:stCondLst>
                                    <p:cond delay="2100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p:tgtEl>
                                          <p:spTgt spid="17"/>
                                        </p:tgtEl>
                                        <p:attrNameLst>
                                          <p:attrName>ppt_y</p:attrName>
                                        </p:attrNameLst>
                                      </p:cBhvr>
                                      <p:tavLst>
                                        <p:tav tm="0">
                                          <p:val>
                                            <p:strVal val="#ppt_y-#ppt_h*1.125000"/>
                                          </p:val>
                                        </p:tav>
                                        <p:tav tm="100000">
                                          <p:val>
                                            <p:strVal val="#ppt_y"/>
                                          </p:val>
                                        </p:tav>
                                      </p:tavLst>
                                    </p:anim>
                                    <p:animEffect transition="in" filter="wipe(down)">
                                      <p:cBhvr>
                                        <p:cTn id="55" dur="500"/>
                                        <p:tgtEl>
                                          <p:spTgt spid="17"/>
                                        </p:tgtEl>
                                      </p:cBhvr>
                                    </p:animEffect>
                                  </p:childTnLst>
                                </p:cTn>
                              </p:par>
                              <p:par>
                                <p:cTn id="56" presetID="35" presetClass="path" presetSubtype="0" fill="hold" grpId="1" nodeType="withEffect">
                                  <p:stCondLst>
                                    <p:cond delay="1000"/>
                                  </p:stCondLst>
                                  <p:childTnLst>
                                    <p:animMotion origin="layout" path="M -2.5E-6 1.97531E-6 L -1.88403 1.97531E-6 " pathEditMode="relative" rAng="0" ptsTypes="AA">
                                      <p:cBhvr>
                                        <p:cTn id="57" dur="30000" fill="hold"/>
                                        <p:tgtEl>
                                          <p:spTgt spid="17"/>
                                        </p:tgtEl>
                                        <p:attrNameLst>
                                          <p:attrName>ppt_x</p:attrName>
                                          <p:attrName>ppt_y</p:attrName>
                                        </p:attrNameLst>
                                      </p:cBhvr>
                                      <p:rCtr x="-94201" y="0"/>
                                    </p:animMotion>
                                  </p:childTnLst>
                                </p:cTn>
                              </p:par>
                              <p:par>
                                <p:cTn id="58" presetID="12" presetClass="entr" presetSubtype="4" fill="hold" grpId="0" nodeType="withEffect">
                                  <p:stCondLst>
                                    <p:cond delay="2700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p:tgtEl>
                                          <p:spTgt spid="13"/>
                                        </p:tgtEl>
                                        <p:attrNameLst>
                                          <p:attrName>ppt_y</p:attrName>
                                        </p:attrNameLst>
                                      </p:cBhvr>
                                      <p:tavLst>
                                        <p:tav tm="0">
                                          <p:val>
                                            <p:strVal val="#ppt_y+#ppt_h*1.125000"/>
                                          </p:val>
                                        </p:tav>
                                        <p:tav tm="100000">
                                          <p:val>
                                            <p:strVal val="#ppt_y"/>
                                          </p:val>
                                        </p:tav>
                                      </p:tavLst>
                                    </p:anim>
                                    <p:animEffect transition="in" filter="wipe(up)">
                                      <p:cBhvr>
                                        <p:cTn id="61" dur="500"/>
                                        <p:tgtEl>
                                          <p:spTgt spid="13"/>
                                        </p:tgtEl>
                                      </p:cBhvr>
                                    </p:animEffect>
                                  </p:childTnLst>
                                  <p:subTnLst>
                                    <p:audio>
                                      <p:cMediaNode>
                                        <p:cTn display="0" masterRel="sameClick">
                                          <p:stCondLst>
                                            <p:cond evt="begin" delay="0">
                                              <p:tn val="58"/>
                                            </p:cond>
                                          </p:stCondLst>
                                          <p:endCondLst>
                                            <p:cond evt="onStopAudio" delay="0">
                                              <p:tgtEl>
                                                <p:sldTgt/>
                                              </p:tgtEl>
                                            </p:cond>
                                          </p:endCondLst>
                                        </p:cTn>
                                        <p:tgtEl>
                                          <p:sndTgt r:embed="rId6" name="dou.wav"/>
                                        </p:tgtEl>
                                      </p:cMediaNode>
                                    </p:audio>
                                  </p:subTnLst>
                                </p:cTn>
                              </p:par>
                              <p:par>
                                <p:cTn id="62" presetID="35" presetClass="path" presetSubtype="0" fill="hold" grpId="1" nodeType="withEffect">
                                  <p:stCondLst>
                                    <p:cond delay="1000"/>
                                  </p:stCondLst>
                                  <p:childTnLst>
                                    <p:animMotion origin="layout" path="M -2.5E-6 1.97531E-6 L -1.88403 1.97531E-6 " pathEditMode="relative" rAng="0" ptsTypes="AA">
                                      <p:cBhvr>
                                        <p:cTn id="63" dur="30000" fill="hold"/>
                                        <p:tgtEl>
                                          <p:spTgt spid="13"/>
                                        </p:tgtEl>
                                        <p:attrNameLst>
                                          <p:attrName>ppt_x</p:attrName>
                                          <p:attrName>ppt_y</p:attrName>
                                        </p:attrNameLst>
                                      </p:cBhvr>
                                      <p:rCtr x="-94201" y="0"/>
                                    </p:animMotion>
                                  </p:childTnLst>
                                </p:cTn>
                              </p:par>
                              <p:par>
                                <p:cTn id="64" presetID="12" presetClass="entr" presetSubtype="1" fill="hold" grpId="0" nodeType="withEffect">
                                  <p:stCondLst>
                                    <p:cond delay="2700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p:tgtEl>
                                          <p:spTgt spid="18"/>
                                        </p:tgtEl>
                                        <p:attrNameLst>
                                          <p:attrName>ppt_y</p:attrName>
                                        </p:attrNameLst>
                                      </p:cBhvr>
                                      <p:tavLst>
                                        <p:tav tm="0">
                                          <p:val>
                                            <p:strVal val="#ppt_y-#ppt_h*1.125000"/>
                                          </p:val>
                                        </p:tav>
                                        <p:tav tm="100000">
                                          <p:val>
                                            <p:strVal val="#ppt_y"/>
                                          </p:val>
                                        </p:tav>
                                      </p:tavLst>
                                    </p:anim>
                                    <p:animEffect transition="in" filter="wipe(down)">
                                      <p:cBhvr>
                                        <p:cTn id="67" dur="500"/>
                                        <p:tgtEl>
                                          <p:spTgt spid="18"/>
                                        </p:tgtEl>
                                      </p:cBhvr>
                                    </p:animEffect>
                                  </p:childTnLst>
                                </p:cTn>
                              </p:par>
                              <p:par>
                                <p:cTn id="68" presetID="35" presetClass="path" presetSubtype="0" fill="hold" grpId="1" nodeType="withEffect">
                                  <p:stCondLst>
                                    <p:cond delay="1000"/>
                                  </p:stCondLst>
                                  <p:childTnLst>
                                    <p:animMotion origin="layout" path="M -2.5E-6 1.97531E-6 L -1.88403 1.97531E-6 " pathEditMode="relative" rAng="0" ptsTypes="AA">
                                      <p:cBhvr>
                                        <p:cTn id="69" dur="30000" fill="hold"/>
                                        <p:tgtEl>
                                          <p:spTgt spid="18"/>
                                        </p:tgtEl>
                                        <p:attrNameLst>
                                          <p:attrName>ppt_x</p:attrName>
                                          <p:attrName>ppt_y</p:attrName>
                                        </p:attrNameLst>
                                      </p:cBhvr>
                                      <p:rCtr x="-9420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1" grpId="0" animBg="1"/>
      <p:bldP spid="11" grpId="1" animBg="1"/>
      <p:bldP spid="12" grpId="0" animBg="1"/>
      <p:bldP spid="12" grpId="1" animBg="1"/>
      <p:bldP spid="13" grpId="0" animBg="1"/>
      <p:bldP spid="13" grpId="1" animBg="1"/>
      <p:bldP spid="14" grpId="0"/>
      <p:bldP spid="14" grpId="1"/>
      <p:bldP spid="15" grpId="0"/>
      <p:bldP spid="15" grpId="1"/>
      <p:bldP spid="16" grpId="0"/>
      <p:bldP spid="16" grpId="1"/>
      <p:bldP spid="17" grpId="0"/>
      <p:bldP spid="17" grpId="1"/>
      <p:bldP spid="18" grpId="0"/>
      <p:bldP spid="1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12"/>
          <p:cNvSpPr>
            <a:spLocks noChangeArrowheads="1"/>
          </p:cNvSpPr>
          <p:nvPr/>
        </p:nvSpPr>
        <p:spPr bwMode="auto">
          <a:xfrm>
            <a:off x="2947200" y="13322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dirty="0">
              <a:ln>
                <a:noFill/>
              </a:ln>
              <a:effectLst/>
              <a:uLnTx/>
              <a:uFillTx/>
              <a:cs typeface="+mn-cs"/>
            </a:endParaRPr>
          </a:p>
        </p:txBody>
      </p:sp>
      <p:sp>
        <p:nvSpPr>
          <p:cNvPr id="3" name="矩形 2"/>
          <p:cNvSpPr>
            <a:spLocks noChangeArrowheads="1"/>
          </p:cNvSpPr>
          <p:nvPr/>
        </p:nvSpPr>
        <p:spPr bwMode="auto">
          <a:xfrm>
            <a:off x="2904595" y="1670348"/>
            <a:ext cx="1803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endParaRPr kumimoji="0" lang="zh-CN" altLang="en-US"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TextBox 1014"/>
          <p:cNvSpPr>
            <a:spLocks noChangeArrowheads="1"/>
          </p:cNvSpPr>
          <p:nvPr/>
        </p:nvSpPr>
        <p:spPr bwMode="auto">
          <a:xfrm>
            <a:off x="6528454" y="13322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a:ln>
                <a:noFill/>
              </a:ln>
              <a:effectLst/>
              <a:uLnTx/>
              <a:uFillTx/>
              <a:cs typeface="+mn-cs"/>
            </a:endParaRPr>
          </a:p>
        </p:txBody>
      </p:sp>
      <p:sp>
        <p:nvSpPr>
          <p:cNvPr id="5" name="矩形 4"/>
          <p:cNvSpPr>
            <a:spLocks noChangeArrowheads="1"/>
          </p:cNvSpPr>
          <p:nvPr/>
        </p:nvSpPr>
        <p:spPr bwMode="auto">
          <a:xfrm>
            <a:off x="6485056" y="1670348"/>
            <a:ext cx="1803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endParaRPr kumimoji="0" lang="zh-CN" altLang="en-US"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TextBox 1016"/>
          <p:cNvSpPr>
            <a:spLocks noChangeArrowheads="1"/>
          </p:cNvSpPr>
          <p:nvPr/>
        </p:nvSpPr>
        <p:spPr bwMode="auto">
          <a:xfrm>
            <a:off x="2901162" y="302047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a:ln>
                <a:noFill/>
              </a:ln>
              <a:effectLst/>
              <a:uLnTx/>
              <a:uFillTx/>
              <a:cs typeface="+mn-cs"/>
            </a:endParaRPr>
          </a:p>
        </p:txBody>
      </p:sp>
      <p:sp>
        <p:nvSpPr>
          <p:cNvPr id="7" name="矩形 6"/>
          <p:cNvSpPr>
            <a:spLocks noChangeArrowheads="1"/>
          </p:cNvSpPr>
          <p:nvPr/>
        </p:nvSpPr>
        <p:spPr bwMode="auto">
          <a:xfrm>
            <a:off x="2856970" y="3360204"/>
            <a:ext cx="1803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endParaRPr kumimoji="0" lang="zh-CN" altLang="en-US"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 name="TextBox 1056"/>
          <p:cNvSpPr>
            <a:spLocks noChangeArrowheads="1"/>
          </p:cNvSpPr>
          <p:nvPr/>
        </p:nvSpPr>
        <p:spPr bwMode="auto">
          <a:xfrm>
            <a:off x="6524485" y="302047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a:ln>
                <a:noFill/>
              </a:ln>
              <a:effectLst/>
              <a:uLnTx/>
              <a:uFillTx/>
              <a:cs typeface="+mn-cs"/>
            </a:endParaRPr>
          </a:p>
        </p:txBody>
      </p:sp>
      <p:sp>
        <p:nvSpPr>
          <p:cNvPr id="9" name="矩形 8"/>
          <p:cNvSpPr>
            <a:spLocks noChangeArrowheads="1"/>
          </p:cNvSpPr>
          <p:nvPr/>
        </p:nvSpPr>
        <p:spPr bwMode="auto">
          <a:xfrm>
            <a:off x="6480293" y="3360204"/>
            <a:ext cx="1803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endParaRPr kumimoji="0" lang="zh-CN" altLang="en-US"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9" name="标题 38"/>
          <p:cNvSpPr>
            <a:spLocks noGrp="1"/>
          </p:cNvSpPr>
          <p:nvPr>
            <p:ph type="title"/>
          </p:nvPr>
        </p:nvSpPr>
        <p:spPr/>
        <p:txBody>
          <a:bodyPr/>
          <a:lstStyle/>
          <a:p>
            <a:r>
              <a:rPr lang="zh-CN" altLang="en-US" dirty="0"/>
              <a:t>现阶段盈利计划</a:t>
            </a:r>
            <a:endParaRPr lang="zh-CN" altLang="en-US" dirty="0"/>
          </a:p>
        </p:txBody>
      </p:sp>
      <p:grpSp>
        <p:nvGrpSpPr>
          <p:cNvPr id="68" name="组合 67"/>
          <p:cNvGrpSpPr/>
          <p:nvPr/>
        </p:nvGrpSpPr>
        <p:grpSpPr>
          <a:xfrm>
            <a:off x="1475656" y="1299803"/>
            <a:ext cx="1316078" cy="1197175"/>
            <a:chOff x="1292656" y="1299803"/>
            <a:chExt cx="1316078" cy="1197175"/>
          </a:xfrm>
        </p:grpSpPr>
        <p:grpSp>
          <p:nvGrpSpPr>
            <p:cNvPr id="40" name="组合 39"/>
            <p:cNvGrpSpPr/>
            <p:nvPr/>
          </p:nvGrpSpPr>
          <p:grpSpPr>
            <a:xfrm>
              <a:off x="1292656" y="1299803"/>
              <a:ext cx="1197175" cy="1197175"/>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p:nvPr/>
          </p:nvSpPr>
          <p:spPr>
            <a:xfrm>
              <a:off x="1351378" y="1707654"/>
              <a:ext cx="1257356" cy="307777"/>
            </a:xfrm>
            <a:prstGeom prst="rect">
              <a:avLst/>
            </a:prstGeom>
            <a:noFill/>
          </p:spPr>
          <p:txBody>
            <a:bodyPr wrap="square" lIns="0" tIns="0" rIns="0" bIns="0"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计划一</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4971024" y="1299803"/>
            <a:ext cx="1316078" cy="1197175"/>
            <a:chOff x="4997485" y="1299803"/>
            <a:chExt cx="1316078" cy="1197175"/>
          </a:xfrm>
        </p:grpSpPr>
        <p:grpSp>
          <p:nvGrpSpPr>
            <p:cNvPr id="56" name="组合 55"/>
            <p:cNvGrpSpPr/>
            <p:nvPr/>
          </p:nvGrpSpPr>
          <p:grpSpPr>
            <a:xfrm>
              <a:off x="4997485" y="1299803"/>
              <a:ext cx="1197175" cy="1197175"/>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TextBox 58"/>
            <p:cNvSpPr txBox="1"/>
            <p:nvPr/>
          </p:nvSpPr>
          <p:spPr>
            <a:xfrm>
              <a:off x="5056207" y="1707654"/>
              <a:ext cx="1257356" cy="307777"/>
            </a:xfrm>
            <a:prstGeom prst="rect">
              <a:avLst/>
            </a:prstGeom>
            <a:noFill/>
          </p:spPr>
          <p:txBody>
            <a:bodyPr wrap="square" lIns="0" tIns="0" rIns="0" bIns="0"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计划二</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475656" y="3063639"/>
            <a:ext cx="1316078" cy="1197175"/>
            <a:chOff x="1292656" y="3063639"/>
            <a:chExt cx="1316078" cy="1197175"/>
          </a:xfrm>
        </p:grpSpPr>
        <p:grpSp>
          <p:nvGrpSpPr>
            <p:cNvPr id="60" name="组合 59"/>
            <p:cNvGrpSpPr/>
            <p:nvPr/>
          </p:nvGrpSpPr>
          <p:grpSpPr>
            <a:xfrm>
              <a:off x="1292656" y="3063639"/>
              <a:ext cx="1197175" cy="1197175"/>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TextBox 62"/>
            <p:cNvSpPr txBox="1"/>
            <p:nvPr/>
          </p:nvSpPr>
          <p:spPr>
            <a:xfrm>
              <a:off x="1351378" y="3471490"/>
              <a:ext cx="1257356" cy="307777"/>
            </a:xfrm>
            <a:prstGeom prst="rect">
              <a:avLst/>
            </a:prstGeom>
            <a:noFill/>
          </p:spPr>
          <p:txBody>
            <a:bodyPr wrap="square" lIns="0" tIns="0" rIns="0" bIns="0"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计划三</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4971024" y="3063639"/>
            <a:ext cx="1316078" cy="1197175"/>
            <a:chOff x="4997485" y="3063639"/>
            <a:chExt cx="1316078" cy="1197175"/>
          </a:xfrm>
        </p:grpSpPr>
        <p:grpSp>
          <p:nvGrpSpPr>
            <p:cNvPr id="64" name="组合 63"/>
            <p:cNvGrpSpPr/>
            <p:nvPr/>
          </p:nvGrpSpPr>
          <p:grpSpPr>
            <a:xfrm>
              <a:off x="4997485" y="3063639"/>
              <a:ext cx="1197175" cy="1197175"/>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TextBox 66"/>
            <p:cNvSpPr txBox="1"/>
            <p:nvPr/>
          </p:nvSpPr>
          <p:spPr>
            <a:xfrm>
              <a:off x="5056207" y="3471490"/>
              <a:ext cx="1257356" cy="307777"/>
            </a:xfrm>
            <a:prstGeom prst="rect">
              <a:avLst/>
            </a:prstGeom>
            <a:noFill/>
          </p:spPr>
          <p:txBody>
            <a:bodyPr wrap="square" lIns="0" tIns="0" rIns="0" bIns="0"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计划四</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anim calcmode="lin" valueType="num">
                                      <p:cBhvr>
                                        <p:cTn id="10" dur="500" fill="hold"/>
                                        <p:tgtEl>
                                          <p:spTgt spid="68"/>
                                        </p:tgtEl>
                                        <p:attrNameLst>
                                          <p:attrName>ppt_x</p:attrName>
                                        </p:attrNameLst>
                                      </p:cBhvr>
                                      <p:tavLst>
                                        <p:tav tm="0">
                                          <p:val>
                                            <p:fltVal val="0.5"/>
                                          </p:val>
                                        </p:tav>
                                        <p:tav tm="100000">
                                          <p:val>
                                            <p:strVal val="#ppt_x"/>
                                          </p:val>
                                        </p:tav>
                                      </p:tavLst>
                                    </p:anim>
                                    <p:anim calcmode="lin" valueType="num">
                                      <p:cBhvr>
                                        <p:cTn id="11" dur="500" fill="hold"/>
                                        <p:tgtEl>
                                          <p:spTgt spid="6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6" presetClass="emph" presetSubtype="0" fill="hold" nodeType="afterEffect">
                                  <p:stCondLst>
                                    <p:cond delay="0"/>
                                  </p:stCondLst>
                                  <p:childTnLst>
                                    <p:animEffect transition="out" filter="fade">
                                      <p:cBhvr>
                                        <p:cTn id="14" dur="500" tmFilter="0, 0; .2, .5; .8, .5; 1, 0"/>
                                        <p:tgtEl>
                                          <p:spTgt spid="68"/>
                                        </p:tgtEl>
                                      </p:cBhvr>
                                    </p:animEffect>
                                    <p:animScale>
                                      <p:cBhvr>
                                        <p:cTn id="15" dur="250" autoRev="1" fill="hold"/>
                                        <p:tgtEl>
                                          <p:spTgt spid="68"/>
                                        </p:tgtEl>
                                      </p:cBhvr>
                                      <p:by x="105000" y="105000"/>
                                    </p:animScale>
                                  </p:childTnLst>
                                </p:cTn>
                              </p:par>
                              <p:par>
                                <p:cTn id="16" presetID="53" presetClass="entr" presetSubtype="528" fill="hold" nodeType="withEffect">
                                  <p:stCondLst>
                                    <p:cond delay="25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anim calcmode="lin" valueType="num">
                                      <p:cBhvr>
                                        <p:cTn id="21" dur="500" fill="hold"/>
                                        <p:tgtEl>
                                          <p:spTgt spid="69"/>
                                        </p:tgtEl>
                                        <p:attrNameLst>
                                          <p:attrName>ppt_x</p:attrName>
                                        </p:attrNameLst>
                                      </p:cBhvr>
                                      <p:tavLst>
                                        <p:tav tm="0">
                                          <p:val>
                                            <p:fltVal val="0.5"/>
                                          </p:val>
                                        </p:tav>
                                        <p:tav tm="100000">
                                          <p:val>
                                            <p:strVal val="#ppt_x"/>
                                          </p:val>
                                        </p:tav>
                                      </p:tavLst>
                                    </p:anim>
                                    <p:anim calcmode="lin" valueType="num">
                                      <p:cBhvr>
                                        <p:cTn id="22" dur="500" fill="hold"/>
                                        <p:tgtEl>
                                          <p:spTgt spid="69"/>
                                        </p:tgtEl>
                                        <p:attrNameLst>
                                          <p:attrName>ppt_y</p:attrName>
                                        </p:attrNameLst>
                                      </p:cBhvr>
                                      <p:tavLst>
                                        <p:tav tm="0">
                                          <p:val>
                                            <p:fltVal val="0.5"/>
                                          </p:val>
                                        </p:tav>
                                        <p:tav tm="100000">
                                          <p:val>
                                            <p:strVal val="#ppt_y"/>
                                          </p:val>
                                        </p:tav>
                                      </p:tavLst>
                                    </p:anim>
                                  </p:childTnLst>
                                </p:cTn>
                              </p:par>
                              <p:par>
                                <p:cTn id="23" presetID="26" presetClass="emph" presetSubtype="0" fill="hold" nodeType="withEffect">
                                  <p:stCondLst>
                                    <p:cond delay="500"/>
                                  </p:stCondLst>
                                  <p:childTnLst>
                                    <p:animEffect transition="out" filter="fade">
                                      <p:cBhvr>
                                        <p:cTn id="24" dur="500" tmFilter="0, 0; .2, .5; .8, .5; 1, 0"/>
                                        <p:tgtEl>
                                          <p:spTgt spid="69"/>
                                        </p:tgtEl>
                                      </p:cBhvr>
                                    </p:animEffect>
                                    <p:animScale>
                                      <p:cBhvr>
                                        <p:cTn id="25" dur="250" autoRev="1" fill="hold"/>
                                        <p:tgtEl>
                                          <p:spTgt spid="69"/>
                                        </p:tgtEl>
                                      </p:cBhvr>
                                      <p:by x="105000" y="105000"/>
                                    </p:animScale>
                                  </p:childTnLst>
                                </p:cTn>
                              </p:par>
                              <p:par>
                                <p:cTn id="26" presetID="53" presetClass="entr" presetSubtype="528" fill="hold" nodeType="withEffect">
                                  <p:stCondLst>
                                    <p:cond delay="250"/>
                                  </p:stCondLst>
                                  <p:childTnLst>
                                    <p:set>
                                      <p:cBhvr>
                                        <p:cTn id="27" dur="1" fill="hold">
                                          <p:stCondLst>
                                            <p:cond delay="0"/>
                                          </p:stCondLst>
                                        </p:cTn>
                                        <p:tgtEl>
                                          <p:spTgt spid="70"/>
                                        </p:tgtEl>
                                        <p:attrNameLst>
                                          <p:attrName>style.visibility</p:attrName>
                                        </p:attrNameLst>
                                      </p:cBhvr>
                                      <p:to>
                                        <p:strVal val="visible"/>
                                      </p:to>
                                    </p:set>
                                    <p:anim calcmode="lin" valueType="num">
                                      <p:cBhvr>
                                        <p:cTn id="28" dur="500" fill="hold"/>
                                        <p:tgtEl>
                                          <p:spTgt spid="70"/>
                                        </p:tgtEl>
                                        <p:attrNameLst>
                                          <p:attrName>ppt_w</p:attrName>
                                        </p:attrNameLst>
                                      </p:cBhvr>
                                      <p:tavLst>
                                        <p:tav tm="0">
                                          <p:val>
                                            <p:fltVal val="0"/>
                                          </p:val>
                                        </p:tav>
                                        <p:tav tm="100000">
                                          <p:val>
                                            <p:strVal val="#ppt_w"/>
                                          </p:val>
                                        </p:tav>
                                      </p:tavLst>
                                    </p:anim>
                                    <p:anim calcmode="lin" valueType="num">
                                      <p:cBhvr>
                                        <p:cTn id="29" dur="500" fill="hold"/>
                                        <p:tgtEl>
                                          <p:spTgt spid="70"/>
                                        </p:tgtEl>
                                        <p:attrNameLst>
                                          <p:attrName>ppt_h</p:attrName>
                                        </p:attrNameLst>
                                      </p:cBhvr>
                                      <p:tavLst>
                                        <p:tav tm="0">
                                          <p:val>
                                            <p:fltVal val="0"/>
                                          </p:val>
                                        </p:tav>
                                        <p:tav tm="100000">
                                          <p:val>
                                            <p:strVal val="#ppt_h"/>
                                          </p:val>
                                        </p:tav>
                                      </p:tavLst>
                                    </p:anim>
                                    <p:animEffect transition="in" filter="fade">
                                      <p:cBhvr>
                                        <p:cTn id="30" dur="500"/>
                                        <p:tgtEl>
                                          <p:spTgt spid="70"/>
                                        </p:tgtEl>
                                      </p:cBhvr>
                                    </p:animEffect>
                                    <p:anim calcmode="lin" valueType="num">
                                      <p:cBhvr>
                                        <p:cTn id="31" dur="500" fill="hold"/>
                                        <p:tgtEl>
                                          <p:spTgt spid="70"/>
                                        </p:tgtEl>
                                        <p:attrNameLst>
                                          <p:attrName>ppt_x</p:attrName>
                                        </p:attrNameLst>
                                      </p:cBhvr>
                                      <p:tavLst>
                                        <p:tav tm="0">
                                          <p:val>
                                            <p:fltVal val="0.5"/>
                                          </p:val>
                                        </p:tav>
                                        <p:tav tm="100000">
                                          <p:val>
                                            <p:strVal val="#ppt_x"/>
                                          </p:val>
                                        </p:tav>
                                      </p:tavLst>
                                    </p:anim>
                                    <p:anim calcmode="lin" valueType="num">
                                      <p:cBhvr>
                                        <p:cTn id="32" dur="500" fill="hold"/>
                                        <p:tgtEl>
                                          <p:spTgt spid="70"/>
                                        </p:tgtEl>
                                        <p:attrNameLst>
                                          <p:attrName>ppt_y</p:attrName>
                                        </p:attrNameLst>
                                      </p:cBhvr>
                                      <p:tavLst>
                                        <p:tav tm="0">
                                          <p:val>
                                            <p:fltVal val="0.5"/>
                                          </p:val>
                                        </p:tav>
                                        <p:tav tm="100000">
                                          <p:val>
                                            <p:strVal val="#ppt_y"/>
                                          </p:val>
                                        </p:tav>
                                      </p:tavLst>
                                    </p:anim>
                                  </p:childTnLst>
                                </p:cTn>
                              </p:par>
                              <p:par>
                                <p:cTn id="33" presetID="26" presetClass="emph" presetSubtype="0" fill="hold" nodeType="withEffect">
                                  <p:stCondLst>
                                    <p:cond delay="750"/>
                                  </p:stCondLst>
                                  <p:childTnLst>
                                    <p:animEffect transition="out" filter="fade">
                                      <p:cBhvr>
                                        <p:cTn id="34" dur="500" tmFilter="0, 0; .2, .5; .8, .5; 1, 0"/>
                                        <p:tgtEl>
                                          <p:spTgt spid="70"/>
                                        </p:tgtEl>
                                      </p:cBhvr>
                                    </p:animEffect>
                                    <p:animScale>
                                      <p:cBhvr>
                                        <p:cTn id="35" dur="250" autoRev="1" fill="hold"/>
                                        <p:tgtEl>
                                          <p:spTgt spid="70"/>
                                        </p:tgtEl>
                                      </p:cBhvr>
                                      <p:by x="105000" y="105000"/>
                                    </p:animScale>
                                  </p:childTnLst>
                                </p:cTn>
                              </p:par>
                              <p:par>
                                <p:cTn id="36" presetID="53" presetClass="entr" presetSubtype="528" fill="hold" nodeType="withEffect">
                                  <p:stCondLst>
                                    <p:cond delay="0"/>
                                  </p:stCondLst>
                                  <p:childTnLst>
                                    <p:set>
                                      <p:cBhvr>
                                        <p:cTn id="37" dur="1" fill="hold">
                                          <p:stCondLst>
                                            <p:cond delay="0"/>
                                          </p:stCondLst>
                                        </p:cTn>
                                        <p:tgtEl>
                                          <p:spTgt spid="71"/>
                                        </p:tgtEl>
                                        <p:attrNameLst>
                                          <p:attrName>style.visibility</p:attrName>
                                        </p:attrNameLst>
                                      </p:cBhvr>
                                      <p:to>
                                        <p:strVal val="visible"/>
                                      </p:to>
                                    </p:set>
                                    <p:anim calcmode="lin" valueType="num">
                                      <p:cBhvr>
                                        <p:cTn id="38" dur="500" fill="hold"/>
                                        <p:tgtEl>
                                          <p:spTgt spid="71"/>
                                        </p:tgtEl>
                                        <p:attrNameLst>
                                          <p:attrName>ppt_w</p:attrName>
                                        </p:attrNameLst>
                                      </p:cBhvr>
                                      <p:tavLst>
                                        <p:tav tm="0">
                                          <p:val>
                                            <p:fltVal val="0"/>
                                          </p:val>
                                        </p:tav>
                                        <p:tav tm="100000">
                                          <p:val>
                                            <p:strVal val="#ppt_w"/>
                                          </p:val>
                                        </p:tav>
                                      </p:tavLst>
                                    </p:anim>
                                    <p:anim calcmode="lin" valueType="num">
                                      <p:cBhvr>
                                        <p:cTn id="39" dur="500" fill="hold"/>
                                        <p:tgtEl>
                                          <p:spTgt spid="71"/>
                                        </p:tgtEl>
                                        <p:attrNameLst>
                                          <p:attrName>ppt_h</p:attrName>
                                        </p:attrNameLst>
                                      </p:cBhvr>
                                      <p:tavLst>
                                        <p:tav tm="0">
                                          <p:val>
                                            <p:fltVal val="0"/>
                                          </p:val>
                                        </p:tav>
                                        <p:tav tm="100000">
                                          <p:val>
                                            <p:strVal val="#ppt_h"/>
                                          </p:val>
                                        </p:tav>
                                      </p:tavLst>
                                    </p:anim>
                                    <p:animEffect transition="in" filter="fade">
                                      <p:cBhvr>
                                        <p:cTn id="40" dur="500"/>
                                        <p:tgtEl>
                                          <p:spTgt spid="71"/>
                                        </p:tgtEl>
                                      </p:cBhvr>
                                    </p:animEffect>
                                    <p:anim calcmode="lin" valueType="num">
                                      <p:cBhvr>
                                        <p:cTn id="41" dur="500" fill="hold"/>
                                        <p:tgtEl>
                                          <p:spTgt spid="71"/>
                                        </p:tgtEl>
                                        <p:attrNameLst>
                                          <p:attrName>ppt_x</p:attrName>
                                        </p:attrNameLst>
                                      </p:cBhvr>
                                      <p:tavLst>
                                        <p:tav tm="0">
                                          <p:val>
                                            <p:fltVal val="0.5"/>
                                          </p:val>
                                        </p:tav>
                                        <p:tav tm="100000">
                                          <p:val>
                                            <p:strVal val="#ppt_x"/>
                                          </p:val>
                                        </p:tav>
                                      </p:tavLst>
                                    </p:anim>
                                    <p:anim calcmode="lin" valueType="num">
                                      <p:cBhvr>
                                        <p:cTn id="42" dur="500" fill="hold"/>
                                        <p:tgtEl>
                                          <p:spTgt spid="71"/>
                                        </p:tgtEl>
                                        <p:attrNameLst>
                                          <p:attrName>ppt_y</p:attrName>
                                        </p:attrNameLst>
                                      </p:cBhvr>
                                      <p:tavLst>
                                        <p:tav tm="0">
                                          <p:val>
                                            <p:fltVal val="0.5"/>
                                          </p:val>
                                        </p:tav>
                                        <p:tav tm="100000">
                                          <p:val>
                                            <p:strVal val="#ppt_y"/>
                                          </p:val>
                                        </p:tav>
                                      </p:tavLst>
                                    </p:anim>
                                  </p:childTnLst>
                                </p:cTn>
                              </p:par>
                              <p:par>
                                <p:cTn id="43" presetID="26" presetClass="emph" presetSubtype="0" fill="hold" nodeType="withEffect">
                                  <p:stCondLst>
                                    <p:cond delay="250"/>
                                  </p:stCondLst>
                                  <p:childTnLst>
                                    <p:animEffect transition="out" filter="fade">
                                      <p:cBhvr>
                                        <p:cTn id="44" dur="500" tmFilter="0, 0; .2, .5; .8, .5; 1, 0"/>
                                        <p:tgtEl>
                                          <p:spTgt spid="71"/>
                                        </p:tgtEl>
                                      </p:cBhvr>
                                    </p:animEffect>
                                    <p:animScale>
                                      <p:cBhvr>
                                        <p:cTn id="45" dur="250" autoRev="1" fill="hold"/>
                                        <p:tgtEl>
                                          <p:spTgt spid="71"/>
                                        </p:tgtEl>
                                      </p:cBhvr>
                                      <p:by x="105000" y="105000"/>
                                    </p:animScale>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3"/>
                                        </p:tgtEl>
                                        <p:attrNameLst>
                                          <p:attrName>ppt_y</p:attrName>
                                        </p:attrNameLst>
                                      </p:cBhvr>
                                      <p:tavLst>
                                        <p:tav tm="0">
                                          <p:val>
                                            <p:strVal val="#ppt_y"/>
                                          </p:val>
                                        </p:tav>
                                        <p:tav tm="100000">
                                          <p:val>
                                            <p:strVal val="#ppt_y"/>
                                          </p:val>
                                        </p:tav>
                                      </p:tavLst>
                                    </p:anim>
                                    <p:anim calcmode="lin" valueType="num">
                                      <p:cBhvr>
                                        <p:cTn id="6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3"/>
                                        </p:tgtEl>
                                      </p:cBhvr>
                                    </p:animEffect>
                                  </p:childTnLst>
                                </p:cTn>
                              </p:par>
                            </p:childTnLst>
                          </p:cTn>
                        </p:par>
                        <p:par>
                          <p:cTn id="71" fill="hold">
                            <p:stCondLst>
                              <p:cond delay="540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5"/>
                                        </p:tgtEl>
                                        <p:attrNameLst>
                                          <p:attrName>ppt_y</p:attrName>
                                        </p:attrNameLst>
                                      </p:cBhvr>
                                      <p:tavLst>
                                        <p:tav tm="0">
                                          <p:val>
                                            <p:strVal val="#ppt_y"/>
                                          </p:val>
                                        </p:tav>
                                        <p:tav tm="100000">
                                          <p:val>
                                            <p:strVal val="#ppt_y"/>
                                          </p:val>
                                        </p:tav>
                                      </p:tavLst>
                                    </p:anim>
                                    <p:anim calcmode="lin" valueType="num">
                                      <p:cBhvr>
                                        <p:cTn id="7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5"/>
                                        </p:tgtEl>
                                      </p:cBhvr>
                                    </p:animEffect>
                                  </p:childTnLst>
                                </p:cTn>
                              </p:par>
                            </p:childTnLst>
                          </p:cTn>
                        </p:par>
                        <p:par>
                          <p:cTn id="79" fill="hold">
                            <p:stCondLst>
                              <p:cond delay="855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7"/>
                                        </p:tgtEl>
                                        <p:attrNameLst>
                                          <p:attrName>style.visibility</p:attrName>
                                        </p:attrNameLst>
                                      </p:cBhvr>
                                      <p:to>
                                        <p:strVal val="visible"/>
                                      </p:to>
                                    </p:set>
                                    <p:anim calcmode="lin" valueType="num">
                                      <p:cBhvr>
                                        <p:cTn id="8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7"/>
                                        </p:tgtEl>
                                        <p:attrNameLst>
                                          <p:attrName>ppt_y</p:attrName>
                                        </p:attrNameLst>
                                      </p:cBhvr>
                                      <p:tavLst>
                                        <p:tav tm="0">
                                          <p:val>
                                            <p:strVal val="#ppt_y"/>
                                          </p:val>
                                        </p:tav>
                                        <p:tav tm="100000">
                                          <p:val>
                                            <p:strVal val="#ppt_y"/>
                                          </p:val>
                                        </p:tav>
                                      </p:tavLst>
                                    </p:anim>
                                    <p:anim calcmode="lin" valueType="num">
                                      <p:cBhvr>
                                        <p:cTn id="8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7"/>
                                        </p:tgtEl>
                                      </p:cBhvr>
                                    </p:animEffect>
                                  </p:childTnLst>
                                </p:cTn>
                              </p:par>
                            </p:childTnLst>
                          </p:cTn>
                        </p:par>
                        <p:par>
                          <p:cTn id="87" fill="hold">
                            <p:stCondLst>
                              <p:cond delay="1170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9"/>
                                        </p:tgtEl>
                                        <p:attrNameLst>
                                          <p:attrName>style.visibility</p:attrName>
                                        </p:attrNameLst>
                                      </p:cBhvr>
                                      <p:to>
                                        <p:strVal val="visible"/>
                                      </p:to>
                                    </p:set>
                                    <p:anim calcmode="lin" valueType="num">
                                      <p:cBhvr>
                                        <p:cTn id="9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9"/>
                                        </p:tgtEl>
                                        <p:attrNameLst>
                                          <p:attrName>ppt_y</p:attrName>
                                        </p:attrNameLst>
                                      </p:cBhvr>
                                      <p:tavLst>
                                        <p:tav tm="0">
                                          <p:val>
                                            <p:strVal val="#ppt_y"/>
                                          </p:val>
                                        </p:tav>
                                        <p:tav tm="100000">
                                          <p:val>
                                            <p:strVal val="#ppt_y"/>
                                          </p:val>
                                        </p:tav>
                                      </p:tavLst>
                                    </p:anim>
                                    <p:anim calcmode="lin" valueType="num">
                                      <p:cBhvr>
                                        <p:cTn id="9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标题 70"/>
          <p:cNvSpPr>
            <a:spLocks noGrp="1"/>
          </p:cNvSpPr>
          <p:nvPr>
            <p:ph type="title"/>
          </p:nvPr>
        </p:nvSpPr>
        <p:spPr/>
        <p:txBody>
          <a:bodyPr/>
          <a:lstStyle/>
          <a:p>
            <a:r>
              <a:rPr lang="zh-CN" altLang="en-US" dirty="0"/>
              <a:t>产品开发目标</a:t>
            </a:r>
            <a:endParaRPr lang="zh-CN" altLang="en-US" dirty="0"/>
          </a:p>
        </p:txBody>
      </p:sp>
      <p:sp>
        <p:nvSpPr>
          <p:cNvPr id="132" name="TextBox 131"/>
          <p:cNvSpPr txBox="1"/>
          <p:nvPr/>
        </p:nvSpPr>
        <p:spPr>
          <a:xfrm>
            <a:off x="904733"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133" name="TextBox 132"/>
          <p:cNvSpPr txBox="1"/>
          <p:nvPr/>
        </p:nvSpPr>
        <p:spPr>
          <a:xfrm>
            <a:off x="2912509"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134" name="TextBox 133"/>
          <p:cNvSpPr txBox="1"/>
          <p:nvPr/>
        </p:nvSpPr>
        <p:spPr>
          <a:xfrm>
            <a:off x="4907111"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135" name="TextBox 134"/>
          <p:cNvSpPr txBox="1"/>
          <p:nvPr/>
        </p:nvSpPr>
        <p:spPr>
          <a:xfrm>
            <a:off x="6870379"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136" name="燕尾形箭头 135"/>
          <p:cNvSpPr/>
          <p:nvPr/>
        </p:nvSpPr>
        <p:spPr>
          <a:xfrm>
            <a:off x="467544" y="2427734"/>
            <a:ext cx="8208912" cy="228600"/>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137" name="组合 136"/>
          <p:cNvGrpSpPr/>
          <p:nvPr/>
        </p:nvGrpSpPr>
        <p:grpSpPr>
          <a:xfrm>
            <a:off x="783076" y="1635646"/>
            <a:ext cx="1697385" cy="1697385"/>
            <a:chOff x="1278794" y="3334906"/>
            <a:chExt cx="914014" cy="914014"/>
          </a:xfrm>
        </p:grpSpPr>
        <p:grpSp>
          <p:nvGrpSpPr>
            <p:cNvPr id="138" name="组合 13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41" name="椭圆 1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39" name="TextBox 138"/>
            <p:cNvSpPr txBox="1"/>
            <p:nvPr/>
          </p:nvSpPr>
          <p:spPr>
            <a:xfrm>
              <a:off x="1477939" y="3742514"/>
              <a:ext cx="513771" cy="174019"/>
            </a:xfrm>
            <a:prstGeom prst="rect">
              <a:avLst/>
            </a:prstGeom>
            <a:noFill/>
          </p:spPr>
          <p:txBody>
            <a:bodyPr wrap="none" rtlCol="0">
              <a:spAutoFit/>
            </a:bodyPr>
            <a:lstStyle/>
            <a:p>
              <a:pPr algn="ctr"/>
              <a:r>
                <a:rPr lang="zh-CN" altLang="en-US" sz="1500" b="1" dirty="0" smtClean="0">
                  <a:latin typeface="微软雅黑" panose="020B0503020204020204" pitchFamily="34" charset="-122"/>
                  <a:ea typeface="微软雅黑" panose="020B0503020204020204" pitchFamily="34" charset="-122"/>
                </a:rPr>
                <a:t>添加文本</a:t>
              </a:r>
              <a:endParaRPr lang="zh-CN" altLang="en-US" sz="1500" b="1" dirty="0">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2746134" y="1639356"/>
            <a:ext cx="1697385" cy="1697385"/>
            <a:chOff x="1278794" y="3334906"/>
            <a:chExt cx="914014" cy="914014"/>
          </a:xfrm>
        </p:grpSpPr>
        <p:grpSp>
          <p:nvGrpSpPr>
            <p:cNvPr id="143" name="组合 14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45" name="同心圆 1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46" name="椭圆 1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44" name="TextBox 143"/>
            <p:cNvSpPr txBox="1"/>
            <p:nvPr/>
          </p:nvSpPr>
          <p:spPr>
            <a:xfrm>
              <a:off x="1477939" y="3740516"/>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添加文本</a:t>
              </a:r>
              <a:endParaRPr lang="zh-CN" altLang="en-US" sz="1500" b="1" dirty="0">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4688516" y="1635646"/>
            <a:ext cx="1697385" cy="1697385"/>
            <a:chOff x="1278794" y="3334906"/>
            <a:chExt cx="914014" cy="914014"/>
          </a:xfrm>
        </p:grpSpPr>
        <p:grpSp>
          <p:nvGrpSpPr>
            <p:cNvPr id="148" name="组合 14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51" name="椭圆 1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49" name="TextBox 148"/>
            <p:cNvSpPr txBox="1"/>
            <p:nvPr/>
          </p:nvSpPr>
          <p:spPr>
            <a:xfrm>
              <a:off x="1477939" y="3742514"/>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添加文本</a:t>
              </a:r>
              <a:endParaRPr lang="zh-CN" altLang="en-US" sz="1500" b="1" dirty="0">
                <a:latin typeface="微软雅黑" panose="020B0503020204020204" pitchFamily="34" charset="-122"/>
                <a:ea typeface="微软雅黑" panose="020B0503020204020204" pitchFamily="34" charset="-122"/>
              </a:endParaRPr>
            </a:p>
          </p:txBody>
        </p:sp>
      </p:grpSp>
      <p:grpSp>
        <p:nvGrpSpPr>
          <p:cNvPr id="152" name="组合 151"/>
          <p:cNvGrpSpPr/>
          <p:nvPr/>
        </p:nvGrpSpPr>
        <p:grpSpPr>
          <a:xfrm>
            <a:off x="6619031" y="1642521"/>
            <a:ext cx="1697385" cy="1697385"/>
            <a:chOff x="1278794" y="3334906"/>
            <a:chExt cx="914014" cy="914014"/>
          </a:xfrm>
        </p:grpSpPr>
        <p:grpSp>
          <p:nvGrpSpPr>
            <p:cNvPr id="153" name="组合 15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5" name="同心圆 1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56" name="椭圆 15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54" name="TextBox 153"/>
            <p:cNvSpPr txBox="1"/>
            <p:nvPr/>
          </p:nvSpPr>
          <p:spPr>
            <a:xfrm>
              <a:off x="1477939" y="3738812"/>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添加文本</a:t>
              </a:r>
              <a:endParaRPr lang="zh-CN" altLang="en-US" sz="1500" b="1" dirty="0">
                <a:latin typeface="微软雅黑" panose="020B0503020204020204" pitchFamily="34" charset="-122"/>
                <a:ea typeface="微软雅黑" panose="020B0503020204020204" pitchFamily="34" charset="-122"/>
              </a:endParaRPr>
            </a:p>
          </p:txBody>
        </p:sp>
      </p:grpSp>
      <p:sp>
        <p:nvSpPr>
          <p:cNvPr id="157" name="椭圆 156"/>
          <p:cNvSpPr/>
          <p:nvPr/>
        </p:nvSpPr>
        <p:spPr>
          <a:xfrm>
            <a:off x="824277" y="1491630"/>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158" name="椭圆 157"/>
          <p:cNvSpPr/>
          <p:nvPr/>
        </p:nvSpPr>
        <p:spPr>
          <a:xfrm>
            <a:off x="2783180" y="1491630"/>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159" name="椭圆 158"/>
          <p:cNvSpPr/>
          <p:nvPr/>
        </p:nvSpPr>
        <p:spPr>
          <a:xfrm>
            <a:off x="4760524" y="1498175"/>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160" name="椭圆 159"/>
          <p:cNvSpPr/>
          <p:nvPr/>
        </p:nvSpPr>
        <p:spPr>
          <a:xfrm>
            <a:off x="6707078" y="1498175"/>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165" name="TextBox 164"/>
          <p:cNvSpPr txBox="1"/>
          <p:nvPr/>
        </p:nvSpPr>
        <p:spPr>
          <a:xfrm>
            <a:off x="826119" y="1629646"/>
            <a:ext cx="649537" cy="307777"/>
          </a:xfrm>
          <a:prstGeom prst="rect">
            <a:avLst/>
          </a:prstGeom>
          <a:noFill/>
        </p:spPr>
        <p:txBody>
          <a:bodyPr wrap="none"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目标</a:t>
            </a:r>
            <a:r>
              <a:rPr lang="en-US" altLang="zh-CN" sz="1400" b="1" dirty="0" smtClean="0">
                <a:solidFill>
                  <a:schemeClr val="bg1"/>
                </a:solidFill>
                <a:latin typeface="微软雅黑" panose="020B0503020204020204" pitchFamily="34" charset="-122"/>
                <a:ea typeface="微软雅黑" panose="020B0503020204020204" pitchFamily="34" charset="-122"/>
              </a:rPr>
              <a:t>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66" name="TextBox 165"/>
          <p:cNvSpPr txBox="1"/>
          <p:nvPr/>
        </p:nvSpPr>
        <p:spPr>
          <a:xfrm>
            <a:off x="2745007" y="1629646"/>
            <a:ext cx="654346" cy="307777"/>
          </a:xfrm>
          <a:prstGeom prst="rect">
            <a:avLst/>
          </a:prstGeom>
          <a:noFill/>
        </p:spPr>
        <p:txBody>
          <a:bodyPr wrap="none"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目标</a:t>
            </a:r>
            <a:r>
              <a:rPr lang="en-US" altLang="zh-CN" sz="1400" b="1" dirty="0">
                <a:solidFill>
                  <a:schemeClr val="bg1"/>
                </a:solidFill>
                <a:latin typeface="微软雅黑" panose="020B0503020204020204" pitchFamily="34" charset="-122"/>
                <a:ea typeface="微软雅黑" panose="020B0503020204020204" pitchFamily="34" charset="-122"/>
              </a:rPr>
              <a:t>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67" name="TextBox 166"/>
          <p:cNvSpPr txBox="1"/>
          <p:nvPr/>
        </p:nvSpPr>
        <p:spPr>
          <a:xfrm>
            <a:off x="4758120" y="1629646"/>
            <a:ext cx="654346" cy="307777"/>
          </a:xfrm>
          <a:prstGeom prst="rect">
            <a:avLst/>
          </a:prstGeom>
          <a:noFill/>
        </p:spPr>
        <p:txBody>
          <a:bodyPr wrap="none"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目标</a:t>
            </a:r>
            <a:r>
              <a:rPr lang="en-US" altLang="zh-CN" sz="1400" b="1" dirty="0">
                <a:solidFill>
                  <a:schemeClr val="bg1"/>
                </a:solidFill>
                <a:latin typeface="微软雅黑" panose="020B0503020204020204" pitchFamily="34" charset="-122"/>
                <a:ea typeface="微软雅黑" panose="020B0503020204020204" pitchFamily="34" charset="-122"/>
              </a:rPr>
              <a:t>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68" name="TextBox 167"/>
          <p:cNvSpPr txBox="1"/>
          <p:nvPr/>
        </p:nvSpPr>
        <p:spPr>
          <a:xfrm>
            <a:off x="6691348" y="1629646"/>
            <a:ext cx="654346" cy="307777"/>
          </a:xfrm>
          <a:prstGeom prst="rect">
            <a:avLst/>
          </a:prstGeom>
          <a:noFill/>
        </p:spPr>
        <p:txBody>
          <a:bodyPr wrap="none"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目标</a:t>
            </a:r>
            <a:r>
              <a:rPr lang="en-US" altLang="zh-CN" sz="1400" b="1" dirty="0">
                <a:solidFill>
                  <a:schemeClr val="bg1"/>
                </a:solidFill>
                <a:latin typeface="微软雅黑" panose="020B0503020204020204" pitchFamily="34" charset="-122"/>
                <a:ea typeface="微软雅黑" panose="020B0503020204020204" pitchFamily="34" charset="-122"/>
              </a:rPr>
              <a:t>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14:bounceEnd="44000">
                                          <p:cBhvr additive="base">
                                            <p:cTn id="7" dur="500" fill="hold"/>
                                            <p:tgtEl>
                                              <p:spTgt spid="137"/>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142"/>
                                            </p:tgtEl>
                                            <p:attrNameLst>
                                              <p:attrName>style.visibility</p:attrName>
                                            </p:attrNameLst>
                                          </p:cBhvr>
                                          <p:to>
                                            <p:strVal val="visible"/>
                                          </p:to>
                                        </p:set>
                                        <p:anim calcmode="lin" valueType="num" p14:bounceEnd="44000">
                                          <p:cBhvr additive="base">
                                            <p:cTn id="11" dur="500" fill="hold"/>
                                            <p:tgtEl>
                                              <p:spTgt spid="142"/>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147"/>
                                            </p:tgtEl>
                                            <p:attrNameLst>
                                              <p:attrName>style.visibility</p:attrName>
                                            </p:attrNameLst>
                                          </p:cBhvr>
                                          <p:to>
                                            <p:strVal val="visible"/>
                                          </p:to>
                                        </p:set>
                                        <p:anim calcmode="lin" valueType="num" p14:bounceEnd="44000">
                                          <p:cBhvr additive="base">
                                            <p:cTn id="15" dur="500" fill="hold"/>
                                            <p:tgtEl>
                                              <p:spTgt spid="147"/>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1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152"/>
                                            </p:tgtEl>
                                            <p:attrNameLst>
                                              <p:attrName>style.visibility</p:attrName>
                                            </p:attrNameLst>
                                          </p:cBhvr>
                                          <p:to>
                                            <p:strVal val="visible"/>
                                          </p:to>
                                        </p:set>
                                        <p:anim calcmode="lin" valueType="num" p14:bounceEnd="44000">
                                          <p:cBhvr additive="base">
                                            <p:cTn id="19" dur="500" fill="hold"/>
                                            <p:tgtEl>
                                              <p:spTgt spid="152"/>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15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grpId="0" nodeType="afterEffect" p14:presetBounceEnd="44000">
                                      <p:stCondLst>
                                        <p:cond delay="0"/>
                                      </p:stCondLst>
                                      <p:childTnLst>
                                        <p:set>
                                          <p:cBhvr>
                                            <p:cTn id="23" dur="1" fill="hold">
                                              <p:stCondLst>
                                                <p:cond delay="0"/>
                                              </p:stCondLst>
                                            </p:cTn>
                                            <p:tgtEl>
                                              <p:spTgt spid="157"/>
                                            </p:tgtEl>
                                            <p:attrNameLst>
                                              <p:attrName>style.visibility</p:attrName>
                                            </p:attrNameLst>
                                          </p:cBhvr>
                                          <p:to>
                                            <p:strVal val="visible"/>
                                          </p:to>
                                        </p:set>
                                        <p:anim calcmode="lin" valueType="num" p14:bounceEnd="44000">
                                          <p:cBhvr additive="base">
                                            <p:cTn id="24" dur="500" fill="hold"/>
                                            <p:tgtEl>
                                              <p:spTgt spid="157"/>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157"/>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44000">
                                      <p:stCondLst>
                                        <p:cond delay="100"/>
                                      </p:stCondLst>
                                      <p:childTnLst>
                                        <p:set>
                                          <p:cBhvr>
                                            <p:cTn id="27" dur="1" fill="hold">
                                              <p:stCondLst>
                                                <p:cond delay="0"/>
                                              </p:stCondLst>
                                            </p:cTn>
                                            <p:tgtEl>
                                              <p:spTgt spid="158"/>
                                            </p:tgtEl>
                                            <p:attrNameLst>
                                              <p:attrName>style.visibility</p:attrName>
                                            </p:attrNameLst>
                                          </p:cBhvr>
                                          <p:to>
                                            <p:strVal val="visible"/>
                                          </p:to>
                                        </p:set>
                                        <p:anim calcmode="lin" valueType="num" p14:bounceEnd="44000">
                                          <p:cBhvr additive="base">
                                            <p:cTn id="28" dur="500" fill="hold"/>
                                            <p:tgtEl>
                                              <p:spTgt spid="158"/>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158"/>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44000">
                                      <p:stCondLst>
                                        <p:cond delay="200"/>
                                      </p:stCondLst>
                                      <p:childTnLst>
                                        <p:set>
                                          <p:cBhvr>
                                            <p:cTn id="31" dur="1" fill="hold">
                                              <p:stCondLst>
                                                <p:cond delay="0"/>
                                              </p:stCondLst>
                                            </p:cTn>
                                            <p:tgtEl>
                                              <p:spTgt spid="159"/>
                                            </p:tgtEl>
                                            <p:attrNameLst>
                                              <p:attrName>style.visibility</p:attrName>
                                            </p:attrNameLst>
                                          </p:cBhvr>
                                          <p:to>
                                            <p:strVal val="visible"/>
                                          </p:to>
                                        </p:set>
                                        <p:anim calcmode="lin" valueType="num" p14:bounceEnd="44000">
                                          <p:cBhvr additive="base">
                                            <p:cTn id="32" dur="500" fill="hold"/>
                                            <p:tgtEl>
                                              <p:spTgt spid="159"/>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159"/>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44000">
                                      <p:stCondLst>
                                        <p:cond delay="300"/>
                                      </p:stCondLst>
                                      <p:childTnLst>
                                        <p:set>
                                          <p:cBhvr>
                                            <p:cTn id="35" dur="1" fill="hold">
                                              <p:stCondLst>
                                                <p:cond delay="0"/>
                                              </p:stCondLst>
                                            </p:cTn>
                                            <p:tgtEl>
                                              <p:spTgt spid="160"/>
                                            </p:tgtEl>
                                            <p:attrNameLst>
                                              <p:attrName>style.visibility</p:attrName>
                                            </p:attrNameLst>
                                          </p:cBhvr>
                                          <p:to>
                                            <p:strVal val="visible"/>
                                          </p:to>
                                        </p:set>
                                        <p:anim calcmode="lin" valueType="num" p14:bounceEnd="44000">
                                          <p:cBhvr additive="base">
                                            <p:cTn id="36" dur="500" fill="hold"/>
                                            <p:tgtEl>
                                              <p:spTgt spid="160"/>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160"/>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65"/>
                                            </p:tgtEl>
                                            <p:attrNameLst>
                                              <p:attrName>style.visibility</p:attrName>
                                            </p:attrNameLst>
                                          </p:cBhvr>
                                          <p:to>
                                            <p:strVal val="visible"/>
                                          </p:to>
                                        </p:set>
                                        <p:animEffect transition="in" filter="fade">
                                          <p:cBhvr>
                                            <p:cTn id="41" dur="500"/>
                                            <p:tgtEl>
                                              <p:spTgt spid="16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6"/>
                                            </p:tgtEl>
                                            <p:attrNameLst>
                                              <p:attrName>style.visibility</p:attrName>
                                            </p:attrNameLst>
                                          </p:cBhvr>
                                          <p:to>
                                            <p:strVal val="visible"/>
                                          </p:to>
                                        </p:set>
                                        <p:animEffect transition="in" filter="fade">
                                          <p:cBhvr>
                                            <p:cTn id="44" dur="500"/>
                                            <p:tgtEl>
                                              <p:spTgt spid="16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7"/>
                                            </p:tgtEl>
                                            <p:attrNameLst>
                                              <p:attrName>style.visibility</p:attrName>
                                            </p:attrNameLst>
                                          </p:cBhvr>
                                          <p:to>
                                            <p:strVal val="visible"/>
                                          </p:to>
                                        </p:set>
                                        <p:animEffect transition="in" filter="fade">
                                          <p:cBhvr>
                                            <p:cTn id="47" dur="500"/>
                                            <p:tgtEl>
                                              <p:spTgt spid="16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8"/>
                                            </p:tgtEl>
                                            <p:attrNameLst>
                                              <p:attrName>style.visibility</p:attrName>
                                            </p:attrNameLst>
                                          </p:cBhvr>
                                          <p:to>
                                            <p:strVal val="visible"/>
                                          </p:to>
                                        </p:set>
                                        <p:animEffect transition="in" filter="fade">
                                          <p:cBhvr>
                                            <p:cTn id="50" dur="500"/>
                                            <p:tgtEl>
                                              <p:spTgt spid="168"/>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136"/>
                                            </p:tgtEl>
                                            <p:attrNameLst>
                                              <p:attrName>style.visibility</p:attrName>
                                            </p:attrNameLst>
                                          </p:cBhvr>
                                          <p:to>
                                            <p:strVal val="visible"/>
                                          </p:to>
                                        </p:set>
                                        <p:animEffect transition="in" filter="wipe(left)">
                                          <p:cBhvr>
                                            <p:cTn id="54" dur="1000"/>
                                            <p:tgtEl>
                                              <p:spTgt spid="136"/>
                                            </p:tgtEl>
                                          </p:cBhvr>
                                        </p:animEffect>
                                      </p:childTnLst>
                                    </p:cTn>
                                  </p:par>
                                </p:childTnLst>
                              </p:cTn>
                            </p:par>
                            <p:par>
                              <p:cTn id="55" fill="hold">
                                <p:stCondLst>
                                  <p:cond delay="2500"/>
                                </p:stCondLst>
                                <p:childTnLst>
                                  <p:par>
                                    <p:cTn id="56" presetID="22" presetClass="entr" presetSubtype="2" fill="hold" grpId="0" nodeType="afterEffect">
                                      <p:stCondLst>
                                        <p:cond delay="0"/>
                                      </p:stCondLst>
                                      <p:childTnLst>
                                        <p:set>
                                          <p:cBhvr>
                                            <p:cTn id="57" dur="1" fill="hold">
                                              <p:stCondLst>
                                                <p:cond delay="0"/>
                                              </p:stCondLst>
                                            </p:cTn>
                                            <p:tgtEl>
                                              <p:spTgt spid="132"/>
                                            </p:tgtEl>
                                            <p:attrNameLst>
                                              <p:attrName>style.visibility</p:attrName>
                                            </p:attrNameLst>
                                          </p:cBhvr>
                                          <p:to>
                                            <p:strVal val="visible"/>
                                          </p:to>
                                        </p:set>
                                        <p:animEffect transition="in" filter="wipe(right)">
                                          <p:cBhvr>
                                            <p:cTn id="58" dur="500"/>
                                            <p:tgtEl>
                                              <p:spTgt spid="132"/>
                                            </p:tgtEl>
                                          </p:cBhvr>
                                        </p:animEffect>
                                      </p:childTnLst>
                                    </p:cTn>
                                  </p:par>
                                  <p:par>
                                    <p:cTn id="59" presetID="22" presetClass="entr" presetSubtype="2" fill="hold" grpId="0" nodeType="withEffect">
                                      <p:stCondLst>
                                        <p:cond delay="200"/>
                                      </p:stCondLst>
                                      <p:childTnLst>
                                        <p:set>
                                          <p:cBhvr>
                                            <p:cTn id="60" dur="1" fill="hold">
                                              <p:stCondLst>
                                                <p:cond delay="0"/>
                                              </p:stCondLst>
                                            </p:cTn>
                                            <p:tgtEl>
                                              <p:spTgt spid="133"/>
                                            </p:tgtEl>
                                            <p:attrNameLst>
                                              <p:attrName>style.visibility</p:attrName>
                                            </p:attrNameLst>
                                          </p:cBhvr>
                                          <p:to>
                                            <p:strVal val="visible"/>
                                          </p:to>
                                        </p:set>
                                        <p:animEffect transition="in" filter="wipe(right)">
                                          <p:cBhvr>
                                            <p:cTn id="61" dur="500"/>
                                            <p:tgtEl>
                                              <p:spTgt spid="133"/>
                                            </p:tgtEl>
                                          </p:cBhvr>
                                        </p:animEffect>
                                      </p:childTnLst>
                                    </p:cTn>
                                  </p:par>
                                  <p:par>
                                    <p:cTn id="62" presetID="22" presetClass="entr" presetSubtype="2" fill="hold" grpId="0" nodeType="withEffect">
                                      <p:stCondLst>
                                        <p:cond delay="400"/>
                                      </p:stCondLst>
                                      <p:childTnLst>
                                        <p:set>
                                          <p:cBhvr>
                                            <p:cTn id="63" dur="1" fill="hold">
                                              <p:stCondLst>
                                                <p:cond delay="0"/>
                                              </p:stCondLst>
                                            </p:cTn>
                                            <p:tgtEl>
                                              <p:spTgt spid="134"/>
                                            </p:tgtEl>
                                            <p:attrNameLst>
                                              <p:attrName>style.visibility</p:attrName>
                                            </p:attrNameLst>
                                          </p:cBhvr>
                                          <p:to>
                                            <p:strVal val="visible"/>
                                          </p:to>
                                        </p:set>
                                        <p:animEffect transition="in" filter="wipe(right)">
                                          <p:cBhvr>
                                            <p:cTn id="64" dur="500"/>
                                            <p:tgtEl>
                                              <p:spTgt spid="134"/>
                                            </p:tgtEl>
                                          </p:cBhvr>
                                        </p:animEffect>
                                      </p:childTnLst>
                                    </p:cTn>
                                  </p:par>
                                  <p:par>
                                    <p:cTn id="65" presetID="22" presetClass="entr" presetSubtype="2" fill="hold" grpId="0" nodeType="withEffect">
                                      <p:stCondLst>
                                        <p:cond delay="600"/>
                                      </p:stCondLst>
                                      <p:childTnLst>
                                        <p:set>
                                          <p:cBhvr>
                                            <p:cTn id="66" dur="1" fill="hold">
                                              <p:stCondLst>
                                                <p:cond delay="0"/>
                                              </p:stCondLst>
                                            </p:cTn>
                                            <p:tgtEl>
                                              <p:spTgt spid="135"/>
                                            </p:tgtEl>
                                            <p:attrNameLst>
                                              <p:attrName>style.visibility</p:attrName>
                                            </p:attrNameLst>
                                          </p:cBhvr>
                                          <p:to>
                                            <p:strVal val="visible"/>
                                          </p:to>
                                        </p:set>
                                        <p:animEffect transition="in" filter="wipe(right)">
                                          <p:cBhvr>
                                            <p:cTn id="6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P spid="134" grpId="0"/>
          <p:bldP spid="135" grpId="0"/>
          <p:bldP spid="136" grpId="0" animBg="1"/>
          <p:bldP spid="157" grpId="0" animBg="1"/>
          <p:bldP spid="158" grpId="0" animBg="1"/>
          <p:bldP spid="159" grpId="0" animBg="1"/>
          <p:bldP spid="160" grpId="0" animBg="1"/>
          <p:bldP spid="165" grpId="0"/>
          <p:bldP spid="166" grpId="0"/>
          <p:bldP spid="167" grpId="0"/>
          <p:bldP spid="16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ppt_x"/>
                                              </p:val>
                                            </p:tav>
                                            <p:tav tm="100000">
                                              <p:val>
                                                <p:strVal val="#ppt_x"/>
                                              </p:val>
                                            </p:tav>
                                          </p:tavLst>
                                        </p:anim>
                                        <p:anim calcmode="lin" valueType="num">
                                          <p:cBhvr additive="base">
                                            <p:cTn id="8" dur="500" fill="hold"/>
                                            <p:tgtEl>
                                              <p:spTgt spid="1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500" fill="hold"/>
                                            <p:tgtEl>
                                              <p:spTgt spid="142"/>
                                            </p:tgtEl>
                                            <p:attrNameLst>
                                              <p:attrName>ppt_x</p:attrName>
                                            </p:attrNameLst>
                                          </p:cBhvr>
                                          <p:tavLst>
                                            <p:tav tm="0">
                                              <p:val>
                                                <p:strVal val="#ppt_x"/>
                                              </p:val>
                                            </p:tav>
                                            <p:tav tm="100000">
                                              <p:val>
                                                <p:strVal val="#ppt_x"/>
                                              </p:val>
                                            </p:tav>
                                          </p:tavLst>
                                        </p:anim>
                                        <p:anim calcmode="lin" valueType="num">
                                          <p:cBhvr additive="base">
                                            <p:cTn id="12" dur="500" fill="hold"/>
                                            <p:tgtEl>
                                              <p:spTgt spid="1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147"/>
                                            </p:tgtEl>
                                            <p:attrNameLst>
                                              <p:attrName>style.visibility</p:attrName>
                                            </p:attrNameLst>
                                          </p:cBhvr>
                                          <p:to>
                                            <p:strVal val="visible"/>
                                          </p:to>
                                        </p:set>
                                        <p:anim calcmode="lin" valueType="num">
                                          <p:cBhvr additive="base">
                                            <p:cTn id="15" dur="500" fill="hold"/>
                                            <p:tgtEl>
                                              <p:spTgt spid="147"/>
                                            </p:tgtEl>
                                            <p:attrNameLst>
                                              <p:attrName>ppt_x</p:attrName>
                                            </p:attrNameLst>
                                          </p:cBhvr>
                                          <p:tavLst>
                                            <p:tav tm="0">
                                              <p:val>
                                                <p:strVal val="#ppt_x"/>
                                              </p:val>
                                            </p:tav>
                                            <p:tav tm="100000">
                                              <p:val>
                                                <p:strVal val="#ppt_x"/>
                                              </p:val>
                                            </p:tav>
                                          </p:tavLst>
                                        </p:anim>
                                        <p:anim calcmode="lin" valueType="num">
                                          <p:cBhvr additive="base">
                                            <p:cTn id="16" dur="500" fill="hold"/>
                                            <p:tgtEl>
                                              <p:spTgt spid="1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500" fill="hold"/>
                                            <p:tgtEl>
                                              <p:spTgt spid="152"/>
                                            </p:tgtEl>
                                            <p:attrNameLst>
                                              <p:attrName>ppt_x</p:attrName>
                                            </p:attrNameLst>
                                          </p:cBhvr>
                                          <p:tavLst>
                                            <p:tav tm="0">
                                              <p:val>
                                                <p:strVal val="#ppt_x"/>
                                              </p:val>
                                            </p:tav>
                                            <p:tav tm="100000">
                                              <p:val>
                                                <p:strVal val="#ppt_x"/>
                                              </p:val>
                                            </p:tav>
                                          </p:tavLst>
                                        </p:anim>
                                        <p:anim calcmode="lin" valueType="num">
                                          <p:cBhvr additive="base">
                                            <p:cTn id="20" dur="500" fill="hold"/>
                                            <p:tgtEl>
                                              <p:spTgt spid="15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grpId="0" nodeType="afterEffect">
                                      <p:stCondLst>
                                        <p:cond delay="0"/>
                                      </p:stCondLst>
                                      <p:childTnLst>
                                        <p:set>
                                          <p:cBhvr>
                                            <p:cTn id="23" dur="1" fill="hold">
                                              <p:stCondLst>
                                                <p:cond delay="0"/>
                                              </p:stCondLst>
                                            </p:cTn>
                                            <p:tgtEl>
                                              <p:spTgt spid="157"/>
                                            </p:tgtEl>
                                            <p:attrNameLst>
                                              <p:attrName>style.visibility</p:attrName>
                                            </p:attrNameLst>
                                          </p:cBhvr>
                                          <p:to>
                                            <p:strVal val="visible"/>
                                          </p:to>
                                        </p:set>
                                        <p:anim calcmode="lin" valueType="num">
                                          <p:cBhvr additive="base">
                                            <p:cTn id="24" dur="500" fill="hold"/>
                                            <p:tgtEl>
                                              <p:spTgt spid="157"/>
                                            </p:tgtEl>
                                            <p:attrNameLst>
                                              <p:attrName>ppt_x</p:attrName>
                                            </p:attrNameLst>
                                          </p:cBhvr>
                                          <p:tavLst>
                                            <p:tav tm="0">
                                              <p:val>
                                                <p:strVal val="#ppt_x"/>
                                              </p:val>
                                            </p:tav>
                                            <p:tav tm="100000">
                                              <p:val>
                                                <p:strVal val="#ppt_x"/>
                                              </p:val>
                                            </p:tav>
                                          </p:tavLst>
                                        </p:anim>
                                        <p:anim calcmode="lin" valueType="num">
                                          <p:cBhvr additive="base">
                                            <p:cTn id="25" dur="500" fill="hold"/>
                                            <p:tgtEl>
                                              <p:spTgt spid="157"/>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100"/>
                                      </p:stCondLst>
                                      <p:childTnLst>
                                        <p:set>
                                          <p:cBhvr>
                                            <p:cTn id="27" dur="1" fill="hold">
                                              <p:stCondLst>
                                                <p:cond delay="0"/>
                                              </p:stCondLst>
                                            </p:cTn>
                                            <p:tgtEl>
                                              <p:spTgt spid="158"/>
                                            </p:tgtEl>
                                            <p:attrNameLst>
                                              <p:attrName>style.visibility</p:attrName>
                                            </p:attrNameLst>
                                          </p:cBhvr>
                                          <p:to>
                                            <p:strVal val="visible"/>
                                          </p:to>
                                        </p:set>
                                        <p:anim calcmode="lin" valueType="num">
                                          <p:cBhvr additive="base">
                                            <p:cTn id="28" dur="500" fill="hold"/>
                                            <p:tgtEl>
                                              <p:spTgt spid="158"/>
                                            </p:tgtEl>
                                            <p:attrNameLst>
                                              <p:attrName>ppt_x</p:attrName>
                                            </p:attrNameLst>
                                          </p:cBhvr>
                                          <p:tavLst>
                                            <p:tav tm="0">
                                              <p:val>
                                                <p:strVal val="#ppt_x"/>
                                              </p:val>
                                            </p:tav>
                                            <p:tav tm="100000">
                                              <p:val>
                                                <p:strVal val="#ppt_x"/>
                                              </p:val>
                                            </p:tav>
                                          </p:tavLst>
                                        </p:anim>
                                        <p:anim calcmode="lin" valueType="num">
                                          <p:cBhvr additive="base">
                                            <p:cTn id="29" dur="500" fill="hold"/>
                                            <p:tgtEl>
                                              <p:spTgt spid="158"/>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200"/>
                                      </p:stCondLst>
                                      <p:childTnLst>
                                        <p:set>
                                          <p:cBhvr>
                                            <p:cTn id="31" dur="1" fill="hold">
                                              <p:stCondLst>
                                                <p:cond delay="0"/>
                                              </p:stCondLst>
                                            </p:cTn>
                                            <p:tgtEl>
                                              <p:spTgt spid="159"/>
                                            </p:tgtEl>
                                            <p:attrNameLst>
                                              <p:attrName>style.visibility</p:attrName>
                                            </p:attrNameLst>
                                          </p:cBhvr>
                                          <p:to>
                                            <p:strVal val="visible"/>
                                          </p:to>
                                        </p:set>
                                        <p:anim calcmode="lin" valueType="num">
                                          <p:cBhvr additive="base">
                                            <p:cTn id="32" dur="500" fill="hold"/>
                                            <p:tgtEl>
                                              <p:spTgt spid="159"/>
                                            </p:tgtEl>
                                            <p:attrNameLst>
                                              <p:attrName>ppt_x</p:attrName>
                                            </p:attrNameLst>
                                          </p:cBhvr>
                                          <p:tavLst>
                                            <p:tav tm="0">
                                              <p:val>
                                                <p:strVal val="#ppt_x"/>
                                              </p:val>
                                            </p:tav>
                                            <p:tav tm="100000">
                                              <p:val>
                                                <p:strVal val="#ppt_x"/>
                                              </p:val>
                                            </p:tav>
                                          </p:tavLst>
                                        </p:anim>
                                        <p:anim calcmode="lin" valueType="num">
                                          <p:cBhvr additive="base">
                                            <p:cTn id="33" dur="500" fill="hold"/>
                                            <p:tgtEl>
                                              <p:spTgt spid="159"/>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300"/>
                                      </p:stCondLst>
                                      <p:childTnLst>
                                        <p:set>
                                          <p:cBhvr>
                                            <p:cTn id="35" dur="1" fill="hold">
                                              <p:stCondLst>
                                                <p:cond delay="0"/>
                                              </p:stCondLst>
                                            </p:cTn>
                                            <p:tgtEl>
                                              <p:spTgt spid="160"/>
                                            </p:tgtEl>
                                            <p:attrNameLst>
                                              <p:attrName>style.visibility</p:attrName>
                                            </p:attrNameLst>
                                          </p:cBhvr>
                                          <p:to>
                                            <p:strVal val="visible"/>
                                          </p:to>
                                        </p:set>
                                        <p:anim calcmode="lin" valueType="num">
                                          <p:cBhvr additive="base">
                                            <p:cTn id="36" dur="500" fill="hold"/>
                                            <p:tgtEl>
                                              <p:spTgt spid="160"/>
                                            </p:tgtEl>
                                            <p:attrNameLst>
                                              <p:attrName>ppt_x</p:attrName>
                                            </p:attrNameLst>
                                          </p:cBhvr>
                                          <p:tavLst>
                                            <p:tav tm="0">
                                              <p:val>
                                                <p:strVal val="#ppt_x"/>
                                              </p:val>
                                            </p:tav>
                                            <p:tav tm="100000">
                                              <p:val>
                                                <p:strVal val="#ppt_x"/>
                                              </p:val>
                                            </p:tav>
                                          </p:tavLst>
                                        </p:anim>
                                        <p:anim calcmode="lin" valueType="num">
                                          <p:cBhvr additive="base">
                                            <p:cTn id="37" dur="500" fill="hold"/>
                                            <p:tgtEl>
                                              <p:spTgt spid="160"/>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65"/>
                                            </p:tgtEl>
                                            <p:attrNameLst>
                                              <p:attrName>style.visibility</p:attrName>
                                            </p:attrNameLst>
                                          </p:cBhvr>
                                          <p:to>
                                            <p:strVal val="visible"/>
                                          </p:to>
                                        </p:set>
                                        <p:animEffect transition="in" filter="fade">
                                          <p:cBhvr>
                                            <p:cTn id="41" dur="500"/>
                                            <p:tgtEl>
                                              <p:spTgt spid="16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6"/>
                                            </p:tgtEl>
                                            <p:attrNameLst>
                                              <p:attrName>style.visibility</p:attrName>
                                            </p:attrNameLst>
                                          </p:cBhvr>
                                          <p:to>
                                            <p:strVal val="visible"/>
                                          </p:to>
                                        </p:set>
                                        <p:animEffect transition="in" filter="fade">
                                          <p:cBhvr>
                                            <p:cTn id="44" dur="500"/>
                                            <p:tgtEl>
                                              <p:spTgt spid="16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7"/>
                                            </p:tgtEl>
                                            <p:attrNameLst>
                                              <p:attrName>style.visibility</p:attrName>
                                            </p:attrNameLst>
                                          </p:cBhvr>
                                          <p:to>
                                            <p:strVal val="visible"/>
                                          </p:to>
                                        </p:set>
                                        <p:animEffect transition="in" filter="fade">
                                          <p:cBhvr>
                                            <p:cTn id="47" dur="500"/>
                                            <p:tgtEl>
                                              <p:spTgt spid="16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8"/>
                                            </p:tgtEl>
                                            <p:attrNameLst>
                                              <p:attrName>style.visibility</p:attrName>
                                            </p:attrNameLst>
                                          </p:cBhvr>
                                          <p:to>
                                            <p:strVal val="visible"/>
                                          </p:to>
                                        </p:set>
                                        <p:animEffect transition="in" filter="fade">
                                          <p:cBhvr>
                                            <p:cTn id="50" dur="500"/>
                                            <p:tgtEl>
                                              <p:spTgt spid="168"/>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136"/>
                                            </p:tgtEl>
                                            <p:attrNameLst>
                                              <p:attrName>style.visibility</p:attrName>
                                            </p:attrNameLst>
                                          </p:cBhvr>
                                          <p:to>
                                            <p:strVal val="visible"/>
                                          </p:to>
                                        </p:set>
                                        <p:animEffect transition="in" filter="wipe(left)">
                                          <p:cBhvr>
                                            <p:cTn id="54" dur="1000"/>
                                            <p:tgtEl>
                                              <p:spTgt spid="136"/>
                                            </p:tgtEl>
                                          </p:cBhvr>
                                        </p:animEffect>
                                      </p:childTnLst>
                                    </p:cTn>
                                  </p:par>
                                </p:childTnLst>
                              </p:cTn>
                            </p:par>
                            <p:par>
                              <p:cTn id="55" fill="hold">
                                <p:stCondLst>
                                  <p:cond delay="2500"/>
                                </p:stCondLst>
                                <p:childTnLst>
                                  <p:par>
                                    <p:cTn id="56" presetID="22" presetClass="entr" presetSubtype="2" fill="hold" grpId="0" nodeType="afterEffect">
                                      <p:stCondLst>
                                        <p:cond delay="0"/>
                                      </p:stCondLst>
                                      <p:childTnLst>
                                        <p:set>
                                          <p:cBhvr>
                                            <p:cTn id="57" dur="1" fill="hold">
                                              <p:stCondLst>
                                                <p:cond delay="0"/>
                                              </p:stCondLst>
                                            </p:cTn>
                                            <p:tgtEl>
                                              <p:spTgt spid="132"/>
                                            </p:tgtEl>
                                            <p:attrNameLst>
                                              <p:attrName>style.visibility</p:attrName>
                                            </p:attrNameLst>
                                          </p:cBhvr>
                                          <p:to>
                                            <p:strVal val="visible"/>
                                          </p:to>
                                        </p:set>
                                        <p:animEffect transition="in" filter="wipe(right)">
                                          <p:cBhvr>
                                            <p:cTn id="58" dur="500"/>
                                            <p:tgtEl>
                                              <p:spTgt spid="132"/>
                                            </p:tgtEl>
                                          </p:cBhvr>
                                        </p:animEffect>
                                      </p:childTnLst>
                                    </p:cTn>
                                  </p:par>
                                  <p:par>
                                    <p:cTn id="59" presetID="22" presetClass="entr" presetSubtype="2" fill="hold" grpId="0" nodeType="withEffect">
                                      <p:stCondLst>
                                        <p:cond delay="200"/>
                                      </p:stCondLst>
                                      <p:childTnLst>
                                        <p:set>
                                          <p:cBhvr>
                                            <p:cTn id="60" dur="1" fill="hold">
                                              <p:stCondLst>
                                                <p:cond delay="0"/>
                                              </p:stCondLst>
                                            </p:cTn>
                                            <p:tgtEl>
                                              <p:spTgt spid="133"/>
                                            </p:tgtEl>
                                            <p:attrNameLst>
                                              <p:attrName>style.visibility</p:attrName>
                                            </p:attrNameLst>
                                          </p:cBhvr>
                                          <p:to>
                                            <p:strVal val="visible"/>
                                          </p:to>
                                        </p:set>
                                        <p:animEffect transition="in" filter="wipe(right)">
                                          <p:cBhvr>
                                            <p:cTn id="61" dur="500"/>
                                            <p:tgtEl>
                                              <p:spTgt spid="133"/>
                                            </p:tgtEl>
                                          </p:cBhvr>
                                        </p:animEffect>
                                      </p:childTnLst>
                                    </p:cTn>
                                  </p:par>
                                  <p:par>
                                    <p:cTn id="62" presetID="22" presetClass="entr" presetSubtype="2" fill="hold" grpId="0" nodeType="withEffect">
                                      <p:stCondLst>
                                        <p:cond delay="400"/>
                                      </p:stCondLst>
                                      <p:childTnLst>
                                        <p:set>
                                          <p:cBhvr>
                                            <p:cTn id="63" dur="1" fill="hold">
                                              <p:stCondLst>
                                                <p:cond delay="0"/>
                                              </p:stCondLst>
                                            </p:cTn>
                                            <p:tgtEl>
                                              <p:spTgt spid="134"/>
                                            </p:tgtEl>
                                            <p:attrNameLst>
                                              <p:attrName>style.visibility</p:attrName>
                                            </p:attrNameLst>
                                          </p:cBhvr>
                                          <p:to>
                                            <p:strVal val="visible"/>
                                          </p:to>
                                        </p:set>
                                        <p:animEffect transition="in" filter="wipe(right)">
                                          <p:cBhvr>
                                            <p:cTn id="64" dur="500"/>
                                            <p:tgtEl>
                                              <p:spTgt spid="134"/>
                                            </p:tgtEl>
                                          </p:cBhvr>
                                        </p:animEffect>
                                      </p:childTnLst>
                                    </p:cTn>
                                  </p:par>
                                  <p:par>
                                    <p:cTn id="65" presetID="22" presetClass="entr" presetSubtype="2" fill="hold" grpId="0" nodeType="withEffect">
                                      <p:stCondLst>
                                        <p:cond delay="600"/>
                                      </p:stCondLst>
                                      <p:childTnLst>
                                        <p:set>
                                          <p:cBhvr>
                                            <p:cTn id="66" dur="1" fill="hold">
                                              <p:stCondLst>
                                                <p:cond delay="0"/>
                                              </p:stCondLst>
                                            </p:cTn>
                                            <p:tgtEl>
                                              <p:spTgt spid="135"/>
                                            </p:tgtEl>
                                            <p:attrNameLst>
                                              <p:attrName>style.visibility</p:attrName>
                                            </p:attrNameLst>
                                          </p:cBhvr>
                                          <p:to>
                                            <p:strVal val="visible"/>
                                          </p:to>
                                        </p:set>
                                        <p:animEffect transition="in" filter="wipe(right)">
                                          <p:cBhvr>
                                            <p:cTn id="6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P spid="134" grpId="0"/>
          <p:bldP spid="135" grpId="0"/>
          <p:bldP spid="136" grpId="0" animBg="1"/>
          <p:bldP spid="157" grpId="0" animBg="1"/>
          <p:bldP spid="158" grpId="0" animBg="1"/>
          <p:bldP spid="159" grpId="0" animBg="1"/>
          <p:bldP spid="160" grpId="0" animBg="1"/>
          <p:bldP spid="165" grpId="0"/>
          <p:bldP spid="166" grpId="0"/>
          <p:bldP spid="167" grpId="0"/>
          <p:bldP spid="16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358048"/>
            <a:ext cx="2153225" cy="147124"/>
          </a:xfrm>
          <a:prstGeom prst="rect">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 name="TextBox 4"/>
          <p:cNvSpPr txBox="1"/>
          <p:nvPr/>
        </p:nvSpPr>
        <p:spPr>
          <a:xfrm>
            <a:off x="2645700" y="1614072"/>
            <a:ext cx="2100575" cy="761747"/>
          </a:xfrm>
          <a:prstGeom prst="rect">
            <a:avLst/>
          </a:prstGeom>
          <a:noFill/>
        </p:spPr>
        <p:txBody>
          <a:bodyPr wrap="none" lIns="68580" tIns="34290" rIns="68580" bIns="34290" rtlCol="0">
            <a:spAutoFit/>
          </a:bodyPr>
          <a:lstStyle/>
          <a:p>
            <a:r>
              <a:rPr lang="zh-CN" altLang="en-US" b="1" dirty="0" smtClean="0">
                <a:solidFill>
                  <a:srgbClr val="000000"/>
                </a:solidFill>
              </a:rPr>
              <a:t>本地市场</a:t>
            </a:r>
            <a:endParaRPr lang="en-US" altLang="zh-CN" b="1" dirty="0" smtClean="0">
              <a:solidFill>
                <a:srgbClr val="000000"/>
              </a:solidFill>
            </a:endParaRPr>
          </a:p>
          <a:p>
            <a:r>
              <a:rPr lang="zh-CN" altLang="en-US" sz="900" dirty="0" smtClean="0">
                <a:solidFill>
                  <a:srgbClr val="000000"/>
                </a:solidFill>
              </a:rPr>
              <a:t>单击</a:t>
            </a:r>
            <a:r>
              <a:rPr lang="zh-CN" altLang="en-US" sz="900" dirty="0">
                <a:solidFill>
                  <a:srgbClr val="000000"/>
                </a:solidFill>
              </a:rPr>
              <a:t>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zh-CN" altLang="en-US" sz="900" dirty="0">
              <a:solidFill>
                <a:srgbClr val="000000"/>
              </a:solidFill>
            </a:endParaRPr>
          </a:p>
        </p:txBody>
      </p:sp>
      <p:sp>
        <p:nvSpPr>
          <p:cNvPr id="7" name="矩形 6"/>
          <p:cNvSpPr/>
          <p:nvPr/>
        </p:nvSpPr>
        <p:spPr>
          <a:xfrm>
            <a:off x="-1" y="2905178"/>
            <a:ext cx="5172195" cy="147123"/>
          </a:xfrm>
          <a:prstGeom prst="rect">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p:cNvSpPr/>
          <p:nvPr/>
        </p:nvSpPr>
        <p:spPr>
          <a:xfrm>
            <a:off x="0" y="3502427"/>
            <a:ext cx="4368233" cy="147124"/>
          </a:xfrm>
          <a:prstGeom prst="rect">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TextBox 11"/>
          <p:cNvSpPr txBox="1"/>
          <p:nvPr/>
        </p:nvSpPr>
        <p:spPr>
          <a:xfrm>
            <a:off x="5927809" y="2167285"/>
            <a:ext cx="2100575" cy="761747"/>
          </a:xfrm>
          <a:prstGeom prst="rect">
            <a:avLst/>
          </a:prstGeom>
          <a:noFill/>
        </p:spPr>
        <p:txBody>
          <a:bodyPr wrap="none" lIns="68580" tIns="34290" rIns="68580" bIns="34290" rtlCol="0">
            <a:spAutoFit/>
          </a:bodyPr>
          <a:lstStyle/>
          <a:p>
            <a:r>
              <a:rPr lang="zh-CN" altLang="en-US" b="1" dirty="0" smtClean="0">
                <a:solidFill>
                  <a:srgbClr val="000000"/>
                </a:solidFill>
              </a:rPr>
              <a:t>周边市场</a:t>
            </a:r>
            <a:endParaRPr lang="en-US" altLang="zh-CN" b="1" dirty="0" smtClean="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zh-CN" altLang="en-US" sz="900" dirty="0">
              <a:solidFill>
                <a:srgbClr val="000000"/>
              </a:solidFill>
            </a:endParaRPr>
          </a:p>
        </p:txBody>
      </p:sp>
      <p:sp>
        <p:nvSpPr>
          <p:cNvPr id="13" name="TextBox 12"/>
          <p:cNvSpPr txBox="1"/>
          <p:nvPr/>
        </p:nvSpPr>
        <p:spPr>
          <a:xfrm>
            <a:off x="5016306" y="3691447"/>
            <a:ext cx="2100575" cy="761747"/>
          </a:xfrm>
          <a:prstGeom prst="rect">
            <a:avLst/>
          </a:prstGeom>
          <a:noFill/>
        </p:spPr>
        <p:txBody>
          <a:bodyPr wrap="none" lIns="68580" tIns="34290" rIns="68580" bIns="34290" rtlCol="0">
            <a:spAutoFit/>
          </a:bodyPr>
          <a:lstStyle/>
          <a:p>
            <a:r>
              <a:rPr lang="zh-CN" altLang="en-US" b="1" dirty="0" smtClean="0">
                <a:solidFill>
                  <a:srgbClr val="000000"/>
                </a:solidFill>
              </a:rPr>
              <a:t>高端市场</a:t>
            </a:r>
            <a:endParaRPr lang="en-US" altLang="zh-CN" b="1" dirty="0" smtClean="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zh-CN" altLang="en-US" sz="900" dirty="0">
              <a:solidFill>
                <a:srgbClr val="000000"/>
              </a:solidFill>
            </a:endParaRPr>
          </a:p>
        </p:txBody>
      </p:sp>
      <p:sp>
        <p:nvSpPr>
          <p:cNvPr id="14" name="标题 13"/>
          <p:cNvSpPr>
            <a:spLocks noGrp="1"/>
          </p:cNvSpPr>
          <p:nvPr>
            <p:ph type="title"/>
          </p:nvPr>
        </p:nvSpPr>
        <p:spPr/>
        <p:txBody>
          <a:bodyPr/>
          <a:lstStyle/>
          <a:p>
            <a:r>
              <a:rPr lang="zh-CN" altLang="en-US" dirty="0"/>
              <a:t>市场拓展计划</a:t>
            </a:r>
            <a:endParaRPr lang="zh-CN" altLang="en-US" dirty="0"/>
          </a:p>
        </p:txBody>
      </p:sp>
      <p:grpSp>
        <p:nvGrpSpPr>
          <p:cNvPr id="15" name="组合 14"/>
          <p:cNvGrpSpPr/>
          <p:nvPr/>
        </p:nvGrpSpPr>
        <p:grpSpPr>
          <a:xfrm>
            <a:off x="1625126" y="1419622"/>
            <a:ext cx="1117980" cy="1117980"/>
            <a:chOff x="1566862" y="4055810"/>
            <a:chExt cx="827056" cy="827056"/>
          </a:xfrm>
        </p:grpSpPr>
        <p:grpSp>
          <p:nvGrpSpPr>
            <p:cNvPr id="16" name="组合 15"/>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endParaRPr>
              </a:p>
            </p:txBody>
          </p:sp>
          <p:sp>
            <p:nvSpPr>
              <p:cNvPr id="19" name="椭圆 18"/>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grpSp>
        <p:sp>
          <p:nvSpPr>
            <p:cNvPr id="17" name="TextBox 16"/>
            <p:cNvSpPr txBox="1"/>
            <p:nvPr/>
          </p:nvSpPr>
          <p:spPr>
            <a:xfrm>
              <a:off x="1617926" y="4218412"/>
              <a:ext cx="730851" cy="478141"/>
            </a:xfrm>
            <a:prstGeom prst="rect">
              <a:avLst/>
            </a:prstGeom>
            <a:noFill/>
            <a:ln>
              <a:noFill/>
            </a:ln>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本地</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市场</a:t>
              </a:r>
              <a:endParaRPr lang="zh-CN" altLang="en-US" b="1"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793875" y="1951091"/>
            <a:ext cx="1117980" cy="1117980"/>
            <a:chOff x="1566862" y="4055810"/>
            <a:chExt cx="827056" cy="827056"/>
          </a:xfrm>
        </p:grpSpPr>
        <p:grpSp>
          <p:nvGrpSpPr>
            <p:cNvPr id="21" name="组合 20"/>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endParaRPr>
              </a:p>
            </p:txBody>
          </p:sp>
          <p:sp>
            <p:nvSpPr>
              <p:cNvPr id="24" name="椭圆 23"/>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grpSp>
        <p:sp>
          <p:nvSpPr>
            <p:cNvPr id="22" name="TextBox 21"/>
            <p:cNvSpPr txBox="1"/>
            <p:nvPr/>
          </p:nvSpPr>
          <p:spPr>
            <a:xfrm>
              <a:off x="1617926" y="4218412"/>
              <a:ext cx="730851" cy="478141"/>
            </a:xfrm>
            <a:prstGeom prst="rect">
              <a:avLst/>
            </a:prstGeom>
            <a:noFill/>
            <a:ln>
              <a:noFill/>
            </a:ln>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周边</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市场</a:t>
              </a:r>
              <a:endParaRPr lang="zh-CN" altLang="en-US" b="1"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660119" y="3469994"/>
            <a:ext cx="1117980" cy="1117980"/>
            <a:chOff x="1566862" y="4055810"/>
            <a:chExt cx="827056" cy="827056"/>
          </a:xfrm>
        </p:grpSpPr>
        <p:grpSp>
          <p:nvGrpSpPr>
            <p:cNvPr id="26" name="组合 25"/>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endParaRPr>
              </a:p>
            </p:txBody>
          </p:sp>
          <p:sp>
            <p:nvSpPr>
              <p:cNvPr id="29" name="椭圆 28"/>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grpSp>
        <p:sp>
          <p:nvSpPr>
            <p:cNvPr id="27" name="TextBox 26"/>
            <p:cNvSpPr txBox="1"/>
            <p:nvPr/>
          </p:nvSpPr>
          <p:spPr>
            <a:xfrm>
              <a:off x="1617926" y="4218412"/>
              <a:ext cx="730851" cy="478141"/>
            </a:xfrm>
            <a:prstGeom prst="rect">
              <a:avLst/>
            </a:prstGeom>
            <a:noFill/>
            <a:ln>
              <a:noFill/>
            </a:ln>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高档</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市场</a:t>
              </a: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10" grpId="0" animBg="1"/>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1"/>
          <p:cNvSpPr>
            <a:spLocks noChangeArrowheads="1"/>
          </p:cNvSpPr>
          <p:nvPr/>
        </p:nvSpPr>
        <p:spPr bwMode="auto">
          <a:xfrm>
            <a:off x="1234679" y="591536"/>
            <a:ext cx="1493596" cy="1507331"/>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宋体" panose="02010600030101010101" pitchFamily="2" charset="-122"/>
            </a:endParaRPr>
          </a:p>
        </p:txBody>
      </p:sp>
      <p:sp>
        <p:nvSpPr>
          <p:cNvPr id="3" name="TextBox 2"/>
          <p:cNvSpPr txBox="1"/>
          <p:nvPr/>
        </p:nvSpPr>
        <p:spPr>
          <a:xfrm>
            <a:off x="3347864" y="1639776"/>
            <a:ext cx="4691645" cy="746340"/>
          </a:xfrm>
          <a:prstGeom prst="rect">
            <a:avLst/>
          </a:prstGeom>
          <a:noFill/>
        </p:spPr>
        <p:txBody>
          <a:bodyPr wrap="square" lIns="68562" tIns="34281" rIns="68562" bIns="34281" rtlCol="0">
            <a:spAutoFit/>
          </a:bodyPr>
          <a:lstStyle/>
          <a:p>
            <a:pPr algn="ctr"/>
            <a:r>
              <a:rPr lang="zh-CN" altLang="en-US" sz="4400" b="1" dirty="0" smtClean="0">
                <a:solidFill>
                  <a:srgbClr val="C00000"/>
                </a:solidFill>
                <a:latin typeface="微软雅黑" panose="020B0503020204020204" pitchFamily="34" charset="-122"/>
                <a:ea typeface="微软雅黑" panose="020B0503020204020204" pitchFamily="34" charset="-122"/>
              </a:rPr>
              <a:t>财务与融资</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bwMode="auto">
          <a:xfrm>
            <a:off x="3482355" y="2456001"/>
            <a:ext cx="4392488"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39"/>
          <p:cNvSpPr>
            <a:spLocks noChangeAspect="1" noChangeArrowheads="1"/>
          </p:cNvSpPr>
          <p:nvPr/>
        </p:nvSpPr>
        <p:spPr bwMode="auto">
          <a:xfrm>
            <a:off x="3728681" y="2712341"/>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6" name="Oval 40"/>
          <p:cNvSpPr>
            <a:spLocks noChangeAspect="1" noChangeArrowheads="1"/>
          </p:cNvSpPr>
          <p:nvPr/>
        </p:nvSpPr>
        <p:spPr bwMode="auto">
          <a:xfrm>
            <a:off x="3728681" y="3085385"/>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7" name="Oval 42"/>
          <p:cNvSpPr>
            <a:spLocks noChangeAspect="1" noChangeArrowheads="1"/>
          </p:cNvSpPr>
          <p:nvPr/>
        </p:nvSpPr>
        <p:spPr bwMode="auto">
          <a:xfrm>
            <a:off x="5718057" y="2712341"/>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8" name="TextBox 7"/>
          <p:cNvSpPr txBox="1"/>
          <p:nvPr/>
        </p:nvSpPr>
        <p:spPr>
          <a:xfrm>
            <a:off x="4000988" y="2643758"/>
            <a:ext cx="1698003" cy="300083"/>
          </a:xfrm>
          <a:prstGeom prst="rect">
            <a:avLst/>
          </a:prstGeom>
          <a:noFill/>
        </p:spPr>
        <p:txBody>
          <a:bodyPr wrap="square" lIns="68562" tIns="34281" rIns="68562" bIns="34281" rtlCol="0">
            <a:spAutoFit/>
          </a:bodyPr>
          <a:lstStyle/>
          <a:p>
            <a:r>
              <a:rPr lang="zh-CN" altLang="en-US" sz="1500" dirty="0">
                <a:latin typeface="+mn-ea"/>
                <a:ea typeface="+mn-ea"/>
              </a:rPr>
              <a:t>各项成本预算</a:t>
            </a:r>
            <a:endParaRPr lang="zh-CN" altLang="en-US" sz="1500" dirty="0">
              <a:latin typeface="+mn-ea"/>
              <a:ea typeface="+mn-ea"/>
            </a:endParaRPr>
          </a:p>
        </p:txBody>
      </p:sp>
      <p:sp>
        <p:nvSpPr>
          <p:cNvPr id="9" name="TextBox 8"/>
          <p:cNvSpPr txBox="1"/>
          <p:nvPr/>
        </p:nvSpPr>
        <p:spPr>
          <a:xfrm>
            <a:off x="4000988" y="3016802"/>
            <a:ext cx="1698003" cy="300083"/>
          </a:xfrm>
          <a:prstGeom prst="rect">
            <a:avLst/>
          </a:prstGeom>
          <a:noFill/>
        </p:spPr>
        <p:txBody>
          <a:bodyPr wrap="square" lIns="68562" tIns="34281" rIns="68562" bIns="34281" rtlCol="0">
            <a:spAutoFit/>
          </a:bodyPr>
          <a:lstStyle/>
          <a:p>
            <a:r>
              <a:rPr lang="zh-CN" altLang="en-US" sz="1500" dirty="0">
                <a:latin typeface="+mn-ea"/>
                <a:ea typeface="+mn-ea"/>
              </a:rPr>
              <a:t>融资计划</a:t>
            </a:r>
            <a:endParaRPr lang="zh-CN" altLang="en-US" sz="1500" dirty="0">
              <a:latin typeface="+mn-ea"/>
              <a:ea typeface="+mn-ea"/>
            </a:endParaRPr>
          </a:p>
        </p:txBody>
      </p:sp>
      <p:sp>
        <p:nvSpPr>
          <p:cNvPr id="10" name="Oval 42"/>
          <p:cNvSpPr>
            <a:spLocks noChangeAspect="1" noChangeArrowheads="1"/>
          </p:cNvSpPr>
          <p:nvPr/>
        </p:nvSpPr>
        <p:spPr bwMode="auto">
          <a:xfrm>
            <a:off x="5718057" y="3085385"/>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11" name="TextBox 10"/>
          <p:cNvSpPr txBox="1"/>
          <p:nvPr/>
        </p:nvSpPr>
        <p:spPr>
          <a:xfrm>
            <a:off x="5990364" y="2643758"/>
            <a:ext cx="1698003" cy="300083"/>
          </a:xfrm>
          <a:prstGeom prst="rect">
            <a:avLst/>
          </a:prstGeom>
          <a:noFill/>
        </p:spPr>
        <p:txBody>
          <a:bodyPr wrap="square" lIns="68562" tIns="34281" rIns="68562" bIns="34281" rtlCol="0">
            <a:spAutoFit/>
          </a:bodyPr>
          <a:lstStyle/>
          <a:p>
            <a:r>
              <a:rPr lang="zh-CN" altLang="en-US" sz="1500" dirty="0">
                <a:latin typeface="+mn-ea"/>
                <a:ea typeface="+mn-ea"/>
              </a:rPr>
              <a:t>资金缺口</a:t>
            </a:r>
            <a:endParaRPr lang="zh-CN" altLang="en-US" sz="1500" dirty="0">
              <a:latin typeface="+mn-ea"/>
              <a:ea typeface="+mn-ea"/>
            </a:endParaRPr>
          </a:p>
        </p:txBody>
      </p:sp>
      <p:sp>
        <p:nvSpPr>
          <p:cNvPr id="12" name="TextBox 11"/>
          <p:cNvSpPr txBox="1"/>
          <p:nvPr/>
        </p:nvSpPr>
        <p:spPr>
          <a:xfrm>
            <a:off x="5990364" y="3016802"/>
            <a:ext cx="1698003" cy="300083"/>
          </a:xfrm>
          <a:prstGeom prst="rect">
            <a:avLst/>
          </a:prstGeom>
          <a:noFill/>
        </p:spPr>
        <p:txBody>
          <a:bodyPr wrap="square" lIns="68562" tIns="34281" rIns="68562" bIns="34281" rtlCol="0">
            <a:spAutoFit/>
          </a:bodyPr>
          <a:lstStyle/>
          <a:p>
            <a:r>
              <a:rPr lang="zh-CN" altLang="en-US" sz="1500" dirty="0">
                <a:latin typeface="+mn-ea"/>
                <a:ea typeface="+mn-ea"/>
              </a:rPr>
              <a:t>融资主要用途</a:t>
            </a:r>
            <a:endParaRPr lang="zh-CN" altLang="en-US" sz="1500" dirty="0">
              <a:latin typeface="+mn-ea"/>
              <a:ea typeface="+mn-ea"/>
            </a:endParaRPr>
          </a:p>
        </p:txBody>
      </p:sp>
      <p:sp>
        <p:nvSpPr>
          <p:cNvPr id="13" name="Freeform 16"/>
          <p:cNvSpPr>
            <a:spLocks noEditPoints="1"/>
          </p:cNvSpPr>
          <p:nvPr/>
        </p:nvSpPr>
        <p:spPr bwMode="auto">
          <a:xfrm>
            <a:off x="1614016" y="843558"/>
            <a:ext cx="734922" cy="959856"/>
          </a:xfrm>
          <a:custGeom>
            <a:avLst/>
            <a:gdLst>
              <a:gd name="T0" fmla="*/ 742 w 1097"/>
              <a:gd name="T1" fmla="*/ 209 h 1435"/>
              <a:gd name="T2" fmla="*/ 1058 w 1097"/>
              <a:gd name="T3" fmla="*/ 264 h 1435"/>
              <a:gd name="T4" fmla="*/ 1033 w 1097"/>
              <a:gd name="T5" fmla="*/ 308 h 1435"/>
              <a:gd name="T6" fmla="*/ 843 w 1097"/>
              <a:gd name="T7" fmla="*/ 254 h 1435"/>
              <a:gd name="T8" fmla="*/ 945 w 1097"/>
              <a:gd name="T9" fmla="*/ 343 h 1435"/>
              <a:gd name="T10" fmla="*/ 893 w 1097"/>
              <a:gd name="T11" fmla="*/ 363 h 1435"/>
              <a:gd name="T12" fmla="*/ 741 w 1097"/>
              <a:gd name="T13" fmla="*/ 269 h 1435"/>
              <a:gd name="T14" fmla="*/ 691 w 1097"/>
              <a:gd name="T15" fmla="*/ 238 h 1435"/>
              <a:gd name="T16" fmla="*/ 742 w 1097"/>
              <a:gd name="T17" fmla="*/ 209 h 1435"/>
              <a:gd name="T18" fmla="*/ 555 w 1097"/>
              <a:gd name="T19" fmla="*/ 958 h 1435"/>
              <a:gd name="T20" fmla="*/ 555 w 1097"/>
              <a:gd name="T21" fmla="*/ 958 h 1435"/>
              <a:gd name="T22" fmla="*/ 585 w 1097"/>
              <a:gd name="T23" fmla="*/ 943 h 1435"/>
              <a:gd name="T24" fmla="*/ 594 w 1097"/>
              <a:gd name="T25" fmla="*/ 919 h 1435"/>
              <a:gd name="T26" fmla="*/ 586 w 1097"/>
              <a:gd name="T27" fmla="*/ 898 h 1435"/>
              <a:gd name="T28" fmla="*/ 555 w 1097"/>
              <a:gd name="T29" fmla="*/ 881 h 1435"/>
              <a:gd name="T30" fmla="*/ 555 w 1097"/>
              <a:gd name="T31" fmla="*/ 958 h 1435"/>
              <a:gd name="T32" fmla="*/ 519 w 1097"/>
              <a:gd name="T33" fmla="*/ 721 h 1435"/>
              <a:gd name="T34" fmla="*/ 519 w 1097"/>
              <a:gd name="T35" fmla="*/ 721 h 1435"/>
              <a:gd name="T36" fmla="*/ 498 w 1097"/>
              <a:gd name="T37" fmla="*/ 769 h 1435"/>
              <a:gd name="T38" fmla="*/ 519 w 1097"/>
              <a:gd name="T39" fmla="*/ 782 h 1435"/>
              <a:gd name="T40" fmla="*/ 519 w 1097"/>
              <a:gd name="T41" fmla="*/ 721 h 1435"/>
              <a:gd name="T42" fmla="*/ 674 w 1097"/>
              <a:gd name="T43" fmla="*/ 745 h 1435"/>
              <a:gd name="T44" fmla="*/ 674 w 1097"/>
              <a:gd name="T45" fmla="*/ 745 h 1435"/>
              <a:gd name="T46" fmla="*/ 585 w 1097"/>
              <a:gd name="T47" fmla="*/ 759 h 1435"/>
              <a:gd name="T48" fmla="*/ 555 w 1097"/>
              <a:gd name="T49" fmla="*/ 722 h 1435"/>
              <a:gd name="T50" fmla="*/ 555 w 1097"/>
              <a:gd name="T51" fmla="*/ 791 h 1435"/>
              <a:gd name="T52" fmla="*/ 653 w 1097"/>
              <a:gd name="T53" fmla="*/ 833 h 1435"/>
              <a:gd name="T54" fmla="*/ 633 w 1097"/>
              <a:gd name="T55" fmla="*/ 999 h 1435"/>
              <a:gd name="T56" fmla="*/ 555 w 1097"/>
              <a:gd name="T57" fmla="*/ 1020 h 1435"/>
              <a:gd name="T58" fmla="*/ 555 w 1097"/>
              <a:gd name="T59" fmla="*/ 1066 h 1435"/>
              <a:gd name="T60" fmla="*/ 519 w 1097"/>
              <a:gd name="T61" fmla="*/ 1066 h 1435"/>
              <a:gd name="T62" fmla="*/ 519 w 1097"/>
              <a:gd name="T63" fmla="*/ 1020 h 1435"/>
              <a:gd name="T64" fmla="*/ 386 w 1097"/>
              <a:gd name="T65" fmla="*/ 913 h 1435"/>
              <a:gd name="T66" fmla="*/ 484 w 1097"/>
              <a:gd name="T67" fmla="*/ 902 h 1435"/>
              <a:gd name="T68" fmla="*/ 519 w 1097"/>
              <a:gd name="T69" fmla="*/ 955 h 1435"/>
              <a:gd name="T70" fmla="*/ 519 w 1097"/>
              <a:gd name="T71" fmla="*/ 870 h 1435"/>
              <a:gd name="T72" fmla="*/ 450 w 1097"/>
              <a:gd name="T73" fmla="*/ 847 h 1435"/>
              <a:gd name="T74" fmla="*/ 430 w 1097"/>
              <a:gd name="T75" fmla="*/ 690 h 1435"/>
              <a:gd name="T76" fmla="*/ 519 w 1097"/>
              <a:gd name="T77" fmla="*/ 658 h 1435"/>
              <a:gd name="T78" fmla="*/ 519 w 1097"/>
              <a:gd name="T79" fmla="*/ 635 h 1435"/>
              <a:gd name="T80" fmla="*/ 555 w 1097"/>
              <a:gd name="T81" fmla="*/ 635 h 1435"/>
              <a:gd name="T82" fmla="*/ 555 w 1097"/>
              <a:gd name="T83" fmla="*/ 658 h 1435"/>
              <a:gd name="T84" fmla="*/ 674 w 1097"/>
              <a:gd name="T85" fmla="*/ 745 h 1435"/>
              <a:gd name="T86" fmla="*/ 19 w 1097"/>
              <a:gd name="T87" fmla="*/ 1010 h 1435"/>
              <a:gd name="T88" fmla="*/ 19 w 1097"/>
              <a:gd name="T89" fmla="*/ 1010 h 1435"/>
              <a:gd name="T90" fmla="*/ 1039 w 1097"/>
              <a:gd name="T91" fmla="*/ 1030 h 1435"/>
              <a:gd name="T92" fmla="*/ 645 w 1097"/>
              <a:gd name="T93" fmla="*/ 236 h 1435"/>
              <a:gd name="T94" fmla="*/ 790 w 1097"/>
              <a:gd name="T95" fmla="*/ 59 h 1435"/>
              <a:gd name="T96" fmla="*/ 547 w 1097"/>
              <a:gd name="T97" fmla="*/ 58 h 1435"/>
              <a:gd name="T98" fmla="*/ 353 w 1097"/>
              <a:gd name="T99" fmla="*/ 121 h 1435"/>
              <a:gd name="T100" fmla="*/ 444 w 1097"/>
              <a:gd name="T101" fmla="*/ 228 h 1435"/>
              <a:gd name="T102" fmla="*/ 19 w 1097"/>
              <a:gd name="T103" fmla="*/ 101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tx1"/>
          </a:solidFill>
          <a:ln>
            <a:noFill/>
          </a:ln>
        </p:spPr>
        <p:txBody>
          <a:bodyPr vert="horz" wrap="square" lIns="68562" tIns="34281" rIns="68562" bIns="34281" numCol="1" anchor="t" anchorCtr="0" compatLnSpc="1"/>
          <a:lstStyle/>
          <a:p>
            <a:endParaRPr lang="zh-CN" altLang="en-US" sz="1400"/>
          </a:p>
        </p:txBody>
      </p:sp>
      <p:pic>
        <p:nvPicPr>
          <p:cNvPr id="14" name="Picture 6" descr="D:\360data\重要数据\桌面\未标题-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51832" y="1296796"/>
            <a:ext cx="1895475" cy="454342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6" presetClass="emph" presetSubtype="0" fill="hold" grpId="1" nodeType="afterEffect">
                                  <p:stCondLst>
                                    <p:cond delay="0"/>
                                  </p:stCondLst>
                                  <p:childTnLst>
                                    <p:animEffect transition="out" filter="fade">
                                      <p:cBhvr>
                                        <p:cTn id="19" dur="500" tmFilter="0, 0; .2, .5; .8, .5; 1, 0"/>
                                        <p:tgtEl>
                                          <p:spTgt spid="2"/>
                                        </p:tgtEl>
                                      </p:cBhvr>
                                    </p:animEffect>
                                    <p:animScale>
                                      <p:cBhvr>
                                        <p:cTn id="20" dur="250" autoRev="1" fill="hold"/>
                                        <p:tgtEl>
                                          <p:spTgt spid="2"/>
                                        </p:tgtEl>
                                      </p:cBhvr>
                                      <p:by x="105000" y="105000"/>
                                    </p:animScale>
                                  </p:childTnLst>
                                </p:cTn>
                              </p:par>
                              <p:par>
                                <p:cTn id="21" presetID="26" presetClass="emph" presetSubtype="0" fill="hold" grpId="1" nodeType="withEffect">
                                  <p:stCondLst>
                                    <p:cond delay="0"/>
                                  </p:stCondLst>
                                  <p:childTnLst>
                                    <p:animEffect transition="out" filter="fade">
                                      <p:cBhvr>
                                        <p:cTn id="22" dur="500" tmFilter="0, 0; .2, .5; .8, .5; 1, 0"/>
                                        <p:tgtEl>
                                          <p:spTgt spid="13"/>
                                        </p:tgtEl>
                                      </p:cBhvr>
                                    </p:animEffect>
                                    <p:animScale>
                                      <p:cBhvr>
                                        <p:cTn id="23" dur="250" autoRev="1" fill="hold"/>
                                        <p:tgtEl>
                                          <p:spTgt spid="13"/>
                                        </p:tgtEl>
                                      </p:cBhvr>
                                      <p:by x="105000" y="105000"/>
                                    </p:animScale>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gtEl>
                                      </p:cBhvr>
                                    </p:animEffect>
                                  </p:childTnLst>
                                </p:cTn>
                              </p:par>
                            </p:childTnLst>
                          </p:cTn>
                        </p:par>
                        <p:par>
                          <p:cTn id="32" fill="hold">
                            <p:stCondLst>
                              <p:cond delay="1700"/>
                            </p:stCondLst>
                            <p:childTnLst>
                              <p:par>
                                <p:cTn id="33" presetID="16" presetClass="entr" presetSubtype="21"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par>
                          <p:cTn id="36" fill="hold">
                            <p:stCondLst>
                              <p:cond delay="2200"/>
                            </p:stCondLst>
                            <p:childTnLst>
                              <p:par>
                                <p:cTn id="37" presetID="2" presetClass="entr" presetSubtype="12"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0-#ppt_w/2"/>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10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3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40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par>
                          <p:cTn id="53" fill="hold">
                            <p:stCondLst>
                              <p:cond delay="270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par>
                                <p:cTn id="57" presetID="22" presetClass="entr" presetSubtype="8" fill="hold" grpId="0" nodeType="withEffect">
                                  <p:stCondLst>
                                    <p:cond delay="10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par>
                                <p:cTn id="60" presetID="22" presetClass="entr" presetSubtype="8" fill="hold" grpId="0" nodeType="withEffect">
                                  <p:stCondLst>
                                    <p:cond delay="30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2" presetClass="entr" presetSubtype="8" fill="hold" grpId="0" nodeType="withEffect">
                                  <p:stCondLst>
                                    <p:cond delay="40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7" grpId="0" animBg="1"/>
      <p:bldP spid="8" grpId="0"/>
      <p:bldP spid="9" grpId="0"/>
      <p:bldP spid="10" grpId="0" animBg="1"/>
      <p:bldP spid="11" grpId="0"/>
      <p:bldP spid="12" grpId="0"/>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11"/>
          <p:cNvSpPr>
            <a:spLocks noChangeArrowheads="1"/>
          </p:cNvSpPr>
          <p:nvPr/>
        </p:nvSpPr>
        <p:spPr bwMode="auto">
          <a:xfrm>
            <a:off x="1234679" y="591536"/>
            <a:ext cx="1493596" cy="1507331"/>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宋体" panose="02010600030101010101" pitchFamily="2" charset="-122"/>
            </a:endParaRPr>
          </a:p>
        </p:txBody>
      </p:sp>
      <p:sp>
        <p:nvSpPr>
          <p:cNvPr id="41" name="Freeform 10"/>
          <p:cNvSpPr>
            <a:spLocks noEditPoints="1"/>
          </p:cNvSpPr>
          <p:nvPr/>
        </p:nvSpPr>
        <p:spPr bwMode="auto">
          <a:xfrm>
            <a:off x="1544969" y="904904"/>
            <a:ext cx="873015" cy="842494"/>
          </a:xfrm>
          <a:custGeom>
            <a:avLst/>
            <a:gdLst>
              <a:gd name="T0" fmla="*/ 760 w 1139"/>
              <a:gd name="T1" fmla="*/ 420 h 1088"/>
              <a:gd name="T2" fmla="*/ 745 w 1139"/>
              <a:gd name="T3" fmla="*/ 452 h 1088"/>
              <a:gd name="T4" fmla="*/ 741 w 1139"/>
              <a:gd name="T5" fmla="*/ 473 h 1088"/>
              <a:gd name="T6" fmla="*/ 742 w 1139"/>
              <a:gd name="T7" fmla="*/ 513 h 1088"/>
              <a:gd name="T8" fmla="*/ 756 w 1139"/>
              <a:gd name="T9" fmla="*/ 552 h 1088"/>
              <a:gd name="T10" fmla="*/ 769 w 1139"/>
              <a:gd name="T11" fmla="*/ 571 h 1088"/>
              <a:gd name="T12" fmla="*/ 801 w 1139"/>
              <a:gd name="T13" fmla="*/ 598 h 1088"/>
              <a:gd name="T14" fmla="*/ 822 w 1139"/>
              <a:gd name="T15" fmla="*/ 608 h 1088"/>
              <a:gd name="T16" fmla="*/ 866 w 1139"/>
              <a:gd name="T17" fmla="*/ 363 h 1088"/>
              <a:gd name="T18" fmla="*/ 814 w 1139"/>
              <a:gd name="T19" fmla="*/ 374 h 1088"/>
              <a:gd name="T20" fmla="*/ 785 w 1139"/>
              <a:gd name="T21" fmla="*/ 392 h 1088"/>
              <a:gd name="T22" fmla="*/ 771 w 1139"/>
              <a:gd name="T23" fmla="*/ 406 h 1088"/>
              <a:gd name="T24" fmla="*/ 696 w 1139"/>
              <a:gd name="T25" fmla="*/ 127 h 1088"/>
              <a:gd name="T26" fmla="*/ 570 w 1139"/>
              <a:gd name="T27" fmla="*/ 253 h 1088"/>
              <a:gd name="T28" fmla="*/ 688 w 1139"/>
              <a:gd name="T29" fmla="*/ 513 h 1088"/>
              <a:gd name="T30" fmla="*/ 688 w 1139"/>
              <a:gd name="T31" fmla="*/ 461 h 1088"/>
              <a:gd name="T32" fmla="*/ 651 w 1139"/>
              <a:gd name="T33" fmla="*/ 279 h 1088"/>
              <a:gd name="T34" fmla="*/ 453 w 1139"/>
              <a:gd name="T35" fmla="*/ 490 h 1088"/>
              <a:gd name="T36" fmla="*/ 570 w 1139"/>
              <a:gd name="T37" fmla="*/ 718 h 1088"/>
              <a:gd name="T38" fmla="*/ 512 w 1139"/>
              <a:gd name="T39" fmla="*/ 725 h 1088"/>
              <a:gd name="T40" fmla="*/ 484 w 1139"/>
              <a:gd name="T41" fmla="*/ 693 h 1088"/>
              <a:gd name="T42" fmla="*/ 466 w 1139"/>
              <a:gd name="T43" fmla="*/ 678 h 1088"/>
              <a:gd name="T44" fmla="*/ 388 w 1139"/>
              <a:gd name="T45" fmla="*/ 645 h 1088"/>
              <a:gd name="T46" fmla="*/ 355 w 1139"/>
              <a:gd name="T47" fmla="*/ 642 h 1088"/>
              <a:gd name="T48" fmla="*/ 0 w 1139"/>
              <a:gd name="T49" fmla="*/ 1088 h 1088"/>
              <a:gd name="T50" fmla="*/ 151 w 1139"/>
              <a:gd name="T51" fmla="*/ 824 h 1088"/>
              <a:gd name="T52" fmla="*/ 391 w 1139"/>
              <a:gd name="T53" fmla="*/ 824 h 1088"/>
              <a:gd name="T54" fmla="*/ 546 w 1139"/>
              <a:gd name="T55" fmla="*/ 1088 h 1088"/>
              <a:gd name="T56" fmla="*/ 512 w 1139"/>
              <a:gd name="T57" fmla="*/ 725 h 1088"/>
              <a:gd name="T58" fmla="*/ 785 w 1139"/>
              <a:gd name="T59" fmla="*/ 642 h 1088"/>
              <a:gd name="T60" fmla="*/ 750 w 1139"/>
              <a:gd name="T61" fmla="*/ 646 h 1088"/>
              <a:gd name="T62" fmla="*/ 655 w 1139"/>
              <a:gd name="T63" fmla="*/ 693 h 1088"/>
              <a:gd name="T64" fmla="*/ 639 w 1139"/>
              <a:gd name="T65" fmla="*/ 709 h 1088"/>
              <a:gd name="T66" fmla="*/ 705 w 1139"/>
              <a:gd name="T67" fmla="*/ 1088 h 1088"/>
              <a:gd name="T68" fmla="*/ 744 w 1139"/>
              <a:gd name="T69" fmla="*/ 1088 h 1088"/>
              <a:gd name="T70" fmla="*/ 1024 w 1139"/>
              <a:gd name="T71" fmla="*/ 824 h 1088"/>
              <a:gd name="T72" fmla="*/ 1139 w 1139"/>
              <a:gd name="T73" fmla="*/ 833 h 1088"/>
              <a:gd name="T74" fmla="*/ 273 w 1139"/>
              <a:gd name="T75" fmla="*/ 616 h 1088"/>
              <a:gd name="T76" fmla="*/ 337 w 1139"/>
              <a:gd name="T77" fmla="*/ 599 h 1088"/>
              <a:gd name="T78" fmla="*/ 355 w 1139"/>
              <a:gd name="T79" fmla="*/ 586 h 1088"/>
              <a:gd name="T80" fmla="*/ 391 w 1139"/>
              <a:gd name="T81" fmla="*/ 535 h 1088"/>
              <a:gd name="T82" fmla="*/ 398 w 1139"/>
              <a:gd name="T83" fmla="*/ 510 h 1088"/>
              <a:gd name="T84" fmla="*/ 398 w 1139"/>
              <a:gd name="T85" fmla="*/ 468 h 1088"/>
              <a:gd name="T86" fmla="*/ 388 w 1139"/>
              <a:gd name="T87" fmla="*/ 437 h 1088"/>
              <a:gd name="T88" fmla="*/ 378 w 1139"/>
              <a:gd name="T89" fmla="*/ 419 h 1088"/>
              <a:gd name="T90" fmla="*/ 354 w 1139"/>
              <a:gd name="T91" fmla="*/ 393 h 1088"/>
              <a:gd name="T92" fmla="*/ 338 w 1139"/>
              <a:gd name="T93" fmla="*/ 381 h 1088"/>
              <a:gd name="T94" fmla="*/ 273 w 1139"/>
              <a:gd name="T95" fmla="*/ 363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9" h="1088">
                <a:moveTo>
                  <a:pt x="771" y="406"/>
                </a:moveTo>
                <a:cubicBezTo>
                  <a:pt x="767" y="411"/>
                  <a:pt x="764" y="415"/>
                  <a:pt x="761" y="419"/>
                </a:cubicBezTo>
                <a:cubicBezTo>
                  <a:pt x="761" y="420"/>
                  <a:pt x="761" y="420"/>
                  <a:pt x="760" y="420"/>
                </a:cubicBezTo>
                <a:cubicBezTo>
                  <a:pt x="758" y="424"/>
                  <a:pt x="755" y="429"/>
                  <a:pt x="753" y="433"/>
                </a:cubicBezTo>
                <a:cubicBezTo>
                  <a:pt x="752" y="435"/>
                  <a:pt x="752" y="436"/>
                  <a:pt x="751" y="437"/>
                </a:cubicBezTo>
                <a:cubicBezTo>
                  <a:pt x="749" y="442"/>
                  <a:pt x="747" y="447"/>
                  <a:pt x="745" y="452"/>
                </a:cubicBezTo>
                <a:cubicBezTo>
                  <a:pt x="745" y="452"/>
                  <a:pt x="745" y="453"/>
                  <a:pt x="745" y="453"/>
                </a:cubicBezTo>
                <a:cubicBezTo>
                  <a:pt x="744" y="458"/>
                  <a:pt x="742" y="463"/>
                  <a:pt x="741" y="468"/>
                </a:cubicBezTo>
                <a:cubicBezTo>
                  <a:pt x="741" y="470"/>
                  <a:pt x="741" y="471"/>
                  <a:pt x="741" y="473"/>
                </a:cubicBezTo>
                <a:cubicBezTo>
                  <a:pt x="740" y="478"/>
                  <a:pt x="740" y="484"/>
                  <a:pt x="740" y="490"/>
                </a:cubicBezTo>
                <a:cubicBezTo>
                  <a:pt x="740" y="497"/>
                  <a:pt x="740" y="504"/>
                  <a:pt x="741" y="510"/>
                </a:cubicBezTo>
                <a:cubicBezTo>
                  <a:pt x="742" y="511"/>
                  <a:pt x="742" y="512"/>
                  <a:pt x="742" y="513"/>
                </a:cubicBezTo>
                <a:cubicBezTo>
                  <a:pt x="743" y="520"/>
                  <a:pt x="745" y="526"/>
                  <a:pt x="747" y="532"/>
                </a:cubicBezTo>
                <a:cubicBezTo>
                  <a:pt x="747" y="533"/>
                  <a:pt x="748" y="534"/>
                  <a:pt x="748" y="535"/>
                </a:cubicBezTo>
                <a:cubicBezTo>
                  <a:pt x="750" y="541"/>
                  <a:pt x="753" y="547"/>
                  <a:pt x="756" y="552"/>
                </a:cubicBezTo>
                <a:cubicBezTo>
                  <a:pt x="757" y="553"/>
                  <a:pt x="757" y="554"/>
                  <a:pt x="758" y="555"/>
                </a:cubicBezTo>
                <a:cubicBezTo>
                  <a:pt x="761" y="560"/>
                  <a:pt x="765" y="566"/>
                  <a:pt x="769" y="571"/>
                </a:cubicBezTo>
                <a:cubicBezTo>
                  <a:pt x="769" y="571"/>
                  <a:pt x="769" y="571"/>
                  <a:pt x="769" y="571"/>
                </a:cubicBezTo>
                <a:cubicBezTo>
                  <a:pt x="774" y="576"/>
                  <a:pt x="778" y="581"/>
                  <a:pt x="783" y="585"/>
                </a:cubicBezTo>
                <a:cubicBezTo>
                  <a:pt x="784" y="586"/>
                  <a:pt x="784" y="586"/>
                  <a:pt x="784" y="586"/>
                </a:cubicBezTo>
                <a:cubicBezTo>
                  <a:pt x="789" y="591"/>
                  <a:pt x="795" y="594"/>
                  <a:pt x="801" y="598"/>
                </a:cubicBezTo>
                <a:cubicBezTo>
                  <a:pt x="801" y="598"/>
                  <a:pt x="802" y="599"/>
                  <a:pt x="802" y="599"/>
                </a:cubicBezTo>
                <a:cubicBezTo>
                  <a:pt x="808" y="602"/>
                  <a:pt x="814" y="605"/>
                  <a:pt x="820" y="608"/>
                </a:cubicBezTo>
                <a:cubicBezTo>
                  <a:pt x="821" y="608"/>
                  <a:pt x="821" y="608"/>
                  <a:pt x="822" y="608"/>
                </a:cubicBezTo>
                <a:cubicBezTo>
                  <a:pt x="836" y="613"/>
                  <a:pt x="851" y="616"/>
                  <a:pt x="866" y="616"/>
                </a:cubicBezTo>
                <a:cubicBezTo>
                  <a:pt x="936" y="616"/>
                  <a:pt x="993" y="559"/>
                  <a:pt x="993" y="490"/>
                </a:cubicBezTo>
                <a:cubicBezTo>
                  <a:pt x="993" y="420"/>
                  <a:pt x="936" y="363"/>
                  <a:pt x="866" y="363"/>
                </a:cubicBezTo>
                <a:cubicBezTo>
                  <a:pt x="848" y="363"/>
                  <a:pt x="831" y="367"/>
                  <a:pt x="816" y="374"/>
                </a:cubicBezTo>
                <a:cubicBezTo>
                  <a:pt x="816" y="374"/>
                  <a:pt x="816" y="374"/>
                  <a:pt x="816" y="374"/>
                </a:cubicBezTo>
                <a:cubicBezTo>
                  <a:pt x="815" y="374"/>
                  <a:pt x="815" y="374"/>
                  <a:pt x="814" y="374"/>
                </a:cubicBezTo>
                <a:cubicBezTo>
                  <a:pt x="810" y="376"/>
                  <a:pt x="806" y="379"/>
                  <a:pt x="802" y="381"/>
                </a:cubicBezTo>
                <a:cubicBezTo>
                  <a:pt x="800" y="382"/>
                  <a:pt x="799" y="382"/>
                  <a:pt x="798" y="383"/>
                </a:cubicBezTo>
                <a:cubicBezTo>
                  <a:pt x="794" y="386"/>
                  <a:pt x="789" y="389"/>
                  <a:pt x="785" y="392"/>
                </a:cubicBezTo>
                <a:cubicBezTo>
                  <a:pt x="785" y="393"/>
                  <a:pt x="784" y="393"/>
                  <a:pt x="784" y="393"/>
                </a:cubicBezTo>
                <a:cubicBezTo>
                  <a:pt x="780" y="397"/>
                  <a:pt x="777" y="400"/>
                  <a:pt x="773" y="404"/>
                </a:cubicBezTo>
                <a:cubicBezTo>
                  <a:pt x="773" y="405"/>
                  <a:pt x="772" y="406"/>
                  <a:pt x="771" y="406"/>
                </a:cubicBezTo>
                <a:close/>
                <a:moveTo>
                  <a:pt x="570" y="253"/>
                </a:moveTo>
                <a:lnTo>
                  <a:pt x="570" y="253"/>
                </a:lnTo>
                <a:cubicBezTo>
                  <a:pt x="639" y="253"/>
                  <a:pt x="696" y="196"/>
                  <a:pt x="696" y="127"/>
                </a:cubicBezTo>
                <a:cubicBezTo>
                  <a:pt x="696" y="57"/>
                  <a:pt x="639" y="0"/>
                  <a:pt x="570" y="0"/>
                </a:cubicBezTo>
                <a:cubicBezTo>
                  <a:pt x="500" y="0"/>
                  <a:pt x="443" y="57"/>
                  <a:pt x="443" y="127"/>
                </a:cubicBezTo>
                <a:cubicBezTo>
                  <a:pt x="443" y="196"/>
                  <a:pt x="500" y="253"/>
                  <a:pt x="570" y="253"/>
                </a:cubicBezTo>
                <a:close/>
                <a:moveTo>
                  <a:pt x="688" y="609"/>
                </a:moveTo>
                <a:lnTo>
                  <a:pt x="688" y="609"/>
                </a:lnTo>
                <a:lnTo>
                  <a:pt x="688" y="513"/>
                </a:lnTo>
                <a:cubicBezTo>
                  <a:pt x="687" y="505"/>
                  <a:pt x="686" y="497"/>
                  <a:pt x="686" y="490"/>
                </a:cubicBezTo>
                <a:cubicBezTo>
                  <a:pt x="686" y="482"/>
                  <a:pt x="687" y="474"/>
                  <a:pt x="688" y="467"/>
                </a:cubicBezTo>
                <a:lnTo>
                  <a:pt x="688" y="461"/>
                </a:lnTo>
                <a:lnTo>
                  <a:pt x="689" y="461"/>
                </a:lnTo>
                <a:cubicBezTo>
                  <a:pt x="698" y="405"/>
                  <a:pt x="733" y="357"/>
                  <a:pt x="782" y="331"/>
                </a:cubicBezTo>
                <a:cubicBezTo>
                  <a:pt x="748" y="299"/>
                  <a:pt x="702" y="279"/>
                  <a:pt x="651" y="279"/>
                </a:cubicBezTo>
                <a:lnTo>
                  <a:pt x="488" y="279"/>
                </a:lnTo>
                <a:cubicBezTo>
                  <a:pt x="437" y="279"/>
                  <a:pt x="391" y="299"/>
                  <a:pt x="357" y="331"/>
                </a:cubicBezTo>
                <a:cubicBezTo>
                  <a:pt x="414" y="361"/>
                  <a:pt x="453" y="421"/>
                  <a:pt x="453" y="490"/>
                </a:cubicBezTo>
                <a:cubicBezTo>
                  <a:pt x="453" y="504"/>
                  <a:pt x="451" y="518"/>
                  <a:pt x="448" y="531"/>
                </a:cubicBezTo>
                <a:lnTo>
                  <a:pt x="448" y="608"/>
                </a:lnTo>
                <a:cubicBezTo>
                  <a:pt x="500" y="629"/>
                  <a:pt x="543" y="668"/>
                  <a:pt x="570" y="718"/>
                </a:cubicBezTo>
                <a:cubicBezTo>
                  <a:pt x="595" y="669"/>
                  <a:pt x="638" y="631"/>
                  <a:pt x="688" y="609"/>
                </a:cubicBezTo>
                <a:close/>
                <a:moveTo>
                  <a:pt x="512" y="725"/>
                </a:moveTo>
                <a:lnTo>
                  <a:pt x="512" y="725"/>
                </a:lnTo>
                <a:cubicBezTo>
                  <a:pt x="508" y="719"/>
                  <a:pt x="504" y="714"/>
                  <a:pt x="499" y="709"/>
                </a:cubicBezTo>
                <a:cubicBezTo>
                  <a:pt x="499" y="708"/>
                  <a:pt x="498" y="707"/>
                  <a:pt x="497" y="707"/>
                </a:cubicBezTo>
                <a:cubicBezTo>
                  <a:pt x="493" y="702"/>
                  <a:pt x="489" y="698"/>
                  <a:pt x="484" y="693"/>
                </a:cubicBezTo>
                <a:cubicBezTo>
                  <a:pt x="484" y="693"/>
                  <a:pt x="483" y="692"/>
                  <a:pt x="482" y="691"/>
                </a:cubicBezTo>
                <a:cubicBezTo>
                  <a:pt x="477" y="687"/>
                  <a:pt x="473" y="683"/>
                  <a:pt x="467" y="679"/>
                </a:cubicBezTo>
                <a:cubicBezTo>
                  <a:pt x="467" y="679"/>
                  <a:pt x="466" y="679"/>
                  <a:pt x="466" y="678"/>
                </a:cubicBezTo>
                <a:cubicBezTo>
                  <a:pt x="449" y="666"/>
                  <a:pt x="429" y="656"/>
                  <a:pt x="409" y="650"/>
                </a:cubicBezTo>
                <a:cubicBezTo>
                  <a:pt x="404" y="649"/>
                  <a:pt x="400" y="648"/>
                  <a:pt x="395" y="647"/>
                </a:cubicBezTo>
                <a:cubicBezTo>
                  <a:pt x="393" y="646"/>
                  <a:pt x="390" y="646"/>
                  <a:pt x="388" y="645"/>
                </a:cubicBezTo>
                <a:cubicBezTo>
                  <a:pt x="385" y="645"/>
                  <a:pt x="381" y="644"/>
                  <a:pt x="378" y="644"/>
                </a:cubicBezTo>
                <a:cubicBezTo>
                  <a:pt x="376" y="644"/>
                  <a:pt x="374" y="643"/>
                  <a:pt x="372" y="643"/>
                </a:cubicBezTo>
                <a:cubicBezTo>
                  <a:pt x="366" y="643"/>
                  <a:pt x="360" y="642"/>
                  <a:pt x="355" y="642"/>
                </a:cubicBezTo>
                <a:lnTo>
                  <a:pt x="191" y="642"/>
                </a:lnTo>
                <a:cubicBezTo>
                  <a:pt x="86" y="642"/>
                  <a:pt x="0" y="728"/>
                  <a:pt x="0" y="833"/>
                </a:cubicBezTo>
                <a:lnTo>
                  <a:pt x="0" y="1088"/>
                </a:lnTo>
                <a:lnTo>
                  <a:pt x="112" y="1088"/>
                </a:lnTo>
                <a:lnTo>
                  <a:pt x="112" y="824"/>
                </a:lnTo>
                <a:lnTo>
                  <a:pt x="151" y="824"/>
                </a:lnTo>
                <a:lnTo>
                  <a:pt x="151" y="1088"/>
                </a:lnTo>
                <a:lnTo>
                  <a:pt x="391" y="1088"/>
                </a:lnTo>
                <a:lnTo>
                  <a:pt x="391" y="824"/>
                </a:lnTo>
                <a:lnTo>
                  <a:pt x="430" y="824"/>
                </a:lnTo>
                <a:lnTo>
                  <a:pt x="430" y="1088"/>
                </a:lnTo>
                <a:lnTo>
                  <a:pt x="546" y="1088"/>
                </a:lnTo>
                <a:lnTo>
                  <a:pt x="546" y="833"/>
                </a:lnTo>
                <a:cubicBezTo>
                  <a:pt x="546" y="793"/>
                  <a:pt x="533" y="756"/>
                  <a:pt x="512" y="725"/>
                </a:cubicBezTo>
                <a:cubicBezTo>
                  <a:pt x="512" y="725"/>
                  <a:pt x="512" y="725"/>
                  <a:pt x="512" y="725"/>
                </a:cubicBezTo>
                <a:close/>
                <a:moveTo>
                  <a:pt x="948" y="642"/>
                </a:moveTo>
                <a:lnTo>
                  <a:pt x="948" y="642"/>
                </a:lnTo>
                <a:lnTo>
                  <a:pt x="785" y="642"/>
                </a:lnTo>
                <a:cubicBezTo>
                  <a:pt x="779" y="642"/>
                  <a:pt x="773" y="643"/>
                  <a:pt x="767" y="643"/>
                </a:cubicBezTo>
                <a:cubicBezTo>
                  <a:pt x="765" y="643"/>
                  <a:pt x="763" y="644"/>
                  <a:pt x="761" y="644"/>
                </a:cubicBezTo>
                <a:cubicBezTo>
                  <a:pt x="758" y="644"/>
                  <a:pt x="754" y="645"/>
                  <a:pt x="750" y="646"/>
                </a:cubicBezTo>
                <a:cubicBezTo>
                  <a:pt x="748" y="646"/>
                  <a:pt x="746" y="646"/>
                  <a:pt x="743" y="647"/>
                </a:cubicBezTo>
                <a:cubicBezTo>
                  <a:pt x="739" y="648"/>
                  <a:pt x="735" y="649"/>
                  <a:pt x="731" y="650"/>
                </a:cubicBezTo>
                <a:cubicBezTo>
                  <a:pt x="703" y="658"/>
                  <a:pt x="676" y="673"/>
                  <a:pt x="655" y="693"/>
                </a:cubicBezTo>
                <a:cubicBezTo>
                  <a:pt x="655" y="694"/>
                  <a:pt x="654" y="694"/>
                  <a:pt x="654" y="694"/>
                </a:cubicBezTo>
                <a:cubicBezTo>
                  <a:pt x="649" y="698"/>
                  <a:pt x="645" y="703"/>
                  <a:pt x="641" y="708"/>
                </a:cubicBezTo>
                <a:cubicBezTo>
                  <a:pt x="640" y="708"/>
                  <a:pt x="640" y="709"/>
                  <a:pt x="639" y="709"/>
                </a:cubicBezTo>
                <a:cubicBezTo>
                  <a:pt x="611" y="743"/>
                  <a:pt x="593" y="786"/>
                  <a:pt x="593" y="833"/>
                </a:cubicBezTo>
                <a:lnTo>
                  <a:pt x="593" y="1088"/>
                </a:lnTo>
                <a:lnTo>
                  <a:pt x="705" y="1088"/>
                </a:lnTo>
                <a:lnTo>
                  <a:pt x="705" y="824"/>
                </a:lnTo>
                <a:lnTo>
                  <a:pt x="744" y="824"/>
                </a:lnTo>
                <a:lnTo>
                  <a:pt x="744" y="1088"/>
                </a:lnTo>
                <a:lnTo>
                  <a:pt x="985" y="1088"/>
                </a:lnTo>
                <a:lnTo>
                  <a:pt x="985" y="824"/>
                </a:lnTo>
                <a:lnTo>
                  <a:pt x="1024" y="824"/>
                </a:lnTo>
                <a:lnTo>
                  <a:pt x="1024" y="1088"/>
                </a:lnTo>
                <a:lnTo>
                  <a:pt x="1139" y="1088"/>
                </a:lnTo>
                <a:lnTo>
                  <a:pt x="1139" y="833"/>
                </a:lnTo>
                <a:cubicBezTo>
                  <a:pt x="1139" y="728"/>
                  <a:pt x="1053" y="642"/>
                  <a:pt x="948" y="642"/>
                </a:cubicBezTo>
                <a:close/>
                <a:moveTo>
                  <a:pt x="273" y="616"/>
                </a:moveTo>
                <a:lnTo>
                  <a:pt x="273" y="616"/>
                </a:lnTo>
                <a:cubicBezTo>
                  <a:pt x="289" y="616"/>
                  <a:pt x="304" y="613"/>
                  <a:pt x="317" y="608"/>
                </a:cubicBezTo>
                <a:cubicBezTo>
                  <a:pt x="318" y="608"/>
                  <a:pt x="318" y="608"/>
                  <a:pt x="318" y="608"/>
                </a:cubicBezTo>
                <a:cubicBezTo>
                  <a:pt x="325" y="605"/>
                  <a:pt x="331" y="602"/>
                  <a:pt x="337" y="599"/>
                </a:cubicBezTo>
                <a:cubicBezTo>
                  <a:pt x="337" y="599"/>
                  <a:pt x="338" y="598"/>
                  <a:pt x="338" y="598"/>
                </a:cubicBezTo>
                <a:cubicBezTo>
                  <a:pt x="344" y="594"/>
                  <a:pt x="350" y="591"/>
                  <a:pt x="355" y="586"/>
                </a:cubicBezTo>
                <a:cubicBezTo>
                  <a:pt x="355" y="586"/>
                  <a:pt x="355" y="586"/>
                  <a:pt x="355" y="586"/>
                </a:cubicBezTo>
                <a:cubicBezTo>
                  <a:pt x="366" y="577"/>
                  <a:pt x="374" y="566"/>
                  <a:pt x="381" y="554"/>
                </a:cubicBezTo>
                <a:cubicBezTo>
                  <a:pt x="382" y="554"/>
                  <a:pt x="382" y="553"/>
                  <a:pt x="383" y="552"/>
                </a:cubicBezTo>
                <a:cubicBezTo>
                  <a:pt x="386" y="547"/>
                  <a:pt x="389" y="541"/>
                  <a:pt x="391" y="535"/>
                </a:cubicBezTo>
                <a:cubicBezTo>
                  <a:pt x="391" y="534"/>
                  <a:pt x="392" y="533"/>
                  <a:pt x="392" y="532"/>
                </a:cubicBezTo>
                <a:cubicBezTo>
                  <a:pt x="394" y="526"/>
                  <a:pt x="396" y="520"/>
                  <a:pt x="397" y="513"/>
                </a:cubicBezTo>
                <a:cubicBezTo>
                  <a:pt x="397" y="512"/>
                  <a:pt x="398" y="511"/>
                  <a:pt x="398" y="510"/>
                </a:cubicBezTo>
                <a:cubicBezTo>
                  <a:pt x="399" y="504"/>
                  <a:pt x="399" y="497"/>
                  <a:pt x="399" y="490"/>
                </a:cubicBezTo>
                <a:cubicBezTo>
                  <a:pt x="399" y="484"/>
                  <a:pt x="399" y="478"/>
                  <a:pt x="398" y="472"/>
                </a:cubicBezTo>
                <a:cubicBezTo>
                  <a:pt x="398" y="471"/>
                  <a:pt x="398" y="470"/>
                  <a:pt x="398" y="468"/>
                </a:cubicBezTo>
                <a:cubicBezTo>
                  <a:pt x="397" y="463"/>
                  <a:pt x="395" y="458"/>
                  <a:pt x="394" y="453"/>
                </a:cubicBezTo>
                <a:cubicBezTo>
                  <a:pt x="394" y="452"/>
                  <a:pt x="394" y="452"/>
                  <a:pt x="394" y="452"/>
                </a:cubicBezTo>
                <a:cubicBezTo>
                  <a:pt x="392" y="447"/>
                  <a:pt x="390" y="442"/>
                  <a:pt x="388" y="437"/>
                </a:cubicBezTo>
                <a:cubicBezTo>
                  <a:pt x="387" y="436"/>
                  <a:pt x="387" y="435"/>
                  <a:pt x="386" y="434"/>
                </a:cubicBezTo>
                <a:cubicBezTo>
                  <a:pt x="384" y="429"/>
                  <a:pt x="381" y="424"/>
                  <a:pt x="378" y="419"/>
                </a:cubicBezTo>
                <a:lnTo>
                  <a:pt x="378" y="419"/>
                </a:lnTo>
                <a:cubicBezTo>
                  <a:pt x="375" y="415"/>
                  <a:pt x="372" y="410"/>
                  <a:pt x="368" y="406"/>
                </a:cubicBezTo>
                <a:cubicBezTo>
                  <a:pt x="367" y="405"/>
                  <a:pt x="367" y="405"/>
                  <a:pt x="366" y="404"/>
                </a:cubicBezTo>
                <a:cubicBezTo>
                  <a:pt x="362" y="400"/>
                  <a:pt x="358" y="396"/>
                  <a:pt x="354" y="393"/>
                </a:cubicBezTo>
                <a:cubicBezTo>
                  <a:pt x="354" y="393"/>
                  <a:pt x="354" y="393"/>
                  <a:pt x="354" y="393"/>
                </a:cubicBezTo>
                <a:cubicBezTo>
                  <a:pt x="350" y="389"/>
                  <a:pt x="345" y="386"/>
                  <a:pt x="341" y="383"/>
                </a:cubicBezTo>
                <a:cubicBezTo>
                  <a:pt x="340" y="382"/>
                  <a:pt x="339" y="382"/>
                  <a:pt x="338" y="381"/>
                </a:cubicBezTo>
                <a:cubicBezTo>
                  <a:pt x="334" y="379"/>
                  <a:pt x="329" y="376"/>
                  <a:pt x="324" y="374"/>
                </a:cubicBezTo>
                <a:cubicBezTo>
                  <a:pt x="324" y="374"/>
                  <a:pt x="324" y="374"/>
                  <a:pt x="323" y="374"/>
                </a:cubicBezTo>
                <a:cubicBezTo>
                  <a:pt x="308" y="367"/>
                  <a:pt x="291" y="363"/>
                  <a:pt x="273" y="363"/>
                </a:cubicBezTo>
                <a:cubicBezTo>
                  <a:pt x="203" y="363"/>
                  <a:pt x="146" y="420"/>
                  <a:pt x="146" y="490"/>
                </a:cubicBezTo>
                <a:cubicBezTo>
                  <a:pt x="146" y="559"/>
                  <a:pt x="203" y="616"/>
                  <a:pt x="273" y="616"/>
                </a:cubicBezTo>
                <a:close/>
              </a:path>
            </a:pathLst>
          </a:custGeom>
          <a:solidFill>
            <a:schemeClr val="tx1"/>
          </a:solidFill>
          <a:ln>
            <a:noFill/>
          </a:ln>
        </p:spPr>
        <p:txBody>
          <a:bodyPr vert="horz" wrap="square" lIns="91440" tIns="45720" rIns="91440" bIns="45720" numCol="1" anchor="t" anchorCtr="0" compatLnSpc="1"/>
          <a:lstStyle/>
          <a:p>
            <a:endParaRPr lang="zh-CN" altLang="en-US" sz="1100">
              <a:solidFill>
                <a:srgbClr val="F8F8F8"/>
              </a:solidFill>
            </a:endParaRPr>
          </a:p>
        </p:txBody>
      </p:sp>
      <p:sp>
        <p:nvSpPr>
          <p:cNvPr id="42" name="TextBox 41"/>
          <p:cNvSpPr txBox="1"/>
          <p:nvPr/>
        </p:nvSpPr>
        <p:spPr>
          <a:xfrm>
            <a:off x="3347864" y="1639776"/>
            <a:ext cx="4691645" cy="746340"/>
          </a:xfrm>
          <a:prstGeom prst="rect">
            <a:avLst/>
          </a:prstGeom>
          <a:noFill/>
        </p:spPr>
        <p:txBody>
          <a:bodyPr wrap="square" lIns="68562" tIns="34281" rIns="68562" bIns="34281" rtlCol="0">
            <a:spAutoFit/>
          </a:bodyPr>
          <a:lstStyle/>
          <a:p>
            <a:pPr algn="ctr"/>
            <a:r>
              <a:rPr lang="zh-CN" altLang="en-US" sz="4400" b="1" dirty="0">
                <a:solidFill>
                  <a:srgbClr val="C00000"/>
                </a:solidFill>
                <a:latin typeface="微软雅黑" panose="020B0503020204020204" pitchFamily="34" charset="-122"/>
                <a:ea typeface="微软雅黑" panose="020B0503020204020204" pitchFamily="34" charset="-122"/>
              </a:rPr>
              <a:t>公司（团队）介绍</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bwMode="auto">
          <a:xfrm>
            <a:off x="3482355" y="2456001"/>
            <a:ext cx="4392488"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Oval 39"/>
          <p:cNvSpPr>
            <a:spLocks noChangeAspect="1" noChangeArrowheads="1"/>
          </p:cNvSpPr>
          <p:nvPr/>
        </p:nvSpPr>
        <p:spPr bwMode="auto">
          <a:xfrm>
            <a:off x="3731639" y="2681247"/>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p>
        </p:txBody>
      </p:sp>
      <p:sp>
        <p:nvSpPr>
          <p:cNvPr id="45" name="Oval 42"/>
          <p:cNvSpPr>
            <a:spLocks noChangeAspect="1" noChangeArrowheads="1"/>
          </p:cNvSpPr>
          <p:nvPr/>
        </p:nvSpPr>
        <p:spPr bwMode="auto">
          <a:xfrm>
            <a:off x="5721015" y="2681247"/>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p>
        </p:txBody>
      </p:sp>
      <p:sp>
        <p:nvSpPr>
          <p:cNvPr id="46" name="TextBox 45"/>
          <p:cNvSpPr txBox="1"/>
          <p:nvPr/>
        </p:nvSpPr>
        <p:spPr>
          <a:xfrm>
            <a:off x="4003946" y="2612665"/>
            <a:ext cx="1698003" cy="300083"/>
          </a:xfrm>
          <a:prstGeom prst="rect">
            <a:avLst/>
          </a:prstGeom>
          <a:noFill/>
        </p:spPr>
        <p:txBody>
          <a:bodyPr wrap="square" lIns="68562" tIns="34281" rIns="68562" bIns="34281" rtlCol="0">
            <a:spAutoFit/>
          </a:bodyPr>
          <a:lstStyle/>
          <a:p>
            <a:r>
              <a:rPr lang="zh-CN" altLang="en-US" sz="1500" dirty="0">
                <a:latin typeface="+mn-ea"/>
                <a:ea typeface="+mn-ea"/>
              </a:rPr>
              <a:t>公司</a:t>
            </a:r>
            <a:r>
              <a:rPr lang="en-US" altLang="zh-CN" sz="1500" dirty="0">
                <a:latin typeface="+mn-ea"/>
                <a:ea typeface="+mn-ea"/>
              </a:rPr>
              <a:t>(</a:t>
            </a:r>
            <a:r>
              <a:rPr lang="zh-CN" altLang="en-US" sz="1500" dirty="0">
                <a:latin typeface="+mn-ea"/>
                <a:ea typeface="+mn-ea"/>
              </a:rPr>
              <a:t>团队</a:t>
            </a:r>
            <a:r>
              <a:rPr lang="en-US" altLang="zh-CN" sz="1500" dirty="0">
                <a:latin typeface="+mn-ea"/>
                <a:ea typeface="+mn-ea"/>
              </a:rPr>
              <a:t>)</a:t>
            </a:r>
            <a:r>
              <a:rPr lang="zh-CN" altLang="en-US" sz="1500" dirty="0">
                <a:latin typeface="+mn-ea"/>
                <a:ea typeface="+mn-ea"/>
              </a:rPr>
              <a:t>简介</a:t>
            </a:r>
            <a:endParaRPr lang="zh-CN" altLang="en-US" sz="1500" dirty="0">
              <a:latin typeface="+mn-ea"/>
              <a:ea typeface="+mn-ea"/>
            </a:endParaRPr>
          </a:p>
        </p:txBody>
      </p:sp>
      <p:sp>
        <p:nvSpPr>
          <p:cNvPr id="47" name="TextBox 46"/>
          <p:cNvSpPr txBox="1"/>
          <p:nvPr/>
        </p:nvSpPr>
        <p:spPr>
          <a:xfrm>
            <a:off x="5993322" y="2612665"/>
            <a:ext cx="1698003" cy="300083"/>
          </a:xfrm>
          <a:prstGeom prst="rect">
            <a:avLst/>
          </a:prstGeom>
          <a:noFill/>
        </p:spPr>
        <p:txBody>
          <a:bodyPr wrap="square" lIns="68562" tIns="34281" rIns="68562" bIns="34281" rtlCol="0">
            <a:spAutoFit/>
          </a:bodyPr>
          <a:lstStyle/>
          <a:p>
            <a:r>
              <a:rPr lang="zh-CN" altLang="en-US" sz="1500" dirty="0">
                <a:latin typeface="+mn-ea"/>
                <a:ea typeface="+mn-ea"/>
              </a:rPr>
              <a:t>核心成员介绍</a:t>
            </a:r>
            <a:endParaRPr lang="zh-CN" altLang="en-US" sz="1500" dirty="0">
              <a:latin typeface="+mn-ea"/>
              <a:ea typeface="+mn-ea"/>
            </a:endParaRPr>
          </a:p>
        </p:txBody>
      </p:sp>
      <p:sp>
        <p:nvSpPr>
          <p:cNvPr id="48" name="Oval 39"/>
          <p:cNvSpPr>
            <a:spLocks noChangeAspect="1" noChangeArrowheads="1"/>
          </p:cNvSpPr>
          <p:nvPr/>
        </p:nvSpPr>
        <p:spPr bwMode="auto">
          <a:xfrm>
            <a:off x="3731639" y="2988322"/>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p>
        </p:txBody>
      </p:sp>
      <p:sp>
        <p:nvSpPr>
          <p:cNvPr id="49" name="TextBox 48"/>
          <p:cNvSpPr txBox="1"/>
          <p:nvPr/>
        </p:nvSpPr>
        <p:spPr>
          <a:xfrm>
            <a:off x="4003946" y="2919739"/>
            <a:ext cx="1698003" cy="300083"/>
          </a:xfrm>
          <a:prstGeom prst="rect">
            <a:avLst/>
          </a:prstGeom>
          <a:noFill/>
        </p:spPr>
        <p:txBody>
          <a:bodyPr wrap="square" lIns="68562" tIns="34281" rIns="68562" bIns="34281" rtlCol="0">
            <a:spAutoFit/>
          </a:bodyPr>
          <a:lstStyle/>
          <a:p>
            <a:r>
              <a:rPr lang="zh-CN" altLang="en-US" sz="1500" dirty="0">
                <a:latin typeface="+mn-ea"/>
                <a:ea typeface="+mn-ea"/>
              </a:rPr>
              <a:t>组织结构</a:t>
            </a:r>
            <a:endParaRPr lang="zh-CN" altLang="en-US" sz="1500" dirty="0">
              <a:latin typeface="+mn-ea"/>
              <a:ea typeface="+mn-ea"/>
            </a:endParaRPr>
          </a:p>
        </p:txBody>
      </p:sp>
      <p:pic>
        <p:nvPicPr>
          <p:cNvPr id="50" name="Picture 6" descr="D:\360data\重要数据\桌面\未标题-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51832" y="1296796"/>
            <a:ext cx="1895475" cy="454342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6" presetClass="emph" presetSubtype="0" fill="hold" grpId="1" nodeType="afterEffect">
                                  <p:stCondLst>
                                    <p:cond delay="0"/>
                                  </p:stCondLst>
                                  <p:childTnLst>
                                    <p:animEffect transition="out" filter="fade">
                                      <p:cBhvr>
                                        <p:cTn id="19" dur="500" tmFilter="0, 0; .2, .5; .8, .5; 1, 0"/>
                                        <p:tgtEl>
                                          <p:spTgt spid="40"/>
                                        </p:tgtEl>
                                      </p:cBhvr>
                                    </p:animEffect>
                                    <p:animScale>
                                      <p:cBhvr>
                                        <p:cTn id="20" dur="250" autoRev="1" fill="hold"/>
                                        <p:tgtEl>
                                          <p:spTgt spid="40"/>
                                        </p:tgtEl>
                                      </p:cBhvr>
                                      <p:by x="105000" y="105000"/>
                                    </p:animScale>
                                  </p:childTnLst>
                                </p:cTn>
                              </p:par>
                              <p:par>
                                <p:cTn id="21" presetID="26" presetClass="emph" presetSubtype="0" fill="hold" grpId="1" nodeType="withEffect">
                                  <p:stCondLst>
                                    <p:cond delay="0"/>
                                  </p:stCondLst>
                                  <p:childTnLst>
                                    <p:animEffect transition="out" filter="fade">
                                      <p:cBhvr>
                                        <p:cTn id="22" dur="500" tmFilter="0, 0; .2, .5; .8, .5; 1, 0"/>
                                        <p:tgtEl>
                                          <p:spTgt spid="41"/>
                                        </p:tgtEl>
                                      </p:cBhvr>
                                    </p:animEffect>
                                    <p:animScale>
                                      <p:cBhvr>
                                        <p:cTn id="23" dur="250" autoRev="1" fill="hold"/>
                                        <p:tgtEl>
                                          <p:spTgt spid="41"/>
                                        </p:tgtEl>
                                      </p:cBhvr>
                                      <p:by x="105000" y="105000"/>
                                    </p:animScale>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2"/>
                                        </p:tgtEl>
                                        <p:attrNameLst>
                                          <p:attrName>ppt_y</p:attrName>
                                        </p:attrNameLst>
                                      </p:cBhvr>
                                      <p:tavLst>
                                        <p:tav tm="0">
                                          <p:val>
                                            <p:strVal val="#ppt_y"/>
                                          </p:val>
                                        </p:tav>
                                        <p:tav tm="100000">
                                          <p:val>
                                            <p:strVal val="#ppt_y"/>
                                          </p:val>
                                        </p:tav>
                                      </p:tavLst>
                                    </p:anim>
                                    <p:anim calcmode="lin" valueType="num">
                                      <p:cBhvr>
                                        <p:cTn id="2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2"/>
                                        </p:tgtEl>
                                      </p:cBhvr>
                                    </p:animEffect>
                                  </p:childTnLst>
                                </p:cTn>
                              </p:par>
                            </p:childTnLst>
                          </p:cTn>
                        </p:par>
                        <p:par>
                          <p:cTn id="32" fill="hold">
                            <p:stCondLst>
                              <p:cond delay="1850"/>
                            </p:stCondLst>
                            <p:childTnLst>
                              <p:par>
                                <p:cTn id="33" presetID="16" presetClass="entr" presetSubtype="21"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barn(inVertical)">
                                      <p:cBhvr>
                                        <p:cTn id="35" dur="500"/>
                                        <p:tgtEl>
                                          <p:spTgt spid="43"/>
                                        </p:tgtEl>
                                      </p:cBhvr>
                                    </p:animEffect>
                                  </p:childTnLst>
                                </p:cTn>
                              </p:par>
                            </p:childTnLst>
                          </p:cTn>
                        </p:par>
                        <p:par>
                          <p:cTn id="36" fill="hold">
                            <p:stCondLst>
                              <p:cond delay="2350"/>
                            </p:stCondLst>
                            <p:childTnLst>
                              <p:par>
                                <p:cTn id="37" presetID="2" presetClass="entr" presetSubtype="12"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0-#ppt_w/2"/>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10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0-#ppt_w/2"/>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20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0-#ppt_w/2"/>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2850"/>
                            </p:stCondLst>
                            <p:childTnLst>
                              <p:par>
                                <p:cTn id="50" presetID="22" presetClass="entr" presetSubtype="8"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par>
                                <p:cTn id="53" presetID="22" presetClass="entr" presetSubtype="8" fill="hold" grpId="0" nodeType="withEffect">
                                  <p:stCondLst>
                                    <p:cond delay="10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par>
                                <p:cTn id="56" presetID="22" presetClass="entr" presetSubtype="8" fill="hold" grpId="0" nodeType="withEffect">
                                  <p:stCondLst>
                                    <p:cond delay="20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4" grpId="0" animBg="1"/>
      <p:bldP spid="45" grpId="0" animBg="1"/>
      <p:bldP spid="46" grpId="0"/>
      <p:bldP spid="47" grpId="0"/>
      <p:bldP spid="48" grpId="0" animBg="1"/>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ChangeArrowheads="1"/>
          </p:cNvSpPr>
          <p:nvPr/>
        </p:nvSpPr>
        <p:spPr bwMode="auto">
          <a:xfrm>
            <a:off x="1763688" y="2731535"/>
            <a:ext cx="1425575" cy="1568407"/>
          </a:xfrm>
          <a:custGeom>
            <a:avLst/>
            <a:gdLst>
              <a:gd name="T0" fmla="*/ 387 w 396"/>
              <a:gd name="T1" fmla="*/ 304 h 435"/>
              <a:gd name="T2" fmla="*/ 349 w 396"/>
              <a:gd name="T3" fmla="*/ 262 h 435"/>
              <a:gd name="T4" fmla="*/ 256 w 396"/>
              <a:gd name="T5" fmla="*/ 250 h 435"/>
              <a:gd name="T6" fmla="*/ 256 w 396"/>
              <a:gd name="T7" fmla="*/ 225 h 435"/>
              <a:gd name="T8" fmla="*/ 270 w 396"/>
              <a:gd name="T9" fmla="*/ 176 h 435"/>
              <a:gd name="T10" fmla="*/ 277 w 396"/>
              <a:gd name="T11" fmla="*/ 163 h 435"/>
              <a:gd name="T12" fmla="*/ 280 w 396"/>
              <a:gd name="T13" fmla="*/ 154 h 435"/>
              <a:gd name="T14" fmla="*/ 286 w 396"/>
              <a:gd name="T15" fmla="*/ 138 h 435"/>
              <a:gd name="T16" fmla="*/ 282 w 396"/>
              <a:gd name="T17" fmla="*/ 124 h 435"/>
              <a:gd name="T18" fmla="*/ 292 w 396"/>
              <a:gd name="T19" fmla="*/ 86 h 435"/>
              <a:gd name="T20" fmla="*/ 265 w 396"/>
              <a:gd name="T21" fmla="*/ 22 h 435"/>
              <a:gd name="T22" fmla="*/ 223 w 396"/>
              <a:gd name="T23" fmla="*/ 11 h 435"/>
              <a:gd name="T24" fmla="*/ 213 w 396"/>
              <a:gd name="T25" fmla="*/ 6 h 435"/>
              <a:gd name="T26" fmla="*/ 194 w 396"/>
              <a:gd name="T27" fmla="*/ 0 h 435"/>
              <a:gd name="T28" fmla="*/ 164 w 396"/>
              <a:gd name="T29" fmla="*/ 5 h 435"/>
              <a:gd name="T30" fmla="*/ 144 w 396"/>
              <a:gd name="T31" fmla="*/ 16 h 435"/>
              <a:gd name="T32" fmla="*/ 125 w 396"/>
              <a:gd name="T33" fmla="*/ 34 h 435"/>
              <a:gd name="T34" fmla="*/ 111 w 396"/>
              <a:gd name="T35" fmla="*/ 53 h 435"/>
              <a:gd name="T36" fmla="*/ 114 w 396"/>
              <a:gd name="T37" fmla="*/ 125 h 435"/>
              <a:gd name="T38" fmla="*/ 114 w 396"/>
              <a:gd name="T39" fmla="*/ 146 h 435"/>
              <a:gd name="T40" fmla="*/ 119 w 396"/>
              <a:gd name="T41" fmla="*/ 162 h 435"/>
              <a:gd name="T42" fmla="*/ 123 w 396"/>
              <a:gd name="T43" fmla="*/ 173 h 435"/>
              <a:gd name="T44" fmla="*/ 130 w 396"/>
              <a:gd name="T45" fmla="*/ 178 h 435"/>
              <a:gd name="T46" fmla="*/ 133 w 396"/>
              <a:gd name="T47" fmla="*/ 182 h 435"/>
              <a:gd name="T48" fmla="*/ 143 w 396"/>
              <a:gd name="T49" fmla="*/ 218 h 435"/>
              <a:gd name="T50" fmla="*/ 145 w 396"/>
              <a:gd name="T51" fmla="*/ 249 h 435"/>
              <a:gd name="T52" fmla="*/ 48 w 396"/>
              <a:gd name="T53" fmla="*/ 262 h 435"/>
              <a:gd name="T54" fmla="*/ 10 w 396"/>
              <a:gd name="T55" fmla="*/ 304 h 435"/>
              <a:gd name="T56" fmla="*/ 0 w 396"/>
              <a:gd name="T57" fmla="*/ 435 h 435"/>
              <a:gd name="T58" fmla="*/ 175 w 396"/>
              <a:gd name="T59" fmla="*/ 435 h 435"/>
              <a:gd name="T60" fmla="*/ 221 w 396"/>
              <a:gd name="T61" fmla="*/ 435 h 435"/>
              <a:gd name="T62" fmla="*/ 396 w 396"/>
              <a:gd name="T63" fmla="*/ 435 h 435"/>
              <a:gd name="T64" fmla="*/ 387 w 396"/>
              <a:gd name="T65" fmla="*/ 304 h 4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435"/>
              <a:gd name="T101" fmla="*/ 396 w 396"/>
              <a:gd name="T102" fmla="*/ 435 h 4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435">
                <a:moveTo>
                  <a:pt x="387" y="304"/>
                </a:moveTo>
                <a:cubicBezTo>
                  <a:pt x="385" y="274"/>
                  <a:pt x="349" y="262"/>
                  <a:pt x="349" y="262"/>
                </a:cubicBezTo>
                <a:cubicBezTo>
                  <a:pt x="256" y="250"/>
                  <a:pt x="256" y="250"/>
                  <a:pt x="256" y="250"/>
                </a:cubicBezTo>
                <a:cubicBezTo>
                  <a:pt x="256" y="225"/>
                  <a:pt x="256" y="225"/>
                  <a:pt x="256" y="225"/>
                </a:cubicBezTo>
                <a:cubicBezTo>
                  <a:pt x="271" y="206"/>
                  <a:pt x="270" y="176"/>
                  <a:pt x="270" y="176"/>
                </a:cubicBezTo>
                <a:cubicBezTo>
                  <a:pt x="277" y="182"/>
                  <a:pt x="277" y="166"/>
                  <a:pt x="277" y="163"/>
                </a:cubicBezTo>
                <a:cubicBezTo>
                  <a:pt x="277" y="161"/>
                  <a:pt x="280" y="157"/>
                  <a:pt x="280" y="154"/>
                </a:cubicBezTo>
                <a:cubicBezTo>
                  <a:pt x="280" y="151"/>
                  <a:pt x="282" y="145"/>
                  <a:pt x="286" y="138"/>
                </a:cubicBezTo>
                <a:cubicBezTo>
                  <a:pt x="289" y="132"/>
                  <a:pt x="287" y="125"/>
                  <a:pt x="282" y="124"/>
                </a:cubicBezTo>
                <a:cubicBezTo>
                  <a:pt x="286" y="117"/>
                  <a:pt x="292" y="86"/>
                  <a:pt x="292" y="86"/>
                </a:cubicBezTo>
                <a:cubicBezTo>
                  <a:pt x="295" y="60"/>
                  <a:pt x="279" y="38"/>
                  <a:pt x="265" y="22"/>
                </a:cubicBezTo>
                <a:cubicBezTo>
                  <a:pt x="252" y="6"/>
                  <a:pt x="236" y="6"/>
                  <a:pt x="223" y="11"/>
                </a:cubicBezTo>
                <a:cubicBezTo>
                  <a:pt x="222" y="9"/>
                  <a:pt x="215" y="8"/>
                  <a:pt x="213" y="6"/>
                </a:cubicBezTo>
                <a:cubicBezTo>
                  <a:pt x="211" y="3"/>
                  <a:pt x="199" y="0"/>
                  <a:pt x="194" y="0"/>
                </a:cubicBezTo>
                <a:cubicBezTo>
                  <a:pt x="190" y="0"/>
                  <a:pt x="173" y="3"/>
                  <a:pt x="164" y="5"/>
                </a:cubicBezTo>
                <a:cubicBezTo>
                  <a:pt x="155" y="7"/>
                  <a:pt x="154" y="12"/>
                  <a:pt x="144" y="16"/>
                </a:cubicBezTo>
                <a:cubicBezTo>
                  <a:pt x="134" y="20"/>
                  <a:pt x="125" y="32"/>
                  <a:pt x="125" y="34"/>
                </a:cubicBezTo>
                <a:cubicBezTo>
                  <a:pt x="124" y="36"/>
                  <a:pt x="125" y="28"/>
                  <a:pt x="111" y="53"/>
                </a:cubicBezTo>
                <a:cubicBezTo>
                  <a:pt x="97" y="79"/>
                  <a:pt x="111" y="118"/>
                  <a:pt x="114" y="125"/>
                </a:cubicBezTo>
                <a:cubicBezTo>
                  <a:pt x="111" y="128"/>
                  <a:pt x="114" y="143"/>
                  <a:pt x="114" y="146"/>
                </a:cubicBezTo>
                <a:cubicBezTo>
                  <a:pt x="114" y="149"/>
                  <a:pt x="117" y="160"/>
                  <a:pt x="119" y="162"/>
                </a:cubicBezTo>
                <a:cubicBezTo>
                  <a:pt x="121" y="164"/>
                  <a:pt x="121" y="166"/>
                  <a:pt x="123" y="173"/>
                </a:cubicBezTo>
                <a:cubicBezTo>
                  <a:pt x="125" y="180"/>
                  <a:pt x="130" y="178"/>
                  <a:pt x="130" y="178"/>
                </a:cubicBezTo>
                <a:cubicBezTo>
                  <a:pt x="133" y="182"/>
                  <a:pt x="133" y="182"/>
                  <a:pt x="133" y="182"/>
                </a:cubicBezTo>
                <a:cubicBezTo>
                  <a:pt x="135" y="206"/>
                  <a:pt x="143" y="218"/>
                  <a:pt x="143" y="218"/>
                </a:cubicBezTo>
                <a:cubicBezTo>
                  <a:pt x="145" y="249"/>
                  <a:pt x="145" y="249"/>
                  <a:pt x="145" y="249"/>
                </a:cubicBezTo>
                <a:cubicBezTo>
                  <a:pt x="48" y="262"/>
                  <a:pt x="48" y="262"/>
                  <a:pt x="48" y="262"/>
                </a:cubicBezTo>
                <a:cubicBezTo>
                  <a:pt x="48" y="262"/>
                  <a:pt x="16" y="275"/>
                  <a:pt x="10" y="304"/>
                </a:cubicBezTo>
                <a:cubicBezTo>
                  <a:pt x="3" y="335"/>
                  <a:pt x="0" y="435"/>
                  <a:pt x="0" y="435"/>
                </a:cubicBezTo>
                <a:cubicBezTo>
                  <a:pt x="175" y="435"/>
                  <a:pt x="175" y="435"/>
                  <a:pt x="175" y="435"/>
                </a:cubicBezTo>
                <a:cubicBezTo>
                  <a:pt x="221" y="435"/>
                  <a:pt x="221" y="435"/>
                  <a:pt x="221" y="435"/>
                </a:cubicBezTo>
                <a:cubicBezTo>
                  <a:pt x="396" y="435"/>
                  <a:pt x="396" y="435"/>
                  <a:pt x="396" y="435"/>
                </a:cubicBezTo>
                <a:cubicBezTo>
                  <a:pt x="396" y="435"/>
                  <a:pt x="390" y="334"/>
                  <a:pt x="387" y="304"/>
                </a:cubicBezTo>
                <a:close/>
              </a:path>
            </a:pathLst>
          </a:custGeom>
          <a:solidFill>
            <a:schemeClr val="tx1">
              <a:lumMod val="85000"/>
              <a:lumOff val="1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 name="Freeform 6"/>
          <p:cNvSpPr>
            <a:spLocks noChangeArrowheads="1"/>
          </p:cNvSpPr>
          <p:nvPr/>
        </p:nvSpPr>
        <p:spPr bwMode="auto">
          <a:xfrm>
            <a:off x="3579751" y="947164"/>
            <a:ext cx="2262187" cy="1506538"/>
          </a:xfrm>
          <a:custGeom>
            <a:avLst/>
            <a:gdLst>
              <a:gd name="T0" fmla="*/ 274 w 543"/>
              <a:gd name="T1" fmla="*/ 0 h 362"/>
              <a:gd name="T2" fmla="*/ 0 w 543"/>
              <a:gd name="T3" fmla="*/ 189 h 362"/>
              <a:gd name="T4" fmla="*/ 38 w 543"/>
              <a:gd name="T5" fmla="*/ 287 h 362"/>
              <a:gd name="T6" fmla="*/ 154 w 543"/>
              <a:gd name="T7" fmla="*/ 269 h 362"/>
              <a:gd name="T8" fmla="*/ 389 w 543"/>
              <a:gd name="T9" fmla="*/ 362 h 362"/>
              <a:gd name="T10" fmla="*/ 434 w 543"/>
              <a:gd name="T11" fmla="*/ 343 h 362"/>
              <a:gd name="T12" fmla="*/ 425 w 543"/>
              <a:gd name="T13" fmla="*/ 299 h 362"/>
              <a:gd name="T14" fmla="*/ 543 w 543"/>
              <a:gd name="T15" fmla="*/ 158 h 362"/>
              <a:gd name="T16" fmla="*/ 274 w 5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3"/>
              <a:gd name="T28" fmla="*/ 0 h 362"/>
              <a:gd name="T29" fmla="*/ 543 w 543"/>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3" h="362">
                <a:moveTo>
                  <a:pt x="274" y="0"/>
                </a:moveTo>
                <a:cubicBezTo>
                  <a:pt x="122" y="0"/>
                  <a:pt x="0" y="85"/>
                  <a:pt x="0" y="189"/>
                </a:cubicBezTo>
                <a:cubicBezTo>
                  <a:pt x="0" y="225"/>
                  <a:pt x="14" y="258"/>
                  <a:pt x="38" y="287"/>
                </a:cubicBezTo>
                <a:cubicBezTo>
                  <a:pt x="73" y="275"/>
                  <a:pt x="112" y="269"/>
                  <a:pt x="154" y="269"/>
                </a:cubicBezTo>
                <a:cubicBezTo>
                  <a:pt x="254" y="269"/>
                  <a:pt x="341" y="306"/>
                  <a:pt x="389" y="362"/>
                </a:cubicBezTo>
                <a:cubicBezTo>
                  <a:pt x="405" y="356"/>
                  <a:pt x="420" y="350"/>
                  <a:pt x="434" y="343"/>
                </a:cubicBezTo>
                <a:cubicBezTo>
                  <a:pt x="428" y="329"/>
                  <a:pt x="425" y="314"/>
                  <a:pt x="425" y="299"/>
                </a:cubicBezTo>
                <a:cubicBezTo>
                  <a:pt x="425" y="238"/>
                  <a:pt x="473" y="185"/>
                  <a:pt x="543" y="158"/>
                </a:cubicBezTo>
                <a:cubicBezTo>
                  <a:pt x="522" y="68"/>
                  <a:pt x="409" y="0"/>
                  <a:pt x="274"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solidFill>
              <a:sym typeface="宋体" panose="02010600030101010101" pitchFamily="2" charset="-122"/>
            </a:endParaRPr>
          </a:p>
        </p:txBody>
      </p:sp>
      <p:sp>
        <p:nvSpPr>
          <p:cNvPr id="4" name="Freeform 7"/>
          <p:cNvSpPr>
            <a:spLocks noChangeArrowheads="1"/>
          </p:cNvSpPr>
          <p:nvPr/>
        </p:nvSpPr>
        <p:spPr bwMode="auto">
          <a:xfrm>
            <a:off x="4209988" y="2695002"/>
            <a:ext cx="2806700" cy="1595437"/>
          </a:xfrm>
          <a:custGeom>
            <a:avLst/>
            <a:gdLst>
              <a:gd name="T0" fmla="*/ 352 w 674"/>
              <a:gd name="T1" fmla="*/ 0 h 383"/>
              <a:gd name="T2" fmla="*/ 276 w 674"/>
              <a:gd name="T3" fmla="*/ 16 h 383"/>
              <a:gd name="T4" fmla="*/ 278 w 674"/>
              <a:gd name="T5" fmla="*/ 40 h 383"/>
              <a:gd name="T6" fmla="*/ 120 w 674"/>
              <a:gd name="T7" fmla="*/ 213 h 383"/>
              <a:gd name="T8" fmla="*/ 160 w 674"/>
              <a:gd name="T9" fmla="*/ 293 h 383"/>
              <a:gd name="T10" fmla="*/ 27 w 674"/>
              <a:gd name="T11" fmla="*/ 334 h 383"/>
              <a:gd name="T12" fmla="*/ 0 w 674"/>
              <a:gd name="T13" fmla="*/ 333 h 383"/>
              <a:gd name="T14" fmla="*/ 121 w 674"/>
              <a:gd name="T15" fmla="*/ 359 h 383"/>
              <a:gd name="T16" fmla="*/ 224 w 674"/>
              <a:gd name="T17" fmla="*/ 342 h 383"/>
              <a:gd name="T18" fmla="*/ 396 w 674"/>
              <a:gd name="T19" fmla="*/ 383 h 383"/>
              <a:gd name="T20" fmla="*/ 674 w 674"/>
              <a:gd name="T21" fmla="*/ 190 h 383"/>
              <a:gd name="T22" fmla="*/ 562 w 674"/>
              <a:gd name="T23" fmla="*/ 35 h 383"/>
              <a:gd name="T24" fmla="*/ 517 w 674"/>
              <a:gd name="T25" fmla="*/ 40 h 383"/>
              <a:gd name="T26" fmla="*/ 413 w 674"/>
              <a:gd name="T27" fmla="*/ 69 h 383"/>
              <a:gd name="T28" fmla="*/ 370 w 674"/>
              <a:gd name="T29" fmla="*/ 66 h 383"/>
              <a:gd name="T30" fmla="*/ 449 w 674"/>
              <a:gd name="T31" fmla="*/ 35 h 383"/>
              <a:gd name="T32" fmla="*/ 352 w 674"/>
              <a:gd name="T33" fmla="*/ 0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4"/>
              <a:gd name="T52" fmla="*/ 0 h 383"/>
              <a:gd name="T53" fmla="*/ 674 w 674"/>
              <a:gd name="T54" fmla="*/ 383 h 3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4" h="383">
                <a:moveTo>
                  <a:pt x="352" y="0"/>
                </a:moveTo>
                <a:cubicBezTo>
                  <a:pt x="325" y="3"/>
                  <a:pt x="299" y="8"/>
                  <a:pt x="276" y="16"/>
                </a:cubicBezTo>
                <a:cubicBezTo>
                  <a:pt x="277" y="24"/>
                  <a:pt x="278" y="32"/>
                  <a:pt x="278" y="40"/>
                </a:cubicBezTo>
                <a:cubicBezTo>
                  <a:pt x="278" y="117"/>
                  <a:pt x="213" y="183"/>
                  <a:pt x="120" y="213"/>
                </a:cubicBezTo>
                <a:cubicBezTo>
                  <a:pt x="125" y="242"/>
                  <a:pt x="139" y="269"/>
                  <a:pt x="160" y="293"/>
                </a:cubicBezTo>
                <a:cubicBezTo>
                  <a:pt x="131" y="313"/>
                  <a:pt x="85" y="334"/>
                  <a:pt x="27" y="334"/>
                </a:cubicBezTo>
                <a:cubicBezTo>
                  <a:pt x="18" y="334"/>
                  <a:pt x="10" y="334"/>
                  <a:pt x="0" y="333"/>
                </a:cubicBezTo>
                <a:cubicBezTo>
                  <a:pt x="0" y="333"/>
                  <a:pt x="48" y="359"/>
                  <a:pt x="121" y="359"/>
                </a:cubicBezTo>
                <a:cubicBezTo>
                  <a:pt x="151" y="359"/>
                  <a:pt x="186" y="354"/>
                  <a:pt x="224" y="342"/>
                </a:cubicBezTo>
                <a:cubicBezTo>
                  <a:pt x="271" y="367"/>
                  <a:pt x="331" y="383"/>
                  <a:pt x="396" y="383"/>
                </a:cubicBezTo>
                <a:cubicBezTo>
                  <a:pt x="549" y="383"/>
                  <a:pt x="674" y="297"/>
                  <a:pt x="674" y="190"/>
                </a:cubicBezTo>
                <a:cubicBezTo>
                  <a:pt x="674" y="127"/>
                  <a:pt x="630" y="71"/>
                  <a:pt x="562" y="35"/>
                </a:cubicBezTo>
                <a:cubicBezTo>
                  <a:pt x="547" y="38"/>
                  <a:pt x="533" y="40"/>
                  <a:pt x="517" y="40"/>
                </a:cubicBezTo>
                <a:cubicBezTo>
                  <a:pt x="494" y="64"/>
                  <a:pt x="447" y="69"/>
                  <a:pt x="413" y="69"/>
                </a:cubicBezTo>
                <a:cubicBezTo>
                  <a:pt x="389" y="69"/>
                  <a:pt x="370" y="66"/>
                  <a:pt x="370" y="66"/>
                </a:cubicBezTo>
                <a:cubicBezTo>
                  <a:pt x="417" y="61"/>
                  <a:pt x="439" y="49"/>
                  <a:pt x="449" y="35"/>
                </a:cubicBezTo>
                <a:cubicBezTo>
                  <a:pt x="413" y="29"/>
                  <a:pt x="379" y="17"/>
                  <a:pt x="352"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solidFill>
              <a:sym typeface="宋体" panose="02010600030101010101" pitchFamily="2" charset="-122"/>
            </a:endParaRPr>
          </a:p>
        </p:txBody>
      </p:sp>
      <p:sp>
        <p:nvSpPr>
          <p:cNvPr id="5" name="Freeform 8"/>
          <p:cNvSpPr>
            <a:spLocks noChangeArrowheads="1"/>
          </p:cNvSpPr>
          <p:nvPr/>
        </p:nvSpPr>
        <p:spPr bwMode="auto">
          <a:xfrm>
            <a:off x="3073338" y="2142552"/>
            <a:ext cx="2286000" cy="1744662"/>
          </a:xfrm>
          <a:custGeom>
            <a:avLst/>
            <a:gdLst>
              <a:gd name="T0" fmla="*/ 160 w 549"/>
              <a:gd name="T1" fmla="*/ 0 h 419"/>
              <a:gd name="T2" fmla="*/ 0 w 549"/>
              <a:gd name="T3" fmla="*/ 173 h 419"/>
              <a:gd name="T4" fmla="*/ 183 w 549"/>
              <a:gd name="T5" fmla="*/ 353 h 419"/>
              <a:gd name="T6" fmla="*/ 92 w 549"/>
              <a:gd name="T7" fmla="*/ 416 h 419"/>
              <a:gd name="T8" fmla="*/ 137 w 549"/>
              <a:gd name="T9" fmla="*/ 419 h 419"/>
              <a:gd name="T10" fmla="*/ 257 w 549"/>
              <a:gd name="T11" fmla="*/ 364 h 419"/>
              <a:gd name="T12" fmla="*/ 276 w 549"/>
              <a:gd name="T13" fmla="*/ 364 h 419"/>
              <a:gd name="T14" fmla="*/ 393 w 549"/>
              <a:gd name="T15" fmla="*/ 346 h 419"/>
              <a:gd name="T16" fmla="*/ 391 w 549"/>
              <a:gd name="T17" fmla="*/ 323 h 419"/>
              <a:gd name="T18" fmla="*/ 549 w 549"/>
              <a:gd name="T19" fmla="*/ 149 h 419"/>
              <a:gd name="T20" fmla="*/ 511 w 549"/>
              <a:gd name="T21" fmla="*/ 75 h 419"/>
              <a:gd name="T22" fmla="*/ 396 w 549"/>
              <a:gd name="T23" fmla="*/ 92 h 419"/>
              <a:gd name="T24" fmla="*/ 371 w 549"/>
              <a:gd name="T25" fmla="*/ 92 h 419"/>
              <a:gd name="T26" fmla="*/ 283 w 549"/>
              <a:gd name="T27" fmla="*/ 114 h 419"/>
              <a:gd name="T28" fmla="*/ 243 w 549"/>
              <a:gd name="T29" fmla="*/ 111 h 419"/>
              <a:gd name="T30" fmla="*/ 312 w 549"/>
              <a:gd name="T31" fmla="*/ 83 h 419"/>
              <a:gd name="T32" fmla="*/ 160 w 549"/>
              <a:gd name="T33" fmla="*/ 0 h 4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9"/>
              <a:gd name="T52" fmla="*/ 0 h 419"/>
              <a:gd name="T53" fmla="*/ 549 w 549"/>
              <a:gd name="T54" fmla="*/ 419 h 4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9" h="419">
                <a:moveTo>
                  <a:pt x="160" y="0"/>
                </a:moveTo>
                <a:cubicBezTo>
                  <a:pt x="66" y="30"/>
                  <a:pt x="0" y="96"/>
                  <a:pt x="0" y="173"/>
                </a:cubicBezTo>
                <a:cubicBezTo>
                  <a:pt x="0" y="256"/>
                  <a:pt x="77" y="327"/>
                  <a:pt x="183" y="353"/>
                </a:cubicBezTo>
                <a:cubicBezTo>
                  <a:pt x="181" y="377"/>
                  <a:pt x="163" y="407"/>
                  <a:pt x="92" y="416"/>
                </a:cubicBezTo>
                <a:cubicBezTo>
                  <a:pt x="92" y="416"/>
                  <a:pt x="112" y="419"/>
                  <a:pt x="137" y="419"/>
                </a:cubicBezTo>
                <a:cubicBezTo>
                  <a:pt x="180" y="419"/>
                  <a:pt x="240" y="410"/>
                  <a:pt x="257" y="364"/>
                </a:cubicBezTo>
                <a:cubicBezTo>
                  <a:pt x="263" y="364"/>
                  <a:pt x="269" y="364"/>
                  <a:pt x="276" y="364"/>
                </a:cubicBezTo>
                <a:cubicBezTo>
                  <a:pt x="317" y="364"/>
                  <a:pt x="357" y="358"/>
                  <a:pt x="393" y="346"/>
                </a:cubicBezTo>
                <a:cubicBezTo>
                  <a:pt x="391" y="339"/>
                  <a:pt x="391" y="331"/>
                  <a:pt x="391" y="323"/>
                </a:cubicBezTo>
                <a:cubicBezTo>
                  <a:pt x="391" y="246"/>
                  <a:pt x="455" y="180"/>
                  <a:pt x="549" y="149"/>
                </a:cubicBezTo>
                <a:cubicBezTo>
                  <a:pt x="544" y="122"/>
                  <a:pt x="531" y="97"/>
                  <a:pt x="511" y="75"/>
                </a:cubicBezTo>
                <a:cubicBezTo>
                  <a:pt x="476" y="86"/>
                  <a:pt x="437" y="92"/>
                  <a:pt x="396" y="92"/>
                </a:cubicBezTo>
                <a:cubicBezTo>
                  <a:pt x="387" y="92"/>
                  <a:pt x="379" y="92"/>
                  <a:pt x="371" y="92"/>
                </a:cubicBezTo>
                <a:cubicBezTo>
                  <a:pt x="347" y="110"/>
                  <a:pt x="311" y="114"/>
                  <a:pt x="283" y="114"/>
                </a:cubicBezTo>
                <a:cubicBezTo>
                  <a:pt x="260" y="114"/>
                  <a:pt x="243" y="111"/>
                  <a:pt x="243" y="111"/>
                </a:cubicBezTo>
                <a:cubicBezTo>
                  <a:pt x="279" y="107"/>
                  <a:pt x="300" y="96"/>
                  <a:pt x="312" y="83"/>
                </a:cubicBezTo>
                <a:cubicBezTo>
                  <a:pt x="248" y="69"/>
                  <a:pt x="194" y="39"/>
                  <a:pt x="160"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solidFill>
              <a:sym typeface="宋体" panose="02010600030101010101" pitchFamily="2" charset="-122"/>
            </a:endParaRPr>
          </a:p>
        </p:txBody>
      </p:sp>
      <p:sp>
        <p:nvSpPr>
          <p:cNvPr id="6" name="Freeform 9"/>
          <p:cNvSpPr>
            <a:spLocks noChangeArrowheads="1"/>
          </p:cNvSpPr>
          <p:nvPr/>
        </p:nvSpPr>
        <p:spPr bwMode="auto">
          <a:xfrm>
            <a:off x="3738501" y="2066352"/>
            <a:ext cx="1462087" cy="549275"/>
          </a:xfrm>
          <a:custGeom>
            <a:avLst/>
            <a:gdLst>
              <a:gd name="T0" fmla="*/ 116 w 351"/>
              <a:gd name="T1" fmla="*/ 0 h 132"/>
              <a:gd name="T2" fmla="*/ 0 w 351"/>
              <a:gd name="T3" fmla="*/ 18 h 132"/>
              <a:gd name="T4" fmla="*/ 152 w 351"/>
              <a:gd name="T5" fmla="*/ 101 h 132"/>
              <a:gd name="T6" fmla="*/ 83 w 351"/>
              <a:gd name="T7" fmla="*/ 129 h 132"/>
              <a:gd name="T8" fmla="*/ 123 w 351"/>
              <a:gd name="T9" fmla="*/ 132 h 132"/>
              <a:gd name="T10" fmla="*/ 211 w 351"/>
              <a:gd name="T11" fmla="*/ 110 h 132"/>
              <a:gd name="T12" fmla="*/ 236 w 351"/>
              <a:gd name="T13" fmla="*/ 110 h 132"/>
              <a:gd name="T14" fmla="*/ 351 w 351"/>
              <a:gd name="T15" fmla="*/ 93 h 132"/>
              <a:gd name="T16" fmla="*/ 116 w 351"/>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
              <a:gd name="T28" fmla="*/ 0 h 132"/>
              <a:gd name="T29" fmla="*/ 351 w 351"/>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 h="132">
                <a:moveTo>
                  <a:pt x="116" y="0"/>
                </a:moveTo>
                <a:cubicBezTo>
                  <a:pt x="74" y="0"/>
                  <a:pt x="35" y="6"/>
                  <a:pt x="0" y="18"/>
                </a:cubicBezTo>
                <a:cubicBezTo>
                  <a:pt x="34" y="57"/>
                  <a:pt x="88" y="87"/>
                  <a:pt x="152" y="101"/>
                </a:cubicBezTo>
                <a:cubicBezTo>
                  <a:pt x="140" y="114"/>
                  <a:pt x="119" y="125"/>
                  <a:pt x="83" y="129"/>
                </a:cubicBezTo>
                <a:cubicBezTo>
                  <a:pt x="83" y="129"/>
                  <a:pt x="100" y="132"/>
                  <a:pt x="123" y="132"/>
                </a:cubicBezTo>
                <a:cubicBezTo>
                  <a:pt x="151" y="132"/>
                  <a:pt x="187" y="128"/>
                  <a:pt x="211" y="110"/>
                </a:cubicBezTo>
                <a:cubicBezTo>
                  <a:pt x="219" y="110"/>
                  <a:pt x="227" y="110"/>
                  <a:pt x="236" y="110"/>
                </a:cubicBezTo>
                <a:cubicBezTo>
                  <a:pt x="277" y="110"/>
                  <a:pt x="316" y="104"/>
                  <a:pt x="351" y="93"/>
                </a:cubicBezTo>
                <a:cubicBezTo>
                  <a:pt x="303" y="37"/>
                  <a:pt x="216" y="0"/>
                  <a:pt x="116"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solidFill>
              <a:sym typeface="宋体" panose="02010600030101010101" pitchFamily="2" charset="-122"/>
            </a:endParaRPr>
          </a:p>
        </p:txBody>
      </p:sp>
      <p:sp>
        <p:nvSpPr>
          <p:cNvPr id="7" name="Freeform 10"/>
          <p:cNvSpPr>
            <a:spLocks noChangeArrowheads="1"/>
          </p:cNvSpPr>
          <p:nvPr/>
        </p:nvSpPr>
        <p:spPr bwMode="auto">
          <a:xfrm>
            <a:off x="4700526" y="2763264"/>
            <a:ext cx="666750" cy="819150"/>
          </a:xfrm>
          <a:custGeom>
            <a:avLst/>
            <a:gdLst>
              <a:gd name="T0" fmla="*/ 158 w 160"/>
              <a:gd name="T1" fmla="*/ 0 h 197"/>
              <a:gd name="T2" fmla="*/ 0 w 160"/>
              <a:gd name="T3" fmla="*/ 174 h 197"/>
              <a:gd name="T4" fmla="*/ 2 w 160"/>
              <a:gd name="T5" fmla="*/ 197 h 197"/>
              <a:gd name="T6" fmla="*/ 160 w 160"/>
              <a:gd name="T7" fmla="*/ 24 h 197"/>
              <a:gd name="T8" fmla="*/ 158 w 160"/>
              <a:gd name="T9" fmla="*/ 0 h 197"/>
              <a:gd name="T10" fmla="*/ 0 60000 65536"/>
              <a:gd name="T11" fmla="*/ 0 60000 65536"/>
              <a:gd name="T12" fmla="*/ 0 60000 65536"/>
              <a:gd name="T13" fmla="*/ 0 60000 65536"/>
              <a:gd name="T14" fmla="*/ 0 60000 65536"/>
              <a:gd name="T15" fmla="*/ 0 w 160"/>
              <a:gd name="T16" fmla="*/ 0 h 197"/>
              <a:gd name="T17" fmla="*/ 160 w 160"/>
              <a:gd name="T18" fmla="*/ 197 h 197"/>
            </a:gdLst>
            <a:ahLst/>
            <a:cxnLst>
              <a:cxn ang="T10">
                <a:pos x="T0" y="T1"/>
              </a:cxn>
              <a:cxn ang="T11">
                <a:pos x="T2" y="T3"/>
              </a:cxn>
              <a:cxn ang="T12">
                <a:pos x="T4" y="T5"/>
              </a:cxn>
              <a:cxn ang="T13">
                <a:pos x="T6" y="T7"/>
              </a:cxn>
              <a:cxn ang="T14">
                <a:pos x="T8" y="T9"/>
              </a:cxn>
            </a:cxnLst>
            <a:rect l="T15" t="T16" r="T17" b="T18"/>
            <a:pathLst>
              <a:path w="160" h="197">
                <a:moveTo>
                  <a:pt x="158" y="0"/>
                </a:moveTo>
                <a:cubicBezTo>
                  <a:pt x="64" y="31"/>
                  <a:pt x="0" y="97"/>
                  <a:pt x="0" y="174"/>
                </a:cubicBezTo>
                <a:cubicBezTo>
                  <a:pt x="0" y="182"/>
                  <a:pt x="0" y="190"/>
                  <a:pt x="2" y="197"/>
                </a:cubicBezTo>
                <a:cubicBezTo>
                  <a:pt x="95" y="167"/>
                  <a:pt x="160" y="101"/>
                  <a:pt x="160" y="24"/>
                </a:cubicBezTo>
                <a:cubicBezTo>
                  <a:pt x="160" y="16"/>
                  <a:pt x="159" y="8"/>
                  <a:pt x="158"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solidFill>
              <a:sym typeface="宋体" panose="02010600030101010101" pitchFamily="2" charset="-122"/>
            </a:endParaRPr>
          </a:p>
        </p:txBody>
      </p:sp>
      <p:sp>
        <p:nvSpPr>
          <p:cNvPr id="8" name="Freeform 11"/>
          <p:cNvSpPr>
            <a:spLocks noChangeArrowheads="1"/>
          </p:cNvSpPr>
          <p:nvPr/>
        </p:nvSpPr>
        <p:spPr bwMode="auto">
          <a:xfrm>
            <a:off x="5387913" y="1517077"/>
            <a:ext cx="1892300" cy="1323975"/>
          </a:xfrm>
          <a:custGeom>
            <a:avLst/>
            <a:gdLst>
              <a:gd name="T0" fmla="*/ 223 w 454"/>
              <a:gd name="T1" fmla="*/ 0 h 318"/>
              <a:gd name="T2" fmla="*/ 109 w 454"/>
              <a:gd name="T3" fmla="*/ 21 h 318"/>
              <a:gd name="T4" fmla="*/ 113 w 454"/>
              <a:gd name="T5" fmla="*/ 52 h 318"/>
              <a:gd name="T6" fmla="*/ 0 w 454"/>
              <a:gd name="T7" fmla="*/ 206 h 318"/>
              <a:gd name="T8" fmla="*/ 69 w 454"/>
              <a:gd name="T9" fmla="*/ 283 h 318"/>
              <a:gd name="T10" fmla="*/ 113 w 454"/>
              <a:gd name="T11" fmla="*/ 280 h 318"/>
              <a:gd name="T12" fmla="*/ 279 w 454"/>
              <a:gd name="T13" fmla="*/ 318 h 318"/>
              <a:gd name="T14" fmla="*/ 454 w 454"/>
              <a:gd name="T15" fmla="*/ 162 h 318"/>
              <a:gd name="T16" fmla="*/ 223 w 454"/>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4"/>
              <a:gd name="T28" fmla="*/ 0 h 318"/>
              <a:gd name="T29" fmla="*/ 454 w 454"/>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4" h="318">
                <a:moveTo>
                  <a:pt x="223" y="0"/>
                </a:moveTo>
                <a:cubicBezTo>
                  <a:pt x="181" y="0"/>
                  <a:pt x="143" y="8"/>
                  <a:pt x="109" y="21"/>
                </a:cubicBezTo>
                <a:cubicBezTo>
                  <a:pt x="112" y="31"/>
                  <a:pt x="113" y="42"/>
                  <a:pt x="113" y="52"/>
                </a:cubicBezTo>
                <a:cubicBezTo>
                  <a:pt x="113" y="116"/>
                  <a:pt x="69" y="172"/>
                  <a:pt x="0" y="206"/>
                </a:cubicBezTo>
                <a:cubicBezTo>
                  <a:pt x="12" y="236"/>
                  <a:pt x="36" y="262"/>
                  <a:pt x="69" y="283"/>
                </a:cubicBezTo>
                <a:cubicBezTo>
                  <a:pt x="83" y="281"/>
                  <a:pt x="98" y="280"/>
                  <a:pt x="113" y="280"/>
                </a:cubicBezTo>
                <a:cubicBezTo>
                  <a:pt x="175" y="280"/>
                  <a:pt x="232" y="294"/>
                  <a:pt x="279" y="318"/>
                </a:cubicBezTo>
                <a:cubicBezTo>
                  <a:pt x="380" y="301"/>
                  <a:pt x="454" y="237"/>
                  <a:pt x="454" y="162"/>
                </a:cubicBezTo>
                <a:cubicBezTo>
                  <a:pt x="454" y="72"/>
                  <a:pt x="350" y="0"/>
                  <a:pt x="223"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solidFill>
              <a:sym typeface="宋体" panose="02010600030101010101" pitchFamily="2" charset="-122"/>
            </a:endParaRPr>
          </a:p>
        </p:txBody>
      </p:sp>
      <p:sp>
        <p:nvSpPr>
          <p:cNvPr id="9" name="Freeform 12"/>
          <p:cNvSpPr>
            <a:spLocks noChangeArrowheads="1"/>
          </p:cNvSpPr>
          <p:nvPr/>
        </p:nvSpPr>
        <p:spPr bwMode="auto">
          <a:xfrm>
            <a:off x="5351401" y="1604389"/>
            <a:ext cx="508000" cy="771525"/>
          </a:xfrm>
          <a:custGeom>
            <a:avLst/>
            <a:gdLst>
              <a:gd name="T0" fmla="*/ 118 w 122"/>
              <a:gd name="T1" fmla="*/ 0 h 185"/>
              <a:gd name="T2" fmla="*/ 0 w 122"/>
              <a:gd name="T3" fmla="*/ 141 h 185"/>
              <a:gd name="T4" fmla="*/ 9 w 122"/>
              <a:gd name="T5" fmla="*/ 185 h 185"/>
              <a:gd name="T6" fmla="*/ 122 w 122"/>
              <a:gd name="T7" fmla="*/ 31 h 185"/>
              <a:gd name="T8" fmla="*/ 118 w 122"/>
              <a:gd name="T9" fmla="*/ 0 h 185"/>
              <a:gd name="T10" fmla="*/ 0 60000 65536"/>
              <a:gd name="T11" fmla="*/ 0 60000 65536"/>
              <a:gd name="T12" fmla="*/ 0 60000 65536"/>
              <a:gd name="T13" fmla="*/ 0 60000 65536"/>
              <a:gd name="T14" fmla="*/ 0 60000 65536"/>
              <a:gd name="T15" fmla="*/ 0 w 122"/>
              <a:gd name="T16" fmla="*/ 0 h 185"/>
              <a:gd name="T17" fmla="*/ 122 w 122"/>
              <a:gd name="T18" fmla="*/ 185 h 185"/>
            </a:gdLst>
            <a:ahLst/>
            <a:cxnLst>
              <a:cxn ang="T10">
                <a:pos x="T0" y="T1"/>
              </a:cxn>
              <a:cxn ang="T11">
                <a:pos x="T2" y="T3"/>
              </a:cxn>
              <a:cxn ang="T12">
                <a:pos x="T4" y="T5"/>
              </a:cxn>
              <a:cxn ang="T13">
                <a:pos x="T6" y="T7"/>
              </a:cxn>
              <a:cxn ang="T14">
                <a:pos x="T8" y="T9"/>
              </a:cxn>
            </a:cxnLst>
            <a:rect l="T15" t="T16" r="T17" b="T18"/>
            <a:pathLst>
              <a:path w="122" h="185">
                <a:moveTo>
                  <a:pt x="118" y="0"/>
                </a:moveTo>
                <a:cubicBezTo>
                  <a:pt x="48" y="27"/>
                  <a:pt x="0" y="80"/>
                  <a:pt x="0" y="141"/>
                </a:cubicBezTo>
                <a:cubicBezTo>
                  <a:pt x="0" y="156"/>
                  <a:pt x="3" y="171"/>
                  <a:pt x="9" y="185"/>
                </a:cubicBezTo>
                <a:cubicBezTo>
                  <a:pt x="78" y="151"/>
                  <a:pt x="122" y="95"/>
                  <a:pt x="122" y="31"/>
                </a:cubicBezTo>
                <a:cubicBezTo>
                  <a:pt x="122" y="21"/>
                  <a:pt x="121" y="10"/>
                  <a:pt x="118"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solidFill>
              <a:sym typeface="宋体" panose="02010600030101010101" pitchFamily="2" charset="-122"/>
            </a:endParaRPr>
          </a:p>
        </p:txBody>
      </p:sp>
      <p:sp>
        <p:nvSpPr>
          <p:cNvPr id="10" name="Freeform 13"/>
          <p:cNvSpPr>
            <a:spLocks noChangeArrowheads="1"/>
          </p:cNvSpPr>
          <p:nvPr/>
        </p:nvSpPr>
        <p:spPr bwMode="auto">
          <a:xfrm>
            <a:off x="5675251" y="2683889"/>
            <a:ext cx="874712" cy="298450"/>
          </a:xfrm>
          <a:custGeom>
            <a:avLst/>
            <a:gdLst>
              <a:gd name="T0" fmla="*/ 44 w 210"/>
              <a:gd name="T1" fmla="*/ 0 h 72"/>
              <a:gd name="T2" fmla="*/ 0 w 210"/>
              <a:gd name="T3" fmla="*/ 3 h 72"/>
              <a:gd name="T4" fmla="*/ 97 w 210"/>
              <a:gd name="T5" fmla="*/ 38 h 72"/>
              <a:gd name="T6" fmla="*/ 18 w 210"/>
              <a:gd name="T7" fmla="*/ 69 h 72"/>
              <a:gd name="T8" fmla="*/ 61 w 210"/>
              <a:gd name="T9" fmla="*/ 72 h 72"/>
              <a:gd name="T10" fmla="*/ 165 w 210"/>
              <a:gd name="T11" fmla="*/ 43 h 72"/>
              <a:gd name="T12" fmla="*/ 210 w 210"/>
              <a:gd name="T13" fmla="*/ 38 h 72"/>
              <a:gd name="T14" fmla="*/ 44 w 210"/>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72"/>
              <a:gd name="T26" fmla="*/ 210 w 21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72">
                <a:moveTo>
                  <a:pt x="44" y="0"/>
                </a:moveTo>
                <a:cubicBezTo>
                  <a:pt x="29" y="0"/>
                  <a:pt x="14" y="1"/>
                  <a:pt x="0" y="3"/>
                </a:cubicBezTo>
                <a:cubicBezTo>
                  <a:pt x="27" y="20"/>
                  <a:pt x="61" y="32"/>
                  <a:pt x="97" y="38"/>
                </a:cubicBezTo>
                <a:cubicBezTo>
                  <a:pt x="87" y="52"/>
                  <a:pt x="65" y="64"/>
                  <a:pt x="18" y="69"/>
                </a:cubicBezTo>
                <a:cubicBezTo>
                  <a:pt x="18" y="69"/>
                  <a:pt x="37" y="72"/>
                  <a:pt x="61" y="72"/>
                </a:cubicBezTo>
                <a:cubicBezTo>
                  <a:pt x="95" y="72"/>
                  <a:pt x="142" y="67"/>
                  <a:pt x="165" y="43"/>
                </a:cubicBezTo>
                <a:cubicBezTo>
                  <a:pt x="181" y="43"/>
                  <a:pt x="195" y="41"/>
                  <a:pt x="210" y="38"/>
                </a:cubicBezTo>
                <a:cubicBezTo>
                  <a:pt x="163" y="14"/>
                  <a:pt x="106" y="0"/>
                  <a:pt x="44"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solidFill>
              <a:sym typeface="宋体" panose="02010600030101010101" pitchFamily="2" charset="-122"/>
            </a:endParaRPr>
          </a:p>
        </p:txBody>
      </p:sp>
      <p:sp>
        <p:nvSpPr>
          <p:cNvPr id="11" name="TextBox 231"/>
          <p:cNvSpPr>
            <a:spLocks noChangeArrowheads="1"/>
          </p:cNvSpPr>
          <p:nvPr/>
        </p:nvSpPr>
        <p:spPr bwMode="auto">
          <a:xfrm>
            <a:off x="3957576" y="1209102"/>
            <a:ext cx="1539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人力成本</a:t>
            </a:r>
            <a:endParaRPr kumimoji="0" lang="zh-CN" altLang="en-US" sz="1800" b="1" i="0" u="none" strike="noStrike" kern="1200" cap="none" spc="0" normalizeH="0" baseline="0" noProof="0" dirty="0">
              <a:ln>
                <a:noFill/>
              </a:ln>
              <a:effectLst/>
              <a:uLnTx/>
              <a:uFillTx/>
              <a:cs typeface="+mn-cs"/>
            </a:endParaRPr>
          </a:p>
        </p:txBody>
      </p:sp>
      <p:sp>
        <p:nvSpPr>
          <p:cNvPr id="12" name="矩形 11"/>
          <p:cNvSpPr>
            <a:spLocks noChangeArrowheads="1"/>
          </p:cNvSpPr>
          <p:nvPr/>
        </p:nvSpPr>
        <p:spPr bwMode="auto">
          <a:xfrm>
            <a:off x="3990913" y="1525014"/>
            <a:ext cx="1441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在这里添加文本内容在这里添加文本内容</a:t>
            </a:r>
            <a:endPar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3" name="直接连接符 12"/>
          <p:cNvSpPr>
            <a:spLocks noChangeShapeType="1"/>
          </p:cNvSpPr>
          <p:nvPr/>
        </p:nvSpPr>
        <p:spPr bwMode="auto">
          <a:xfrm>
            <a:off x="4063938" y="1532952"/>
            <a:ext cx="1320800" cy="0"/>
          </a:xfrm>
          <a:prstGeom prst="line">
            <a:avLst/>
          </a:prstGeom>
          <a:noFill/>
          <a:ln w="9525" cap="flat" cmpd="sng">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effectLst/>
              <a:uLnTx/>
              <a:uFillTx/>
              <a:latin typeface="Calibri" panose="020F0502020204030204" pitchFamily="34" charset="0"/>
              <a:ea typeface="宋体" panose="02010600030101010101" pitchFamily="2" charset="-122"/>
              <a:cs typeface="+mn-cs"/>
            </a:endParaRPr>
          </a:p>
        </p:txBody>
      </p:sp>
      <p:sp>
        <p:nvSpPr>
          <p:cNvPr id="14" name="TextBox 240"/>
          <p:cNvSpPr>
            <a:spLocks noChangeArrowheads="1"/>
          </p:cNvSpPr>
          <p:nvPr/>
        </p:nvSpPr>
        <p:spPr bwMode="auto">
          <a:xfrm>
            <a:off x="5641913" y="1864739"/>
            <a:ext cx="1539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办公成本</a:t>
            </a:r>
            <a:endParaRPr kumimoji="0" lang="zh-CN" altLang="en-US" sz="1800" b="1" i="0" u="none" strike="noStrike" kern="1200" cap="none" spc="0" normalizeH="0" baseline="0" noProof="0" dirty="0">
              <a:ln>
                <a:noFill/>
              </a:ln>
              <a:effectLst/>
              <a:uLnTx/>
              <a:uFillTx/>
              <a:cs typeface="+mn-cs"/>
            </a:endParaRPr>
          </a:p>
        </p:txBody>
      </p:sp>
      <p:sp>
        <p:nvSpPr>
          <p:cNvPr id="15" name="矩形 14"/>
          <p:cNvSpPr>
            <a:spLocks noChangeArrowheads="1"/>
          </p:cNvSpPr>
          <p:nvPr/>
        </p:nvSpPr>
        <p:spPr bwMode="auto">
          <a:xfrm>
            <a:off x="5675251" y="2179064"/>
            <a:ext cx="1441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在这里添加文本内容在这里添加文本内容</a:t>
            </a:r>
            <a:endPar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6" name="直接连接符 15"/>
          <p:cNvSpPr>
            <a:spLocks noChangeShapeType="1"/>
          </p:cNvSpPr>
          <p:nvPr/>
        </p:nvSpPr>
        <p:spPr bwMode="auto">
          <a:xfrm>
            <a:off x="5748276" y="2188589"/>
            <a:ext cx="1320800" cy="0"/>
          </a:xfrm>
          <a:prstGeom prst="line">
            <a:avLst/>
          </a:prstGeom>
          <a:noFill/>
          <a:ln w="9525" cap="flat" cmpd="sng">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effectLst/>
              <a:uLnTx/>
              <a:uFillTx/>
              <a:latin typeface="Calibri" panose="020F0502020204030204" pitchFamily="34" charset="0"/>
              <a:ea typeface="宋体" panose="02010600030101010101" pitchFamily="2" charset="-122"/>
              <a:cs typeface="+mn-cs"/>
            </a:endParaRPr>
          </a:p>
        </p:txBody>
      </p:sp>
      <p:sp>
        <p:nvSpPr>
          <p:cNvPr id="17" name="TextBox 243"/>
          <p:cNvSpPr>
            <a:spLocks noChangeArrowheads="1"/>
          </p:cNvSpPr>
          <p:nvPr/>
        </p:nvSpPr>
        <p:spPr bwMode="auto">
          <a:xfrm>
            <a:off x="3455926" y="2615627"/>
            <a:ext cx="1539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推广费用</a:t>
            </a:r>
            <a:endParaRPr kumimoji="0" lang="zh-CN" altLang="en-US" sz="1800" b="1" i="0" u="none" strike="noStrike" kern="1200" cap="none" spc="0" normalizeH="0" baseline="0" noProof="0" dirty="0">
              <a:ln>
                <a:noFill/>
              </a:ln>
              <a:effectLst/>
              <a:uLnTx/>
              <a:uFillTx/>
              <a:cs typeface="+mn-cs"/>
            </a:endParaRPr>
          </a:p>
        </p:txBody>
      </p:sp>
      <p:sp>
        <p:nvSpPr>
          <p:cNvPr id="18" name="矩形 17"/>
          <p:cNvSpPr>
            <a:spLocks noChangeArrowheads="1"/>
          </p:cNvSpPr>
          <p:nvPr/>
        </p:nvSpPr>
        <p:spPr bwMode="auto">
          <a:xfrm>
            <a:off x="3489263" y="2931539"/>
            <a:ext cx="1441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在这里添加文本内容在这里添加文本内容</a:t>
            </a:r>
            <a:endPar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9" name="直接连接符 18"/>
          <p:cNvSpPr>
            <a:spLocks noChangeShapeType="1"/>
          </p:cNvSpPr>
          <p:nvPr/>
        </p:nvSpPr>
        <p:spPr bwMode="auto">
          <a:xfrm>
            <a:off x="3562288" y="2939477"/>
            <a:ext cx="1320800" cy="0"/>
          </a:xfrm>
          <a:prstGeom prst="line">
            <a:avLst/>
          </a:prstGeom>
          <a:noFill/>
          <a:ln w="9525" cap="flat" cmpd="sng">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effectLst/>
              <a:uLnTx/>
              <a:uFillTx/>
              <a:latin typeface="Calibri" panose="020F0502020204030204" pitchFamily="34" charset="0"/>
              <a:ea typeface="宋体" panose="02010600030101010101" pitchFamily="2" charset="-122"/>
              <a:cs typeface="+mn-cs"/>
            </a:endParaRPr>
          </a:p>
        </p:txBody>
      </p:sp>
      <p:sp>
        <p:nvSpPr>
          <p:cNvPr id="20" name="TextBox 246"/>
          <p:cNvSpPr>
            <a:spLocks noChangeArrowheads="1"/>
          </p:cNvSpPr>
          <p:nvPr/>
        </p:nvSpPr>
        <p:spPr bwMode="auto">
          <a:xfrm>
            <a:off x="5167251" y="3177602"/>
            <a:ext cx="1539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600" b="1" noProof="0" dirty="0">
                <a:latin typeface="微软雅黑" panose="020B0503020204020204" pitchFamily="34" charset="-122"/>
                <a:ea typeface="微软雅黑" panose="020B0503020204020204" pitchFamily="34" charset="-122"/>
                <a:sym typeface="Arial" panose="020B0604020202020204" pitchFamily="34" charset="0"/>
              </a:rPr>
              <a:t>其他</a:t>
            </a:r>
            <a:r>
              <a:rPr kumimoji="0" lang="zh-CN" altLang="en-US" sz="16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费用</a:t>
            </a:r>
            <a:endParaRPr kumimoji="0" lang="zh-CN" altLang="en-US" sz="1800" b="1" i="0" u="none" strike="noStrike" kern="1200" cap="none" spc="0" normalizeH="0" baseline="0" noProof="0" dirty="0">
              <a:ln>
                <a:noFill/>
              </a:ln>
              <a:effectLst/>
              <a:uLnTx/>
              <a:uFillTx/>
              <a:cs typeface="+mn-cs"/>
            </a:endParaRPr>
          </a:p>
        </p:txBody>
      </p:sp>
      <p:sp>
        <p:nvSpPr>
          <p:cNvPr id="21" name="矩形 20"/>
          <p:cNvSpPr>
            <a:spLocks noChangeArrowheads="1"/>
          </p:cNvSpPr>
          <p:nvPr/>
        </p:nvSpPr>
        <p:spPr bwMode="auto">
          <a:xfrm>
            <a:off x="5200588" y="3493514"/>
            <a:ext cx="1441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在这里添加文本内容在这里添加文本内容</a:t>
            </a:r>
            <a:endPar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2" name="直接连接符 21"/>
          <p:cNvSpPr>
            <a:spLocks noChangeShapeType="1"/>
          </p:cNvSpPr>
          <p:nvPr/>
        </p:nvSpPr>
        <p:spPr bwMode="auto">
          <a:xfrm>
            <a:off x="5273613" y="3501452"/>
            <a:ext cx="1320800" cy="1587"/>
          </a:xfrm>
          <a:prstGeom prst="line">
            <a:avLst/>
          </a:prstGeom>
          <a:noFill/>
          <a:ln w="9525" cap="flat" cmpd="sng">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effectLst/>
              <a:uLnTx/>
              <a:uFillTx/>
              <a:latin typeface="Calibri" panose="020F0502020204030204" pitchFamily="34" charset="0"/>
              <a:ea typeface="宋体" panose="02010600030101010101" pitchFamily="2" charset="-122"/>
              <a:cs typeface="+mn-cs"/>
            </a:endParaRPr>
          </a:p>
        </p:txBody>
      </p:sp>
      <p:sp>
        <p:nvSpPr>
          <p:cNvPr id="23" name="标题 22"/>
          <p:cNvSpPr>
            <a:spLocks noGrp="1"/>
          </p:cNvSpPr>
          <p:nvPr>
            <p:ph type="title"/>
          </p:nvPr>
        </p:nvSpPr>
        <p:spPr/>
        <p:txBody>
          <a:bodyPr/>
          <a:lstStyle/>
          <a:p>
            <a:r>
              <a:rPr lang="zh-CN" altLang="en-US" dirty="0"/>
              <a:t>各项成本预算</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175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animBg="1"/>
      <p:bldP spid="14" grpId="0"/>
      <p:bldP spid="15" grpId="0"/>
      <p:bldP spid="16" grpId="0" animBg="1"/>
      <p:bldP spid="17" grpId="0"/>
      <p:bldP spid="18" grpId="0"/>
      <p:bldP spid="19" grpId="0" animBg="1"/>
      <p:bldP spid="20" grpId="0"/>
      <p:bldP spid="21" grpId="0"/>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
          <p:cNvSpPr>
            <a:spLocks noChangeShapeType="1"/>
          </p:cNvSpPr>
          <p:nvPr/>
        </p:nvSpPr>
        <p:spPr bwMode="auto">
          <a:xfrm>
            <a:off x="4540249"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 name="直接连接符 2"/>
          <p:cNvSpPr>
            <a:spLocks noChangeShapeType="1"/>
          </p:cNvSpPr>
          <p:nvPr/>
        </p:nvSpPr>
        <p:spPr bwMode="auto">
          <a:xfrm>
            <a:off x="4786311"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 name="直接连接符 3"/>
          <p:cNvSpPr>
            <a:spLocks noChangeShapeType="1"/>
          </p:cNvSpPr>
          <p:nvPr/>
        </p:nvSpPr>
        <p:spPr bwMode="auto">
          <a:xfrm>
            <a:off x="5276849"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直接连接符 4"/>
          <p:cNvSpPr>
            <a:spLocks noChangeShapeType="1"/>
          </p:cNvSpPr>
          <p:nvPr/>
        </p:nvSpPr>
        <p:spPr bwMode="auto">
          <a:xfrm>
            <a:off x="5521324" y="1709738"/>
            <a:ext cx="1587"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 name="直接连接符 5"/>
          <p:cNvSpPr>
            <a:spLocks noChangeShapeType="1"/>
          </p:cNvSpPr>
          <p:nvPr/>
        </p:nvSpPr>
        <p:spPr bwMode="auto">
          <a:xfrm>
            <a:off x="5767386"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7" name="直接连接符 6"/>
          <p:cNvSpPr>
            <a:spLocks noChangeShapeType="1"/>
          </p:cNvSpPr>
          <p:nvPr/>
        </p:nvSpPr>
        <p:spPr bwMode="auto">
          <a:xfrm>
            <a:off x="5030786"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8" name="直接连接符 7"/>
          <p:cNvSpPr>
            <a:spLocks noChangeShapeType="1"/>
          </p:cNvSpPr>
          <p:nvPr/>
        </p:nvSpPr>
        <p:spPr bwMode="auto">
          <a:xfrm>
            <a:off x="6011861" y="1709738"/>
            <a:ext cx="1588"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直接连接符 8"/>
          <p:cNvSpPr>
            <a:spLocks noChangeShapeType="1"/>
          </p:cNvSpPr>
          <p:nvPr/>
        </p:nvSpPr>
        <p:spPr bwMode="auto">
          <a:xfrm>
            <a:off x="6257924" y="1709738"/>
            <a:ext cx="1587"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 name="直接连接符 9"/>
          <p:cNvSpPr>
            <a:spLocks noChangeShapeType="1"/>
          </p:cNvSpPr>
          <p:nvPr/>
        </p:nvSpPr>
        <p:spPr bwMode="auto">
          <a:xfrm>
            <a:off x="6748461" y="1709738"/>
            <a:ext cx="1588"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 name="直接连接符 10"/>
          <p:cNvSpPr>
            <a:spLocks noChangeShapeType="1"/>
          </p:cNvSpPr>
          <p:nvPr/>
        </p:nvSpPr>
        <p:spPr bwMode="auto">
          <a:xfrm>
            <a:off x="6994524"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2" name="直接连接符 11"/>
          <p:cNvSpPr>
            <a:spLocks noChangeShapeType="1"/>
          </p:cNvSpPr>
          <p:nvPr/>
        </p:nvSpPr>
        <p:spPr bwMode="auto">
          <a:xfrm>
            <a:off x="7240586"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3" name="直接连接符 12"/>
          <p:cNvSpPr>
            <a:spLocks noChangeShapeType="1"/>
          </p:cNvSpPr>
          <p:nvPr/>
        </p:nvSpPr>
        <p:spPr bwMode="auto">
          <a:xfrm>
            <a:off x="6503986"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4" name="直接连接符 13"/>
          <p:cNvSpPr>
            <a:spLocks noChangeShapeType="1"/>
          </p:cNvSpPr>
          <p:nvPr/>
        </p:nvSpPr>
        <p:spPr bwMode="auto">
          <a:xfrm>
            <a:off x="7731124"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5" name="直接连接符 14"/>
          <p:cNvSpPr>
            <a:spLocks noChangeShapeType="1"/>
          </p:cNvSpPr>
          <p:nvPr/>
        </p:nvSpPr>
        <p:spPr bwMode="auto">
          <a:xfrm>
            <a:off x="7975599" y="1709738"/>
            <a:ext cx="1587"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6" name="直接连接符 15"/>
          <p:cNvSpPr>
            <a:spLocks noChangeShapeType="1"/>
          </p:cNvSpPr>
          <p:nvPr/>
        </p:nvSpPr>
        <p:spPr bwMode="auto">
          <a:xfrm>
            <a:off x="8221661"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7" name="直接连接符 16"/>
          <p:cNvSpPr>
            <a:spLocks noChangeShapeType="1"/>
          </p:cNvSpPr>
          <p:nvPr/>
        </p:nvSpPr>
        <p:spPr bwMode="auto">
          <a:xfrm>
            <a:off x="7485061"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8" name="Freeform 6"/>
          <p:cNvSpPr>
            <a:spLocks noChangeArrowheads="1"/>
          </p:cNvSpPr>
          <p:nvPr/>
        </p:nvSpPr>
        <p:spPr bwMode="auto">
          <a:xfrm>
            <a:off x="944561" y="1687513"/>
            <a:ext cx="2185988" cy="1333500"/>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7"/>
              <a:gd name="T31" fmla="*/ 0 h 840"/>
              <a:gd name="T32" fmla="*/ 1377 w 1377"/>
              <a:gd name="T33" fmla="*/ 840 h 8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7" h="840">
                <a:moveTo>
                  <a:pt x="1377" y="181"/>
                </a:moveTo>
                <a:lnTo>
                  <a:pt x="1034" y="90"/>
                </a:lnTo>
                <a:lnTo>
                  <a:pt x="691" y="0"/>
                </a:lnTo>
                <a:lnTo>
                  <a:pt x="343" y="90"/>
                </a:lnTo>
                <a:lnTo>
                  <a:pt x="0" y="181"/>
                </a:lnTo>
                <a:lnTo>
                  <a:pt x="0" y="840"/>
                </a:lnTo>
                <a:lnTo>
                  <a:pt x="1377" y="840"/>
                </a:lnTo>
                <a:lnTo>
                  <a:pt x="1377" y="181"/>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solidFill>
              <a:sym typeface="宋体" panose="02010600030101010101" pitchFamily="2" charset="-122"/>
            </a:endParaRPr>
          </a:p>
        </p:txBody>
      </p:sp>
      <p:sp>
        <p:nvSpPr>
          <p:cNvPr id="19" name="Freeform 7"/>
          <p:cNvSpPr>
            <a:spLocks noChangeArrowheads="1"/>
          </p:cNvSpPr>
          <p:nvPr/>
        </p:nvSpPr>
        <p:spPr bwMode="auto">
          <a:xfrm>
            <a:off x="944561" y="3192463"/>
            <a:ext cx="2185988" cy="823913"/>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7"/>
              <a:gd name="T31" fmla="*/ 0 h 519"/>
              <a:gd name="T32" fmla="*/ 1377 w 1377"/>
              <a:gd name="T33" fmla="*/ 519 h 5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7" h="519">
                <a:moveTo>
                  <a:pt x="0" y="0"/>
                </a:moveTo>
                <a:lnTo>
                  <a:pt x="0" y="334"/>
                </a:lnTo>
                <a:lnTo>
                  <a:pt x="343" y="424"/>
                </a:lnTo>
                <a:lnTo>
                  <a:pt x="691" y="519"/>
                </a:lnTo>
                <a:lnTo>
                  <a:pt x="1034" y="424"/>
                </a:lnTo>
                <a:lnTo>
                  <a:pt x="1377" y="334"/>
                </a:lnTo>
                <a:lnTo>
                  <a:pt x="1377" y="0"/>
                </a:lnTo>
                <a:lnTo>
                  <a:pt x="0" y="0"/>
                </a:lnTo>
                <a:close/>
              </a:path>
            </a:pathLst>
          </a:custGeom>
          <a:solidFill>
            <a:schemeClr val="tx1"/>
          </a:solidFill>
          <a:ln w="6350">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rgbClr val="000000"/>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ym typeface="宋体" panose="02010600030101010101" pitchFamily="2" charset="-122"/>
            </a:endParaRPr>
          </a:p>
        </p:txBody>
      </p:sp>
      <p:sp>
        <p:nvSpPr>
          <p:cNvPr id="20" name="Rectangle 144"/>
          <p:cNvSpPr>
            <a:spLocks noChangeArrowheads="1"/>
          </p:cNvSpPr>
          <p:nvPr/>
        </p:nvSpPr>
        <p:spPr bwMode="auto">
          <a:xfrm>
            <a:off x="5853111" y="1343026"/>
            <a:ext cx="301625" cy="130175"/>
          </a:xfrm>
          <a:prstGeom prst="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lt1"/>
              </a:solidFill>
              <a:sym typeface="宋体" panose="02010600030101010101" pitchFamily="2" charset="-122"/>
            </a:endParaRPr>
          </a:p>
        </p:txBody>
      </p:sp>
      <p:sp>
        <p:nvSpPr>
          <p:cNvPr id="21" name="Rectangle 145"/>
          <p:cNvSpPr>
            <a:spLocks noChangeArrowheads="1"/>
          </p:cNvSpPr>
          <p:nvPr/>
        </p:nvSpPr>
        <p:spPr bwMode="auto">
          <a:xfrm>
            <a:off x="7064374" y="1343026"/>
            <a:ext cx="295275" cy="130175"/>
          </a:xfrm>
          <a:prstGeom prst="rect">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lt1"/>
              </a:solidFill>
              <a:sym typeface="宋体" panose="02010600030101010101" pitchFamily="2" charset="-122"/>
            </a:endParaRPr>
          </a:p>
        </p:txBody>
      </p:sp>
      <p:sp>
        <p:nvSpPr>
          <p:cNvPr id="22" name="Rectangle 177"/>
          <p:cNvSpPr>
            <a:spLocks noChangeArrowheads="1"/>
          </p:cNvSpPr>
          <p:nvPr/>
        </p:nvSpPr>
        <p:spPr bwMode="auto">
          <a:xfrm>
            <a:off x="4291011" y="3078163"/>
            <a:ext cx="4014788" cy="49213"/>
          </a:xfrm>
          <a:prstGeom prst="rect">
            <a:avLst/>
          </a:prstGeom>
          <a:solidFill>
            <a:schemeClr val="tx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3" name="Freeform 191"/>
          <p:cNvSpPr>
            <a:spLocks noChangeArrowheads="1"/>
          </p:cNvSpPr>
          <p:nvPr/>
        </p:nvSpPr>
        <p:spPr bwMode="auto">
          <a:xfrm>
            <a:off x="4857749" y="1816101"/>
            <a:ext cx="3354387" cy="1282700"/>
          </a:xfrm>
          <a:custGeom>
            <a:avLst/>
            <a:gdLst>
              <a:gd name="T0" fmla="*/ 2032 w 2113"/>
              <a:gd name="T1" fmla="*/ 736 h 808"/>
              <a:gd name="T2" fmla="*/ 1982 w 2113"/>
              <a:gd name="T3" fmla="*/ 736 h 808"/>
              <a:gd name="T4" fmla="*/ 1923 w 2113"/>
              <a:gd name="T5" fmla="*/ 587 h 808"/>
              <a:gd name="T6" fmla="*/ 1878 w 2113"/>
              <a:gd name="T7" fmla="*/ 601 h 808"/>
              <a:gd name="T8" fmla="*/ 1819 w 2113"/>
              <a:gd name="T9" fmla="*/ 556 h 808"/>
              <a:gd name="T10" fmla="*/ 1774 w 2113"/>
              <a:gd name="T11" fmla="*/ 447 h 808"/>
              <a:gd name="T12" fmla="*/ 1720 w 2113"/>
              <a:gd name="T13" fmla="*/ 357 h 808"/>
              <a:gd name="T14" fmla="*/ 1679 w 2113"/>
              <a:gd name="T15" fmla="*/ 217 h 808"/>
              <a:gd name="T16" fmla="*/ 1652 w 2113"/>
              <a:gd name="T17" fmla="*/ 217 h 808"/>
              <a:gd name="T18" fmla="*/ 1625 w 2113"/>
              <a:gd name="T19" fmla="*/ 199 h 808"/>
              <a:gd name="T20" fmla="*/ 1517 w 2113"/>
              <a:gd name="T21" fmla="*/ 0 h 808"/>
              <a:gd name="T22" fmla="*/ 1449 w 2113"/>
              <a:gd name="T23" fmla="*/ 82 h 808"/>
              <a:gd name="T24" fmla="*/ 1363 w 2113"/>
              <a:gd name="T25" fmla="*/ 158 h 808"/>
              <a:gd name="T26" fmla="*/ 1278 w 2113"/>
              <a:gd name="T27" fmla="*/ 181 h 808"/>
              <a:gd name="T28" fmla="*/ 1219 w 2113"/>
              <a:gd name="T29" fmla="*/ 194 h 808"/>
              <a:gd name="T30" fmla="*/ 1147 w 2113"/>
              <a:gd name="T31" fmla="*/ 208 h 808"/>
              <a:gd name="T32" fmla="*/ 1101 w 2113"/>
              <a:gd name="T33" fmla="*/ 398 h 808"/>
              <a:gd name="T34" fmla="*/ 1043 w 2113"/>
              <a:gd name="T35" fmla="*/ 398 h 808"/>
              <a:gd name="T36" fmla="*/ 1002 w 2113"/>
              <a:gd name="T37" fmla="*/ 389 h 808"/>
              <a:gd name="T38" fmla="*/ 966 w 2113"/>
              <a:gd name="T39" fmla="*/ 416 h 808"/>
              <a:gd name="T40" fmla="*/ 907 w 2113"/>
              <a:gd name="T41" fmla="*/ 407 h 808"/>
              <a:gd name="T42" fmla="*/ 862 w 2113"/>
              <a:gd name="T43" fmla="*/ 411 h 808"/>
              <a:gd name="T44" fmla="*/ 808 w 2113"/>
              <a:gd name="T45" fmla="*/ 506 h 808"/>
              <a:gd name="T46" fmla="*/ 722 w 2113"/>
              <a:gd name="T47" fmla="*/ 655 h 808"/>
              <a:gd name="T48" fmla="*/ 645 w 2113"/>
              <a:gd name="T49" fmla="*/ 547 h 808"/>
              <a:gd name="T50" fmla="*/ 555 w 2113"/>
              <a:gd name="T51" fmla="*/ 370 h 808"/>
              <a:gd name="T52" fmla="*/ 487 w 2113"/>
              <a:gd name="T53" fmla="*/ 393 h 808"/>
              <a:gd name="T54" fmla="*/ 424 w 2113"/>
              <a:gd name="T55" fmla="*/ 438 h 808"/>
              <a:gd name="T56" fmla="*/ 357 w 2113"/>
              <a:gd name="T57" fmla="*/ 601 h 808"/>
              <a:gd name="T58" fmla="*/ 320 w 2113"/>
              <a:gd name="T59" fmla="*/ 687 h 808"/>
              <a:gd name="T60" fmla="*/ 275 w 2113"/>
              <a:gd name="T61" fmla="*/ 709 h 808"/>
              <a:gd name="T62" fmla="*/ 226 w 2113"/>
              <a:gd name="T63" fmla="*/ 714 h 808"/>
              <a:gd name="T64" fmla="*/ 167 w 2113"/>
              <a:gd name="T65" fmla="*/ 736 h 808"/>
              <a:gd name="T66" fmla="*/ 126 w 2113"/>
              <a:gd name="T67" fmla="*/ 736 h 808"/>
              <a:gd name="T68" fmla="*/ 77 w 2113"/>
              <a:gd name="T69" fmla="*/ 736 h 808"/>
              <a:gd name="T70" fmla="*/ 0 w 2113"/>
              <a:gd name="T71" fmla="*/ 808 h 808"/>
              <a:gd name="T72" fmla="*/ 149 w 2113"/>
              <a:gd name="T73" fmla="*/ 808 h 808"/>
              <a:gd name="T74" fmla="*/ 758 w 2113"/>
              <a:gd name="T75" fmla="*/ 808 h 808"/>
              <a:gd name="T76" fmla="*/ 1973 w 2113"/>
              <a:gd name="T77" fmla="*/ 808 h 808"/>
              <a:gd name="T78" fmla="*/ 2059 w 2113"/>
              <a:gd name="T79" fmla="*/ 736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13"/>
              <a:gd name="T121" fmla="*/ 0 h 808"/>
              <a:gd name="T122" fmla="*/ 2113 w 2113"/>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13" h="808">
                <a:moveTo>
                  <a:pt x="2059" y="736"/>
                </a:moveTo>
                <a:lnTo>
                  <a:pt x="2032" y="736"/>
                </a:lnTo>
                <a:lnTo>
                  <a:pt x="2000" y="714"/>
                </a:lnTo>
                <a:lnTo>
                  <a:pt x="1982" y="736"/>
                </a:lnTo>
                <a:lnTo>
                  <a:pt x="1968" y="781"/>
                </a:lnTo>
                <a:lnTo>
                  <a:pt x="1923" y="587"/>
                </a:lnTo>
                <a:lnTo>
                  <a:pt x="1887" y="641"/>
                </a:lnTo>
                <a:lnTo>
                  <a:pt x="1878" y="601"/>
                </a:lnTo>
                <a:lnTo>
                  <a:pt x="1860" y="650"/>
                </a:lnTo>
                <a:lnTo>
                  <a:pt x="1819" y="556"/>
                </a:lnTo>
                <a:lnTo>
                  <a:pt x="1783" y="578"/>
                </a:lnTo>
                <a:lnTo>
                  <a:pt x="1774" y="447"/>
                </a:lnTo>
                <a:lnTo>
                  <a:pt x="1752" y="470"/>
                </a:lnTo>
                <a:lnTo>
                  <a:pt x="1720" y="357"/>
                </a:lnTo>
                <a:lnTo>
                  <a:pt x="1697" y="393"/>
                </a:lnTo>
                <a:lnTo>
                  <a:pt x="1679" y="217"/>
                </a:lnTo>
                <a:lnTo>
                  <a:pt x="1661" y="267"/>
                </a:lnTo>
                <a:lnTo>
                  <a:pt x="1652" y="217"/>
                </a:lnTo>
                <a:lnTo>
                  <a:pt x="1634" y="249"/>
                </a:lnTo>
                <a:lnTo>
                  <a:pt x="1625" y="199"/>
                </a:lnTo>
                <a:lnTo>
                  <a:pt x="1571" y="194"/>
                </a:lnTo>
                <a:lnTo>
                  <a:pt x="1517" y="0"/>
                </a:lnTo>
                <a:lnTo>
                  <a:pt x="1472" y="149"/>
                </a:lnTo>
                <a:lnTo>
                  <a:pt x="1449" y="82"/>
                </a:lnTo>
                <a:lnTo>
                  <a:pt x="1413" y="131"/>
                </a:lnTo>
                <a:lnTo>
                  <a:pt x="1363" y="158"/>
                </a:lnTo>
                <a:lnTo>
                  <a:pt x="1323" y="14"/>
                </a:lnTo>
                <a:lnTo>
                  <a:pt x="1278" y="181"/>
                </a:lnTo>
                <a:lnTo>
                  <a:pt x="1260" y="100"/>
                </a:lnTo>
                <a:lnTo>
                  <a:pt x="1219" y="194"/>
                </a:lnTo>
                <a:lnTo>
                  <a:pt x="1196" y="167"/>
                </a:lnTo>
                <a:lnTo>
                  <a:pt x="1147" y="208"/>
                </a:lnTo>
                <a:lnTo>
                  <a:pt x="1124" y="289"/>
                </a:lnTo>
                <a:lnTo>
                  <a:pt x="1101" y="398"/>
                </a:lnTo>
                <a:lnTo>
                  <a:pt x="1065" y="262"/>
                </a:lnTo>
                <a:lnTo>
                  <a:pt x="1043" y="398"/>
                </a:lnTo>
                <a:lnTo>
                  <a:pt x="1020" y="330"/>
                </a:lnTo>
                <a:lnTo>
                  <a:pt x="1002" y="389"/>
                </a:lnTo>
                <a:lnTo>
                  <a:pt x="984" y="370"/>
                </a:lnTo>
                <a:lnTo>
                  <a:pt x="966" y="416"/>
                </a:lnTo>
                <a:lnTo>
                  <a:pt x="948" y="370"/>
                </a:lnTo>
                <a:lnTo>
                  <a:pt x="907" y="407"/>
                </a:lnTo>
                <a:lnTo>
                  <a:pt x="880" y="393"/>
                </a:lnTo>
                <a:lnTo>
                  <a:pt x="862" y="411"/>
                </a:lnTo>
                <a:lnTo>
                  <a:pt x="817" y="438"/>
                </a:lnTo>
                <a:lnTo>
                  <a:pt x="808" y="506"/>
                </a:lnTo>
                <a:lnTo>
                  <a:pt x="754" y="601"/>
                </a:lnTo>
                <a:lnTo>
                  <a:pt x="722" y="655"/>
                </a:lnTo>
                <a:lnTo>
                  <a:pt x="704" y="587"/>
                </a:lnTo>
                <a:lnTo>
                  <a:pt x="645" y="547"/>
                </a:lnTo>
                <a:lnTo>
                  <a:pt x="573" y="416"/>
                </a:lnTo>
                <a:lnTo>
                  <a:pt x="555" y="370"/>
                </a:lnTo>
                <a:lnTo>
                  <a:pt x="515" y="407"/>
                </a:lnTo>
                <a:lnTo>
                  <a:pt x="487" y="393"/>
                </a:lnTo>
                <a:lnTo>
                  <a:pt x="465" y="411"/>
                </a:lnTo>
                <a:lnTo>
                  <a:pt x="424" y="438"/>
                </a:lnTo>
                <a:lnTo>
                  <a:pt x="411" y="506"/>
                </a:lnTo>
                <a:lnTo>
                  <a:pt x="357" y="601"/>
                </a:lnTo>
                <a:lnTo>
                  <a:pt x="325" y="655"/>
                </a:lnTo>
                <a:lnTo>
                  <a:pt x="320" y="687"/>
                </a:lnTo>
                <a:lnTo>
                  <a:pt x="298" y="709"/>
                </a:lnTo>
                <a:lnTo>
                  <a:pt x="275" y="709"/>
                </a:lnTo>
                <a:lnTo>
                  <a:pt x="244" y="736"/>
                </a:lnTo>
                <a:lnTo>
                  <a:pt x="226" y="714"/>
                </a:lnTo>
                <a:lnTo>
                  <a:pt x="194" y="736"/>
                </a:lnTo>
                <a:lnTo>
                  <a:pt x="167" y="736"/>
                </a:lnTo>
                <a:lnTo>
                  <a:pt x="140" y="777"/>
                </a:lnTo>
                <a:lnTo>
                  <a:pt x="126" y="736"/>
                </a:lnTo>
                <a:lnTo>
                  <a:pt x="108" y="714"/>
                </a:lnTo>
                <a:lnTo>
                  <a:pt x="77" y="736"/>
                </a:lnTo>
                <a:lnTo>
                  <a:pt x="50" y="736"/>
                </a:lnTo>
                <a:lnTo>
                  <a:pt x="0" y="808"/>
                </a:lnTo>
                <a:lnTo>
                  <a:pt x="117" y="808"/>
                </a:lnTo>
                <a:lnTo>
                  <a:pt x="149" y="808"/>
                </a:lnTo>
                <a:lnTo>
                  <a:pt x="510" y="808"/>
                </a:lnTo>
                <a:lnTo>
                  <a:pt x="758" y="808"/>
                </a:lnTo>
                <a:lnTo>
                  <a:pt x="1959" y="808"/>
                </a:lnTo>
                <a:lnTo>
                  <a:pt x="1973" y="808"/>
                </a:lnTo>
                <a:lnTo>
                  <a:pt x="2113" y="808"/>
                </a:lnTo>
                <a:lnTo>
                  <a:pt x="2059" y="736"/>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lt1"/>
              </a:solidFill>
              <a:sym typeface="宋体" panose="02010600030101010101" pitchFamily="2" charset="-122"/>
            </a:endParaRPr>
          </a:p>
        </p:txBody>
      </p:sp>
      <p:sp>
        <p:nvSpPr>
          <p:cNvPr id="24" name="Freeform 192"/>
          <p:cNvSpPr>
            <a:spLocks noChangeArrowheads="1"/>
          </p:cNvSpPr>
          <p:nvPr/>
        </p:nvSpPr>
        <p:spPr bwMode="auto">
          <a:xfrm>
            <a:off x="4291011" y="3098801"/>
            <a:ext cx="2020888" cy="681037"/>
          </a:xfrm>
          <a:custGeom>
            <a:avLst/>
            <a:gdLst>
              <a:gd name="T0" fmla="*/ 668 w 1273"/>
              <a:gd name="T1" fmla="*/ 0 h 429"/>
              <a:gd name="T2" fmla="*/ 574 w 1273"/>
              <a:gd name="T3" fmla="*/ 0 h 429"/>
              <a:gd name="T4" fmla="*/ 0 w 1273"/>
              <a:gd name="T5" fmla="*/ 0 h 429"/>
              <a:gd name="T6" fmla="*/ 36 w 1273"/>
              <a:gd name="T7" fmla="*/ 27 h 429"/>
              <a:gd name="T8" fmla="*/ 86 w 1273"/>
              <a:gd name="T9" fmla="*/ 95 h 429"/>
              <a:gd name="T10" fmla="*/ 131 w 1273"/>
              <a:gd name="T11" fmla="*/ 59 h 429"/>
              <a:gd name="T12" fmla="*/ 140 w 1273"/>
              <a:gd name="T13" fmla="*/ 95 h 429"/>
              <a:gd name="T14" fmla="*/ 194 w 1273"/>
              <a:gd name="T15" fmla="*/ 118 h 429"/>
              <a:gd name="T16" fmla="*/ 217 w 1273"/>
              <a:gd name="T17" fmla="*/ 163 h 429"/>
              <a:gd name="T18" fmla="*/ 276 w 1273"/>
              <a:gd name="T19" fmla="*/ 176 h 429"/>
              <a:gd name="T20" fmla="*/ 321 w 1273"/>
              <a:gd name="T21" fmla="*/ 127 h 429"/>
              <a:gd name="T22" fmla="*/ 379 w 1273"/>
              <a:gd name="T23" fmla="*/ 186 h 429"/>
              <a:gd name="T24" fmla="*/ 438 w 1273"/>
              <a:gd name="T25" fmla="*/ 149 h 429"/>
              <a:gd name="T26" fmla="*/ 497 w 1273"/>
              <a:gd name="T27" fmla="*/ 131 h 429"/>
              <a:gd name="T28" fmla="*/ 542 w 1273"/>
              <a:gd name="T29" fmla="*/ 154 h 429"/>
              <a:gd name="T30" fmla="*/ 587 w 1273"/>
              <a:gd name="T31" fmla="*/ 95 h 429"/>
              <a:gd name="T32" fmla="*/ 614 w 1273"/>
              <a:gd name="T33" fmla="*/ 64 h 429"/>
              <a:gd name="T34" fmla="*/ 632 w 1273"/>
              <a:gd name="T35" fmla="*/ 109 h 429"/>
              <a:gd name="T36" fmla="*/ 650 w 1273"/>
              <a:gd name="T37" fmla="*/ 100 h 429"/>
              <a:gd name="T38" fmla="*/ 659 w 1273"/>
              <a:gd name="T39" fmla="*/ 163 h 429"/>
              <a:gd name="T40" fmla="*/ 673 w 1273"/>
              <a:gd name="T41" fmla="*/ 204 h 429"/>
              <a:gd name="T42" fmla="*/ 695 w 1273"/>
              <a:gd name="T43" fmla="*/ 195 h 429"/>
              <a:gd name="T44" fmla="*/ 705 w 1273"/>
              <a:gd name="T45" fmla="*/ 244 h 429"/>
              <a:gd name="T46" fmla="*/ 718 w 1273"/>
              <a:gd name="T47" fmla="*/ 267 h 429"/>
              <a:gd name="T48" fmla="*/ 732 w 1273"/>
              <a:gd name="T49" fmla="*/ 307 h 429"/>
              <a:gd name="T50" fmla="*/ 745 w 1273"/>
              <a:gd name="T51" fmla="*/ 271 h 429"/>
              <a:gd name="T52" fmla="*/ 750 w 1273"/>
              <a:gd name="T53" fmla="*/ 316 h 429"/>
              <a:gd name="T54" fmla="*/ 772 w 1273"/>
              <a:gd name="T55" fmla="*/ 380 h 429"/>
              <a:gd name="T56" fmla="*/ 786 w 1273"/>
              <a:gd name="T57" fmla="*/ 348 h 429"/>
              <a:gd name="T58" fmla="*/ 822 w 1273"/>
              <a:gd name="T59" fmla="*/ 398 h 429"/>
              <a:gd name="T60" fmla="*/ 844 w 1273"/>
              <a:gd name="T61" fmla="*/ 429 h 429"/>
              <a:gd name="T62" fmla="*/ 858 w 1273"/>
              <a:gd name="T63" fmla="*/ 402 h 429"/>
              <a:gd name="T64" fmla="*/ 881 w 1273"/>
              <a:gd name="T65" fmla="*/ 384 h 429"/>
              <a:gd name="T66" fmla="*/ 903 w 1273"/>
              <a:gd name="T67" fmla="*/ 375 h 429"/>
              <a:gd name="T68" fmla="*/ 912 w 1273"/>
              <a:gd name="T69" fmla="*/ 357 h 429"/>
              <a:gd name="T70" fmla="*/ 948 w 1273"/>
              <a:gd name="T71" fmla="*/ 393 h 429"/>
              <a:gd name="T72" fmla="*/ 962 w 1273"/>
              <a:gd name="T73" fmla="*/ 335 h 429"/>
              <a:gd name="T74" fmla="*/ 980 w 1273"/>
              <a:gd name="T75" fmla="*/ 362 h 429"/>
              <a:gd name="T76" fmla="*/ 998 w 1273"/>
              <a:gd name="T77" fmla="*/ 339 h 429"/>
              <a:gd name="T78" fmla="*/ 1012 w 1273"/>
              <a:gd name="T79" fmla="*/ 312 h 429"/>
              <a:gd name="T80" fmla="*/ 1030 w 1273"/>
              <a:gd name="T81" fmla="*/ 312 h 429"/>
              <a:gd name="T82" fmla="*/ 1048 w 1273"/>
              <a:gd name="T83" fmla="*/ 244 h 429"/>
              <a:gd name="T84" fmla="*/ 1102 w 1273"/>
              <a:gd name="T85" fmla="*/ 208 h 429"/>
              <a:gd name="T86" fmla="*/ 1147 w 1273"/>
              <a:gd name="T87" fmla="*/ 244 h 429"/>
              <a:gd name="T88" fmla="*/ 1192 w 1273"/>
              <a:gd name="T89" fmla="*/ 154 h 429"/>
              <a:gd name="T90" fmla="*/ 1273 w 1273"/>
              <a:gd name="T91" fmla="*/ 0 h 429"/>
              <a:gd name="T92" fmla="*/ 668 w 1273"/>
              <a:gd name="T93" fmla="*/ 0 h 4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73"/>
              <a:gd name="T142" fmla="*/ 0 h 429"/>
              <a:gd name="T143" fmla="*/ 1273 w 1273"/>
              <a:gd name="T144" fmla="*/ 429 h 4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73" h="429">
                <a:moveTo>
                  <a:pt x="668" y="0"/>
                </a:moveTo>
                <a:lnTo>
                  <a:pt x="574" y="0"/>
                </a:lnTo>
                <a:lnTo>
                  <a:pt x="0" y="0"/>
                </a:lnTo>
                <a:lnTo>
                  <a:pt x="36" y="27"/>
                </a:lnTo>
                <a:lnTo>
                  <a:pt x="86" y="95"/>
                </a:lnTo>
                <a:lnTo>
                  <a:pt x="131" y="59"/>
                </a:lnTo>
                <a:lnTo>
                  <a:pt x="140" y="95"/>
                </a:lnTo>
                <a:lnTo>
                  <a:pt x="194" y="118"/>
                </a:lnTo>
                <a:lnTo>
                  <a:pt x="217" y="163"/>
                </a:lnTo>
                <a:lnTo>
                  <a:pt x="276" y="176"/>
                </a:lnTo>
                <a:lnTo>
                  <a:pt x="321" y="127"/>
                </a:lnTo>
                <a:lnTo>
                  <a:pt x="379" y="186"/>
                </a:lnTo>
                <a:lnTo>
                  <a:pt x="438" y="149"/>
                </a:lnTo>
                <a:lnTo>
                  <a:pt x="497" y="131"/>
                </a:lnTo>
                <a:lnTo>
                  <a:pt x="542" y="154"/>
                </a:lnTo>
                <a:lnTo>
                  <a:pt x="587" y="95"/>
                </a:lnTo>
                <a:lnTo>
                  <a:pt x="614" y="64"/>
                </a:lnTo>
                <a:lnTo>
                  <a:pt x="632" y="109"/>
                </a:lnTo>
                <a:lnTo>
                  <a:pt x="650" y="100"/>
                </a:lnTo>
                <a:lnTo>
                  <a:pt x="659" y="163"/>
                </a:lnTo>
                <a:lnTo>
                  <a:pt x="673" y="204"/>
                </a:lnTo>
                <a:lnTo>
                  <a:pt x="695" y="195"/>
                </a:lnTo>
                <a:lnTo>
                  <a:pt x="705" y="244"/>
                </a:lnTo>
                <a:lnTo>
                  <a:pt x="718" y="267"/>
                </a:lnTo>
                <a:lnTo>
                  <a:pt x="732" y="307"/>
                </a:lnTo>
                <a:lnTo>
                  <a:pt x="745" y="271"/>
                </a:lnTo>
                <a:lnTo>
                  <a:pt x="750" y="316"/>
                </a:lnTo>
                <a:lnTo>
                  <a:pt x="772" y="380"/>
                </a:lnTo>
                <a:lnTo>
                  <a:pt x="786" y="348"/>
                </a:lnTo>
                <a:lnTo>
                  <a:pt x="822" y="398"/>
                </a:lnTo>
                <a:lnTo>
                  <a:pt x="844" y="429"/>
                </a:lnTo>
                <a:lnTo>
                  <a:pt x="858" y="402"/>
                </a:lnTo>
                <a:lnTo>
                  <a:pt x="881" y="384"/>
                </a:lnTo>
                <a:lnTo>
                  <a:pt x="903" y="375"/>
                </a:lnTo>
                <a:lnTo>
                  <a:pt x="912" y="357"/>
                </a:lnTo>
                <a:lnTo>
                  <a:pt x="948" y="393"/>
                </a:lnTo>
                <a:lnTo>
                  <a:pt x="962" y="335"/>
                </a:lnTo>
                <a:lnTo>
                  <a:pt x="980" y="362"/>
                </a:lnTo>
                <a:lnTo>
                  <a:pt x="998" y="339"/>
                </a:lnTo>
                <a:lnTo>
                  <a:pt x="1012" y="312"/>
                </a:lnTo>
                <a:lnTo>
                  <a:pt x="1030" y="312"/>
                </a:lnTo>
                <a:lnTo>
                  <a:pt x="1048" y="244"/>
                </a:lnTo>
                <a:lnTo>
                  <a:pt x="1102" y="208"/>
                </a:lnTo>
                <a:lnTo>
                  <a:pt x="1147" y="244"/>
                </a:lnTo>
                <a:lnTo>
                  <a:pt x="1192" y="154"/>
                </a:lnTo>
                <a:lnTo>
                  <a:pt x="1273" y="0"/>
                </a:lnTo>
                <a:lnTo>
                  <a:pt x="668" y="0"/>
                </a:lnTo>
                <a:close/>
              </a:path>
            </a:pathLst>
          </a:cu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lt1"/>
              </a:solidFill>
              <a:sym typeface="宋体" panose="02010600030101010101" pitchFamily="2" charset="-122"/>
            </a:endParaRPr>
          </a:p>
        </p:txBody>
      </p:sp>
      <p:sp>
        <p:nvSpPr>
          <p:cNvPr id="25" name="TextBox 257"/>
          <p:cNvSpPr>
            <a:spLocks noChangeArrowheads="1"/>
          </p:cNvSpPr>
          <p:nvPr/>
        </p:nvSpPr>
        <p:spPr bwMode="auto">
          <a:xfrm>
            <a:off x="3884611" y="1223963"/>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b="1" dirty="0" smtClean="0">
                <a:latin typeface="微软雅黑" panose="020B0503020204020204" pitchFamily="34" charset="-122"/>
                <a:ea typeface="微软雅黑" panose="020B0503020204020204" pitchFamily="34" charset="-122"/>
                <a:sym typeface="Arial" panose="020B0604020202020204" pitchFamily="34" charset="0"/>
              </a:rPr>
              <a:t>资金问题</a:t>
            </a:r>
            <a:endParaRPr lang="zh-CN" altLang="en-US" sz="14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TextBox 269"/>
          <p:cNvSpPr>
            <a:spLocks noChangeArrowheads="1"/>
          </p:cNvSpPr>
          <p:nvPr/>
        </p:nvSpPr>
        <p:spPr bwMode="auto">
          <a:xfrm>
            <a:off x="1567715" y="2124076"/>
            <a:ext cx="939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200" dirty="0" smtClean="0">
                <a:latin typeface="微软雅黑" panose="020B0503020204020204" pitchFamily="34" charset="-122"/>
                <a:ea typeface="微软雅黑" panose="020B0503020204020204" pitchFamily="34" charset="-122"/>
                <a:sym typeface="Arial" panose="020B0604020202020204" pitchFamily="34" charset="0"/>
              </a:rPr>
              <a:t>85</a:t>
            </a:r>
            <a:r>
              <a:rPr lang="en-US" sz="2400" dirty="0">
                <a:latin typeface="微软雅黑" panose="020B0503020204020204" pitchFamily="34" charset="-122"/>
                <a:ea typeface="微软雅黑" panose="020B0503020204020204" pitchFamily="34" charset="-122"/>
                <a:sym typeface="Arial" panose="020B0604020202020204" pitchFamily="34" charset="0"/>
              </a:rPr>
              <a:t>%</a:t>
            </a:r>
            <a:endParaRPr lang="zh-CN" altLang="en-US" sz="3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TextBox 270"/>
          <p:cNvSpPr>
            <a:spLocks noChangeArrowheads="1"/>
          </p:cNvSpPr>
          <p:nvPr/>
        </p:nvSpPr>
        <p:spPr bwMode="auto">
          <a:xfrm>
            <a:off x="1567715" y="3228976"/>
            <a:ext cx="939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200" dirty="0" smtClean="0">
                <a:solidFill>
                  <a:srgbClr val="F8F8F8"/>
                </a:solidFill>
                <a:latin typeface="微软雅黑" panose="020B0503020204020204" pitchFamily="34" charset="-122"/>
                <a:ea typeface="微软雅黑" panose="020B0503020204020204" pitchFamily="34" charset="-122"/>
                <a:sym typeface="Arial" panose="020B0604020202020204" pitchFamily="34" charset="0"/>
              </a:rPr>
              <a:t>15</a:t>
            </a:r>
            <a:r>
              <a:rPr lang="en-US" sz="2400" dirty="0">
                <a:solidFill>
                  <a:srgbClr val="F8F8F8"/>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3200" dirty="0">
              <a:solidFill>
                <a:srgbClr val="F8F8F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TextBox 272"/>
          <p:cNvSpPr>
            <a:spLocks noChangeArrowheads="1"/>
          </p:cNvSpPr>
          <p:nvPr/>
        </p:nvSpPr>
        <p:spPr bwMode="auto">
          <a:xfrm>
            <a:off x="5059341" y="1256556"/>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dirty="0" smtClean="0"/>
              <a:t>已有资金</a:t>
            </a:r>
            <a:endParaRPr lang="zh-CN" altLang="en-US" sz="1200" dirty="0"/>
          </a:p>
        </p:txBody>
      </p:sp>
      <p:sp>
        <p:nvSpPr>
          <p:cNvPr id="29" name="TextBox 273"/>
          <p:cNvSpPr>
            <a:spLocks noChangeArrowheads="1"/>
          </p:cNvSpPr>
          <p:nvPr/>
        </p:nvSpPr>
        <p:spPr bwMode="auto">
          <a:xfrm>
            <a:off x="6444891" y="1276351"/>
            <a:ext cx="69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000" dirty="0" smtClean="0"/>
              <a:t>所需资金</a:t>
            </a:r>
            <a:endParaRPr lang="zh-CN" altLang="en-US" sz="1000" dirty="0"/>
          </a:p>
        </p:txBody>
      </p:sp>
      <p:sp>
        <p:nvSpPr>
          <p:cNvPr id="30" name="直接连接符 29"/>
          <p:cNvSpPr>
            <a:spLocks noChangeShapeType="1"/>
          </p:cNvSpPr>
          <p:nvPr/>
        </p:nvSpPr>
        <p:spPr bwMode="auto">
          <a:xfrm>
            <a:off x="4302124" y="1709738"/>
            <a:ext cx="1587" cy="2436813"/>
          </a:xfrm>
          <a:prstGeom prst="line">
            <a:avLst/>
          </a:prstGeom>
          <a:noFill/>
          <a:ln w="19050"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1" name="TextBox 293"/>
          <p:cNvSpPr>
            <a:spLocks noChangeArrowheads="1"/>
          </p:cNvSpPr>
          <p:nvPr/>
        </p:nvSpPr>
        <p:spPr bwMode="auto">
          <a:xfrm>
            <a:off x="3535361" y="2844801"/>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TextBox 294"/>
          <p:cNvSpPr>
            <a:spLocks noChangeArrowheads="1"/>
          </p:cNvSpPr>
          <p:nvPr/>
        </p:nvSpPr>
        <p:spPr bwMode="auto">
          <a:xfrm>
            <a:off x="3535361" y="2630488"/>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TextBox 295"/>
          <p:cNvSpPr>
            <a:spLocks noChangeArrowheads="1"/>
          </p:cNvSpPr>
          <p:nvPr/>
        </p:nvSpPr>
        <p:spPr bwMode="auto">
          <a:xfrm>
            <a:off x="3535361" y="2416176"/>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TextBox 296"/>
          <p:cNvSpPr>
            <a:spLocks noChangeArrowheads="1"/>
          </p:cNvSpPr>
          <p:nvPr/>
        </p:nvSpPr>
        <p:spPr bwMode="auto">
          <a:xfrm>
            <a:off x="3535361" y="2201863"/>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TextBox 297"/>
          <p:cNvSpPr>
            <a:spLocks noChangeArrowheads="1"/>
          </p:cNvSpPr>
          <p:nvPr/>
        </p:nvSpPr>
        <p:spPr bwMode="auto">
          <a:xfrm>
            <a:off x="3535361" y="1985963"/>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TextBox 298"/>
          <p:cNvSpPr>
            <a:spLocks noChangeArrowheads="1"/>
          </p:cNvSpPr>
          <p:nvPr/>
        </p:nvSpPr>
        <p:spPr bwMode="auto">
          <a:xfrm>
            <a:off x="3535361" y="1771651"/>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直接连接符 36"/>
          <p:cNvSpPr>
            <a:spLocks noChangeShapeType="1"/>
          </p:cNvSpPr>
          <p:nvPr/>
        </p:nvSpPr>
        <p:spPr bwMode="auto">
          <a:xfrm flipH="1">
            <a:off x="4176711" y="2944813"/>
            <a:ext cx="127000"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8" name="直接连接符 37"/>
          <p:cNvSpPr>
            <a:spLocks noChangeShapeType="1"/>
          </p:cNvSpPr>
          <p:nvPr/>
        </p:nvSpPr>
        <p:spPr bwMode="auto">
          <a:xfrm flipH="1">
            <a:off x="4176711" y="2728913"/>
            <a:ext cx="127000" cy="1588"/>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9" name="直接连接符 38"/>
          <p:cNvSpPr>
            <a:spLocks noChangeShapeType="1"/>
          </p:cNvSpPr>
          <p:nvPr/>
        </p:nvSpPr>
        <p:spPr bwMode="auto">
          <a:xfrm flipH="1">
            <a:off x="4176711" y="2514601"/>
            <a:ext cx="127000"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0" name="直接连接符 39"/>
          <p:cNvSpPr>
            <a:spLocks noChangeShapeType="1"/>
          </p:cNvSpPr>
          <p:nvPr/>
        </p:nvSpPr>
        <p:spPr bwMode="auto">
          <a:xfrm flipH="1">
            <a:off x="4176711" y="2298701"/>
            <a:ext cx="127000"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1" name="直接连接符 40"/>
          <p:cNvSpPr>
            <a:spLocks noChangeShapeType="1"/>
          </p:cNvSpPr>
          <p:nvPr/>
        </p:nvSpPr>
        <p:spPr bwMode="auto">
          <a:xfrm flipH="1">
            <a:off x="4176711" y="2082801"/>
            <a:ext cx="127000" cy="1587"/>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2" name="直接连接符 41"/>
          <p:cNvSpPr>
            <a:spLocks noChangeShapeType="1"/>
          </p:cNvSpPr>
          <p:nvPr/>
        </p:nvSpPr>
        <p:spPr bwMode="auto">
          <a:xfrm flipH="1">
            <a:off x="4176711" y="1868488"/>
            <a:ext cx="127000"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3" name="直接连接符 42"/>
          <p:cNvSpPr>
            <a:spLocks noChangeShapeType="1"/>
          </p:cNvSpPr>
          <p:nvPr/>
        </p:nvSpPr>
        <p:spPr bwMode="auto">
          <a:xfrm flipH="1">
            <a:off x="4176711" y="4132263"/>
            <a:ext cx="127000" cy="1588"/>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4" name="直接连接符 43"/>
          <p:cNvSpPr>
            <a:spLocks noChangeShapeType="1"/>
          </p:cNvSpPr>
          <p:nvPr/>
        </p:nvSpPr>
        <p:spPr bwMode="auto">
          <a:xfrm flipH="1">
            <a:off x="4176711" y="3916363"/>
            <a:ext cx="127000" cy="1588"/>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5" name="直接连接符 44"/>
          <p:cNvSpPr>
            <a:spLocks noChangeShapeType="1"/>
          </p:cNvSpPr>
          <p:nvPr/>
        </p:nvSpPr>
        <p:spPr bwMode="auto">
          <a:xfrm flipH="1">
            <a:off x="4176711" y="3702051"/>
            <a:ext cx="127000"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6" name="直接连接符 45"/>
          <p:cNvSpPr>
            <a:spLocks noChangeShapeType="1"/>
          </p:cNvSpPr>
          <p:nvPr/>
        </p:nvSpPr>
        <p:spPr bwMode="auto">
          <a:xfrm flipH="1">
            <a:off x="4176711" y="3486151"/>
            <a:ext cx="127000" cy="1587"/>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7" name="直接连接符 46"/>
          <p:cNvSpPr>
            <a:spLocks noChangeShapeType="1"/>
          </p:cNvSpPr>
          <p:nvPr/>
        </p:nvSpPr>
        <p:spPr bwMode="auto">
          <a:xfrm flipH="1">
            <a:off x="4176711" y="3270251"/>
            <a:ext cx="127000" cy="1587"/>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8" name="TextBox 316"/>
          <p:cNvSpPr>
            <a:spLocks noChangeArrowheads="1"/>
          </p:cNvSpPr>
          <p:nvPr/>
        </p:nvSpPr>
        <p:spPr bwMode="auto">
          <a:xfrm>
            <a:off x="3535361" y="4030663"/>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TextBox 317"/>
          <p:cNvSpPr>
            <a:spLocks noChangeArrowheads="1"/>
          </p:cNvSpPr>
          <p:nvPr/>
        </p:nvSpPr>
        <p:spPr bwMode="auto">
          <a:xfrm>
            <a:off x="3535361" y="3814763"/>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TextBox 318"/>
          <p:cNvSpPr>
            <a:spLocks noChangeArrowheads="1"/>
          </p:cNvSpPr>
          <p:nvPr/>
        </p:nvSpPr>
        <p:spPr bwMode="auto">
          <a:xfrm>
            <a:off x="3535361" y="3600451"/>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TextBox 319"/>
          <p:cNvSpPr>
            <a:spLocks noChangeArrowheads="1"/>
          </p:cNvSpPr>
          <p:nvPr/>
        </p:nvSpPr>
        <p:spPr bwMode="auto">
          <a:xfrm>
            <a:off x="3535361" y="3386138"/>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TextBox 320"/>
          <p:cNvSpPr>
            <a:spLocks noChangeArrowheads="1"/>
          </p:cNvSpPr>
          <p:nvPr/>
        </p:nvSpPr>
        <p:spPr bwMode="auto">
          <a:xfrm>
            <a:off x="3535361" y="3171826"/>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标题 52"/>
          <p:cNvSpPr>
            <a:spLocks noGrp="1"/>
          </p:cNvSpPr>
          <p:nvPr>
            <p:ph type="title"/>
          </p:nvPr>
        </p:nvSpPr>
        <p:spPr/>
        <p:txBody>
          <a:bodyPr/>
          <a:lstStyle/>
          <a:p>
            <a:r>
              <a:rPr lang="zh-CN" altLang="en-US" dirty="0"/>
              <a:t>资金缺口</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ppt_x"/>
                                          </p:val>
                                        </p:tav>
                                        <p:tav tm="100000">
                                          <p:val>
                                            <p:strVal val="#ppt_x"/>
                                          </p:val>
                                        </p:tav>
                                      </p:tavLst>
                                    </p:anim>
                                    <p:anim calcmode="lin" valueType="num">
                                      <p:cBhvr additive="base">
                                        <p:cTn id="48" dur="500" fill="hold"/>
                                        <p:tgtEl>
                                          <p:spTgt spid="52"/>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left)">
                                      <p:cBhvr>
                                        <p:cTn id="61" dur="500"/>
                                        <p:tgtEl>
                                          <p:spTgt spid="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500"/>
                                        <p:tgtEl>
                                          <p:spTgt spid="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left)">
                                      <p:cBhvr>
                                        <p:cTn id="70" dur="500"/>
                                        <p:tgtEl>
                                          <p:spTgt spid="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500"/>
                                        <p:tgtEl>
                                          <p:spTgt spid="14"/>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left)">
                                      <p:cBhvr>
                                        <p:cTn id="91" dur="500"/>
                                        <p:tgtEl>
                                          <p:spTgt spid="15"/>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left)">
                                      <p:cBhvr>
                                        <p:cTn id="94" dur="500"/>
                                        <p:tgtEl>
                                          <p:spTgt spid="16"/>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left)">
                                      <p:cBhvr>
                                        <p:cTn id="97" dur="500"/>
                                        <p:tgtEl>
                                          <p:spTgt spid="17"/>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ipe(left)">
                                      <p:cBhvr>
                                        <p:cTn id="109" dur="500"/>
                                        <p:tgtEl>
                                          <p:spTgt spid="38"/>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left)">
                                      <p:cBhvr>
                                        <p:cTn id="112" dur="500"/>
                                        <p:tgtEl>
                                          <p:spTgt spid="3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wipe(left)">
                                      <p:cBhvr>
                                        <p:cTn id="115" dur="500"/>
                                        <p:tgtEl>
                                          <p:spTgt spid="40"/>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left)">
                                      <p:cBhvr>
                                        <p:cTn id="118" dur="500"/>
                                        <p:tgtEl>
                                          <p:spTgt spid="41"/>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left)">
                                      <p:cBhvr>
                                        <p:cTn id="121" dur="500"/>
                                        <p:tgtEl>
                                          <p:spTgt spid="42"/>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left)">
                                      <p:cBhvr>
                                        <p:cTn id="124" dur="500"/>
                                        <p:tgtEl>
                                          <p:spTgt spid="43"/>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left)">
                                      <p:cBhvr>
                                        <p:cTn id="127" dur="500"/>
                                        <p:tgtEl>
                                          <p:spTgt spid="44"/>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wipe(left)">
                                      <p:cBhvr>
                                        <p:cTn id="130" dur="500"/>
                                        <p:tgtEl>
                                          <p:spTgt spid="45"/>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wipe(left)">
                                      <p:cBhvr>
                                        <p:cTn id="133" dur="500"/>
                                        <p:tgtEl>
                                          <p:spTgt spid="4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wipe(left)">
                                      <p:cBhvr>
                                        <p:cTn id="136" dur="500"/>
                                        <p:tgtEl>
                                          <p:spTgt spid="47"/>
                                        </p:tgtEl>
                                      </p:cBhvr>
                                    </p:animEffect>
                                  </p:childTnLst>
                                </p:cTn>
                              </p:par>
                            </p:childTnLst>
                          </p:cTn>
                        </p:par>
                        <p:par>
                          <p:cTn id="137" fill="hold">
                            <p:stCondLst>
                              <p:cond delay="1000"/>
                            </p:stCondLst>
                            <p:childTnLst>
                              <p:par>
                                <p:cTn id="138" presetID="22" presetClass="entr" presetSubtype="4" fill="hold" grpId="0" nodeType="afterEffect">
                                  <p:stCondLst>
                                    <p:cond delay="0"/>
                                  </p:stCondLst>
                                  <p:childTnLst>
                                    <p:set>
                                      <p:cBhvr>
                                        <p:cTn id="139" dur="1" fill="hold">
                                          <p:stCondLst>
                                            <p:cond delay="0"/>
                                          </p:stCondLst>
                                        </p:cTn>
                                        <p:tgtEl>
                                          <p:spTgt spid="23"/>
                                        </p:tgtEl>
                                        <p:attrNameLst>
                                          <p:attrName>style.visibility</p:attrName>
                                        </p:attrNameLst>
                                      </p:cBhvr>
                                      <p:to>
                                        <p:strVal val="visible"/>
                                      </p:to>
                                    </p:set>
                                    <p:animEffect transition="in" filter="wipe(down)">
                                      <p:cBhvr>
                                        <p:cTn id="140" dur="500"/>
                                        <p:tgtEl>
                                          <p:spTgt spid="23"/>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up)">
                                      <p:cBhvr>
                                        <p:cTn id="143" dur="500"/>
                                        <p:tgtEl>
                                          <p:spTgt spid="24"/>
                                        </p:tgtEl>
                                      </p:cBhvr>
                                    </p:animEffect>
                                  </p:childTnLst>
                                </p:cTn>
                              </p:par>
                            </p:childTnLst>
                          </p:cTn>
                        </p:par>
                        <p:par>
                          <p:cTn id="144" fill="hold">
                            <p:stCondLst>
                              <p:cond delay="1500"/>
                            </p:stCondLst>
                            <p:childTnLst>
                              <p:par>
                                <p:cTn id="145" presetID="10" presetClass="entr" presetSubtype="0" fill="hold" grpId="0" nodeType="after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fade">
                                      <p:cBhvr>
                                        <p:cTn id="147" dur="500"/>
                                        <p:tgtEl>
                                          <p:spTgt spid="2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1"/>
                                        </p:tgtEl>
                                        <p:attrNameLst>
                                          <p:attrName>style.visibility</p:attrName>
                                        </p:attrNameLst>
                                      </p:cBhvr>
                                      <p:to>
                                        <p:strVal val="visible"/>
                                      </p:to>
                                    </p:set>
                                    <p:animEffect transition="in" filter="fade">
                                      <p:cBhvr>
                                        <p:cTn id="150" dur="500"/>
                                        <p:tgtEl>
                                          <p:spTgt spid="21"/>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Effect transition="in" filter="fade">
                                      <p:cBhvr>
                                        <p:cTn id="153" dur="500"/>
                                        <p:tgtEl>
                                          <p:spTgt spid="2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fade">
                                      <p:cBhvr>
                                        <p:cTn id="156" dur="500"/>
                                        <p:tgtEl>
                                          <p:spTgt spid="2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fade">
                                      <p:cBhvr>
                                        <p:cTn id="159" dur="500"/>
                                        <p:tgtEl>
                                          <p:spTgt spid="29"/>
                                        </p:tgtEl>
                                      </p:cBhvr>
                                    </p:animEffect>
                                  </p:childTnLst>
                                </p:cTn>
                              </p:par>
                            </p:childTnLst>
                          </p:cTn>
                        </p:par>
                        <p:par>
                          <p:cTn id="160" fill="hold">
                            <p:stCondLst>
                              <p:cond delay="2000"/>
                            </p:stCondLst>
                            <p:childTnLst>
                              <p:par>
                                <p:cTn id="161" presetID="42" presetClass="entr" presetSubtype="0" fill="hold" grpId="0" nodeType="afterEffect">
                                  <p:stCondLst>
                                    <p:cond delay="0"/>
                                  </p:stCondLst>
                                  <p:childTnLst>
                                    <p:set>
                                      <p:cBhvr>
                                        <p:cTn id="162" dur="1" fill="hold">
                                          <p:stCondLst>
                                            <p:cond delay="0"/>
                                          </p:stCondLst>
                                        </p:cTn>
                                        <p:tgtEl>
                                          <p:spTgt spid="19"/>
                                        </p:tgtEl>
                                        <p:attrNameLst>
                                          <p:attrName>style.visibility</p:attrName>
                                        </p:attrNameLst>
                                      </p:cBhvr>
                                      <p:to>
                                        <p:strVal val="visible"/>
                                      </p:to>
                                    </p:set>
                                    <p:animEffect transition="in" filter="fade">
                                      <p:cBhvr>
                                        <p:cTn id="163" dur="1000"/>
                                        <p:tgtEl>
                                          <p:spTgt spid="19"/>
                                        </p:tgtEl>
                                      </p:cBhvr>
                                    </p:animEffect>
                                    <p:anim calcmode="lin" valueType="num">
                                      <p:cBhvr>
                                        <p:cTn id="164" dur="1000" fill="hold"/>
                                        <p:tgtEl>
                                          <p:spTgt spid="19"/>
                                        </p:tgtEl>
                                        <p:attrNameLst>
                                          <p:attrName>ppt_x</p:attrName>
                                        </p:attrNameLst>
                                      </p:cBhvr>
                                      <p:tavLst>
                                        <p:tav tm="0">
                                          <p:val>
                                            <p:strVal val="#ppt_x"/>
                                          </p:val>
                                        </p:tav>
                                        <p:tav tm="100000">
                                          <p:val>
                                            <p:strVal val="#ppt_x"/>
                                          </p:val>
                                        </p:tav>
                                      </p:tavLst>
                                    </p:anim>
                                    <p:anim calcmode="lin" valueType="num">
                                      <p:cBhvr>
                                        <p:cTn id="165" dur="1000" fill="hold"/>
                                        <p:tgtEl>
                                          <p:spTgt spid="19"/>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27"/>
                                        </p:tgtEl>
                                        <p:attrNameLst>
                                          <p:attrName>style.visibility</p:attrName>
                                        </p:attrNameLst>
                                      </p:cBhvr>
                                      <p:to>
                                        <p:strVal val="visible"/>
                                      </p:to>
                                    </p:set>
                                    <p:animEffect transition="in" filter="fade">
                                      <p:cBhvr>
                                        <p:cTn id="168" dur="1000"/>
                                        <p:tgtEl>
                                          <p:spTgt spid="27"/>
                                        </p:tgtEl>
                                      </p:cBhvr>
                                    </p:animEffect>
                                    <p:anim calcmode="lin" valueType="num">
                                      <p:cBhvr>
                                        <p:cTn id="169" dur="1000" fill="hold"/>
                                        <p:tgtEl>
                                          <p:spTgt spid="27"/>
                                        </p:tgtEl>
                                        <p:attrNameLst>
                                          <p:attrName>ppt_x</p:attrName>
                                        </p:attrNameLst>
                                      </p:cBhvr>
                                      <p:tavLst>
                                        <p:tav tm="0">
                                          <p:val>
                                            <p:strVal val="#ppt_x"/>
                                          </p:val>
                                        </p:tav>
                                        <p:tav tm="100000">
                                          <p:val>
                                            <p:strVal val="#ppt_x"/>
                                          </p:val>
                                        </p:tav>
                                      </p:tavLst>
                                    </p:anim>
                                    <p:anim calcmode="lin" valueType="num">
                                      <p:cBhvr>
                                        <p:cTn id="170" dur="1000" fill="hold"/>
                                        <p:tgtEl>
                                          <p:spTgt spid="27"/>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500"/>
                                  </p:stCondLst>
                                  <p:childTnLst>
                                    <p:set>
                                      <p:cBhvr>
                                        <p:cTn id="172" dur="1" fill="hold">
                                          <p:stCondLst>
                                            <p:cond delay="0"/>
                                          </p:stCondLst>
                                        </p:cTn>
                                        <p:tgtEl>
                                          <p:spTgt spid="26"/>
                                        </p:tgtEl>
                                        <p:attrNameLst>
                                          <p:attrName>style.visibility</p:attrName>
                                        </p:attrNameLst>
                                      </p:cBhvr>
                                      <p:to>
                                        <p:strVal val="visible"/>
                                      </p:to>
                                    </p:set>
                                    <p:animEffect transition="in" filter="wipe(down)">
                                      <p:cBhvr>
                                        <p:cTn id="173" dur="500"/>
                                        <p:tgtEl>
                                          <p:spTgt spid="26"/>
                                        </p:tgtEl>
                                      </p:cBhvr>
                                    </p:animEffect>
                                  </p:childTnLst>
                                </p:cTn>
                              </p:par>
                              <p:par>
                                <p:cTn id="174" presetID="22" presetClass="entr" presetSubtype="4" fill="hold" grpId="0" nodeType="withEffect">
                                  <p:stCondLst>
                                    <p:cond delay="500"/>
                                  </p:stCondLst>
                                  <p:childTnLst>
                                    <p:set>
                                      <p:cBhvr>
                                        <p:cTn id="175" dur="1" fill="hold">
                                          <p:stCondLst>
                                            <p:cond delay="0"/>
                                          </p:stCondLst>
                                        </p:cTn>
                                        <p:tgtEl>
                                          <p:spTgt spid="18"/>
                                        </p:tgtEl>
                                        <p:attrNameLst>
                                          <p:attrName>style.visibility</p:attrName>
                                        </p:attrNameLst>
                                      </p:cBhvr>
                                      <p:to>
                                        <p:strVal val="visible"/>
                                      </p:to>
                                    </p:set>
                                    <p:animEffect transition="in" filter="wipe(down)">
                                      <p:cBhvr>
                                        <p:cTn id="1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animBg="1"/>
      <p:bldP spid="31" grpId="0"/>
      <p:bldP spid="32" grpId="0"/>
      <p:bldP spid="33" grpId="0"/>
      <p:bldP spid="34" grpId="0"/>
      <p:bldP spid="35" grpId="0"/>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2123726" y="1682231"/>
            <a:ext cx="2160242" cy="643733"/>
          </a:xfrm>
          <a:prstGeom prst="rightArrow">
            <a:avLst>
              <a:gd name="adj1" fmla="val 64939"/>
              <a:gd name="adj2" fmla="val 64858"/>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endParaRPr>
          </a:p>
        </p:txBody>
      </p:sp>
      <p:sp>
        <p:nvSpPr>
          <p:cNvPr id="3" name="右箭头 2"/>
          <p:cNvSpPr/>
          <p:nvPr/>
        </p:nvSpPr>
        <p:spPr>
          <a:xfrm>
            <a:off x="2123726" y="2397972"/>
            <a:ext cx="2160242" cy="643733"/>
          </a:xfrm>
          <a:prstGeom prst="rightArrow">
            <a:avLst>
              <a:gd name="adj1" fmla="val 64939"/>
              <a:gd name="adj2" fmla="val 64858"/>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endParaRPr>
          </a:p>
        </p:txBody>
      </p:sp>
      <p:sp>
        <p:nvSpPr>
          <p:cNvPr id="4" name="右箭头 3"/>
          <p:cNvSpPr/>
          <p:nvPr/>
        </p:nvSpPr>
        <p:spPr>
          <a:xfrm>
            <a:off x="2123726" y="3178340"/>
            <a:ext cx="2160242" cy="643733"/>
          </a:xfrm>
          <a:prstGeom prst="rightArrow">
            <a:avLst>
              <a:gd name="adj1" fmla="val 64939"/>
              <a:gd name="adj2" fmla="val 64858"/>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endParaRPr>
          </a:p>
        </p:txBody>
      </p:sp>
      <p:sp>
        <p:nvSpPr>
          <p:cNvPr id="5" name="右箭头 4"/>
          <p:cNvSpPr/>
          <p:nvPr/>
        </p:nvSpPr>
        <p:spPr>
          <a:xfrm>
            <a:off x="2123726" y="3894081"/>
            <a:ext cx="2160242" cy="643733"/>
          </a:xfrm>
          <a:prstGeom prst="rightArrow">
            <a:avLst>
              <a:gd name="adj1" fmla="val 64939"/>
              <a:gd name="adj2" fmla="val 64858"/>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endParaRPr>
          </a:p>
        </p:txBody>
      </p:sp>
      <p:sp>
        <p:nvSpPr>
          <p:cNvPr id="6" name="矩形 8"/>
          <p:cNvSpPr/>
          <p:nvPr/>
        </p:nvSpPr>
        <p:spPr>
          <a:xfrm>
            <a:off x="2" y="586920"/>
            <a:ext cx="2124151" cy="1626683"/>
          </a:xfrm>
          <a:custGeom>
            <a:avLst/>
            <a:gdLst/>
            <a:ahLst/>
            <a:cxnLst/>
            <a:rect l="l" t="t" r="r" b="b"/>
            <a:pathLst>
              <a:path w="2124151" h="2168910">
                <a:moveTo>
                  <a:pt x="0" y="0"/>
                </a:moveTo>
                <a:lnTo>
                  <a:pt x="2124151" y="1617230"/>
                </a:lnTo>
                <a:lnTo>
                  <a:pt x="2124151" y="2168910"/>
                </a:lnTo>
                <a:lnTo>
                  <a:pt x="0" y="976562"/>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endParaRPr>
          </a:p>
        </p:txBody>
      </p:sp>
      <p:sp>
        <p:nvSpPr>
          <p:cNvPr id="7" name="矩形 8"/>
          <p:cNvSpPr/>
          <p:nvPr/>
        </p:nvSpPr>
        <p:spPr>
          <a:xfrm>
            <a:off x="0" y="1767553"/>
            <a:ext cx="2123380" cy="1164237"/>
          </a:xfrm>
          <a:custGeom>
            <a:avLst/>
            <a:gdLst>
              <a:gd name="connsiteX0" fmla="*/ 0 w 2123380"/>
              <a:gd name="connsiteY0" fmla="*/ 0 h 1652524"/>
              <a:gd name="connsiteX1" fmla="*/ 2123380 w 2123380"/>
              <a:gd name="connsiteY1" fmla="*/ 1100844 h 1652524"/>
              <a:gd name="connsiteX2" fmla="*/ 2123380 w 2123380"/>
              <a:gd name="connsiteY2" fmla="*/ 1652524 h 1652524"/>
              <a:gd name="connsiteX3" fmla="*/ 0 w 2123380"/>
              <a:gd name="connsiteY3" fmla="*/ 1100113 h 1652524"/>
              <a:gd name="connsiteX4" fmla="*/ 0 w 2123380"/>
              <a:gd name="connsiteY4" fmla="*/ 0 h 1652524"/>
              <a:gd name="connsiteX0-1" fmla="*/ 0 w 2123380"/>
              <a:gd name="connsiteY0-2" fmla="*/ 0 h 1652524"/>
              <a:gd name="connsiteX1-3" fmla="*/ 2123380 w 2123380"/>
              <a:gd name="connsiteY1-4" fmla="*/ 1100844 h 1652524"/>
              <a:gd name="connsiteX2-5" fmla="*/ 2123380 w 2123380"/>
              <a:gd name="connsiteY2-6" fmla="*/ 1652524 h 1652524"/>
              <a:gd name="connsiteX3-7" fmla="*/ 16934 w 2123380"/>
              <a:gd name="connsiteY3-8" fmla="*/ 1150913 h 1652524"/>
              <a:gd name="connsiteX4-9" fmla="*/ 0 w 2123380"/>
              <a:gd name="connsiteY4-10" fmla="*/ 0 h 1652524"/>
              <a:gd name="connsiteX0-11" fmla="*/ 0 w 2123380"/>
              <a:gd name="connsiteY0-12" fmla="*/ 0 h 1652524"/>
              <a:gd name="connsiteX1-13" fmla="*/ 2123380 w 2123380"/>
              <a:gd name="connsiteY1-14" fmla="*/ 1100844 h 1652524"/>
              <a:gd name="connsiteX2-15" fmla="*/ 2123380 w 2123380"/>
              <a:gd name="connsiteY2-16" fmla="*/ 1652524 h 1652524"/>
              <a:gd name="connsiteX3-17" fmla="*/ 1 w 2123380"/>
              <a:gd name="connsiteY3-18" fmla="*/ 1133979 h 1652524"/>
              <a:gd name="connsiteX4-19" fmla="*/ 0 w 2123380"/>
              <a:gd name="connsiteY4-20" fmla="*/ 0 h 1652524"/>
              <a:gd name="connsiteX0-21" fmla="*/ 25051 w 2123379"/>
              <a:gd name="connsiteY0-22" fmla="*/ 0 h 1552316"/>
              <a:gd name="connsiteX1-23" fmla="*/ 2123379 w 2123379"/>
              <a:gd name="connsiteY1-24" fmla="*/ 1000636 h 1552316"/>
              <a:gd name="connsiteX2-25" fmla="*/ 2123379 w 2123379"/>
              <a:gd name="connsiteY2-26" fmla="*/ 1552316 h 1552316"/>
              <a:gd name="connsiteX3-27" fmla="*/ 0 w 2123379"/>
              <a:gd name="connsiteY3-28" fmla="*/ 1033771 h 1552316"/>
              <a:gd name="connsiteX4-29" fmla="*/ 25051 w 2123379"/>
              <a:gd name="connsiteY4-30" fmla="*/ 0 h 1552316"/>
              <a:gd name="connsiteX0-31" fmla="*/ 0 w 2123380"/>
              <a:gd name="connsiteY0-32" fmla="*/ 0 h 1552316"/>
              <a:gd name="connsiteX1-33" fmla="*/ 2123380 w 2123380"/>
              <a:gd name="connsiteY1-34" fmla="*/ 1000636 h 1552316"/>
              <a:gd name="connsiteX2-35" fmla="*/ 2123380 w 2123380"/>
              <a:gd name="connsiteY2-36" fmla="*/ 1552316 h 1552316"/>
              <a:gd name="connsiteX3-37" fmla="*/ 1 w 2123380"/>
              <a:gd name="connsiteY3-38" fmla="*/ 1033771 h 1552316"/>
              <a:gd name="connsiteX4-39" fmla="*/ 0 w 2123380"/>
              <a:gd name="connsiteY4-40" fmla="*/ 0 h 155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3380" h="1552316">
                <a:moveTo>
                  <a:pt x="0" y="0"/>
                </a:moveTo>
                <a:lnTo>
                  <a:pt x="2123380" y="1000636"/>
                </a:lnTo>
                <a:lnTo>
                  <a:pt x="2123380" y="1552316"/>
                </a:lnTo>
                <a:lnTo>
                  <a:pt x="1" y="1033771"/>
                </a:lnTo>
                <a:cubicBezTo>
                  <a:pt x="1" y="655778"/>
                  <a:pt x="0" y="377993"/>
                  <a:pt x="0" y="0"/>
                </a:cubicBezTo>
                <a:close/>
              </a:path>
            </a:pathLst>
          </a:cu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endParaRPr>
          </a:p>
        </p:txBody>
      </p:sp>
      <p:sp>
        <p:nvSpPr>
          <p:cNvPr id="8" name="矩形 8"/>
          <p:cNvSpPr/>
          <p:nvPr/>
        </p:nvSpPr>
        <p:spPr>
          <a:xfrm>
            <a:off x="0" y="3005279"/>
            <a:ext cx="2123726" cy="863892"/>
          </a:xfrm>
          <a:custGeom>
            <a:avLst/>
            <a:gdLst>
              <a:gd name="connsiteX0" fmla="*/ 0 w 2123726"/>
              <a:gd name="connsiteY0" fmla="*/ 0 h 1202656"/>
              <a:gd name="connsiteX1" fmla="*/ 2123726 w 2123726"/>
              <a:gd name="connsiteY1" fmla="*/ 377019 h 1202656"/>
              <a:gd name="connsiteX2" fmla="*/ 2123726 w 2123726"/>
              <a:gd name="connsiteY2" fmla="*/ 928699 h 1202656"/>
              <a:gd name="connsiteX3" fmla="*/ 0 w 2123726"/>
              <a:gd name="connsiteY3" fmla="*/ 1202656 h 1202656"/>
              <a:gd name="connsiteX4" fmla="*/ 0 w 2123726"/>
              <a:gd name="connsiteY4" fmla="*/ 0 h 1202656"/>
              <a:gd name="connsiteX0-1" fmla="*/ 0 w 2123726"/>
              <a:gd name="connsiteY0-2" fmla="*/ 0 h 1151856"/>
              <a:gd name="connsiteX1-3" fmla="*/ 2123726 w 2123726"/>
              <a:gd name="connsiteY1-4" fmla="*/ 377019 h 1151856"/>
              <a:gd name="connsiteX2-5" fmla="*/ 2123726 w 2123726"/>
              <a:gd name="connsiteY2-6" fmla="*/ 928699 h 1151856"/>
              <a:gd name="connsiteX3-7" fmla="*/ 0 w 2123726"/>
              <a:gd name="connsiteY3-8" fmla="*/ 1151856 h 1151856"/>
              <a:gd name="connsiteX4-9" fmla="*/ 0 w 2123726"/>
              <a:gd name="connsiteY4-10" fmla="*/ 0 h 11518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3726" h="1151856">
                <a:moveTo>
                  <a:pt x="0" y="0"/>
                </a:moveTo>
                <a:lnTo>
                  <a:pt x="2123726" y="377019"/>
                </a:lnTo>
                <a:lnTo>
                  <a:pt x="2123726" y="928699"/>
                </a:lnTo>
                <a:lnTo>
                  <a:pt x="0" y="1151856"/>
                </a:lnTo>
                <a:lnTo>
                  <a:pt x="0" y="0"/>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endParaRPr>
          </a:p>
        </p:txBody>
      </p:sp>
      <p:sp>
        <p:nvSpPr>
          <p:cNvPr id="9" name="矩形 8"/>
          <p:cNvSpPr/>
          <p:nvPr/>
        </p:nvSpPr>
        <p:spPr>
          <a:xfrm>
            <a:off x="0" y="4015862"/>
            <a:ext cx="2135672" cy="1004160"/>
          </a:xfrm>
          <a:custGeom>
            <a:avLst/>
            <a:gdLst/>
            <a:ahLst/>
            <a:cxnLst/>
            <a:rect l="l" t="t" r="r" b="b"/>
            <a:pathLst>
              <a:path w="2135672" h="1338880">
                <a:moveTo>
                  <a:pt x="2135672" y="0"/>
                </a:moveTo>
                <a:lnTo>
                  <a:pt x="2135672" y="551680"/>
                </a:lnTo>
                <a:lnTo>
                  <a:pt x="0" y="1338880"/>
                </a:lnTo>
                <a:lnTo>
                  <a:pt x="0" y="302772"/>
                </a:lnTo>
                <a:close/>
              </a:path>
            </a:pathLst>
          </a:cu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endParaRPr>
          </a:p>
        </p:txBody>
      </p:sp>
      <p:sp>
        <p:nvSpPr>
          <p:cNvPr id="10" name="TextBox 47"/>
          <p:cNvSpPr>
            <a:spLocks noChangeArrowheads="1"/>
          </p:cNvSpPr>
          <p:nvPr/>
        </p:nvSpPr>
        <p:spPr bwMode="auto">
          <a:xfrm>
            <a:off x="4283968" y="1682231"/>
            <a:ext cx="4464496"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粘贴</a:t>
            </a: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您</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的内容打在</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这里</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47"/>
          <p:cNvSpPr>
            <a:spLocks noChangeArrowheads="1"/>
          </p:cNvSpPr>
          <p:nvPr/>
        </p:nvSpPr>
        <p:spPr bwMode="auto">
          <a:xfrm>
            <a:off x="4283968" y="2384383"/>
            <a:ext cx="4464496"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粘贴</a:t>
            </a: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您</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的内容打在</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这里</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47"/>
          <p:cNvSpPr>
            <a:spLocks noChangeArrowheads="1"/>
          </p:cNvSpPr>
          <p:nvPr/>
        </p:nvSpPr>
        <p:spPr bwMode="auto">
          <a:xfrm>
            <a:off x="4283968" y="3110982"/>
            <a:ext cx="4464496"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粘贴</a:t>
            </a: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您</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的内容打在</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这里</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47"/>
          <p:cNvSpPr>
            <a:spLocks noChangeArrowheads="1"/>
          </p:cNvSpPr>
          <p:nvPr/>
        </p:nvSpPr>
        <p:spPr bwMode="auto">
          <a:xfrm>
            <a:off x="4283968" y="3867894"/>
            <a:ext cx="4464496"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粘贴</a:t>
            </a: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您</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的内容打在</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这里</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3"/>
          <p:cNvSpPr txBox="1"/>
          <p:nvPr/>
        </p:nvSpPr>
        <p:spPr>
          <a:xfrm>
            <a:off x="2483768" y="1810150"/>
            <a:ext cx="1242648"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融资计划</a:t>
            </a:r>
            <a:r>
              <a:rPr lang="en-US" altLang="zh-CN" dirty="0" smtClean="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15" name="TextBox 14"/>
          <p:cNvSpPr txBox="1"/>
          <p:nvPr/>
        </p:nvSpPr>
        <p:spPr>
          <a:xfrm>
            <a:off x="2483768" y="2535172"/>
            <a:ext cx="1242648" cy="369332"/>
          </a:xfrm>
          <a:prstGeom prst="rect">
            <a:avLst/>
          </a:prstGeom>
          <a:noFill/>
        </p:spPr>
        <p:txBody>
          <a:bodyPr wrap="none"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融资</a:t>
            </a:r>
            <a:r>
              <a:rPr lang="zh-CN" altLang="en-US" dirty="0" smtClean="0">
                <a:solidFill>
                  <a:srgbClr val="FFFFFF"/>
                </a:solidFill>
                <a:latin typeface="微软雅黑" panose="020B0503020204020204" pitchFamily="34" charset="-122"/>
                <a:ea typeface="微软雅黑" panose="020B0503020204020204" pitchFamily="34" charset="-122"/>
              </a:rPr>
              <a:t>计划</a:t>
            </a:r>
            <a:r>
              <a:rPr lang="en-US" altLang="zh-CN" dirty="0" smtClean="0">
                <a:solidFill>
                  <a:srgbClr val="FFFFFF"/>
                </a:solidFill>
                <a:latin typeface="微软雅黑" panose="020B0503020204020204" pitchFamily="34" charset="-122"/>
                <a:ea typeface="微软雅黑" panose="020B0503020204020204" pitchFamily="34" charset="-122"/>
              </a:rPr>
              <a:t>5</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483768" y="3315540"/>
            <a:ext cx="1242648"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融资</a:t>
            </a:r>
            <a:r>
              <a:rPr lang="zh-CN" altLang="en-US" dirty="0" smtClean="0">
                <a:latin typeface="微软雅黑" panose="020B0503020204020204" pitchFamily="34" charset="-122"/>
                <a:ea typeface="微软雅黑" panose="020B0503020204020204" pitchFamily="34" charset="-122"/>
              </a:rPr>
              <a:t>计划</a:t>
            </a:r>
            <a:r>
              <a:rPr lang="en-US" altLang="zh-CN" dirty="0" smtClean="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17" name="TextBox 16"/>
          <p:cNvSpPr txBox="1"/>
          <p:nvPr/>
        </p:nvSpPr>
        <p:spPr>
          <a:xfrm>
            <a:off x="2483768" y="4034611"/>
            <a:ext cx="1242648" cy="369332"/>
          </a:xfrm>
          <a:prstGeom prst="rect">
            <a:avLst/>
          </a:prstGeom>
          <a:noFill/>
        </p:spPr>
        <p:txBody>
          <a:bodyPr wrap="none"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融资</a:t>
            </a:r>
            <a:r>
              <a:rPr lang="zh-CN" altLang="en-US" dirty="0" smtClean="0">
                <a:solidFill>
                  <a:srgbClr val="FFFFFF"/>
                </a:solidFill>
                <a:latin typeface="微软雅黑" panose="020B0503020204020204" pitchFamily="34" charset="-122"/>
                <a:ea typeface="微软雅黑" panose="020B0503020204020204" pitchFamily="34" charset="-122"/>
              </a:rPr>
              <a:t>计划</a:t>
            </a:r>
            <a:r>
              <a:rPr lang="en-US" altLang="zh-CN" dirty="0" smtClean="0">
                <a:solidFill>
                  <a:srgbClr val="FFFFFF"/>
                </a:solidFill>
                <a:latin typeface="微软雅黑" panose="020B0503020204020204" pitchFamily="34" charset="-122"/>
                <a:ea typeface="微软雅黑" panose="020B0503020204020204" pitchFamily="34" charset="-122"/>
              </a:rPr>
              <a:t>4</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8" name="标题 17"/>
          <p:cNvSpPr>
            <a:spLocks noGrp="1"/>
          </p:cNvSpPr>
          <p:nvPr>
            <p:ph type="title"/>
          </p:nvPr>
        </p:nvSpPr>
        <p:spPr/>
        <p:txBody>
          <a:bodyPr/>
          <a:lstStyle/>
          <a:p>
            <a:r>
              <a:rPr lang="zh-CN" altLang="en-US" dirty="0"/>
              <a:t>融资计划</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1000"/>
                            </p:stCondLst>
                            <p:childTnLst>
                              <p:par>
                                <p:cTn id="43" presetID="22" presetClass="entr" presetSubtype="1" fill="hold" grpId="0" nodeType="afterEffect">
                                  <p:stCondLst>
                                    <p:cond delay="0"/>
                                  </p:stCondLst>
                                  <p:iterate type="lt">
                                    <p:tmPct val="10000"/>
                                  </p:iterate>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par>
                                <p:cTn id="46" presetID="22" presetClass="entr" presetSubtype="1" fill="hold" grpId="0" nodeType="with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par>
                                <p:cTn id="49" presetID="22" presetClass="entr" presetSubtype="1" fill="hold" grpId="0" nodeType="withEffect">
                                  <p:stCondLst>
                                    <p:cond delay="0"/>
                                  </p:stCondLst>
                                  <p:iterate type="lt">
                                    <p:tmPct val="10000"/>
                                  </p:iterate>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par>
                                <p:cTn id="52" presetID="22" presetClass="entr" presetSubtype="1" fill="hold" grpId="0" nodeType="withEffect">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Effect transition="in" filter="wipe(up)">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bldLvl="0" autoUpdateAnimBg="0"/>
      <p:bldP spid="11" grpId="0" bldLvl="0" autoUpdateAnimBg="0"/>
      <p:bldP spid="12" grpId="0" bldLvl="0" autoUpdateAnimBg="0"/>
      <p:bldP spid="13" grpId="0" bldLvl="0" autoUpdateAnimBg="0"/>
      <p:bldP spid="14" grpId="0"/>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a:spLocks noChangeArrowheads="1"/>
          </p:cNvSpPr>
          <p:nvPr/>
        </p:nvSpPr>
        <p:spPr bwMode="auto">
          <a:xfrm>
            <a:off x="1883567" y="838226"/>
            <a:ext cx="3820414" cy="3832622"/>
          </a:xfrm>
          <a:prstGeom prst="ellipse">
            <a:avLst/>
          </a:prstGeom>
          <a:noFill/>
          <a:ln w="12700" cap="flat">
            <a:solidFill>
              <a:schemeClr val="tx1">
                <a:lumMod val="50000"/>
                <a:lumOff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400">
              <a:solidFill>
                <a:schemeClr val="accent2"/>
              </a:solidFill>
            </a:endParaRPr>
          </a:p>
        </p:txBody>
      </p:sp>
      <p:sp>
        <p:nvSpPr>
          <p:cNvPr id="3" name="Line 11"/>
          <p:cNvSpPr>
            <a:spLocks noChangeShapeType="1"/>
          </p:cNvSpPr>
          <p:nvPr/>
        </p:nvSpPr>
        <p:spPr bwMode="auto">
          <a:xfrm flipH="1" flipV="1">
            <a:off x="3095150" y="1351385"/>
            <a:ext cx="464162" cy="459581"/>
          </a:xfrm>
          <a:prstGeom prst="line">
            <a:avLst/>
          </a:prstGeom>
          <a:noFill/>
          <a:ln w="12700" cap="flat">
            <a:solidFill>
              <a:schemeClr val="tx1">
                <a:lumMod val="50000"/>
                <a:lumOff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200">
              <a:solidFill>
                <a:schemeClr val="accent2"/>
              </a:solidFill>
              <a:latin typeface="微软雅黑" panose="020B0503020204020204" pitchFamily="34" charset="-122"/>
              <a:ea typeface="微软雅黑" panose="020B0503020204020204" pitchFamily="34" charset="-122"/>
            </a:endParaRPr>
          </a:p>
        </p:txBody>
      </p:sp>
      <p:sp>
        <p:nvSpPr>
          <p:cNvPr id="4" name="Line 12"/>
          <p:cNvSpPr>
            <a:spLocks noChangeShapeType="1"/>
          </p:cNvSpPr>
          <p:nvPr/>
        </p:nvSpPr>
        <p:spPr bwMode="auto">
          <a:xfrm flipH="1">
            <a:off x="3109432" y="3721919"/>
            <a:ext cx="464162" cy="458391"/>
          </a:xfrm>
          <a:prstGeom prst="line">
            <a:avLst/>
          </a:prstGeom>
          <a:noFill/>
          <a:ln w="12700" cap="flat">
            <a:solidFill>
              <a:schemeClr val="tx1">
                <a:lumMod val="50000"/>
                <a:lumOff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200">
              <a:solidFill>
                <a:schemeClr val="accent2"/>
              </a:solidFill>
              <a:latin typeface="微软雅黑" panose="020B0503020204020204" pitchFamily="34" charset="-122"/>
              <a:ea typeface="微软雅黑" panose="020B0503020204020204" pitchFamily="34" charset="-122"/>
            </a:endParaRPr>
          </a:p>
        </p:txBody>
      </p:sp>
      <p:sp>
        <p:nvSpPr>
          <p:cNvPr id="5" name="Line 13"/>
          <p:cNvSpPr>
            <a:spLocks noChangeShapeType="1"/>
          </p:cNvSpPr>
          <p:nvPr/>
        </p:nvSpPr>
        <p:spPr bwMode="auto">
          <a:xfrm>
            <a:off x="2257278" y="2753941"/>
            <a:ext cx="930705" cy="0"/>
          </a:xfrm>
          <a:prstGeom prst="line">
            <a:avLst/>
          </a:prstGeom>
          <a:noFill/>
          <a:ln w="12700" cap="flat">
            <a:solidFill>
              <a:schemeClr val="tx1">
                <a:lumMod val="50000"/>
                <a:lumOff val="50000"/>
              </a:schemeClr>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200">
              <a:solidFill>
                <a:schemeClr val="accent2"/>
              </a:solidFill>
              <a:latin typeface="微软雅黑" panose="020B0503020204020204" pitchFamily="34" charset="-122"/>
              <a:ea typeface="微软雅黑" panose="020B0503020204020204" pitchFamily="34" charset="-122"/>
            </a:endParaRPr>
          </a:p>
        </p:txBody>
      </p:sp>
      <p:sp>
        <p:nvSpPr>
          <p:cNvPr id="6" name="Line 14"/>
          <p:cNvSpPr>
            <a:spLocks noChangeShapeType="1"/>
          </p:cNvSpPr>
          <p:nvPr/>
        </p:nvSpPr>
        <p:spPr bwMode="auto">
          <a:xfrm>
            <a:off x="2463175" y="1966938"/>
            <a:ext cx="836683" cy="300038"/>
          </a:xfrm>
          <a:prstGeom prst="line">
            <a:avLst/>
          </a:prstGeom>
          <a:noFill/>
          <a:ln w="12700" cap="flat">
            <a:solidFill>
              <a:schemeClr val="tx1">
                <a:lumMod val="50000"/>
                <a:lumOff val="50000"/>
              </a:schemeClr>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200">
              <a:solidFill>
                <a:schemeClr val="accent2"/>
              </a:solidFill>
              <a:latin typeface="微软雅黑" panose="020B0503020204020204" pitchFamily="34" charset="-122"/>
              <a:ea typeface="微软雅黑" panose="020B0503020204020204" pitchFamily="34" charset="-122"/>
            </a:endParaRPr>
          </a:p>
        </p:txBody>
      </p:sp>
      <p:sp>
        <p:nvSpPr>
          <p:cNvPr id="7" name="Line 15"/>
          <p:cNvSpPr>
            <a:spLocks noChangeShapeType="1"/>
          </p:cNvSpPr>
          <p:nvPr/>
        </p:nvSpPr>
        <p:spPr bwMode="auto">
          <a:xfrm flipV="1">
            <a:off x="2457225" y="3257575"/>
            <a:ext cx="835492" cy="300038"/>
          </a:xfrm>
          <a:prstGeom prst="line">
            <a:avLst/>
          </a:prstGeom>
          <a:noFill/>
          <a:ln w="12700" cap="flat">
            <a:solidFill>
              <a:schemeClr val="tx1">
                <a:lumMod val="50000"/>
                <a:lumOff val="50000"/>
              </a:schemeClr>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200">
              <a:solidFill>
                <a:schemeClr val="accent2"/>
              </a:solidFill>
              <a:latin typeface="微软雅黑" panose="020B0503020204020204" pitchFamily="34" charset="-122"/>
              <a:ea typeface="微软雅黑" panose="020B0503020204020204" pitchFamily="34" charset="-122"/>
            </a:endParaRPr>
          </a:p>
        </p:txBody>
      </p:sp>
      <p:sp>
        <p:nvSpPr>
          <p:cNvPr id="8" name="Oval 16"/>
          <p:cNvSpPr>
            <a:spLocks noChangeArrowheads="1"/>
          </p:cNvSpPr>
          <p:nvPr/>
        </p:nvSpPr>
        <p:spPr bwMode="auto">
          <a:xfrm>
            <a:off x="3474810" y="838226"/>
            <a:ext cx="3819224" cy="3832622"/>
          </a:xfrm>
          <a:prstGeom prst="ellipse">
            <a:avLst/>
          </a:prstGeom>
          <a:noFill/>
          <a:ln w="12700" cap="flat">
            <a:solidFill>
              <a:schemeClr val="tx1">
                <a:lumMod val="50000"/>
                <a:lumOff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400">
              <a:solidFill>
                <a:schemeClr val="accent2"/>
              </a:solidFill>
            </a:endParaRPr>
          </a:p>
        </p:txBody>
      </p:sp>
      <p:sp>
        <p:nvSpPr>
          <p:cNvPr id="9" name="Line 22"/>
          <p:cNvSpPr>
            <a:spLocks noChangeShapeType="1"/>
          </p:cNvSpPr>
          <p:nvPr/>
        </p:nvSpPr>
        <p:spPr bwMode="auto">
          <a:xfrm flipV="1">
            <a:off x="5619479" y="1351385"/>
            <a:ext cx="464162" cy="459581"/>
          </a:xfrm>
          <a:prstGeom prst="line">
            <a:avLst/>
          </a:prstGeom>
          <a:noFill/>
          <a:ln w="12700" cap="flat">
            <a:solidFill>
              <a:schemeClr val="tx1">
                <a:lumMod val="50000"/>
                <a:lumOff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400">
              <a:solidFill>
                <a:schemeClr val="accent2"/>
              </a:solidFill>
            </a:endParaRPr>
          </a:p>
        </p:txBody>
      </p:sp>
      <p:sp>
        <p:nvSpPr>
          <p:cNvPr id="10" name="Line 23"/>
          <p:cNvSpPr>
            <a:spLocks noChangeShapeType="1"/>
          </p:cNvSpPr>
          <p:nvPr/>
        </p:nvSpPr>
        <p:spPr bwMode="auto">
          <a:xfrm>
            <a:off x="5604008" y="3721919"/>
            <a:ext cx="464162" cy="458391"/>
          </a:xfrm>
          <a:prstGeom prst="line">
            <a:avLst/>
          </a:prstGeom>
          <a:noFill/>
          <a:ln w="12700" cap="flat">
            <a:solidFill>
              <a:schemeClr val="tx1">
                <a:lumMod val="50000"/>
                <a:lumOff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400">
              <a:solidFill>
                <a:schemeClr val="accent2"/>
              </a:solidFill>
            </a:endParaRPr>
          </a:p>
        </p:txBody>
      </p:sp>
      <p:sp>
        <p:nvSpPr>
          <p:cNvPr id="11" name="Line 24"/>
          <p:cNvSpPr>
            <a:spLocks noChangeShapeType="1"/>
          </p:cNvSpPr>
          <p:nvPr/>
        </p:nvSpPr>
        <p:spPr bwMode="auto">
          <a:xfrm flipH="1">
            <a:off x="5989619" y="2753941"/>
            <a:ext cx="930705" cy="0"/>
          </a:xfrm>
          <a:prstGeom prst="line">
            <a:avLst/>
          </a:prstGeom>
          <a:noFill/>
          <a:ln w="12700" cap="flat">
            <a:solidFill>
              <a:schemeClr val="tx1">
                <a:lumMod val="50000"/>
                <a:lumOff val="50000"/>
              </a:schemeClr>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200">
              <a:solidFill>
                <a:schemeClr val="accent2"/>
              </a:solidFill>
              <a:latin typeface="微软雅黑" panose="020B0503020204020204" pitchFamily="34" charset="-122"/>
              <a:ea typeface="微软雅黑" panose="020B0503020204020204" pitchFamily="34" charset="-122"/>
            </a:endParaRPr>
          </a:p>
        </p:txBody>
      </p:sp>
      <p:sp>
        <p:nvSpPr>
          <p:cNvPr id="12" name="Line 25"/>
          <p:cNvSpPr>
            <a:spLocks noChangeShapeType="1"/>
          </p:cNvSpPr>
          <p:nvPr/>
        </p:nvSpPr>
        <p:spPr bwMode="auto">
          <a:xfrm flipH="1">
            <a:off x="5878934" y="1966938"/>
            <a:ext cx="835492" cy="300038"/>
          </a:xfrm>
          <a:prstGeom prst="line">
            <a:avLst/>
          </a:prstGeom>
          <a:noFill/>
          <a:ln w="12700" cap="flat">
            <a:solidFill>
              <a:schemeClr val="tx1">
                <a:lumMod val="50000"/>
                <a:lumOff val="50000"/>
              </a:schemeClr>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200">
              <a:solidFill>
                <a:schemeClr val="accent2"/>
              </a:solidFill>
              <a:latin typeface="微软雅黑" panose="020B0503020204020204" pitchFamily="34" charset="-122"/>
              <a:ea typeface="微软雅黑" panose="020B0503020204020204" pitchFamily="34" charset="-122"/>
            </a:endParaRPr>
          </a:p>
        </p:txBody>
      </p:sp>
      <p:sp>
        <p:nvSpPr>
          <p:cNvPr id="13" name="Line 26"/>
          <p:cNvSpPr>
            <a:spLocks noChangeShapeType="1"/>
          </p:cNvSpPr>
          <p:nvPr/>
        </p:nvSpPr>
        <p:spPr bwMode="auto">
          <a:xfrm flipH="1" flipV="1">
            <a:off x="5884885" y="3257575"/>
            <a:ext cx="836683" cy="300038"/>
          </a:xfrm>
          <a:prstGeom prst="line">
            <a:avLst/>
          </a:prstGeom>
          <a:noFill/>
          <a:ln w="12700" cap="flat">
            <a:solidFill>
              <a:schemeClr val="tx1">
                <a:lumMod val="50000"/>
                <a:lumOff val="50000"/>
              </a:schemeClr>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200">
              <a:solidFill>
                <a:schemeClr val="accent2"/>
              </a:solidFill>
              <a:latin typeface="微软雅黑" panose="020B0503020204020204" pitchFamily="34" charset="-122"/>
              <a:ea typeface="微软雅黑" panose="020B0503020204020204" pitchFamily="34" charset="-122"/>
            </a:endParaRPr>
          </a:p>
        </p:txBody>
      </p:sp>
      <p:sp>
        <p:nvSpPr>
          <p:cNvPr id="14" name="Oval 27"/>
          <p:cNvSpPr>
            <a:spLocks noChangeArrowheads="1"/>
          </p:cNvSpPr>
          <p:nvPr/>
        </p:nvSpPr>
        <p:spPr bwMode="auto">
          <a:xfrm>
            <a:off x="3233209" y="1394247"/>
            <a:ext cx="2711185" cy="271938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5" name="TextBox 14"/>
          <p:cNvSpPr txBox="1"/>
          <p:nvPr/>
        </p:nvSpPr>
        <p:spPr>
          <a:xfrm>
            <a:off x="3559312" y="2889508"/>
            <a:ext cx="2028565" cy="715562"/>
          </a:xfrm>
          <a:prstGeom prst="rect">
            <a:avLst/>
          </a:prstGeom>
          <a:noFill/>
        </p:spPr>
        <p:txBody>
          <a:bodyPr wrap="square" lIns="68562" tIns="34281" rIns="68562" bIns="34281" rtlCol="0">
            <a:spAutoFit/>
          </a:bodyPr>
          <a:lstStyle/>
          <a:p>
            <a:pPr algn="ctr"/>
            <a:r>
              <a:rPr lang="zh-CN" altLang="en-US" sz="1400" dirty="0" smtClean="0">
                <a:latin typeface="+mn-ea"/>
                <a:ea typeface="+mn-ea"/>
              </a:rPr>
              <a:t>资金主要用作推广和人力成本两大用途，</a:t>
            </a:r>
            <a:r>
              <a:rPr lang="en-US" altLang="zh-CN" sz="1400" dirty="0" smtClean="0">
                <a:latin typeface="+mn-ea"/>
                <a:ea typeface="+mn-ea"/>
              </a:rPr>
              <a:t>10</a:t>
            </a:r>
            <a:r>
              <a:rPr lang="zh-CN" altLang="en-US" sz="1400" dirty="0" smtClean="0">
                <a:latin typeface="+mn-ea"/>
                <a:ea typeface="+mn-ea"/>
              </a:rPr>
              <a:t>项具体用途。</a:t>
            </a:r>
            <a:endParaRPr lang="zh-CN" altLang="en-US" sz="1400" dirty="0">
              <a:latin typeface="+mn-ea"/>
              <a:ea typeface="+mn-ea"/>
            </a:endParaRPr>
          </a:p>
        </p:txBody>
      </p:sp>
      <p:sp>
        <p:nvSpPr>
          <p:cNvPr id="16" name="TextBox 15"/>
          <p:cNvSpPr txBox="1"/>
          <p:nvPr/>
        </p:nvSpPr>
        <p:spPr>
          <a:xfrm>
            <a:off x="3392956" y="2438865"/>
            <a:ext cx="2361278" cy="284675"/>
          </a:xfrm>
          <a:prstGeom prst="rect">
            <a:avLst/>
          </a:prstGeom>
          <a:noFill/>
        </p:spPr>
        <p:txBody>
          <a:bodyPr wrap="square" lIns="68562" tIns="34281" rIns="68562" bIns="34281" rtlCol="0">
            <a:spAutoFit/>
          </a:bodyPr>
          <a:lstStyle/>
          <a:p>
            <a:pPr algn="ctr"/>
            <a:r>
              <a:rPr lang="zh-CN" altLang="en-US" sz="1400" b="1" dirty="0">
                <a:latin typeface="+mn-ea"/>
                <a:ea typeface="+mn-ea"/>
              </a:rPr>
              <a:t>资金主要用途</a:t>
            </a:r>
            <a:endParaRPr lang="zh-CN" altLang="en-US" sz="1400" b="1" dirty="0">
              <a:latin typeface="+mn-ea"/>
              <a:ea typeface="+mn-ea"/>
            </a:endParaRPr>
          </a:p>
        </p:txBody>
      </p:sp>
      <p:grpSp>
        <p:nvGrpSpPr>
          <p:cNvPr id="17" name="组合 16"/>
          <p:cNvGrpSpPr/>
          <p:nvPr/>
        </p:nvGrpSpPr>
        <p:grpSpPr>
          <a:xfrm>
            <a:off x="2546486" y="771550"/>
            <a:ext cx="627215" cy="628650"/>
            <a:chOff x="3279775" y="1196975"/>
            <a:chExt cx="836613" cy="838200"/>
          </a:xfrm>
        </p:grpSpPr>
        <p:sp>
          <p:nvSpPr>
            <p:cNvPr id="18" name="Oval 9"/>
            <p:cNvSpPr>
              <a:spLocks noChangeArrowheads="1"/>
            </p:cNvSpPr>
            <p:nvPr/>
          </p:nvSpPr>
          <p:spPr bwMode="auto">
            <a:xfrm>
              <a:off x="3279775" y="1196975"/>
              <a:ext cx="836613" cy="838200"/>
            </a:xfrm>
            <a:prstGeom prst="ellipse">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微软雅黑" panose="020B0503020204020204" pitchFamily="34" charset="-122"/>
                <a:ea typeface="微软雅黑" panose="020B0503020204020204" pitchFamily="34" charset="-122"/>
              </a:endParaRPr>
            </a:p>
          </p:txBody>
        </p:sp>
        <p:sp>
          <p:nvSpPr>
            <p:cNvPr id="19" name="矩形 18"/>
            <p:cNvSpPr/>
            <p:nvPr/>
          </p:nvSpPr>
          <p:spPr>
            <a:xfrm>
              <a:off x="3338040" y="1262126"/>
              <a:ext cx="720080" cy="615553"/>
            </a:xfrm>
            <a:prstGeom prst="rect">
              <a:avLst/>
            </a:prstGeom>
            <a:no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rPr>
                <a:t>用途一</a:t>
              </a:r>
              <a:endParaRPr lang="zh-CN" altLang="en-US"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组合 19"/>
          <p:cNvGrpSpPr/>
          <p:nvPr/>
        </p:nvGrpSpPr>
        <p:grpSpPr>
          <a:xfrm>
            <a:off x="1822869" y="1506166"/>
            <a:ext cx="627215" cy="628650"/>
            <a:chOff x="2314575" y="2176463"/>
            <a:chExt cx="836613" cy="838200"/>
          </a:xfrm>
        </p:grpSpPr>
        <p:sp>
          <p:nvSpPr>
            <p:cNvPr id="21" name="Oval 7"/>
            <p:cNvSpPr>
              <a:spLocks noChangeArrowheads="1"/>
            </p:cNvSpPr>
            <p:nvPr/>
          </p:nvSpPr>
          <p:spPr bwMode="auto">
            <a:xfrm>
              <a:off x="2314575" y="2176463"/>
              <a:ext cx="836613" cy="838200"/>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2355402" y="2244766"/>
              <a:ext cx="720080" cy="615553"/>
            </a:xfrm>
            <a:prstGeom prst="rect">
              <a:avLst/>
            </a:prstGeom>
            <a:no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用途二</a:t>
              </a: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1582456" y="2439616"/>
            <a:ext cx="626024" cy="628650"/>
            <a:chOff x="1993900" y="3421063"/>
            <a:chExt cx="835025" cy="838200"/>
          </a:xfrm>
        </p:grpSpPr>
        <p:sp>
          <p:nvSpPr>
            <p:cNvPr id="24" name="Oval 6"/>
            <p:cNvSpPr>
              <a:spLocks noChangeArrowheads="1"/>
            </p:cNvSpPr>
            <p:nvPr/>
          </p:nvSpPr>
          <p:spPr bwMode="auto">
            <a:xfrm>
              <a:off x="1993900" y="3421063"/>
              <a:ext cx="835025" cy="838200"/>
            </a:xfrm>
            <a:prstGeom prst="ellipse">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nvSpPr>
          <p:spPr>
            <a:xfrm>
              <a:off x="2027855" y="3486711"/>
              <a:ext cx="720080" cy="615553"/>
            </a:xfrm>
            <a:prstGeom prst="rect">
              <a:avLst/>
            </a:prstGeom>
            <a:no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rPr>
                <a:t>用途三</a:t>
              </a:r>
              <a:endParaRPr lang="zh-CN" altLang="en-US"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组合 25"/>
          <p:cNvGrpSpPr/>
          <p:nvPr/>
        </p:nvGrpSpPr>
        <p:grpSpPr>
          <a:xfrm>
            <a:off x="1822869" y="3374257"/>
            <a:ext cx="627215" cy="627460"/>
            <a:chOff x="2314575" y="4667250"/>
            <a:chExt cx="836613" cy="836613"/>
          </a:xfrm>
        </p:grpSpPr>
        <p:sp>
          <p:nvSpPr>
            <p:cNvPr id="27" name="Oval 8"/>
            <p:cNvSpPr>
              <a:spLocks noChangeArrowheads="1"/>
            </p:cNvSpPr>
            <p:nvPr/>
          </p:nvSpPr>
          <p:spPr bwMode="auto">
            <a:xfrm>
              <a:off x="2314575" y="4667250"/>
              <a:ext cx="836613" cy="836613"/>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8" name="矩形 27"/>
            <p:cNvSpPr/>
            <p:nvPr/>
          </p:nvSpPr>
          <p:spPr>
            <a:xfrm>
              <a:off x="2355402" y="4755953"/>
              <a:ext cx="720080" cy="615553"/>
            </a:xfrm>
            <a:prstGeom prst="rect">
              <a:avLst/>
            </a:prstGeom>
            <a:no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用途四</a:t>
              </a: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组合 28"/>
          <p:cNvGrpSpPr/>
          <p:nvPr/>
        </p:nvGrpSpPr>
        <p:grpSpPr>
          <a:xfrm>
            <a:off x="2546486" y="4108873"/>
            <a:ext cx="627215" cy="627460"/>
            <a:chOff x="3279775" y="5646738"/>
            <a:chExt cx="836613" cy="836613"/>
          </a:xfrm>
        </p:grpSpPr>
        <p:sp>
          <p:nvSpPr>
            <p:cNvPr id="30" name="Oval 10"/>
            <p:cNvSpPr>
              <a:spLocks noChangeArrowheads="1"/>
            </p:cNvSpPr>
            <p:nvPr/>
          </p:nvSpPr>
          <p:spPr bwMode="auto">
            <a:xfrm>
              <a:off x="3279775" y="5646738"/>
              <a:ext cx="836613" cy="836613"/>
            </a:xfrm>
            <a:prstGeom prst="ellipse">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微软雅黑" panose="020B0503020204020204" pitchFamily="34" charset="-122"/>
                <a:ea typeface="微软雅黑" panose="020B0503020204020204" pitchFamily="34" charset="-122"/>
              </a:endParaRPr>
            </a:p>
          </p:txBody>
        </p:sp>
        <p:sp>
          <p:nvSpPr>
            <p:cNvPr id="31" name="矩形 30"/>
            <p:cNvSpPr/>
            <p:nvPr/>
          </p:nvSpPr>
          <p:spPr>
            <a:xfrm>
              <a:off x="3324392" y="5711297"/>
              <a:ext cx="720080" cy="615553"/>
            </a:xfrm>
            <a:prstGeom prst="rect">
              <a:avLst/>
            </a:prstGeom>
            <a:no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rPr>
                <a:t>用途五</a:t>
              </a:r>
              <a:endParaRPr lang="zh-CN" altLang="en-US"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组合 31"/>
          <p:cNvGrpSpPr/>
          <p:nvPr/>
        </p:nvGrpSpPr>
        <p:grpSpPr>
          <a:xfrm>
            <a:off x="6005091" y="4108873"/>
            <a:ext cx="627215" cy="627460"/>
            <a:chOff x="7893050" y="5646738"/>
            <a:chExt cx="836613" cy="836613"/>
          </a:xfrm>
        </p:grpSpPr>
        <p:sp>
          <p:nvSpPr>
            <p:cNvPr id="33" name="Oval 21"/>
            <p:cNvSpPr>
              <a:spLocks noChangeArrowheads="1"/>
            </p:cNvSpPr>
            <p:nvPr/>
          </p:nvSpPr>
          <p:spPr bwMode="auto">
            <a:xfrm>
              <a:off x="7893050" y="5646738"/>
              <a:ext cx="836613" cy="836613"/>
            </a:xfrm>
            <a:prstGeom prst="ellipse">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微软雅黑" panose="020B0503020204020204" pitchFamily="34" charset="-122"/>
                <a:ea typeface="微软雅黑" panose="020B0503020204020204" pitchFamily="34" charset="-122"/>
              </a:endParaRPr>
            </a:p>
          </p:txBody>
        </p:sp>
        <p:sp>
          <p:nvSpPr>
            <p:cNvPr id="34" name="矩形 33"/>
            <p:cNvSpPr/>
            <p:nvPr/>
          </p:nvSpPr>
          <p:spPr>
            <a:xfrm>
              <a:off x="7950985" y="5711297"/>
              <a:ext cx="720080" cy="615553"/>
            </a:xfrm>
            <a:prstGeom prst="rect">
              <a:avLst/>
            </a:prstGeom>
            <a:no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rPr>
                <a:t>用途十</a:t>
              </a:r>
              <a:r>
                <a:rPr lang="en-US" altLang="zh-CN"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5" name="组合 34"/>
          <p:cNvGrpSpPr/>
          <p:nvPr/>
        </p:nvGrpSpPr>
        <p:grpSpPr>
          <a:xfrm>
            <a:off x="6727518" y="3374257"/>
            <a:ext cx="627215" cy="627460"/>
            <a:chOff x="8856663" y="4667250"/>
            <a:chExt cx="836613" cy="836613"/>
          </a:xfrm>
        </p:grpSpPr>
        <p:sp>
          <p:nvSpPr>
            <p:cNvPr id="36" name="Oval 19"/>
            <p:cNvSpPr>
              <a:spLocks noChangeArrowheads="1"/>
            </p:cNvSpPr>
            <p:nvPr/>
          </p:nvSpPr>
          <p:spPr bwMode="auto">
            <a:xfrm>
              <a:off x="8856663" y="4667250"/>
              <a:ext cx="836613" cy="836613"/>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8919974" y="4755953"/>
              <a:ext cx="720080" cy="615553"/>
            </a:xfrm>
            <a:prstGeom prst="rect">
              <a:avLst/>
            </a:prstGeom>
            <a:no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用途九</a:t>
              </a: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8" name="组合 37"/>
          <p:cNvGrpSpPr/>
          <p:nvPr/>
        </p:nvGrpSpPr>
        <p:grpSpPr>
          <a:xfrm>
            <a:off x="6969121" y="2439616"/>
            <a:ext cx="627215" cy="628650"/>
            <a:chOff x="9178925" y="3421063"/>
            <a:chExt cx="836613" cy="838200"/>
          </a:xfrm>
        </p:grpSpPr>
        <p:sp>
          <p:nvSpPr>
            <p:cNvPr id="39" name="Oval 17"/>
            <p:cNvSpPr>
              <a:spLocks noChangeArrowheads="1"/>
            </p:cNvSpPr>
            <p:nvPr/>
          </p:nvSpPr>
          <p:spPr bwMode="auto">
            <a:xfrm>
              <a:off x="9178925" y="3421063"/>
              <a:ext cx="836613" cy="838200"/>
            </a:xfrm>
            <a:prstGeom prst="ellipse">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微软雅黑" panose="020B0503020204020204" pitchFamily="34" charset="-122"/>
                <a:ea typeface="微软雅黑" panose="020B0503020204020204" pitchFamily="34" charset="-122"/>
              </a:endParaRPr>
            </a:p>
          </p:txBody>
        </p:sp>
        <p:sp>
          <p:nvSpPr>
            <p:cNvPr id="40" name="矩形 39"/>
            <p:cNvSpPr/>
            <p:nvPr/>
          </p:nvSpPr>
          <p:spPr>
            <a:xfrm>
              <a:off x="9233873" y="3486711"/>
              <a:ext cx="720080" cy="615553"/>
            </a:xfrm>
            <a:prstGeom prst="rect">
              <a:avLst/>
            </a:prstGeom>
            <a:no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rPr>
                <a:t>用途八</a:t>
              </a:r>
              <a:endParaRPr lang="zh-CN" altLang="en-US"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 name="组合 40"/>
          <p:cNvGrpSpPr/>
          <p:nvPr/>
        </p:nvGrpSpPr>
        <p:grpSpPr>
          <a:xfrm>
            <a:off x="6727518" y="1506166"/>
            <a:ext cx="627215" cy="628650"/>
            <a:chOff x="8856663" y="2176463"/>
            <a:chExt cx="836613" cy="838200"/>
          </a:xfrm>
        </p:grpSpPr>
        <p:sp>
          <p:nvSpPr>
            <p:cNvPr id="42" name="Oval 18"/>
            <p:cNvSpPr>
              <a:spLocks noChangeArrowheads="1"/>
            </p:cNvSpPr>
            <p:nvPr/>
          </p:nvSpPr>
          <p:spPr bwMode="auto">
            <a:xfrm>
              <a:off x="8856663" y="2176463"/>
              <a:ext cx="836613" cy="838200"/>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a:off x="8892680" y="2244766"/>
              <a:ext cx="720080" cy="615553"/>
            </a:xfrm>
            <a:prstGeom prst="rect">
              <a:avLst/>
            </a:prstGeom>
            <a:no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用途七</a:t>
              </a: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6005091" y="771550"/>
            <a:ext cx="627215" cy="628650"/>
            <a:chOff x="7893050" y="1196975"/>
            <a:chExt cx="836613" cy="838200"/>
          </a:xfrm>
        </p:grpSpPr>
        <p:sp>
          <p:nvSpPr>
            <p:cNvPr id="45" name="Oval 20"/>
            <p:cNvSpPr>
              <a:spLocks noChangeArrowheads="1"/>
            </p:cNvSpPr>
            <p:nvPr/>
          </p:nvSpPr>
          <p:spPr bwMode="auto">
            <a:xfrm>
              <a:off x="7893050" y="1196975"/>
              <a:ext cx="836613" cy="838200"/>
            </a:xfrm>
            <a:prstGeom prst="ellipse">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微软雅黑" panose="020B0503020204020204" pitchFamily="34" charset="-122"/>
                <a:ea typeface="微软雅黑" panose="020B0503020204020204" pitchFamily="34" charset="-122"/>
              </a:endParaRPr>
            </a:p>
          </p:txBody>
        </p:sp>
        <p:sp>
          <p:nvSpPr>
            <p:cNvPr id="46" name="矩形 45"/>
            <p:cNvSpPr/>
            <p:nvPr/>
          </p:nvSpPr>
          <p:spPr>
            <a:xfrm>
              <a:off x="7950985" y="1262126"/>
              <a:ext cx="720080" cy="615553"/>
            </a:xfrm>
            <a:prstGeom prst="rect">
              <a:avLst/>
            </a:prstGeom>
            <a:no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rPr>
                <a:t>用途六</a:t>
              </a:r>
              <a:endParaRPr lang="zh-CN" altLang="en-US" sz="1200"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7" name="Freeform 16"/>
          <p:cNvSpPr>
            <a:spLocks noEditPoints="1"/>
          </p:cNvSpPr>
          <p:nvPr/>
        </p:nvSpPr>
        <p:spPr bwMode="auto">
          <a:xfrm>
            <a:off x="4220762" y="1705421"/>
            <a:ext cx="599841" cy="783431"/>
          </a:xfrm>
          <a:custGeom>
            <a:avLst/>
            <a:gdLst>
              <a:gd name="T0" fmla="*/ 742 w 1097"/>
              <a:gd name="T1" fmla="*/ 209 h 1435"/>
              <a:gd name="T2" fmla="*/ 1058 w 1097"/>
              <a:gd name="T3" fmla="*/ 264 h 1435"/>
              <a:gd name="T4" fmla="*/ 1033 w 1097"/>
              <a:gd name="T5" fmla="*/ 308 h 1435"/>
              <a:gd name="T6" fmla="*/ 843 w 1097"/>
              <a:gd name="T7" fmla="*/ 254 h 1435"/>
              <a:gd name="T8" fmla="*/ 945 w 1097"/>
              <a:gd name="T9" fmla="*/ 343 h 1435"/>
              <a:gd name="T10" fmla="*/ 893 w 1097"/>
              <a:gd name="T11" fmla="*/ 363 h 1435"/>
              <a:gd name="T12" fmla="*/ 741 w 1097"/>
              <a:gd name="T13" fmla="*/ 269 h 1435"/>
              <a:gd name="T14" fmla="*/ 691 w 1097"/>
              <a:gd name="T15" fmla="*/ 238 h 1435"/>
              <a:gd name="T16" fmla="*/ 742 w 1097"/>
              <a:gd name="T17" fmla="*/ 209 h 1435"/>
              <a:gd name="T18" fmla="*/ 555 w 1097"/>
              <a:gd name="T19" fmla="*/ 958 h 1435"/>
              <a:gd name="T20" fmla="*/ 555 w 1097"/>
              <a:gd name="T21" fmla="*/ 958 h 1435"/>
              <a:gd name="T22" fmla="*/ 585 w 1097"/>
              <a:gd name="T23" fmla="*/ 943 h 1435"/>
              <a:gd name="T24" fmla="*/ 594 w 1097"/>
              <a:gd name="T25" fmla="*/ 919 h 1435"/>
              <a:gd name="T26" fmla="*/ 586 w 1097"/>
              <a:gd name="T27" fmla="*/ 898 h 1435"/>
              <a:gd name="T28" fmla="*/ 555 w 1097"/>
              <a:gd name="T29" fmla="*/ 881 h 1435"/>
              <a:gd name="T30" fmla="*/ 555 w 1097"/>
              <a:gd name="T31" fmla="*/ 958 h 1435"/>
              <a:gd name="T32" fmla="*/ 519 w 1097"/>
              <a:gd name="T33" fmla="*/ 721 h 1435"/>
              <a:gd name="T34" fmla="*/ 519 w 1097"/>
              <a:gd name="T35" fmla="*/ 721 h 1435"/>
              <a:gd name="T36" fmla="*/ 498 w 1097"/>
              <a:gd name="T37" fmla="*/ 769 h 1435"/>
              <a:gd name="T38" fmla="*/ 519 w 1097"/>
              <a:gd name="T39" fmla="*/ 782 h 1435"/>
              <a:gd name="T40" fmla="*/ 519 w 1097"/>
              <a:gd name="T41" fmla="*/ 721 h 1435"/>
              <a:gd name="T42" fmla="*/ 674 w 1097"/>
              <a:gd name="T43" fmla="*/ 745 h 1435"/>
              <a:gd name="T44" fmla="*/ 674 w 1097"/>
              <a:gd name="T45" fmla="*/ 745 h 1435"/>
              <a:gd name="T46" fmla="*/ 585 w 1097"/>
              <a:gd name="T47" fmla="*/ 759 h 1435"/>
              <a:gd name="T48" fmla="*/ 555 w 1097"/>
              <a:gd name="T49" fmla="*/ 722 h 1435"/>
              <a:gd name="T50" fmla="*/ 555 w 1097"/>
              <a:gd name="T51" fmla="*/ 791 h 1435"/>
              <a:gd name="T52" fmla="*/ 653 w 1097"/>
              <a:gd name="T53" fmla="*/ 833 h 1435"/>
              <a:gd name="T54" fmla="*/ 633 w 1097"/>
              <a:gd name="T55" fmla="*/ 999 h 1435"/>
              <a:gd name="T56" fmla="*/ 555 w 1097"/>
              <a:gd name="T57" fmla="*/ 1020 h 1435"/>
              <a:gd name="T58" fmla="*/ 555 w 1097"/>
              <a:gd name="T59" fmla="*/ 1066 h 1435"/>
              <a:gd name="T60" fmla="*/ 519 w 1097"/>
              <a:gd name="T61" fmla="*/ 1066 h 1435"/>
              <a:gd name="T62" fmla="*/ 519 w 1097"/>
              <a:gd name="T63" fmla="*/ 1020 h 1435"/>
              <a:gd name="T64" fmla="*/ 386 w 1097"/>
              <a:gd name="T65" fmla="*/ 913 h 1435"/>
              <a:gd name="T66" fmla="*/ 484 w 1097"/>
              <a:gd name="T67" fmla="*/ 902 h 1435"/>
              <a:gd name="T68" fmla="*/ 519 w 1097"/>
              <a:gd name="T69" fmla="*/ 955 h 1435"/>
              <a:gd name="T70" fmla="*/ 519 w 1097"/>
              <a:gd name="T71" fmla="*/ 870 h 1435"/>
              <a:gd name="T72" fmla="*/ 450 w 1097"/>
              <a:gd name="T73" fmla="*/ 847 h 1435"/>
              <a:gd name="T74" fmla="*/ 430 w 1097"/>
              <a:gd name="T75" fmla="*/ 690 h 1435"/>
              <a:gd name="T76" fmla="*/ 519 w 1097"/>
              <a:gd name="T77" fmla="*/ 658 h 1435"/>
              <a:gd name="T78" fmla="*/ 519 w 1097"/>
              <a:gd name="T79" fmla="*/ 635 h 1435"/>
              <a:gd name="T80" fmla="*/ 555 w 1097"/>
              <a:gd name="T81" fmla="*/ 635 h 1435"/>
              <a:gd name="T82" fmla="*/ 555 w 1097"/>
              <a:gd name="T83" fmla="*/ 658 h 1435"/>
              <a:gd name="T84" fmla="*/ 674 w 1097"/>
              <a:gd name="T85" fmla="*/ 745 h 1435"/>
              <a:gd name="T86" fmla="*/ 19 w 1097"/>
              <a:gd name="T87" fmla="*/ 1010 h 1435"/>
              <a:gd name="T88" fmla="*/ 19 w 1097"/>
              <a:gd name="T89" fmla="*/ 1010 h 1435"/>
              <a:gd name="T90" fmla="*/ 1039 w 1097"/>
              <a:gd name="T91" fmla="*/ 1030 h 1435"/>
              <a:gd name="T92" fmla="*/ 645 w 1097"/>
              <a:gd name="T93" fmla="*/ 236 h 1435"/>
              <a:gd name="T94" fmla="*/ 790 w 1097"/>
              <a:gd name="T95" fmla="*/ 59 h 1435"/>
              <a:gd name="T96" fmla="*/ 547 w 1097"/>
              <a:gd name="T97" fmla="*/ 58 h 1435"/>
              <a:gd name="T98" fmla="*/ 353 w 1097"/>
              <a:gd name="T99" fmla="*/ 121 h 1435"/>
              <a:gd name="T100" fmla="*/ 444 w 1097"/>
              <a:gd name="T101" fmla="*/ 228 h 1435"/>
              <a:gd name="T102" fmla="*/ 19 w 1097"/>
              <a:gd name="T103" fmla="*/ 101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tx1"/>
          </a:solidFill>
          <a:ln>
            <a:noFill/>
          </a:ln>
        </p:spPr>
        <p:txBody>
          <a:bodyPr vert="horz" wrap="square" lIns="68562" tIns="34281" rIns="68562" bIns="34281" numCol="1" anchor="t" anchorCtr="0" compatLnSpc="1"/>
          <a:lstStyle/>
          <a:p>
            <a:endParaRPr lang="zh-CN" altLang="en-US" sz="1400"/>
          </a:p>
        </p:txBody>
      </p:sp>
      <p:sp>
        <p:nvSpPr>
          <p:cNvPr id="48" name="标题 47"/>
          <p:cNvSpPr>
            <a:spLocks noGrp="1"/>
          </p:cNvSpPr>
          <p:nvPr>
            <p:ph type="title"/>
          </p:nvPr>
        </p:nvSpPr>
        <p:spPr/>
        <p:txBody>
          <a:bodyPr/>
          <a:lstStyle/>
          <a:p>
            <a:r>
              <a:rPr lang="zh-CN" altLang="en-US" dirty="0"/>
              <a:t>融资主要用途</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2" presetClass="entr" presetSubtype="1" fill="hold" grpId="0" nodeType="afterEffect" p14:presetBounceEnd="40000">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14:bounceEnd="40000">
                                          <p:cBhvr additive="base">
                                            <p:cTn id="11" dur="5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47"/>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16" presetClass="entr" presetSubtype="2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3500"/>
                                </p:stCondLst>
                                <p:childTnLst>
                                  <p:par>
                                    <p:cTn id="22" presetID="21" presetClass="entr" presetSubtype="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par>
                              <p:cTn id="25" fill="hold">
                                <p:stCondLst>
                                  <p:cond delay="5500"/>
                                </p:stCondLst>
                                <p:childTnLst>
                                  <p:par>
                                    <p:cTn id="26" presetID="22" presetClass="entr" presetSubtype="2"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right)">
                                          <p:cBhvr>
                                            <p:cTn id="40" dur="500"/>
                                            <p:tgtEl>
                                              <p:spTgt spid="4"/>
                                            </p:tgtEl>
                                          </p:cBhvr>
                                        </p:animEffect>
                                      </p:childTnLst>
                                    </p:cTn>
                                  </p:par>
                                </p:childTnLst>
                              </p:cTn>
                            </p:par>
                            <p:par>
                              <p:cTn id="41" fill="hold">
                                <p:stCondLst>
                                  <p:cond delay="6000"/>
                                </p:stCondLst>
                                <p:childTnLst>
                                  <p:par>
                                    <p:cTn id="42" presetID="53" presetClass="entr" presetSubtype="16"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300" fill="hold"/>
                                            <p:tgtEl>
                                              <p:spTgt spid="17"/>
                                            </p:tgtEl>
                                            <p:attrNameLst>
                                              <p:attrName>ppt_w</p:attrName>
                                            </p:attrNameLst>
                                          </p:cBhvr>
                                          <p:tavLst>
                                            <p:tav tm="0">
                                              <p:val>
                                                <p:fltVal val="0"/>
                                              </p:val>
                                            </p:tav>
                                            <p:tav tm="100000">
                                              <p:val>
                                                <p:strVal val="#ppt_w"/>
                                              </p:val>
                                            </p:tav>
                                          </p:tavLst>
                                        </p:anim>
                                        <p:anim calcmode="lin" valueType="num">
                                          <p:cBhvr>
                                            <p:cTn id="45" dur="300" fill="hold"/>
                                            <p:tgtEl>
                                              <p:spTgt spid="17"/>
                                            </p:tgtEl>
                                            <p:attrNameLst>
                                              <p:attrName>ppt_h</p:attrName>
                                            </p:attrNameLst>
                                          </p:cBhvr>
                                          <p:tavLst>
                                            <p:tav tm="0">
                                              <p:val>
                                                <p:fltVal val="0"/>
                                              </p:val>
                                            </p:tav>
                                            <p:tav tm="100000">
                                              <p:val>
                                                <p:strVal val="#ppt_h"/>
                                              </p:val>
                                            </p:tav>
                                          </p:tavLst>
                                        </p:anim>
                                        <p:animEffect transition="in" filter="fade">
                                          <p:cBhvr>
                                            <p:cTn id="46" dur="300"/>
                                            <p:tgtEl>
                                              <p:spTgt spid="17"/>
                                            </p:tgtEl>
                                          </p:cBhvr>
                                        </p:animEffect>
                                      </p:childTnLst>
                                    </p:cTn>
                                  </p:par>
                                  <p:par>
                                    <p:cTn id="47" presetID="53" presetClass="entr" presetSubtype="16"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300" fill="hold"/>
                                            <p:tgtEl>
                                              <p:spTgt spid="20"/>
                                            </p:tgtEl>
                                            <p:attrNameLst>
                                              <p:attrName>ppt_w</p:attrName>
                                            </p:attrNameLst>
                                          </p:cBhvr>
                                          <p:tavLst>
                                            <p:tav tm="0">
                                              <p:val>
                                                <p:fltVal val="0"/>
                                              </p:val>
                                            </p:tav>
                                            <p:tav tm="100000">
                                              <p:val>
                                                <p:strVal val="#ppt_w"/>
                                              </p:val>
                                            </p:tav>
                                          </p:tavLst>
                                        </p:anim>
                                        <p:anim calcmode="lin" valueType="num">
                                          <p:cBhvr>
                                            <p:cTn id="50" dur="300" fill="hold"/>
                                            <p:tgtEl>
                                              <p:spTgt spid="20"/>
                                            </p:tgtEl>
                                            <p:attrNameLst>
                                              <p:attrName>ppt_h</p:attrName>
                                            </p:attrNameLst>
                                          </p:cBhvr>
                                          <p:tavLst>
                                            <p:tav tm="0">
                                              <p:val>
                                                <p:fltVal val="0"/>
                                              </p:val>
                                            </p:tav>
                                            <p:tav tm="100000">
                                              <p:val>
                                                <p:strVal val="#ppt_h"/>
                                              </p:val>
                                            </p:tav>
                                          </p:tavLst>
                                        </p:anim>
                                        <p:animEffect transition="in" filter="fade">
                                          <p:cBhvr>
                                            <p:cTn id="51" dur="300"/>
                                            <p:tgtEl>
                                              <p:spTgt spid="20"/>
                                            </p:tgtEl>
                                          </p:cBhvr>
                                        </p:animEffect>
                                      </p:childTnLst>
                                    </p:cTn>
                                  </p:par>
                                  <p:par>
                                    <p:cTn id="52" presetID="53" presetClass="entr" presetSubtype="16"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300" fill="hold"/>
                                            <p:tgtEl>
                                              <p:spTgt spid="23"/>
                                            </p:tgtEl>
                                            <p:attrNameLst>
                                              <p:attrName>ppt_w</p:attrName>
                                            </p:attrNameLst>
                                          </p:cBhvr>
                                          <p:tavLst>
                                            <p:tav tm="0">
                                              <p:val>
                                                <p:fltVal val="0"/>
                                              </p:val>
                                            </p:tav>
                                            <p:tav tm="100000">
                                              <p:val>
                                                <p:strVal val="#ppt_w"/>
                                              </p:val>
                                            </p:tav>
                                          </p:tavLst>
                                        </p:anim>
                                        <p:anim calcmode="lin" valueType="num">
                                          <p:cBhvr>
                                            <p:cTn id="55" dur="300" fill="hold"/>
                                            <p:tgtEl>
                                              <p:spTgt spid="23"/>
                                            </p:tgtEl>
                                            <p:attrNameLst>
                                              <p:attrName>ppt_h</p:attrName>
                                            </p:attrNameLst>
                                          </p:cBhvr>
                                          <p:tavLst>
                                            <p:tav tm="0">
                                              <p:val>
                                                <p:fltVal val="0"/>
                                              </p:val>
                                            </p:tav>
                                            <p:tav tm="100000">
                                              <p:val>
                                                <p:strVal val="#ppt_h"/>
                                              </p:val>
                                            </p:tav>
                                          </p:tavLst>
                                        </p:anim>
                                        <p:animEffect transition="in" filter="fade">
                                          <p:cBhvr>
                                            <p:cTn id="56" dur="300"/>
                                            <p:tgtEl>
                                              <p:spTgt spid="23"/>
                                            </p:tgtEl>
                                          </p:cBhvr>
                                        </p:animEffect>
                                      </p:childTnLst>
                                    </p:cTn>
                                  </p:par>
                                  <p:par>
                                    <p:cTn id="57" presetID="53" presetClass="entr" presetSubtype="16"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300" fill="hold"/>
                                            <p:tgtEl>
                                              <p:spTgt spid="26"/>
                                            </p:tgtEl>
                                            <p:attrNameLst>
                                              <p:attrName>ppt_w</p:attrName>
                                            </p:attrNameLst>
                                          </p:cBhvr>
                                          <p:tavLst>
                                            <p:tav tm="0">
                                              <p:val>
                                                <p:fltVal val="0"/>
                                              </p:val>
                                            </p:tav>
                                            <p:tav tm="100000">
                                              <p:val>
                                                <p:strVal val="#ppt_w"/>
                                              </p:val>
                                            </p:tav>
                                          </p:tavLst>
                                        </p:anim>
                                        <p:anim calcmode="lin" valueType="num">
                                          <p:cBhvr>
                                            <p:cTn id="60" dur="300" fill="hold"/>
                                            <p:tgtEl>
                                              <p:spTgt spid="26"/>
                                            </p:tgtEl>
                                            <p:attrNameLst>
                                              <p:attrName>ppt_h</p:attrName>
                                            </p:attrNameLst>
                                          </p:cBhvr>
                                          <p:tavLst>
                                            <p:tav tm="0">
                                              <p:val>
                                                <p:fltVal val="0"/>
                                              </p:val>
                                            </p:tav>
                                            <p:tav tm="100000">
                                              <p:val>
                                                <p:strVal val="#ppt_h"/>
                                              </p:val>
                                            </p:tav>
                                          </p:tavLst>
                                        </p:anim>
                                        <p:animEffect transition="in" filter="fade">
                                          <p:cBhvr>
                                            <p:cTn id="61" dur="300"/>
                                            <p:tgtEl>
                                              <p:spTgt spid="26"/>
                                            </p:tgtEl>
                                          </p:cBhvr>
                                        </p:animEffect>
                                      </p:childTnLst>
                                    </p:cTn>
                                  </p:par>
                                  <p:par>
                                    <p:cTn id="62" presetID="53" presetClass="entr" presetSubtype="16"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300" fill="hold"/>
                                            <p:tgtEl>
                                              <p:spTgt spid="29"/>
                                            </p:tgtEl>
                                            <p:attrNameLst>
                                              <p:attrName>ppt_w</p:attrName>
                                            </p:attrNameLst>
                                          </p:cBhvr>
                                          <p:tavLst>
                                            <p:tav tm="0">
                                              <p:val>
                                                <p:fltVal val="0"/>
                                              </p:val>
                                            </p:tav>
                                            <p:tav tm="100000">
                                              <p:val>
                                                <p:strVal val="#ppt_w"/>
                                              </p:val>
                                            </p:tav>
                                          </p:tavLst>
                                        </p:anim>
                                        <p:anim calcmode="lin" valueType="num">
                                          <p:cBhvr>
                                            <p:cTn id="65" dur="300" fill="hold"/>
                                            <p:tgtEl>
                                              <p:spTgt spid="29"/>
                                            </p:tgtEl>
                                            <p:attrNameLst>
                                              <p:attrName>ppt_h</p:attrName>
                                            </p:attrNameLst>
                                          </p:cBhvr>
                                          <p:tavLst>
                                            <p:tav tm="0">
                                              <p:val>
                                                <p:fltVal val="0"/>
                                              </p:val>
                                            </p:tav>
                                            <p:tav tm="100000">
                                              <p:val>
                                                <p:strVal val="#ppt_h"/>
                                              </p:val>
                                            </p:tav>
                                          </p:tavLst>
                                        </p:anim>
                                        <p:animEffect transition="in" filter="fade">
                                          <p:cBhvr>
                                            <p:cTn id="66" dur="300"/>
                                            <p:tgtEl>
                                              <p:spTgt spid="29"/>
                                            </p:tgtEl>
                                          </p:cBhvr>
                                        </p:animEffect>
                                      </p:childTnLst>
                                    </p:cTn>
                                  </p:par>
                                </p:childTnLst>
                              </p:cTn>
                            </p:par>
                            <p:par>
                              <p:cTn id="67" fill="hold">
                                <p:stCondLst>
                                  <p:cond delay="6500"/>
                                </p:stCondLst>
                                <p:childTnLst>
                                  <p:par>
                                    <p:cTn id="68" presetID="21" presetClass="entr" presetSubtype="1"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heel(1)">
                                          <p:cBhvr>
                                            <p:cTn id="70" dur="2000"/>
                                            <p:tgtEl>
                                              <p:spTgt spid="8"/>
                                            </p:tgtEl>
                                          </p:cBhvr>
                                        </p:animEffect>
                                      </p:childTnLst>
                                    </p:cTn>
                                  </p:par>
                                </p:childTnLst>
                              </p:cTn>
                            </p:par>
                            <p:par>
                              <p:cTn id="71" fill="hold">
                                <p:stCondLst>
                                  <p:cond delay="8500"/>
                                </p:stCondLst>
                                <p:childTnLst>
                                  <p:par>
                                    <p:cTn id="72" presetID="22" presetClass="entr" presetSubtype="8"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500"/>
                                            <p:tgtEl>
                                              <p:spTgt spid="1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left)">
                                          <p:cBhvr>
                                            <p:cTn id="86" dur="500"/>
                                            <p:tgtEl>
                                              <p:spTgt spid="10"/>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p:cTn id="90" dur="300" fill="hold"/>
                                            <p:tgtEl>
                                              <p:spTgt spid="44"/>
                                            </p:tgtEl>
                                            <p:attrNameLst>
                                              <p:attrName>ppt_w</p:attrName>
                                            </p:attrNameLst>
                                          </p:cBhvr>
                                          <p:tavLst>
                                            <p:tav tm="0">
                                              <p:val>
                                                <p:fltVal val="0"/>
                                              </p:val>
                                            </p:tav>
                                            <p:tav tm="100000">
                                              <p:val>
                                                <p:strVal val="#ppt_w"/>
                                              </p:val>
                                            </p:tav>
                                          </p:tavLst>
                                        </p:anim>
                                        <p:anim calcmode="lin" valueType="num">
                                          <p:cBhvr>
                                            <p:cTn id="91" dur="300" fill="hold"/>
                                            <p:tgtEl>
                                              <p:spTgt spid="44"/>
                                            </p:tgtEl>
                                            <p:attrNameLst>
                                              <p:attrName>ppt_h</p:attrName>
                                            </p:attrNameLst>
                                          </p:cBhvr>
                                          <p:tavLst>
                                            <p:tav tm="0">
                                              <p:val>
                                                <p:fltVal val="0"/>
                                              </p:val>
                                            </p:tav>
                                            <p:tav tm="100000">
                                              <p:val>
                                                <p:strVal val="#ppt_h"/>
                                              </p:val>
                                            </p:tav>
                                          </p:tavLst>
                                        </p:anim>
                                        <p:animEffect transition="in" filter="fade">
                                          <p:cBhvr>
                                            <p:cTn id="92" dur="300"/>
                                            <p:tgtEl>
                                              <p:spTgt spid="44"/>
                                            </p:tgtEl>
                                          </p:cBhvr>
                                        </p:animEffect>
                                      </p:childTnLst>
                                    </p:cTn>
                                  </p:par>
                                  <p:par>
                                    <p:cTn id="93" presetID="53" presetClass="entr" presetSubtype="16"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300" fill="hold"/>
                                            <p:tgtEl>
                                              <p:spTgt spid="41"/>
                                            </p:tgtEl>
                                            <p:attrNameLst>
                                              <p:attrName>ppt_w</p:attrName>
                                            </p:attrNameLst>
                                          </p:cBhvr>
                                          <p:tavLst>
                                            <p:tav tm="0">
                                              <p:val>
                                                <p:fltVal val="0"/>
                                              </p:val>
                                            </p:tav>
                                            <p:tav tm="100000">
                                              <p:val>
                                                <p:strVal val="#ppt_w"/>
                                              </p:val>
                                            </p:tav>
                                          </p:tavLst>
                                        </p:anim>
                                        <p:anim calcmode="lin" valueType="num">
                                          <p:cBhvr>
                                            <p:cTn id="96" dur="300" fill="hold"/>
                                            <p:tgtEl>
                                              <p:spTgt spid="41"/>
                                            </p:tgtEl>
                                            <p:attrNameLst>
                                              <p:attrName>ppt_h</p:attrName>
                                            </p:attrNameLst>
                                          </p:cBhvr>
                                          <p:tavLst>
                                            <p:tav tm="0">
                                              <p:val>
                                                <p:fltVal val="0"/>
                                              </p:val>
                                            </p:tav>
                                            <p:tav tm="100000">
                                              <p:val>
                                                <p:strVal val="#ppt_h"/>
                                              </p:val>
                                            </p:tav>
                                          </p:tavLst>
                                        </p:anim>
                                        <p:animEffect transition="in" filter="fade">
                                          <p:cBhvr>
                                            <p:cTn id="97" dur="300"/>
                                            <p:tgtEl>
                                              <p:spTgt spid="41"/>
                                            </p:tgtEl>
                                          </p:cBhvr>
                                        </p:animEffect>
                                      </p:childTnLst>
                                    </p:cTn>
                                  </p:par>
                                  <p:par>
                                    <p:cTn id="98" presetID="53" presetClass="entr" presetSubtype="16"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300" fill="hold"/>
                                            <p:tgtEl>
                                              <p:spTgt spid="38"/>
                                            </p:tgtEl>
                                            <p:attrNameLst>
                                              <p:attrName>ppt_w</p:attrName>
                                            </p:attrNameLst>
                                          </p:cBhvr>
                                          <p:tavLst>
                                            <p:tav tm="0">
                                              <p:val>
                                                <p:fltVal val="0"/>
                                              </p:val>
                                            </p:tav>
                                            <p:tav tm="100000">
                                              <p:val>
                                                <p:strVal val="#ppt_w"/>
                                              </p:val>
                                            </p:tav>
                                          </p:tavLst>
                                        </p:anim>
                                        <p:anim calcmode="lin" valueType="num">
                                          <p:cBhvr>
                                            <p:cTn id="101" dur="300" fill="hold"/>
                                            <p:tgtEl>
                                              <p:spTgt spid="38"/>
                                            </p:tgtEl>
                                            <p:attrNameLst>
                                              <p:attrName>ppt_h</p:attrName>
                                            </p:attrNameLst>
                                          </p:cBhvr>
                                          <p:tavLst>
                                            <p:tav tm="0">
                                              <p:val>
                                                <p:fltVal val="0"/>
                                              </p:val>
                                            </p:tav>
                                            <p:tav tm="100000">
                                              <p:val>
                                                <p:strVal val="#ppt_h"/>
                                              </p:val>
                                            </p:tav>
                                          </p:tavLst>
                                        </p:anim>
                                        <p:animEffect transition="in" filter="fade">
                                          <p:cBhvr>
                                            <p:cTn id="102" dur="300"/>
                                            <p:tgtEl>
                                              <p:spTgt spid="38"/>
                                            </p:tgtEl>
                                          </p:cBhvr>
                                        </p:animEffect>
                                      </p:childTnLst>
                                    </p:cTn>
                                  </p:par>
                                  <p:par>
                                    <p:cTn id="103" presetID="53" presetClass="entr" presetSubtype="16" fill="hold"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p:cTn id="105" dur="300" fill="hold"/>
                                            <p:tgtEl>
                                              <p:spTgt spid="35"/>
                                            </p:tgtEl>
                                            <p:attrNameLst>
                                              <p:attrName>ppt_w</p:attrName>
                                            </p:attrNameLst>
                                          </p:cBhvr>
                                          <p:tavLst>
                                            <p:tav tm="0">
                                              <p:val>
                                                <p:fltVal val="0"/>
                                              </p:val>
                                            </p:tav>
                                            <p:tav tm="100000">
                                              <p:val>
                                                <p:strVal val="#ppt_w"/>
                                              </p:val>
                                            </p:tav>
                                          </p:tavLst>
                                        </p:anim>
                                        <p:anim calcmode="lin" valueType="num">
                                          <p:cBhvr>
                                            <p:cTn id="106" dur="300" fill="hold"/>
                                            <p:tgtEl>
                                              <p:spTgt spid="35"/>
                                            </p:tgtEl>
                                            <p:attrNameLst>
                                              <p:attrName>ppt_h</p:attrName>
                                            </p:attrNameLst>
                                          </p:cBhvr>
                                          <p:tavLst>
                                            <p:tav tm="0">
                                              <p:val>
                                                <p:fltVal val="0"/>
                                              </p:val>
                                            </p:tav>
                                            <p:tav tm="100000">
                                              <p:val>
                                                <p:strVal val="#ppt_h"/>
                                              </p:val>
                                            </p:tav>
                                          </p:tavLst>
                                        </p:anim>
                                        <p:animEffect transition="in" filter="fade">
                                          <p:cBhvr>
                                            <p:cTn id="107" dur="300"/>
                                            <p:tgtEl>
                                              <p:spTgt spid="35"/>
                                            </p:tgtEl>
                                          </p:cBhvr>
                                        </p:animEffect>
                                      </p:childTnLst>
                                    </p:cTn>
                                  </p:par>
                                  <p:par>
                                    <p:cTn id="108" presetID="53" presetClass="entr" presetSubtype="16"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300" fill="hold"/>
                                            <p:tgtEl>
                                              <p:spTgt spid="32"/>
                                            </p:tgtEl>
                                            <p:attrNameLst>
                                              <p:attrName>ppt_w</p:attrName>
                                            </p:attrNameLst>
                                          </p:cBhvr>
                                          <p:tavLst>
                                            <p:tav tm="0">
                                              <p:val>
                                                <p:fltVal val="0"/>
                                              </p:val>
                                            </p:tav>
                                            <p:tav tm="100000">
                                              <p:val>
                                                <p:strVal val="#ppt_w"/>
                                              </p:val>
                                            </p:tav>
                                          </p:tavLst>
                                        </p:anim>
                                        <p:anim calcmode="lin" valueType="num">
                                          <p:cBhvr>
                                            <p:cTn id="111" dur="300" fill="hold"/>
                                            <p:tgtEl>
                                              <p:spTgt spid="32"/>
                                            </p:tgtEl>
                                            <p:attrNameLst>
                                              <p:attrName>ppt_h</p:attrName>
                                            </p:attrNameLst>
                                          </p:cBhvr>
                                          <p:tavLst>
                                            <p:tav tm="0">
                                              <p:val>
                                                <p:fltVal val="0"/>
                                              </p:val>
                                            </p:tav>
                                            <p:tav tm="100000">
                                              <p:val>
                                                <p:strVal val="#ppt_h"/>
                                              </p:val>
                                            </p:tav>
                                          </p:tavLst>
                                        </p:anim>
                                        <p:animEffect transition="in" filter="fade">
                                          <p:cBhvr>
                                            <p:cTn id="112"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4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16" presetClass="entr" presetSubtype="2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3500"/>
                                </p:stCondLst>
                                <p:childTnLst>
                                  <p:par>
                                    <p:cTn id="22" presetID="21" presetClass="entr" presetSubtype="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par>
                              <p:cTn id="25" fill="hold">
                                <p:stCondLst>
                                  <p:cond delay="5500"/>
                                </p:stCondLst>
                                <p:childTnLst>
                                  <p:par>
                                    <p:cTn id="26" presetID="22" presetClass="entr" presetSubtype="2"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right)">
                                          <p:cBhvr>
                                            <p:cTn id="40" dur="500"/>
                                            <p:tgtEl>
                                              <p:spTgt spid="4"/>
                                            </p:tgtEl>
                                          </p:cBhvr>
                                        </p:animEffect>
                                      </p:childTnLst>
                                    </p:cTn>
                                  </p:par>
                                </p:childTnLst>
                              </p:cTn>
                            </p:par>
                            <p:par>
                              <p:cTn id="41" fill="hold">
                                <p:stCondLst>
                                  <p:cond delay="6000"/>
                                </p:stCondLst>
                                <p:childTnLst>
                                  <p:par>
                                    <p:cTn id="42" presetID="53" presetClass="entr" presetSubtype="16"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300" fill="hold"/>
                                            <p:tgtEl>
                                              <p:spTgt spid="17"/>
                                            </p:tgtEl>
                                            <p:attrNameLst>
                                              <p:attrName>ppt_w</p:attrName>
                                            </p:attrNameLst>
                                          </p:cBhvr>
                                          <p:tavLst>
                                            <p:tav tm="0">
                                              <p:val>
                                                <p:fltVal val="0"/>
                                              </p:val>
                                            </p:tav>
                                            <p:tav tm="100000">
                                              <p:val>
                                                <p:strVal val="#ppt_w"/>
                                              </p:val>
                                            </p:tav>
                                          </p:tavLst>
                                        </p:anim>
                                        <p:anim calcmode="lin" valueType="num">
                                          <p:cBhvr>
                                            <p:cTn id="45" dur="300" fill="hold"/>
                                            <p:tgtEl>
                                              <p:spTgt spid="17"/>
                                            </p:tgtEl>
                                            <p:attrNameLst>
                                              <p:attrName>ppt_h</p:attrName>
                                            </p:attrNameLst>
                                          </p:cBhvr>
                                          <p:tavLst>
                                            <p:tav tm="0">
                                              <p:val>
                                                <p:fltVal val="0"/>
                                              </p:val>
                                            </p:tav>
                                            <p:tav tm="100000">
                                              <p:val>
                                                <p:strVal val="#ppt_h"/>
                                              </p:val>
                                            </p:tav>
                                          </p:tavLst>
                                        </p:anim>
                                        <p:animEffect transition="in" filter="fade">
                                          <p:cBhvr>
                                            <p:cTn id="46" dur="300"/>
                                            <p:tgtEl>
                                              <p:spTgt spid="17"/>
                                            </p:tgtEl>
                                          </p:cBhvr>
                                        </p:animEffect>
                                      </p:childTnLst>
                                    </p:cTn>
                                  </p:par>
                                  <p:par>
                                    <p:cTn id="47" presetID="53" presetClass="entr" presetSubtype="16"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300" fill="hold"/>
                                            <p:tgtEl>
                                              <p:spTgt spid="20"/>
                                            </p:tgtEl>
                                            <p:attrNameLst>
                                              <p:attrName>ppt_w</p:attrName>
                                            </p:attrNameLst>
                                          </p:cBhvr>
                                          <p:tavLst>
                                            <p:tav tm="0">
                                              <p:val>
                                                <p:fltVal val="0"/>
                                              </p:val>
                                            </p:tav>
                                            <p:tav tm="100000">
                                              <p:val>
                                                <p:strVal val="#ppt_w"/>
                                              </p:val>
                                            </p:tav>
                                          </p:tavLst>
                                        </p:anim>
                                        <p:anim calcmode="lin" valueType="num">
                                          <p:cBhvr>
                                            <p:cTn id="50" dur="300" fill="hold"/>
                                            <p:tgtEl>
                                              <p:spTgt spid="20"/>
                                            </p:tgtEl>
                                            <p:attrNameLst>
                                              <p:attrName>ppt_h</p:attrName>
                                            </p:attrNameLst>
                                          </p:cBhvr>
                                          <p:tavLst>
                                            <p:tav tm="0">
                                              <p:val>
                                                <p:fltVal val="0"/>
                                              </p:val>
                                            </p:tav>
                                            <p:tav tm="100000">
                                              <p:val>
                                                <p:strVal val="#ppt_h"/>
                                              </p:val>
                                            </p:tav>
                                          </p:tavLst>
                                        </p:anim>
                                        <p:animEffect transition="in" filter="fade">
                                          <p:cBhvr>
                                            <p:cTn id="51" dur="300"/>
                                            <p:tgtEl>
                                              <p:spTgt spid="20"/>
                                            </p:tgtEl>
                                          </p:cBhvr>
                                        </p:animEffect>
                                      </p:childTnLst>
                                    </p:cTn>
                                  </p:par>
                                  <p:par>
                                    <p:cTn id="52" presetID="53" presetClass="entr" presetSubtype="16"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300" fill="hold"/>
                                            <p:tgtEl>
                                              <p:spTgt spid="23"/>
                                            </p:tgtEl>
                                            <p:attrNameLst>
                                              <p:attrName>ppt_w</p:attrName>
                                            </p:attrNameLst>
                                          </p:cBhvr>
                                          <p:tavLst>
                                            <p:tav tm="0">
                                              <p:val>
                                                <p:fltVal val="0"/>
                                              </p:val>
                                            </p:tav>
                                            <p:tav tm="100000">
                                              <p:val>
                                                <p:strVal val="#ppt_w"/>
                                              </p:val>
                                            </p:tav>
                                          </p:tavLst>
                                        </p:anim>
                                        <p:anim calcmode="lin" valueType="num">
                                          <p:cBhvr>
                                            <p:cTn id="55" dur="300" fill="hold"/>
                                            <p:tgtEl>
                                              <p:spTgt spid="23"/>
                                            </p:tgtEl>
                                            <p:attrNameLst>
                                              <p:attrName>ppt_h</p:attrName>
                                            </p:attrNameLst>
                                          </p:cBhvr>
                                          <p:tavLst>
                                            <p:tav tm="0">
                                              <p:val>
                                                <p:fltVal val="0"/>
                                              </p:val>
                                            </p:tav>
                                            <p:tav tm="100000">
                                              <p:val>
                                                <p:strVal val="#ppt_h"/>
                                              </p:val>
                                            </p:tav>
                                          </p:tavLst>
                                        </p:anim>
                                        <p:animEffect transition="in" filter="fade">
                                          <p:cBhvr>
                                            <p:cTn id="56" dur="300"/>
                                            <p:tgtEl>
                                              <p:spTgt spid="23"/>
                                            </p:tgtEl>
                                          </p:cBhvr>
                                        </p:animEffect>
                                      </p:childTnLst>
                                    </p:cTn>
                                  </p:par>
                                  <p:par>
                                    <p:cTn id="57" presetID="53" presetClass="entr" presetSubtype="16"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300" fill="hold"/>
                                            <p:tgtEl>
                                              <p:spTgt spid="26"/>
                                            </p:tgtEl>
                                            <p:attrNameLst>
                                              <p:attrName>ppt_w</p:attrName>
                                            </p:attrNameLst>
                                          </p:cBhvr>
                                          <p:tavLst>
                                            <p:tav tm="0">
                                              <p:val>
                                                <p:fltVal val="0"/>
                                              </p:val>
                                            </p:tav>
                                            <p:tav tm="100000">
                                              <p:val>
                                                <p:strVal val="#ppt_w"/>
                                              </p:val>
                                            </p:tav>
                                          </p:tavLst>
                                        </p:anim>
                                        <p:anim calcmode="lin" valueType="num">
                                          <p:cBhvr>
                                            <p:cTn id="60" dur="300" fill="hold"/>
                                            <p:tgtEl>
                                              <p:spTgt spid="26"/>
                                            </p:tgtEl>
                                            <p:attrNameLst>
                                              <p:attrName>ppt_h</p:attrName>
                                            </p:attrNameLst>
                                          </p:cBhvr>
                                          <p:tavLst>
                                            <p:tav tm="0">
                                              <p:val>
                                                <p:fltVal val="0"/>
                                              </p:val>
                                            </p:tav>
                                            <p:tav tm="100000">
                                              <p:val>
                                                <p:strVal val="#ppt_h"/>
                                              </p:val>
                                            </p:tav>
                                          </p:tavLst>
                                        </p:anim>
                                        <p:animEffect transition="in" filter="fade">
                                          <p:cBhvr>
                                            <p:cTn id="61" dur="300"/>
                                            <p:tgtEl>
                                              <p:spTgt spid="26"/>
                                            </p:tgtEl>
                                          </p:cBhvr>
                                        </p:animEffect>
                                      </p:childTnLst>
                                    </p:cTn>
                                  </p:par>
                                  <p:par>
                                    <p:cTn id="62" presetID="53" presetClass="entr" presetSubtype="16"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300" fill="hold"/>
                                            <p:tgtEl>
                                              <p:spTgt spid="29"/>
                                            </p:tgtEl>
                                            <p:attrNameLst>
                                              <p:attrName>ppt_w</p:attrName>
                                            </p:attrNameLst>
                                          </p:cBhvr>
                                          <p:tavLst>
                                            <p:tav tm="0">
                                              <p:val>
                                                <p:fltVal val="0"/>
                                              </p:val>
                                            </p:tav>
                                            <p:tav tm="100000">
                                              <p:val>
                                                <p:strVal val="#ppt_w"/>
                                              </p:val>
                                            </p:tav>
                                          </p:tavLst>
                                        </p:anim>
                                        <p:anim calcmode="lin" valueType="num">
                                          <p:cBhvr>
                                            <p:cTn id="65" dur="300" fill="hold"/>
                                            <p:tgtEl>
                                              <p:spTgt spid="29"/>
                                            </p:tgtEl>
                                            <p:attrNameLst>
                                              <p:attrName>ppt_h</p:attrName>
                                            </p:attrNameLst>
                                          </p:cBhvr>
                                          <p:tavLst>
                                            <p:tav tm="0">
                                              <p:val>
                                                <p:fltVal val="0"/>
                                              </p:val>
                                            </p:tav>
                                            <p:tav tm="100000">
                                              <p:val>
                                                <p:strVal val="#ppt_h"/>
                                              </p:val>
                                            </p:tav>
                                          </p:tavLst>
                                        </p:anim>
                                        <p:animEffect transition="in" filter="fade">
                                          <p:cBhvr>
                                            <p:cTn id="66" dur="300"/>
                                            <p:tgtEl>
                                              <p:spTgt spid="29"/>
                                            </p:tgtEl>
                                          </p:cBhvr>
                                        </p:animEffect>
                                      </p:childTnLst>
                                    </p:cTn>
                                  </p:par>
                                </p:childTnLst>
                              </p:cTn>
                            </p:par>
                            <p:par>
                              <p:cTn id="67" fill="hold">
                                <p:stCondLst>
                                  <p:cond delay="6500"/>
                                </p:stCondLst>
                                <p:childTnLst>
                                  <p:par>
                                    <p:cTn id="68" presetID="21" presetClass="entr" presetSubtype="1"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heel(1)">
                                          <p:cBhvr>
                                            <p:cTn id="70" dur="2000"/>
                                            <p:tgtEl>
                                              <p:spTgt spid="8"/>
                                            </p:tgtEl>
                                          </p:cBhvr>
                                        </p:animEffect>
                                      </p:childTnLst>
                                    </p:cTn>
                                  </p:par>
                                </p:childTnLst>
                              </p:cTn>
                            </p:par>
                            <p:par>
                              <p:cTn id="71" fill="hold">
                                <p:stCondLst>
                                  <p:cond delay="8500"/>
                                </p:stCondLst>
                                <p:childTnLst>
                                  <p:par>
                                    <p:cTn id="72" presetID="22" presetClass="entr" presetSubtype="8"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500"/>
                                            <p:tgtEl>
                                              <p:spTgt spid="1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left)">
                                          <p:cBhvr>
                                            <p:cTn id="86" dur="500"/>
                                            <p:tgtEl>
                                              <p:spTgt spid="10"/>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p:cTn id="90" dur="300" fill="hold"/>
                                            <p:tgtEl>
                                              <p:spTgt spid="44"/>
                                            </p:tgtEl>
                                            <p:attrNameLst>
                                              <p:attrName>ppt_w</p:attrName>
                                            </p:attrNameLst>
                                          </p:cBhvr>
                                          <p:tavLst>
                                            <p:tav tm="0">
                                              <p:val>
                                                <p:fltVal val="0"/>
                                              </p:val>
                                            </p:tav>
                                            <p:tav tm="100000">
                                              <p:val>
                                                <p:strVal val="#ppt_w"/>
                                              </p:val>
                                            </p:tav>
                                          </p:tavLst>
                                        </p:anim>
                                        <p:anim calcmode="lin" valueType="num">
                                          <p:cBhvr>
                                            <p:cTn id="91" dur="300" fill="hold"/>
                                            <p:tgtEl>
                                              <p:spTgt spid="44"/>
                                            </p:tgtEl>
                                            <p:attrNameLst>
                                              <p:attrName>ppt_h</p:attrName>
                                            </p:attrNameLst>
                                          </p:cBhvr>
                                          <p:tavLst>
                                            <p:tav tm="0">
                                              <p:val>
                                                <p:fltVal val="0"/>
                                              </p:val>
                                            </p:tav>
                                            <p:tav tm="100000">
                                              <p:val>
                                                <p:strVal val="#ppt_h"/>
                                              </p:val>
                                            </p:tav>
                                          </p:tavLst>
                                        </p:anim>
                                        <p:animEffect transition="in" filter="fade">
                                          <p:cBhvr>
                                            <p:cTn id="92" dur="300"/>
                                            <p:tgtEl>
                                              <p:spTgt spid="44"/>
                                            </p:tgtEl>
                                          </p:cBhvr>
                                        </p:animEffect>
                                      </p:childTnLst>
                                    </p:cTn>
                                  </p:par>
                                  <p:par>
                                    <p:cTn id="93" presetID="53" presetClass="entr" presetSubtype="16"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300" fill="hold"/>
                                            <p:tgtEl>
                                              <p:spTgt spid="41"/>
                                            </p:tgtEl>
                                            <p:attrNameLst>
                                              <p:attrName>ppt_w</p:attrName>
                                            </p:attrNameLst>
                                          </p:cBhvr>
                                          <p:tavLst>
                                            <p:tav tm="0">
                                              <p:val>
                                                <p:fltVal val="0"/>
                                              </p:val>
                                            </p:tav>
                                            <p:tav tm="100000">
                                              <p:val>
                                                <p:strVal val="#ppt_w"/>
                                              </p:val>
                                            </p:tav>
                                          </p:tavLst>
                                        </p:anim>
                                        <p:anim calcmode="lin" valueType="num">
                                          <p:cBhvr>
                                            <p:cTn id="96" dur="300" fill="hold"/>
                                            <p:tgtEl>
                                              <p:spTgt spid="41"/>
                                            </p:tgtEl>
                                            <p:attrNameLst>
                                              <p:attrName>ppt_h</p:attrName>
                                            </p:attrNameLst>
                                          </p:cBhvr>
                                          <p:tavLst>
                                            <p:tav tm="0">
                                              <p:val>
                                                <p:fltVal val="0"/>
                                              </p:val>
                                            </p:tav>
                                            <p:tav tm="100000">
                                              <p:val>
                                                <p:strVal val="#ppt_h"/>
                                              </p:val>
                                            </p:tav>
                                          </p:tavLst>
                                        </p:anim>
                                        <p:animEffect transition="in" filter="fade">
                                          <p:cBhvr>
                                            <p:cTn id="97" dur="300"/>
                                            <p:tgtEl>
                                              <p:spTgt spid="41"/>
                                            </p:tgtEl>
                                          </p:cBhvr>
                                        </p:animEffect>
                                      </p:childTnLst>
                                    </p:cTn>
                                  </p:par>
                                  <p:par>
                                    <p:cTn id="98" presetID="53" presetClass="entr" presetSubtype="16"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300" fill="hold"/>
                                            <p:tgtEl>
                                              <p:spTgt spid="38"/>
                                            </p:tgtEl>
                                            <p:attrNameLst>
                                              <p:attrName>ppt_w</p:attrName>
                                            </p:attrNameLst>
                                          </p:cBhvr>
                                          <p:tavLst>
                                            <p:tav tm="0">
                                              <p:val>
                                                <p:fltVal val="0"/>
                                              </p:val>
                                            </p:tav>
                                            <p:tav tm="100000">
                                              <p:val>
                                                <p:strVal val="#ppt_w"/>
                                              </p:val>
                                            </p:tav>
                                          </p:tavLst>
                                        </p:anim>
                                        <p:anim calcmode="lin" valueType="num">
                                          <p:cBhvr>
                                            <p:cTn id="101" dur="300" fill="hold"/>
                                            <p:tgtEl>
                                              <p:spTgt spid="38"/>
                                            </p:tgtEl>
                                            <p:attrNameLst>
                                              <p:attrName>ppt_h</p:attrName>
                                            </p:attrNameLst>
                                          </p:cBhvr>
                                          <p:tavLst>
                                            <p:tav tm="0">
                                              <p:val>
                                                <p:fltVal val="0"/>
                                              </p:val>
                                            </p:tav>
                                            <p:tav tm="100000">
                                              <p:val>
                                                <p:strVal val="#ppt_h"/>
                                              </p:val>
                                            </p:tav>
                                          </p:tavLst>
                                        </p:anim>
                                        <p:animEffect transition="in" filter="fade">
                                          <p:cBhvr>
                                            <p:cTn id="102" dur="300"/>
                                            <p:tgtEl>
                                              <p:spTgt spid="38"/>
                                            </p:tgtEl>
                                          </p:cBhvr>
                                        </p:animEffect>
                                      </p:childTnLst>
                                    </p:cTn>
                                  </p:par>
                                  <p:par>
                                    <p:cTn id="103" presetID="53" presetClass="entr" presetSubtype="16" fill="hold"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p:cTn id="105" dur="300" fill="hold"/>
                                            <p:tgtEl>
                                              <p:spTgt spid="35"/>
                                            </p:tgtEl>
                                            <p:attrNameLst>
                                              <p:attrName>ppt_w</p:attrName>
                                            </p:attrNameLst>
                                          </p:cBhvr>
                                          <p:tavLst>
                                            <p:tav tm="0">
                                              <p:val>
                                                <p:fltVal val="0"/>
                                              </p:val>
                                            </p:tav>
                                            <p:tav tm="100000">
                                              <p:val>
                                                <p:strVal val="#ppt_w"/>
                                              </p:val>
                                            </p:tav>
                                          </p:tavLst>
                                        </p:anim>
                                        <p:anim calcmode="lin" valueType="num">
                                          <p:cBhvr>
                                            <p:cTn id="106" dur="300" fill="hold"/>
                                            <p:tgtEl>
                                              <p:spTgt spid="35"/>
                                            </p:tgtEl>
                                            <p:attrNameLst>
                                              <p:attrName>ppt_h</p:attrName>
                                            </p:attrNameLst>
                                          </p:cBhvr>
                                          <p:tavLst>
                                            <p:tav tm="0">
                                              <p:val>
                                                <p:fltVal val="0"/>
                                              </p:val>
                                            </p:tav>
                                            <p:tav tm="100000">
                                              <p:val>
                                                <p:strVal val="#ppt_h"/>
                                              </p:val>
                                            </p:tav>
                                          </p:tavLst>
                                        </p:anim>
                                        <p:animEffect transition="in" filter="fade">
                                          <p:cBhvr>
                                            <p:cTn id="107" dur="300"/>
                                            <p:tgtEl>
                                              <p:spTgt spid="35"/>
                                            </p:tgtEl>
                                          </p:cBhvr>
                                        </p:animEffect>
                                      </p:childTnLst>
                                    </p:cTn>
                                  </p:par>
                                  <p:par>
                                    <p:cTn id="108" presetID="53" presetClass="entr" presetSubtype="16"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300" fill="hold"/>
                                            <p:tgtEl>
                                              <p:spTgt spid="32"/>
                                            </p:tgtEl>
                                            <p:attrNameLst>
                                              <p:attrName>ppt_w</p:attrName>
                                            </p:attrNameLst>
                                          </p:cBhvr>
                                          <p:tavLst>
                                            <p:tav tm="0">
                                              <p:val>
                                                <p:fltVal val="0"/>
                                              </p:val>
                                            </p:tav>
                                            <p:tav tm="100000">
                                              <p:val>
                                                <p:strVal val="#ppt_w"/>
                                              </p:val>
                                            </p:tav>
                                          </p:tavLst>
                                        </p:anim>
                                        <p:anim calcmode="lin" valueType="num">
                                          <p:cBhvr>
                                            <p:cTn id="111" dur="300" fill="hold"/>
                                            <p:tgtEl>
                                              <p:spTgt spid="32"/>
                                            </p:tgtEl>
                                            <p:attrNameLst>
                                              <p:attrName>ppt_h</p:attrName>
                                            </p:attrNameLst>
                                          </p:cBhvr>
                                          <p:tavLst>
                                            <p:tav tm="0">
                                              <p:val>
                                                <p:fltVal val="0"/>
                                              </p:val>
                                            </p:tav>
                                            <p:tav tm="100000">
                                              <p:val>
                                                <p:strVal val="#ppt_h"/>
                                              </p:val>
                                            </p:tav>
                                          </p:tavLst>
                                        </p:anim>
                                        <p:animEffect transition="in" filter="fade">
                                          <p:cBhvr>
                                            <p:cTn id="112"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47"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标题 47"/>
          <p:cNvSpPr>
            <a:spLocks noGrp="1"/>
          </p:cNvSpPr>
          <p:nvPr>
            <p:ph type="title"/>
          </p:nvPr>
        </p:nvSpPr>
        <p:spPr/>
        <p:txBody>
          <a:bodyPr/>
          <a:lstStyle/>
          <a:p>
            <a:r>
              <a:rPr lang="zh-CN" altLang="en-US" dirty="0" smtClean="0"/>
              <a:t>结束语</a:t>
            </a:r>
            <a:endParaRPr lang="zh-CN" altLang="en-US" dirty="0"/>
          </a:p>
        </p:txBody>
      </p:sp>
      <p:pic>
        <p:nvPicPr>
          <p:cNvPr id="207" name="图片 206"/>
          <p:cNvPicPr>
            <a:picLocks noChangeAspect="1"/>
          </p:cNvPicPr>
          <p:nvPr/>
        </p:nvPicPr>
        <p:blipFill rotWithShape="1">
          <a:blip r:embed="rId1" cstate="print">
            <a:extLst>
              <a:ext uri="{28A0092B-C50C-407E-A947-70E740481C1C}">
                <a14:useLocalDpi xmlns:a14="http://schemas.microsoft.com/office/drawing/2010/main" val="0"/>
              </a:ext>
            </a:extLst>
          </a:blip>
          <a:srcRect b="13325"/>
          <a:stretch>
            <a:fillRect/>
          </a:stretch>
        </p:blipFill>
        <p:spPr>
          <a:xfrm>
            <a:off x="-419956" y="1935896"/>
            <a:ext cx="1567618" cy="3215479"/>
          </a:xfrm>
          <a:prstGeom prst="rect">
            <a:avLst/>
          </a:prstGeom>
        </p:spPr>
      </p:pic>
      <p:pic>
        <p:nvPicPr>
          <p:cNvPr id="208" name="图片 20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grpSp>
        <p:nvGrpSpPr>
          <p:cNvPr id="372" name="组合 371"/>
          <p:cNvGrpSpPr/>
          <p:nvPr/>
        </p:nvGrpSpPr>
        <p:grpSpPr>
          <a:xfrm>
            <a:off x="3207275" y="1197714"/>
            <a:ext cx="1870428" cy="1870428"/>
            <a:chOff x="304800" y="673100"/>
            <a:chExt cx="4000500" cy="4000500"/>
          </a:xfrm>
          <a:effectLst>
            <a:outerShdw blurRad="444500" dist="254000" dir="8100000" algn="tr" rotWithShape="0">
              <a:prstClr val="black">
                <a:alpha val="50000"/>
              </a:prstClr>
            </a:outerShdw>
          </a:effectLst>
        </p:grpSpPr>
        <p:sp>
          <p:nvSpPr>
            <p:cNvPr id="373" name="同心圆 3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4" name="椭圆 3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5" name="椭圆 374"/>
          <p:cNvSpPr/>
          <p:nvPr/>
        </p:nvSpPr>
        <p:spPr>
          <a:xfrm>
            <a:off x="2480658" y="3642506"/>
            <a:ext cx="677676" cy="677676"/>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椭圆 375"/>
          <p:cNvSpPr/>
          <p:nvPr/>
        </p:nvSpPr>
        <p:spPr>
          <a:xfrm>
            <a:off x="2682107" y="129355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7" name="组合 376"/>
          <p:cNvGrpSpPr/>
          <p:nvPr/>
        </p:nvGrpSpPr>
        <p:grpSpPr>
          <a:xfrm>
            <a:off x="6329896" y="3018172"/>
            <a:ext cx="301060" cy="301060"/>
            <a:chOff x="304800" y="673100"/>
            <a:chExt cx="4000500" cy="4000500"/>
          </a:xfrm>
          <a:effectLst>
            <a:outerShdw blurRad="381000" dist="152400" dir="8100000" algn="tr" rotWithShape="0">
              <a:prstClr val="black">
                <a:alpha val="70000"/>
              </a:prstClr>
            </a:outerShdw>
          </a:effectLst>
        </p:grpSpPr>
        <p:sp>
          <p:nvSpPr>
            <p:cNvPr id="378" name="同心圆 3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9" name="椭圆 37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0" name="组合 379"/>
          <p:cNvGrpSpPr/>
          <p:nvPr/>
        </p:nvGrpSpPr>
        <p:grpSpPr>
          <a:xfrm>
            <a:off x="6799173" y="1667282"/>
            <a:ext cx="623903" cy="623903"/>
            <a:chOff x="304800" y="673100"/>
            <a:chExt cx="4000500" cy="4000500"/>
          </a:xfrm>
          <a:effectLst>
            <a:outerShdw blurRad="317500" dist="190500" dir="8100000" algn="tr" rotWithShape="0">
              <a:prstClr val="black">
                <a:alpha val="50000"/>
              </a:prstClr>
            </a:outerShdw>
          </a:effectLst>
        </p:grpSpPr>
        <p:sp>
          <p:nvSpPr>
            <p:cNvPr id="381" name="同心圆 3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2" name="椭圆 3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3" name="组合 382"/>
          <p:cNvGrpSpPr/>
          <p:nvPr/>
        </p:nvGrpSpPr>
        <p:grpSpPr>
          <a:xfrm>
            <a:off x="4140400" y="3716168"/>
            <a:ext cx="219777" cy="219777"/>
            <a:chOff x="304800" y="673100"/>
            <a:chExt cx="4000500" cy="4000500"/>
          </a:xfrm>
          <a:effectLst>
            <a:outerShdw blurRad="381000" dist="152400" dir="8100000" algn="tr" rotWithShape="0">
              <a:prstClr val="black">
                <a:alpha val="70000"/>
              </a:prstClr>
            </a:outerShdw>
          </a:effectLst>
        </p:grpSpPr>
        <p:sp>
          <p:nvSpPr>
            <p:cNvPr id="384" name="同心圆 3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5" name="椭圆 38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6" name="组合 385"/>
          <p:cNvGrpSpPr/>
          <p:nvPr/>
        </p:nvGrpSpPr>
        <p:grpSpPr>
          <a:xfrm>
            <a:off x="1891680" y="4700313"/>
            <a:ext cx="287919" cy="287919"/>
            <a:chOff x="304800" y="673100"/>
            <a:chExt cx="4000500" cy="4000500"/>
          </a:xfrm>
          <a:effectLst>
            <a:outerShdw blurRad="381000" dist="152400" dir="8100000" algn="tr" rotWithShape="0">
              <a:prstClr val="black">
                <a:alpha val="70000"/>
              </a:prstClr>
            </a:outerShdw>
          </a:effectLst>
        </p:grpSpPr>
        <p:sp>
          <p:nvSpPr>
            <p:cNvPr id="387" name="同心圆 3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8" name="椭圆 38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9" name="椭圆 388"/>
          <p:cNvSpPr/>
          <p:nvPr/>
        </p:nvSpPr>
        <p:spPr>
          <a:xfrm>
            <a:off x="5994246" y="140612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p:cNvSpPr/>
          <p:nvPr/>
        </p:nvSpPr>
        <p:spPr>
          <a:xfrm>
            <a:off x="6008759" y="4862231"/>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1" name="组合 390"/>
          <p:cNvGrpSpPr/>
          <p:nvPr/>
        </p:nvGrpSpPr>
        <p:grpSpPr>
          <a:xfrm>
            <a:off x="5028362" y="3474774"/>
            <a:ext cx="824609" cy="824609"/>
            <a:chOff x="304800" y="673100"/>
            <a:chExt cx="4000500" cy="4000500"/>
          </a:xfrm>
          <a:effectLst>
            <a:outerShdw blurRad="317500" dist="190500" dir="8100000" algn="tr" rotWithShape="0">
              <a:prstClr val="black">
                <a:alpha val="50000"/>
              </a:prstClr>
            </a:outerShdw>
          </a:effectLst>
        </p:grpSpPr>
        <p:sp>
          <p:nvSpPr>
            <p:cNvPr id="392" name="同心圆 3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3" name="椭圆 3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5" name="TextBox 394"/>
          <p:cNvSpPr txBox="1"/>
          <p:nvPr/>
        </p:nvSpPr>
        <p:spPr>
          <a:xfrm>
            <a:off x="1222266" y="1111089"/>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新机遇</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6" name="TextBox 395"/>
          <p:cNvSpPr txBox="1"/>
          <p:nvPr/>
        </p:nvSpPr>
        <p:spPr>
          <a:xfrm>
            <a:off x="2035639" y="2902241"/>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新市场</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7" name="TextBox 396"/>
          <p:cNvSpPr txBox="1"/>
          <p:nvPr/>
        </p:nvSpPr>
        <p:spPr>
          <a:xfrm>
            <a:off x="3480579" y="1914037"/>
            <a:ext cx="1338828" cy="553998"/>
          </a:xfrm>
          <a:prstGeom prst="rect">
            <a:avLst/>
          </a:prstGeom>
          <a:noFill/>
        </p:spPr>
        <p:txBody>
          <a:bodyPr wrap="none" rtlCol="0">
            <a:spAutoFit/>
          </a:bodyPr>
          <a:lstStyle/>
          <a:p>
            <a:r>
              <a:rPr lang="zh-CN" altLang="en-US" sz="3000" b="1" dirty="0" smtClean="0">
                <a:solidFill>
                  <a:srgbClr val="C00000"/>
                </a:solidFill>
                <a:latin typeface="微软雅黑" panose="020B0503020204020204" pitchFamily="34" charset="-122"/>
                <a:ea typeface="微软雅黑" panose="020B0503020204020204" pitchFamily="34" charset="-122"/>
              </a:rPr>
              <a:t>新</a:t>
            </a:r>
            <a:r>
              <a:rPr lang="zh-CN" altLang="en-US" sz="3000" b="1" dirty="0">
                <a:solidFill>
                  <a:srgbClr val="C00000"/>
                </a:solidFill>
                <a:latin typeface="微软雅黑" panose="020B0503020204020204" pitchFamily="34" charset="-122"/>
                <a:ea typeface="微软雅黑" panose="020B0503020204020204" pitchFamily="34" charset="-122"/>
              </a:rPr>
              <a:t>项目</a:t>
            </a:r>
            <a:endParaRPr lang="zh-CN" altLang="en-US" sz="3000" b="1" dirty="0">
              <a:solidFill>
                <a:srgbClr val="C00000"/>
              </a:solidFill>
              <a:latin typeface="微软雅黑" panose="020B0503020204020204" pitchFamily="34" charset="-122"/>
              <a:ea typeface="微软雅黑" panose="020B0503020204020204" pitchFamily="34" charset="-122"/>
            </a:endParaRPr>
          </a:p>
        </p:txBody>
      </p:sp>
      <p:sp>
        <p:nvSpPr>
          <p:cNvPr id="398" name="TextBox 397"/>
          <p:cNvSpPr txBox="1"/>
          <p:nvPr/>
        </p:nvSpPr>
        <p:spPr>
          <a:xfrm>
            <a:off x="6269023" y="3439169"/>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新模式</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9" name="TextBox 398"/>
          <p:cNvSpPr txBox="1"/>
          <p:nvPr/>
        </p:nvSpPr>
        <p:spPr>
          <a:xfrm>
            <a:off x="6812790" y="1094631"/>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新思路</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Tm="0">
        <p14:flythroug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0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fade">
                                      <p:cBhvr>
                                        <p:cTn id="12" dur="500"/>
                                        <p:tgtEl>
                                          <p:spTgt spid="20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20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400"/>
                                  </p:stCondLst>
                                  <p:childTnLst>
                                    <p:set>
                                      <p:cBhvr>
                                        <p:cTn id="17" dur="1" fill="hold">
                                          <p:stCondLst>
                                            <p:cond delay="0"/>
                                          </p:stCondLst>
                                        </p:cTn>
                                        <p:tgtEl>
                                          <p:spTgt spid="372"/>
                                        </p:tgtEl>
                                        <p:attrNameLst>
                                          <p:attrName>style.visibility</p:attrName>
                                        </p:attrNameLst>
                                      </p:cBhvr>
                                      <p:to>
                                        <p:strVal val="visible"/>
                                      </p:to>
                                    </p:set>
                                  </p:childTnLst>
                                </p:cTn>
                              </p:par>
                              <p:par>
                                <p:cTn id="18" presetID="53" presetClass="entr" presetSubtype="16" fill="hold" nodeType="withEffect">
                                  <p:stCondLst>
                                    <p:cond delay="400"/>
                                  </p:stCondLst>
                                  <p:childTnLst>
                                    <p:set>
                                      <p:cBhvr>
                                        <p:cTn id="19" dur="1" fill="hold">
                                          <p:stCondLst>
                                            <p:cond delay="0"/>
                                          </p:stCondLst>
                                        </p:cTn>
                                        <p:tgtEl>
                                          <p:spTgt spid="372"/>
                                        </p:tgtEl>
                                        <p:attrNameLst>
                                          <p:attrName>style.visibility</p:attrName>
                                        </p:attrNameLst>
                                      </p:cBhvr>
                                      <p:to>
                                        <p:strVal val="visible"/>
                                      </p:to>
                                    </p:set>
                                    <p:anim calcmode="lin" valueType="num">
                                      <p:cBhvr>
                                        <p:cTn id="20" dur="1000" fill="hold"/>
                                        <p:tgtEl>
                                          <p:spTgt spid="372"/>
                                        </p:tgtEl>
                                        <p:attrNameLst>
                                          <p:attrName>ppt_w</p:attrName>
                                        </p:attrNameLst>
                                      </p:cBhvr>
                                      <p:tavLst>
                                        <p:tav tm="0">
                                          <p:val>
                                            <p:fltVal val="0"/>
                                          </p:val>
                                        </p:tav>
                                        <p:tav tm="100000">
                                          <p:val>
                                            <p:strVal val="#ppt_w"/>
                                          </p:val>
                                        </p:tav>
                                      </p:tavLst>
                                    </p:anim>
                                    <p:anim calcmode="lin" valueType="num">
                                      <p:cBhvr>
                                        <p:cTn id="21" dur="1000" fill="hold"/>
                                        <p:tgtEl>
                                          <p:spTgt spid="372"/>
                                        </p:tgtEl>
                                        <p:attrNameLst>
                                          <p:attrName>ppt_h</p:attrName>
                                        </p:attrNameLst>
                                      </p:cBhvr>
                                      <p:tavLst>
                                        <p:tav tm="0">
                                          <p:val>
                                            <p:fltVal val="0"/>
                                          </p:val>
                                        </p:tav>
                                        <p:tav tm="100000">
                                          <p:val>
                                            <p:strVal val="#ppt_h"/>
                                          </p:val>
                                        </p:tav>
                                      </p:tavLst>
                                    </p:anim>
                                    <p:animEffect transition="in" filter="fade">
                                      <p:cBhvr>
                                        <p:cTn id="22" dur="1000"/>
                                        <p:tgtEl>
                                          <p:spTgt spid="372"/>
                                        </p:tgtEl>
                                      </p:cBhvr>
                                    </p:animEffect>
                                  </p:childTnLst>
                                </p:cTn>
                              </p:par>
                              <p:par>
                                <p:cTn id="23" presetID="64" presetClass="path" presetSubtype="0" fill="hold" nodeType="withEffect">
                                  <p:stCondLst>
                                    <p:cond delay="400"/>
                                  </p:stCondLst>
                                  <p:childTnLst>
                                    <p:animMotion origin="layout" path="M -4.72222E-6 -4.68026E-6 L 0.38872 0.84338 " pathEditMode="relative" rAng="0" ptsTypes="AA">
                                      <p:cBhvr>
                                        <p:cTn id="24" dur="1000" spd="-100000" fill="hold"/>
                                        <p:tgtEl>
                                          <p:spTgt spid="372"/>
                                        </p:tgtEl>
                                        <p:attrNameLst>
                                          <p:attrName>ppt_x</p:attrName>
                                          <p:attrName>ppt_y</p:attrName>
                                        </p:attrNameLst>
                                      </p:cBhvr>
                                      <p:rCtr x="19427" y="42169"/>
                                    </p:animMotion>
                                  </p:childTnLst>
                                </p:cTn>
                              </p:par>
                              <p:par>
                                <p:cTn id="25" presetID="1" presetClass="entr" presetSubtype="0" fill="hold" grpId="0" nodeType="withEffect">
                                  <p:stCondLst>
                                    <p:cond delay="300"/>
                                  </p:stCondLst>
                                  <p:childTnLst>
                                    <p:set>
                                      <p:cBhvr>
                                        <p:cTn id="26" dur="1" fill="hold">
                                          <p:stCondLst>
                                            <p:cond delay="0"/>
                                          </p:stCondLst>
                                        </p:cTn>
                                        <p:tgtEl>
                                          <p:spTgt spid="376"/>
                                        </p:tgtEl>
                                        <p:attrNameLst>
                                          <p:attrName>style.visibility</p:attrName>
                                        </p:attrNameLst>
                                      </p:cBhvr>
                                      <p:to>
                                        <p:strVal val="visible"/>
                                      </p:to>
                                    </p:set>
                                  </p:childTnLst>
                                </p:cTn>
                              </p:par>
                              <p:par>
                                <p:cTn id="27" presetID="53" presetClass="entr" presetSubtype="16" fill="hold" grpId="1" nodeType="withEffect">
                                  <p:stCondLst>
                                    <p:cond delay="300"/>
                                  </p:stCondLst>
                                  <p:childTnLst>
                                    <p:set>
                                      <p:cBhvr>
                                        <p:cTn id="28" dur="1" fill="hold">
                                          <p:stCondLst>
                                            <p:cond delay="0"/>
                                          </p:stCondLst>
                                        </p:cTn>
                                        <p:tgtEl>
                                          <p:spTgt spid="376"/>
                                        </p:tgtEl>
                                        <p:attrNameLst>
                                          <p:attrName>style.visibility</p:attrName>
                                        </p:attrNameLst>
                                      </p:cBhvr>
                                      <p:to>
                                        <p:strVal val="visible"/>
                                      </p:to>
                                    </p:set>
                                    <p:anim calcmode="lin" valueType="num">
                                      <p:cBhvr>
                                        <p:cTn id="29" dur="1000" fill="hold"/>
                                        <p:tgtEl>
                                          <p:spTgt spid="376"/>
                                        </p:tgtEl>
                                        <p:attrNameLst>
                                          <p:attrName>ppt_w</p:attrName>
                                        </p:attrNameLst>
                                      </p:cBhvr>
                                      <p:tavLst>
                                        <p:tav tm="0">
                                          <p:val>
                                            <p:fltVal val="0"/>
                                          </p:val>
                                        </p:tav>
                                        <p:tav tm="100000">
                                          <p:val>
                                            <p:strVal val="#ppt_w"/>
                                          </p:val>
                                        </p:tav>
                                      </p:tavLst>
                                    </p:anim>
                                    <p:anim calcmode="lin" valueType="num">
                                      <p:cBhvr>
                                        <p:cTn id="30" dur="1000" fill="hold"/>
                                        <p:tgtEl>
                                          <p:spTgt spid="376"/>
                                        </p:tgtEl>
                                        <p:attrNameLst>
                                          <p:attrName>ppt_h</p:attrName>
                                        </p:attrNameLst>
                                      </p:cBhvr>
                                      <p:tavLst>
                                        <p:tav tm="0">
                                          <p:val>
                                            <p:fltVal val="0"/>
                                          </p:val>
                                        </p:tav>
                                        <p:tav tm="100000">
                                          <p:val>
                                            <p:strVal val="#ppt_h"/>
                                          </p:val>
                                        </p:tav>
                                      </p:tavLst>
                                    </p:anim>
                                    <p:animEffect transition="in" filter="fade">
                                      <p:cBhvr>
                                        <p:cTn id="31" dur="1000"/>
                                        <p:tgtEl>
                                          <p:spTgt spid="376"/>
                                        </p:tgtEl>
                                      </p:cBhvr>
                                    </p:animEffect>
                                  </p:childTnLst>
                                </p:cTn>
                              </p:par>
                              <p:par>
                                <p:cTn id="32" presetID="64" presetClass="path" presetSubtype="0" fill="hold" grpId="2" nodeType="withEffect">
                                  <p:stCondLst>
                                    <p:cond delay="300"/>
                                  </p:stCondLst>
                                  <p:childTnLst>
                                    <p:animMotion origin="layout" path="M 2.77778E-6 2.422E-6 L 0.39375 -0.33797 " pathEditMode="relative" rAng="0" ptsTypes="AA">
                                      <p:cBhvr>
                                        <p:cTn id="33" dur="1000" spd="-100000" fill="hold"/>
                                        <p:tgtEl>
                                          <p:spTgt spid="376"/>
                                        </p:tgtEl>
                                        <p:attrNameLst>
                                          <p:attrName>ppt_x</p:attrName>
                                          <p:attrName>ppt_y</p:attrName>
                                        </p:attrNameLst>
                                      </p:cBhvr>
                                      <p:rCtr x="19688" y="-16898"/>
                                    </p:animMotion>
                                  </p:childTnLst>
                                </p:cTn>
                              </p:par>
                              <p:par>
                                <p:cTn id="34" presetID="1" presetClass="entr" presetSubtype="0" fill="hold" nodeType="withEffect">
                                  <p:stCondLst>
                                    <p:cond delay="300"/>
                                  </p:stCondLst>
                                  <p:childTnLst>
                                    <p:set>
                                      <p:cBhvr>
                                        <p:cTn id="35" dur="1" fill="hold">
                                          <p:stCondLst>
                                            <p:cond delay="0"/>
                                          </p:stCondLst>
                                        </p:cTn>
                                        <p:tgtEl>
                                          <p:spTgt spid="377"/>
                                        </p:tgtEl>
                                        <p:attrNameLst>
                                          <p:attrName>style.visibility</p:attrName>
                                        </p:attrNameLst>
                                      </p:cBhvr>
                                      <p:to>
                                        <p:strVal val="visible"/>
                                      </p:to>
                                    </p:set>
                                  </p:childTnLst>
                                </p:cTn>
                              </p:par>
                              <p:par>
                                <p:cTn id="36" presetID="53" presetClass="entr" presetSubtype="16" fill="hold" nodeType="withEffect">
                                  <p:stCondLst>
                                    <p:cond delay="300"/>
                                  </p:stCondLst>
                                  <p:childTnLst>
                                    <p:set>
                                      <p:cBhvr>
                                        <p:cTn id="37" dur="1" fill="hold">
                                          <p:stCondLst>
                                            <p:cond delay="0"/>
                                          </p:stCondLst>
                                        </p:cTn>
                                        <p:tgtEl>
                                          <p:spTgt spid="377"/>
                                        </p:tgtEl>
                                        <p:attrNameLst>
                                          <p:attrName>style.visibility</p:attrName>
                                        </p:attrNameLst>
                                      </p:cBhvr>
                                      <p:to>
                                        <p:strVal val="visible"/>
                                      </p:to>
                                    </p:set>
                                    <p:anim calcmode="lin" valueType="num">
                                      <p:cBhvr>
                                        <p:cTn id="38" dur="1000" fill="hold"/>
                                        <p:tgtEl>
                                          <p:spTgt spid="377"/>
                                        </p:tgtEl>
                                        <p:attrNameLst>
                                          <p:attrName>ppt_w</p:attrName>
                                        </p:attrNameLst>
                                      </p:cBhvr>
                                      <p:tavLst>
                                        <p:tav tm="0">
                                          <p:val>
                                            <p:fltVal val="0"/>
                                          </p:val>
                                        </p:tav>
                                        <p:tav tm="100000">
                                          <p:val>
                                            <p:strVal val="#ppt_w"/>
                                          </p:val>
                                        </p:tav>
                                      </p:tavLst>
                                    </p:anim>
                                    <p:anim calcmode="lin" valueType="num">
                                      <p:cBhvr>
                                        <p:cTn id="39" dur="1000" fill="hold"/>
                                        <p:tgtEl>
                                          <p:spTgt spid="377"/>
                                        </p:tgtEl>
                                        <p:attrNameLst>
                                          <p:attrName>ppt_h</p:attrName>
                                        </p:attrNameLst>
                                      </p:cBhvr>
                                      <p:tavLst>
                                        <p:tav tm="0">
                                          <p:val>
                                            <p:fltVal val="0"/>
                                          </p:val>
                                        </p:tav>
                                        <p:tav tm="100000">
                                          <p:val>
                                            <p:strVal val="#ppt_h"/>
                                          </p:val>
                                        </p:tav>
                                      </p:tavLst>
                                    </p:anim>
                                    <p:animEffect transition="in" filter="fade">
                                      <p:cBhvr>
                                        <p:cTn id="40" dur="1000"/>
                                        <p:tgtEl>
                                          <p:spTgt spid="377"/>
                                        </p:tgtEl>
                                      </p:cBhvr>
                                    </p:animEffect>
                                  </p:childTnLst>
                                </p:cTn>
                              </p:par>
                              <p:par>
                                <p:cTn id="41" presetID="64" presetClass="path" presetSubtype="0" fill="hold" nodeType="withEffect">
                                  <p:stCondLst>
                                    <p:cond delay="300"/>
                                  </p:stCondLst>
                                  <p:childTnLst>
                                    <p:animMotion origin="layout" path="M -5.55556E-7 -1.46123E-6 L 0.20451 0.58418 " pathEditMode="relative" rAng="0" ptsTypes="AA">
                                      <p:cBhvr>
                                        <p:cTn id="42" dur="1000" spd="-100000" fill="hold"/>
                                        <p:tgtEl>
                                          <p:spTgt spid="377"/>
                                        </p:tgtEl>
                                        <p:attrNameLst>
                                          <p:attrName>ppt_x</p:attrName>
                                          <p:attrName>ppt_y</p:attrName>
                                        </p:attrNameLst>
                                      </p:cBhvr>
                                      <p:rCtr x="10226" y="29194"/>
                                    </p:animMotion>
                                  </p:childTnLst>
                                </p:cTn>
                              </p:par>
                              <p:par>
                                <p:cTn id="43" presetID="1" presetClass="entr" presetSubtype="0" fill="hold" nodeType="withEffect">
                                  <p:stCondLst>
                                    <p:cond delay="0"/>
                                  </p:stCondLst>
                                  <p:childTnLst>
                                    <p:set>
                                      <p:cBhvr>
                                        <p:cTn id="44" dur="1" fill="hold">
                                          <p:stCondLst>
                                            <p:cond delay="0"/>
                                          </p:stCondLst>
                                        </p:cTn>
                                        <p:tgtEl>
                                          <p:spTgt spid="380"/>
                                        </p:tgtEl>
                                        <p:attrNameLst>
                                          <p:attrName>style.visibility</p:attrName>
                                        </p:attrNameLst>
                                      </p:cBhvr>
                                      <p:to>
                                        <p:strVal val="visible"/>
                                      </p:to>
                                    </p:set>
                                  </p:childTnLst>
                                </p:cTn>
                              </p:par>
                              <p:par>
                                <p:cTn id="45" presetID="53" presetClass="entr" presetSubtype="16" fill="hold" nodeType="withEffect">
                                  <p:stCondLst>
                                    <p:cond delay="0"/>
                                  </p:stCondLst>
                                  <p:childTnLst>
                                    <p:set>
                                      <p:cBhvr>
                                        <p:cTn id="46" dur="1" fill="hold">
                                          <p:stCondLst>
                                            <p:cond delay="0"/>
                                          </p:stCondLst>
                                        </p:cTn>
                                        <p:tgtEl>
                                          <p:spTgt spid="380"/>
                                        </p:tgtEl>
                                        <p:attrNameLst>
                                          <p:attrName>style.visibility</p:attrName>
                                        </p:attrNameLst>
                                      </p:cBhvr>
                                      <p:to>
                                        <p:strVal val="visible"/>
                                      </p:to>
                                    </p:set>
                                    <p:anim calcmode="lin" valueType="num">
                                      <p:cBhvr>
                                        <p:cTn id="47" dur="1000" fill="hold"/>
                                        <p:tgtEl>
                                          <p:spTgt spid="380"/>
                                        </p:tgtEl>
                                        <p:attrNameLst>
                                          <p:attrName>ppt_w</p:attrName>
                                        </p:attrNameLst>
                                      </p:cBhvr>
                                      <p:tavLst>
                                        <p:tav tm="0">
                                          <p:val>
                                            <p:fltVal val="0"/>
                                          </p:val>
                                        </p:tav>
                                        <p:tav tm="100000">
                                          <p:val>
                                            <p:strVal val="#ppt_w"/>
                                          </p:val>
                                        </p:tav>
                                      </p:tavLst>
                                    </p:anim>
                                    <p:anim calcmode="lin" valueType="num">
                                      <p:cBhvr>
                                        <p:cTn id="48" dur="1000" fill="hold"/>
                                        <p:tgtEl>
                                          <p:spTgt spid="380"/>
                                        </p:tgtEl>
                                        <p:attrNameLst>
                                          <p:attrName>ppt_h</p:attrName>
                                        </p:attrNameLst>
                                      </p:cBhvr>
                                      <p:tavLst>
                                        <p:tav tm="0">
                                          <p:val>
                                            <p:fltVal val="0"/>
                                          </p:val>
                                        </p:tav>
                                        <p:tav tm="100000">
                                          <p:val>
                                            <p:strVal val="#ppt_h"/>
                                          </p:val>
                                        </p:tav>
                                      </p:tavLst>
                                    </p:anim>
                                    <p:animEffect transition="in" filter="fade">
                                      <p:cBhvr>
                                        <p:cTn id="49" dur="1000"/>
                                        <p:tgtEl>
                                          <p:spTgt spid="380"/>
                                        </p:tgtEl>
                                      </p:cBhvr>
                                    </p:animEffect>
                                  </p:childTnLst>
                                </p:cTn>
                              </p:par>
                              <p:par>
                                <p:cTn id="50" presetID="64" presetClass="path" presetSubtype="0" fill="hold" nodeType="withEffect">
                                  <p:stCondLst>
                                    <p:cond delay="0"/>
                                  </p:stCondLst>
                                  <p:childTnLst>
                                    <p:animMotion origin="layout" path="M -5.55556E-7 -3.28699E-6 L -0.52465 -0.50942 " pathEditMode="relative" rAng="0" ptsTypes="AA">
                                      <p:cBhvr>
                                        <p:cTn id="51" dur="1000" spd="-100000" fill="hold"/>
                                        <p:tgtEl>
                                          <p:spTgt spid="380"/>
                                        </p:tgtEl>
                                        <p:attrNameLst>
                                          <p:attrName>ppt_x</p:attrName>
                                          <p:attrName>ppt_y</p:attrName>
                                        </p:attrNameLst>
                                      </p:cBhvr>
                                      <p:rCtr x="-26233" y="-25487"/>
                                    </p:animMotion>
                                  </p:childTnLst>
                                </p:cTn>
                              </p:par>
                              <p:par>
                                <p:cTn id="52" presetID="1" presetClass="entr" presetSubtype="0" fill="hold" grpId="0" nodeType="withEffect">
                                  <p:stCondLst>
                                    <p:cond delay="200"/>
                                  </p:stCondLst>
                                  <p:childTnLst>
                                    <p:set>
                                      <p:cBhvr>
                                        <p:cTn id="53" dur="1" fill="hold">
                                          <p:stCondLst>
                                            <p:cond delay="0"/>
                                          </p:stCondLst>
                                        </p:cTn>
                                        <p:tgtEl>
                                          <p:spTgt spid="389"/>
                                        </p:tgtEl>
                                        <p:attrNameLst>
                                          <p:attrName>style.visibility</p:attrName>
                                        </p:attrNameLst>
                                      </p:cBhvr>
                                      <p:to>
                                        <p:strVal val="visible"/>
                                      </p:to>
                                    </p:set>
                                  </p:childTnLst>
                                </p:cTn>
                              </p:par>
                              <p:par>
                                <p:cTn id="54" presetID="53" presetClass="entr" presetSubtype="16" fill="hold" grpId="1" nodeType="withEffect">
                                  <p:stCondLst>
                                    <p:cond delay="200"/>
                                  </p:stCondLst>
                                  <p:childTnLst>
                                    <p:set>
                                      <p:cBhvr>
                                        <p:cTn id="55" dur="1" fill="hold">
                                          <p:stCondLst>
                                            <p:cond delay="0"/>
                                          </p:stCondLst>
                                        </p:cTn>
                                        <p:tgtEl>
                                          <p:spTgt spid="389"/>
                                        </p:tgtEl>
                                        <p:attrNameLst>
                                          <p:attrName>style.visibility</p:attrName>
                                        </p:attrNameLst>
                                      </p:cBhvr>
                                      <p:to>
                                        <p:strVal val="visible"/>
                                      </p:to>
                                    </p:set>
                                    <p:anim calcmode="lin" valueType="num">
                                      <p:cBhvr>
                                        <p:cTn id="56" dur="1000" fill="hold"/>
                                        <p:tgtEl>
                                          <p:spTgt spid="389"/>
                                        </p:tgtEl>
                                        <p:attrNameLst>
                                          <p:attrName>ppt_w</p:attrName>
                                        </p:attrNameLst>
                                      </p:cBhvr>
                                      <p:tavLst>
                                        <p:tav tm="0">
                                          <p:val>
                                            <p:fltVal val="0"/>
                                          </p:val>
                                        </p:tav>
                                        <p:tav tm="100000">
                                          <p:val>
                                            <p:strVal val="#ppt_w"/>
                                          </p:val>
                                        </p:tav>
                                      </p:tavLst>
                                    </p:anim>
                                    <p:anim calcmode="lin" valueType="num">
                                      <p:cBhvr>
                                        <p:cTn id="57" dur="1000" fill="hold"/>
                                        <p:tgtEl>
                                          <p:spTgt spid="389"/>
                                        </p:tgtEl>
                                        <p:attrNameLst>
                                          <p:attrName>ppt_h</p:attrName>
                                        </p:attrNameLst>
                                      </p:cBhvr>
                                      <p:tavLst>
                                        <p:tav tm="0">
                                          <p:val>
                                            <p:fltVal val="0"/>
                                          </p:val>
                                        </p:tav>
                                        <p:tav tm="100000">
                                          <p:val>
                                            <p:strVal val="#ppt_h"/>
                                          </p:val>
                                        </p:tav>
                                      </p:tavLst>
                                    </p:anim>
                                    <p:animEffect transition="in" filter="fade">
                                      <p:cBhvr>
                                        <p:cTn id="58" dur="1000"/>
                                        <p:tgtEl>
                                          <p:spTgt spid="389"/>
                                        </p:tgtEl>
                                      </p:cBhvr>
                                    </p:animEffect>
                                  </p:childTnLst>
                                </p:cTn>
                              </p:par>
                              <p:par>
                                <p:cTn id="59" presetID="64" presetClass="path" presetSubtype="0" fill="hold" grpId="2" nodeType="withEffect">
                                  <p:stCondLst>
                                    <p:cond delay="200"/>
                                  </p:stCondLst>
                                  <p:childTnLst>
                                    <p:animMotion origin="layout" path="M -2.22222E-6 1.18319E-6 L 0.21702 -0.37071 " pathEditMode="relative" rAng="0" ptsTypes="AA">
                                      <p:cBhvr>
                                        <p:cTn id="60" dur="1000" spd="-100000" fill="hold"/>
                                        <p:tgtEl>
                                          <p:spTgt spid="389"/>
                                        </p:tgtEl>
                                        <p:attrNameLst>
                                          <p:attrName>ppt_x</p:attrName>
                                          <p:attrName>ppt_y</p:attrName>
                                        </p:attrNameLst>
                                      </p:cBhvr>
                                      <p:rCtr x="10851" y="-18536"/>
                                    </p:animMotion>
                                  </p:childTnLst>
                                </p:cTn>
                              </p:par>
                              <p:par>
                                <p:cTn id="61" presetID="1" presetClass="entr" presetSubtype="0" fill="hold" grpId="0" nodeType="withEffect">
                                  <p:stCondLst>
                                    <p:cond delay="400"/>
                                  </p:stCondLst>
                                  <p:childTnLst>
                                    <p:set>
                                      <p:cBhvr>
                                        <p:cTn id="62" dur="1" fill="hold">
                                          <p:stCondLst>
                                            <p:cond delay="0"/>
                                          </p:stCondLst>
                                        </p:cTn>
                                        <p:tgtEl>
                                          <p:spTgt spid="390"/>
                                        </p:tgtEl>
                                        <p:attrNameLst>
                                          <p:attrName>style.visibility</p:attrName>
                                        </p:attrNameLst>
                                      </p:cBhvr>
                                      <p:to>
                                        <p:strVal val="visible"/>
                                      </p:to>
                                    </p:set>
                                  </p:childTnLst>
                                </p:cTn>
                              </p:par>
                              <p:par>
                                <p:cTn id="63" presetID="53" presetClass="entr" presetSubtype="16" fill="hold" grpId="1" nodeType="withEffect">
                                  <p:stCondLst>
                                    <p:cond delay="400"/>
                                  </p:stCondLst>
                                  <p:childTnLst>
                                    <p:set>
                                      <p:cBhvr>
                                        <p:cTn id="64" dur="1" fill="hold">
                                          <p:stCondLst>
                                            <p:cond delay="0"/>
                                          </p:stCondLst>
                                        </p:cTn>
                                        <p:tgtEl>
                                          <p:spTgt spid="390"/>
                                        </p:tgtEl>
                                        <p:attrNameLst>
                                          <p:attrName>style.visibility</p:attrName>
                                        </p:attrNameLst>
                                      </p:cBhvr>
                                      <p:to>
                                        <p:strVal val="visible"/>
                                      </p:to>
                                    </p:set>
                                    <p:anim calcmode="lin" valueType="num">
                                      <p:cBhvr>
                                        <p:cTn id="65" dur="1000" fill="hold"/>
                                        <p:tgtEl>
                                          <p:spTgt spid="390"/>
                                        </p:tgtEl>
                                        <p:attrNameLst>
                                          <p:attrName>ppt_w</p:attrName>
                                        </p:attrNameLst>
                                      </p:cBhvr>
                                      <p:tavLst>
                                        <p:tav tm="0">
                                          <p:val>
                                            <p:fltVal val="0"/>
                                          </p:val>
                                        </p:tav>
                                        <p:tav tm="100000">
                                          <p:val>
                                            <p:strVal val="#ppt_w"/>
                                          </p:val>
                                        </p:tav>
                                      </p:tavLst>
                                    </p:anim>
                                    <p:anim calcmode="lin" valueType="num">
                                      <p:cBhvr>
                                        <p:cTn id="66" dur="1000" fill="hold"/>
                                        <p:tgtEl>
                                          <p:spTgt spid="390"/>
                                        </p:tgtEl>
                                        <p:attrNameLst>
                                          <p:attrName>ppt_h</p:attrName>
                                        </p:attrNameLst>
                                      </p:cBhvr>
                                      <p:tavLst>
                                        <p:tav tm="0">
                                          <p:val>
                                            <p:fltVal val="0"/>
                                          </p:val>
                                        </p:tav>
                                        <p:tav tm="100000">
                                          <p:val>
                                            <p:strVal val="#ppt_h"/>
                                          </p:val>
                                        </p:tav>
                                      </p:tavLst>
                                    </p:anim>
                                    <p:animEffect transition="in" filter="fade">
                                      <p:cBhvr>
                                        <p:cTn id="67" dur="1000"/>
                                        <p:tgtEl>
                                          <p:spTgt spid="390"/>
                                        </p:tgtEl>
                                      </p:cBhvr>
                                    </p:animEffect>
                                  </p:childTnLst>
                                </p:cTn>
                              </p:par>
                              <p:par>
                                <p:cTn id="68" presetID="64" presetClass="path" presetSubtype="0" fill="hold" grpId="2" nodeType="withEffect">
                                  <p:stCondLst>
                                    <p:cond delay="400"/>
                                  </p:stCondLst>
                                  <p:childTnLst>
                                    <p:animMotion origin="layout" path="M 5E-6 2.09762E-6 L -0.18855 -1.11369 " pathEditMode="relative" rAng="0" ptsTypes="AA">
                                      <p:cBhvr>
                                        <p:cTn id="69" dur="1000" spd="-100000" fill="hold"/>
                                        <p:tgtEl>
                                          <p:spTgt spid="390"/>
                                        </p:tgtEl>
                                        <p:attrNameLst>
                                          <p:attrName>ppt_x</p:attrName>
                                          <p:attrName>ppt_y</p:attrName>
                                        </p:attrNameLst>
                                      </p:cBhvr>
                                      <p:rCtr x="-9427" y="-55700"/>
                                    </p:animMotion>
                                  </p:childTnLst>
                                </p:cTn>
                              </p:par>
                              <p:par>
                                <p:cTn id="70" presetID="1" presetClass="entr" presetSubtype="0" fill="hold" grpId="0" nodeType="withEffect">
                                  <p:stCondLst>
                                    <p:cond delay="200"/>
                                  </p:stCondLst>
                                  <p:childTnLst>
                                    <p:set>
                                      <p:cBhvr>
                                        <p:cTn id="71" dur="1" fill="hold">
                                          <p:stCondLst>
                                            <p:cond delay="0"/>
                                          </p:stCondLst>
                                        </p:cTn>
                                        <p:tgtEl>
                                          <p:spTgt spid="375"/>
                                        </p:tgtEl>
                                        <p:attrNameLst>
                                          <p:attrName>style.visibility</p:attrName>
                                        </p:attrNameLst>
                                      </p:cBhvr>
                                      <p:to>
                                        <p:strVal val="visible"/>
                                      </p:to>
                                    </p:set>
                                  </p:childTnLst>
                                </p:cTn>
                              </p:par>
                              <p:par>
                                <p:cTn id="72" presetID="53" presetClass="entr" presetSubtype="16" fill="hold" grpId="1" nodeType="withEffect">
                                  <p:stCondLst>
                                    <p:cond delay="200"/>
                                  </p:stCondLst>
                                  <p:childTnLst>
                                    <p:set>
                                      <p:cBhvr>
                                        <p:cTn id="73" dur="1" fill="hold">
                                          <p:stCondLst>
                                            <p:cond delay="0"/>
                                          </p:stCondLst>
                                        </p:cTn>
                                        <p:tgtEl>
                                          <p:spTgt spid="375"/>
                                        </p:tgtEl>
                                        <p:attrNameLst>
                                          <p:attrName>style.visibility</p:attrName>
                                        </p:attrNameLst>
                                      </p:cBhvr>
                                      <p:to>
                                        <p:strVal val="visible"/>
                                      </p:to>
                                    </p:set>
                                    <p:anim calcmode="lin" valueType="num">
                                      <p:cBhvr>
                                        <p:cTn id="74" dur="1000" fill="hold"/>
                                        <p:tgtEl>
                                          <p:spTgt spid="375"/>
                                        </p:tgtEl>
                                        <p:attrNameLst>
                                          <p:attrName>ppt_w</p:attrName>
                                        </p:attrNameLst>
                                      </p:cBhvr>
                                      <p:tavLst>
                                        <p:tav tm="0">
                                          <p:val>
                                            <p:fltVal val="0"/>
                                          </p:val>
                                        </p:tav>
                                        <p:tav tm="100000">
                                          <p:val>
                                            <p:strVal val="#ppt_w"/>
                                          </p:val>
                                        </p:tav>
                                      </p:tavLst>
                                    </p:anim>
                                    <p:anim calcmode="lin" valueType="num">
                                      <p:cBhvr>
                                        <p:cTn id="75" dur="1000" fill="hold"/>
                                        <p:tgtEl>
                                          <p:spTgt spid="375"/>
                                        </p:tgtEl>
                                        <p:attrNameLst>
                                          <p:attrName>ppt_h</p:attrName>
                                        </p:attrNameLst>
                                      </p:cBhvr>
                                      <p:tavLst>
                                        <p:tav tm="0">
                                          <p:val>
                                            <p:fltVal val="0"/>
                                          </p:val>
                                        </p:tav>
                                        <p:tav tm="100000">
                                          <p:val>
                                            <p:strVal val="#ppt_h"/>
                                          </p:val>
                                        </p:tav>
                                      </p:tavLst>
                                    </p:anim>
                                    <p:animEffect transition="in" filter="fade">
                                      <p:cBhvr>
                                        <p:cTn id="76" dur="1000"/>
                                        <p:tgtEl>
                                          <p:spTgt spid="375"/>
                                        </p:tgtEl>
                                      </p:cBhvr>
                                    </p:animEffect>
                                  </p:childTnLst>
                                </p:cTn>
                              </p:par>
                              <p:par>
                                <p:cTn id="77" presetID="64" presetClass="path" presetSubtype="0" fill="hold" grpId="2" nodeType="withEffect">
                                  <p:stCondLst>
                                    <p:cond delay="200"/>
                                  </p:stCondLst>
                                  <p:childTnLst>
                                    <p:animMotion origin="layout" path="M -1.11111E-6 4.44444E-6 L 0.12309 0.575 " pathEditMode="relative" rAng="0" ptsTypes="AA">
                                      <p:cBhvr>
                                        <p:cTn id="78" dur="1000" spd="-100000" fill="hold"/>
                                        <p:tgtEl>
                                          <p:spTgt spid="375"/>
                                        </p:tgtEl>
                                        <p:attrNameLst>
                                          <p:attrName>ppt_x</p:attrName>
                                          <p:attrName>ppt_y</p:attrName>
                                        </p:attrNameLst>
                                      </p:cBhvr>
                                      <p:rCtr x="6146" y="28735"/>
                                    </p:animMotion>
                                  </p:childTnLst>
                                </p:cTn>
                              </p:par>
                              <p:par>
                                <p:cTn id="79" presetID="1" presetClass="entr" presetSubtype="0" fill="hold" nodeType="withEffect">
                                  <p:stCondLst>
                                    <p:cond delay="400"/>
                                  </p:stCondLst>
                                  <p:childTnLst>
                                    <p:set>
                                      <p:cBhvr>
                                        <p:cTn id="80" dur="1" fill="hold">
                                          <p:stCondLst>
                                            <p:cond delay="0"/>
                                          </p:stCondLst>
                                        </p:cTn>
                                        <p:tgtEl>
                                          <p:spTgt spid="383"/>
                                        </p:tgtEl>
                                        <p:attrNameLst>
                                          <p:attrName>style.visibility</p:attrName>
                                        </p:attrNameLst>
                                      </p:cBhvr>
                                      <p:to>
                                        <p:strVal val="visible"/>
                                      </p:to>
                                    </p:set>
                                  </p:childTnLst>
                                </p:cTn>
                              </p:par>
                              <p:par>
                                <p:cTn id="81" presetID="53" presetClass="entr" presetSubtype="16" fill="hold" nodeType="withEffect">
                                  <p:stCondLst>
                                    <p:cond delay="400"/>
                                  </p:stCondLst>
                                  <p:childTnLst>
                                    <p:set>
                                      <p:cBhvr>
                                        <p:cTn id="82" dur="1" fill="hold">
                                          <p:stCondLst>
                                            <p:cond delay="0"/>
                                          </p:stCondLst>
                                        </p:cTn>
                                        <p:tgtEl>
                                          <p:spTgt spid="383"/>
                                        </p:tgtEl>
                                        <p:attrNameLst>
                                          <p:attrName>style.visibility</p:attrName>
                                        </p:attrNameLst>
                                      </p:cBhvr>
                                      <p:to>
                                        <p:strVal val="visible"/>
                                      </p:to>
                                    </p:set>
                                    <p:anim calcmode="lin" valueType="num">
                                      <p:cBhvr>
                                        <p:cTn id="83" dur="1000" fill="hold"/>
                                        <p:tgtEl>
                                          <p:spTgt spid="383"/>
                                        </p:tgtEl>
                                        <p:attrNameLst>
                                          <p:attrName>ppt_w</p:attrName>
                                        </p:attrNameLst>
                                      </p:cBhvr>
                                      <p:tavLst>
                                        <p:tav tm="0">
                                          <p:val>
                                            <p:fltVal val="0"/>
                                          </p:val>
                                        </p:tav>
                                        <p:tav tm="100000">
                                          <p:val>
                                            <p:strVal val="#ppt_w"/>
                                          </p:val>
                                        </p:tav>
                                      </p:tavLst>
                                    </p:anim>
                                    <p:anim calcmode="lin" valueType="num">
                                      <p:cBhvr>
                                        <p:cTn id="84" dur="1000" fill="hold"/>
                                        <p:tgtEl>
                                          <p:spTgt spid="383"/>
                                        </p:tgtEl>
                                        <p:attrNameLst>
                                          <p:attrName>ppt_h</p:attrName>
                                        </p:attrNameLst>
                                      </p:cBhvr>
                                      <p:tavLst>
                                        <p:tav tm="0">
                                          <p:val>
                                            <p:fltVal val="0"/>
                                          </p:val>
                                        </p:tav>
                                        <p:tav tm="100000">
                                          <p:val>
                                            <p:strVal val="#ppt_h"/>
                                          </p:val>
                                        </p:tav>
                                      </p:tavLst>
                                    </p:anim>
                                    <p:animEffect transition="in" filter="fade">
                                      <p:cBhvr>
                                        <p:cTn id="85" dur="1000"/>
                                        <p:tgtEl>
                                          <p:spTgt spid="383"/>
                                        </p:tgtEl>
                                      </p:cBhvr>
                                    </p:animEffect>
                                  </p:childTnLst>
                                </p:cTn>
                              </p:par>
                              <p:par>
                                <p:cTn id="86" presetID="64" presetClass="path" presetSubtype="0" fill="hold" nodeType="withEffect">
                                  <p:stCondLst>
                                    <p:cond delay="400"/>
                                  </p:stCondLst>
                                  <p:childTnLst>
                                    <p:animMotion origin="layout" path="M 1.38889E-6 3.41057E-6 L -0.71736 -0.40563 " pathEditMode="relative" rAng="0" ptsTypes="AA">
                                      <p:cBhvr>
                                        <p:cTn id="87" dur="1000" spd="-100000" fill="hold"/>
                                        <p:tgtEl>
                                          <p:spTgt spid="383"/>
                                        </p:tgtEl>
                                        <p:attrNameLst>
                                          <p:attrName>ppt_x</p:attrName>
                                          <p:attrName>ppt_y</p:attrName>
                                        </p:attrNameLst>
                                      </p:cBhvr>
                                      <p:rCtr x="-35868" y="-20297"/>
                                    </p:animMotion>
                                  </p:childTnLst>
                                </p:cTn>
                              </p:par>
                              <p:par>
                                <p:cTn id="88" presetID="1" presetClass="entr" presetSubtype="0" fill="hold" nodeType="withEffect">
                                  <p:stCondLst>
                                    <p:cond delay="300"/>
                                  </p:stCondLst>
                                  <p:childTnLst>
                                    <p:set>
                                      <p:cBhvr>
                                        <p:cTn id="89" dur="1" fill="hold">
                                          <p:stCondLst>
                                            <p:cond delay="0"/>
                                          </p:stCondLst>
                                        </p:cTn>
                                        <p:tgtEl>
                                          <p:spTgt spid="386"/>
                                        </p:tgtEl>
                                        <p:attrNameLst>
                                          <p:attrName>style.visibility</p:attrName>
                                        </p:attrNameLst>
                                      </p:cBhvr>
                                      <p:to>
                                        <p:strVal val="visible"/>
                                      </p:to>
                                    </p:set>
                                  </p:childTnLst>
                                </p:cTn>
                              </p:par>
                              <p:par>
                                <p:cTn id="90" presetID="53" presetClass="entr" presetSubtype="16" fill="hold" nodeType="withEffect">
                                  <p:stCondLst>
                                    <p:cond delay="300"/>
                                  </p:stCondLst>
                                  <p:childTnLst>
                                    <p:set>
                                      <p:cBhvr>
                                        <p:cTn id="91" dur="1" fill="hold">
                                          <p:stCondLst>
                                            <p:cond delay="0"/>
                                          </p:stCondLst>
                                        </p:cTn>
                                        <p:tgtEl>
                                          <p:spTgt spid="386"/>
                                        </p:tgtEl>
                                        <p:attrNameLst>
                                          <p:attrName>style.visibility</p:attrName>
                                        </p:attrNameLst>
                                      </p:cBhvr>
                                      <p:to>
                                        <p:strVal val="visible"/>
                                      </p:to>
                                    </p:set>
                                    <p:anim calcmode="lin" valueType="num">
                                      <p:cBhvr>
                                        <p:cTn id="92" dur="1000" fill="hold"/>
                                        <p:tgtEl>
                                          <p:spTgt spid="386"/>
                                        </p:tgtEl>
                                        <p:attrNameLst>
                                          <p:attrName>ppt_w</p:attrName>
                                        </p:attrNameLst>
                                      </p:cBhvr>
                                      <p:tavLst>
                                        <p:tav tm="0">
                                          <p:val>
                                            <p:fltVal val="0"/>
                                          </p:val>
                                        </p:tav>
                                        <p:tav tm="100000">
                                          <p:val>
                                            <p:strVal val="#ppt_w"/>
                                          </p:val>
                                        </p:tav>
                                      </p:tavLst>
                                    </p:anim>
                                    <p:anim calcmode="lin" valueType="num">
                                      <p:cBhvr>
                                        <p:cTn id="93" dur="1000" fill="hold"/>
                                        <p:tgtEl>
                                          <p:spTgt spid="386"/>
                                        </p:tgtEl>
                                        <p:attrNameLst>
                                          <p:attrName>ppt_h</p:attrName>
                                        </p:attrNameLst>
                                      </p:cBhvr>
                                      <p:tavLst>
                                        <p:tav tm="0">
                                          <p:val>
                                            <p:fltVal val="0"/>
                                          </p:val>
                                        </p:tav>
                                        <p:tav tm="100000">
                                          <p:val>
                                            <p:strVal val="#ppt_h"/>
                                          </p:val>
                                        </p:tav>
                                      </p:tavLst>
                                    </p:anim>
                                    <p:animEffect transition="in" filter="fade">
                                      <p:cBhvr>
                                        <p:cTn id="94" dur="1000"/>
                                        <p:tgtEl>
                                          <p:spTgt spid="386"/>
                                        </p:tgtEl>
                                      </p:cBhvr>
                                    </p:animEffect>
                                  </p:childTnLst>
                                </p:cTn>
                              </p:par>
                              <p:par>
                                <p:cTn id="95" presetID="64" presetClass="path" presetSubtype="0" fill="hold" nodeType="withEffect">
                                  <p:stCondLst>
                                    <p:cond delay="300"/>
                                  </p:stCondLst>
                                  <p:childTnLst>
                                    <p:animMotion origin="layout" path="M -8.33333E-7 3.20988E-6 L 1.0349 -0.87346 " pathEditMode="relative" rAng="0" ptsTypes="AA">
                                      <p:cBhvr>
                                        <p:cTn id="96" dur="1000" spd="-100000" fill="hold"/>
                                        <p:tgtEl>
                                          <p:spTgt spid="386"/>
                                        </p:tgtEl>
                                        <p:attrNameLst>
                                          <p:attrName>ppt_x</p:attrName>
                                          <p:attrName>ppt_y</p:attrName>
                                        </p:attrNameLst>
                                      </p:cBhvr>
                                      <p:rCtr x="51736" y="-43673"/>
                                    </p:animMotion>
                                  </p:childTnLst>
                                </p:cTn>
                              </p:par>
                              <p:par>
                                <p:cTn id="97" presetID="1" presetClass="entr" presetSubtype="0" fill="hold" nodeType="withEffect">
                                  <p:stCondLst>
                                    <p:cond delay="200"/>
                                  </p:stCondLst>
                                  <p:childTnLst>
                                    <p:set>
                                      <p:cBhvr>
                                        <p:cTn id="98" dur="1" fill="hold">
                                          <p:stCondLst>
                                            <p:cond delay="0"/>
                                          </p:stCondLst>
                                        </p:cTn>
                                        <p:tgtEl>
                                          <p:spTgt spid="391"/>
                                        </p:tgtEl>
                                        <p:attrNameLst>
                                          <p:attrName>style.visibility</p:attrName>
                                        </p:attrNameLst>
                                      </p:cBhvr>
                                      <p:to>
                                        <p:strVal val="visible"/>
                                      </p:to>
                                    </p:set>
                                  </p:childTnLst>
                                </p:cTn>
                              </p:par>
                              <p:par>
                                <p:cTn id="99" presetID="53" presetClass="entr" presetSubtype="16" fill="hold" nodeType="withEffect">
                                  <p:stCondLst>
                                    <p:cond delay="200"/>
                                  </p:stCondLst>
                                  <p:childTnLst>
                                    <p:set>
                                      <p:cBhvr>
                                        <p:cTn id="100" dur="1" fill="hold">
                                          <p:stCondLst>
                                            <p:cond delay="0"/>
                                          </p:stCondLst>
                                        </p:cTn>
                                        <p:tgtEl>
                                          <p:spTgt spid="391"/>
                                        </p:tgtEl>
                                        <p:attrNameLst>
                                          <p:attrName>style.visibility</p:attrName>
                                        </p:attrNameLst>
                                      </p:cBhvr>
                                      <p:to>
                                        <p:strVal val="visible"/>
                                      </p:to>
                                    </p:set>
                                    <p:anim calcmode="lin" valueType="num">
                                      <p:cBhvr>
                                        <p:cTn id="101" dur="1000" fill="hold"/>
                                        <p:tgtEl>
                                          <p:spTgt spid="391"/>
                                        </p:tgtEl>
                                        <p:attrNameLst>
                                          <p:attrName>ppt_w</p:attrName>
                                        </p:attrNameLst>
                                      </p:cBhvr>
                                      <p:tavLst>
                                        <p:tav tm="0">
                                          <p:val>
                                            <p:fltVal val="0"/>
                                          </p:val>
                                        </p:tav>
                                        <p:tav tm="100000">
                                          <p:val>
                                            <p:strVal val="#ppt_w"/>
                                          </p:val>
                                        </p:tav>
                                      </p:tavLst>
                                    </p:anim>
                                    <p:anim calcmode="lin" valueType="num">
                                      <p:cBhvr>
                                        <p:cTn id="102" dur="1000" fill="hold"/>
                                        <p:tgtEl>
                                          <p:spTgt spid="391"/>
                                        </p:tgtEl>
                                        <p:attrNameLst>
                                          <p:attrName>ppt_h</p:attrName>
                                        </p:attrNameLst>
                                      </p:cBhvr>
                                      <p:tavLst>
                                        <p:tav tm="0">
                                          <p:val>
                                            <p:fltVal val="0"/>
                                          </p:val>
                                        </p:tav>
                                        <p:tav tm="100000">
                                          <p:val>
                                            <p:strVal val="#ppt_h"/>
                                          </p:val>
                                        </p:tav>
                                      </p:tavLst>
                                    </p:anim>
                                    <p:animEffect transition="in" filter="fade">
                                      <p:cBhvr>
                                        <p:cTn id="103" dur="1000"/>
                                        <p:tgtEl>
                                          <p:spTgt spid="391"/>
                                        </p:tgtEl>
                                      </p:cBhvr>
                                    </p:animEffect>
                                  </p:childTnLst>
                                </p:cTn>
                              </p:par>
                              <p:par>
                                <p:cTn id="104" presetID="64" presetClass="path" presetSubtype="0" fill="hold" nodeType="withEffect">
                                  <p:stCondLst>
                                    <p:cond delay="200"/>
                                  </p:stCondLst>
                                  <p:childTnLst>
                                    <p:animMotion origin="layout" path="M 3.05556E-6 3.44146E-6 L -0.64115 -0.94965 " pathEditMode="relative" rAng="0" ptsTypes="AA">
                                      <p:cBhvr>
                                        <p:cTn id="105" dur="1000" spd="-100000" fill="hold"/>
                                        <p:tgtEl>
                                          <p:spTgt spid="391"/>
                                        </p:tgtEl>
                                        <p:attrNameLst>
                                          <p:attrName>ppt_x</p:attrName>
                                          <p:attrName>ppt_y</p:attrName>
                                        </p:attrNameLst>
                                      </p:cBhvr>
                                      <p:rCtr x="-32066" y="-47482"/>
                                    </p:animMotion>
                                  </p:childTnLst>
                                </p:cTn>
                              </p:par>
                            </p:childTnLst>
                          </p:cTn>
                        </p:par>
                        <p:par>
                          <p:cTn id="106" fill="hold">
                            <p:stCondLst>
                              <p:cond delay="900"/>
                            </p:stCondLst>
                            <p:childTnLst>
                              <p:par>
                                <p:cTn id="107" presetID="42" presetClass="entr" presetSubtype="0" fill="hold" grpId="0" nodeType="afterEffect">
                                  <p:stCondLst>
                                    <p:cond delay="0"/>
                                  </p:stCondLst>
                                  <p:childTnLst>
                                    <p:set>
                                      <p:cBhvr>
                                        <p:cTn id="108" dur="1" fill="hold">
                                          <p:stCondLst>
                                            <p:cond delay="0"/>
                                          </p:stCondLst>
                                        </p:cTn>
                                        <p:tgtEl>
                                          <p:spTgt spid="395"/>
                                        </p:tgtEl>
                                        <p:attrNameLst>
                                          <p:attrName>style.visibility</p:attrName>
                                        </p:attrNameLst>
                                      </p:cBhvr>
                                      <p:to>
                                        <p:strVal val="visible"/>
                                      </p:to>
                                    </p:set>
                                    <p:animEffect transition="in" filter="fade">
                                      <p:cBhvr>
                                        <p:cTn id="109" dur="500"/>
                                        <p:tgtEl>
                                          <p:spTgt spid="395"/>
                                        </p:tgtEl>
                                      </p:cBhvr>
                                    </p:animEffect>
                                    <p:anim calcmode="lin" valueType="num">
                                      <p:cBhvr>
                                        <p:cTn id="110" dur="500" fill="hold"/>
                                        <p:tgtEl>
                                          <p:spTgt spid="395"/>
                                        </p:tgtEl>
                                        <p:attrNameLst>
                                          <p:attrName>ppt_x</p:attrName>
                                        </p:attrNameLst>
                                      </p:cBhvr>
                                      <p:tavLst>
                                        <p:tav tm="0">
                                          <p:val>
                                            <p:strVal val="#ppt_x"/>
                                          </p:val>
                                        </p:tav>
                                        <p:tav tm="100000">
                                          <p:val>
                                            <p:strVal val="#ppt_x"/>
                                          </p:val>
                                        </p:tav>
                                      </p:tavLst>
                                    </p:anim>
                                    <p:anim calcmode="lin" valueType="num">
                                      <p:cBhvr>
                                        <p:cTn id="111" dur="500" fill="hold"/>
                                        <p:tgtEl>
                                          <p:spTgt spid="395"/>
                                        </p:tgtEl>
                                        <p:attrNameLst>
                                          <p:attrName>ppt_y</p:attrName>
                                        </p:attrNameLst>
                                      </p:cBhvr>
                                      <p:tavLst>
                                        <p:tav tm="0">
                                          <p:val>
                                            <p:strVal val="#ppt_y+.1"/>
                                          </p:val>
                                        </p:tav>
                                        <p:tav tm="100000">
                                          <p:val>
                                            <p:strVal val="#ppt_y"/>
                                          </p:val>
                                        </p:tav>
                                      </p:tavLst>
                                    </p:anim>
                                  </p:childTnLst>
                                </p:cTn>
                              </p:par>
                            </p:childTnLst>
                          </p:cTn>
                        </p:par>
                        <p:par>
                          <p:cTn id="112" fill="hold">
                            <p:stCondLst>
                              <p:cond delay="1400"/>
                            </p:stCondLst>
                            <p:childTnLst>
                              <p:par>
                                <p:cTn id="113" presetID="42" presetClass="entr" presetSubtype="0" fill="hold" grpId="0" nodeType="afterEffect">
                                  <p:stCondLst>
                                    <p:cond delay="0"/>
                                  </p:stCondLst>
                                  <p:childTnLst>
                                    <p:set>
                                      <p:cBhvr>
                                        <p:cTn id="114" dur="1" fill="hold">
                                          <p:stCondLst>
                                            <p:cond delay="0"/>
                                          </p:stCondLst>
                                        </p:cTn>
                                        <p:tgtEl>
                                          <p:spTgt spid="396"/>
                                        </p:tgtEl>
                                        <p:attrNameLst>
                                          <p:attrName>style.visibility</p:attrName>
                                        </p:attrNameLst>
                                      </p:cBhvr>
                                      <p:to>
                                        <p:strVal val="visible"/>
                                      </p:to>
                                    </p:set>
                                    <p:animEffect transition="in" filter="fade">
                                      <p:cBhvr>
                                        <p:cTn id="115" dur="500"/>
                                        <p:tgtEl>
                                          <p:spTgt spid="396"/>
                                        </p:tgtEl>
                                      </p:cBhvr>
                                    </p:animEffect>
                                    <p:anim calcmode="lin" valueType="num">
                                      <p:cBhvr>
                                        <p:cTn id="116" dur="500" fill="hold"/>
                                        <p:tgtEl>
                                          <p:spTgt spid="396"/>
                                        </p:tgtEl>
                                        <p:attrNameLst>
                                          <p:attrName>ppt_x</p:attrName>
                                        </p:attrNameLst>
                                      </p:cBhvr>
                                      <p:tavLst>
                                        <p:tav tm="0">
                                          <p:val>
                                            <p:strVal val="#ppt_x"/>
                                          </p:val>
                                        </p:tav>
                                        <p:tav tm="100000">
                                          <p:val>
                                            <p:strVal val="#ppt_x"/>
                                          </p:val>
                                        </p:tav>
                                      </p:tavLst>
                                    </p:anim>
                                    <p:anim calcmode="lin" valueType="num">
                                      <p:cBhvr>
                                        <p:cTn id="117" dur="500" fill="hold"/>
                                        <p:tgtEl>
                                          <p:spTgt spid="396"/>
                                        </p:tgtEl>
                                        <p:attrNameLst>
                                          <p:attrName>ppt_y</p:attrName>
                                        </p:attrNameLst>
                                      </p:cBhvr>
                                      <p:tavLst>
                                        <p:tav tm="0">
                                          <p:val>
                                            <p:strVal val="#ppt_y+.1"/>
                                          </p:val>
                                        </p:tav>
                                        <p:tav tm="100000">
                                          <p:val>
                                            <p:strVal val="#ppt_y"/>
                                          </p:val>
                                        </p:tav>
                                      </p:tavLst>
                                    </p:anim>
                                  </p:childTnLst>
                                </p:cTn>
                              </p:par>
                            </p:childTnLst>
                          </p:cTn>
                        </p:par>
                        <p:par>
                          <p:cTn id="118" fill="hold">
                            <p:stCondLst>
                              <p:cond delay="1900"/>
                            </p:stCondLst>
                            <p:childTnLst>
                              <p:par>
                                <p:cTn id="119" presetID="42" presetClass="entr" presetSubtype="0" fill="hold" grpId="0" nodeType="afterEffect">
                                  <p:stCondLst>
                                    <p:cond delay="0"/>
                                  </p:stCondLst>
                                  <p:childTnLst>
                                    <p:set>
                                      <p:cBhvr>
                                        <p:cTn id="120" dur="1" fill="hold">
                                          <p:stCondLst>
                                            <p:cond delay="0"/>
                                          </p:stCondLst>
                                        </p:cTn>
                                        <p:tgtEl>
                                          <p:spTgt spid="397"/>
                                        </p:tgtEl>
                                        <p:attrNameLst>
                                          <p:attrName>style.visibility</p:attrName>
                                        </p:attrNameLst>
                                      </p:cBhvr>
                                      <p:to>
                                        <p:strVal val="visible"/>
                                      </p:to>
                                    </p:set>
                                    <p:animEffect transition="in" filter="fade">
                                      <p:cBhvr>
                                        <p:cTn id="121" dur="500"/>
                                        <p:tgtEl>
                                          <p:spTgt spid="397"/>
                                        </p:tgtEl>
                                      </p:cBhvr>
                                    </p:animEffect>
                                    <p:anim calcmode="lin" valueType="num">
                                      <p:cBhvr>
                                        <p:cTn id="122" dur="500" fill="hold"/>
                                        <p:tgtEl>
                                          <p:spTgt spid="397"/>
                                        </p:tgtEl>
                                        <p:attrNameLst>
                                          <p:attrName>ppt_x</p:attrName>
                                        </p:attrNameLst>
                                      </p:cBhvr>
                                      <p:tavLst>
                                        <p:tav tm="0">
                                          <p:val>
                                            <p:strVal val="#ppt_x"/>
                                          </p:val>
                                        </p:tav>
                                        <p:tav tm="100000">
                                          <p:val>
                                            <p:strVal val="#ppt_x"/>
                                          </p:val>
                                        </p:tav>
                                      </p:tavLst>
                                    </p:anim>
                                    <p:anim calcmode="lin" valueType="num">
                                      <p:cBhvr>
                                        <p:cTn id="123" dur="500" fill="hold"/>
                                        <p:tgtEl>
                                          <p:spTgt spid="397"/>
                                        </p:tgtEl>
                                        <p:attrNameLst>
                                          <p:attrName>ppt_y</p:attrName>
                                        </p:attrNameLst>
                                      </p:cBhvr>
                                      <p:tavLst>
                                        <p:tav tm="0">
                                          <p:val>
                                            <p:strVal val="#ppt_y+.1"/>
                                          </p:val>
                                        </p:tav>
                                        <p:tav tm="100000">
                                          <p:val>
                                            <p:strVal val="#ppt_y"/>
                                          </p:val>
                                        </p:tav>
                                      </p:tavLst>
                                    </p:anim>
                                  </p:childTnLst>
                                </p:cTn>
                              </p:par>
                            </p:childTnLst>
                          </p:cTn>
                        </p:par>
                        <p:par>
                          <p:cTn id="124" fill="hold">
                            <p:stCondLst>
                              <p:cond delay="2400"/>
                            </p:stCondLst>
                            <p:childTnLst>
                              <p:par>
                                <p:cTn id="125" presetID="42" presetClass="entr" presetSubtype="0" fill="hold" grpId="0" nodeType="afterEffect">
                                  <p:stCondLst>
                                    <p:cond delay="0"/>
                                  </p:stCondLst>
                                  <p:childTnLst>
                                    <p:set>
                                      <p:cBhvr>
                                        <p:cTn id="126" dur="1" fill="hold">
                                          <p:stCondLst>
                                            <p:cond delay="0"/>
                                          </p:stCondLst>
                                        </p:cTn>
                                        <p:tgtEl>
                                          <p:spTgt spid="398"/>
                                        </p:tgtEl>
                                        <p:attrNameLst>
                                          <p:attrName>style.visibility</p:attrName>
                                        </p:attrNameLst>
                                      </p:cBhvr>
                                      <p:to>
                                        <p:strVal val="visible"/>
                                      </p:to>
                                    </p:set>
                                    <p:animEffect transition="in" filter="fade">
                                      <p:cBhvr>
                                        <p:cTn id="127" dur="500"/>
                                        <p:tgtEl>
                                          <p:spTgt spid="398"/>
                                        </p:tgtEl>
                                      </p:cBhvr>
                                    </p:animEffect>
                                    <p:anim calcmode="lin" valueType="num">
                                      <p:cBhvr>
                                        <p:cTn id="128" dur="500" fill="hold"/>
                                        <p:tgtEl>
                                          <p:spTgt spid="398"/>
                                        </p:tgtEl>
                                        <p:attrNameLst>
                                          <p:attrName>ppt_x</p:attrName>
                                        </p:attrNameLst>
                                      </p:cBhvr>
                                      <p:tavLst>
                                        <p:tav tm="0">
                                          <p:val>
                                            <p:strVal val="#ppt_x"/>
                                          </p:val>
                                        </p:tav>
                                        <p:tav tm="100000">
                                          <p:val>
                                            <p:strVal val="#ppt_x"/>
                                          </p:val>
                                        </p:tav>
                                      </p:tavLst>
                                    </p:anim>
                                    <p:anim calcmode="lin" valueType="num">
                                      <p:cBhvr>
                                        <p:cTn id="129" dur="500" fill="hold"/>
                                        <p:tgtEl>
                                          <p:spTgt spid="398"/>
                                        </p:tgtEl>
                                        <p:attrNameLst>
                                          <p:attrName>ppt_y</p:attrName>
                                        </p:attrNameLst>
                                      </p:cBhvr>
                                      <p:tavLst>
                                        <p:tav tm="0">
                                          <p:val>
                                            <p:strVal val="#ppt_y+.1"/>
                                          </p:val>
                                        </p:tav>
                                        <p:tav tm="100000">
                                          <p:val>
                                            <p:strVal val="#ppt_y"/>
                                          </p:val>
                                        </p:tav>
                                      </p:tavLst>
                                    </p:anim>
                                  </p:childTnLst>
                                </p:cTn>
                              </p:par>
                            </p:childTnLst>
                          </p:cTn>
                        </p:par>
                        <p:par>
                          <p:cTn id="130" fill="hold">
                            <p:stCondLst>
                              <p:cond delay="2900"/>
                            </p:stCondLst>
                            <p:childTnLst>
                              <p:par>
                                <p:cTn id="131" presetID="42" presetClass="entr" presetSubtype="0" fill="hold" grpId="0" nodeType="afterEffect">
                                  <p:stCondLst>
                                    <p:cond delay="0"/>
                                  </p:stCondLst>
                                  <p:childTnLst>
                                    <p:set>
                                      <p:cBhvr>
                                        <p:cTn id="132" dur="1" fill="hold">
                                          <p:stCondLst>
                                            <p:cond delay="0"/>
                                          </p:stCondLst>
                                        </p:cTn>
                                        <p:tgtEl>
                                          <p:spTgt spid="399"/>
                                        </p:tgtEl>
                                        <p:attrNameLst>
                                          <p:attrName>style.visibility</p:attrName>
                                        </p:attrNameLst>
                                      </p:cBhvr>
                                      <p:to>
                                        <p:strVal val="visible"/>
                                      </p:to>
                                    </p:set>
                                    <p:animEffect transition="in" filter="fade">
                                      <p:cBhvr>
                                        <p:cTn id="133" dur="500"/>
                                        <p:tgtEl>
                                          <p:spTgt spid="399"/>
                                        </p:tgtEl>
                                      </p:cBhvr>
                                    </p:animEffect>
                                    <p:anim calcmode="lin" valueType="num">
                                      <p:cBhvr>
                                        <p:cTn id="134" dur="500" fill="hold"/>
                                        <p:tgtEl>
                                          <p:spTgt spid="399"/>
                                        </p:tgtEl>
                                        <p:attrNameLst>
                                          <p:attrName>ppt_x</p:attrName>
                                        </p:attrNameLst>
                                      </p:cBhvr>
                                      <p:tavLst>
                                        <p:tav tm="0">
                                          <p:val>
                                            <p:strVal val="#ppt_x"/>
                                          </p:val>
                                        </p:tav>
                                        <p:tav tm="100000">
                                          <p:val>
                                            <p:strVal val="#ppt_x"/>
                                          </p:val>
                                        </p:tav>
                                      </p:tavLst>
                                    </p:anim>
                                    <p:anim calcmode="lin" valueType="num">
                                      <p:cBhvr>
                                        <p:cTn id="135" dur="500" fill="hold"/>
                                        <p:tgtEl>
                                          <p:spTgt spid="3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animBg="1"/>
      <p:bldP spid="375" grpId="1" animBg="1"/>
      <p:bldP spid="375" grpId="2" animBg="1"/>
      <p:bldP spid="376" grpId="0" animBg="1"/>
      <p:bldP spid="376" grpId="1" animBg="1"/>
      <p:bldP spid="376" grpId="2" animBg="1"/>
      <p:bldP spid="389" grpId="0" animBg="1"/>
      <p:bldP spid="389" grpId="1" animBg="1"/>
      <p:bldP spid="389" grpId="2" animBg="1"/>
      <p:bldP spid="390" grpId="0" animBg="1"/>
      <p:bldP spid="390" grpId="1" animBg="1"/>
      <p:bldP spid="390" grpId="2" animBg="1"/>
      <p:bldP spid="395" grpId="0"/>
      <p:bldP spid="396" grpId="0"/>
      <p:bldP spid="397" grpId="0"/>
      <p:bldP spid="398" grpId="0"/>
      <p:bldP spid="39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4"/>
          <p:cNvSpPr txBox="1"/>
          <p:nvPr/>
        </p:nvSpPr>
        <p:spPr>
          <a:xfrm>
            <a:off x="2196166" y="1476910"/>
            <a:ext cx="5073605" cy="1107996"/>
          </a:xfrm>
          <a:prstGeom prst="rect">
            <a:avLst/>
          </a:prstGeom>
          <a:noFill/>
        </p:spPr>
        <p:txBody>
          <a:bodyPr wrap="square" rtlCol="0">
            <a:spAutoFit/>
          </a:bodyPr>
          <a:lstStyle/>
          <a:p>
            <a:r>
              <a:rPr lang="en-US" altLang="zh-CN" sz="6600" dirty="0" smtClean="0">
                <a:latin typeface="Silo-ExtraBoldItalic" panose="00000900000000000000" pitchFamily="2" charset="0"/>
              </a:rPr>
              <a:t>THANK</a:t>
            </a:r>
            <a:r>
              <a:rPr lang="en-US" altLang="zh-CN" sz="6600" dirty="0" smtClean="0">
                <a:solidFill>
                  <a:schemeClr val="accent4"/>
                </a:solidFill>
                <a:latin typeface="Silo-ExtraBoldItalic" panose="00000900000000000000" pitchFamily="2" charset="0"/>
              </a:rPr>
              <a:t> </a:t>
            </a:r>
            <a:r>
              <a:rPr lang="en-US" altLang="zh-CN" sz="6600" dirty="0" smtClean="0">
                <a:solidFill>
                  <a:srgbClr val="C00000"/>
                </a:solidFill>
                <a:latin typeface="Silo-ExtraBoldItalic" panose="00000900000000000000" pitchFamily="2" charset="0"/>
              </a:rPr>
              <a:t>YOU</a:t>
            </a:r>
            <a:r>
              <a:rPr lang="en-US" altLang="zh-CN" sz="6600" dirty="0" smtClean="0">
                <a:solidFill>
                  <a:schemeClr val="accent4"/>
                </a:solidFill>
                <a:latin typeface="Silo-ExtraBoldItalic" panose="00000900000000000000" pitchFamily="2" charset="0"/>
              </a:rPr>
              <a:t> </a:t>
            </a:r>
            <a:endParaRPr lang="zh-CN" altLang="en-US" sz="6600" dirty="0">
              <a:solidFill>
                <a:schemeClr val="accent4"/>
              </a:solidFill>
              <a:latin typeface="Silo-ExtraBoldItalic" panose="00000900000000000000" pitchFamily="2" charset="0"/>
            </a:endParaRPr>
          </a:p>
        </p:txBody>
      </p:sp>
      <p:cxnSp>
        <p:nvCxnSpPr>
          <p:cNvPr id="34" name="直接连接符 33"/>
          <p:cNvCxnSpPr/>
          <p:nvPr/>
        </p:nvCxnSpPr>
        <p:spPr>
          <a:xfrm>
            <a:off x="7269771" y="2030908"/>
            <a:ext cx="263096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00608" y="2038492"/>
            <a:ext cx="282828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1998489" y="3307976"/>
            <a:ext cx="395354" cy="39535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921389" y="133952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44008" y="978008"/>
            <a:ext cx="219777" cy="219777"/>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3663837" y="2657663"/>
            <a:ext cx="287919" cy="287919"/>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47"/>
          <p:cNvSpPr/>
          <p:nvPr/>
        </p:nvSpPr>
        <p:spPr>
          <a:xfrm>
            <a:off x="6075789" y="112937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011196" y="343584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5607974" y="2840161"/>
            <a:ext cx="467815" cy="467815"/>
            <a:chOff x="304800" y="673100"/>
            <a:chExt cx="4000500" cy="4000500"/>
          </a:xfrm>
          <a:effectLst>
            <a:outerShdw blurRad="317500" dist="1905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16" presetClass="entr" presetSubtype="21" fill="hold" grpId="0" nodeType="withEffect">
                                  <p:stCondLst>
                                    <p:cond delay="30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 presetClass="entr" presetSubtype="0" fill="hold" grpId="0" nodeType="withEffect">
                                  <p:stCondLst>
                                    <p:cond delay="300"/>
                                  </p:stCondLst>
                                  <p:childTnLst>
                                    <p:set>
                                      <p:cBhvr>
                                        <p:cTn id="17" dur="1" fill="hold">
                                          <p:stCondLst>
                                            <p:cond delay="0"/>
                                          </p:stCondLst>
                                        </p:cTn>
                                        <p:tgtEl>
                                          <p:spTgt spid="41"/>
                                        </p:tgtEl>
                                        <p:attrNameLst>
                                          <p:attrName>style.visibility</p:attrName>
                                        </p:attrNameLst>
                                      </p:cBhvr>
                                      <p:to>
                                        <p:strVal val="visible"/>
                                      </p:to>
                                    </p:set>
                                  </p:childTnLst>
                                </p:cTn>
                              </p:par>
                              <p:par>
                                <p:cTn id="18" presetID="53" presetClass="entr" presetSubtype="16" fill="hold" grpId="1" nodeType="withEffect">
                                  <p:stCondLst>
                                    <p:cond delay="300"/>
                                  </p:stCondLst>
                                  <p:childTnLst>
                                    <p:set>
                                      <p:cBhvr>
                                        <p:cTn id="19" dur="1" fill="hold">
                                          <p:stCondLst>
                                            <p:cond delay="0"/>
                                          </p:stCondLst>
                                        </p:cTn>
                                        <p:tgtEl>
                                          <p:spTgt spid="41"/>
                                        </p:tgtEl>
                                        <p:attrNameLst>
                                          <p:attrName>style.visibility</p:attrName>
                                        </p:attrNameLst>
                                      </p:cBhvr>
                                      <p:to>
                                        <p:strVal val="visible"/>
                                      </p:to>
                                    </p:set>
                                    <p:anim calcmode="lin" valueType="num">
                                      <p:cBhvr>
                                        <p:cTn id="20" dur="1000" fill="hold"/>
                                        <p:tgtEl>
                                          <p:spTgt spid="41"/>
                                        </p:tgtEl>
                                        <p:attrNameLst>
                                          <p:attrName>ppt_w</p:attrName>
                                        </p:attrNameLst>
                                      </p:cBhvr>
                                      <p:tavLst>
                                        <p:tav tm="0">
                                          <p:val>
                                            <p:fltVal val="0"/>
                                          </p:val>
                                        </p:tav>
                                        <p:tav tm="100000">
                                          <p:val>
                                            <p:strVal val="#ppt_w"/>
                                          </p:val>
                                        </p:tav>
                                      </p:tavLst>
                                    </p:anim>
                                    <p:anim calcmode="lin" valueType="num">
                                      <p:cBhvr>
                                        <p:cTn id="21" dur="1000" fill="hold"/>
                                        <p:tgtEl>
                                          <p:spTgt spid="41"/>
                                        </p:tgtEl>
                                        <p:attrNameLst>
                                          <p:attrName>ppt_h</p:attrName>
                                        </p:attrNameLst>
                                      </p:cBhvr>
                                      <p:tavLst>
                                        <p:tav tm="0">
                                          <p:val>
                                            <p:fltVal val="0"/>
                                          </p:val>
                                        </p:tav>
                                        <p:tav tm="100000">
                                          <p:val>
                                            <p:strVal val="#ppt_h"/>
                                          </p:val>
                                        </p:tav>
                                      </p:tavLst>
                                    </p:anim>
                                    <p:animEffect transition="in" filter="fade">
                                      <p:cBhvr>
                                        <p:cTn id="22" dur="1000"/>
                                        <p:tgtEl>
                                          <p:spTgt spid="41"/>
                                        </p:tgtEl>
                                      </p:cBhvr>
                                    </p:animEffect>
                                  </p:childTnLst>
                                </p:cTn>
                              </p:par>
                              <p:par>
                                <p:cTn id="23" presetID="64" presetClass="path" presetSubtype="0" fill="hold" grpId="2" nodeType="withEffect">
                                  <p:stCondLst>
                                    <p:cond delay="300"/>
                                  </p:stCondLst>
                                  <p:childTnLst>
                                    <p:animMotion origin="layout" path="M 2.77778E-6 2.422E-6 L 0.39375 -0.33797 " pathEditMode="relative" rAng="0" ptsTypes="AA">
                                      <p:cBhvr>
                                        <p:cTn id="24" dur="1000" spd="-100000" fill="hold"/>
                                        <p:tgtEl>
                                          <p:spTgt spid="41"/>
                                        </p:tgtEl>
                                        <p:attrNameLst>
                                          <p:attrName>ppt_x</p:attrName>
                                          <p:attrName>ppt_y</p:attrName>
                                        </p:attrNameLst>
                                      </p:cBhvr>
                                      <p:rCtr x="19688" y="-16898"/>
                                    </p:animMotion>
                                  </p:childTnLst>
                                </p:cTn>
                              </p:par>
                              <p:par>
                                <p:cTn id="25" presetID="1" presetClass="entr" presetSubtype="0" fill="hold" grpId="0" nodeType="withEffect">
                                  <p:stCondLst>
                                    <p:cond delay="200"/>
                                  </p:stCondLst>
                                  <p:childTnLst>
                                    <p:set>
                                      <p:cBhvr>
                                        <p:cTn id="26" dur="1" fill="hold">
                                          <p:stCondLst>
                                            <p:cond delay="0"/>
                                          </p:stCondLst>
                                        </p:cTn>
                                        <p:tgtEl>
                                          <p:spTgt spid="48"/>
                                        </p:tgtEl>
                                        <p:attrNameLst>
                                          <p:attrName>style.visibility</p:attrName>
                                        </p:attrNameLst>
                                      </p:cBhvr>
                                      <p:to>
                                        <p:strVal val="visible"/>
                                      </p:to>
                                    </p:set>
                                  </p:childTnLst>
                                </p:cTn>
                              </p:par>
                              <p:par>
                                <p:cTn id="27" presetID="53" presetClass="entr" presetSubtype="16" fill="hold" grpId="1" nodeType="withEffect">
                                  <p:stCondLst>
                                    <p:cond delay="200"/>
                                  </p:stCondLst>
                                  <p:childTnLst>
                                    <p:set>
                                      <p:cBhvr>
                                        <p:cTn id="28" dur="1" fill="hold">
                                          <p:stCondLst>
                                            <p:cond delay="0"/>
                                          </p:stCondLst>
                                        </p:cTn>
                                        <p:tgtEl>
                                          <p:spTgt spid="48"/>
                                        </p:tgtEl>
                                        <p:attrNameLst>
                                          <p:attrName>style.visibility</p:attrName>
                                        </p:attrNameLst>
                                      </p:cBhvr>
                                      <p:to>
                                        <p:strVal val="visible"/>
                                      </p:to>
                                    </p:set>
                                    <p:anim calcmode="lin" valueType="num">
                                      <p:cBhvr>
                                        <p:cTn id="29" dur="1000" fill="hold"/>
                                        <p:tgtEl>
                                          <p:spTgt spid="48"/>
                                        </p:tgtEl>
                                        <p:attrNameLst>
                                          <p:attrName>ppt_w</p:attrName>
                                        </p:attrNameLst>
                                      </p:cBhvr>
                                      <p:tavLst>
                                        <p:tav tm="0">
                                          <p:val>
                                            <p:fltVal val="0"/>
                                          </p:val>
                                        </p:tav>
                                        <p:tav tm="100000">
                                          <p:val>
                                            <p:strVal val="#ppt_w"/>
                                          </p:val>
                                        </p:tav>
                                      </p:tavLst>
                                    </p:anim>
                                    <p:anim calcmode="lin" valueType="num">
                                      <p:cBhvr>
                                        <p:cTn id="30" dur="1000" fill="hold"/>
                                        <p:tgtEl>
                                          <p:spTgt spid="48"/>
                                        </p:tgtEl>
                                        <p:attrNameLst>
                                          <p:attrName>ppt_h</p:attrName>
                                        </p:attrNameLst>
                                      </p:cBhvr>
                                      <p:tavLst>
                                        <p:tav tm="0">
                                          <p:val>
                                            <p:fltVal val="0"/>
                                          </p:val>
                                        </p:tav>
                                        <p:tav tm="100000">
                                          <p:val>
                                            <p:strVal val="#ppt_h"/>
                                          </p:val>
                                        </p:tav>
                                      </p:tavLst>
                                    </p:anim>
                                    <p:animEffect transition="in" filter="fade">
                                      <p:cBhvr>
                                        <p:cTn id="31" dur="1000"/>
                                        <p:tgtEl>
                                          <p:spTgt spid="48"/>
                                        </p:tgtEl>
                                      </p:cBhvr>
                                    </p:animEffect>
                                  </p:childTnLst>
                                </p:cTn>
                              </p:par>
                              <p:par>
                                <p:cTn id="32" presetID="64" presetClass="path" presetSubtype="0" fill="hold" grpId="2" nodeType="withEffect">
                                  <p:stCondLst>
                                    <p:cond delay="200"/>
                                  </p:stCondLst>
                                  <p:childTnLst>
                                    <p:animMotion origin="layout" path="M -2.22222E-6 1.18319E-6 L 0.21702 -0.37071 " pathEditMode="relative" rAng="0" ptsTypes="AA">
                                      <p:cBhvr>
                                        <p:cTn id="33" dur="1000" spd="-100000" fill="hold"/>
                                        <p:tgtEl>
                                          <p:spTgt spid="48"/>
                                        </p:tgtEl>
                                        <p:attrNameLst>
                                          <p:attrName>ppt_x</p:attrName>
                                          <p:attrName>ppt_y</p:attrName>
                                        </p:attrNameLst>
                                      </p:cBhvr>
                                      <p:rCtr x="10851" y="-18536"/>
                                    </p:animMotion>
                                  </p:childTnLst>
                                </p:cTn>
                              </p:par>
                              <p:par>
                                <p:cTn id="34" presetID="1" presetClass="entr" presetSubtype="0" fill="hold" grpId="0" nodeType="withEffect">
                                  <p:stCondLst>
                                    <p:cond delay="400"/>
                                  </p:stCondLst>
                                  <p:childTnLst>
                                    <p:set>
                                      <p:cBhvr>
                                        <p:cTn id="35" dur="1" fill="hold">
                                          <p:stCondLst>
                                            <p:cond delay="0"/>
                                          </p:stCondLst>
                                        </p:cTn>
                                        <p:tgtEl>
                                          <p:spTgt spid="49"/>
                                        </p:tgtEl>
                                        <p:attrNameLst>
                                          <p:attrName>style.visibility</p:attrName>
                                        </p:attrNameLst>
                                      </p:cBhvr>
                                      <p:to>
                                        <p:strVal val="visible"/>
                                      </p:to>
                                    </p:set>
                                  </p:childTnLst>
                                </p:cTn>
                              </p:par>
                              <p:par>
                                <p:cTn id="36" presetID="53" presetClass="entr" presetSubtype="16" fill="hold" grpId="1" nodeType="withEffect">
                                  <p:stCondLst>
                                    <p:cond delay="4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1000" fill="hold"/>
                                        <p:tgtEl>
                                          <p:spTgt spid="49"/>
                                        </p:tgtEl>
                                        <p:attrNameLst>
                                          <p:attrName>ppt_w</p:attrName>
                                        </p:attrNameLst>
                                      </p:cBhvr>
                                      <p:tavLst>
                                        <p:tav tm="0">
                                          <p:val>
                                            <p:fltVal val="0"/>
                                          </p:val>
                                        </p:tav>
                                        <p:tav tm="100000">
                                          <p:val>
                                            <p:strVal val="#ppt_w"/>
                                          </p:val>
                                        </p:tav>
                                      </p:tavLst>
                                    </p:anim>
                                    <p:anim calcmode="lin" valueType="num">
                                      <p:cBhvr>
                                        <p:cTn id="39" dur="1000" fill="hold"/>
                                        <p:tgtEl>
                                          <p:spTgt spid="49"/>
                                        </p:tgtEl>
                                        <p:attrNameLst>
                                          <p:attrName>ppt_h</p:attrName>
                                        </p:attrNameLst>
                                      </p:cBhvr>
                                      <p:tavLst>
                                        <p:tav tm="0">
                                          <p:val>
                                            <p:fltVal val="0"/>
                                          </p:val>
                                        </p:tav>
                                        <p:tav tm="100000">
                                          <p:val>
                                            <p:strVal val="#ppt_h"/>
                                          </p:val>
                                        </p:tav>
                                      </p:tavLst>
                                    </p:anim>
                                    <p:animEffect transition="in" filter="fade">
                                      <p:cBhvr>
                                        <p:cTn id="40" dur="1000"/>
                                        <p:tgtEl>
                                          <p:spTgt spid="49"/>
                                        </p:tgtEl>
                                      </p:cBhvr>
                                    </p:animEffect>
                                  </p:childTnLst>
                                </p:cTn>
                              </p:par>
                              <p:par>
                                <p:cTn id="41" presetID="64" presetClass="path" presetSubtype="0" fill="hold" grpId="2" nodeType="withEffect">
                                  <p:stCondLst>
                                    <p:cond delay="400"/>
                                  </p:stCondLst>
                                  <p:childTnLst>
                                    <p:animMotion origin="layout" path="M 5E-6 2.09762E-6 L -0.18855 -1.11369 " pathEditMode="relative" rAng="0" ptsTypes="AA">
                                      <p:cBhvr>
                                        <p:cTn id="42" dur="1000" spd="-100000" fill="hold"/>
                                        <p:tgtEl>
                                          <p:spTgt spid="49"/>
                                        </p:tgtEl>
                                        <p:attrNameLst>
                                          <p:attrName>ppt_x</p:attrName>
                                          <p:attrName>ppt_y</p:attrName>
                                        </p:attrNameLst>
                                      </p:cBhvr>
                                      <p:rCtr x="-9427" y="-55700"/>
                                    </p:animMotion>
                                  </p:childTnLst>
                                </p:cTn>
                              </p:par>
                              <p:par>
                                <p:cTn id="43" presetID="1" presetClass="entr" presetSubtype="0" fill="hold" grpId="0" nodeType="withEffect">
                                  <p:stCondLst>
                                    <p:cond delay="200"/>
                                  </p:stCondLst>
                                  <p:childTnLst>
                                    <p:set>
                                      <p:cBhvr>
                                        <p:cTn id="44" dur="1" fill="hold">
                                          <p:stCondLst>
                                            <p:cond delay="0"/>
                                          </p:stCondLst>
                                        </p:cTn>
                                        <p:tgtEl>
                                          <p:spTgt spid="40"/>
                                        </p:tgtEl>
                                        <p:attrNameLst>
                                          <p:attrName>style.visibility</p:attrName>
                                        </p:attrNameLst>
                                      </p:cBhvr>
                                      <p:to>
                                        <p:strVal val="visible"/>
                                      </p:to>
                                    </p:set>
                                  </p:childTnLst>
                                </p:cTn>
                              </p:par>
                              <p:par>
                                <p:cTn id="45" presetID="53" presetClass="entr" presetSubtype="16" fill="hold" grpId="1" nodeType="withEffect">
                                  <p:stCondLst>
                                    <p:cond delay="2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par>
                                <p:cTn id="50" presetID="64" presetClass="path" presetSubtype="0" fill="hold" grpId="2" nodeType="withEffect">
                                  <p:stCondLst>
                                    <p:cond delay="200"/>
                                  </p:stCondLst>
                                  <p:childTnLst>
                                    <p:animMotion origin="layout" path="M -1.11111E-6 4.44444E-6 L 0.12309 0.575 " pathEditMode="relative" rAng="0" ptsTypes="AA">
                                      <p:cBhvr>
                                        <p:cTn id="51" dur="1000" spd="-100000" fill="hold"/>
                                        <p:tgtEl>
                                          <p:spTgt spid="40"/>
                                        </p:tgtEl>
                                        <p:attrNameLst>
                                          <p:attrName>ppt_x</p:attrName>
                                          <p:attrName>ppt_y</p:attrName>
                                        </p:attrNameLst>
                                      </p:cBhvr>
                                      <p:rCtr x="6146" y="28735"/>
                                    </p:animMotion>
                                  </p:childTnLst>
                                </p:cTn>
                              </p:par>
                              <p:par>
                                <p:cTn id="52" presetID="1" presetClass="entr" presetSubtype="0" fill="hold" nodeType="withEffect">
                                  <p:stCondLst>
                                    <p:cond delay="400"/>
                                  </p:stCondLst>
                                  <p:childTnLst>
                                    <p:set>
                                      <p:cBhvr>
                                        <p:cTn id="53" dur="1" fill="hold">
                                          <p:stCondLst>
                                            <p:cond delay="0"/>
                                          </p:stCondLst>
                                        </p:cTn>
                                        <p:tgtEl>
                                          <p:spTgt spid="42"/>
                                        </p:tgtEl>
                                        <p:attrNameLst>
                                          <p:attrName>style.visibility</p:attrName>
                                        </p:attrNameLst>
                                      </p:cBhvr>
                                      <p:to>
                                        <p:strVal val="visible"/>
                                      </p:to>
                                    </p:set>
                                  </p:childTnLst>
                                </p:cTn>
                              </p:par>
                              <p:par>
                                <p:cTn id="54" presetID="53" presetClass="entr" presetSubtype="16" fill="hold" nodeType="withEffect">
                                  <p:stCondLst>
                                    <p:cond delay="40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Effect transition="in" filter="fade">
                                      <p:cBhvr>
                                        <p:cTn id="58" dur="1000"/>
                                        <p:tgtEl>
                                          <p:spTgt spid="42"/>
                                        </p:tgtEl>
                                      </p:cBhvr>
                                    </p:animEffect>
                                  </p:childTnLst>
                                </p:cTn>
                              </p:par>
                              <p:par>
                                <p:cTn id="59" presetID="64" presetClass="path" presetSubtype="0" fill="hold" nodeType="withEffect">
                                  <p:stCondLst>
                                    <p:cond delay="400"/>
                                  </p:stCondLst>
                                  <p:childTnLst>
                                    <p:animMotion origin="layout" path="M 1.38889E-6 3.41057E-6 L -0.71736 -0.40563 " pathEditMode="relative" rAng="0" ptsTypes="AA">
                                      <p:cBhvr>
                                        <p:cTn id="60" dur="1000" spd="-100000" fill="hold"/>
                                        <p:tgtEl>
                                          <p:spTgt spid="42"/>
                                        </p:tgtEl>
                                        <p:attrNameLst>
                                          <p:attrName>ppt_x</p:attrName>
                                          <p:attrName>ppt_y</p:attrName>
                                        </p:attrNameLst>
                                      </p:cBhvr>
                                      <p:rCtr x="-35868" y="-20297"/>
                                    </p:animMotion>
                                  </p:childTnLst>
                                </p:cTn>
                              </p:par>
                              <p:par>
                                <p:cTn id="61" presetID="1" presetClass="entr" presetSubtype="0" fill="hold" nodeType="withEffect">
                                  <p:stCondLst>
                                    <p:cond delay="300"/>
                                  </p:stCondLst>
                                  <p:childTnLst>
                                    <p:set>
                                      <p:cBhvr>
                                        <p:cTn id="62" dur="1" fill="hold">
                                          <p:stCondLst>
                                            <p:cond delay="0"/>
                                          </p:stCondLst>
                                        </p:cTn>
                                        <p:tgtEl>
                                          <p:spTgt spid="45"/>
                                        </p:tgtEl>
                                        <p:attrNameLst>
                                          <p:attrName>style.visibility</p:attrName>
                                        </p:attrNameLst>
                                      </p:cBhvr>
                                      <p:to>
                                        <p:strVal val="visible"/>
                                      </p:to>
                                    </p:set>
                                  </p:childTnLst>
                                </p:cTn>
                              </p:par>
                              <p:par>
                                <p:cTn id="63" presetID="53" presetClass="entr" presetSubtype="16" fill="hold" nodeType="withEffect">
                                  <p:stCondLst>
                                    <p:cond delay="30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64" presetClass="path" presetSubtype="0" fill="hold" nodeType="withEffect">
                                  <p:stCondLst>
                                    <p:cond delay="300"/>
                                  </p:stCondLst>
                                  <p:childTnLst>
                                    <p:animMotion origin="layout" path="M -8.33333E-7 3.20988E-6 L 1.0349 -0.87346 " pathEditMode="relative" rAng="0" ptsTypes="AA">
                                      <p:cBhvr>
                                        <p:cTn id="69" dur="1000" spd="-100000" fill="hold"/>
                                        <p:tgtEl>
                                          <p:spTgt spid="45"/>
                                        </p:tgtEl>
                                        <p:attrNameLst>
                                          <p:attrName>ppt_x</p:attrName>
                                          <p:attrName>ppt_y</p:attrName>
                                        </p:attrNameLst>
                                      </p:cBhvr>
                                      <p:rCtr x="51736" y="-43673"/>
                                    </p:animMotion>
                                  </p:childTnLst>
                                </p:cTn>
                              </p:par>
                              <p:par>
                                <p:cTn id="70" presetID="1" presetClass="entr" presetSubtype="0" fill="hold" nodeType="withEffect">
                                  <p:stCondLst>
                                    <p:cond delay="200"/>
                                  </p:stCondLst>
                                  <p:childTnLst>
                                    <p:set>
                                      <p:cBhvr>
                                        <p:cTn id="71" dur="1" fill="hold">
                                          <p:stCondLst>
                                            <p:cond delay="0"/>
                                          </p:stCondLst>
                                        </p:cTn>
                                        <p:tgtEl>
                                          <p:spTgt spid="50"/>
                                        </p:tgtEl>
                                        <p:attrNameLst>
                                          <p:attrName>style.visibility</p:attrName>
                                        </p:attrNameLst>
                                      </p:cBhvr>
                                      <p:to>
                                        <p:strVal val="visible"/>
                                      </p:to>
                                    </p:set>
                                  </p:childTnLst>
                                </p:cTn>
                              </p:par>
                              <p:par>
                                <p:cTn id="72" presetID="53" presetClass="entr" presetSubtype="16" fill="hold" nodeType="withEffect">
                                  <p:stCondLst>
                                    <p:cond delay="200"/>
                                  </p:stCondLst>
                                  <p:childTnLst>
                                    <p:set>
                                      <p:cBhvr>
                                        <p:cTn id="73" dur="1" fill="hold">
                                          <p:stCondLst>
                                            <p:cond delay="0"/>
                                          </p:stCondLst>
                                        </p:cTn>
                                        <p:tgtEl>
                                          <p:spTgt spid="50"/>
                                        </p:tgtEl>
                                        <p:attrNameLst>
                                          <p:attrName>style.visibility</p:attrName>
                                        </p:attrNameLst>
                                      </p:cBhvr>
                                      <p:to>
                                        <p:strVal val="visible"/>
                                      </p:to>
                                    </p:set>
                                    <p:anim calcmode="lin" valueType="num">
                                      <p:cBhvr>
                                        <p:cTn id="74" dur="1000" fill="hold"/>
                                        <p:tgtEl>
                                          <p:spTgt spid="50"/>
                                        </p:tgtEl>
                                        <p:attrNameLst>
                                          <p:attrName>ppt_w</p:attrName>
                                        </p:attrNameLst>
                                      </p:cBhvr>
                                      <p:tavLst>
                                        <p:tav tm="0">
                                          <p:val>
                                            <p:fltVal val="0"/>
                                          </p:val>
                                        </p:tav>
                                        <p:tav tm="100000">
                                          <p:val>
                                            <p:strVal val="#ppt_w"/>
                                          </p:val>
                                        </p:tav>
                                      </p:tavLst>
                                    </p:anim>
                                    <p:anim calcmode="lin" valueType="num">
                                      <p:cBhvr>
                                        <p:cTn id="75" dur="1000" fill="hold"/>
                                        <p:tgtEl>
                                          <p:spTgt spid="50"/>
                                        </p:tgtEl>
                                        <p:attrNameLst>
                                          <p:attrName>ppt_h</p:attrName>
                                        </p:attrNameLst>
                                      </p:cBhvr>
                                      <p:tavLst>
                                        <p:tav tm="0">
                                          <p:val>
                                            <p:fltVal val="0"/>
                                          </p:val>
                                        </p:tav>
                                        <p:tav tm="100000">
                                          <p:val>
                                            <p:strVal val="#ppt_h"/>
                                          </p:val>
                                        </p:tav>
                                      </p:tavLst>
                                    </p:anim>
                                    <p:animEffect transition="in" filter="fade">
                                      <p:cBhvr>
                                        <p:cTn id="76" dur="1000"/>
                                        <p:tgtEl>
                                          <p:spTgt spid="50"/>
                                        </p:tgtEl>
                                      </p:cBhvr>
                                    </p:animEffect>
                                  </p:childTnLst>
                                </p:cTn>
                              </p:par>
                              <p:par>
                                <p:cTn id="77" presetID="64" presetClass="path" presetSubtype="0" fill="hold" nodeType="withEffect">
                                  <p:stCondLst>
                                    <p:cond delay="200"/>
                                  </p:stCondLst>
                                  <p:childTnLst>
                                    <p:animMotion origin="layout" path="M 3.05556E-6 3.44146E-6 L -0.64115 -0.94965 " pathEditMode="relative" rAng="0" ptsTypes="AA">
                                      <p:cBhvr>
                                        <p:cTn id="78" dur="1000" spd="-100000" fill="hold"/>
                                        <p:tgtEl>
                                          <p:spTgt spid="50"/>
                                        </p:tgtEl>
                                        <p:attrNameLst>
                                          <p:attrName>ppt_x</p:attrName>
                                          <p:attrName>ppt_y</p:attrName>
                                        </p:attrNameLst>
                                      </p:cBhvr>
                                      <p:rCtr x="-32066" y="-474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0" grpId="0" animBg="1"/>
      <p:bldP spid="40" grpId="1" animBg="1"/>
      <p:bldP spid="40" grpId="2" animBg="1"/>
      <p:bldP spid="41" grpId="0" animBg="1"/>
      <p:bldP spid="41" grpId="1" animBg="1"/>
      <p:bldP spid="41" grpId="2" animBg="1"/>
      <p:bldP spid="48" grpId="0" animBg="1"/>
      <p:bldP spid="48" grpId="1" animBg="1"/>
      <p:bldP spid="48" grpId="2" animBg="1"/>
      <p:bldP spid="49" grpId="0" animBg="1"/>
      <p:bldP spid="49" grpId="1" animBg="1"/>
      <p:bldP spid="49"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2" y="-26748"/>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4"/>
            <a:ext cx="1878519" cy="571412"/>
          </a:xfrm>
          <a:prstGeom prst="rect">
            <a:avLst/>
          </a:prstGeom>
        </p:spPr>
      </p:pic>
      <p:sp>
        <p:nvSpPr>
          <p:cNvPr id="5" name="文本框 4"/>
          <p:cNvSpPr txBox="1"/>
          <p:nvPr/>
        </p:nvSpPr>
        <p:spPr>
          <a:xfrm>
            <a:off x="3150611" y="3100783"/>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公司介绍</a:t>
            </a:r>
            <a:endParaRPr lang="zh-CN" altLang="en-US" dirty="0"/>
          </a:p>
        </p:txBody>
      </p:sp>
      <p:grpSp>
        <p:nvGrpSpPr>
          <p:cNvPr id="10" name="组合 9"/>
          <p:cNvGrpSpPr/>
          <p:nvPr/>
        </p:nvGrpSpPr>
        <p:grpSpPr>
          <a:xfrm>
            <a:off x="395536" y="2163182"/>
            <a:ext cx="3571597" cy="2232248"/>
            <a:chOff x="755576" y="1491630"/>
            <a:chExt cx="2880000" cy="1800000"/>
          </a:xfrm>
          <a:effectLst>
            <a:outerShdw blurRad="228600" dist="38100" dir="8400000" sx="105000" sy="105000" algn="tr" rotWithShape="0">
              <a:prstClr val="black">
                <a:alpha val="20000"/>
              </a:prstClr>
            </a:outerShdw>
          </a:effectLst>
        </p:grpSpPr>
        <p:sp>
          <p:nvSpPr>
            <p:cNvPr id="11" name="矩形 10"/>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813012" y="1524499"/>
              <a:ext cx="2772000" cy="172800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TextBox 12"/>
          <p:cNvSpPr txBox="1"/>
          <p:nvPr/>
        </p:nvSpPr>
        <p:spPr>
          <a:xfrm>
            <a:off x="4932040" y="1357858"/>
            <a:ext cx="3672408" cy="3016210"/>
          </a:xfrm>
          <a:prstGeom prst="rect">
            <a:avLst/>
          </a:prstGeom>
          <a:noFill/>
        </p:spPr>
        <p:txBody>
          <a:bodyPr wrap="square" lIns="0" tIns="0" rIns="0" bIns="0" rtlCol="0">
            <a:spAutoFit/>
          </a:bodyPr>
          <a:lstStyle/>
          <a:p>
            <a:pPr algn="just">
              <a:lnSpc>
                <a:spcPct val="200000"/>
              </a:lnSpc>
            </a:pPr>
            <a:r>
              <a:rPr lang="zh-CN" altLang="en-US" sz="1400" dirty="0" smtClean="0">
                <a:latin typeface="微软雅黑" panose="020B0503020204020204" pitchFamily="34" charset="-122"/>
                <a:ea typeface="微软雅黑" panose="020B0503020204020204" pitchFamily="34" charset="-122"/>
              </a:rPr>
              <a:t>        某公司在</a:t>
            </a:r>
            <a:r>
              <a:rPr lang="en-US" altLang="zh-CN" sz="1400" dirty="0">
                <a:latin typeface="微软雅黑" panose="020B0503020204020204" pitchFamily="34" charset="-122"/>
                <a:ea typeface="微软雅黑" panose="020B0503020204020204" pitchFamily="34" charset="-122"/>
              </a:rPr>
              <a:t>2008</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日（奥运会开幕）兴建</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提供</a:t>
            </a:r>
            <a:r>
              <a:rPr lang="zh-CN" altLang="en-US" sz="1400" dirty="0" smtClean="0">
                <a:latin typeface="微软雅黑" panose="020B0503020204020204" pitchFamily="34" charset="-122"/>
                <a:ea typeface="微软雅黑" panose="020B0503020204020204" pitchFamily="34" charset="-122"/>
              </a:rPr>
              <a:t>作品交易</a:t>
            </a:r>
            <a:r>
              <a:rPr lang="zh-CN" altLang="en-US" sz="1400" dirty="0">
                <a:latin typeface="微软雅黑" panose="020B0503020204020204" pitchFamily="34" charset="-122"/>
                <a:ea typeface="微软雅黑" panose="020B0503020204020204" pitchFamily="34" charset="-122"/>
              </a:rPr>
              <a:t>服务</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主要经营正版设计稿，正版摄影图，正版插画，正版</a:t>
            </a:r>
            <a:r>
              <a:rPr lang="en-US" altLang="zh-CN" sz="1400" dirty="0">
                <a:latin typeface="微软雅黑" panose="020B0503020204020204" pitchFamily="34" charset="-122"/>
                <a:ea typeface="微软雅黑" panose="020B0503020204020204" pitchFamily="34" charset="-122"/>
              </a:rPr>
              <a:t>3d</a:t>
            </a:r>
            <a:r>
              <a:rPr lang="zh-CN" altLang="en-US" sz="1400" dirty="0">
                <a:latin typeface="微软雅黑" panose="020B0503020204020204" pitchFamily="34" charset="-122"/>
                <a:ea typeface="微软雅黑" panose="020B0503020204020204" pitchFamily="34" charset="-122"/>
              </a:rPr>
              <a:t>模型，正版</a:t>
            </a:r>
            <a:r>
              <a:rPr lang="en-US" altLang="zh-CN" sz="1400" dirty="0">
                <a:latin typeface="微软雅黑" panose="020B0503020204020204" pitchFamily="34" charset="-122"/>
                <a:ea typeface="微软雅黑" panose="020B0503020204020204" pitchFamily="34" charset="-122"/>
              </a:rPr>
              <a:t>flash</a:t>
            </a:r>
            <a:r>
              <a:rPr lang="zh-CN" altLang="en-US" sz="1400" dirty="0">
                <a:latin typeface="微软雅黑" panose="020B0503020204020204" pitchFamily="34" charset="-122"/>
                <a:ea typeface="微软雅黑" panose="020B0503020204020204" pitchFamily="34" charset="-122"/>
              </a:rPr>
              <a:t>源文件</a:t>
            </a:r>
            <a:r>
              <a:rPr lang="zh-CN" altLang="en-US" sz="1400" dirty="0" smtClean="0">
                <a:latin typeface="微软雅黑" panose="020B0503020204020204" pitchFamily="34" charset="-122"/>
                <a:ea typeface="微软雅黑" panose="020B0503020204020204" pitchFamily="34" charset="-122"/>
              </a:rPr>
              <a:t>等</a:t>
            </a:r>
            <a:r>
              <a:rPr lang="zh-CN" altLang="en-US" sz="1400" dirty="0">
                <a:latin typeface="微软雅黑" panose="020B0503020204020204" pitchFamily="34" charset="-122"/>
                <a:ea typeface="微软雅黑" panose="020B0503020204020204" pitchFamily="34" charset="-122"/>
              </a:rPr>
              <a:t>经营</a:t>
            </a:r>
            <a:r>
              <a:rPr lang="zh-CN" altLang="en-US" sz="1400" dirty="0" smtClean="0">
                <a:latin typeface="微软雅黑" panose="020B0503020204020204" pitchFamily="34" charset="-122"/>
                <a:ea typeface="微软雅黑" panose="020B0503020204020204" pitchFamily="34" charset="-122"/>
              </a:rPr>
              <a:t>。在花木兰，</a:t>
            </a:r>
            <a:r>
              <a:rPr lang="zh-CN" altLang="en-US" sz="1400" dirty="0">
                <a:latin typeface="微软雅黑" panose="020B0503020204020204" pitchFamily="34" charset="-122"/>
                <a:ea typeface="微软雅黑" panose="020B0503020204020204" pitchFamily="34" charset="-122"/>
              </a:rPr>
              <a:t>设计师可</a:t>
            </a:r>
            <a:r>
              <a:rPr lang="zh-CN" altLang="en-US" sz="1400" dirty="0" smtClean="0">
                <a:latin typeface="微软雅黑" panose="020B0503020204020204" pitchFamily="34" charset="-122"/>
                <a:ea typeface="微软雅黑" panose="020B0503020204020204" pitchFamily="34" charset="-122"/>
              </a:rPr>
              <a:t>通过售设计</a:t>
            </a:r>
            <a:r>
              <a:rPr lang="zh-CN" altLang="en-US" sz="1400" dirty="0">
                <a:latin typeface="微软雅黑" panose="020B0503020204020204" pitchFamily="34" charset="-122"/>
                <a:ea typeface="微软雅黑" panose="020B0503020204020204" pitchFamily="34" charset="-122"/>
              </a:rPr>
              <a:t>稿获得利润，设计公司能通过买设计稿获得作品。 </a:t>
            </a:r>
            <a:r>
              <a:rPr lang="zh-CN" altLang="en-US" sz="1400" dirty="0" smtClean="0">
                <a:latin typeface="微软雅黑" panose="020B0503020204020204" pitchFamily="34" charset="-122"/>
                <a:ea typeface="微软雅黑" panose="020B0503020204020204" pitchFamily="34" charset="-122"/>
              </a:rPr>
              <a:t>花木兰在</a:t>
            </a:r>
            <a:r>
              <a:rPr lang="zh-CN" altLang="en-US" sz="1400" dirty="0">
                <a:latin typeface="微软雅黑" panose="020B0503020204020204" pitchFamily="34" charset="-122"/>
                <a:ea typeface="微软雅黑" panose="020B0503020204020204" pitchFamily="34" charset="-122"/>
              </a:rPr>
              <a:t>平面广告设计及其</a:t>
            </a:r>
            <a:r>
              <a:rPr lang="zh-CN" altLang="en-US" sz="1400" dirty="0" smtClean="0">
                <a:latin typeface="微软雅黑" panose="020B0503020204020204" pitchFamily="34" charset="-122"/>
                <a:ea typeface="微软雅黑" panose="020B0503020204020204" pitchFamily="34" charset="-122"/>
              </a:rPr>
              <a:t>计算机</a:t>
            </a:r>
            <a:r>
              <a:rPr lang="zh-CN" altLang="en-US" sz="1400" dirty="0">
                <a:latin typeface="微软雅黑" panose="020B0503020204020204" pitchFamily="34" charset="-122"/>
                <a:ea typeface="微软雅黑" panose="020B0503020204020204" pitchFamily="34" charset="-122"/>
              </a:rPr>
              <a:t>软件</a:t>
            </a:r>
            <a:r>
              <a:rPr lang="zh-CN" altLang="en-US" sz="1400" dirty="0" smtClean="0">
                <a:latin typeface="微软雅黑" panose="020B0503020204020204" pitchFamily="34" charset="-122"/>
                <a:ea typeface="微软雅黑" panose="020B0503020204020204" pitchFamily="34" charset="-122"/>
              </a:rPr>
              <a:t>领域</a:t>
            </a:r>
            <a:r>
              <a:rPr lang="zh-CN" altLang="en-US" sz="1400" dirty="0">
                <a:latin typeface="微软雅黑" panose="020B0503020204020204" pitchFamily="34" charset="-122"/>
                <a:ea typeface="微软雅黑" panose="020B0503020204020204" pitchFamily="34" charset="-122"/>
              </a:rPr>
              <a:t>持有</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XXX</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商标。</a:t>
            </a:r>
            <a:endParaRPr lang="zh-CN" altLang="en-US" sz="1400"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148964" y="1042296"/>
            <a:ext cx="2333091" cy="1458182"/>
            <a:chOff x="755576" y="1491630"/>
            <a:chExt cx="2880000" cy="1800000"/>
          </a:xfrm>
          <a:effectLst>
            <a:outerShdw blurRad="228600" dist="38100" dir="8400000" sx="105000" sy="105000" algn="tr" rotWithShape="0">
              <a:prstClr val="black">
                <a:alpha val="20000"/>
              </a:prstClr>
            </a:outerShdw>
          </a:effectLst>
        </p:grpSpPr>
        <p:sp>
          <p:nvSpPr>
            <p:cNvPr id="15" name="矩形 14"/>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813012" y="1524499"/>
              <a:ext cx="2772000" cy="172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13"/>
                                        </p:tgtEl>
                                        <p:attrNameLst>
                                          <p:attrName>style.visibility</p:attrName>
                                        </p:attrNameLst>
                                      </p:cBhvr>
                                      <p:to>
                                        <p:strVal val="visible"/>
                                      </p:to>
                                    </p:set>
                                    <p:animEffect transition="in" filter="wipe(left)">
                                      <p:cBhvr>
                                        <p:cTn id="19" dur="50"/>
                                        <p:tgtEl>
                                          <p:spTgt spid="13"/>
                                        </p:tgtEl>
                                      </p:cBhvr>
                                    </p:animEffect>
                                  </p:childTnLst>
                                </p:cTn>
                              </p:par>
                              <p:par>
                                <p:cTn id="20" presetID="36" presetClass="emph" presetSubtype="0" fill="hold" grpId="1" nodeType="withEffect">
                                  <p:stCondLst>
                                    <p:cond delay="0"/>
                                  </p:stCondLst>
                                  <p:iterate type="lt">
                                    <p:tmPct val="30000"/>
                                  </p:iterate>
                                  <p:childTnLst>
                                    <p:animScale>
                                      <p:cBhvr>
                                        <p:cTn id="21" dur="25" autoRev="1" fill="hold">
                                          <p:stCondLst>
                                            <p:cond delay="0"/>
                                          </p:stCondLst>
                                        </p:cTn>
                                        <p:tgtEl>
                                          <p:spTgt spid="13"/>
                                        </p:tgtEl>
                                      </p:cBhvr>
                                      <p:to x="80000" y="100000"/>
                                    </p:animScale>
                                    <p:anim by="(#ppt_w*0.10)" calcmode="lin" valueType="num">
                                      <p:cBhvr>
                                        <p:cTn id="22" dur="25" autoRev="1" fill="hold">
                                          <p:stCondLst>
                                            <p:cond delay="0"/>
                                          </p:stCondLst>
                                        </p:cTn>
                                        <p:tgtEl>
                                          <p:spTgt spid="13"/>
                                        </p:tgtEl>
                                        <p:attrNameLst>
                                          <p:attrName>ppt_x</p:attrName>
                                        </p:attrNameLst>
                                      </p:cBhvr>
                                    </p:anim>
                                    <p:anim by="(-#ppt_w*0.10)" calcmode="lin" valueType="num">
                                      <p:cBhvr>
                                        <p:cTn id="23" dur="25" autoRev="1" fill="hold">
                                          <p:stCondLst>
                                            <p:cond delay="0"/>
                                          </p:stCondLst>
                                        </p:cTn>
                                        <p:tgtEl>
                                          <p:spTgt spid="13"/>
                                        </p:tgtEl>
                                        <p:attrNameLst>
                                          <p:attrName>ppt_y</p:attrName>
                                        </p:attrNameLst>
                                      </p:cBhvr>
                                    </p:anim>
                                    <p:animRot by="-480000">
                                      <p:cBhvr>
                                        <p:cTn id="24" dur="25" autoRev="1"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0.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0089" y="987574"/>
            <a:ext cx="4176464" cy="394272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82153" y="1059582"/>
            <a:ext cx="1415772" cy="584775"/>
          </a:xfrm>
          <a:prstGeom prst="rect">
            <a:avLst/>
          </a:prstGeom>
          <a:noFill/>
        </p:spPr>
        <p:txBody>
          <a:bodyPr wrap="none" rtlCol="0">
            <a:spAutoFit/>
          </a:bodyPr>
          <a:lstStyle/>
          <a:p>
            <a:r>
              <a:rPr lang="zh-CN" altLang="en-US" sz="3200" dirty="0" smtClean="0">
                <a:latin typeface="华康俪金黑W8" pitchFamily="49" charset="-122"/>
                <a:ea typeface="华康俪金黑W8" pitchFamily="49" charset="-122"/>
              </a:rPr>
              <a:t>我们的</a:t>
            </a:r>
            <a:endParaRPr lang="zh-CN" altLang="en-US" sz="3200" dirty="0">
              <a:latin typeface="华康俪金黑W8" pitchFamily="49" charset="-122"/>
              <a:ea typeface="华康俪金黑W8" pitchFamily="49" charset="-122"/>
            </a:endParaRPr>
          </a:p>
        </p:txBody>
      </p:sp>
      <p:sp>
        <p:nvSpPr>
          <p:cNvPr id="4" name="TextBox 3"/>
          <p:cNvSpPr txBox="1"/>
          <p:nvPr/>
        </p:nvSpPr>
        <p:spPr>
          <a:xfrm>
            <a:off x="5475252" y="1412071"/>
            <a:ext cx="1723549" cy="1015663"/>
          </a:xfrm>
          <a:prstGeom prst="rect">
            <a:avLst/>
          </a:prstGeom>
          <a:noFill/>
        </p:spPr>
        <p:txBody>
          <a:bodyPr wrap="none" rtlCol="0">
            <a:spAutoFit/>
          </a:bodyPr>
          <a:lstStyle/>
          <a:p>
            <a:r>
              <a:rPr lang="zh-CN" altLang="en-US" sz="6000" b="1" dirty="0" smtClean="0">
                <a:solidFill>
                  <a:srgbClr val="FF0000"/>
                </a:solidFill>
                <a:latin typeface="+mn-ea"/>
              </a:rPr>
              <a:t>团队</a:t>
            </a:r>
            <a:endParaRPr lang="zh-CN" altLang="en-US" sz="6000" b="1" dirty="0">
              <a:solidFill>
                <a:srgbClr val="FF0000"/>
              </a:solidFill>
              <a:latin typeface="+mn-ea"/>
            </a:endParaRPr>
          </a:p>
        </p:txBody>
      </p:sp>
      <p:sp>
        <p:nvSpPr>
          <p:cNvPr id="5" name="TextBox 4"/>
          <p:cNvSpPr txBox="1"/>
          <p:nvPr/>
        </p:nvSpPr>
        <p:spPr>
          <a:xfrm>
            <a:off x="6124341" y="1194306"/>
            <a:ext cx="1146468" cy="369332"/>
          </a:xfrm>
          <a:prstGeom prst="rect">
            <a:avLst/>
          </a:prstGeom>
          <a:noFill/>
        </p:spPr>
        <p:txBody>
          <a:bodyPr wrap="none" rtlCol="0">
            <a:spAutoFit/>
          </a:bodyPr>
          <a:lstStyle/>
          <a:p>
            <a:r>
              <a:rPr lang="en-US" altLang="zh-CN" b="0" dirty="0"/>
              <a:t>Our team</a:t>
            </a:r>
            <a:endParaRPr lang="zh-CN" altLang="en-US" b="0" dirty="0"/>
          </a:p>
        </p:txBody>
      </p:sp>
      <p:sp>
        <p:nvSpPr>
          <p:cNvPr id="6" name="TextBox 5"/>
          <p:cNvSpPr txBox="1"/>
          <p:nvPr/>
        </p:nvSpPr>
        <p:spPr>
          <a:xfrm>
            <a:off x="5458217" y="2355726"/>
            <a:ext cx="3024336" cy="1015663"/>
          </a:xfrm>
          <a:prstGeom prst="rect">
            <a:avLst/>
          </a:prstGeom>
          <a:noFill/>
        </p:spPr>
        <p:txBody>
          <a:bodyPr wrap="square" rtlCol="0">
            <a:spAutoFit/>
          </a:bodyPr>
          <a:lstStyle/>
          <a:p>
            <a:pPr>
              <a:lnSpc>
                <a:spcPct val="150000"/>
              </a:lnSpc>
            </a:pPr>
            <a:r>
              <a:rPr lang="zh-CN" altLang="en-US" sz="800" b="0" dirty="0" smtClean="0">
                <a:latin typeface="微软雅黑" panose="020B0503020204020204" pitchFamily="34" charset="-122"/>
                <a:ea typeface="微软雅黑" panose="020B0503020204020204" pitchFamily="34" charset="-122"/>
              </a:rPr>
              <a:t>团队精神的培养，使店内员工齐心协力，拧成一股绳，</a:t>
            </a:r>
            <a:endParaRPr lang="en-US" altLang="zh-CN" sz="800" b="0" dirty="0" smtClean="0">
              <a:latin typeface="微软雅黑" panose="020B0503020204020204" pitchFamily="34" charset="-122"/>
              <a:ea typeface="微软雅黑" panose="020B0503020204020204" pitchFamily="34" charset="-122"/>
            </a:endParaRPr>
          </a:p>
          <a:p>
            <a:pPr>
              <a:lnSpc>
                <a:spcPct val="150000"/>
              </a:lnSpc>
            </a:pPr>
            <a:r>
              <a:rPr lang="zh-CN" altLang="en-US" sz="800" b="0" dirty="0" smtClean="0">
                <a:latin typeface="微软雅黑" panose="020B0503020204020204" pitchFamily="34" charset="-122"/>
                <a:ea typeface="微软雅黑" panose="020B0503020204020204" pitchFamily="34" charset="-122"/>
              </a:rPr>
              <a:t>朝着一个目标努力，对单个营业员来说，团队要达到的目标即是自己所努力的方向，</a:t>
            </a:r>
            <a:endParaRPr lang="en-US" altLang="zh-CN" sz="800" b="0" dirty="0" smtClean="0">
              <a:latin typeface="微软雅黑" panose="020B0503020204020204" pitchFamily="34" charset="-122"/>
              <a:ea typeface="微软雅黑" panose="020B0503020204020204" pitchFamily="34" charset="-122"/>
            </a:endParaRPr>
          </a:p>
          <a:p>
            <a:pPr>
              <a:lnSpc>
                <a:spcPct val="150000"/>
              </a:lnSpc>
            </a:pPr>
            <a:r>
              <a:rPr lang="zh-CN" altLang="en-US" sz="800" b="0" dirty="0" smtClean="0">
                <a:latin typeface="微软雅黑" panose="020B0503020204020204" pitchFamily="34" charset="-122"/>
                <a:ea typeface="微软雅黑" panose="020B0503020204020204" pitchFamily="34" charset="-122"/>
              </a:rPr>
              <a:t>团队整体的目标顺势分解成各个小目标，在每个员工身上得到落实</a:t>
            </a:r>
            <a:endParaRPr lang="zh-CN" altLang="en-US" sz="800" b="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5148064" y="3507854"/>
            <a:ext cx="720080" cy="620758"/>
            <a:chOff x="5148064" y="3507854"/>
            <a:chExt cx="720080" cy="620758"/>
          </a:xfrm>
        </p:grpSpPr>
        <p:sp>
          <p:nvSpPr>
            <p:cNvPr id="8" name="六边形 7"/>
            <p:cNvSpPr/>
            <p:nvPr/>
          </p:nvSpPr>
          <p:spPr bwMode="auto">
            <a:xfrm>
              <a:off x="5148064" y="3507854"/>
              <a:ext cx="720080" cy="620758"/>
            </a:xfrm>
            <a:prstGeom prst="hexagon">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184457" y="3633567"/>
              <a:ext cx="595035" cy="338554"/>
            </a:xfrm>
            <a:prstGeom prst="rect">
              <a:avLst/>
            </a:prstGeom>
            <a:noFill/>
          </p:spPr>
          <p:txBody>
            <a:bodyPr wrap="none" rtlCol="0">
              <a:spAutoFit/>
            </a:bodyPr>
            <a:lstStyle/>
            <a:p>
              <a:r>
                <a:rPr lang="zh-CN" altLang="en-US" sz="1600" b="1" dirty="0" smtClean="0">
                  <a:latin typeface="微软雅黑" panose="020B0503020204020204" pitchFamily="34" charset="-122"/>
                  <a:ea typeface="微软雅黑" panose="020B0503020204020204" pitchFamily="34" charset="-122"/>
                </a:rPr>
                <a:t>专业</a:t>
              </a:r>
              <a:endParaRPr lang="zh-CN" altLang="en-US" sz="1600" b="1"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940152" y="3507854"/>
            <a:ext cx="720080" cy="620758"/>
            <a:chOff x="5940152" y="3507854"/>
            <a:chExt cx="720080" cy="620758"/>
          </a:xfrm>
        </p:grpSpPr>
        <p:sp>
          <p:nvSpPr>
            <p:cNvPr id="11" name="六边形 10"/>
            <p:cNvSpPr/>
            <p:nvPr/>
          </p:nvSpPr>
          <p:spPr bwMode="auto">
            <a:xfrm>
              <a:off x="5940152" y="3507854"/>
              <a:ext cx="720080" cy="620758"/>
            </a:xfrm>
            <a:prstGeom prst="hexagon">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976147" y="3633567"/>
              <a:ext cx="595035" cy="338554"/>
            </a:xfrm>
            <a:prstGeom prst="rect">
              <a:avLst/>
            </a:prstGeom>
            <a:noFill/>
          </p:spPr>
          <p:txBody>
            <a:bodyPr wrap="none" rtlCol="0">
              <a:spAutoFit/>
            </a:bodyPr>
            <a:lstStyle/>
            <a:p>
              <a:r>
                <a:rPr lang="zh-CN" altLang="en-US" sz="1600" b="1" dirty="0" smtClean="0">
                  <a:latin typeface="微软雅黑" panose="020B0503020204020204" pitchFamily="34" charset="-122"/>
                  <a:ea typeface="微软雅黑" panose="020B0503020204020204" pitchFamily="34" charset="-122"/>
                </a:rPr>
                <a:t>年轻</a:t>
              </a:r>
              <a:endParaRPr lang="zh-CN" altLang="en-US" sz="1600" b="1"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732240" y="3507854"/>
            <a:ext cx="730831" cy="620758"/>
            <a:chOff x="6732240" y="3507854"/>
            <a:chExt cx="730831" cy="620758"/>
          </a:xfrm>
        </p:grpSpPr>
        <p:sp>
          <p:nvSpPr>
            <p:cNvPr id="14" name="六边形 13"/>
            <p:cNvSpPr/>
            <p:nvPr/>
          </p:nvSpPr>
          <p:spPr bwMode="auto">
            <a:xfrm>
              <a:off x="6742991" y="3507854"/>
              <a:ext cx="720080" cy="620758"/>
            </a:xfrm>
            <a:prstGeom prst="hexagon">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732240" y="3662142"/>
              <a:ext cx="646331"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有激情</a:t>
              </a:r>
              <a:endParaRPr lang="zh-CN" altLang="en-US" sz="1200" b="1"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596336" y="3507854"/>
            <a:ext cx="720080" cy="620758"/>
            <a:chOff x="7596336" y="3507854"/>
            <a:chExt cx="720080" cy="620758"/>
          </a:xfrm>
        </p:grpSpPr>
        <p:sp>
          <p:nvSpPr>
            <p:cNvPr id="17" name="六边形 16"/>
            <p:cNvSpPr/>
            <p:nvPr/>
          </p:nvSpPr>
          <p:spPr bwMode="auto">
            <a:xfrm>
              <a:off x="7596336" y="3507854"/>
              <a:ext cx="720080" cy="620758"/>
            </a:xfrm>
            <a:prstGeom prst="hexagon">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676607" y="3536429"/>
              <a:ext cx="543739" cy="523220"/>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行动</a:t>
              </a:r>
              <a:endParaRPr lang="en-US" altLang="zh-CN" sz="1400" b="1" dirty="0" smtClean="0">
                <a:latin typeface="微软雅黑" panose="020B0503020204020204" pitchFamily="34" charset="-122"/>
                <a:ea typeface="微软雅黑" panose="020B0503020204020204" pitchFamily="34" charset="-122"/>
              </a:endParaRPr>
            </a:p>
            <a:p>
              <a:r>
                <a:rPr lang="zh-CN" altLang="en-US" sz="1400" b="1" dirty="0" smtClean="0">
                  <a:latin typeface="微软雅黑" panose="020B0503020204020204" pitchFamily="34" charset="-122"/>
                  <a:ea typeface="微软雅黑" panose="020B0503020204020204" pitchFamily="34" charset="-122"/>
                </a:rPr>
                <a:t>力强</a:t>
              </a:r>
              <a:endParaRPr lang="zh-CN" altLang="en-US" sz="1400" b="1" dirty="0">
                <a:latin typeface="微软雅黑" panose="020B0503020204020204" pitchFamily="34" charset="-122"/>
                <a:ea typeface="微软雅黑" panose="020B0503020204020204" pitchFamily="34" charset="-122"/>
              </a:endParaRPr>
            </a:p>
          </p:txBody>
        </p:sp>
      </p:grpSp>
      <p:sp>
        <p:nvSpPr>
          <p:cNvPr id="7" name="标题 6"/>
          <p:cNvSpPr>
            <a:spLocks noGrp="1"/>
          </p:cNvSpPr>
          <p:nvPr>
            <p:ph type="title"/>
          </p:nvPr>
        </p:nvSpPr>
        <p:spPr/>
        <p:txBody>
          <a:bodyPr/>
          <a:lstStyle/>
          <a:p>
            <a:r>
              <a:rPr lang="zh-CN" altLang="en-US" dirty="0"/>
              <a:t>团队介绍</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4"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additive="base">
                                        <p:cTn id="24" dur="750"/>
                                        <p:tgtEl>
                                          <p:spTgt spid="4"/>
                                        </p:tgtEl>
                                        <p:attrNameLst>
                                          <p:attrName>ppt_y</p:attrName>
                                        </p:attrNameLst>
                                      </p:cBhvr>
                                      <p:tavLst>
                                        <p:tav tm="0">
                                          <p:val>
                                            <p:strVal val="#ppt_y+#ppt_h*1.125000"/>
                                          </p:val>
                                        </p:tav>
                                        <p:tav tm="100000">
                                          <p:val>
                                            <p:strVal val="#ppt_y"/>
                                          </p:val>
                                        </p:tav>
                                      </p:tavLst>
                                    </p:anim>
                                    <p:animEffect transition="in" filter="wipe(up)">
                                      <p:cBhvr>
                                        <p:cTn id="25" dur="750"/>
                                        <p:tgtEl>
                                          <p:spTgt spid="4"/>
                                        </p:tgtEl>
                                      </p:cBhvr>
                                    </p:animEffect>
                                  </p:childTnLst>
                                </p:cTn>
                              </p:par>
                            </p:childTnLst>
                          </p:cTn>
                        </p:par>
                        <p:par>
                          <p:cTn id="26" fill="hold">
                            <p:stCondLst>
                              <p:cond delay="2825"/>
                            </p:stCondLst>
                            <p:childTnLst>
                              <p:par>
                                <p:cTn id="27" presetID="2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1000"/>
                                        <p:tgtEl>
                                          <p:spTgt spid="6"/>
                                        </p:tgtEl>
                                      </p:cBhvr>
                                    </p:animEffect>
                                  </p:childTnLst>
                                </p:cTn>
                              </p:par>
                            </p:childTnLst>
                          </p:cTn>
                        </p:par>
                        <p:par>
                          <p:cTn id="30" fill="hold">
                            <p:stCondLst>
                              <p:cond delay="3825"/>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5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5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7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核心成员介绍</a:t>
            </a:r>
            <a:endParaRPr lang="zh-CN" altLang="en-US" dirty="0"/>
          </a:p>
        </p:txBody>
      </p:sp>
      <p:sp>
        <p:nvSpPr>
          <p:cNvPr id="53" name="矩形 9"/>
          <p:cNvSpPr>
            <a:spLocks noChangeArrowheads="1"/>
          </p:cNvSpPr>
          <p:nvPr/>
        </p:nvSpPr>
        <p:spPr bwMode="auto">
          <a:xfrm>
            <a:off x="2853116" y="1140735"/>
            <a:ext cx="1155356"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p>
            <a:r>
              <a:rPr lang="zh-CN" altLang="en-US" sz="1400" b="1" dirty="0">
                <a:latin typeface="微软雅黑" panose="020B0503020204020204" pitchFamily="34" charset="-122"/>
                <a:ea typeface="微软雅黑" panose="020B0503020204020204" pitchFamily="34" charset="-122"/>
              </a:rPr>
              <a:t>王</a:t>
            </a:r>
            <a:r>
              <a:rPr lang="zh-CN" altLang="en-US" sz="1400" b="1" dirty="0" smtClean="0">
                <a:latin typeface="微软雅黑" panose="020B0503020204020204" pitchFamily="34" charset="-122"/>
                <a:ea typeface="微软雅黑" panose="020B0503020204020204" pitchFamily="34" charset="-122"/>
              </a:rPr>
              <a:t>姓名</a:t>
            </a:r>
            <a:endParaRPr lang="zh-CN" altLang="en-US" sz="1400" b="1" dirty="0">
              <a:latin typeface="微软雅黑" panose="020B0503020204020204" pitchFamily="34" charset="-122"/>
              <a:ea typeface="微软雅黑" panose="020B0503020204020204" pitchFamily="34" charset="-122"/>
            </a:endParaRPr>
          </a:p>
        </p:txBody>
      </p:sp>
      <p:sp>
        <p:nvSpPr>
          <p:cNvPr id="54" name="TextBox 53"/>
          <p:cNvSpPr txBox="1"/>
          <p:nvPr/>
        </p:nvSpPr>
        <p:spPr>
          <a:xfrm>
            <a:off x="2699792" y="1933403"/>
            <a:ext cx="5400600" cy="500119"/>
          </a:xfrm>
          <a:prstGeom prst="rect">
            <a:avLst/>
          </a:prstGeom>
          <a:noFill/>
        </p:spPr>
        <p:txBody>
          <a:bodyPr wrap="square" lIns="68562" tIns="34281" rIns="68562" bIns="34281">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1400" dirty="0" smtClean="0">
                <a:solidFill>
                  <a:schemeClr val="tx1"/>
                </a:solidFill>
              </a:rPr>
              <a:t>在这里输入主要的工作经验和胜任的能力专长，也可输入从事此工作的年份和工作心得等等</a:t>
            </a:r>
            <a:r>
              <a:rPr lang="en-US" altLang="zh-CN" sz="1400" dirty="0" smtClean="0">
                <a:solidFill>
                  <a:schemeClr val="tx1"/>
                </a:solidFill>
              </a:rPr>
              <a:t>~~~</a:t>
            </a:r>
            <a:endParaRPr lang="zh-CN" altLang="en-US" sz="1400" dirty="0">
              <a:solidFill>
                <a:schemeClr val="tx1"/>
              </a:solidFill>
            </a:endParaRPr>
          </a:p>
        </p:txBody>
      </p:sp>
      <p:sp>
        <p:nvSpPr>
          <p:cNvPr id="55" name="Oval 12"/>
          <p:cNvSpPr>
            <a:spLocks noChangeArrowheads="1"/>
          </p:cNvSpPr>
          <p:nvPr/>
        </p:nvSpPr>
        <p:spPr bwMode="auto">
          <a:xfrm>
            <a:off x="892013" y="987574"/>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56" name="Oval 13"/>
          <p:cNvSpPr>
            <a:spLocks noChangeArrowheads="1"/>
          </p:cNvSpPr>
          <p:nvPr/>
        </p:nvSpPr>
        <p:spPr bwMode="auto">
          <a:xfrm>
            <a:off x="985155" y="1081413"/>
            <a:ext cx="1395135" cy="1402288"/>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grpSp>
        <p:nvGrpSpPr>
          <p:cNvPr id="57" name="组合 56"/>
          <p:cNvGrpSpPr/>
          <p:nvPr/>
        </p:nvGrpSpPr>
        <p:grpSpPr>
          <a:xfrm>
            <a:off x="2712328" y="1504376"/>
            <a:ext cx="1487487" cy="363538"/>
            <a:chOff x="852265" y="3147814"/>
            <a:chExt cx="1487487" cy="363538"/>
          </a:xfrm>
        </p:grpSpPr>
        <p:sp>
          <p:nvSpPr>
            <p:cNvPr id="58"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59"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职位名称</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sp>
        <p:nvSpPr>
          <p:cNvPr id="77" name="矩形 9"/>
          <p:cNvSpPr>
            <a:spLocks noChangeArrowheads="1"/>
          </p:cNvSpPr>
          <p:nvPr/>
        </p:nvSpPr>
        <p:spPr bwMode="auto">
          <a:xfrm>
            <a:off x="2853116" y="2991112"/>
            <a:ext cx="1155356"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p>
            <a:r>
              <a:rPr lang="zh-CN" altLang="en-US" sz="1400" b="1" dirty="0">
                <a:latin typeface="微软雅黑" panose="020B0503020204020204" pitchFamily="34" charset="-122"/>
                <a:ea typeface="微软雅黑" panose="020B0503020204020204" pitchFamily="34" charset="-122"/>
              </a:rPr>
              <a:t>王</a:t>
            </a:r>
            <a:r>
              <a:rPr lang="zh-CN" altLang="en-US" sz="1400" b="1" dirty="0" smtClean="0">
                <a:latin typeface="微软雅黑" panose="020B0503020204020204" pitchFamily="34" charset="-122"/>
                <a:ea typeface="微软雅黑" panose="020B0503020204020204" pitchFamily="34" charset="-122"/>
              </a:rPr>
              <a:t>姓名</a:t>
            </a:r>
            <a:endParaRPr lang="zh-CN" altLang="en-US" sz="1400" b="1" dirty="0">
              <a:latin typeface="微软雅黑" panose="020B0503020204020204" pitchFamily="34" charset="-122"/>
              <a:ea typeface="微软雅黑" panose="020B0503020204020204" pitchFamily="34" charset="-122"/>
            </a:endParaRPr>
          </a:p>
        </p:txBody>
      </p:sp>
      <p:sp>
        <p:nvSpPr>
          <p:cNvPr id="78" name="TextBox 77"/>
          <p:cNvSpPr txBox="1"/>
          <p:nvPr/>
        </p:nvSpPr>
        <p:spPr>
          <a:xfrm>
            <a:off x="2699792" y="3783780"/>
            <a:ext cx="5400600" cy="500119"/>
          </a:xfrm>
          <a:prstGeom prst="rect">
            <a:avLst/>
          </a:prstGeom>
          <a:noFill/>
        </p:spPr>
        <p:txBody>
          <a:bodyPr wrap="square" lIns="68562" tIns="34281" rIns="68562" bIns="34281">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1400" dirty="0" smtClean="0">
                <a:solidFill>
                  <a:schemeClr val="tx1"/>
                </a:solidFill>
              </a:rPr>
              <a:t>在这里输入主要的工作经验和胜任的能力专长，也可输入从事此工作的年份和工作心得等等</a:t>
            </a:r>
            <a:r>
              <a:rPr lang="en-US" altLang="zh-CN" sz="1400" dirty="0" smtClean="0">
                <a:solidFill>
                  <a:schemeClr val="tx1"/>
                </a:solidFill>
              </a:rPr>
              <a:t>~~~</a:t>
            </a:r>
            <a:endParaRPr lang="zh-CN" altLang="en-US" sz="1400" dirty="0">
              <a:solidFill>
                <a:schemeClr val="tx1"/>
              </a:solidFill>
            </a:endParaRPr>
          </a:p>
        </p:txBody>
      </p:sp>
      <p:sp>
        <p:nvSpPr>
          <p:cNvPr id="79" name="Oval 12"/>
          <p:cNvSpPr>
            <a:spLocks noChangeArrowheads="1"/>
          </p:cNvSpPr>
          <p:nvPr/>
        </p:nvSpPr>
        <p:spPr bwMode="auto">
          <a:xfrm>
            <a:off x="892013" y="2837951"/>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80" name="Oval 13"/>
          <p:cNvSpPr>
            <a:spLocks noChangeArrowheads="1"/>
          </p:cNvSpPr>
          <p:nvPr/>
        </p:nvSpPr>
        <p:spPr bwMode="auto">
          <a:xfrm>
            <a:off x="985155" y="2931790"/>
            <a:ext cx="1395135" cy="140228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grpSp>
        <p:nvGrpSpPr>
          <p:cNvPr id="81" name="组合 80"/>
          <p:cNvGrpSpPr/>
          <p:nvPr/>
        </p:nvGrpSpPr>
        <p:grpSpPr>
          <a:xfrm>
            <a:off x="2712328" y="3354753"/>
            <a:ext cx="1487487" cy="363538"/>
            <a:chOff x="852265" y="3147814"/>
            <a:chExt cx="1487487" cy="363538"/>
          </a:xfrm>
        </p:grpSpPr>
        <p:sp>
          <p:nvSpPr>
            <p:cNvPr id="82"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83"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职位名称</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childTnLst>
                          </p:cTn>
                        </p:par>
                        <p:par>
                          <p:cTn id="15" fill="hold">
                            <p:stCondLst>
                              <p:cond delay="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53"/>
                                        </p:tgtEl>
                                        <p:attrNameLst>
                                          <p:attrName>style.visibility</p:attrName>
                                        </p:attrNameLst>
                                      </p:cBhvr>
                                      <p:to>
                                        <p:strVal val="visible"/>
                                      </p:to>
                                    </p:set>
                                    <p:anim by="(-#ppt_w*2)" calcmode="lin" valueType="num">
                                      <p:cBhvr rctx="PPT">
                                        <p:cTn id="18" dur="500" autoRev="1" fill="hold">
                                          <p:stCondLst>
                                            <p:cond delay="0"/>
                                          </p:stCondLst>
                                        </p:cTn>
                                        <p:tgtEl>
                                          <p:spTgt spid="53"/>
                                        </p:tgtEl>
                                        <p:attrNameLst>
                                          <p:attrName>ppt_w</p:attrName>
                                        </p:attrNameLst>
                                      </p:cBhvr>
                                    </p:anim>
                                    <p:anim by="(#ppt_w*0.50)" calcmode="lin" valueType="num">
                                      <p:cBhvr>
                                        <p:cTn id="19" dur="500" decel="50000" autoRev="1" fill="hold">
                                          <p:stCondLst>
                                            <p:cond delay="0"/>
                                          </p:stCondLst>
                                        </p:cTn>
                                        <p:tgtEl>
                                          <p:spTgt spid="53"/>
                                        </p:tgtEl>
                                        <p:attrNameLst>
                                          <p:attrName>ppt_x</p:attrName>
                                        </p:attrNameLst>
                                      </p:cBhvr>
                                    </p:anim>
                                    <p:anim from="(-#ppt_h/2)" to="(#ppt_y)" calcmode="lin" valueType="num">
                                      <p:cBhvr>
                                        <p:cTn id="20" dur="1000" fill="hold">
                                          <p:stCondLst>
                                            <p:cond delay="0"/>
                                          </p:stCondLst>
                                        </p:cTn>
                                        <p:tgtEl>
                                          <p:spTgt spid="53"/>
                                        </p:tgtEl>
                                        <p:attrNameLst>
                                          <p:attrName>ppt_y</p:attrName>
                                        </p:attrNameLst>
                                      </p:cBhvr>
                                    </p:anim>
                                    <p:animRot by="21600000">
                                      <p:cBhvr>
                                        <p:cTn id="21" dur="1000" fill="hold">
                                          <p:stCondLst>
                                            <p:cond delay="0"/>
                                          </p:stCondLst>
                                        </p:cTn>
                                        <p:tgtEl>
                                          <p:spTgt spid="53"/>
                                        </p:tgtEl>
                                        <p:attrNameLst>
                                          <p:attrName>r</p:attrName>
                                        </p:attrNameLst>
                                      </p:cBhvr>
                                    </p:animRot>
                                  </p:childTnLst>
                                </p:cTn>
                              </p:par>
                            </p:childTnLst>
                          </p:cTn>
                        </p:par>
                        <p:par>
                          <p:cTn id="22" fill="hold">
                            <p:stCondLst>
                              <p:cond delay="1700"/>
                            </p:stCondLst>
                            <p:childTnLst>
                              <p:par>
                                <p:cTn id="23" presetID="10" presetClass="entr" presetSubtype="0"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par>
                          <p:cTn id="26" fill="hold">
                            <p:stCondLst>
                              <p:cond delay="2200"/>
                            </p:stCondLst>
                            <p:childTnLst>
                              <p:par>
                                <p:cTn id="27" presetID="22" presetClass="entr" presetSubtype="1"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up)">
                                      <p:cBhvr>
                                        <p:cTn id="29" dur="500"/>
                                        <p:tgtEl>
                                          <p:spTgt spid="54"/>
                                        </p:tgtEl>
                                      </p:cBhvr>
                                    </p:animEffect>
                                  </p:childTnLst>
                                </p:cTn>
                              </p:par>
                            </p:childTnLst>
                          </p:cTn>
                        </p:par>
                        <p:par>
                          <p:cTn id="30" fill="hold">
                            <p:stCondLst>
                              <p:cond delay="2700"/>
                            </p:stCondLst>
                            <p:childTnLst>
                              <p:par>
                                <p:cTn id="31" presetID="53" presetClass="entr" presetSubtype="16"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fill="hold"/>
                                        <p:tgtEl>
                                          <p:spTgt spid="79"/>
                                        </p:tgtEl>
                                        <p:attrNameLst>
                                          <p:attrName>ppt_w</p:attrName>
                                        </p:attrNameLst>
                                      </p:cBhvr>
                                      <p:tavLst>
                                        <p:tav tm="0">
                                          <p:val>
                                            <p:fltVal val="0"/>
                                          </p:val>
                                        </p:tav>
                                        <p:tav tm="100000">
                                          <p:val>
                                            <p:strVal val="#ppt_w"/>
                                          </p:val>
                                        </p:tav>
                                      </p:tavLst>
                                    </p:anim>
                                    <p:anim calcmode="lin" valueType="num">
                                      <p:cBhvr>
                                        <p:cTn id="34" dur="500" fill="hold"/>
                                        <p:tgtEl>
                                          <p:spTgt spid="79"/>
                                        </p:tgtEl>
                                        <p:attrNameLst>
                                          <p:attrName>ppt_h</p:attrName>
                                        </p:attrNameLst>
                                      </p:cBhvr>
                                      <p:tavLst>
                                        <p:tav tm="0">
                                          <p:val>
                                            <p:fltVal val="0"/>
                                          </p:val>
                                        </p:tav>
                                        <p:tav tm="100000">
                                          <p:val>
                                            <p:strVal val="#ppt_h"/>
                                          </p:val>
                                        </p:tav>
                                      </p:tavLst>
                                    </p:anim>
                                    <p:animEffect transition="in" filter="fade">
                                      <p:cBhvr>
                                        <p:cTn id="35" dur="500"/>
                                        <p:tgtEl>
                                          <p:spTgt spid="7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 calcmode="lin" valueType="num">
                                      <p:cBhvr>
                                        <p:cTn id="38" dur="500" fill="hold"/>
                                        <p:tgtEl>
                                          <p:spTgt spid="80"/>
                                        </p:tgtEl>
                                        <p:attrNameLst>
                                          <p:attrName>ppt_w</p:attrName>
                                        </p:attrNameLst>
                                      </p:cBhvr>
                                      <p:tavLst>
                                        <p:tav tm="0">
                                          <p:val>
                                            <p:fltVal val="0"/>
                                          </p:val>
                                        </p:tav>
                                        <p:tav tm="100000">
                                          <p:val>
                                            <p:strVal val="#ppt_w"/>
                                          </p:val>
                                        </p:tav>
                                      </p:tavLst>
                                    </p:anim>
                                    <p:anim calcmode="lin" valueType="num">
                                      <p:cBhvr>
                                        <p:cTn id="39" dur="500" fill="hold"/>
                                        <p:tgtEl>
                                          <p:spTgt spid="80"/>
                                        </p:tgtEl>
                                        <p:attrNameLst>
                                          <p:attrName>ppt_h</p:attrName>
                                        </p:attrNameLst>
                                      </p:cBhvr>
                                      <p:tavLst>
                                        <p:tav tm="0">
                                          <p:val>
                                            <p:fltVal val="0"/>
                                          </p:val>
                                        </p:tav>
                                        <p:tav tm="100000">
                                          <p:val>
                                            <p:strVal val="#ppt_h"/>
                                          </p:val>
                                        </p:tav>
                                      </p:tavLst>
                                    </p:anim>
                                    <p:animEffect transition="in" filter="fade">
                                      <p:cBhvr>
                                        <p:cTn id="40" dur="500"/>
                                        <p:tgtEl>
                                          <p:spTgt spid="80"/>
                                        </p:tgtEl>
                                      </p:cBhvr>
                                    </p:animEffect>
                                  </p:childTnLst>
                                </p:cTn>
                              </p:par>
                            </p:childTnLst>
                          </p:cTn>
                        </p:par>
                        <p:par>
                          <p:cTn id="41" fill="hold">
                            <p:stCondLst>
                              <p:cond delay="320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77"/>
                                        </p:tgtEl>
                                        <p:attrNameLst>
                                          <p:attrName>style.visibility</p:attrName>
                                        </p:attrNameLst>
                                      </p:cBhvr>
                                      <p:to>
                                        <p:strVal val="visible"/>
                                      </p:to>
                                    </p:set>
                                    <p:anim by="(-#ppt_w*2)" calcmode="lin" valueType="num">
                                      <p:cBhvr rctx="PPT">
                                        <p:cTn id="44" dur="500" autoRev="1" fill="hold">
                                          <p:stCondLst>
                                            <p:cond delay="0"/>
                                          </p:stCondLst>
                                        </p:cTn>
                                        <p:tgtEl>
                                          <p:spTgt spid="77"/>
                                        </p:tgtEl>
                                        <p:attrNameLst>
                                          <p:attrName>ppt_w</p:attrName>
                                        </p:attrNameLst>
                                      </p:cBhvr>
                                    </p:anim>
                                    <p:anim by="(#ppt_w*0.50)" calcmode="lin" valueType="num">
                                      <p:cBhvr>
                                        <p:cTn id="45" dur="500" decel="50000" autoRev="1" fill="hold">
                                          <p:stCondLst>
                                            <p:cond delay="0"/>
                                          </p:stCondLst>
                                        </p:cTn>
                                        <p:tgtEl>
                                          <p:spTgt spid="77"/>
                                        </p:tgtEl>
                                        <p:attrNameLst>
                                          <p:attrName>ppt_x</p:attrName>
                                        </p:attrNameLst>
                                      </p:cBhvr>
                                    </p:anim>
                                    <p:anim from="(-#ppt_h/2)" to="(#ppt_y)" calcmode="lin" valueType="num">
                                      <p:cBhvr>
                                        <p:cTn id="46" dur="1000" fill="hold">
                                          <p:stCondLst>
                                            <p:cond delay="0"/>
                                          </p:stCondLst>
                                        </p:cTn>
                                        <p:tgtEl>
                                          <p:spTgt spid="77"/>
                                        </p:tgtEl>
                                        <p:attrNameLst>
                                          <p:attrName>ppt_y</p:attrName>
                                        </p:attrNameLst>
                                      </p:cBhvr>
                                    </p:anim>
                                    <p:animRot by="21600000">
                                      <p:cBhvr>
                                        <p:cTn id="47" dur="1000" fill="hold">
                                          <p:stCondLst>
                                            <p:cond delay="0"/>
                                          </p:stCondLst>
                                        </p:cTn>
                                        <p:tgtEl>
                                          <p:spTgt spid="77"/>
                                        </p:tgtEl>
                                        <p:attrNameLst>
                                          <p:attrName>r</p:attrName>
                                        </p:attrNameLst>
                                      </p:cBhvr>
                                    </p:animRot>
                                  </p:childTnLst>
                                </p:cTn>
                              </p:par>
                            </p:childTnLst>
                          </p:cTn>
                        </p:par>
                        <p:par>
                          <p:cTn id="48" fill="hold">
                            <p:stCondLst>
                              <p:cond delay="4400"/>
                            </p:stCondLst>
                            <p:childTnLst>
                              <p:par>
                                <p:cTn id="49" presetID="10" presetClass="entr" presetSubtype="0"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500"/>
                                        <p:tgtEl>
                                          <p:spTgt spid="81"/>
                                        </p:tgtEl>
                                      </p:cBhvr>
                                    </p:animEffect>
                                  </p:childTnLst>
                                </p:cTn>
                              </p:par>
                            </p:childTnLst>
                          </p:cTn>
                        </p:par>
                        <p:par>
                          <p:cTn id="52" fill="hold">
                            <p:stCondLst>
                              <p:cond delay="4900"/>
                            </p:stCondLst>
                            <p:childTnLst>
                              <p:par>
                                <p:cTn id="53" presetID="22" presetClass="entr" presetSubtype="1"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wipe(up)">
                                      <p:cBhvr>
                                        <p:cTn id="5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animBg="1"/>
      <p:bldP spid="56" grpId="0" animBg="1"/>
      <p:bldP spid="77" grpId="0"/>
      <p:bldP spid="78" grpId="0"/>
      <p:bldP spid="79" grpId="0" animBg="1"/>
      <p:bldP spid="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团队成员</a:t>
            </a:r>
            <a:r>
              <a:rPr lang="zh-CN" altLang="en-US" dirty="0"/>
              <a:t>介绍</a:t>
            </a:r>
            <a:endParaRPr lang="zh-CN" altLang="en-US" dirty="0"/>
          </a:p>
        </p:txBody>
      </p:sp>
      <p:sp>
        <p:nvSpPr>
          <p:cNvPr id="18" name="TextBox 17"/>
          <p:cNvSpPr txBox="1"/>
          <p:nvPr/>
        </p:nvSpPr>
        <p:spPr>
          <a:xfrm>
            <a:off x="837036" y="3746525"/>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介绍</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854528" y="3746525"/>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介绍</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872020" y="3746525"/>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介绍</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804248" y="3746525"/>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介绍</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a:spLocks noChangeArrowheads="1"/>
          </p:cNvSpPr>
          <p:nvPr/>
        </p:nvSpPr>
        <p:spPr bwMode="auto">
          <a:xfrm>
            <a:off x="1030899" y="2858823"/>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张</a:t>
            </a:r>
            <a:r>
              <a:rPr lang="zh-CN" altLang="en-US" sz="1600" b="1" cap="all" dirty="0" smtClean="0">
                <a:latin typeface="微软雅黑" panose="020B0503020204020204" pitchFamily="34" charset="-122"/>
                <a:ea typeface="微软雅黑" panose="020B0503020204020204" pitchFamily="34" charset="-122"/>
                <a:cs typeface="+mj-cs"/>
              </a:rPr>
              <a:t>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23" name="矩形 22"/>
          <p:cNvSpPr>
            <a:spLocks noChangeArrowheads="1"/>
          </p:cNvSpPr>
          <p:nvPr/>
        </p:nvSpPr>
        <p:spPr bwMode="auto">
          <a:xfrm>
            <a:off x="3048391" y="2858823"/>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王</a:t>
            </a:r>
            <a:r>
              <a:rPr lang="zh-CN" altLang="en-US" sz="1600" b="1" cap="all" dirty="0" smtClean="0">
                <a:latin typeface="微软雅黑" panose="020B0503020204020204" pitchFamily="34" charset="-122"/>
                <a:ea typeface="微软雅黑" panose="020B0503020204020204" pitchFamily="34" charset="-122"/>
                <a:cs typeface="+mj-cs"/>
              </a:rPr>
              <a:t>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24" name="矩形 23"/>
          <p:cNvSpPr>
            <a:spLocks noChangeArrowheads="1"/>
          </p:cNvSpPr>
          <p:nvPr/>
        </p:nvSpPr>
        <p:spPr bwMode="auto">
          <a:xfrm>
            <a:off x="5065883" y="2858823"/>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李</a:t>
            </a:r>
            <a:r>
              <a:rPr lang="zh-CN" altLang="en-US" sz="1600" b="1" cap="all" dirty="0" smtClean="0">
                <a:latin typeface="微软雅黑" panose="020B0503020204020204" pitchFamily="34" charset="-122"/>
                <a:ea typeface="微软雅黑" panose="020B0503020204020204" pitchFamily="34" charset="-122"/>
                <a:cs typeface="+mj-cs"/>
              </a:rPr>
              <a:t>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25" name="矩形 24"/>
          <p:cNvSpPr>
            <a:spLocks noChangeArrowheads="1"/>
          </p:cNvSpPr>
          <p:nvPr/>
        </p:nvSpPr>
        <p:spPr bwMode="auto">
          <a:xfrm>
            <a:off x="6998111" y="2858823"/>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陈</a:t>
            </a:r>
            <a:r>
              <a:rPr lang="zh-CN" altLang="en-US" sz="1600" b="1" cap="all" dirty="0" smtClean="0">
                <a:latin typeface="微软雅黑" panose="020B0503020204020204" pitchFamily="34" charset="-122"/>
                <a:ea typeface="微软雅黑" panose="020B0503020204020204" pitchFamily="34" charset="-122"/>
                <a:cs typeface="+mj-cs"/>
              </a:rPr>
              <a:t>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26" name="Oval 12"/>
          <p:cNvSpPr>
            <a:spLocks noChangeArrowheads="1"/>
          </p:cNvSpPr>
          <p:nvPr/>
        </p:nvSpPr>
        <p:spPr bwMode="auto">
          <a:xfrm>
            <a:off x="892013" y="1123101"/>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27" name="Oval 13"/>
          <p:cNvSpPr>
            <a:spLocks noChangeArrowheads="1"/>
          </p:cNvSpPr>
          <p:nvPr/>
        </p:nvSpPr>
        <p:spPr bwMode="auto">
          <a:xfrm>
            <a:off x="985155" y="1216940"/>
            <a:ext cx="1395135" cy="1402288"/>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28" name="Oval 12"/>
          <p:cNvSpPr>
            <a:spLocks noChangeArrowheads="1"/>
          </p:cNvSpPr>
          <p:nvPr/>
        </p:nvSpPr>
        <p:spPr bwMode="auto">
          <a:xfrm>
            <a:off x="2793361" y="1123101"/>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29" name="Oval 13"/>
          <p:cNvSpPr>
            <a:spLocks noChangeArrowheads="1"/>
          </p:cNvSpPr>
          <p:nvPr/>
        </p:nvSpPr>
        <p:spPr bwMode="auto">
          <a:xfrm>
            <a:off x="2886503" y="1216940"/>
            <a:ext cx="1395135" cy="140228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30" name="Oval 12"/>
          <p:cNvSpPr>
            <a:spLocks noChangeArrowheads="1"/>
          </p:cNvSpPr>
          <p:nvPr/>
        </p:nvSpPr>
        <p:spPr bwMode="auto">
          <a:xfrm>
            <a:off x="4768763" y="1123101"/>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31" name="Oval 13"/>
          <p:cNvSpPr>
            <a:spLocks noChangeArrowheads="1"/>
          </p:cNvSpPr>
          <p:nvPr/>
        </p:nvSpPr>
        <p:spPr bwMode="auto">
          <a:xfrm>
            <a:off x="4861905" y="1216940"/>
            <a:ext cx="1395135" cy="140228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32" name="Oval 12"/>
          <p:cNvSpPr>
            <a:spLocks noChangeArrowheads="1"/>
          </p:cNvSpPr>
          <p:nvPr/>
        </p:nvSpPr>
        <p:spPr bwMode="auto">
          <a:xfrm>
            <a:off x="6660232" y="1123101"/>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33" name="Oval 13"/>
          <p:cNvSpPr>
            <a:spLocks noChangeArrowheads="1"/>
          </p:cNvSpPr>
          <p:nvPr/>
        </p:nvSpPr>
        <p:spPr bwMode="auto">
          <a:xfrm>
            <a:off x="6753374" y="1216940"/>
            <a:ext cx="1395135" cy="1402288"/>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grpSp>
        <p:nvGrpSpPr>
          <p:cNvPr id="34" name="组合 33"/>
          <p:cNvGrpSpPr/>
          <p:nvPr/>
        </p:nvGrpSpPr>
        <p:grpSpPr>
          <a:xfrm>
            <a:off x="852265" y="3170461"/>
            <a:ext cx="1487487" cy="363538"/>
            <a:chOff x="852265" y="3147814"/>
            <a:chExt cx="1487487" cy="363538"/>
          </a:xfrm>
        </p:grpSpPr>
        <p:sp>
          <p:nvSpPr>
            <p:cNvPr id="35"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36"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职位名称</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817608" y="3170461"/>
            <a:ext cx="1487487" cy="363538"/>
            <a:chOff x="852265" y="3147814"/>
            <a:chExt cx="1487487" cy="363538"/>
          </a:xfrm>
        </p:grpSpPr>
        <p:sp>
          <p:nvSpPr>
            <p:cNvPr id="39"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40"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职位名称</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815728" y="3170461"/>
            <a:ext cx="1487487" cy="363538"/>
            <a:chOff x="852265" y="3147814"/>
            <a:chExt cx="1487487" cy="363538"/>
          </a:xfrm>
        </p:grpSpPr>
        <p:sp>
          <p:nvSpPr>
            <p:cNvPr id="43"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44"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职位名称</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804248" y="3170461"/>
            <a:ext cx="1487487" cy="363538"/>
            <a:chOff x="852265" y="3147814"/>
            <a:chExt cx="1487487" cy="363538"/>
          </a:xfrm>
        </p:grpSpPr>
        <p:sp>
          <p:nvSpPr>
            <p:cNvPr id="47"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48"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1112992" y="3152182"/>
              <a:ext cx="1005403" cy="338554"/>
            </a:xfrm>
            <a:prstGeom prst="rect">
              <a:avLst/>
            </a:prstGeom>
            <a:noFill/>
          </p:spPr>
          <p:txBody>
            <a:bodyPr wrap="none" rtlCol="0">
              <a:spAutoFit/>
            </a:bodyPr>
            <a:lstStyle/>
            <a:p>
              <a:r>
                <a:rPr lang="zh-CN" altLang="en-US" sz="1600" b="1" dirty="0" smtClean="0">
                  <a:solidFill>
                    <a:srgbClr val="C00000"/>
                  </a:solidFill>
                  <a:latin typeface="微软雅黑" panose="020B0503020204020204" pitchFamily="34" charset="-122"/>
                  <a:ea typeface="微软雅黑" panose="020B0503020204020204" pitchFamily="34" charset="-122"/>
                </a:rPr>
                <a:t>职位名称</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Scale>
                                      <p:cBhvr>
                                        <p:cTn id="12"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7"/>
                                        </p:tgtEl>
                                        <p:attrNameLst>
                                          <p:attrName>ppt_x</p:attrName>
                                          <p:attrName>ppt_y</p:attrName>
                                        </p:attrNameLst>
                                      </p:cBhvr>
                                    </p:animMotion>
                                    <p:animEffect transition="in" filter="fade">
                                      <p:cBhvr>
                                        <p:cTn id="14" dur="1000"/>
                                        <p:tgtEl>
                                          <p:spTgt spid="27"/>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28"/>
                                        </p:tgtEl>
                                        <p:attrNameLst>
                                          <p:attrName>style.visibility</p:attrName>
                                        </p:attrNameLst>
                                      </p:cBhvr>
                                      <p:to>
                                        <p:strVal val="visible"/>
                                      </p:to>
                                    </p:set>
                                    <p:animScale>
                                      <p:cBhvr>
                                        <p:cTn id="1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8"/>
                                        </p:tgtEl>
                                        <p:attrNameLst>
                                          <p:attrName>ppt_x</p:attrName>
                                          <p:attrName>ppt_y</p:attrName>
                                        </p:attrNameLst>
                                      </p:cBhvr>
                                    </p:animMotion>
                                    <p:animEffect transition="in" filter="fade">
                                      <p:cBhvr>
                                        <p:cTn id="19" dur="1000"/>
                                        <p:tgtEl>
                                          <p:spTgt spid="28"/>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29"/>
                                        </p:tgtEl>
                                        <p:attrNameLst>
                                          <p:attrName>style.visibility</p:attrName>
                                        </p:attrNameLst>
                                      </p:cBhvr>
                                      <p:to>
                                        <p:strVal val="visible"/>
                                      </p:to>
                                    </p:set>
                                    <p:animScale>
                                      <p:cBhvr>
                                        <p:cTn id="2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9"/>
                                        </p:tgtEl>
                                        <p:attrNameLst>
                                          <p:attrName>ppt_x</p:attrName>
                                          <p:attrName>ppt_y</p:attrName>
                                        </p:attrNameLst>
                                      </p:cBhvr>
                                    </p:animMotion>
                                    <p:animEffect transition="in" filter="fade">
                                      <p:cBhvr>
                                        <p:cTn id="24" dur="1000"/>
                                        <p:tgtEl>
                                          <p:spTgt spid="29"/>
                                        </p:tgtEl>
                                      </p:cBhvr>
                                    </p:animEffect>
                                  </p:childTnLst>
                                </p:cTn>
                              </p:par>
                              <p:par>
                                <p:cTn id="25" presetID="52" presetClass="entr" presetSubtype="0" fill="hold" grpId="0" nodeType="withEffect">
                                  <p:stCondLst>
                                    <p:cond delay="400"/>
                                  </p:stCondLst>
                                  <p:childTnLst>
                                    <p:set>
                                      <p:cBhvr>
                                        <p:cTn id="26" dur="1" fill="hold">
                                          <p:stCondLst>
                                            <p:cond delay="0"/>
                                          </p:stCondLst>
                                        </p:cTn>
                                        <p:tgtEl>
                                          <p:spTgt spid="30"/>
                                        </p:tgtEl>
                                        <p:attrNameLst>
                                          <p:attrName>style.visibility</p:attrName>
                                        </p:attrNameLst>
                                      </p:cBhvr>
                                      <p:to>
                                        <p:strVal val="visible"/>
                                      </p:to>
                                    </p:set>
                                    <p:animScale>
                                      <p:cBhvr>
                                        <p:cTn id="2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0"/>
                                        </p:tgtEl>
                                        <p:attrNameLst>
                                          <p:attrName>ppt_x</p:attrName>
                                          <p:attrName>ppt_y</p:attrName>
                                        </p:attrNameLst>
                                      </p:cBhvr>
                                    </p:animMotion>
                                    <p:animEffect transition="in" filter="fade">
                                      <p:cBhvr>
                                        <p:cTn id="29" dur="1000"/>
                                        <p:tgtEl>
                                          <p:spTgt spid="30"/>
                                        </p:tgtEl>
                                      </p:cBhvr>
                                    </p:animEffect>
                                  </p:childTnLst>
                                </p:cTn>
                              </p:par>
                              <p:par>
                                <p:cTn id="30" presetID="52" presetClass="entr" presetSubtype="0" fill="hold" grpId="0" nodeType="withEffect">
                                  <p:stCondLst>
                                    <p:cond delay="400"/>
                                  </p:stCondLst>
                                  <p:childTnLst>
                                    <p:set>
                                      <p:cBhvr>
                                        <p:cTn id="31" dur="1" fill="hold">
                                          <p:stCondLst>
                                            <p:cond delay="0"/>
                                          </p:stCondLst>
                                        </p:cTn>
                                        <p:tgtEl>
                                          <p:spTgt spid="31"/>
                                        </p:tgtEl>
                                        <p:attrNameLst>
                                          <p:attrName>style.visibility</p:attrName>
                                        </p:attrNameLst>
                                      </p:cBhvr>
                                      <p:to>
                                        <p:strVal val="visible"/>
                                      </p:to>
                                    </p:set>
                                    <p:animScale>
                                      <p:cBhvr>
                                        <p:cTn id="32"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1"/>
                                        </p:tgtEl>
                                        <p:attrNameLst>
                                          <p:attrName>ppt_x</p:attrName>
                                          <p:attrName>ppt_y</p:attrName>
                                        </p:attrNameLst>
                                      </p:cBhvr>
                                    </p:animMotion>
                                    <p:animEffect transition="in" filter="fade">
                                      <p:cBhvr>
                                        <p:cTn id="34" dur="1000"/>
                                        <p:tgtEl>
                                          <p:spTgt spid="31"/>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32"/>
                                        </p:tgtEl>
                                        <p:attrNameLst>
                                          <p:attrName>style.visibility</p:attrName>
                                        </p:attrNameLst>
                                      </p:cBhvr>
                                      <p:to>
                                        <p:strVal val="visible"/>
                                      </p:to>
                                    </p:set>
                                    <p:animScale>
                                      <p:cBhvr>
                                        <p:cTn id="3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2"/>
                                        </p:tgtEl>
                                        <p:attrNameLst>
                                          <p:attrName>ppt_x</p:attrName>
                                          <p:attrName>ppt_y</p:attrName>
                                        </p:attrNameLst>
                                      </p:cBhvr>
                                    </p:animMotion>
                                    <p:animEffect transition="in" filter="fade">
                                      <p:cBhvr>
                                        <p:cTn id="39" dur="1000"/>
                                        <p:tgtEl>
                                          <p:spTgt spid="32"/>
                                        </p:tgtEl>
                                      </p:cBhvr>
                                    </p:animEffect>
                                  </p:childTnLst>
                                </p:cTn>
                              </p:par>
                              <p:par>
                                <p:cTn id="40" presetID="52" presetClass="entr" presetSubtype="0" fill="hold" grpId="0" nodeType="withEffect">
                                  <p:stCondLst>
                                    <p:cond delay="400"/>
                                  </p:stCondLst>
                                  <p:childTnLst>
                                    <p:set>
                                      <p:cBhvr>
                                        <p:cTn id="41" dur="1" fill="hold">
                                          <p:stCondLst>
                                            <p:cond delay="0"/>
                                          </p:stCondLst>
                                        </p:cTn>
                                        <p:tgtEl>
                                          <p:spTgt spid="33"/>
                                        </p:tgtEl>
                                        <p:attrNameLst>
                                          <p:attrName>style.visibility</p:attrName>
                                        </p:attrNameLst>
                                      </p:cBhvr>
                                      <p:to>
                                        <p:strVal val="visible"/>
                                      </p:to>
                                    </p:set>
                                    <p:animScale>
                                      <p:cBhvr>
                                        <p:cTn id="4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3"/>
                                        </p:tgtEl>
                                        <p:attrNameLst>
                                          <p:attrName>ppt_x</p:attrName>
                                          <p:attrName>ppt_y</p:attrName>
                                        </p:attrNameLst>
                                      </p:cBhvr>
                                    </p:animMotion>
                                    <p:animEffect transition="in" filter="fade">
                                      <p:cBhvr>
                                        <p:cTn id="44" dur="1000"/>
                                        <p:tgtEl>
                                          <p:spTgt spid="33"/>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p:tgtEl>
                                          <p:spTgt spid="22"/>
                                        </p:tgtEl>
                                        <p:attrNameLst>
                                          <p:attrName>ppt_y</p:attrName>
                                        </p:attrNameLst>
                                      </p:cBhvr>
                                      <p:tavLst>
                                        <p:tav tm="0">
                                          <p:val>
                                            <p:strVal val="#ppt_y+#ppt_h*1.125000"/>
                                          </p:val>
                                        </p:tav>
                                        <p:tav tm="100000">
                                          <p:val>
                                            <p:strVal val="#ppt_y"/>
                                          </p:val>
                                        </p:tav>
                                      </p:tavLst>
                                    </p:anim>
                                    <p:animEffect transition="in" filter="wipe(up)">
                                      <p:cBhvr>
                                        <p:cTn id="61" dur="500"/>
                                        <p:tgtEl>
                                          <p:spTgt spid="22"/>
                                        </p:tgtEl>
                                      </p:cBhvr>
                                    </p:animEffect>
                                  </p:childTnLst>
                                </p:cTn>
                              </p:par>
                              <p:par>
                                <p:cTn id="62" presetID="12" presetClass="entr" presetSubtype="4" fill="hold" grpId="0" nodeType="withEffect">
                                  <p:stCondLst>
                                    <p:cond delay="10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p:tgtEl>
                                          <p:spTgt spid="23"/>
                                        </p:tgtEl>
                                        <p:attrNameLst>
                                          <p:attrName>ppt_y</p:attrName>
                                        </p:attrNameLst>
                                      </p:cBhvr>
                                      <p:tavLst>
                                        <p:tav tm="0">
                                          <p:val>
                                            <p:strVal val="#ppt_y+#ppt_h*1.125000"/>
                                          </p:val>
                                        </p:tav>
                                        <p:tav tm="100000">
                                          <p:val>
                                            <p:strVal val="#ppt_y"/>
                                          </p:val>
                                        </p:tav>
                                      </p:tavLst>
                                    </p:anim>
                                    <p:animEffect transition="in" filter="wipe(up)">
                                      <p:cBhvr>
                                        <p:cTn id="65" dur="500"/>
                                        <p:tgtEl>
                                          <p:spTgt spid="23"/>
                                        </p:tgtEl>
                                      </p:cBhvr>
                                    </p:animEffect>
                                  </p:childTnLst>
                                </p:cTn>
                              </p:par>
                              <p:par>
                                <p:cTn id="66" presetID="12" presetClass="entr" presetSubtype="4" fill="hold" grpId="0" nodeType="withEffect">
                                  <p:stCondLst>
                                    <p:cond delay="20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p:tgtEl>
                                          <p:spTgt spid="24"/>
                                        </p:tgtEl>
                                        <p:attrNameLst>
                                          <p:attrName>ppt_y</p:attrName>
                                        </p:attrNameLst>
                                      </p:cBhvr>
                                      <p:tavLst>
                                        <p:tav tm="0">
                                          <p:val>
                                            <p:strVal val="#ppt_y+#ppt_h*1.125000"/>
                                          </p:val>
                                        </p:tav>
                                        <p:tav tm="100000">
                                          <p:val>
                                            <p:strVal val="#ppt_y"/>
                                          </p:val>
                                        </p:tav>
                                      </p:tavLst>
                                    </p:anim>
                                    <p:animEffect transition="in" filter="wipe(up)">
                                      <p:cBhvr>
                                        <p:cTn id="69" dur="500"/>
                                        <p:tgtEl>
                                          <p:spTgt spid="24"/>
                                        </p:tgtEl>
                                      </p:cBhvr>
                                    </p:animEffect>
                                  </p:childTnLst>
                                </p:cTn>
                              </p:par>
                              <p:par>
                                <p:cTn id="70" presetID="12" presetClass="entr" presetSubtype="4" fill="hold" grpId="0" nodeType="withEffect">
                                  <p:stCondLst>
                                    <p:cond delay="30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p:tgtEl>
                                          <p:spTgt spid="25"/>
                                        </p:tgtEl>
                                        <p:attrNameLst>
                                          <p:attrName>ppt_y</p:attrName>
                                        </p:attrNameLst>
                                      </p:cBhvr>
                                      <p:tavLst>
                                        <p:tav tm="0">
                                          <p:val>
                                            <p:strVal val="#ppt_y+#ppt_h*1.125000"/>
                                          </p:val>
                                        </p:tav>
                                        <p:tav tm="100000">
                                          <p:val>
                                            <p:strVal val="#ppt_y"/>
                                          </p:val>
                                        </p:tav>
                                      </p:tavLst>
                                    </p:anim>
                                    <p:animEffect transition="in" filter="wipe(up)">
                                      <p:cBhvr>
                                        <p:cTn id="73" dur="500"/>
                                        <p:tgtEl>
                                          <p:spTgt spid="25"/>
                                        </p:tgtEl>
                                      </p:cBhvr>
                                    </p:animEffect>
                                  </p:childTnLst>
                                </p:cTn>
                              </p:par>
                              <p:par>
                                <p:cTn id="74" presetID="12" presetClass="entr" presetSubtype="1" fill="hold" grpId="0" nodeType="withEffect">
                                  <p:stCondLst>
                                    <p:cond delay="10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p:tgtEl>
                                          <p:spTgt spid="18"/>
                                        </p:tgtEl>
                                        <p:attrNameLst>
                                          <p:attrName>ppt_y</p:attrName>
                                        </p:attrNameLst>
                                      </p:cBhvr>
                                      <p:tavLst>
                                        <p:tav tm="0">
                                          <p:val>
                                            <p:strVal val="#ppt_y-#ppt_h*1.125000"/>
                                          </p:val>
                                        </p:tav>
                                        <p:tav tm="100000">
                                          <p:val>
                                            <p:strVal val="#ppt_y"/>
                                          </p:val>
                                        </p:tav>
                                      </p:tavLst>
                                    </p:anim>
                                    <p:animEffect transition="in" filter="wipe(down)">
                                      <p:cBhvr>
                                        <p:cTn id="77" dur="500"/>
                                        <p:tgtEl>
                                          <p:spTgt spid="18"/>
                                        </p:tgtEl>
                                      </p:cBhvr>
                                    </p:animEffect>
                                  </p:childTnLst>
                                </p:cTn>
                              </p:par>
                              <p:par>
                                <p:cTn id="78" presetID="12" presetClass="entr" presetSubtype="1" fill="hold" grpId="0" nodeType="withEffect">
                                  <p:stCondLst>
                                    <p:cond delay="30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par>
                                <p:cTn id="82" presetID="12" presetClass="entr" presetSubtype="1" fill="hold" grpId="0" nodeType="withEffect">
                                  <p:stCondLst>
                                    <p:cond delay="50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p:tgtEl>
                                          <p:spTgt spid="20"/>
                                        </p:tgtEl>
                                        <p:attrNameLst>
                                          <p:attrName>ppt_y</p:attrName>
                                        </p:attrNameLst>
                                      </p:cBhvr>
                                      <p:tavLst>
                                        <p:tav tm="0">
                                          <p:val>
                                            <p:strVal val="#ppt_y-#ppt_h*1.125000"/>
                                          </p:val>
                                        </p:tav>
                                        <p:tav tm="100000">
                                          <p:val>
                                            <p:strVal val="#ppt_y"/>
                                          </p:val>
                                        </p:tav>
                                      </p:tavLst>
                                    </p:anim>
                                    <p:animEffect transition="in" filter="wipe(down)">
                                      <p:cBhvr>
                                        <p:cTn id="85" dur="500"/>
                                        <p:tgtEl>
                                          <p:spTgt spid="20"/>
                                        </p:tgtEl>
                                      </p:cBhvr>
                                    </p:animEffect>
                                  </p:childTnLst>
                                </p:cTn>
                              </p:par>
                              <p:par>
                                <p:cTn id="86" presetID="12" presetClass="entr" presetSubtype="1" fill="hold" grpId="0" nodeType="withEffect">
                                  <p:stCondLst>
                                    <p:cond delay="70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p:tgtEl>
                                          <p:spTgt spid="21"/>
                                        </p:tgtEl>
                                        <p:attrNameLst>
                                          <p:attrName>ppt_y</p:attrName>
                                        </p:attrNameLst>
                                      </p:cBhvr>
                                      <p:tavLst>
                                        <p:tav tm="0">
                                          <p:val>
                                            <p:strVal val="#ppt_y-#ppt_h*1.125000"/>
                                          </p:val>
                                        </p:tav>
                                        <p:tav tm="100000">
                                          <p:val>
                                            <p:strVal val="#ppt_y"/>
                                          </p:val>
                                        </p:tav>
                                      </p:tavLst>
                                    </p:anim>
                                    <p:animEffect transition="in" filter="wipe(down)">
                                      <p:cBhvr>
                                        <p:cTn id="8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60736" y="4129855"/>
            <a:ext cx="982800" cy="313200"/>
            <a:chOff x="352124" y="3681535"/>
            <a:chExt cx="1356787" cy="432383"/>
          </a:xfrm>
        </p:grpSpPr>
        <p:grpSp>
          <p:nvGrpSpPr>
            <p:cNvPr id="3" name="组合 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5" name="圆角矩形 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 name="圆角矩形 5"/>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4" name="TextBox 3"/>
            <p:cNvSpPr txBox="1"/>
            <p:nvPr/>
          </p:nvSpPr>
          <p:spPr>
            <a:xfrm rot="16200000">
              <a:off x="872196" y="3313496"/>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电子开发部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7" name="组合 6"/>
          <p:cNvGrpSpPr/>
          <p:nvPr/>
        </p:nvGrpSpPr>
        <p:grpSpPr>
          <a:xfrm rot="5400000">
            <a:off x="413682" y="4125972"/>
            <a:ext cx="982799" cy="313200"/>
            <a:chOff x="352124" y="3681535"/>
            <a:chExt cx="1356787" cy="432383"/>
          </a:xfrm>
        </p:grpSpPr>
        <p:grpSp>
          <p:nvGrpSpPr>
            <p:cNvPr id="8" name="组合 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0" name="圆角矩形 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 name="圆角矩形 10"/>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9" name="TextBox 8"/>
            <p:cNvSpPr txBox="1"/>
            <p:nvPr/>
          </p:nvSpPr>
          <p:spPr>
            <a:xfrm rot="16200000">
              <a:off x="877556" y="3313496"/>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化工开发部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2" name="组合 11"/>
          <p:cNvGrpSpPr/>
          <p:nvPr/>
        </p:nvGrpSpPr>
        <p:grpSpPr>
          <a:xfrm rot="5400000">
            <a:off x="766008" y="4128421"/>
            <a:ext cx="982800" cy="313200"/>
            <a:chOff x="352124" y="3681535"/>
            <a:chExt cx="1356787" cy="432383"/>
          </a:xfrm>
        </p:grpSpPr>
        <p:grpSp>
          <p:nvGrpSpPr>
            <p:cNvPr id="13" name="组合 1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 name="圆角矩形 1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圆角矩形 1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 name="TextBox 13"/>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采购部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7" name="组合 16"/>
          <p:cNvGrpSpPr/>
          <p:nvPr/>
        </p:nvGrpSpPr>
        <p:grpSpPr>
          <a:xfrm rot="5400000">
            <a:off x="1121092" y="4126849"/>
            <a:ext cx="982800" cy="313200"/>
            <a:chOff x="352124" y="3681535"/>
            <a:chExt cx="1356787" cy="432383"/>
          </a:xfrm>
        </p:grpSpPr>
        <p:grpSp>
          <p:nvGrpSpPr>
            <p:cNvPr id="18" name="组合 1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0" name="圆角矩形 1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1" name="圆角矩形 2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9" name="TextBox 18"/>
            <p:cNvSpPr txBox="1"/>
            <p:nvPr/>
          </p:nvSpPr>
          <p:spPr>
            <a:xfrm rot="16200000">
              <a:off x="695285" y="3664035"/>
              <a:ext cx="329432" cy="46738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仓库</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2" name="组合 21"/>
          <p:cNvGrpSpPr/>
          <p:nvPr/>
        </p:nvGrpSpPr>
        <p:grpSpPr>
          <a:xfrm rot="5400000">
            <a:off x="1476817" y="4126849"/>
            <a:ext cx="982800" cy="313200"/>
            <a:chOff x="352124" y="3681535"/>
            <a:chExt cx="1356787" cy="432383"/>
          </a:xfrm>
        </p:grpSpPr>
        <p:grpSp>
          <p:nvGrpSpPr>
            <p:cNvPr id="23" name="组合 2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5" name="圆角矩形 2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6" name="圆角矩形 2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4" name="TextBox 23"/>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生管部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7" name="组合 26"/>
          <p:cNvGrpSpPr/>
          <p:nvPr/>
        </p:nvGrpSpPr>
        <p:grpSpPr>
          <a:xfrm rot="5400000">
            <a:off x="1832806" y="4130958"/>
            <a:ext cx="982800" cy="313200"/>
            <a:chOff x="352124" y="3681535"/>
            <a:chExt cx="1356787" cy="432383"/>
          </a:xfrm>
        </p:grpSpPr>
        <p:grpSp>
          <p:nvGrpSpPr>
            <p:cNvPr id="28" name="组合 2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0" name="圆角矩形 2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 name="圆角矩形 3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 name="TextBox 28"/>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电子厂</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2" name="组合 31"/>
          <p:cNvGrpSpPr/>
          <p:nvPr/>
        </p:nvGrpSpPr>
        <p:grpSpPr>
          <a:xfrm rot="5400000">
            <a:off x="2181554" y="4129230"/>
            <a:ext cx="982800" cy="313200"/>
            <a:chOff x="352124" y="3681535"/>
            <a:chExt cx="1356787" cy="432383"/>
          </a:xfrm>
        </p:grpSpPr>
        <p:grpSp>
          <p:nvGrpSpPr>
            <p:cNvPr id="33" name="组合 3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5" name="圆角矩形 3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6" name="圆角矩形 3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4" name="TextBox 33"/>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生技部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7" name="组合 36"/>
          <p:cNvGrpSpPr/>
          <p:nvPr/>
        </p:nvGrpSpPr>
        <p:grpSpPr>
          <a:xfrm rot="5400000">
            <a:off x="2542750" y="4130958"/>
            <a:ext cx="982800" cy="313200"/>
            <a:chOff x="352124" y="3681535"/>
            <a:chExt cx="1356787" cy="432383"/>
          </a:xfrm>
        </p:grpSpPr>
        <p:grpSp>
          <p:nvGrpSpPr>
            <p:cNvPr id="38" name="组合 3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40" name="圆角矩形 3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1" name="圆角矩形 4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9" name="TextBox 38"/>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质管部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42" name="组合 41"/>
          <p:cNvGrpSpPr/>
          <p:nvPr/>
        </p:nvGrpSpPr>
        <p:grpSpPr>
          <a:xfrm rot="5400000">
            <a:off x="2897455" y="4131611"/>
            <a:ext cx="982800" cy="313200"/>
            <a:chOff x="352124" y="3681535"/>
            <a:chExt cx="1356787" cy="432383"/>
          </a:xfrm>
        </p:grpSpPr>
        <p:grpSp>
          <p:nvGrpSpPr>
            <p:cNvPr id="43" name="组合 4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45" name="圆角矩形 4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6" name="圆角矩形 4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44" name="TextBox 43"/>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质检部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47" name="组合 46"/>
          <p:cNvGrpSpPr/>
          <p:nvPr/>
        </p:nvGrpSpPr>
        <p:grpSpPr>
          <a:xfrm rot="5400000">
            <a:off x="3248419" y="4137819"/>
            <a:ext cx="982800" cy="313200"/>
            <a:chOff x="352124" y="3681535"/>
            <a:chExt cx="1356787" cy="432383"/>
          </a:xfrm>
        </p:grpSpPr>
        <p:grpSp>
          <p:nvGrpSpPr>
            <p:cNvPr id="48" name="组合 4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50" name="圆角矩形 4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1" name="圆角矩形 50"/>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49" name="TextBox 48"/>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行政部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52" name="组合 51"/>
          <p:cNvGrpSpPr/>
          <p:nvPr/>
        </p:nvGrpSpPr>
        <p:grpSpPr>
          <a:xfrm rot="5400000">
            <a:off x="3623613" y="4144095"/>
            <a:ext cx="982800" cy="313200"/>
            <a:chOff x="352124" y="3681535"/>
            <a:chExt cx="1356787" cy="432383"/>
          </a:xfrm>
        </p:grpSpPr>
        <p:grpSp>
          <p:nvGrpSpPr>
            <p:cNvPr id="53" name="组合 5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55" name="圆角矩形 5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6" name="圆角矩形 55"/>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54" name="TextBox 53"/>
            <p:cNvSpPr txBox="1"/>
            <p:nvPr/>
          </p:nvSpPr>
          <p:spPr>
            <a:xfrm rot="16200000">
              <a:off x="871520"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人力资源部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57" name="组合 56"/>
          <p:cNvGrpSpPr/>
          <p:nvPr/>
        </p:nvGrpSpPr>
        <p:grpSpPr>
          <a:xfrm rot="5400000">
            <a:off x="3976558" y="4140212"/>
            <a:ext cx="982800" cy="313200"/>
            <a:chOff x="352124" y="3681535"/>
            <a:chExt cx="1356787" cy="432383"/>
          </a:xfrm>
        </p:grpSpPr>
        <p:grpSp>
          <p:nvGrpSpPr>
            <p:cNvPr id="58" name="组合 5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60" name="圆角矩形 5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1" name="圆角矩形 60"/>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59" name="TextBox 58"/>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法务部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62" name="组合 61"/>
          <p:cNvGrpSpPr/>
          <p:nvPr/>
        </p:nvGrpSpPr>
        <p:grpSpPr>
          <a:xfrm rot="5400000">
            <a:off x="4328885" y="4142660"/>
            <a:ext cx="982800" cy="313200"/>
            <a:chOff x="352124" y="3681535"/>
            <a:chExt cx="1356787" cy="432383"/>
          </a:xfrm>
        </p:grpSpPr>
        <p:grpSp>
          <p:nvGrpSpPr>
            <p:cNvPr id="63" name="组合 6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65" name="圆角矩形 6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6" name="圆角矩形 6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64" name="TextBox 63"/>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总务室</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67" name="组合 66"/>
          <p:cNvGrpSpPr/>
          <p:nvPr/>
        </p:nvGrpSpPr>
        <p:grpSpPr>
          <a:xfrm rot="5400000">
            <a:off x="4683969" y="4141088"/>
            <a:ext cx="982800" cy="313200"/>
            <a:chOff x="352124" y="3681535"/>
            <a:chExt cx="1356787" cy="432383"/>
          </a:xfrm>
        </p:grpSpPr>
        <p:grpSp>
          <p:nvGrpSpPr>
            <p:cNvPr id="68" name="组合 6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70" name="圆角矩形 6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1" name="圆角矩形 7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69" name="TextBox 68"/>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电脑室</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72" name="组合 71"/>
          <p:cNvGrpSpPr/>
          <p:nvPr/>
        </p:nvGrpSpPr>
        <p:grpSpPr>
          <a:xfrm rot="5400000">
            <a:off x="5039694" y="4141088"/>
            <a:ext cx="982800" cy="313200"/>
            <a:chOff x="352124" y="3681535"/>
            <a:chExt cx="1356787" cy="432383"/>
          </a:xfrm>
        </p:grpSpPr>
        <p:grpSp>
          <p:nvGrpSpPr>
            <p:cNvPr id="73" name="组合 7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75" name="圆角矩形 7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6" name="圆角矩形 7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74" name="TextBox 73"/>
            <p:cNvSpPr txBox="1"/>
            <p:nvPr/>
          </p:nvSpPr>
          <p:spPr>
            <a:xfrm rot="16200000">
              <a:off x="928977" y="3430343"/>
              <a:ext cx="329432" cy="934769"/>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文管中心</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77" name="组合 76"/>
          <p:cNvGrpSpPr/>
          <p:nvPr/>
        </p:nvGrpSpPr>
        <p:grpSpPr>
          <a:xfrm rot="5400000">
            <a:off x="5395685" y="4145195"/>
            <a:ext cx="982799" cy="313200"/>
            <a:chOff x="352124" y="3681535"/>
            <a:chExt cx="1356787" cy="432383"/>
          </a:xfrm>
        </p:grpSpPr>
        <p:grpSp>
          <p:nvGrpSpPr>
            <p:cNvPr id="78" name="组合 7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80" name="圆角矩形 7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1" name="圆角矩形 8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79" name="TextBox 78"/>
            <p:cNvSpPr txBox="1"/>
            <p:nvPr/>
          </p:nvSpPr>
          <p:spPr>
            <a:xfrm rot="16200000">
              <a:off x="928979" y="3430341"/>
              <a:ext cx="329432" cy="934770"/>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smtClean="0">
                  <a:solidFill>
                    <a:schemeClr val="tx1">
                      <a:lumMod val="75000"/>
                      <a:lumOff val="25000"/>
                    </a:schemeClr>
                  </a:solidFill>
                  <a:cs typeface="宋体" panose="02010600030101010101" pitchFamily="2" charset="-122"/>
                </a:rPr>
                <a:t>会计</a:t>
              </a:r>
              <a:r>
                <a:rPr lang="zh-CN" altLang="en-US" sz="1100" b="0" dirty="0" smtClean="0">
                  <a:solidFill>
                    <a:schemeClr val="tx1">
                      <a:lumMod val="75000"/>
                      <a:lumOff val="25000"/>
                    </a:schemeClr>
                  </a:solidFill>
                  <a:cs typeface="宋体" panose="02010600030101010101" pitchFamily="2" charset="-122"/>
                </a:rPr>
                <a:t>出纳</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82" name="组合 81"/>
          <p:cNvGrpSpPr/>
          <p:nvPr/>
        </p:nvGrpSpPr>
        <p:grpSpPr>
          <a:xfrm rot="5400000">
            <a:off x="5744431" y="4143469"/>
            <a:ext cx="982800" cy="313200"/>
            <a:chOff x="352124" y="3681535"/>
            <a:chExt cx="1356787" cy="432383"/>
          </a:xfrm>
        </p:grpSpPr>
        <p:grpSp>
          <p:nvGrpSpPr>
            <p:cNvPr id="83" name="组合 8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85" name="圆角矩形 8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6" name="圆角矩形 8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84" name="TextBox 83"/>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证券部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87" name="组合 86"/>
          <p:cNvGrpSpPr/>
          <p:nvPr/>
        </p:nvGrpSpPr>
        <p:grpSpPr>
          <a:xfrm rot="5400000">
            <a:off x="6105627" y="4145197"/>
            <a:ext cx="982800" cy="313200"/>
            <a:chOff x="352124" y="3681535"/>
            <a:chExt cx="1356787" cy="432383"/>
          </a:xfrm>
        </p:grpSpPr>
        <p:grpSp>
          <p:nvGrpSpPr>
            <p:cNvPr id="88" name="组合 8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90" name="圆角矩形 8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1" name="圆角矩形 9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89" name="TextBox 88"/>
            <p:cNvSpPr txBox="1"/>
            <p:nvPr/>
          </p:nvSpPr>
          <p:spPr>
            <a:xfrm rot="16200000">
              <a:off x="904126" y="3260382"/>
              <a:ext cx="329432" cy="127468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000" b="0" dirty="0">
                  <a:solidFill>
                    <a:schemeClr val="tx1">
                      <a:lumMod val="75000"/>
                      <a:lumOff val="25000"/>
                    </a:schemeClr>
                  </a:solidFill>
                  <a:cs typeface="宋体" panose="02010600030101010101" pitchFamily="2" charset="-122"/>
                </a:rPr>
                <a:t>股份制办公室</a:t>
              </a:r>
              <a:endParaRPr lang="zh-CN" altLang="zh-CN" sz="10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92" name="组合 91"/>
          <p:cNvGrpSpPr/>
          <p:nvPr/>
        </p:nvGrpSpPr>
        <p:grpSpPr>
          <a:xfrm rot="5400000">
            <a:off x="6460333" y="4145850"/>
            <a:ext cx="982800" cy="313200"/>
            <a:chOff x="352124" y="3681535"/>
            <a:chExt cx="1356787" cy="432383"/>
          </a:xfrm>
        </p:grpSpPr>
        <p:grpSp>
          <p:nvGrpSpPr>
            <p:cNvPr id="93" name="组合 9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95" name="圆角矩形 9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6" name="圆角矩形 9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94" name="TextBox 93"/>
            <p:cNvSpPr txBox="1"/>
            <p:nvPr/>
          </p:nvSpPr>
          <p:spPr>
            <a:xfrm rot="16200000">
              <a:off x="850113" y="3313497"/>
              <a:ext cx="329432" cy="1168460"/>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对外投资部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97" name="组合 96"/>
          <p:cNvGrpSpPr/>
          <p:nvPr/>
        </p:nvGrpSpPr>
        <p:grpSpPr>
          <a:xfrm rot="5400000">
            <a:off x="6811297" y="4152058"/>
            <a:ext cx="982800" cy="313200"/>
            <a:chOff x="352124" y="3681535"/>
            <a:chExt cx="1356787" cy="432383"/>
          </a:xfrm>
        </p:grpSpPr>
        <p:grpSp>
          <p:nvGrpSpPr>
            <p:cNvPr id="98" name="组合 9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00" name="圆角矩形 9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1" name="圆角矩形 100"/>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99" name="TextBox 98"/>
            <p:cNvSpPr txBox="1"/>
            <p:nvPr/>
          </p:nvSpPr>
          <p:spPr>
            <a:xfrm rot="16200000">
              <a:off x="928977" y="3430343"/>
              <a:ext cx="329432" cy="934770"/>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商务中心</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02" name="组合 101"/>
          <p:cNvGrpSpPr/>
          <p:nvPr/>
        </p:nvGrpSpPr>
        <p:grpSpPr>
          <a:xfrm rot="5400000">
            <a:off x="7174324" y="4148858"/>
            <a:ext cx="982800" cy="313200"/>
            <a:chOff x="352124" y="3681535"/>
            <a:chExt cx="1356787" cy="432383"/>
          </a:xfrm>
        </p:grpSpPr>
        <p:grpSp>
          <p:nvGrpSpPr>
            <p:cNvPr id="103" name="组合 10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05" name="圆角矩形 10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6" name="圆角矩形 105"/>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4" name="TextBox 103"/>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销售部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07" name="组合 106"/>
          <p:cNvGrpSpPr/>
          <p:nvPr/>
        </p:nvGrpSpPr>
        <p:grpSpPr>
          <a:xfrm rot="5400000">
            <a:off x="7527271" y="4144975"/>
            <a:ext cx="982800" cy="313200"/>
            <a:chOff x="352124" y="3681535"/>
            <a:chExt cx="1356787" cy="432383"/>
          </a:xfrm>
        </p:grpSpPr>
        <p:grpSp>
          <p:nvGrpSpPr>
            <p:cNvPr id="108" name="组合 10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0" name="圆角矩形 10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1" name="圆角矩形 110"/>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9" name="TextBox 108"/>
            <p:cNvSpPr txBox="1"/>
            <p:nvPr/>
          </p:nvSpPr>
          <p:spPr>
            <a:xfrm rot="16200000">
              <a:off x="851323"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售后服务部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12" name="组合 111"/>
          <p:cNvGrpSpPr/>
          <p:nvPr/>
        </p:nvGrpSpPr>
        <p:grpSpPr>
          <a:xfrm rot="5400000">
            <a:off x="7879597" y="4147423"/>
            <a:ext cx="982800" cy="313200"/>
            <a:chOff x="352124" y="3681535"/>
            <a:chExt cx="1356787" cy="432383"/>
          </a:xfrm>
        </p:grpSpPr>
        <p:grpSp>
          <p:nvGrpSpPr>
            <p:cNvPr id="113" name="组合 11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5" name="圆角矩形 11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6" name="圆角矩形 11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4" name="TextBox 113"/>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外贸部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17" name="组合 116"/>
          <p:cNvGrpSpPr/>
          <p:nvPr/>
        </p:nvGrpSpPr>
        <p:grpSpPr>
          <a:xfrm rot="5400000">
            <a:off x="8234681" y="4145851"/>
            <a:ext cx="982800" cy="313200"/>
            <a:chOff x="352124" y="3681535"/>
            <a:chExt cx="1356787" cy="432383"/>
          </a:xfrm>
        </p:grpSpPr>
        <p:grpSp>
          <p:nvGrpSpPr>
            <p:cNvPr id="118" name="组合 11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0" name="圆角矩形 11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1" name="圆角矩形 12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9" name="TextBox 118"/>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加工部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cxnSp>
        <p:nvCxnSpPr>
          <p:cNvPr id="122" name="直接连接符 121"/>
          <p:cNvCxnSpPr/>
          <p:nvPr/>
        </p:nvCxnSpPr>
        <p:spPr>
          <a:xfrm>
            <a:off x="1835696" y="1851670"/>
            <a:ext cx="539629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71449" y="2354867"/>
            <a:ext cx="2570177" cy="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4271613" y="2375034"/>
            <a:ext cx="10924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071583" y="2379274"/>
            <a:ext cx="244864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4577134" y="1280587"/>
            <a:ext cx="10137" cy="10944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7207343" y="1851670"/>
            <a:ext cx="5069" cy="523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852738" y="1851670"/>
            <a:ext cx="5069" cy="523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694142" y="2355726"/>
            <a:ext cx="2009"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1410658" y="2355726"/>
            <a:ext cx="17025" cy="12961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2319939" y="2355726"/>
            <a:ext cx="2319"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3215248" y="2355726"/>
            <a:ext cx="2911"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4272173" y="2375034"/>
            <a:ext cx="17055"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354816" y="2376893"/>
            <a:ext cx="9272" cy="12780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071583" y="2375034"/>
            <a:ext cx="0"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6774916" y="2379274"/>
            <a:ext cx="0" cy="12847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7665723" y="2377040"/>
            <a:ext cx="1" cy="127148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8522916" y="2379274"/>
            <a:ext cx="4681" cy="12817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9" name="组合 138"/>
          <p:cNvGrpSpPr/>
          <p:nvPr/>
        </p:nvGrpSpPr>
        <p:grpSpPr>
          <a:xfrm>
            <a:off x="6732240" y="1891802"/>
            <a:ext cx="982514" cy="313311"/>
            <a:chOff x="814328" y="3219334"/>
            <a:chExt cx="1356392" cy="432536"/>
          </a:xfrm>
        </p:grpSpPr>
        <p:grpSp>
          <p:nvGrpSpPr>
            <p:cNvPr id="140" name="组合 139"/>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42" name="圆角矩形 1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3" name="圆角矩形 14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1" name="TextBox 140"/>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smtClean="0">
                  <a:solidFill>
                    <a:schemeClr val="tx1">
                      <a:lumMod val="75000"/>
                      <a:lumOff val="25000"/>
                    </a:schemeClr>
                  </a:solidFill>
                  <a:cs typeface="宋体" panose="02010600030101010101" pitchFamily="2" charset="-122"/>
                </a:rPr>
                <a:t>经营副总</a:t>
              </a:r>
              <a:endParaRPr lang="zh-CN" altLang="zh-CN" sz="1100" dirty="0">
                <a:solidFill>
                  <a:schemeClr val="tx1">
                    <a:lumMod val="75000"/>
                    <a:lumOff val="25000"/>
                  </a:schemeClr>
                </a:solidFill>
                <a:cs typeface="宋体" panose="02010600030101010101" pitchFamily="2" charset="-122"/>
              </a:endParaRPr>
            </a:p>
          </p:txBody>
        </p:sp>
      </p:grpSp>
      <p:grpSp>
        <p:nvGrpSpPr>
          <p:cNvPr id="144" name="组合 143"/>
          <p:cNvGrpSpPr/>
          <p:nvPr/>
        </p:nvGrpSpPr>
        <p:grpSpPr>
          <a:xfrm>
            <a:off x="1376721" y="1913816"/>
            <a:ext cx="982514" cy="313311"/>
            <a:chOff x="814328" y="3219334"/>
            <a:chExt cx="1356392" cy="432536"/>
          </a:xfrm>
        </p:grpSpPr>
        <p:grpSp>
          <p:nvGrpSpPr>
            <p:cNvPr id="145" name="组合 144"/>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47" name="圆角矩形 1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8" name="圆角矩形 14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6" name="TextBox 145"/>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smtClean="0">
                  <a:solidFill>
                    <a:schemeClr val="tx1">
                      <a:lumMod val="75000"/>
                      <a:lumOff val="25000"/>
                    </a:schemeClr>
                  </a:solidFill>
                  <a:cs typeface="宋体" panose="02010600030101010101" pitchFamily="2" charset="-122"/>
                </a:rPr>
                <a:t>生产副总</a:t>
              </a:r>
              <a:endParaRPr lang="zh-CN" altLang="zh-CN" sz="1100" dirty="0">
                <a:solidFill>
                  <a:schemeClr val="tx1">
                    <a:lumMod val="75000"/>
                    <a:lumOff val="25000"/>
                  </a:schemeClr>
                </a:solidFill>
                <a:cs typeface="宋体" panose="02010600030101010101" pitchFamily="2" charset="-122"/>
              </a:endParaRPr>
            </a:p>
          </p:txBody>
        </p:sp>
      </p:grpSp>
      <p:cxnSp>
        <p:nvCxnSpPr>
          <p:cNvPr id="149" name="直接连接符 148"/>
          <p:cNvCxnSpPr/>
          <p:nvPr/>
        </p:nvCxnSpPr>
        <p:spPr>
          <a:xfrm>
            <a:off x="552136" y="3648521"/>
            <a:ext cx="34745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1242504" y="3648521"/>
            <a:ext cx="3703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1953846" y="3648521"/>
            <a:ext cx="71910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3025971" y="3648521"/>
            <a:ext cx="3843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3740190" y="3653729"/>
            <a:ext cx="1080466" cy="117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5170103" y="3651870"/>
            <a:ext cx="410009"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5864289" y="3653971"/>
            <a:ext cx="383818"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6579310" y="3656005"/>
            <a:ext cx="383818"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7303068" y="3651870"/>
            <a:ext cx="715603" cy="59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8370996" y="3658027"/>
            <a:ext cx="357801" cy="59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552400"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896225"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242504"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1611989"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1956537"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2672596"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3016126"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3393103"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4109162" y="3663571"/>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4452692"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3738635" y="366134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5174653" y="3668177"/>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a:off x="5539612" y="3663572"/>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a:off x="4816031" y="3665952"/>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6239848" y="3668333"/>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6583378" y="366372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5869321" y="366610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7305339" y="3672939"/>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7670298" y="3668334"/>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a:off x="6946717" y="3670714"/>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8009288" y="3675527"/>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8731249" y="368473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8372627" y="3682513"/>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2" name="组合 181"/>
          <p:cNvGrpSpPr/>
          <p:nvPr/>
        </p:nvGrpSpPr>
        <p:grpSpPr>
          <a:xfrm rot="5400000">
            <a:off x="204752" y="2845568"/>
            <a:ext cx="982800" cy="313200"/>
            <a:chOff x="352124" y="3681535"/>
            <a:chExt cx="1356787" cy="432383"/>
          </a:xfrm>
        </p:grpSpPr>
        <p:grpSp>
          <p:nvGrpSpPr>
            <p:cNvPr id="183" name="组合 18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85" name="圆角矩形 18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6" name="圆角矩形 185"/>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84" name="TextBox 183"/>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研发部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87" name="组合 186"/>
          <p:cNvGrpSpPr/>
          <p:nvPr/>
        </p:nvGrpSpPr>
        <p:grpSpPr>
          <a:xfrm rot="5400000">
            <a:off x="924832" y="2841685"/>
            <a:ext cx="982800" cy="313200"/>
            <a:chOff x="352124" y="3681535"/>
            <a:chExt cx="1356787" cy="432383"/>
          </a:xfrm>
        </p:grpSpPr>
        <p:grpSp>
          <p:nvGrpSpPr>
            <p:cNvPr id="188" name="组合 18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90" name="圆角矩形 18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91" name="圆角矩形 190"/>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89" name="TextBox 188"/>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资料部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92" name="组合 191"/>
          <p:cNvGrpSpPr/>
          <p:nvPr/>
        </p:nvGrpSpPr>
        <p:grpSpPr>
          <a:xfrm rot="5400000">
            <a:off x="1827024" y="2845568"/>
            <a:ext cx="982800" cy="313200"/>
            <a:chOff x="352124" y="3681535"/>
            <a:chExt cx="1356787" cy="432383"/>
          </a:xfrm>
        </p:grpSpPr>
        <p:grpSp>
          <p:nvGrpSpPr>
            <p:cNvPr id="193" name="组合 19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95" name="圆角矩形 19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96" name="圆角矩形 19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94" name="TextBox 193"/>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生产部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97" name="组合 196"/>
          <p:cNvGrpSpPr/>
          <p:nvPr/>
        </p:nvGrpSpPr>
        <p:grpSpPr>
          <a:xfrm rot="5400000">
            <a:off x="2725032" y="2842561"/>
            <a:ext cx="982800" cy="313200"/>
            <a:chOff x="352124" y="3681535"/>
            <a:chExt cx="1356787" cy="432383"/>
          </a:xfrm>
        </p:grpSpPr>
        <p:grpSp>
          <p:nvGrpSpPr>
            <p:cNvPr id="198" name="组合 19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00" name="圆角矩形 19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01" name="圆角矩形 20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99" name="TextBox 198"/>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质管部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02" name="组合 201"/>
          <p:cNvGrpSpPr/>
          <p:nvPr/>
        </p:nvGrpSpPr>
        <p:grpSpPr>
          <a:xfrm rot="5400000">
            <a:off x="3793734" y="2840180"/>
            <a:ext cx="982800" cy="313200"/>
            <a:chOff x="352124" y="3681535"/>
            <a:chExt cx="1356787" cy="432383"/>
          </a:xfrm>
        </p:grpSpPr>
        <p:grpSp>
          <p:nvGrpSpPr>
            <p:cNvPr id="203" name="组合 20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05" name="圆角矩形 20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06" name="圆角矩形 20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04" name="TextBox 203"/>
            <p:cNvSpPr txBox="1"/>
            <p:nvPr/>
          </p:nvSpPr>
          <p:spPr>
            <a:xfrm rot="16200000">
              <a:off x="863267" y="3313496"/>
              <a:ext cx="329432" cy="116846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行政人事部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07" name="组合 206"/>
          <p:cNvGrpSpPr/>
          <p:nvPr/>
        </p:nvGrpSpPr>
        <p:grpSpPr>
          <a:xfrm rot="5400000">
            <a:off x="4860104" y="2841685"/>
            <a:ext cx="982800" cy="313200"/>
            <a:chOff x="352124" y="3681535"/>
            <a:chExt cx="1356787" cy="432383"/>
          </a:xfrm>
        </p:grpSpPr>
        <p:grpSp>
          <p:nvGrpSpPr>
            <p:cNvPr id="208" name="组合 20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10" name="圆角矩形 20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11" name="圆角矩形 21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09" name="TextBox 208"/>
            <p:cNvSpPr txBox="1"/>
            <p:nvPr/>
          </p:nvSpPr>
          <p:spPr>
            <a:xfrm rot="16200000">
              <a:off x="861188"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信息管理部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12" name="组合 211"/>
          <p:cNvGrpSpPr/>
          <p:nvPr/>
        </p:nvGrpSpPr>
        <p:grpSpPr>
          <a:xfrm rot="5400000">
            <a:off x="5580184" y="2845568"/>
            <a:ext cx="982800" cy="313200"/>
            <a:chOff x="352124" y="3681535"/>
            <a:chExt cx="1356787" cy="432383"/>
          </a:xfrm>
        </p:grpSpPr>
        <p:grpSp>
          <p:nvGrpSpPr>
            <p:cNvPr id="213" name="组合 21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15" name="圆角矩形 21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16" name="圆角矩形 21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14" name="TextBox 213"/>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财务部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17" name="组合 216"/>
          <p:cNvGrpSpPr/>
          <p:nvPr/>
        </p:nvGrpSpPr>
        <p:grpSpPr>
          <a:xfrm rot="5400000">
            <a:off x="6286514" y="2842561"/>
            <a:ext cx="982800" cy="313200"/>
            <a:chOff x="352124" y="3681535"/>
            <a:chExt cx="1356787" cy="432383"/>
          </a:xfrm>
        </p:grpSpPr>
        <p:grpSp>
          <p:nvGrpSpPr>
            <p:cNvPr id="218" name="组合 21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20" name="圆角矩形 21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21" name="圆角矩形 22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19" name="TextBox 218"/>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股份部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22" name="组合 221"/>
          <p:cNvGrpSpPr/>
          <p:nvPr/>
        </p:nvGrpSpPr>
        <p:grpSpPr>
          <a:xfrm rot="5400000">
            <a:off x="7168903" y="2844066"/>
            <a:ext cx="982800" cy="313200"/>
            <a:chOff x="352124" y="3681535"/>
            <a:chExt cx="1356787" cy="432383"/>
          </a:xfrm>
        </p:grpSpPr>
        <p:grpSp>
          <p:nvGrpSpPr>
            <p:cNvPr id="223" name="组合 222"/>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25" name="圆角矩形 22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26" name="圆角矩形 22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24" name="TextBox 223"/>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营销部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27" name="组合 226"/>
          <p:cNvGrpSpPr/>
          <p:nvPr/>
        </p:nvGrpSpPr>
        <p:grpSpPr>
          <a:xfrm rot="5400000">
            <a:off x="8028456" y="2845568"/>
            <a:ext cx="982800" cy="313200"/>
            <a:chOff x="352124" y="3681535"/>
            <a:chExt cx="1356787" cy="432383"/>
          </a:xfrm>
        </p:grpSpPr>
        <p:grpSp>
          <p:nvGrpSpPr>
            <p:cNvPr id="228" name="组合 227"/>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30" name="圆角矩形 22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1" name="圆角矩形 23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29" name="TextBox 228"/>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国际部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32" name="组合 231"/>
          <p:cNvGrpSpPr/>
          <p:nvPr/>
        </p:nvGrpSpPr>
        <p:grpSpPr>
          <a:xfrm>
            <a:off x="4083529" y="1035280"/>
            <a:ext cx="982514" cy="313311"/>
            <a:chOff x="814328" y="3219334"/>
            <a:chExt cx="1356392" cy="432536"/>
          </a:xfrm>
        </p:grpSpPr>
        <p:grpSp>
          <p:nvGrpSpPr>
            <p:cNvPr id="233" name="组合 232"/>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235" name="圆角矩形 2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4" name="TextBox 233"/>
            <p:cNvSpPr txBox="1"/>
            <p:nvPr/>
          </p:nvSpPr>
          <p:spPr>
            <a:xfrm>
              <a:off x="1020410" y="3331792"/>
              <a:ext cx="953343"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a:solidFill>
                    <a:srgbClr val="C00000"/>
                  </a:solidFill>
                  <a:cs typeface="宋体" panose="02010600030101010101" pitchFamily="2" charset="-122"/>
                </a:rPr>
                <a:t>董事会</a:t>
              </a:r>
              <a:endParaRPr lang="zh-CN" altLang="zh-CN" sz="1100" dirty="0">
                <a:solidFill>
                  <a:srgbClr val="C00000"/>
                </a:solidFill>
                <a:cs typeface="宋体" panose="02010600030101010101" pitchFamily="2" charset="-122"/>
              </a:endParaRPr>
            </a:p>
          </p:txBody>
        </p:sp>
      </p:grpSp>
      <p:grpSp>
        <p:nvGrpSpPr>
          <p:cNvPr id="237" name="组合 236"/>
          <p:cNvGrpSpPr/>
          <p:nvPr/>
        </p:nvGrpSpPr>
        <p:grpSpPr>
          <a:xfrm>
            <a:off x="4073833" y="1457951"/>
            <a:ext cx="982514" cy="313311"/>
            <a:chOff x="814328" y="3219334"/>
            <a:chExt cx="1356392" cy="432536"/>
          </a:xfrm>
        </p:grpSpPr>
        <p:grpSp>
          <p:nvGrpSpPr>
            <p:cNvPr id="238" name="组合 23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240" name="圆角矩形 23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41" name="圆角矩形 24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39" name="TextBox 238"/>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smtClean="0">
                  <a:solidFill>
                    <a:srgbClr val="C00000"/>
                  </a:solidFill>
                  <a:cs typeface="宋体" panose="02010600030101010101" pitchFamily="2" charset="-122"/>
                </a:rPr>
                <a:t>总经理</a:t>
              </a:r>
              <a:endParaRPr lang="zh-CN" altLang="zh-CN" sz="1100" dirty="0">
                <a:solidFill>
                  <a:srgbClr val="C00000"/>
                </a:solidFill>
                <a:cs typeface="宋体" panose="02010600030101010101" pitchFamily="2" charset="-122"/>
              </a:endParaRPr>
            </a:p>
          </p:txBody>
        </p:sp>
      </p:grpSp>
      <p:grpSp>
        <p:nvGrpSpPr>
          <p:cNvPr id="242" name="组合 241"/>
          <p:cNvGrpSpPr/>
          <p:nvPr/>
        </p:nvGrpSpPr>
        <p:grpSpPr>
          <a:xfrm>
            <a:off x="4074819" y="1903970"/>
            <a:ext cx="982514" cy="313311"/>
            <a:chOff x="814328" y="3219334"/>
            <a:chExt cx="1356392" cy="432536"/>
          </a:xfrm>
        </p:grpSpPr>
        <p:grpSp>
          <p:nvGrpSpPr>
            <p:cNvPr id="243" name="组合 242"/>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245" name="圆角矩形 2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46" name="圆角矩形 24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44" name="TextBox 243"/>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smtClean="0">
                  <a:solidFill>
                    <a:schemeClr val="tx1">
                      <a:lumMod val="75000"/>
                      <a:lumOff val="25000"/>
                    </a:schemeClr>
                  </a:solidFill>
                  <a:cs typeface="宋体" panose="02010600030101010101" pitchFamily="2" charset="-122"/>
                </a:rPr>
                <a:t>行政副总</a:t>
              </a:r>
              <a:endParaRPr lang="zh-CN" altLang="zh-CN" sz="1100" dirty="0">
                <a:solidFill>
                  <a:schemeClr val="tx1">
                    <a:lumMod val="75000"/>
                    <a:lumOff val="25000"/>
                  </a:schemeClr>
                </a:solidFill>
                <a:cs typeface="宋体" panose="02010600030101010101" pitchFamily="2" charset="-122"/>
              </a:endParaRPr>
            </a:p>
          </p:txBody>
        </p:sp>
      </p:grpSp>
      <p:cxnSp>
        <p:nvCxnSpPr>
          <p:cNvPr id="247" name="直接连接符 246"/>
          <p:cNvCxnSpPr/>
          <p:nvPr/>
        </p:nvCxnSpPr>
        <p:spPr>
          <a:xfrm>
            <a:off x="2320820"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8" name="标题 247"/>
          <p:cNvSpPr>
            <a:spLocks noGrp="1"/>
          </p:cNvSpPr>
          <p:nvPr>
            <p:ph type="title"/>
          </p:nvPr>
        </p:nvSpPr>
        <p:spPr/>
        <p:txBody>
          <a:bodyPr/>
          <a:lstStyle/>
          <a:p>
            <a:r>
              <a:rPr lang="zh-CN" altLang="en-US" dirty="0"/>
              <a:t>组织架构链</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p:cTn id="7" dur="500" fill="hold"/>
                                        <p:tgtEl>
                                          <p:spTgt spid="232"/>
                                        </p:tgtEl>
                                        <p:attrNameLst>
                                          <p:attrName>ppt_w</p:attrName>
                                        </p:attrNameLst>
                                      </p:cBhvr>
                                      <p:tavLst>
                                        <p:tav tm="0">
                                          <p:val>
                                            <p:fltVal val="0"/>
                                          </p:val>
                                        </p:tav>
                                        <p:tav tm="100000">
                                          <p:val>
                                            <p:strVal val="#ppt_w"/>
                                          </p:val>
                                        </p:tav>
                                      </p:tavLst>
                                    </p:anim>
                                    <p:anim calcmode="lin" valueType="num">
                                      <p:cBhvr>
                                        <p:cTn id="8" dur="500" fill="hold"/>
                                        <p:tgtEl>
                                          <p:spTgt spid="232"/>
                                        </p:tgtEl>
                                        <p:attrNameLst>
                                          <p:attrName>ppt_h</p:attrName>
                                        </p:attrNameLst>
                                      </p:cBhvr>
                                      <p:tavLst>
                                        <p:tav tm="0">
                                          <p:val>
                                            <p:fltVal val="0"/>
                                          </p:val>
                                        </p:tav>
                                        <p:tav tm="100000">
                                          <p:val>
                                            <p:strVal val="#ppt_h"/>
                                          </p:val>
                                        </p:tav>
                                      </p:tavLst>
                                    </p:anim>
                                    <p:animEffect transition="in" filter="fade">
                                      <p:cBhvr>
                                        <p:cTn id="9" dur="500"/>
                                        <p:tgtEl>
                                          <p:spTgt spid="232"/>
                                        </p:tgtEl>
                                      </p:cBhvr>
                                    </p:animEffect>
                                    <p:anim calcmode="lin" valueType="num">
                                      <p:cBhvr>
                                        <p:cTn id="10" dur="500" fill="hold"/>
                                        <p:tgtEl>
                                          <p:spTgt spid="232"/>
                                        </p:tgtEl>
                                        <p:attrNameLst>
                                          <p:attrName>ppt_x</p:attrName>
                                        </p:attrNameLst>
                                      </p:cBhvr>
                                      <p:tavLst>
                                        <p:tav tm="0">
                                          <p:val>
                                            <p:fltVal val="0.5"/>
                                          </p:val>
                                        </p:tav>
                                        <p:tav tm="100000">
                                          <p:val>
                                            <p:strVal val="#ppt_x"/>
                                          </p:val>
                                        </p:tav>
                                      </p:tavLst>
                                    </p:anim>
                                    <p:anim calcmode="lin" valueType="num">
                                      <p:cBhvr>
                                        <p:cTn id="11" dur="500" fill="hold"/>
                                        <p:tgtEl>
                                          <p:spTgt spid="23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237"/>
                                        </p:tgtEl>
                                        <p:attrNameLst>
                                          <p:attrName>style.visibility</p:attrName>
                                        </p:attrNameLst>
                                      </p:cBhvr>
                                      <p:to>
                                        <p:strVal val="visible"/>
                                      </p:to>
                                    </p:set>
                                    <p:anim calcmode="lin" valueType="num">
                                      <p:cBhvr>
                                        <p:cTn id="15" dur="500" fill="hold"/>
                                        <p:tgtEl>
                                          <p:spTgt spid="237"/>
                                        </p:tgtEl>
                                        <p:attrNameLst>
                                          <p:attrName>ppt_w</p:attrName>
                                        </p:attrNameLst>
                                      </p:cBhvr>
                                      <p:tavLst>
                                        <p:tav tm="0">
                                          <p:val>
                                            <p:fltVal val="0"/>
                                          </p:val>
                                        </p:tav>
                                        <p:tav tm="100000">
                                          <p:val>
                                            <p:strVal val="#ppt_w"/>
                                          </p:val>
                                        </p:tav>
                                      </p:tavLst>
                                    </p:anim>
                                    <p:anim calcmode="lin" valueType="num">
                                      <p:cBhvr>
                                        <p:cTn id="16" dur="500" fill="hold"/>
                                        <p:tgtEl>
                                          <p:spTgt spid="237"/>
                                        </p:tgtEl>
                                        <p:attrNameLst>
                                          <p:attrName>ppt_h</p:attrName>
                                        </p:attrNameLst>
                                      </p:cBhvr>
                                      <p:tavLst>
                                        <p:tav tm="0">
                                          <p:val>
                                            <p:fltVal val="0"/>
                                          </p:val>
                                        </p:tav>
                                        <p:tav tm="100000">
                                          <p:val>
                                            <p:strVal val="#ppt_h"/>
                                          </p:val>
                                        </p:tav>
                                      </p:tavLst>
                                    </p:anim>
                                    <p:animEffect transition="in" filter="fade">
                                      <p:cBhvr>
                                        <p:cTn id="17" dur="500"/>
                                        <p:tgtEl>
                                          <p:spTgt spid="237"/>
                                        </p:tgtEl>
                                      </p:cBhvr>
                                    </p:animEffect>
                                    <p:anim calcmode="lin" valueType="num">
                                      <p:cBhvr>
                                        <p:cTn id="18" dur="500" fill="hold"/>
                                        <p:tgtEl>
                                          <p:spTgt spid="237"/>
                                        </p:tgtEl>
                                        <p:attrNameLst>
                                          <p:attrName>ppt_x</p:attrName>
                                        </p:attrNameLst>
                                      </p:cBhvr>
                                      <p:tavLst>
                                        <p:tav tm="0">
                                          <p:val>
                                            <p:fltVal val="0.5"/>
                                          </p:val>
                                        </p:tav>
                                        <p:tav tm="100000">
                                          <p:val>
                                            <p:strVal val="#ppt_x"/>
                                          </p:val>
                                        </p:tav>
                                      </p:tavLst>
                                    </p:anim>
                                    <p:anim calcmode="lin" valueType="num">
                                      <p:cBhvr>
                                        <p:cTn id="19" dur="500" fill="hold"/>
                                        <p:tgtEl>
                                          <p:spTgt spid="237"/>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wipe(up)">
                                      <p:cBhvr>
                                        <p:cTn id="23" dur="500"/>
                                        <p:tgtEl>
                                          <p:spTgt spid="126"/>
                                        </p:tgtEl>
                                      </p:cBhvr>
                                    </p:animEffect>
                                  </p:childTnLst>
                                </p:cTn>
                              </p:par>
                            </p:childTnLst>
                          </p:cTn>
                        </p:par>
                        <p:par>
                          <p:cTn id="24" fill="hold">
                            <p:stCondLst>
                              <p:cond delay="1500"/>
                            </p:stCondLst>
                            <p:childTnLst>
                              <p:par>
                                <p:cTn id="25" presetID="16" presetClass="entr" presetSubtype="37" fill="hold" nodeType="after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barn(outVertical)">
                                      <p:cBhvr>
                                        <p:cTn id="27" dur="500"/>
                                        <p:tgtEl>
                                          <p:spTgt spid="122"/>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wipe(up)">
                                      <p:cBhvr>
                                        <p:cTn id="31" dur="500"/>
                                        <p:tgtEl>
                                          <p:spTgt spid="128"/>
                                        </p:tgtEl>
                                      </p:cBhvr>
                                    </p:animEffect>
                                  </p:childTnLst>
                                </p:cTn>
                              </p:par>
                              <p:par>
                                <p:cTn id="32" presetID="22" presetClass="entr" presetSubtype="1" fill="hold" nodeType="withEffect">
                                  <p:stCondLst>
                                    <p:cond delay="0"/>
                                  </p:stCondLst>
                                  <p:childTnLst>
                                    <p:set>
                                      <p:cBhvr>
                                        <p:cTn id="33" dur="1" fill="hold">
                                          <p:stCondLst>
                                            <p:cond delay="0"/>
                                          </p:stCondLst>
                                        </p:cTn>
                                        <p:tgtEl>
                                          <p:spTgt spid="127"/>
                                        </p:tgtEl>
                                        <p:attrNameLst>
                                          <p:attrName>style.visibility</p:attrName>
                                        </p:attrNameLst>
                                      </p:cBhvr>
                                      <p:to>
                                        <p:strVal val="visible"/>
                                      </p:to>
                                    </p:set>
                                    <p:animEffect transition="in" filter="wipe(up)">
                                      <p:cBhvr>
                                        <p:cTn id="34" dur="500"/>
                                        <p:tgtEl>
                                          <p:spTgt spid="127"/>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44"/>
                                        </p:tgtEl>
                                        <p:attrNameLst>
                                          <p:attrName>style.visibility</p:attrName>
                                        </p:attrNameLst>
                                      </p:cBhvr>
                                      <p:to>
                                        <p:strVal val="visible"/>
                                      </p:to>
                                    </p:set>
                                    <p:anim calcmode="lin" valueType="num">
                                      <p:cBhvr>
                                        <p:cTn id="38" dur="500" fill="hold"/>
                                        <p:tgtEl>
                                          <p:spTgt spid="144"/>
                                        </p:tgtEl>
                                        <p:attrNameLst>
                                          <p:attrName>ppt_w</p:attrName>
                                        </p:attrNameLst>
                                      </p:cBhvr>
                                      <p:tavLst>
                                        <p:tav tm="0">
                                          <p:val>
                                            <p:fltVal val="0"/>
                                          </p:val>
                                        </p:tav>
                                        <p:tav tm="100000">
                                          <p:val>
                                            <p:strVal val="#ppt_w"/>
                                          </p:val>
                                        </p:tav>
                                      </p:tavLst>
                                    </p:anim>
                                    <p:anim calcmode="lin" valueType="num">
                                      <p:cBhvr>
                                        <p:cTn id="39" dur="500" fill="hold"/>
                                        <p:tgtEl>
                                          <p:spTgt spid="144"/>
                                        </p:tgtEl>
                                        <p:attrNameLst>
                                          <p:attrName>ppt_h</p:attrName>
                                        </p:attrNameLst>
                                      </p:cBhvr>
                                      <p:tavLst>
                                        <p:tav tm="0">
                                          <p:val>
                                            <p:fltVal val="0"/>
                                          </p:val>
                                        </p:tav>
                                        <p:tav tm="100000">
                                          <p:val>
                                            <p:strVal val="#ppt_h"/>
                                          </p:val>
                                        </p:tav>
                                      </p:tavLst>
                                    </p:anim>
                                    <p:animEffect transition="in" filter="fade">
                                      <p:cBhvr>
                                        <p:cTn id="40" dur="500"/>
                                        <p:tgtEl>
                                          <p:spTgt spid="144"/>
                                        </p:tgtEl>
                                      </p:cBhvr>
                                    </p:animEffect>
                                  </p:childTnLst>
                                </p:cTn>
                              </p:par>
                              <p:par>
                                <p:cTn id="41" presetID="53" presetClass="entr" presetSubtype="16" fill="hold" nodeType="with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p:cTn id="43" dur="500" fill="hold"/>
                                        <p:tgtEl>
                                          <p:spTgt spid="139"/>
                                        </p:tgtEl>
                                        <p:attrNameLst>
                                          <p:attrName>ppt_w</p:attrName>
                                        </p:attrNameLst>
                                      </p:cBhvr>
                                      <p:tavLst>
                                        <p:tav tm="0">
                                          <p:val>
                                            <p:fltVal val="0"/>
                                          </p:val>
                                        </p:tav>
                                        <p:tav tm="100000">
                                          <p:val>
                                            <p:strVal val="#ppt_w"/>
                                          </p:val>
                                        </p:tav>
                                      </p:tavLst>
                                    </p:anim>
                                    <p:anim calcmode="lin" valueType="num">
                                      <p:cBhvr>
                                        <p:cTn id="44" dur="500" fill="hold"/>
                                        <p:tgtEl>
                                          <p:spTgt spid="139"/>
                                        </p:tgtEl>
                                        <p:attrNameLst>
                                          <p:attrName>ppt_h</p:attrName>
                                        </p:attrNameLst>
                                      </p:cBhvr>
                                      <p:tavLst>
                                        <p:tav tm="0">
                                          <p:val>
                                            <p:fltVal val="0"/>
                                          </p:val>
                                        </p:tav>
                                        <p:tav tm="100000">
                                          <p:val>
                                            <p:strVal val="#ppt_h"/>
                                          </p:val>
                                        </p:tav>
                                      </p:tavLst>
                                    </p:anim>
                                    <p:animEffect transition="in" filter="fade">
                                      <p:cBhvr>
                                        <p:cTn id="45" dur="500"/>
                                        <p:tgtEl>
                                          <p:spTgt spid="139"/>
                                        </p:tgtEl>
                                      </p:cBhvr>
                                    </p:animEffect>
                                  </p:childTnLst>
                                </p:cTn>
                              </p:par>
                              <p:par>
                                <p:cTn id="46" presetID="53" presetClass="entr" presetSubtype="16" fill="hold" nodeType="withEffect">
                                  <p:stCondLst>
                                    <p:cond delay="0"/>
                                  </p:stCondLst>
                                  <p:childTnLst>
                                    <p:set>
                                      <p:cBhvr>
                                        <p:cTn id="47" dur="1" fill="hold">
                                          <p:stCondLst>
                                            <p:cond delay="0"/>
                                          </p:stCondLst>
                                        </p:cTn>
                                        <p:tgtEl>
                                          <p:spTgt spid="242"/>
                                        </p:tgtEl>
                                        <p:attrNameLst>
                                          <p:attrName>style.visibility</p:attrName>
                                        </p:attrNameLst>
                                      </p:cBhvr>
                                      <p:to>
                                        <p:strVal val="visible"/>
                                      </p:to>
                                    </p:set>
                                    <p:anim calcmode="lin" valueType="num">
                                      <p:cBhvr>
                                        <p:cTn id="48" dur="500" fill="hold"/>
                                        <p:tgtEl>
                                          <p:spTgt spid="242"/>
                                        </p:tgtEl>
                                        <p:attrNameLst>
                                          <p:attrName>ppt_w</p:attrName>
                                        </p:attrNameLst>
                                      </p:cBhvr>
                                      <p:tavLst>
                                        <p:tav tm="0">
                                          <p:val>
                                            <p:fltVal val="0"/>
                                          </p:val>
                                        </p:tav>
                                        <p:tav tm="100000">
                                          <p:val>
                                            <p:strVal val="#ppt_w"/>
                                          </p:val>
                                        </p:tav>
                                      </p:tavLst>
                                    </p:anim>
                                    <p:anim calcmode="lin" valueType="num">
                                      <p:cBhvr>
                                        <p:cTn id="49" dur="500" fill="hold"/>
                                        <p:tgtEl>
                                          <p:spTgt spid="242"/>
                                        </p:tgtEl>
                                        <p:attrNameLst>
                                          <p:attrName>ppt_h</p:attrName>
                                        </p:attrNameLst>
                                      </p:cBhvr>
                                      <p:tavLst>
                                        <p:tav tm="0">
                                          <p:val>
                                            <p:fltVal val="0"/>
                                          </p:val>
                                        </p:tav>
                                        <p:tav tm="100000">
                                          <p:val>
                                            <p:strVal val="#ppt_h"/>
                                          </p:val>
                                        </p:tav>
                                      </p:tavLst>
                                    </p:anim>
                                    <p:animEffect transition="in" filter="fade">
                                      <p:cBhvr>
                                        <p:cTn id="50" dur="500"/>
                                        <p:tgtEl>
                                          <p:spTgt spid="242"/>
                                        </p:tgtEl>
                                      </p:cBhvr>
                                    </p:animEffect>
                                  </p:childTnLst>
                                </p:cTn>
                              </p:par>
                            </p:childTnLst>
                          </p:cTn>
                        </p:par>
                        <p:par>
                          <p:cTn id="51" fill="hold">
                            <p:stCondLst>
                              <p:cond delay="3000"/>
                            </p:stCondLst>
                            <p:childTnLst>
                              <p:par>
                                <p:cTn id="52" presetID="16" presetClass="entr" presetSubtype="37"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barn(outVertical)">
                                      <p:cBhvr>
                                        <p:cTn id="54" dur="500"/>
                                        <p:tgtEl>
                                          <p:spTgt spid="123"/>
                                        </p:tgtEl>
                                      </p:cBhvr>
                                    </p:animEffect>
                                  </p:childTnLst>
                                </p:cTn>
                              </p:par>
                              <p:par>
                                <p:cTn id="55" presetID="16" presetClass="entr" presetSubtype="37" fill="hold" nodeType="with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barn(outVertical)">
                                      <p:cBhvr>
                                        <p:cTn id="57" dur="500"/>
                                        <p:tgtEl>
                                          <p:spTgt spid="124"/>
                                        </p:tgtEl>
                                      </p:cBhvr>
                                    </p:animEffect>
                                  </p:childTnLst>
                                </p:cTn>
                              </p:par>
                              <p:par>
                                <p:cTn id="58" presetID="16" presetClass="entr" presetSubtype="37" fill="hold" nodeType="withEffect">
                                  <p:stCondLst>
                                    <p:cond delay="0"/>
                                  </p:stCondLst>
                                  <p:childTnLst>
                                    <p:set>
                                      <p:cBhvr>
                                        <p:cTn id="59" dur="1" fill="hold">
                                          <p:stCondLst>
                                            <p:cond delay="0"/>
                                          </p:stCondLst>
                                        </p:cTn>
                                        <p:tgtEl>
                                          <p:spTgt spid="125"/>
                                        </p:tgtEl>
                                        <p:attrNameLst>
                                          <p:attrName>style.visibility</p:attrName>
                                        </p:attrNameLst>
                                      </p:cBhvr>
                                      <p:to>
                                        <p:strVal val="visible"/>
                                      </p:to>
                                    </p:set>
                                    <p:animEffect transition="in" filter="barn(outVertical)">
                                      <p:cBhvr>
                                        <p:cTn id="60" dur="500"/>
                                        <p:tgtEl>
                                          <p:spTgt spid="125"/>
                                        </p:tgtEl>
                                      </p:cBhvr>
                                    </p:animEffect>
                                  </p:childTnLst>
                                </p:cTn>
                              </p:par>
                            </p:childTnLst>
                          </p:cTn>
                        </p:par>
                        <p:par>
                          <p:cTn id="61" fill="hold">
                            <p:stCondLst>
                              <p:cond delay="3500"/>
                            </p:stCondLst>
                            <p:childTnLst>
                              <p:par>
                                <p:cTn id="62" presetID="22" presetClass="entr" presetSubtype="1" fill="hold" nodeType="afterEffect">
                                  <p:stCondLst>
                                    <p:cond delay="0"/>
                                  </p:stCondLst>
                                  <p:childTnLst>
                                    <p:set>
                                      <p:cBhvr>
                                        <p:cTn id="63" dur="1" fill="hold">
                                          <p:stCondLst>
                                            <p:cond delay="0"/>
                                          </p:stCondLst>
                                        </p:cTn>
                                        <p:tgtEl>
                                          <p:spTgt spid="129"/>
                                        </p:tgtEl>
                                        <p:attrNameLst>
                                          <p:attrName>style.visibility</p:attrName>
                                        </p:attrNameLst>
                                      </p:cBhvr>
                                      <p:to>
                                        <p:strVal val="visible"/>
                                      </p:to>
                                    </p:set>
                                    <p:animEffect transition="in" filter="wipe(up)">
                                      <p:cBhvr>
                                        <p:cTn id="64" dur="500"/>
                                        <p:tgtEl>
                                          <p:spTgt spid="129"/>
                                        </p:tgtEl>
                                      </p:cBhvr>
                                    </p:animEffect>
                                  </p:childTnLst>
                                </p:cTn>
                              </p:par>
                              <p:par>
                                <p:cTn id="65" presetID="22" presetClass="entr" presetSubtype="1" fill="hold" nodeType="withEffect">
                                  <p:stCondLst>
                                    <p:cond delay="0"/>
                                  </p:stCondLst>
                                  <p:childTnLst>
                                    <p:set>
                                      <p:cBhvr>
                                        <p:cTn id="66" dur="1" fill="hold">
                                          <p:stCondLst>
                                            <p:cond delay="0"/>
                                          </p:stCondLst>
                                        </p:cTn>
                                        <p:tgtEl>
                                          <p:spTgt spid="130"/>
                                        </p:tgtEl>
                                        <p:attrNameLst>
                                          <p:attrName>style.visibility</p:attrName>
                                        </p:attrNameLst>
                                      </p:cBhvr>
                                      <p:to>
                                        <p:strVal val="visible"/>
                                      </p:to>
                                    </p:set>
                                    <p:animEffect transition="in" filter="wipe(up)">
                                      <p:cBhvr>
                                        <p:cTn id="67" dur="500"/>
                                        <p:tgtEl>
                                          <p:spTgt spid="130"/>
                                        </p:tgtEl>
                                      </p:cBhvr>
                                    </p:animEffect>
                                  </p:childTnLst>
                                </p:cTn>
                              </p:par>
                              <p:par>
                                <p:cTn id="68" presetID="22" presetClass="entr" presetSubtype="1" fill="hold" nodeType="withEffect">
                                  <p:stCondLst>
                                    <p:cond delay="0"/>
                                  </p:stCondLst>
                                  <p:childTnLst>
                                    <p:set>
                                      <p:cBhvr>
                                        <p:cTn id="69" dur="1" fill="hold">
                                          <p:stCondLst>
                                            <p:cond delay="0"/>
                                          </p:stCondLst>
                                        </p:cTn>
                                        <p:tgtEl>
                                          <p:spTgt spid="131"/>
                                        </p:tgtEl>
                                        <p:attrNameLst>
                                          <p:attrName>style.visibility</p:attrName>
                                        </p:attrNameLst>
                                      </p:cBhvr>
                                      <p:to>
                                        <p:strVal val="visible"/>
                                      </p:to>
                                    </p:set>
                                    <p:animEffect transition="in" filter="wipe(up)">
                                      <p:cBhvr>
                                        <p:cTn id="70" dur="500"/>
                                        <p:tgtEl>
                                          <p:spTgt spid="131"/>
                                        </p:tgtEl>
                                      </p:cBhvr>
                                    </p:animEffect>
                                  </p:childTnLst>
                                </p:cTn>
                              </p:par>
                              <p:par>
                                <p:cTn id="71" presetID="22" presetClass="entr" presetSubtype="1" fill="hold" nodeType="withEffect">
                                  <p:stCondLst>
                                    <p:cond delay="0"/>
                                  </p:stCondLst>
                                  <p:childTnLst>
                                    <p:set>
                                      <p:cBhvr>
                                        <p:cTn id="72" dur="1" fill="hold">
                                          <p:stCondLst>
                                            <p:cond delay="0"/>
                                          </p:stCondLst>
                                        </p:cTn>
                                        <p:tgtEl>
                                          <p:spTgt spid="132"/>
                                        </p:tgtEl>
                                        <p:attrNameLst>
                                          <p:attrName>style.visibility</p:attrName>
                                        </p:attrNameLst>
                                      </p:cBhvr>
                                      <p:to>
                                        <p:strVal val="visible"/>
                                      </p:to>
                                    </p:set>
                                    <p:animEffect transition="in" filter="wipe(up)">
                                      <p:cBhvr>
                                        <p:cTn id="73" dur="500"/>
                                        <p:tgtEl>
                                          <p:spTgt spid="132"/>
                                        </p:tgtEl>
                                      </p:cBhvr>
                                    </p:animEffect>
                                  </p:childTnLst>
                                </p:cTn>
                              </p:par>
                              <p:par>
                                <p:cTn id="74" presetID="22" presetClass="entr" presetSubtype="1" fill="hold" nodeType="withEffect">
                                  <p:stCondLst>
                                    <p:cond delay="0"/>
                                  </p:stCondLst>
                                  <p:childTnLst>
                                    <p:set>
                                      <p:cBhvr>
                                        <p:cTn id="75" dur="1" fill="hold">
                                          <p:stCondLst>
                                            <p:cond delay="0"/>
                                          </p:stCondLst>
                                        </p:cTn>
                                        <p:tgtEl>
                                          <p:spTgt spid="134"/>
                                        </p:tgtEl>
                                        <p:attrNameLst>
                                          <p:attrName>style.visibility</p:attrName>
                                        </p:attrNameLst>
                                      </p:cBhvr>
                                      <p:to>
                                        <p:strVal val="visible"/>
                                      </p:to>
                                    </p:set>
                                    <p:animEffect transition="in" filter="wipe(up)">
                                      <p:cBhvr>
                                        <p:cTn id="76" dur="500"/>
                                        <p:tgtEl>
                                          <p:spTgt spid="134"/>
                                        </p:tgtEl>
                                      </p:cBhvr>
                                    </p:animEffect>
                                  </p:childTnLst>
                                </p:cTn>
                              </p:par>
                              <p:par>
                                <p:cTn id="77" presetID="22" presetClass="entr" presetSubtype="1" fill="hold" nodeType="withEffect">
                                  <p:stCondLst>
                                    <p:cond delay="0"/>
                                  </p:stCondLst>
                                  <p:childTnLst>
                                    <p:set>
                                      <p:cBhvr>
                                        <p:cTn id="78" dur="1" fill="hold">
                                          <p:stCondLst>
                                            <p:cond delay="0"/>
                                          </p:stCondLst>
                                        </p:cTn>
                                        <p:tgtEl>
                                          <p:spTgt spid="133"/>
                                        </p:tgtEl>
                                        <p:attrNameLst>
                                          <p:attrName>style.visibility</p:attrName>
                                        </p:attrNameLst>
                                      </p:cBhvr>
                                      <p:to>
                                        <p:strVal val="visible"/>
                                      </p:to>
                                    </p:set>
                                    <p:animEffect transition="in" filter="wipe(up)">
                                      <p:cBhvr>
                                        <p:cTn id="79" dur="500"/>
                                        <p:tgtEl>
                                          <p:spTgt spid="133"/>
                                        </p:tgtEl>
                                      </p:cBhvr>
                                    </p:animEffect>
                                  </p:childTnLst>
                                </p:cTn>
                              </p:par>
                              <p:par>
                                <p:cTn id="80" presetID="22" presetClass="entr" presetSubtype="1" fill="hold" nodeType="withEffect">
                                  <p:stCondLst>
                                    <p:cond delay="0"/>
                                  </p:stCondLst>
                                  <p:childTnLst>
                                    <p:set>
                                      <p:cBhvr>
                                        <p:cTn id="81" dur="1" fill="hold">
                                          <p:stCondLst>
                                            <p:cond delay="0"/>
                                          </p:stCondLst>
                                        </p:cTn>
                                        <p:tgtEl>
                                          <p:spTgt spid="135"/>
                                        </p:tgtEl>
                                        <p:attrNameLst>
                                          <p:attrName>style.visibility</p:attrName>
                                        </p:attrNameLst>
                                      </p:cBhvr>
                                      <p:to>
                                        <p:strVal val="visible"/>
                                      </p:to>
                                    </p:set>
                                    <p:animEffect transition="in" filter="wipe(up)">
                                      <p:cBhvr>
                                        <p:cTn id="82" dur="500"/>
                                        <p:tgtEl>
                                          <p:spTgt spid="135"/>
                                        </p:tgtEl>
                                      </p:cBhvr>
                                    </p:animEffect>
                                  </p:childTnLst>
                                </p:cTn>
                              </p:par>
                              <p:par>
                                <p:cTn id="83" presetID="22" presetClass="entr" presetSubtype="1" fill="hold" nodeType="with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wipe(up)">
                                      <p:cBhvr>
                                        <p:cTn id="85" dur="500"/>
                                        <p:tgtEl>
                                          <p:spTgt spid="136"/>
                                        </p:tgtEl>
                                      </p:cBhvr>
                                    </p:animEffect>
                                  </p:childTnLst>
                                </p:cTn>
                              </p:par>
                              <p:par>
                                <p:cTn id="86" presetID="22" presetClass="entr" presetSubtype="1" fill="hold" nodeType="withEffect">
                                  <p:stCondLst>
                                    <p:cond delay="0"/>
                                  </p:stCondLst>
                                  <p:childTnLst>
                                    <p:set>
                                      <p:cBhvr>
                                        <p:cTn id="87" dur="1" fill="hold">
                                          <p:stCondLst>
                                            <p:cond delay="0"/>
                                          </p:stCondLst>
                                        </p:cTn>
                                        <p:tgtEl>
                                          <p:spTgt spid="137"/>
                                        </p:tgtEl>
                                        <p:attrNameLst>
                                          <p:attrName>style.visibility</p:attrName>
                                        </p:attrNameLst>
                                      </p:cBhvr>
                                      <p:to>
                                        <p:strVal val="visible"/>
                                      </p:to>
                                    </p:set>
                                    <p:animEffect transition="in" filter="wipe(up)">
                                      <p:cBhvr>
                                        <p:cTn id="88" dur="500"/>
                                        <p:tgtEl>
                                          <p:spTgt spid="137"/>
                                        </p:tgtEl>
                                      </p:cBhvr>
                                    </p:animEffect>
                                  </p:childTnLst>
                                </p:cTn>
                              </p:par>
                              <p:par>
                                <p:cTn id="89" presetID="22" presetClass="entr" presetSubtype="1" fill="hold" nodeType="withEffect">
                                  <p:stCondLst>
                                    <p:cond delay="0"/>
                                  </p:stCondLst>
                                  <p:childTnLst>
                                    <p:set>
                                      <p:cBhvr>
                                        <p:cTn id="90" dur="1" fill="hold">
                                          <p:stCondLst>
                                            <p:cond delay="0"/>
                                          </p:stCondLst>
                                        </p:cTn>
                                        <p:tgtEl>
                                          <p:spTgt spid="138"/>
                                        </p:tgtEl>
                                        <p:attrNameLst>
                                          <p:attrName>style.visibility</p:attrName>
                                        </p:attrNameLst>
                                      </p:cBhvr>
                                      <p:to>
                                        <p:strVal val="visible"/>
                                      </p:to>
                                    </p:set>
                                    <p:animEffect transition="in" filter="wipe(up)">
                                      <p:cBhvr>
                                        <p:cTn id="91" dur="500"/>
                                        <p:tgtEl>
                                          <p:spTgt spid="138"/>
                                        </p:tgtEl>
                                      </p:cBhvr>
                                    </p:animEffect>
                                  </p:childTnLst>
                                </p:cTn>
                              </p:par>
                            </p:childTnLst>
                          </p:cTn>
                        </p:par>
                        <p:par>
                          <p:cTn id="92" fill="hold">
                            <p:stCondLst>
                              <p:cond delay="4000"/>
                            </p:stCondLst>
                            <p:childTnLst>
                              <p:par>
                                <p:cTn id="93" presetID="42" presetClass="entr" presetSubtype="0" fill="hold" nodeType="afterEffect">
                                  <p:stCondLst>
                                    <p:cond delay="0"/>
                                  </p:stCondLst>
                                  <p:childTnLst>
                                    <p:set>
                                      <p:cBhvr>
                                        <p:cTn id="94" dur="1" fill="hold">
                                          <p:stCondLst>
                                            <p:cond delay="0"/>
                                          </p:stCondLst>
                                        </p:cTn>
                                        <p:tgtEl>
                                          <p:spTgt spid="182"/>
                                        </p:tgtEl>
                                        <p:attrNameLst>
                                          <p:attrName>style.visibility</p:attrName>
                                        </p:attrNameLst>
                                      </p:cBhvr>
                                      <p:to>
                                        <p:strVal val="visible"/>
                                      </p:to>
                                    </p:set>
                                    <p:animEffect transition="in" filter="fade">
                                      <p:cBhvr>
                                        <p:cTn id="95" dur="500"/>
                                        <p:tgtEl>
                                          <p:spTgt spid="182"/>
                                        </p:tgtEl>
                                      </p:cBhvr>
                                    </p:animEffect>
                                    <p:anim calcmode="lin" valueType="num">
                                      <p:cBhvr>
                                        <p:cTn id="96" dur="500" fill="hold"/>
                                        <p:tgtEl>
                                          <p:spTgt spid="182"/>
                                        </p:tgtEl>
                                        <p:attrNameLst>
                                          <p:attrName>ppt_x</p:attrName>
                                        </p:attrNameLst>
                                      </p:cBhvr>
                                      <p:tavLst>
                                        <p:tav tm="0">
                                          <p:val>
                                            <p:strVal val="#ppt_x"/>
                                          </p:val>
                                        </p:tav>
                                        <p:tav tm="100000">
                                          <p:val>
                                            <p:strVal val="#ppt_x"/>
                                          </p:val>
                                        </p:tav>
                                      </p:tavLst>
                                    </p:anim>
                                    <p:anim calcmode="lin" valueType="num">
                                      <p:cBhvr>
                                        <p:cTn id="97" dur="500" fill="hold"/>
                                        <p:tgtEl>
                                          <p:spTgt spid="182"/>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87"/>
                                        </p:tgtEl>
                                        <p:attrNameLst>
                                          <p:attrName>style.visibility</p:attrName>
                                        </p:attrNameLst>
                                      </p:cBhvr>
                                      <p:to>
                                        <p:strVal val="visible"/>
                                      </p:to>
                                    </p:set>
                                    <p:animEffect transition="in" filter="fade">
                                      <p:cBhvr>
                                        <p:cTn id="100" dur="500"/>
                                        <p:tgtEl>
                                          <p:spTgt spid="187"/>
                                        </p:tgtEl>
                                      </p:cBhvr>
                                    </p:animEffect>
                                    <p:anim calcmode="lin" valueType="num">
                                      <p:cBhvr>
                                        <p:cTn id="101" dur="500" fill="hold"/>
                                        <p:tgtEl>
                                          <p:spTgt spid="187"/>
                                        </p:tgtEl>
                                        <p:attrNameLst>
                                          <p:attrName>ppt_x</p:attrName>
                                        </p:attrNameLst>
                                      </p:cBhvr>
                                      <p:tavLst>
                                        <p:tav tm="0">
                                          <p:val>
                                            <p:strVal val="#ppt_x"/>
                                          </p:val>
                                        </p:tav>
                                        <p:tav tm="100000">
                                          <p:val>
                                            <p:strVal val="#ppt_x"/>
                                          </p:val>
                                        </p:tav>
                                      </p:tavLst>
                                    </p:anim>
                                    <p:anim calcmode="lin" valueType="num">
                                      <p:cBhvr>
                                        <p:cTn id="102" dur="500" fill="hold"/>
                                        <p:tgtEl>
                                          <p:spTgt spid="187"/>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92"/>
                                        </p:tgtEl>
                                        <p:attrNameLst>
                                          <p:attrName>style.visibility</p:attrName>
                                        </p:attrNameLst>
                                      </p:cBhvr>
                                      <p:to>
                                        <p:strVal val="visible"/>
                                      </p:to>
                                    </p:set>
                                    <p:animEffect transition="in" filter="fade">
                                      <p:cBhvr>
                                        <p:cTn id="105" dur="500"/>
                                        <p:tgtEl>
                                          <p:spTgt spid="192"/>
                                        </p:tgtEl>
                                      </p:cBhvr>
                                    </p:animEffect>
                                    <p:anim calcmode="lin" valueType="num">
                                      <p:cBhvr>
                                        <p:cTn id="106" dur="500" fill="hold"/>
                                        <p:tgtEl>
                                          <p:spTgt spid="192"/>
                                        </p:tgtEl>
                                        <p:attrNameLst>
                                          <p:attrName>ppt_x</p:attrName>
                                        </p:attrNameLst>
                                      </p:cBhvr>
                                      <p:tavLst>
                                        <p:tav tm="0">
                                          <p:val>
                                            <p:strVal val="#ppt_x"/>
                                          </p:val>
                                        </p:tav>
                                        <p:tav tm="100000">
                                          <p:val>
                                            <p:strVal val="#ppt_x"/>
                                          </p:val>
                                        </p:tav>
                                      </p:tavLst>
                                    </p:anim>
                                    <p:anim calcmode="lin" valueType="num">
                                      <p:cBhvr>
                                        <p:cTn id="107" dur="500" fill="hold"/>
                                        <p:tgtEl>
                                          <p:spTgt spid="192"/>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197"/>
                                        </p:tgtEl>
                                        <p:attrNameLst>
                                          <p:attrName>style.visibility</p:attrName>
                                        </p:attrNameLst>
                                      </p:cBhvr>
                                      <p:to>
                                        <p:strVal val="visible"/>
                                      </p:to>
                                    </p:set>
                                    <p:animEffect transition="in" filter="fade">
                                      <p:cBhvr>
                                        <p:cTn id="110" dur="500"/>
                                        <p:tgtEl>
                                          <p:spTgt spid="197"/>
                                        </p:tgtEl>
                                      </p:cBhvr>
                                    </p:animEffect>
                                    <p:anim calcmode="lin" valueType="num">
                                      <p:cBhvr>
                                        <p:cTn id="111" dur="500" fill="hold"/>
                                        <p:tgtEl>
                                          <p:spTgt spid="197"/>
                                        </p:tgtEl>
                                        <p:attrNameLst>
                                          <p:attrName>ppt_x</p:attrName>
                                        </p:attrNameLst>
                                      </p:cBhvr>
                                      <p:tavLst>
                                        <p:tav tm="0">
                                          <p:val>
                                            <p:strVal val="#ppt_x"/>
                                          </p:val>
                                        </p:tav>
                                        <p:tav tm="100000">
                                          <p:val>
                                            <p:strVal val="#ppt_x"/>
                                          </p:val>
                                        </p:tav>
                                      </p:tavLst>
                                    </p:anim>
                                    <p:anim calcmode="lin" valueType="num">
                                      <p:cBhvr>
                                        <p:cTn id="112" dur="500" fill="hold"/>
                                        <p:tgtEl>
                                          <p:spTgt spid="197"/>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202"/>
                                        </p:tgtEl>
                                        <p:attrNameLst>
                                          <p:attrName>style.visibility</p:attrName>
                                        </p:attrNameLst>
                                      </p:cBhvr>
                                      <p:to>
                                        <p:strVal val="visible"/>
                                      </p:to>
                                    </p:set>
                                    <p:animEffect transition="in" filter="fade">
                                      <p:cBhvr>
                                        <p:cTn id="115" dur="500"/>
                                        <p:tgtEl>
                                          <p:spTgt spid="202"/>
                                        </p:tgtEl>
                                      </p:cBhvr>
                                    </p:animEffect>
                                    <p:anim calcmode="lin" valueType="num">
                                      <p:cBhvr>
                                        <p:cTn id="116" dur="500" fill="hold"/>
                                        <p:tgtEl>
                                          <p:spTgt spid="202"/>
                                        </p:tgtEl>
                                        <p:attrNameLst>
                                          <p:attrName>ppt_x</p:attrName>
                                        </p:attrNameLst>
                                      </p:cBhvr>
                                      <p:tavLst>
                                        <p:tav tm="0">
                                          <p:val>
                                            <p:strVal val="#ppt_x"/>
                                          </p:val>
                                        </p:tav>
                                        <p:tav tm="100000">
                                          <p:val>
                                            <p:strVal val="#ppt_x"/>
                                          </p:val>
                                        </p:tav>
                                      </p:tavLst>
                                    </p:anim>
                                    <p:anim calcmode="lin" valueType="num">
                                      <p:cBhvr>
                                        <p:cTn id="117" dur="500" fill="hold"/>
                                        <p:tgtEl>
                                          <p:spTgt spid="202"/>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207"/>
                                        </p:tgtEl>
                                        <p:attrNameLst>
                                          <p:attrName>style.visibility</p:attrName>
                                        </p:attrNameLst>
                                      </p:cBhvr>
                                      <p:to>
                                        <p:strVal val="visible"/>
                                      </p:to>
                                    </p:set>
                                    <p:animEffect transition="in" filter="fade">
                                      <p:cBhvr>
                                        <p:cTn id="120" dur="500"/>
                                        <p:tgtEl>
                                          <p:spTgt spid="207"/>
                                        </p:tgtEl>
                                      </p:cBhvr>
                                    </p:animEffect>
                                    <p:anim calcmode="lin" valueType="num">
                                      <p:cBhvr>
                                        <p:cTn id="121" dur="500" fill="hold"/>
                                        <p:tgtEl>
                                          <p:spTgt spid="207"/>
                                        </p:tgtEl>
                                        <p:attrNameLst>
                                          <p:attrName>ppt_x</p:attrName>
                                        </p:attrNameLst>
                                      </p:cBhvr>
                                      <p:tavLst>
                                        <p:tav tm="0">
                                          <p:val>
                                            <p:strVal val="#ppt_x"/>
                                          </p:val>
                                        </p:tav>
                                        <p:tav tm="100000">
                                          <p:val>
                                            <p:strVal val="#ppt_x"/>
                                          </p:val>
                                        </p:tav>
                                      </p:tavLst>
                                    </p:anim>
                                    <p:anim calcmode="lin" valueType="num">
                                      <p:cBhvr>
                                        <p:cTn id="122" dur="500" fill="hold"/>
                                        <p:tgtEl>
                                          <p:spTgt spid="207"/>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212"/>
                                        </p:tgtEl>
                                        <p:attrNameLst>
                                          <p:attrName>style.visibility</p:attrName>
                                        </p:attrNameLst>
                                      </p:cBhvr>
                                      <p:to>
                                        <p:strVal val="visible"/>
                                      </p:to>
                                    </p:set>
                                    <p:animEffect transition="in" filter="fade">
                                      <p:cBhvr>
                                        <p:cTn id="125" dur="500"/>
                                        <p:tgtEl>
                                          <p:spTgt spid="212"/>
                                        </p:tgtEl>
                                      </p:cBhvr>
                                    </p:animEffect>
                                    <p:anim calcmode="lin" valueType="num">
                                      <p:cBhvr>
                                        <p:cTn id="126" dur="500" fill="hold"/>
                                        <p:tgtEl>
                                          <p:spTgt spid="212"/>
                                        </p:tgtEl>
                                        <p:attrNameLst>
                                          <p:attrName>ppt_x</p:attrName>
                                        </p:attrNameLst>
                                      </p:cBhvr>
                                      <p:tavLst>
                                        <p:tav tm="0">
                                          <p:val>
                                            <p:strVal val="#ppt_x"/>
                                          </p:val>
                                        </p:tav>
                                        <p:tav tm="100000">
                                          <p:val>
                                            <p:strVal val="#ppt_x"/>
                                          </p:val>
                                        </p:tav>
                                      </p:tavLst>
                                    </p:anim>
                                    <p:anim calcmode="lin" valueType="num">
                                      <p:cBhvr>
                                        <p:cTn id="127" dur="500" fill="hold"/>
                                        <p:tgtEl>
                                          <p:spTgt spid="212"/>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217"/>
                                        </p:tgtEl>
                                        <p:attrNameLst>
                                          <p:attrName>style.visibility</p:attrName>
                                        </p:attrNameLst>
                                      </p:cBhvr>
                                      <p:to>
                                        <p:strVal val="visible"/>
                                      </p:to>
                                    </p:set>
                                    <p:animEffect transition="in" filter="fade">
                                      <p:cBhvr>
                                        <p:cTn id="130" dur="500"/>
                                        <p:tgtEl>
                                          <p:spTgt spid="217"/>
                                        </p:tgtEl>
                                      </p:cBhvr>
                                    </p:animEffect>
                                    <p:anim calcmode="lin" valueType="num">
                                      <p:cBhvr>
                                        <p:cTn id="131" dur="500" fill="hold"/>
                                        <p:tgtEl>
                                          <p:spTgt spid="217"/>
                                        </p:tgtEl>
                                        <p:attrNameLst>
                                          <p:attrName>ppt_x</p:attrName>
                                        </p:attrNameLst>
                                      </p:cBhvr>
                                      <p:tavLst>
                                        <p:tav tm="0">
                                          <p:val>
                                            <p:strVal val="#ppt_x"/>
                                          </p:val>
                                        </p:tav>
                                        <p:tav tm="100000">
                                          <p:val>
                                            <p:strVal val="#ppt_x"/>
                                          </p:val>
                                        </p:tav>
                                      </p:tavLst>
                                    </p:anim>
                                    <p:anim calcmode="lin" valueType="num">
                                      <p:cBhvr>
                                        <p:cTn id="132" dur="500" fill="hold"/>
                                        <p:tgtEl>
                                          <p:spTgt spid="217"/>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222"/>
                                        </p:tgtEl>
                                        <p:attrNameLst>
                                          <p:attrName>style.visibility</p:attrName>
                                        </p:attrNameLst>
                                      </p:cBhvr>
                                      <p:to>
                                        <p:strVal val="visible"/>
                                      </p:to>
                                    </p:set>
                                    <p:animEffect transition="in" filter="fade">
                                      <p:cBhvr>
                                        <p:cTn id="135" dur="500"/>
                                        <p:tgtEl>
                                          <p:spTgt spid="222"/>
                                        </p:tgtEl>
                                      </p:cBhvr>
                                    </p:animEffect>
                                    <p:anim calcmode="lin" valueType="num">
                                      <p:cBhvr>
                                        <p:cTn id="136" dur="500" fill="hold"/>
                                        <p:tgtEl>
                                          <p:spTgt spid="222"/>
                                        </p:tgtEl>
                                        <p:attrNameLst>
                                          <p:attrName>ppt_x</p:attrName>
                                        </p:attrNameLst>
                                      </p:cBhvr>
                                      <p:tavLst>
                                        <p:tav tm="0">
                                          <p:val>
                                            <p:strVal val="#ppt_x"/>
                                          </p:val>
                                        </p:tav>
                                        <p:tav tm="100000">
                                          <p:val>
                                            <p:strVal val="#ppt_x"/>
                                          </p:val>
                                        </p:tav>
                                      </p:tavLst>
                                    </p:anim>
                                    <p:anim calcmode="lin" valueType="num">
                                      <p:cBhvr>
                                        <p:cTn id="137" dur="500" fill="hold"/>
                                        <p:tgtEl>
                                          <p:spTgt spid="222"/>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227"/>
                                        </p:tgtEl>
                                        <p:attrNameLst>
                                          <p:attrName>style.visibility</p:attrName>
                                        </p:attrNameLst>
                                      </p:cBhvr>
                                      <p:to>
                                        <p:strVal val="visible"/>
                                      </p:to>
                                    </p:set>
                                    <p:animEffect transition="in" filter="fade">
                                      <p:cBhvr>
                                        <p:cTn id="140" dur="500"/>
                                        <p:tgtEl>
                                          <p:spTgt spid="227"/>
                                        </p:tgtEl>
                                      </p:cBhvr>
                                    </p:animEffect>
                                    <p:anim calcmode="lin" valueType="num">
                                      <p:cBhvr>
                                        <p:cTn id="141" dur="500" fill="hold"/>
                                        <p:tgtEl>
                                          <p:spTgt spid="227"/>
                                        </p:tgtEl>
                                        <p:attrNameLst>
                                          <p:attrName>ppt_x</p:attrName>
                                        </p:attrNameLst>
                                      </p:cBhvr>
                                      <p:tavLst>
                                        <p:tav tm="0">
                                          <p:val>
                                            <p:strVal val="#ppt_x"/>
                                          </p:val>
                                        </p:tav>
                                        <p:tav tm="100000">
                                          <p:val>
                                            <p:strVal val="#ppt_x"/>
                                          </p:val>
                                        </p:tav>
                                      </p:tavLst>
                                    </p:anim>
                                    <p:anim calcmode="lin" valueType="num">
                                      <p:cBhvr>
                                        <p:cTn id="142" dur="500" fill="hold"/>
                                        <p:tgtEl>
                                          <p:spTgt spid="227"/>
                                        </p:tgtEl>
                                        <p:attrNameLst>
                                          <p:attrName>ppt_y</p:attrName>
                                        </p:attrNameLst>
                                      </p:cBhvr>
                                      <p:tavLst>
                                        <p:tav tm="0">
                                          <p:val>
                                            <p:strVal val="#ppt_y+.1"/>
                                          </p:val>
                                        </p:tav>
                                        <p:tav tm="100000">
                                          <p:val>
                                            <p:strVal val="#ppt_y"/>
                                          </p:val>
                                        </p:tav>
                                      </p:tavLst>
                                    </p:anim>
                                  </p:childTnLst>
                                </p:cTn>
                              </p:par>
                            </p:childTnLst>
                          </p:cTn>
                        </p:par>
                        <p:par>
                          <p:cTn id="143" fill="hold">
                            <p:stCondLst>
                              <p:cond delay="4500"/>
                            </p:stCondLst>
                            <p:childTnLst>
                              <p:par>
                                <p:cTn id="144" presetID="22" presetClass="entr" presetSubtype="1" fill="hold" nodeType="afterEffect">
                                  <p:stCondLst>
                                    <p:cond delay="0"/>
                                  </p:stCondLst>
                                  <p:childTnLst>
                                    <p:set>
                                      <p:cBhvr>
                                        <p:cTn id="145" dur="1" fill="hold">
                                          <p:stCondLst>
                                            <p:cond delay="0"/>
                                          </p:stCondLst>
                                        </p:cTn>
                                        <p:tgtEl>
                                          <p:spTgt spid="149"/>
                                        </p:tgtEl>
                                        <p:attrNameLst>
                                          <p:attrName>style.visibility</p:attrName>
                                        </p:attrNameLst>
                                      </p:cBhvr>
                                      <p:to>
                                        <p:strVal val="visible"/>
                                      </p:to>
                                    </p:set>
                                    <p:animEffect transition="in" filter="wipe(up)">
                                      <p:cBhvr>
                                        <p:cTn id="146" dur="500"/>
                                        <p:tgtEl>
                                          <p:spTgt spid="149"/>
                                        </p:tgtEl>
                                      </p:cBhvr>
                                    </p:animEffect>
                                  </p:childTnLst>
                                </p:cTn>
                              </p:par>
                              <p:par>
                                <p:cTn id="147" presetID="22" presetClass="entr" presetSubtype="1" fill="hold" nodeType="withEffect">
                                  <p:stCondLst>
                                    <p:cond delay="0"/>
                                  </p:stCondLst>
                                  <p:childTnLst>
                                    <p:set>
                                      <p:cBhvr>
                                        <p:cTn id="148" dur="1" fill="hold">
                                          <p:stCondLst>
                                            <p:cond delay="0"/>
                                          </p:stCondLst>
                                        </p:cTn>
                                        <p:tgtEl>
                                          <p:spTgt spid="150"/>
                                        </p:tgtEl>
                                        <p:attrNameLst>
                                          <p:attrName>style.visibility</p:attrName>
                                        </p:attrNameLst>
                                      </p:cBhvr>
                                      <p:to>
                                        <p:strVal val="visible"/>
                                      </p:to>
                                    </p:set>
                                    <p:animEffect transition="in" filter="wipe(up)">
                                      <p:cBhvr>
                                        <p:cTn id="149" dur="500"/>
                                        <p:tgtEl>
                                          <p:spTgt spid="150"/>
                                        </p:tgtEl>
                                      </p:cBhvr>
                                    </p:animEffect>
                                  </p:childTnLst>
                                </p:cTn>
                              </p:par>
                              <p:par>
                                <p:cTn id="150" presetID="22" presetClass="entr" presetSubtype="1" fill="hold" nodeType="withEffect">
                                  <p:stCondLst>
                                    <p:cond delay="0"/>
                                  </p:stCondLst>
                                  <p:childTnLst>
                                    <p:set>
                                      <p:cBhvr>
                                        <p:cTn id="151" dur="1" fill="hold">
                                          <p:stCondLst>
                                            <p:cond delay="0"/>
                                          </p:stCondLst>
                                        </p:cTn>
                                        <p:tgtEl>
                                          <p:spTgt spid="151"/>
                                        </p:tgtEl>
                                        <p:attrNameLst>
                                          <p:attrName>style.visibility</p:attrName>
                                        </p:attrNameLst>
                                      </p:cBhvr>
                                      <p:to>
                                        <p:strVal val="visible"/>
                                      </p:to>
                                    </p:set>
                                    <p:animEffect transition="in" filter="wipe(up)">
                                      <p:cBhvr>
                                        <p:cTn id="152" dur="500"/>
                                        <p:tgtEl>
                                          <p:spTgt spid="151"/>
                                        </p:tgtEl>
                                      </p:cBhvr>
                                    </p:animEffect>
                                  </p:childTnLst>
                                </p:cTn>
                              </p:par>
                              <p:par>
                                <p:cTn id="153" presetID="22" presetClass="entr" presetSubtype="1" fill="hold" nodeType="withEffect">
                                  <p:stCondLst>
                                    <p:cond delay="0"/>
                                  </p:stCondLst>
                                  <p:childTnLst>
                                    <p:set>
                                      <p:cBhvr>
                                        <p:cTn id="154" dur="1" fill="hold">
                                          <p:stCondLst>
                                            <p:cond delay="0"/>
                                          </p:stCondLst>
                                        </p:cTn>
                                        <p:tgtEl>
                                          <p:spTgt spid="152"/>
                                        </p:tgtEl>
                                        <p:attrNameLst>
                                          <p:attrName>style.visibility</p:attrName>
                                        </p:attrNameLst>
                                      </p:cBhvr>
                                      <p:to>
                                        <p:strVal val="visible"/>
                                      </p:to>
                                    </p:set>
                                    <p:animEffect transition="in" filter="wipe(up)">
                                      <p:cBhvr>
                                        <p:cTn id="155" dur="500"/>
                                        <p:tgtEl>
                                          <p:spTgt spid="152"/>
                                        </p:tgtEl>
                                      </p:cBhvr>
                                    </p:animEffect>
                                  </p:childTnLst>
                                </p:cTn>
                              </p:par>
                              <p:par>
                                <p:cTn id="156" presetID="22" presetClass="entr" presetSubtype="1" fill="hold" nodeType="withEffect">
                                  <p:stCondLst>
                                    <p:cond delay="0"/>
                                  </p:stCondLst>
                                  <p:childTnLst>
                                    <p:set>
                                      <p:cBhvr>
                                        <p:cTn id="157" dur="1" fill="hold">
                                          <p:stCondLst>
                                            <p:cond delay="0"/>
                                          </p:stCondLst>
                                        </p:cTn>
                                        <p:tgtEl>
                                          <p:spTgt spid="153"/>
                                        </p:tgtEl>
                                        <p:attrNameLst>
                                          <p:attrName>style.visibility</p:attrName>
                                        </p:attrNameLst>
                                      </p:cBhvr>
                                      <p:to>
                                        <p:strVal val="visible"/>
                                      </p:to>
                                    </p:set>
                                    <p:animEffect transition="in" filter="wipe(up)">
                                      <p:cBhvr>
                                        <p:cTn id="158" dur="500"/>
                                        <p:tgtEl>
                                          <p:spTgt spid="153"/>
                                        </p:tgtEl>
                                      </p:cBhvr>
                                    </p:animEffect>
                                  </p:childTnLst>
                                </p:cTn>
                              </p:par>
                              <p:par>
                                <p:cTn id="159" presetID="22" presetClass="entr" presetSubtype="1" fill="hold" nodeType="withEffect">
                                  <p:stCondLst>
                                    <p:cond delay="0"/>
                                  </p:stCondLst>
                                  <p:childTnLst>
                                    <p:set>
                                      <p:cBhvr>
                                        <p:cTn id="160" dur="1" fill="hold">
                                          <p:stCondLst>
                                            <p:cond delay="0"/>
                                          </p:stCondLst>
                                        </p:cTn>
                                        <p:tgtEl>
                                          <p:spTgt spid="154"/>
                                        </p:tgtEl>
                                        <p:attrNameLst>
                                          <p:attrName>style.visibility</p:attrName>
                                        </p:attrNameLst>
                                      </p:cBhvr>
                                      <p:to>
                                        <p:strVal val="visible"/>
                                      </p:to>
                                    </p:set>
                                    <p:animEffect transition="in" filter="wipe(up)">
                                      <p:cBhvr>
                                        <p:cTn id="161" dur="500"/>
                                        <p:tgtEl>
                                          <p:spTgt spid="154"/>
                                        </p:tgtEl>
                                      </p:cBhvr>
                                    </p:animEffect>
                                  </p:childTnLst>
                                </p:cTn>
                              </p:par>
                              <p:par>
                                <p:cTn id="162" presetID="22" presetClass="entr" presetSubtype="1" fill="hold" nodeType="withEffect">
                                  <p:stCondLst>
                                    <p:cond delay="0"/>
                                  </p:stCondLst>
                                  <p:childTnLst>
                                    <p:set>
                                      <p:cBhvr>
                                        <p:cTn id="163" dur="1" fill="hold">
                                          <p:stCondLst>
                                            <p:cond delay="0"/>
                                          </p:stCondLst>
                                        </p:cTn>
                                        <p:tgtEl>
                                          <p:spTgt spid="155"/>
                                        </p:tgtEl>
                                        <p:attrNameLst>
                                          <p:attrName>style.visibility</p:attrName>
                                        </p:attrNameLst>
                                      </p:cBhvr>
                                      <p:to>
                                        <p:strVal val="visible"/>
                                      </p:to>
                                    </p:set>
                                    <p:animEffect transition="in" filter="wipe(up)">
                                      <p:cBhvr>
                                        <p:cTn id="164" dur="500"/>
                                        <p:tgtEl>
                                          <p:spTgt spid="155"/>
                                        </p:tgtEl>
                                      </p:cBhvr>
                                    </p:animEffect>
                                  </p:childTnLst>
                                </p:cTn>
                              </p:par>
                              <p:par>
                                <p:cTn id="165" presetID="22" presetClass="entr" presetSubtype="1" fill="hold" nodeType="withEffect">
                                  <p:stCondLst>
                                    <p:cond delay="0"/>
                                  </p:stCondLst>
                                  <p:childTnLst>
                                    <p:set>
                                      <p:cBhvr>
                                        <p:cTn id="166" dur="1" fill="hold">
                                          <p:stCondLst>
                                            <p:cond delay="0"/>
                                          </p:stCondLst>
                                        </p:cTn>
                                        <p:tgtEl>
                                          <p:spTgt spid="156"/>
                                        </p:tgtEl>
                                        <p:attrNameLst>
                                          <p:attrName>style.visibility</p:attrName>
                                        </p:attrNameLst>
                                      </p:cBhvr>
                                      <p:to>
                                        <p:strVal val="visible"/>
                                      </p:to>
                                    </p:set>
                                    <p:animEffect transition="in" filter="wipe(up)">
                                      <p:cBhvr>
                                        <p:cTn id="167" dur="500"/>
                                        <p:tgtEl>
                                          <p:spTgt spid="156"/>
                                        </p:tgtEl>
                                      </p:cBhvr>
                                    </p:animEffect>
                                  </p:childTnLst>
                                </p:cTn>
                              </p:par>
                              <p:par>
                                <p:cTn id="168" presetID="22" presetClass="entr" presetSubtype="1" fill="hold" nodeType="withEffect">
                                  <p:stCondLst>
                                    <p:cond delay="0"/>
                                  </p:stCondLst>
                                  <p:childTnLst>
                                    <p:set>
                                      <p:cBhvr>
                                        <p:cTn id="169" dur="1" fill="hold">
                                          <p:stCondLst>
                                            <p:cond delay="0"/>
                                          </p:stCondLst>
                                        </p:cTn>
                                        <p:tgtEl>
                                          <p:spTgt spid="157"/>
                                        </p:tgtEl>
                                        <p:attrNameLst>
                                          <p:attrName>style.visibility</p:attrName>
                                        </p:attrNameLst>
                                      </p:cBhvr>
                                      <p:to>
                                        <p:strVal val="visible"/>
                                      </p:to>
                                    </p:set>
                                    <p:animEffect transition="in" filter="wipe(up)">
                                      <p:cBhvr>
                                        <p:cTn id="170" dur="500"/>
                                        <p:tgtEl>
                                          <p:spTgt spid="157"/>
                                        </p:tgtEl>
                                      </p:cBhvr>
                                    </p:animEffect>
                                  </p:childTnLst>
                                </p:cTn>
                              </p:par>
                              <p:par>
                                <p:cTn id="171" presetID="22" presetClass="entr" presetSubtype="1" fill="hold" nodeType="withEffect">
                                  <p:stCondLst>
                                    <p:cond delay="0"/>
                                  </p:stCondLst>
                                  <p:childTnLst>
                                    <p:set>
                                      <p:cBhvr>
                                        <p:cTn id="172" dur="1" fill="hold">
                                          <p:stCondLst>
                                            <p:cond delay="0"/>
                                          </p:stCondLst>
                                        </p:cTn>
                                        <p:tgtEl>
                                          <p:spTgt spid="158"/>
                                        </p:tgtEl>
                                        <p:attrNameLst>
                                          <p:attrName>style.visibility</p:attrName>
                                        </p:attrNameLst>
                                      </p:cBhvr>
                                      <p:to>
                                        <p:strVal val="visible"/>
                                      </p:to>
                                    </p:set>
                                    <p:animEffect transition="in" filter="wipe(up)">
                                      <p:cBhvr>
                                        <p:cTn id="173" dur="500"/>
                                        <p:tgtEl>
                                          <p:spTgt spid="158"/>
                                        </p:tgtEl>
                                      </p:cBhvr>
                                    </p:animEffect>
                                  </p:childTnLst>
                                </p:cTn>
                              </p:par>
                              <p:par>
                                <p:cTn id="174" presetID="22" presetClass="entr" presetSubtype="1" fill="hold" nodeType="withEffect">
                                  <p:stCondLst>
                                    <p:cond delay="0"/>
                                  </p:stCondLst>
                                  <p:childTnLst>
                                    <p:set>
                                      <p:cBhvr>
                                        <p:cTn id="175" dur="1" fill="hold">
                                          <p:stCondLst>
                                            <p:cond delay="0"/>
                                          </p:stCondLst>
                                        </p:cTn>
                                        <p:tgtEl>
                                          <p:spTgt spid="159"/>
                                        </p:tgtEl>
                                        <p:attrNameLst>
                                          <p:attrName>style.visibility</p:attrName>
                                        </p:attrNameLst>
                                      </p:cBhvr>
                                      <p:to>
                                        <p:strVal val="visible"/>
                                      </p:to>
                                    </p:set>
                                    <p:animEffect transition="in" filter="wipe(up)">
                                      <p:cBhvr>
                                        <p:cTn id="176" dur="500"/>
                                        <p:tgtEl>
                                          <p:spTgt spid="159"/>
                                        </p:tgtEl>
                                      </p:cBhvr>
                                    </p:animEffect>
                                  </p:childTnLst>
                                </p:cTn>
                              </p:par>
                              <p:par>
                                <p:cTn id="177" presetID="22" presetClass="entr" presetSubtype="1" fill="hold" nodeType="withEffect">
                                  <p:stCondLst>
                                    <p:cond delay="0"/>
                                  </p:stCondLst>
                                  <p:childTnLst>
                                    <p:set>
                                      <p:cBhvr>
                                        <p:cTn id="178" dur="1" fill="hold">
                                          <p:stCondLst>
                                            <p:cond delay="0"/>
                                          </p:stCondLst>
                                        </p:cTn>
                                        <p:tgtEl>
                                          <p:spTgt spid="160"/>
                                        </p:tgtEl>
                                        <p:attrNameLst>
                                          <p:attrName>style.visibility</p:attrName>
                                        </p:attrNameLst>
                                      </p:cBhvr>
                                      <p:to>
                                        <p:strVal val="visible"/>
                                      </p:to>
                                    </p:set>
                                    <p:animEffect transition="in" filter="wipe(up)">
                                      <p:cBhvr>
                                        <p:cTn id="179" dur="500"/>
                                        <p:tgtEl>
                                          <p:spTgt spid="160"/>
                                        </p:tgtEl>
                                      </p:cBhvr>
                                    </p:animEffect>
                                  </p:childTnLst>
                                </p:cTn>
                              </p:par>
                              <p:par>
                                <p:cTn id="180" presetID="22" presetClass="entr" presetSubtype="1" fill="hold" nodeType="withEffect">
                                  <p:stCondLst>
                                    <p:cond delay="0"/>
                                  </p:stCondLst>
                                  <p:childTnLst>
                                    <p:set>
                                      <p:cBhvr>
                                        <p:cTn id="181" dur="1" fill="hold">
                                          <p:stCondLst>
                                            <p:cond delay="0"/>
                                          </p:stCondLst>
                                        </p:cTn>
                                        <p:tgtEl>
                                          <p:spTgt spid="161"/>
                                        </p:tgtEl>
                                        <p:attrNameLst>
                                          <p:attrName>style.visibility</p:attrName>
                                        </p:attrNameLst>
                                      </p:cBhvr>
                                      <p:to>
                                        <p:strVal val="visible"/>
                                      </p:to>
                                    </p:set>
                                    <p:animEffect transition="in" filter="wipe(up)">
                                      <p:cBhvr>
                                        <p:cTn id="182" dur="500"/>
                                        <p:tgtEl>
                                          <p:spTgt spid="161"/>
                                        </p:tgtEl>
                                      </p:cBhvr>
                                    </p:animEffect>
                                  </p:childTnLst>
                                </p:cTn>
                              </p:par>
                              <p:par>
                                <p:cTn id="183" presetID="22" presetClass="entr" presetSubtype="1" fill="hold" nodeType="withEffect">
                                  <p:stCondLst>
                                    <p:cond delay="0"/>
                                  </p:stCondLst>
                                  <p:childTnLst>
                                    <p:set>
                                      <p:cBhvr>
                                        <p:cTn id="184" dur="1" fill="hold">
                                          <p:stCondLst>
                                            <p:cond delay="0"/>
                                          </p:stCondLst>
                                        </p:cTn>
                                        <p:tgtEl>
                                          <p:spTgt spid="162"/>
                                        </p:tgtEl>
                                        <p:attrNameLst>
                                          <p:attrName>style.visibility</p:attrName>
                                        </p:attrNameLst>
                                      </p:cBhvr>
                                      <p:to>
                                        <p:strVal val="visible"/>
                                      </p:to>
                                    </p:set>
                                    <p:animEffect transition="in" filter="wipe(up)">
                                      <p:cBhvr>
                                        <p:cTn id="185" dur="500"/>
                                        <p:tgtEl>
                                          <p:spTgt spid="162"/>
                                        </p:tgtEl>
                                      </p:cBhvr>
                                    </p:animEffect>
                                  </p:childTnLst>
                                </p:cTn>
                              </p:par>
                              <p:par>
                                <p:cTn id="186" presetID="22" presetClass="entr" presetSubtype="1" fill="hold" nodeType="withEffect">
                                  <p:stCondLst>
                                    <p:cond delay="0"/>
                                  </p:stCondLst>
                                  <p:childTnLst>
                                    <p:set>
                                      <p:cBhvr>
                                        <p:cTn id="187" dur="1" fill="hold">
                                          <p:stCondLst>
                                            <p:cond delay="0"/>
                                          </p:stCondLst>
                                        </p:cTn>
                                        <p:tgtEl>
                                          <p:spTgt spid="163"/>
                                        </p:tgtEl>
                                        <p:attrNameLst>
                                          <p:attrName>style.visibility</p:attrName>
                                        </p:attrNameLst>
                                      </p:cBhvr>
                                      <p:to>
                                        <p:strVal val="visible"/>
                                      </p:to>
                                    </p:set>
                                    <p:animEffect transition="in" filter="wipe(up)">
                                      <p:cBhvr>
                                        <p:cTn id="188" dur="500"/>
                                        <p:tgtEl>
                                          <p:spTgt spid="163"/>
                                        </p:tgtEl>
                                      </p:cBhvr>
                                    </p:animEffect>
                                  </p:childTnLst>
                                </p:cTn>
                              </p:par>
                              <p:par>
                                <p:cTn id="189" presetID="22" presetClass="entr" presetSubtype="1" fill="hold" nodeType="withEffect">
                                  <p:stCondLst>
                                    <p:cond delay="0"/>
                                  </p:stCondLst>
                                  <p:childTnLst>
                                    <p:set>
                                      <p:cBhvr>
                                        <p:cTn id="190" dur="1" fill="hold">
                                          <p:stCondLst>
                                            <p:cond delay="0"/>
                                          </p:stCondLst>
                                        </p:cTn>
                                        <p:tgtEl>
                                          <p:spTgt spid="164"/>
                                        </p:tgtEl>
                                        <p:attrNameLst>
                                          <p:attrName>style.visibility</p:attrName>
                                        </p:attrNameLst>
                                      </p:cBhvr>
                                      <p:to>
                                        <p:strVal val="visible"/>
                                      </p:to>
                                    </p:set>
                                    <p:animEffect transition="in" filter="wipe(up)">
                                      <p:cBhvr>
                                        <p:cTn id="191" dur="500"/>
                                        <p:tgtEl>
                                          <p:spTgt spid="164"/>
                                        </p:tgtEl>
                                      </p:cBhvr>
                                    </p:animEffect>
                                  </p:childTnLst>
                                </p:cTn>
                              </p:par>
                              <p:par>
                                <p:cTn id="192" presetID="22" presetClass="entr" presetSubtype="1" fill="hold" nodeType="withEffect">
                                  <p:stCondLst>
                                    <p:cond delay="0"/>
                                  </p:stCondLst>
                                  <p:childTnLst>
                                    <p:set>
                                      <p:cBhvr>
                                        <p:cTn id="193" dur="1" fill="hold">
                                          <p:stCondLst>
                                            <p:cond delay="0"/>
                                          </p:stCondLst>
                                        </p:cTn>
                                        <p:tgtEl>
                                          <p:spTgt spid="165"/>
                                        </p:tgtEl>
                                        <p:attrNameLst>
                                          <p:attrName>style.visibility</p:attrName>
                                        </p:attrNameLst>
                                      </p:cBhvr>
                                      <p:to>
                                        <p:strVal val="visible"/>
                                      </p:to>
                                    </p:set>
                                    <p:animEffect transition="in" filter="wipe(up)">
                                      <p:cBhvr>
                                        <p:cTn id="194" dur="500"/>
                                        <p:tgtEl>
                                          <p:spTgt spid="165"/>
                                        </p:tgtEl>
                                      </p:cBhvr>
                                    </p:animEffect>
                                  </p:childTnLst>
                                </p:cTn>
                              </p:par>
                              <p:par>
                                <p:cTn id="195" presetID="22" presetClass="entr" presetSubtype="1" fill="hold" nodeType="withEffect">
                                  <p:stCondLst>
                                    <p:cond delay="0"/>
                                  </p:stCondLst>
                                  <p:childTnLst>
                                    <p:set>
                                      <p:cBhvr>
                                        <p:cTn id="196" dur="1" fill="hold">
                                          <p:stCondLst>
                                            <p:cond delay="0"/>
                                          </p:stCondLst>
                                        </p:cTn>
                                        <p:tgtEl>
                                          <p:spTgt spid="166"/>
                                        </p:tgtEl>
                                        <p:attrNameLst>
                                          <p:attrName>style.visibility</p:attrName>
                                        </p:attrNameLst>
                                      </p:cBhvr>
                                      <p:to>
                                        <p:strVal val="visible"/>
                                      </p:to>
                                    </p:set>
                                    <p:animEffect transition="in" filter="wipe(up)">
                                      <p:cBhvr>
                                        <p:cTn id="197" dur="500"/>
                                        <p:tgtEl>
                                          <p:spTgt spid="166"/>
                                        </p:tgtEl>
                                      </p:cBhvr>
                                    </p:animEffect>
                                  </p:childTnLst>
                                </p:cTn>
                              </p:par>
                              <p:par>
                                <p:cTn id="198" presetID="22" presetClass="entr" presetSubtype="1" fill="hold" nodeType="withEffect">
                                  <p:stCondLst>
                                    <p:cond delay="0"/>
                                  </p:stCondLst>
                                  <p:childTnLst>
                                    <p:set>
                                      <p:cBhvr>
                                        <p:cTn id="199" dur="1" fill="hold">
                                          <p:stCondLst>
                                            <p:cond delay="0"/>
                                          </p:stCondLst>
                                        </p:cTn>
                                        <p:tgtEl>
                                          <p:spTgt spid="167"/>
                                        </p:tgtEl>
                                        <p:attrNameLst>
                                          <p:attrName>style.visibility</p:attrName>
                                        </p:attrNameLst>
                                      </p:cBhvr>
                                      <p:to>
                                        <p:strVal val="visible"/>
                                      </p:to>
                                    </p:set>
                                    <p:animEffect transition="in" filter="wipe(up)">
                                      <p:cBhvr>
                                        <p:cTn id="200" dur="500"/>
                                        <p:tgtEl>
                                          <p:spTgt spid="167"/>
                                        </p:tgtEl>
                                      </p:cBhvr>
                                    </p:animEffect>
                                  </p:childTnLst>
                                </p:cTn>
                              </p:par>
                              <p:par>
                                <p:cTn id="201" presetID="22" presetClass="entr" presetSubtype="1" fill="hold" nodeType="withEffect">
                                  <p:stCondLst>
                                    <p:cond delay="0"/>
                                  </p:stCondLst>
                                  <p:childTnLst>
                                    <p:set>
                                      <p:cBhvr>
                                        <p:cTn id="202" dur="1" fill="hold">
                                          <p:stCondLst>
                                            <p:cond delay="0"/>
                                          </p:stCondLst>
                                        </p:cTn>
                                        <p:tgtEl>
                                          <p:spTgt spid="168"/>
                                        </p:tgtEl>
                                        <p:attrNameLst>
                                          <p:attrName>style.visibility</p:attrName>
                                        </p:attrNameLst>
                                      </p:cBhvr>
                                      <p:to>
                                        <p:strVal val="visible"/>
                                      </p:to>
                                    </p:set>
                                    <p:animEffect transition="in" filter="wipe(up)">
                                      <p:cBhvr>
                                        <p:cTn id="203" dur="500"/>
                                        <p:tgtEl>
                                          <p:spTgt spid="168"/>
                                        </p:tgtEl>
                                      </p:cBhvr>
                                    </p:animEffect>
                                  </p:childTnLst>
                                </p:cTn>
                              </p:par>
                              <p:par>
                                <p:cTn id="204" presetID="22" presetClass="entr" presetSubtype="1" fill="hold" nodeType="withEffect">
                                  <p:stCondLst>
                                    <p:cond delay="0"/>
                                  </p:stCondLst>
                                  <p:childTnLst>
                                    <p:set>
                                      <p:cBhvr>
                                        <p:cTn id="205" dur="1" fill="hold">
                                          <p:stCondLst>
                                            <p:cond delay="0"/>
                                          </p:stCondLst>
                                        </p:cTn>
                                        <p:tgtEl>
                                          <p:spTgt spid="169"/>
                                        </p:tgtEl>
                                        <p:attrNameLst>
                                          <p:attrName>style.visibility</p:attrName>
                                        </p:attrNameLst>
                                      </p:cBhvr>
                                      <p:to>
                                        <p:strVal val="visible"/>
                                      </p:to>
                                    </p:set>
                                    <p:animEffect transition="in" filter="wipe(up)">
                                      <p:cBhvr>
                                        <p:cTn id="206" dur="500"/>
                                        <p:tgtEl>
                                          <p:spTgt spid="169"/>
                                        </p:tgtEl>
                                      </p:cBhvr>
                                    </p:animEffect>
                                  </p:childTnLst>
                                </p:cTn>
                              </p:par>
                              <p:par>
                                <p:cTn id="207" presetID="22" presetClass="entr" presetSubtype="1" fill="hold" nodeType="withEffect">
                                  <p:stCondLst>
                                    <p:cond delay="0"/>
                                  </p:stCondLst>
                                  <p:childTnLst>
                                    <p:set>
                                      <p:cBhvr>
                                        <p:cTn id="208" dur="1" fill="hold">
                                          <p:stCondLst>
                                            <p:cond delay="0"/>
                                          </p:stCondLst>
                                        </p:cTn>
                                        <p:tgtEl>
                                          <p:spTgt spid="170"/>
                                        </p:tgtEl>
                                        <p:attrNameLst>
                                          <p:attrName>style.visibility</p:attrName>
                                        </p:attrNameLst>
                                      </p:cBhvr>
                                      <p:to>
                                        <p:strVal val="visible"/>
                                      </p:to>
                                    </p:set>
                                    <p:animEffect transition="in" filter="wipe(up)">
                                      <p:cBhvr>
                                        <p:cTn id="209" dur="500"/>
                                        <p:tgtEl>
                                          <p:spTgt spid="170"/>
                                        </p:tgtEl>
                                      </p:cBhvr>
                                    </p:animEffect>
                                  </p:childTnLst>
                                </p:cTn>
                              </p:par>
                              <p:par>
                                <p:cTn id="210" presetID="22" presetClass="entr" presetSubtype="1" fill="hold" nodeType="withEffect">
                                  <p:stCondLst>
                                    <p:cond delay="0"/>
                                  </p:stCondLst>
                                  <p:childTnLst>
                                    <p:set>
                                      <p:cBhvr>
                                        <p:cTn id="211" dur="1" fill="hold">
                                          <p:stCondLst>
                                            <p:cond delay="0"/>
                                          </p:stCondLst>
                                        </p:cTn>
                                        <p:tgtEl>
                                          <p:spTgt spid="171"/>
                                        </p:tgtEl>
                                        <p:attrNameLst>
                                          <p:attrName>style.visibility</p:attrName>
                                        </p:attrNameLst>
                                      </p:cBhvr>
                                      <p:to>
                                        <p:strVal val="visible"/>
                                      </p:to>
                                    </p:set>
                                    <p:animEffect transition="in" filter="wipe(up)">
                                      <p:cBhvr>
                                        <p:cTn id="212" dur="500"/>
                                        <p:tgtEl>
                                          <p:spTgt spid="171"/>
                                        </p:tgtEl>
                                      </p:cBhvr>
                                    </p:animEffect>
                                  </p:childTnLst>
                                </p:cTn>
                              </p:par>
                              <p:par>
                                <p:cTn id="213" presetID="22" presetClass="entr" presetSubtype="1" fill="hold" nodeType="withEffect">
                                  <p:stCondLst>
                                    <p:cond delay="0"/>
                                  </p:stCondLst>
                                  <p:childTnLst>
                                    <p:set>
                                      <p:cBhvr>
                                        <p:cTn id="214" dur="1" fill="hold">
                                          <p:stCondLst>
                                            <p:cond delay="0"/>
                                          </p:stCondLst>
                                        </p:cTn>
                                        <p:tgtEl>
                                          <p:spTgt spid="172"/>
                                        </p:tgtEl>
                                        <p:attrNameLst>
                                          <p:attrName>style.visibility</p:attrName>
                                        </p:attrNameLst>
                                      </p:cBhvr>
                                      <p:to>
                                        <p:strVal val="visible"/>
                                      </p:to>
                                    </p:set>
                                    <p:animEffect transition="in" filter="wipe(up)">
                                      <p:cBhvr>
                                        <p:cTn id="215" dur="500"/>
                                        <p:tgtEl>
                                          <p:spTgt spid="172"/>
                                        </p:tgtEl>
                                      </p:cBhvr>
                                    </p:animEffect>
                                  </p:childTnLst>
                                </p:cTn>
                              </p:par>
                              <p:par>
                                <p:cTn id="216" presetID="22" presetClass="entr" presetSubtype="1" fill="hold" nodeType="withEffect">
                                  <p:stCondLst>
                                    <p:cond delay="0"/>
                                  </p:stCondLst>
                                  <p:childTnLst>
                                    <p:set>
                                      <p:cBhvr>
                                        <p:cTn id="217" dur="1" fill="hold">
                                          <p:stCondLst>
                                            <p:cond delay="0"/>
                                          </p:stCondLst>
                                        </p:cTn>
                                        <p:tgtEl>
                                          <p:spTgt spid="173"/>
                                        </p:tgtEl>
                                        <p:attrNameLst>
                                          <p:attrName>style.visibility</p:attrName>
                                        </p:attrNameLst>
                                      </p:cBhvr>
                                      <p:to>
                                        <p:strVal val="visible"/>
                                      </p:to>
                                    </p:set>
                                    <p:animEffect transition="in" filter="wipe(up)">
                                      <p:cBhvr>
                                        <p:cTn id="218" dur="500"/>
                                        <p:tgtEl>
                                          <p:spTgt spid="173"/>
                                        </p:tgtEl>
                                      </p:cBhvr>
                                    </p:animEffect>
                                  </p:childTnLst>
                                </p:cTn>
                              </p:par>
                              <p:par>
                                <p:cTn id="219" presetID="22" presetClass="entr" presetSubtype="1" fill="hold" nodeType="withEffect">
                                  <p:stCondLst>
                                    <p:cond delay="0"/>
                                  </p:stCondLst>
                                  <p:childTnLst>
                                    <p:set>
                                      <p:cBhvr>
                                        <p:cTn id="220" dur="1" fill="hold">
                                          <p:stCondLst>
                                            <p:cond delay="0"/>
                                          </p:stCondLst>
                                        </p:cTn>
                                        <p:tgtEl>
                                          <p:spTgt spid="174"/>
                                        </p:tgtEl>
                                        <p:attrNameLst>
                                          <p:attrName>style.visibility</p:attrName>
                                        </p:attrNameLst>
                                      </p:cBhvr>
                                      <p:to>
                                        <p:strVal val="visible"/>
                                      </p:to>
                                    </p:set>
                                    <p:animEffect transition="in" filter="wipe(up)">
                                      <p:cBhvr>
                                        <p:cTn id="221" dur="500"/>
                                        <p:tgtEl>
                                          <p:spTgt spid="174"/>
                                        </p:tgtEl>
                                      </p:cBhvr>
                                    </p:animEffect>
                                  </p:childTnLst>
                                </p:cTn>
                              </p:par>
                              <p:par>
                                <p:cTn id="222" presetID="22" presetClass="entr" presetSubtype="1" fill="hold" nodeType="withEffect">
                                  <p:stCondLst>
                                    <p:cond delay="0"/>
                                  </p:stCondLst>
                                  <p:childTnLst>
                                    <p:set>
                                      <p:cBhvr>
                                        <p:cTn id="223" dur="1" fill="hold">
                                          <p:stCondLst>
                                            <p:cond delay="0"/>
                                          </p:stCondLst>
                                        </p:cTn>
                                        <p:tgtEl>
                                          <p:spTgt spid="175"/>
                                        </p:tgtEl>
                                        <p:attrNameLst>
                                          <p:attrName>style.visibility</p:attrName>
                                        </p:attrNameLst>
                                      </p:cBhvr>
                                      <p:to>
                                        <p:strVal val="visible"/>
                                      </p:to>
                                    </p:set>
                                    <p:animEffect transition="in" filter="wipe(up)">
                                      <p:cBhvr>
                                        <p:cTn id="224" dur="500"/>
                                        <p:tgtEl>
                                          <p:spTgt spid="175"/>
                                        </p:tgtEl>
                                      </p:cBhvr>
                                    </p:animEffect>
                                  </p:childTnLst>
                                </p:cTn>
                              </p:par>
                              <p:par>
                                <p:cTn id="225" presetID="22" presetClass="entr" presetSubtype="1" fill="hold" nodeType="withEffect">
                                  <p:stCondLst>
                                    <p:cond delay="0"/>
                                  </p:stCondLst>
                                  <p:childTnLst>
                                    <p:set>
                                      <p:cBhvr>
                                        <p:cTn id="226" dur="1" fill="hold">
                                          <p:stCondLst>
                                            <p:cond delay="0"/>
                                          </p:stCondLst>
                                        </p:cTn>
                                        <p:tgtEl>
                                          <p:spTgt spid="176"/>
                                        </p:tgtEl>
                                        <p:attrNameLst>
                                          <p:attrName>style.visibility</p:attrName>
                                        </p:attrNameLst>
                                      </p:cBhvr>
                                      <p:to>
                                        <p:strVal val="visible"/>
                                      </p:to>
                                    </p:set>
                                    <p:animEffect transition="in" filter="wipe(up)">
                                      <p:cBhvr>
                                        <p:cTn id="227" dur="500"/>
                                        <p:tgtEl>
                                          <p:spTgt spid="176"/>
                                        </p:tgtEl>
                                      </p:cBhvr>
                                    </p:animEffect>
                                  </p:childTnLst>
                                </p:cTn>
                              </p:par>
                              <p:par>
                                <p:cTn id="228" presetID="22" presetClass="entr" presetSubtype="1" fill="hold" nodeType="withEffect">
                                  <p:stCondLst>
                                    <p:cond delay="0"/>
                                  </p:stCondLst>
                                  <p:childTnLst>
                                    <p:set>
                                      <p:cBhvr>
                                        <p:cTn id="229" dur="1" fill="hold">
                                          <p:stCondLst>
                                            <p:cond delay="0"/>
                                          </p:stCondLst>
                                        </p:cTn>
                                        <p:tgtEl>
                                          <p:spTgt spid="177"/>
                                        </p:tgtEl>
                                        <p:attrNameLst>
                                          <p:attrName>style.visibility</p:attrName>
                                        </p:attrNameLst>
                                      </p:cBhvr>
                                      <p:to>
                                        <p:strVal val="visible"/>
                                      </p:to>
                                    </p:set>
                                    <p:animEffect transition="in" filter="wipe(up)">
                                      <p:cBhvr>
                                        <p:cTn id="230" dur="500"/>
                                        <p:tgtEl>
                                          <p:spTgt spid="177"/>
                                        </p:tgtEl>
                                      </p:cBhvr>
                                    </p:animEffect>
                                  </p:childTnLst>
                                </p:cTn>
                              </p:par>
                              <p:par>
                                <p:cTn id="231" presetID="22" presetClass="entr" presetSubtype="1" fill="hold" nodeType="withEffect">
                                  <p:stCondLst>
                                    <p:cond delay="0"/>
                                  </p:stCondLst>
                                  <p:childTnLst>
                                    <p:set>
                                      <p:cBhvr>
                                        <p:cTn id="232" dur="1" fill="hold">
                                          <p:stCondLst>
                                            <p:cond delay="0"/>
                                          </p:stCondLst>
                                        </p:cTn>
                                        <p:tgtEl>
                                          <p:spTgt spid="178"/>
                                        </p:tgtEl>
                                        <p:attrNameLst>
                                          <p:attrName>style.visibility</p:attrName>
                                        </p:attrNameLst>
                                      </p:cBhvr>
                                      <p:to>
                                        <p:strVal val="visible"/>
                                      </p:to>
                                    </p:set>
                                    <p:animEffect transition="in" filter="wipe(up)">
                                      <p:cBhvr>
                                        <p:cTn id="233" dur="500"/>
                                        <p:tgtEl>
                                          <p:spTgt spid="178"/>
                                        </p:tgtEl>
                                      </p:cBhvr>
                                    </p:animEffect>
                                  </p:childTnLst>
                                </p:cTn>
                              </p:par>
                              <p:par>
                                <p:cTn id="234" presetID="22" presetClass="entr" presetSubtype="1" fill="hold" nodeType="withEffect">
                                  <p:stCondLst>
                                    <p:cond delay="0"/>
                                  </p:stCondLst>
                                  <p:childTnLst>
                                    <p:set>
                                      <p:cBhvr>
                                        <p:cTn id="235" dur="1" fill="hold">
                                          <p:stCondLst>
                                            <p:cond delay="0"/>
                                          </p:stCondLst>
                                        </p:cTn>
                                        <p:tgtEl>
                                          <p:spTgt spid="179"/>
                                        </p:tgtEl>
                                        <p:attrNameLst>
                                          <p:attrName>style.visibility</p:attrName>
                                        </p:attrNameLst>
                                      </p:cBhvr>
                                      <p:to>
                                        <p:strVal val="visible"/>
                                      </p:to>
                                    </p:set>
                                    <p:animEffect transition="in" filter="wipe(up)">
                                      <p:cBhvr>
                                        <p:cTn id="236" dur="500"/>
                                        <p:tgtEl>
                                          <p:spTgt spid="179"/>
                                        </p:tgtEl>
                                      </p:cBhvr>
                                    </p:animEffect>
                                  </p:childTnLst>
                                </p:cTn>
                              </p:par>
                              <p:par>
                                <p:cTn id="237" presetID="22" presetClass="entr" presetSubtype="1" fill="hold" nodeType="withEffect">
                                  <p:stCondLst>
                                    <p:cond delay="0"/>
                                  </p:stCondLst>
                                  <p:childTnLst>
                                    <p:set>
                                      <p:cBhvr>
                                        <p:cTn id="238" dur="1" fill="hold">
                                          <p:stCondLst>
                                            <p:cond delay="0"/>
                                          </p:stCondLst>
                                        </p:cTn>
                                        <p:tgtEl>
                                          <p:spTgt spid="180"/>
                                        </p:tgtEl>
                                        <p:attrNameLst>
                                          <p:attrName>style.visibility</p:attrName>
                                        </p:attrNameLst>
                                      </p:cBhvr>
                                      <p:to>
                                        <p:strVal val="visible"/>
                                      </p:to>
                                    </p:set>
                                    <p:animEffect transition="in" filter="wipe(up)">
                                      <p:cBhvr>
                                        <p:cTn id="239" dur="500"/>
                                        <p:tgtEl>
                                          <p:spTgt spid="180"/>
                                        </p:tgtEl>
                                      </p:cBhvr>
                                    </p:animEffect>
                                  </p:childTnLst>
                                </p:cTn>
                              </p:par>
                              <p:par>
                                <p:cTn id="240" presetID="22" presetClass="entr" presetSubtype="1" fill="hold" nodeType="withEffect">
                                  <p:stCondLst>
                                    <p:cond delay="0"/>
                                  </p:stCondLst>
                                  <p:childTnLst>
                                    <p:set>
                                      <p:cBhvr>
                                        <p:cTn id="241" dur="1" fill="hold">
                                          <p:stCondLst>
                                            <p:cond delay="0"/>
                                          </p:stCondLst>
                                        </p:cTn>
                                        <p:tgtEl>
                                          <p:spTgt spid="181"/>
                                        </p:tgtEl>
                                        <p:attrNameLst>
                                          <p:attrName>style.visibility</p:attrName>
                                        </p:attrNameLst>
                                      </p:cBhvr>
                                      <p:to>
                                        <p:strVal val="visible"/>
                                      </p:to>
                                    </p:set>
                                    <p:animEffect transition="in" filter="wipe(up)">
                                      <p:cBhvr>
                                        <p:cTn id="242" dur="500"/>
                                        <p:tgtEl>
                                          <p:spTgt spid="181"/>
                                        </p:tgtEl>
                                      </p:cBhvr>
                                    </p:animEffect>
                                  </p:childTnLst>
                                </p:cTn>
                              </p:par>
                              <p:par>
                                <p:cTn id="243" presetID="22" presetClass="entr" presetSubtype="1" fill="hold" nodeType="withEffect">
                                  <p:stCondLst>
                                    <p:cond delay="0"/>
                                  </p:stCondLst>
                                  <p:childTnLst>
                                    <p:set>
                                      <p:cBhvr>
                                        <p:cTn id="244" dur="1" fill="hold">
                                          <p:stCondLst>
                                            <p:cond delay="0"/>
                                          </p:stCondLst>
                                        </p:cTn>
                                        <p:tgtEl>
                                          <p:spTgt spid="247"/>
                                        </p:tgtEl>
                                        <p:attrNameLst>
                                          <p:attrName>style.visibility</p:attrName>
                                        </p:attrNameLst>
                                      </p:cBhvr>
                                      <p:to>
                                        <p:strVal val="visible"/>
                                      </p:to>
                                    </p:set>
                                    <p:animEffect transition="in" filter="wipe(up)">
                                      <p:cBhvr>
                                        <p:cTn id="245" dur="500"/>
                                        <p:tgtEl>
                                          <p:spTgt spid="247"/>
                                        </p:tgtEl>
                                      </p:cBhvr>
                                    </p:animEffect>
                                  </p:childTnLst>
                                </p:cTn>
                              </p:par>
                            </p:childTnLst>
                          </p:cTn>
                        </p:par>
                        <p:par>
                          <p:cTn id="246" fill="hold">
                            <p:stCondLst>
                              <p:cond delay="5000"/>
                            </p:stCondLst>
                            <p:childTnLst>
                              <p:par>
                                <p:cTn id="247" presetID="42" presetClass="entr" presetSubtype="0" fill="hold" nodeType="afterEffect">
                                  <p:stCondLst>
                                    <p:cond delay="0"/>
                                  </p:stCondLst>
                                  <p:childTnLst>
                                    <p:set>
                                      <p:cBhvr>
                                        <p:cTn id="248" dur="1" fill="hold">
                                          <p:stCondLst>
                                            <p:cond delay="0"/>
                                          </p:stCondLst>
                                        </p:cTn>
                                        <p:tgtEl>
                                          <p:spTgt spid="2"/>
                                        </p:tgtEl>
                                        <p:attrNameLst>
                                          <p:attrName>style.visibility</p:attrName>
                                        </p:attrNameLst>
                                      </p:cBhvr>
                                      <p:to>
                                        <p:strVal val="visible"/>
                                      </p:to>
                                    </p:set>
                                    <p:animEffect transition="in" filter="fade">
                                      <p:cBhvr>
                                        <p:cTn id="249" dur="1000"/>
                                        <p:tgtEl>
                                          <p:spTgt spid="2"/>
                                        </p:tgtEl>
                                      </p:cBhvr>
                                    </p:animEffect>
                                    <p:anim calcmode="lin" valueType="num">
                                      <p:cBhvr>
                                        <p:cTn id="250" dur="1000" fill="hold"/>
                                        <p:tgtEl>
                                          <p:spTgt spid="2"/>
                                        </p:tgtEl>
                                        <p:attrNameLst>
                                          <p:attrName>ppt_x</p:attrName>
                                        </p:attrNameLst>
                                      </p:cBhvr>
                                      <p:tavLst>
                                        <p:tav tm="0">
                                          <p:val>
                                            <p:strVal val="#ppt_x"/>
                                          </p:val>
                                        </p:tav>
                                        <p:tav tm="100000">
                                          <p:val>
                                            <p:strVal val="#ppt_x"/>
                                          </p:val>
                                        </p:tav>
                                      </p:tavLst>
                                    </p:anim>
                                    <p:anim calcmode="lin" valueType="num">
                                      <p:cBhvr>
                                        <p:cTn id="251" dur="1000" fill="hold"/>
                                        <p:tgtEl>
                                          <p:spTgt spid="2"/>
                                        </p:tgtEl>
                                        <p:attrNameLst>
                                          <p:attrName>ppt_y</p:attrName>
                                        </p:attrNameLst>
                                      </p:cBhvr>
                                      <p:tavLst>
                                        <p:tav tm="0">
                                          <p:val>
                                            <p:strVal val="#ppt_y+.1"/>
                                          </p:val>
                                        </p:tav>
                                        <p:tav tm="100000">
                                          <p:val>
                                            <p:strVal val="#ppt_y"/>
                                          </p:val>
                                        </p:tav>
                                      </p:tavLst>
                                    </p:anim>
                                  </p:childTnLst>
                                </p:cTn>
                              </p:par>
                              <p:par>
                                <p:cTn id="252" presetID="42" presetClass="entr" presetSubtype="0" fill="hold" nodeType="withEffect">
                                  <p:stCondLst>
                                    <p:cond delay="100"/>
                                  </p:stCondLst>
                                  <p:childTnLst>
                                    <p:set>
                                      <p:cBhvr>
                                        <p:cTn id="253" dur="1" fill="hold">
                                          <p:stCondLst>
                                            <p:cond delay="0"/>
                                          </p:stCondLst>
                                        </p:cTn>
                                        <p:tgtEl>
                                          <p:spTgt spid="7"/>
                                        </p:tgtEl>
                                        <p:attrNameLst>
                                          <p:attrName>style.visibility</p:attrName>
                                        </p:attrNameLst>
                                      </p:cBhvr>
                                      <p:to>
                                        <p:strVal val="visible"/>
                                      </p:to>
                                    </p:set>
                                    <p:animEffect transition="in" filter="fade">
                                      <p:cBhvr>
                                        <p:cTn id="254" dur="1000"/>
                                        <p:tgtEl>
                                          <p:spTgt spid="7"/>
                                        </p:tgtEl>
                                      </p:cBhvr>
                                    </p:animEffect>
                                    <p:anim calcmode="lin" valueType="num">
                                      <p:cBhvr>
                                        <p:cTn id="255" dur="1000" fill="hold"/>
                                        <p:tgtEl>
                                          <p:spTgt spid="7"/>
                                        </p:tgtEl>
                                        <p:attrNameLst>
                                          <p:attrName>ppt_x</p:attrName>
                                        </p:attrNameLst>
                                      </p:cBhvr>
                                      <p:tavLst>
                                        <p:tav tm="0">
                                          <p:val>
                                            <p:strVal val="#ppt_x"/>
                                          </p:val>
                                        </p:tav>
                                        <p:tav tm="100000">
                                          <p:val>
                                            <p:strVal val="#ppt_x"/>
                                          </p:val>
                                        </p:tav>
                                      </p:tavLst>
                                    </p:anim>
                                    <p:anim calcmode="lin" valueType="num">
                                      <p:cBhvr>
                                        <p:cTn id="256" dur="1000" fill="hold"/>
                                        <p:tgtEl>
                                          <p:spTgt spid="7"/>
                                        </p:tgtEl>
                                        <p:attrNameLst>
                                          <p:attrName>ppt_y</p:attrName>
                                        </p:attrNameLst>
                                      </p:cBhvr>
                                      <p:tavLst>
                                        <p:tav tm="0">
                                          <p:val>
                                            <p:strVal val="#ppt_y+.1"/>
                                          </p:val>
                                        </p:tav>
                                        <p:tav tm="100000">
                                          <p:val>
                                            <p:strVal val="#ppt_y"/>
                                          </p:val>
                                        </p:tav>
                                      </p:tavLst>
                                    </p:anim>
                                  </p:childTnLst>
                                </p:cTn>
                              </p:par>
                              <p:par>
                                <p:cTn id="257" presetID="42" presetClass="entr" presetSubtype="0" fill="hold" nodeType="withEffect">
                                  <p:stCondLst>
                                    <p:cond delay="200"/>
                                  </p:stCondLst>
                                  <p:childTnLst>
                                    <p:set>
                                      <p:cBhvr>
                                        <p:cTn id="258" dur="1" fill="hold">
                                          <p:stCondLst>
                                            <p:cond delay="0"/>
                                          </p:stCondLst>
                                        </p:cTn>
                                        <p:tgtEl>
                                          <p:spTgt spid="12"/>
                                        </p:tgtEl>
                                        <p:attrNameLst>
                                          <p:attrName>style.visibility</p:attrName>
                                        </p:attrNameLst>
                                      </p:cBhvr>
                                      <p:to>
                                        <p:strVal val="visible"/>
                                      </p:to>
                                    </p:set>
                                    <p:animEffect transition="in" filter="fade">
                                      <p:cBhvr>
                                        <p:cTn id="259" dur="1000"/>
                                        <p:tgtEl>
                                          <p:spTgt spid="12"/>
                                        </p:tgtEl>
                                      </p:cBhvr>
                                    </p:animEffect>
                                    <p:anim calcmode="lin" valueType="num">
                                      <p:cBhvr>
                                        <p:cTn id="260" dur="1000" fill="hold"/>
                                        <p:tgtEl>
                                          <p:spTgt spid="12"/>
                                        </p:tgtEl>
                                        <p:attrNameLst>
                                          <p:attrName>ppt_x</p:attrName>
                                        </p:attrNameLst>
                                      </p:cBhvr>
                                      <p:tavLst>
                                        <p:tav tm="0">
                                          <p:val>
                                            <p:strVal val="#ppt_x"/>
                                          </p:val>
                                        </p:tav>
                                        <p:tav tm="100000">
                                          <p:val>
                                            <p:strVal val="#ppt_x"/>
                                          </p:val>
                                        </p:tav>
                                      </p:tavLst>
                                    </p:anim>
                                    <p:anim calcmode="lin" valueType="num">
                                      <p:cBhvr>
                                        <p:cTn id="261" dur="1000" fill="hold"/>
                                        <p:tgtEl>
                                          <p:spTgt spid="12"/>
                                        </p:tgtEl>
                                        <p:attrNameLst>
                                          <p:attrName>ppt_y</p:attrName>
                                        </p:attrNameLst>
                                      </p:cBhvr>
                                      <p:tavLst>
                                        <p:tav tm="0">
                                          <p:val>
                                            <p:strVal val="#ppt_y+.1"/>
                                          </p:val>
                                        </p:tav>
                                        <p:tav tm="100000">
                                          <p:val>
                                            <p:strVal val="#ppt_y"/>
                                          </p:val>
                                        </p:tav>
                                      </p:tavLst>
                                    </p:anim>
                                  </p:childTnLst>
                                </p:cTn>
                              </p:par>
                              <p:par>
                                <p:cTn id="262" presetID="42" presetClass="entr" presetSubtype="0" fill="hold" nodeType="withEffect">
                                  <p:stCondLst>
                                    <p:cond delay="300"/>
                                  </p:stCondLst>
                                  <p:childTnLst>
                                    <p:set>
                                      <p:cBhvr>
                                        <p:cTn id="263" dur="1" fill="hold">
                                          <p:stCondLst>
                                            <p:cond delay="0"/>
                                          </p:stCondLst>
                                        </p:cTn>
                                        <p:tgtEl>
                                          <p:spTgt spid="17"/>
                                        </p:tgtEl>
                                        <p:attrNameLst>
                                          <p:attrName>style.visibility</p:attrName>
                                        </p:attrNameLst>
                                      </p:cBhvr>
                                      <p:to>
                                        <p:strVal val="visible"/>
                                      </p:to>
                                    </p:set>
                                    <p:animEffect transition="in" filter="fade">
                                      <p:cBhvr>
                                        <p:cTn id="264" dur="1000"/>
                                        <p:tgtEl>
                                          <p:spTgt spid="17"/>
                                        </p:tgtEl>
                                      </p:cBhvr>
                                    </p:animEffect>
                                    <p:anim calcmode="lin" valueType="num">
                                      <p:cBhvr>
                                        <p:cTn id="265" dur="1000" fill="hold"/>
                                        <p:tgtEl>
                                          <p:spTgt spid="17"/>
                                        </p:tgtEl>
                                        <p:attrNameLst>
                                          <p:attrName>ppt_x</p:attrName>
                                        </p:attrNameLst>
                                      </p:cBhvr>
                                      <p:tavLst>
                                        <p:tav tm="0">
                                          <p:val>
                                            <p:strVal val="#ppt_x"/>
                                          </p:val>
                                        </p:tav>
                                        <p:tav tm="100000">
                                          <p:val>
                                            <p:strVal val="#ppt_x"/>
                                          </p:val>
                                        </p:tav>
                                      </p:tavLst>
                                    </p:anim>
                                    <p:anim calcmode="lin" valueType="num">
                                      <p:cBhvr>
                                        <p:cTn id="266" dur="1000" fill="hold"/>
                                        <p:tgtEl>
                                          <p:spTgt spid="17"/>
                                        </p:tgtEl>
                                        <p:attrNameLst>
                                          <p:attrName>ppt_y</p:attrName>
                                        </p:attrNameLst>
                                      </p:cBhvr>
                                      <p:tavLst>
                                        <p:tav tm="0">
                                          <p:val>
                                            <p:strVal val="#ppt_y+.1"/>
                                          </p:val>
                                        </p:tav>
                                        <p:tav tm="100000">
                                          <p:val>
                                            <p:strVal val="#ppt_y"/>
                                          </p:val>
                                        </p:tav>
                                      </p:tavLst>
                                    </p:anim>
                                  </p:childTnLst>
                                </p:cTn>
                              </p:par>
                              <p:par>
                                <p:cTn id="267" presetID="42" presetClass="entr" presetSubtype="0" fill="hold" nodeType="withEffect">
                                  <p:stCondLst>
                                    <p:cond delay="400"/>
                                  </p:stCondLst>
                                  <p:childTnLst>
                                    <p:set>
                                      <p:cBhvr>
                                        <p:cTn id="268" dur="1" fill="hold">
                                          <p:stCondLst>
                                            <p:cond delay="0"/>
                                          </p:stCondLst>
                                        </p:cTn>
                                        <p:tgtEl>
                                          <p:spTgt spid="22"/>
                                        </p:tgtEl>
                                        <p:attrNameLst>
                                          <p:attrName>style.visibility</p:attrName>
                                        </p:attrNameLst>
                                      </p:cBhvr>
                                      <p:to>
                                        <p:strVal val="visible"/>
                                      </p:to>
                                    </p:set>
                                    <p:animEffect transition="in" filter="fade">
                                      <p:cBhvr>
                                        <p:cTn id="269" dur="1000"/>
                                        <p:tgtEl>
                                          <p:spTgt spid="22"/>
                                        </p:tgtEl>
                                      </p:cBhvr>
                                    </p:animEffect>
                                    <p:anim calcmode="lin" valueType="num">
                                      <p:cBhvr>
                                        <p:cTn id="270" dur="1000" fill="hold"/>
                                        <p:tgtEl>
                                          <p:spTgt spid="22"/>
                                        </p:tgtEl>
                                        <p:attrNameLst>
                                          <p:attrName>ppt_x</p:attrName>
                                        </p:attrNameLst>
                                      </p:cBhvr>
                                      <p:tavLst>
                                        <p:tav tm="0">
                                          <p:val>
                                            <p:strVal val="#ppt_x"/>
                                          </p:val>
                                        </p:tav>
                                        <p:tav tm="100000">
                                          <p:val>
                                            <p:strVal val="#ppt_x"/>
                                          </p:val>
                                        </p:tav>
                                      </p:tavLst>
                                    </p:anim>
                                    <p:anim calcmode="lin" valueType="num">
                                      <p:cBhvr>
                                        <p:cTn id="271" dur="1000" fill="hold"/>
                                        <p:tgtEl>
                                          <p:spTgt spid="22"/>
                                        </p:tgtEl>
                                        <p:attrNameLst>
                                          <p:attrName>ppt_y</p:attrName>
                                        </p:attrNameLst>
                                      </p:cBhvr>
                                      <p:tavLst>
                                        <p:tav tm="0">
                                          <p:val>
                                            <p:strVal val="#ppt_y+.1"/>
                                          </p:val>
                                        </p:tav>
                                        <p:tav tm="100000">
                                          <p:val>
                                            <p:strVal val="#ppt_y"/>
                                          </p:val>
                                        </p:tav>
                                      </p:tavLst>
                                    </p:anim>
                                  </p:childTnLst>
                                </p:cTn>
                              </p:par>
                              <p:par>
                                <p:cTn id="272" presetID="42" presetClass="entr" presetSubtype="0" fill="hold" nodeType="withEffect">
                                  <p:stCondLst>
                                    <p:cond delay="500"/>
                                  </p:stCondLst>
                                  <p:childTnLst>
                                    <p:set>
                                      <p:cBhvr>
                                        <p:cTn id="273" dur="1" fill="hold">
                                          <p:stCondLst>
                                            <p:cond delay="0"/>
                                          </p:stCondLst>
                                        </p:cTn>
                                        <p:tgtEl>
                                          <p:spTgt spid="27"/>
                                        </p:tgtEl>
                                        <p:attrNameLst>
                                          <p:attrName>style.visibility</p:attrName>
                                        </p:attrNameLst>
                                      </p:cBhvr>
                                      <p:to>
                                        <p:strVal val="visible"/>
                                      </p:to>
                                    </p:set>
                                    <p:animEffect transition="in" filter="fade">
                                      <p:cBhvr>
                                        <p:cTn id="274" dur="1000"/>
                                        <p:tgtEl>
                                          <p:spTgt spid="27"/>
                                        </p:tgtEl>
                                      </p:cBhvr>
                                    </p:animEffect>
                                    <p:anim calcmode="lin" valueType="num">
                                      <p:cBhvr>
                                        <p:cTn id="275" dur="1000" fill="hold"/>
                                        <p:tgtEl>
                                          <p:spTgt spid="27"/>
                                        </p:tgtEl>
                                        <p:attrNameLst>
                                          <p:attrName>ppt_x</p:attrName>
                                        </p:attrNameLst>
                                      </p:cBhvr>
                                      <p:tavLst>
                                        <p:tav tm="0">
                                          <p:val>
                                            <p:strVal val="#ppt_x"/>
                                          </p:val>
                                        </p:tav>
                                        <p:tav tm="100000">
                                          <p:val>
                                            <p:strVal val="#ppt_x"/>
                                          </p:val>
                                        </p:tav>
                                      </p:tavLst>
                                    </p:anim>
                                    <p:anim calcmode="lin" valueType="num">
                                      <p:cBhvr>
                                        <p:cTn id="276" dur="1000" fill="hold"/>
                                        <p:tgtEl>
                                          <p:spTgt spid="27"/>
                                        </p:tgtEl>
                                        <p:attrNameLst>
                                          <p:attrName>ppt_y</p:attrName>
                                        </p:attrNameLst>
                                      </p:cBhvr>
                                      <p:tavLst>
                                        <p:tav tm="0">
                                          <p:val>
                                            <p:strVal val="#ppt_y+.1"/>
                                          </p:val>
                                        </p:tav>
                                        <p:tav tm="100000">
                                          <p:val>
                                            <p:strVal val="#ppt_y"/>
                                          </p:val>
                                        </p:tav>
                                      </p:tavLst>
                                    </p:anim>
                                  </p:childTnLst>
                                </p:cTn>
                              </p:par>
                              <p:par>
                                <p:cTn id="277" presetID="42" presetClass="entr" presetSubtype="0" fill="hold" nodeType="withEffect">
                                  <p:stCondLst>
                                    <p:cond delay="600"/>
                                  </p:stCondLst>
                                  <p:childTnLst>
                                    <p:set>
                                      <p:cBhvr>
                                        <p:cTn id="278" dur="1" fill="hold">
                                          <p:stCondLst>
                                            <p:cond delay="0"/>
                                          </p:stCondLst>
                                        </p:cTn>
                                        <p:tgtEl>
                                          <p:spTgt spid="32"/>
                                        </p:tgtEl>
                                        <p:attrNameLst>
                                          <p:attrName>style.visibility</p:attrName>
                                        </p:attrNameLst>
                                      </p:cBhvr>
                                      <p:to>
                                        <p:strVal val="visible"/>
                                      </p:to>
                                    </p:set>
                                    <p:animEffect transition="in" filter="fade">
                                      <p:cBhvr>
                                        <p:cTn id="279" dur="1000"/>
                                        <p:tgtEl>
                                          <p:spTgt spid="32"/>
                                        </p:tgtEl>
                                      </p:cBhvr>
                                    </p:animEffect>
                                    <p:anim calcmode="lin" valueType="num">
                                      <p:cBhvr>
                                        <p:cTn id="280" dur="1000" fill="hold"/>
                                        <p:tgtEl>
                                          <p:spTgt spid="32"/>
                                        </p:tgtEl>
                                        <p:attrNameLst>
                                          <p:attrName>ppt_x</p:attrName>
                                        </p:attrNameLst>
                                      </p:cBhvr>
                                      <p:tavLst>
                                        <p:tav tm="0">
                                          <p:val>
                                            <p:strVal val="#ppt_x"/>
                                          </p:val>
                                        </p:tav>
                                        <p:tav tm="100000">
                                          <p:val>
                                            <p:strVal val="#ppt_x"/>
                                          </p:val>
                                        </p:tav>
                                      </p:tavLst>
                                    </p:anim>
                                    <p:anim calcmode="lin" valueType="num">
                                      <p:cBhvr>
                                        <p:cTn id="281" dur="1000" fill="hold"/>
                                        <p:tgtEl>
                                          <p:spTgt spid="32"/>
                                        </p:tgtEl>
                                        <p:attrNameLst>
                                          <p:attrName>ppt_y</p:attrName>
                                        </p:attrNameLst>
                                      </p:cBhvr>
                                      <p:tavLst>
                                        <p:tav tm="0">
                                          <p:val>
                                            <p:strVal val="#ppt_y+.1"/>
                                          </p:val>
                                        </p:tav>
                                        <p:tav tm="100000">
                                          <p:val>
                                            <p:strVal val="#ppt_y"/>
                                          </p:val>
                                        </p:tav>
                                      </p:tavLst>
                                    </p:anim>
                                  </p:childTnLst>
                                </p:cTn>
                              </p:par>
                              <p:par>
                                <p:cTn id="282" presetID="42" presetClass="entr" presetSubtype="0" fill="hold" nodeType="withEffect">
                                  <p:stCondLst>
                                    <p:cond delay="700"/>
                                  </p:stCondLst>
                                  <p:childTnLst>
                                    <p:set>
                                      <p:cBhvr>
                                        <p:cTn id="283" dur="1" fill="hold">
                                          <p:stCondLst>
                                            <p:cond delay="0"/>
                                          </p:stCondLst>
                                        </p:cTn>
                                        <p:tgtEl>
                                          <p:spTgt spid="37"/>
                                        </p:tgtEl>
                                        <p:attrNameLst>
                                          <p:attrName>style.visibility</p:attrName>
                                        </p:attrNameLst>
                                      </p:cBhvr>
                                      <p:to>
                                        <p:strVal val="visible"/>
                                      </p:to>
                                    </p:set>
                                    <p:animEffect transition="in" filter="fade">
                                      <p:cBhvr>
                                        <p:cTn id="284" dur="1000"/>
                                        <p:tgtEl>
                                          <p:spTgt spid="37"/>
                                        </p:tgtEl>
                                      </p:cBhvr>
                                    </p:animEffect>
                                    <p:anim calcmode="lin" valueType="num">
                                      <p:cBhvr>
                                        <p:cTn id="285" dur="1000" fill="hold"/>
                                        <p:tgtEl>
                                          <p:spTgt spid="37"/>
                                        </p:tgtEl>
                                        <p:attrNameLst>
                                          <p:attrName>ppt_x</p:attrName>
                                        </p:attrNameLst>
                                      </p:cBhvr>
                                      <p:tavLst>
                                        <p:tav tm="0">
                                          <p:val>
                                            <p:strVal val="#ppt_x"/>
                                          </p:val>
                                        </p:tav>
                                        <p:tav tm="100000">
                                          <p:val>
                                            <p:strVal val="#ppt_x"/>
                                          </p:val>
                                        </p:tav>
                                      </p:tavLst>
                                    </p:anim>
                                    <p:anim calcmode="lin" valueType="num">
                                      <p:cBhvr>
                                        <p:cTn id="286" dur="1000" fill="hold"/>
                                        <p:tgtEl>
                                          <p:spTgt spid="37"/>
                                        </p:tgtEl>
                                        <p:attrNameLst>
                                          <p:attrName>ppt_y</p:attrName>
                                        </p:attrNameLst>
                                      </p:cBhvr>
                                      <p:tavLst>
                                        <p:tav tm="0">
                                          <p:val>
                                            <p:strVal val="#ppt_y+.1"/>
                                          </p:val>
                                        </p:tav>
                                        <p:tav tm="100000">
                                          <p:val>
                                            <p:strVal val="#ppt_y"/>
                                          </p:val>
                                        </p:tav>
                                      </p:tavLst>
                                    </p:anim>
                                  </p:childTnLst>
                                </p:cTn>
                              </p:par>
                              <p:par>
                                <p:cTn id="287" presetID="42" presetClass="entr" presetSubtype="0" fill="hold" nodeType="withEffect">
                                  <p:stCondLst>
                                    <p:cond delay="800"/>
                                  </p:stCondLst>
                                  <p:childTnLst>
                                    <p:set>
                                      <p:cBhvr>
                                        <p:cTn id="288" dur="1" fill="hold">
                                          <p:stCondLst>
                                            <p:cond delay="0"/>
                                          </p:stCondLst>
                                        </p:cTn>
                                        <p:tgtEl>
                                          <p:spTgt spid="42"/>
                                        </p:tgtEl>
                                        <p:attrNameLst>
                                          <p:attrName>style.visibility</p:attrName>
                                        </p:attrNameLst>
                                      </p:cBhvr>
                                      <p:to>
                                        <p:strVal val="visible"/>
                                      </p:to>
                                    </p:set>
                                    <p:animEffect transition="in" filter="fade">
                                      <p:cBhvr>
                                        <p:cTn id="289" dur="1000"/>
                                        <p:tgtEl>
                                          <p:spTgt spid="42"/>
                                        </p:tgtEl>
                                      </p:cBhvr>
                                    </p:animEffect>
                                    <p:anim calcmode="lin" valueType="num">
                                      <p:cBhvr>
                                        <p:cTn id="290" dur="1000" fill="hold"/>
                                        <p:tgtEl>
                                          <p:spTgt spid="42"/>
                                        </p:tgtEl>
                                        <p:attrNameLst>
                                          <p:attrName>ppt_x</p:attrName>
                                        </p:attrNameLst>
                                      </p:cBhvr>
                                      <p:tavLst>
                                        <p:tav tm="0">
                                          <p:val>
                                            <p:strVal val="#ppt_x"/>
                                          </p:val>
                                        </p:tav>
                                        <p:tav tm="100000">
                                          <p:val>
                                            <p:strVal val="#ppt_x"/>
                                          </p:val>
                                        </p:tav>
                                      </p:tavLst>
                                    </p:anim>
                                    <p:anim calcmode="lin" valueType="num">
                                      <p:cBhvr>
                                        <p:cTn id="291" dur="1000" fill="hold"/>
                                        <p:tgtEl>
                                          <p:spTgt spid="42"/>
                                        </p:tgtEl>
                                        <p:attrNameLst>
                                          <p:attrName>ppt_y</p:attrName>
                                        </p:attrNameLst>
                                      </p:cBhvr>
                                      <p:tavLst>
                                        <p:tav tm="0">
                                          <p:val>
                                            <p:strVal val="#ppt_y+.1"/>
                                          </p:val>
                                        </p:tav>
                                        <p:tav tm="100000">
                                          <p:val>
                                            <p:strVal val="#ppt_y"/>
                                          </p:val>
                                        </p:tav>
                                      </p:tavLst>
                                    </p:anim>
                                  </p:childTnLst>
                                </p:cTn>
                              </p:par>
                              <p:par>
                                <p:cTn id="292" presetID="42" presetClass="entr" presetSubtype="0" fill="hold" nodeType="withEffect">
                                  <p:stCondLst>
                                    <p:cond delay="900"/>
                                  </p:stCondLst>
                                  <p:childTnLst>
                                    <p:set>
                                      <p:cBhvr>
                                        <p:cTn id="293" dur="1" fill="hold">
                                          <p:stCondLst>
                                            <p:cond delay="0"/>
                                          </p:stCondLst>
                                        </p:cTn>
                                        <p:tgtEl>
                                          <p:spTgt spid="47"/>
                                        </p:tgtEl>
                                        <p:attrNameLst>
                                          <p:attrName>style.visibility</p:attrName>
                                        </p:attrNameLst>
                                      </p:cBhvr>
                                      <p:to>
                                        <p:strVal val="visible"/>
                                      </p:to>
                                    </p:set>
                                    <p:animEffect transition="in" filter="fade">
                                      <p:cBhvr>
                                        <p:cTn id="294" dur="1000"/>
                                        <p:tgtEl>
                                          <p:spTgt spid="47"/>
                                        </p:tgtEl>
                                      </p:cBhvr>
                                    </p:animEffect>
                                    <p:anim calcmode="lin" valueType="num">
                                      <p:cBhvr>
                                        <p:cTn id="295" dur="1000" fill="hold"/>
                                        <p:tgtEl>
                                          <p:spTgt spid="47"/>
                                        </p:tgtEl>
                                        <p:attrNameLst>
                                          <p:attrName>ppt_x</p:attrName>
                                        </p:attrNameLst>
                                      </p:cBhvr>
                                      <p:tavLst>
                                        <p:tav tm="0">
                                          <p:val>
                                            <p:strVal val="#ppt_x"/>
                                          </p:val>
                                        </p:tav>
                                        <p:tav tm="100000">
                                          <p:val>
                                            <p:strVal val="#ppt_x"/>
                                          </p:val>
                                        </p:tav>
                                      </p:tavLst>
                                    </p:anim>
                                    <p:anim calcmode="lin" valueType="num">
                                      <p:cBhvr>
                                        <p:cTn id="296" dur="1000" fill="hold"/>
                                        <p:tgtEl>
                                          <p:spTgt spid="47"/>
                                        </p:tgtEl>
                                        <p:attrNameLst>
                                          <p:attrName>ppt_y</p:attrName>
                                        </p:attrNameLst>
                                      </p:cBhvr>
                                      <p:tavLst>
                                        <p:tav tm="0">
                                          <p:val>
                                            <p:strVal val="#ppt_y+.1"/>
                                          </p:val>
                                        </p:tav>
                                        <p:tav tm="100000">
                                          <p:val>
                                            <p:strVal val="#ppt_y"/>
                                          </p:val>
                                        </p:tav>
                                      </p:tavLst>
                                    </p:anim>
                                  </p:childTnLst>
                                </p:cTn>
                              </p:par>
                              <p:par>
                                <p:cTn id="297" presetID="42" presetClass="entr" presetSubtype="0" fill="hold" nodeType="withEffect">
                                  <p:stCondLst>
                                    <p:cond delay="1000"/>
                                  </p:stCondLst>
                                  <p:childTnLst>
                                    <p:set>
                                      <p:cBhvr>
                                        <p:cTn id="298" dur="1" fill="hold">
                                          <p:stCondLst>
                                            <p:cond delay="0"/>
                                          </p:stCondLst>
                                        </p:cTn>
                                        <p:tgtEl>
                                          <p:spTgt spid="52"/>
                                        </p:tgtEl>
                                        <p:attrNameLst>
                                          <p:attrName>style.visibility</p:attrName>
                                        </p:attrNameLst>
                                      </p:cBhvr>
                                      <p:to>
                                        <p:strVal val="visible"/>
                                      </p:to>
                                    </p:set>
                                    <p:animEffect transition="in" filter="fade">
                                      <p:cBhvr>
                                        <p:cTn id="299" dur="1000"/>
                                        <p:tgtEl>
                                          <p:spTgt spid="52"/>
                                        </p:tgtEl>
                                      </p:cBhvr>
                                    </p:animEffect>
                                    <p:anim calcmode="lin" valueType="num">
                                      <p:cBhvr>
                                        <p:cTn id="300" dur="1000" fill="hold"/>
                                        <p:tgtEl>
                                          <p:spTgt spid="52"/>
                                        </p:tgtEl>
                                        <p:attrNameLst>
                                          <p:attrName>ppt_x</p:attrName>
                                        </p:attrNameLst>
                                      </p:cBhvr>
                                      <p:tavLst>
                                        <p:tav tm="0">
                                          <p:val>
                                            <p:strVal val="#ppt_x"/>
                                          </p:val>
                                        </p:tav>
                                        <p:tav tm="100000">
                                          <p:val>
                                            <p:strVal val="#ppt_x"/>
                                          </p:val>
                                        </p:tav>
                                      </p:tavLst>
                                    </p:anim>
                                    <p:anim calcmode="lin" valueType="num">
                                      <p:cBhvr>
                                        <p:cTn id="301" dur="1000" fill="hold"/>
                                        <p:tgtEl>
                                          <p:spTgt spid="52"/>
                                        </p:tgtEl>
                                        <p:attrNameLst>
                                          <p:attrName>ppt_y</p:attrName>
                                        </p:attrNameLst>
                                      </p:cBhvr>
                                      <p:tavLst>
                                        <p:tav tm="0">
                                          <p:val>
                                            <p:strVal val="#ppt_y+.1"/>
                                          </p:val>
                                        </p:tav>
                                        <p:tav tm="100000">
                                          <p:val>
                                            <p:strVal val="#ppt_y"/>
                                          </p:val>
                                        </p:tav>
                                      </p:tavLst>
                                    </p:anim>
                                  </p:childTnLst>
                                </p:cTn>
                              </p:par>
                              <p:par>
                                <p:cTn id="302" presetID="42" presetClass="entr" presetSubtype="0" fill="hold" nodeType="withEffect">
                                  <p:stCondLst>
                                    <p:cond delay="1100"/>
                                  </p:stCondLst>
                                  <p:childTnLst>
                                    <p:set>
                                      <p:cBhvr>
                                        <p:cTn id="303" dur="1" fill="hold">
                                          <p:stCondLst>
                                            <p:cond delay="0"/>
                                          </p:stCondLst>
                                        </p:cTn>
                                        <p:tgtEl>
                                          <p:spTgt spid="57"/>
                                        </p:tgtEl>
                                        <p:attrNameLst>
                                          <p:attrName>style.visibility</p:attrName>
                                        </p:attrNameLst>
                                      </p:cBhvr>
                                      <p:to>
                                        <p:strVal val="visible"/>
                                      </p:to>
                                    </p:set>
                                    <p:animEffect transition="in" filter="fade">
                                      <p:cBhvr>
                                        <p:cTn id="304" dur="1000"/>
                                        <p:tgtEl>
                                          <p:spTgt spid="57"/>
                                        </p:tgtEl>
                                      </p:cBhvr>
                                    </p:animEffect>
                                    <p:anim calcmode="lin" valueType="num">
                                      <p:cBhvr>
                                        <p:cTn id="305" dur="1000" fill="hold"/>
                                        <p:tgtEl>
                                          <p:spTgt spid="57"/>
                                        </p:tgtEl>
                                        <p:attrNameLst>
                                          <p:attrName>ppt_x</p:attrName>
                                        </p:attrNameLst>
                                      </p:cBhvr>
                                      <p:tavLst>
                                        <p:tav tm="0">
                                          <p:val>
                                            <p:strVal val="#ppt_x"/>
                                          </p:val>
                                        </p:tav>
                                        <p:tav tm="100000">
                                          <p:val>
                                            <p:strVal val="#ppt_x"/>
                                          </p:val>
                                        </p:tav>
                                      </p:tavLst>
                                    </p:anim>
                                    <p:anim calcmode="lin" valueType="num">
                                      <p:cBhvr>
                                        <p:cTn id="306" dur="1000" fill="hold"/>
                                        <p:tgtEl>
                                          <p:spTgt spid="57"/>
                                        </p:tgtEl>
                                        <p:attrNameLst>
                                          <p:attrName>ppt_y</p:attrName>
                                        </p:attrNameLst>
                                      </p:cBhvr>
                                      <p:tavLst>
                                        <p:tav tm="0">
                                          <p:val>
                                            <p:strVal val="#ppt_y+.1"/>
                                          </p:val>
                                        </p:tav>
                                        <p:tav tm="100000">
                                          <p:val>
                                            <p:strVal val="#ppt_y"/>
                                          </p:val>
                                        </p:tav>
                                      </p:tavLst>
                                    </p:anim>
                                  </p:childTnLst>
                                </p:cTn>
                              </p:par>
                              <p:par>
                                <p:cTn id="307" presetID="42" presetClass="entr" presetSubtype="0" fill="hold" nodeType="withEffect">
                                  <p:stCondLst>
                                    <p:cond delay="1200"/>
                                  </p:stCondLst>
                                  <p:childTnLst>
                                    <p:set>
                                      <p:cBhvr>
                                        <p:cTn id="308" dur="1" fill="hold">
                                          <p:stCondLst>
                                            <p:cond delay="0"/>
                                          </p:stCondLst>
                                        </p:cTn>
                                        <p:tgtEl>
                                          <p:spTgt spid="62"/>
                                        </p:tgtEl>
                                        <p:attrNameLst>
                                          <p:attrName>style.visibility</p:attrName>
                                        </p:attrNameLst>
                                      </p:cBhvr>
                                      <p:to>
                                        <p:strVal val="visible"/>
                                      </p:to>
                                    </p:set>
                                    <p:animEffect transition="in" filter="fade">
                                      <p:cBhvr>
                                        <p:cTn id="309" dur="1000"/>
                                        <p:tgtEl>
                                          <p:spTgt spid="62"/>
                                        </p:tgtEl>
                                      </p:cBhvr>
                                    </p:animEffect>
                                    <p:anim calcmode="lin" valueType="num">
                                      <p:cBhvr>
                                        <p:cTn id="310" dur="1000" fill="hold"/>
                                        <p:tgtEl>
                                          <p:spTgt spid="62"/>
                                        </p:tgtEl>
                                        <p:attrNameLst>
                                          <p:attrName>ppt_x</p:attrName>
                                        </p:attrNameLst>
                                      </p:cBhvr>
                                      <p:tavLst>
                                        <p:tav tm="0">
                                          <p:val>
                                            <p:strVal val="#ppt_x"/>
                                          </p:val>
                                        </p:tav>
                                        <p:tav tm="100000">
                                          <p:val>
                                            <p:strVal val="#ppt_x"/>
                                          </p:val>
                                        </p:tav>
                                      </p:tavLst>
                                    </p:anim>
                                    <p:anim calcmode="lin" valueType="num">
                                      <p:cBhvr>
                                        <p:cTn id="311" dur="1000" fill="hold"/>
                                        <p:tgtEl>
                                          <p:spTgt spid="62"/>
                                        </p:tgtEl>
                                        <p:attrNameLst>
                                          <p:attrName>ppt_y</p:attrName>
                                        </p:attrNameLst>
                                      </p:cBhvr>
                                      <p:tavLst>
                                        <p:tav tm="0">
                                          <p:val>
                                            <p:strVal val="#ppt_y+.1"/>
                                          </p:val>
                                        </p:tav>
                                        <p:tav tm="100000">
                                          <p:val>
                                            <p:strVal val="#ppt_y"/>
                                          </p:val>
                                        </p:tav>
                                      </p:tavLst>
                                    </p:anim>
                                  </p:childTnLst>
                                </p:cTn>
                              </p:par>
                              <p:par>
                                <p:cTn id="312" presetID="42" presetClass="entr" presetSubtype="0" fill="hold" nodeType="withEffect">
                                  <p:stCondLst>
                                    <p:cond delay="1300"/>
                                  </p:stCondLst>
                                  <p:childTnLst>
                                    <p:set>
                                      <p:cBhvr>
                                        <p:cTn id="313" dur="1" fill="hold">
                                          <p:stCondLst>
                                            <p:cond delay="0"/>
                                          </p:stCondLst>
                                        </p:cTn>
                                        <p:tgtEl>
                                          <p:spTgt spid="67"/>
                                        </p:tgtEl>
                                        <p:attrNameLst>
                                          <p:attrName>style.visibility</p:attrName>
                                        </p:attrNameLst>
                                      </p:cBhvr>
                                      <p:to>
                                        <p:strVal val="visible"/>
                                      </p:to>
                                    </p:set>
                                    <p:animEffect transition="in" filter="fade">
                                      <p:cBhvr>
                                        <p:cTn id="314" dur="1000"/>
                                        <p:tgtEl>
                                          <p:spTgt spid="67"/>
                                        </p:tgtEl>
                                      </p:cBhvr>
                                    </p:animEffect>
                                    <p:anim calcmode="lin" valueType="num">
                                      <p:cBhvr>
                                        <p:cTn id="315" dur="1000" fill="hold"/>
                                        <p:tgtEl>
                                          <p:spTgt spid="67"/>
                                        </p:tgtEl>
                                        <p:attrNameLst>
                                          <p:attrName>ppt_x</p:attrName>
                                        </p:attrNameLst>
                                      </p:cBhvr>
                                      <p:tavLst>
                                        <p:tav tm="0">
                                          <p:val>
                                            <p:strVal val="#ppt_x"/>
                                          </p:val>
                                        </p:tav>
                                        <p:tav tm="100000">
                                          <p:val>
                                            <p:strVal val="#ppt_x"/>
                                          </p:val>
                                        </p:tav>
                                      </p:tavLst>
                                    </p:anim>
                                    <p:anim calcmode="lin" valueType="num">
                                      <p:cBhvr>
                                        <p:cTn id="316" dur="1000" fill="hold"/>
                                        <p:tgtEl>
                                          <p:spTgt spid="67"/>
                                        </p:tgtEl>
                                        <p:attrNameLst>
                                          <p:attrName>ppt_y</p:attrName>
                                        </p:attrNameLst>
                                      </p:cBhvr>
                                      <p:tavLst>
                                        <p:tav tm="0">
                                          <p:val>
                                            <p:strVal val="#ppt_y+.1"/>
                                          </p:val>
                                        </p:tav>
                                        <p:tav tm="100000">
                                          <p:val>
                                            <p:strVal val="#ppt_y"/>
                                          </p:val>
                                        </p:tav>
                                      </p:tavLst>
                                    </p:anim>
                                  </p:childTnLst>
                                </p:cTn>
                              </p:par>
                              <p:par>
                                <p:cTn id="317" presetID="42" presetClass="entr" presetSubtype="0" fill="hold" nodeType="withEffect">
                                  <p:stCondLst>
                                    <p:cond delay="1400"/>
                                  </p:stCondLst>
                                  <p:childTnLst>
                                    <p:set>
                                      <p:cBhvr>
                                        <p:cTn id="318" dur="1" fill="hold">
                                          <p:stCondLst>
                                            <p:cond delay="0"/>
                                          </p:stCondLst>
                                        </p:cTn>
                                        <p:tgtEl>
                                          <p:spTgt spid="72"/>
                                        </p:tgtEl>
                                        <p:attrNameLst>
                                          <p:attrName>style.visibility</p:attrName>
                                        </p:attrNameLst>
                                      </p:cBhvr>
                                      <p:to>
                                        <p:strVal val="visible"/>
                                      </p:to>
                                    </p:set>
                                    <p:animEffect transition="in" filter="fade">
                                      <p:cBhvr>
                                        <p:cTn id="319" dur="1000"/>
                                        <p:tgtEl>
                                          <p:spTgt spid="72"/>
                                        </p:tgtEl>
                                      </p:cBhvr>
                                    </p:animEffect>
                                    <p:anim calcmode="lin" valueType="num">
                                      <p:cBhvr>
                                        <p:cTn id="320" dur="1000" fill="hold"/>
                                        <p:tgtEl>
                                          <p:spTgt spid="72"/>
                                        </p:tgtEl>
                                        <p:attrNameLst>
                                          <p:attrName>ppt_x</p:attrName>
                                        </p:attrNameLst>
                                      </p:cBhvr>
                                      <p:tavLst>
                                        <p:tav tm="0">
                                          <p:val>
                                            <p:strVal val="#ppt_x"/>
                                          </p:val>
                                        </p:tav>
                                        <p:tav tm="100000">
                                          <p:val>
                                            <p:strVal val="#ppt_x"/>
                                          </p:val>
                                        </p:tav>
                                      </p:tavLst>
                                    </p:anim>
                                    <p:anim calcmode="lin" valueType="num">
                                      <p:cBhvr>
                                        <p:cTn id="321" dur="1000" fill="hold"/>
                                        <p:tgtEl>
                                          <p:spTgt spid="72"/>
                                        </p:tgtEl>
                                        <p:attrNameLst>
                                          <p:attrName>ppt_y</p:attrName>
                                        </p:attrNameLst>
                                      </p:cBhvr>
                                      <p:tavLst>
                                        <p:tav tm="0">
                                          <p:val>
                                            <p:strVal val="#ppt_y+.1"/>
                                          </p:val>
                                        </p:tav>
                                        <p:tav tm="100000">
                                          <p:val>
                                            <p:strVal val="#ppt_y"/>
                                          </p:val>
                                        </p:tav>
                                      </p:tavLst>
                                    </p:anim>
                                  </p:childTnLst>
                                </p:cTn>
                              </p:par>
                              <p:par>
                                <p:cTn id="322" presetID="42" presetClass="entr" presetSubtype="0" fill="hold" nodeType="withEffect">
                                  <p:stCondLst>
                                    <p:cond delay="1500"/>
                                  </p:stCondLst>
                                  <p:childTnLst>
                                    <p:set>
                                      <p:cBhvr>
                                        <p:cTn id="323" dur="1" fill="hold">
                                          <p:stCondLst>
                                            <p:cond delay="0"/>
                                          </p:stCondLst>
                                        </p:cTn>
                                        <p:tgtEl>
                                          <p:spTgt spid="77"/>
                                        </p:tgtEl>
                                        <p:attrNameLst>
                                          <p:attrName>style.visibility</p:attrName>
                                        </p:attrNameLst>
                                      </p:cBhvr>
                                      <p:to>
                                        <p:strVal val="visible"/>
                                      </p:to>
                                    </p:set>
                                    <p:animEffect transition="in" filter="fade">
                                      <p:cBhvr>
                                        <p:cTn id="324" dur="1000"/>
                                        <p:tgtEl>
                                          <p:spTgt spid="77"/>
                                        </p:tgtEl>
                                      </p:cBhvr>
                                    </p:animEffect>
                                    <p:anim calcmode="lin" valueType="num">
                                      <p:cBhvr>
                                        <p:cTn id="325" dur="1000" fill="hold"/>
                                        <p:tgtEl>
                                          <p:spTgt spid="77"/>
                                        </p:tgtEl>
                                        <p:attrNameLst>
                                          <p:attrName>ppt_x</p:attrName>
                                        </p:attrNameLst>
                                      </p:cBhvr>
                                      <p:tavLst>
                                        <p:tav tm="0">
                                          <p:val>
                                            <p:strVal val="#ppt_x"/>
                                          </p:val>
                                        </p:tav>
                                        <p:tav tm="100000">
                                          <p:val>
                                            <p:strVal val="#ppt_x"/>
                                          </p:val>
                                        </p:tav>
                                      </p:tavLst>
                                    </p:anim>
                                    <p:anim calcmode="lin" valueType="num">
                                      <p:cBhvr>
                                        <p:cTn id="326" dur="1000" fill="hold"/>
                                        <p:tgtEl>
                                          <p:spTgt spid="77"/>
                                        </p:tgtEl>
                                        <p:attrNameLst>
                                          <p:attrName>ppt_y</p:attrName>
                                        </p:attrNameLst>
                                      </p:cBhvr>
                                      <p:tavLst>
                                        <p:tav tm="0">
                                          <p:val>
                                            <p:strVal val="#ppt_y+.1"/>
                                          </p:val>
                                        </p:tav>
                                        <p:tav tm="100000">
                                          <p:val>
                                            <p:strVal val="#ppt_y"/>
                                          </p:val>
                                        </p:tav>
                                      </p:tavLst>
                                    </p:anim>
                                  </p:childTnLst>
                                </p:cTn>
                              </p:par>
                              <p:par>
                                <p:cTn id="327" presetID="42" presetClass="entr" presetSubtype="0" fill="hold" nodeType="withEffect">
                                  <p:stCondLst>
                                    <p:cond delay="1600"/>
                                  </p:stCondLst>
                                  <p:childTnLst>
                                    <p:set>
                                      <p:cBhvr>
                                        <p:cTn id="328" dur="1" fill="hold">
                                          <p:stCondLst>
                                            <p:cond delay="0"/>
                                          </p:stCondLst>
                                        </p:cTn>
                                        <p:tgtEl>
                                          <p:spTgt spid="82"/>
                                        </p:tgtEl>
                                        <p:attrNameLst>
                                          <p:attrName>style.visibility</p:attrName>
                                        </p:attrNameLst>
                                      </p:cBhvr>
                                      <p:to>
                                        <p:strVal val="visible"/>
                                      </p:to>
                                    </p:set>
                                    <p:animEffect transition="in" filter="fade">
                                      <p:cBhvr>
                                        <p:cTn id="329" dur="1000"/>
                                        <p:tgtEl>
                                          <p:spTgt spid="82"/>
                                        </p:tgtEl>
                                      </p:cBhvr>
                                    </p:animEffect>
                                    <p:anim calcmode="lin" valueType="num">
                                      <p:cBhvr>
                                        <p:cTn id="330" dur="1000" fill="hold"/>
                                        <p:tgtEl>
                                          <p:spTgt spid="82"/>
                                        </p:tgtEl>
                                        <p:attrNameLst>
                                          <p:attrName>ppt_x</p:attrName>
                                        </p:attrNameLst>
                                      </p:cBhvr>
                                      <p:tavLst>
                                        <p:tav tm="0">
                                          <p:val>
                                            <p:strVal val="#ppt_x"/>
                                          </p:val>
                                        </p:tav>
                                        <p:tav tm="100000">
                                          <p:val>
                                            <p:strVal val="#ppt_x"/>
                                          </p:val>
                                        </p:tav>
                                      </p:tavLst>
                                    </p:anim>
                                    <p:anim calcmode="lin" valueType="num">
                                      <p:cBhvr>
                                        <p:cTn id="331" dur="1000" fill="hold"/>
                                        <p:tgtEl>
                                          <p:spTgt spid="82"/>
                                        </p:tgtEl>
                                        <p:attrNameLst>
                                          <p:attrName>ppt_y</p:attrName>
                                        </p:attrNameLst>
                                      </p:cBhvr>
                                      <p:tavLst>
                                        <p:tav tm="0">
                                          <p:val>
                                            <p:strVal val="#ppt_y+.1"/>
                                          </p:val>
                                        </p:tav>
                                        <p:tav tm="100000">
                                          <p:val>
                                            <p:strVal val="#ppt_y"/>
                                          </p:val>
                                        </p:tav>
                                      </p:tavLst>
                                    </p:anim>
                                  </p:childTnLst>
                                </p:cTn>
                              </p:par>
                              <p:par>
                                <p:cTn id="332" presetID="42" presetClass="entr" presetSubtype="0" fill="hold" nodeType="withEffect">
                                  <p:stCondLst>
                                    <p:cond delay="1700"/>
                                  </p:stCondLst>
                                  <p:childTnLst>
                                    <p:set>
                                      <p:cBhvr>
                                        <p:cTn id="333" dur="1" fill="hold">
                                          <p:stCondLst>
                                            <p:cond delay="0"/>
                                          </p:stCondLst>
                                        </p:cTn>
                                        <p:tgtEl>
                                          <p:spTgt spid="87"/>
                                        </p:tgtEl>
                                        <p:attrNameLst>
                                          <p:attrName>style.visibility</p:attrName>
                                        </p:attrNameLst>
                                      </p:cBhvr>
                                      <p:to>
                                        <p:strVal val="visible"/>
                                      </p:to>
                                    </p:set>
                                    <p:animEffect transition="in" filter="fade">
                                      <p:cBhvr>
                                        <p:cTn id="334" dur="1000"/>
                                        <p:tgtEl>
                                          <p:spTgt spid="87"/>
                                        </p:tgtEl>
                                      </p:cBhvr>
                                    </p:animEffect>
                                    <p:anim calcmode="lin" valueType="num">
                                      <p:cBhvr>
                                        <p:cTn id="335" dur="1000" fill="hold"/>
                                        <p:tgtEl>
                                          <p:spTgt spid="87"/>
                                        </p:tgtEl>
                                        <p:attrNameLst>
                                          <p:attrName>ppt_x</p:attrName>
                                        </p:attrNameLst>
                                      </p:cBhvr>
                                      <p:tavLst>
                                        <p:tav tm="0">
                                          <p:val>
                                            <p:strVal val="#ppt_x"/>
                                          </p:val>
                                        </p:tav>
                                        <p:tav tm="100000">
                                          <p:val>
                                            <p:strVal val="#ppt_x"/>
                                          </p:val>
                                        </p:tav>
                                      </p:tavLst>
                                    </p:anim>
                                    <p:anim calcmode="lin" valueType="num">
                                      <p:cBhvr>
                                        <p:cTn id="336" dur="1000" fill="hold"/>
                                        <p:tgtEl>
                                          <p:spTgt spid="87"/>
                                        </p:tgtEl>
                                        <p:attrNameLst>
                                          <p:attrName>ppt_y</p:attrName>
                                        </p:attrNameLst>
                                      </p:cBhvr>
                                      <p:tavLst>
                                        <p:tav tm="0">
                                          <p:val>
                                            <p:strVal val="#ppt_y+.1"/>
                                          </p:val>
                                        </p:tav>
                                        <p:tav tm="100000">
                                          <p:val>
                                            <p:strVal val="#ppt_y"/>
                                          </p:val>
                                        </p:tav>
                                      </p:tavLst>
                                    </p:anim>
                                  </p:childTnLst>
                                </p:cTn>
                              </p:par>
                              <p:par>
                                <p:cTn id="337" presetID="42" presetClass="entr" presetSubtype="0" fill="hold" nodeType="withEffect">
                                  <p:stCondLst>
                                    <p:cond delay="1800"/>
                                  </p:stCondLst>
                                  <p:childTnLst>
                                    <p:set>
                                      <p:cBhvr>
                                        <p:cTn id="338" dur="1" fill="hold">
                                          <p:stCondLst>
                                            <p:cond delay="0"/>
                                          </p:stCondLst>
                                        </p:cTn>
                                        <p:tgtEl>
                                          <p:spTgt spid="92"/>
                                        </p:tgtEl>
                                        <p:attrNameLst>
                                          <p:attrName>style.visibility</p:attrName>
                                        </p:attrNameLst>
                                      </p:cBhvr>
                                      <p:to>
                                        <p:strVal val="visible"/>
                                      </p:to>
                                    </p:set>
                                    <p:animEffect transition="in" filter="fade">
                                      <p:cBhvr>
                                        <p:cTn id="339" dur="1000"/>
                                        <p:tgtEl>
                                          <p:spTgt spid="92"/>
                                        </p:tgtEl>
                                      </p:cBhvr>
                                    </p:animEffect>
                                    <p:anim calcmode="lin" valueType="num">
                                      <p:cBhvr>
                                        <p:cTn id="340" dur="1000" fill="hold"/>
                                        <p:tgtEl>
                                          <p:spTgt spid="92"/>
                                        </p:tgtEl>
                                        <p:attrNameLst>
                                          <p:attrName>ppt_x</p:attrName>
                                        </p:attrNameLst>
                                      </p:cBhvr>
                                      <p:tavLst>
                                        <p:tav tm="0">
                                          <p:val>
                                            <p:strVal val="#ppt_x"/>
                                          </p:val>
                                        </p:tav>
                                        <p:tav tm="100000">
                                          <p:val>
                                            <p:strVal val="#ppt_x"/>
                                          </p:val>
                                        </p:tav>
                                      </p:tavLst>
                                    </p:anim>
                                    <p:anim calcmode="lin" valueType="num">
                                      <p:cBhvr>
                                        <p:cTn id="341" dur="1000" fill="hold"/>
                                        <p:tgtEl>
                                          <p:spTgt spid="92"/>
                                        </p:tgtEl>
                                        <p:attrNameLst>
                                          <p:attrName>ppt_y</p:attrName>
                                        </p:attrNameLst>
                                      </p:cBhvr>
                                      <p:tavLst>
                                        <p:tav tm="0">
                                          <p:val>
                                            <p:strVal val="#ppt_y+.1"/>
                                          </p:val>
                                        </p:tav>
                                        <p:tav tm="100000">
                                          <p:val>
                                            <p:strVal val="#ppt_y"/>
                                          </p:val>
                                        </p:tav>
                                      </p:tavLst>
                                    </p:anim>
                                  </p:childTnLst>
                                </p:cTn>
                              </p:par>
                              <p:par>
                                <p:cTn id="342" presetID="42" presetClass="entr" presetSubtype="0" fill="hold" nodeType="withEffect">
                                  <p:stCondLst>
                                    <p:cond delay="1900"/>
                                  </p:stCondLst>
                                  <p:childTnLst>
                                    <p:set>
                                      <p:cBhvr>
                                        <p:cTn id="343" dur="1" fill="hold">
                                          <p:stCondLst>
                                            <p:cond delay="0"/>
                                          </p:stCondLst>
                                        </p:cTn>
                                        <p:tgtEl>
                                          <p:spTgt spid="97"/>
                                        </p:tgtEl>
                                        <p:attrNameLst>
                                          <p:attrName>style.visibility</p:attrName>
                                        </p:attrNameLst>
                                      </p:cBhvr>
                                      <p:to>
                                        <p:strVal val="visible"/>
                                      </p:to>
                                    </p:set>
                                    <p:animEffect transition="in" filter="fade">
                                      <p:cBhvr>
                                        <p:cTn id="344" dur="1000"/>
                                        <p:tgtEl>
                                          <p:spTgt spid="97"/>
                                        </p:tgtEl>
                                      </p:cBhvr>
                                    </p:animEffect>
                                    <p:anim calcmode="lin" valueType="num">
                                      <p:cBhvr>
                                        <p:cTn id="345" dur="1000" fill="hold"/>
                                        <p:tgtEl>
                                          <p:spTgt spid="97"/>
                                        </p:tgtEl>
                                        <p:attrNameLst>
                                          <p:attrName>ppt_x</p:attrName>
                                        </p:attrNameLst>
                                      </p:cBhvr>
                                      <p:tavLst>
                                        <p:tav tm="0">
                                          <p:val>
                                            <p:strVal val="#ppt_x"/>
                                          </p:val>
                                        </p:tav>
                                        <p:tav tm="100000">
                                          <p:val>
                                            <p:strVal val="#ppt_x"/>
                                          </p:val>
                                        </p:tav>
                                      </p:tavLst>
                                    </p:anim>
                                    <p:anim calcmode="lin" valueType="num">
                                      <p:cBhvr>
                                        <p:cTn id="346" dur="1000" fill="hold"/>
                                        <p:tgtEl>
                                          <p:spTgt spid="97"/>
                                        </p:tgtEl>
                                        <p:attrNameLst>
                                          <p:attrName>ppt_y</p:attrName>
                                        </p:attrNameLst>
                                      </p:cBhvr>
                                      <p:tavLst>
                                        <p:tav tm="0">
                                          <p:val>
                                            <p:strVal val="#ppt_y+.1"/>
                                          </p:val>
                                        </p:tav>
                                        <p:tav tm="100000">
                                          <p:val>
                                            <p:strVal val="#ppt_y"/>
                                          </p:val>
                                        </p:tav>
                                      </p:tavLst>
                                    </p:anim>
                                  </p:childTnLst>
                                </p:cTn>
                              </p:par>
                              <p:par>
                                <p:cTn id="347" presetID="42" presetClass="entr" presetSubtype="0" fill="hold" nodeType="withEffect">
                                  <p:stCondLst>
                                    <p:cond delay="2000"/>
                                  </p:stCondLst>
                                  <p:childTnLst>
                                    <p:set>
                                      <p:cBhvr>
                                        <p:cTn id="348" dur="1" fill="hold">
                                          <p:stCondLst>
                                            <p:cond delay="0"/>
                                          </p:stCondLst>
                                        </p:cTn>
                                        <p:tgtEl>
                                          <p:spTgt spid="102"/>
                                        </p:tgtEl>
                                        <p:attrNameLst>
                                          <p:attrName>style.visibility</p:attrName>
                                        </p:attrNameLst>
                                      </p:cBhvr>
                                      <p:to>
                                        <p:strVal val="visible"/>
                                      </p:to>
                                    </p:set>
                                    <p:animEffect transition="in" filter="fade">
                                      <p:cBhvr>
                                        <p:cTn id="349" dur="1000"/>
                                        <p:tgtEl>
                                          <p:spTgt spid="102"/>
                                        </p:tgtEl>
                                      </p:cBhvr>
                                    </p:animEffect>
                                    <p:anim calcmode="lin" valueType="num">
                                      <p:cBhvr>
                                        <p:cTn id="350" dur="1000" fill="hold"/>
                                        <p:tgtEl>
                                          <p:spTgt spid="102"/>
                                        </p:tgtEl>
                                        <p:attrNameLst>
                                          <p:attrName>ppt_x</p:attrName>
                                        </p:attrNameLst>
                                      </p:cBhvr>
                                      <p:tavLst>
                                        <p:tav tm="0">
                                          <p:val>
                                            <p:strVal val="#ppt_x"/>
                                          </p:val>
                                        </p:tav>
                                        <p:tav tm="100000">
                                          <p:val>
                                            <p:strVal val="#ppt_x"/>
                                          </p:val>
                                        </p:tav>
                                      </p:tavLst>
                                    </p:anim>
                                    <p:anim calcmode="lin" valueType="num">
                                      <p:cBhvr>
                                        <p:cTn id="351" dur="1000" fill="hold"/>
                                        <p:tgtEl>
                                          <p:spTgt spid="102"/>
                                        </p:tgtEl>
                                        <p:attrNameLst>
                                          <p:attrName>ppt_y</p:attrName>
                                        </p:attrNameLst>
                                      </p:cBhvr>
                                      <p:tavLst>
                                        <p:tav tm="0">
                                          <p:val>
                                            <p:strVal val="#ppt_y+.1"/>
                                          </p:val>
                                        </p:tav>
                                        <p:tav tm="100000">
                                          <p:val>
                                            <p:strVal val="#ppt_y"/>
                                          </p:val>
                                        </p:tav>
                                      </p:tavLst>
                                    </p:anim>
                                  </p:childTnLst>
                                </p:cTn>
                              </p:par>
                              <p:par>
                                <p:cTn id="352" presetID="42" presetClass="entr" presetSubtype="0" fill="hold" nodeType="withEffect">
                                  <p:stCondLst>
                                    <p:cond delay="2100"/>
                                  </p:stCondLst>
                                  <p:childTnLst>
                                    <p:set>
                                      <p:cBhvr>
                                        <p:cTn id="353" dur="1" fill="hold">
                                          <p:stCondLst>
                                            <p:cond delay="0"/>
                                          </p:stCondLst>
                                        </p:cTn>
                                        <p:tgtEl>
                                          <p:spTgt spid="107"/>
                                        </p:tgtEl>
                                        <p:attrNameLst>
                                          <p:attrName>style.visibility</p:attrName>
                                        </p:attrNameLst>
                                      </p:cBhvr>
                                      <p:to>
                                        <p:strVal val="visible"/>
                                      </p:to>
                                    </p:set>
                                    <p:animEffect transition="in" filter="fade">
                                      <p:cBhvr>
                                        <p:cTn id="354" dur="1000"/>
                                        <p:tgtEl>
                                          <p:spTgt spid="107"/>
                                        </p:tgtEl>
                                      </p:cBhvr>
                                    </p:animEffect>
                                    <p:anim calcmode="lin" valueType="num">
                                      <p:cBhvr>
                                        <p:cTn id="355" dur="1000" fill="hold"/>
                                        <p:tgtEl>
                                          <p:spTgt spid="107"/>
                                        </p:tgtEl>
                                        <p:attrNameLst>
                                          <p:attrName>ppt_x</p:attrName>
                                        </p:attrNameLst>
                                      </p:cBhvr>
                                      <p:tavLst>
                                        <p:tav tm="0">
                                          <p:val>
                                            <p:strVal val="#ppt_x"/>
                                          </p:val>
                                        </p:tav>
                                        <p:tav tm="100000">
                                          <p:val>
                                            <p:strVal val="#ppt_x"/>
                                          </p:val>
                                        </p:tav>
                                      </p:tavLst>
                                    </p:anim>
                                    <p:anim calcmode="lin" valueType="num">
                                      <p:cBhvr>
                                        <p:cTn id="356" dur="1000" fill="hold"/>
                                        <p:tgtEl>
                                          <p:spTgt spid="107"/>
                                        </p:tgtEl>
                                        <p:attrNameLst>
                                          <p:attrName>ppt_y</p:attrName>
                                        </p:attrNameLst>
                                      </p:cBhvr>
                                      <p:tavLst>
                                        <p:tav tm="0">
                                          <p:val>
                                            <p:strVal val="#ppt_y+.1"/>
                                          </p:val>
                                        </p:tav>
                                        <p:tav tm="100000">
                                          <p:val>
                                            <p:strVal val="#ppt_y"/>
                                          </p:val>
                                        </p:tav>
                                      </p:tavLst>
                                    </p:anim>
                                  </p:childTnLst>
                                </p:cTn>
                              </p:par>
                              <p:par>
                                <p:cTn id="357" presetID="42" presetClass="entr" presetSubtype="0" fill="hold" nodeType="withEffect">
                                  <p:stCondLst>
                                    <p:cond delay="2200"/>
                                  </p:stCondLst>
                                  <p:childTnLst>
                                    <p:set>
                                      <p:cBhvr>
                                        <p:cTn id="358" dur="1" fill="hold">
                                          <p:stCondLst>
                                            <p:cond delay="0"/>
                                          </p:stCondLst>
                                        </p:cTn>
                                        <p:tgtEl>
                                          <p:spTgt spid="112"/>
                                        </p:tgtEl>
                                        <p:attrNameLst>
                                          <p:attrName>style.visibility</p:attrName>
                                        </p:attrNameLst>
                                      </p:cBhvr>
                                      <p:to>
                                        <p:strVal val="visible"/>
                                      </p:to>
                                    </p:set>
                                    <p:animEffect transition="in" filter="fade">
                                      <p:cBhvr>
                                        <p:cTn id="359" dur="1000"/>
                                        <p:tgtEl>
                                          <p:spTgt spid="112"/>
                                        </p:tgtEl>
                                      </p:cBhvr>
                                    </p:animEffect>
                                    <p:anim calcmode="lin" valueType="num">
                                      <p:cBhvr>
                                        <p:cTn id="360" dur="1000" fill="hold"/>
                                        <p:tgtEl>
                                          <p:spTgt spid="112"/>
                                        </p:tgtEl>
                                        <p:attrNameLst>
                                          <p:attrName>ppt_x</p:attrName>
                                        </p:attrNameLst>
                                      </p:cBhvr>
                                      <p:tavLst>
                                        <p:tav tm="0">
                                          <p:val>
                                            <p:strVal val="#ppt_x"/>
                                          </p:val>
                                        </p:tav>
                                        <p:tav tm="100000">
                                          <p:val>
                                            <p:strVal val="#ppt_x"/>
                                          </p:val>
                                        </p:tav>
                                      </p:tavLst>
                                    </p:anim>
                                    <p:anim calcmode="lin" valueType="num">
                                      <p:cBhvr>
                                        <p:cTn id="361" dur="1000" fill="hold"/>
                                        <p:tgtEl>
                                          <p:spTgt spid="112"/>
                                        </p:tgtEl>
                                        <p:attrNameLst>
                                          <p:attrName>ppt_y</p:attrName>
                                        </p:attrNameLst>
                                      </p:cBhvr>
                                      <p:tavLst>
                                        <p:tav tm="0">
                                          <p:val>
                                            <p:strVal val="#ppt_y+.1"/>
                                          </p:val>
                                        </p:tav>
                                        <p:tav tm="100000">
                                          <p:val>
                                            <p:strVal val="#ppt_y"/>
                                          </p:val>
                                        </p:tav>
                                      </p:tavLst>
                                    </p:anim>
                                  </p:childTnLst>
                                </p:cTn>
                              </p:par>
                              <p:par>
                                <p:cTn id="362" presetID="42" presetClass="entr" presetSubtype="0" fill="hold" nodeType="withEffect">
                                  <p:stCondLst>
                                    <p:cond delay="2300"/>
                                  </p:stCondLst>
                                  <p:childTnLst>
                                    <p:set>
                                      <p:cBhvr>
                                        <p:cTn id="363" dur="1" fill="hold">
                                          <p:stCondLst>
                                            <p:cond delay="0"/>
                                          </p:stCondLst>
                                        </p:cTn>
                                        <p:tgtEl>
                                          <p:spTgt spid="117"/>
                                        </p:tgtEl>
                                        <p:attrNameLst>
                                          <p:attrName>style.visibility</p:attrName>
                                        </p:attrNameLst>
                                      </p:cBhvr>
                                      <p:to>
                                        <p:strVal val="visible"/>
                                      </p:to>
                                    </p:set>
                                    <p:animEffect transition="in" filter="fade">
                                      <p:cBhvr>
                                        <p:cTn id="364" dur="1000"/>
                                        <p:tgtEl>
                                          <p:spTgt spid="117"/>
                                        </p:tgtEl>
                                      </p:cBhvr>
                                    </p:animEffect>
                                    <p:anim calcmode="lin" valueType="num">
                                      <p:cBhvr>
                                        <p:cTn id="365" dur="1000" fill="hold"/>
                                        <p:tgtEl>
                                          <p:spTgt spid="117"/>
                                        </p:tgtEl>
                                        <p:attrNameLst>
                                          <p:attrName>ppt_x</p:attrName>
                                        </p:attrNameLst>
                                      </p:cBhvr>
                                      <p:tavLst>
                                        <p:tav tm="0">
                                          <p:val>
                                            <p:strVal val="#ppt_x"/>
                                          </p:val>
                                        </p:tav>
                                        <p:tav tm="100000">
                                          <p:val>
                                            <p:strVal val="#ppt_x"/>
                                          </p:val>
                                        </p:tav>
                                      </p:tavLst>
                                    </p:anim>
                                    <p:anim calcmode="lin" valueType="num">
                                      <p:cBhvr>
                                        <p:cTn id="366"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1"/>
          <p:cNvSpPr>
            <a:spLocks noChangeArrowheads="1"/>
          </p:cNvSpPr>
          <p:nvPr/>
        </p:nvSpPr>
        <p:spPr bwMode="auto">
          <a:xfrm>
            <a:off x="1234679" y="591536"/>
            <a:ext cx="1493596" cy="1507331"/>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65000"/>
                  <a:lumOff val="35000"/>
                </a:schemeClr>
              </a:solidFill>
              <a:sym typeface="宋体" panose="02010600030101010101" pitchFamily="2" charset="-122"/>
            </a:endParaRPr>
          </a:p>
        </p:txBody>
      </p:sp>
      <p:sp>
        <p:nvSpPr>
          <p:cNvPr id="3" name="TextBox 2"/>
          <p:cNvSpPr txBox="1"/>
          <p:nvPr/>
        </p:nvSpPr>
        <p:spPr>
          <a:xfrm>
            <a:off x="3347864" y="1639776"/>
            <a:ext cx="4691645" cy="746340"/>
          </a:xfrm>
          <a:prstGeom prst="rect">
            <a:avLst/>
          </a:prstGeom>
          <a:noFill/>
        </p:spPr>
        <p:txBody>
          <a:bodyPr wrap="square" lIns="68562" tIns="34281" rIns="68562" bIns="34281" rtlCol="0">
            <a:spAutoFit/>
          </a:bodyPr>
          <a:lstStyle/>
          <a:p>
            <a:pPr algn="ctr"/>
            <a:r>
              <a:rPr lang="zh-CN" altLang="en-US" sz="4400" b="1" dirty="0" smtClean="0">
                <a:solidFill>
                  <a:srgbClr val="C00000"/>
                </a:solidFill>
                <a:latin typeface="微软雅黑" panose="020B0503020204020204" pitchFamily="34" charset="-122"/>
                <a:ea typeface="微软雅黑" panose="020B0503020204020204" pitchFamily="34" charset="-122"/>
              </a:rPr>
              <a:t>项目介绍</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bwMode="auto">
          <a:xfrm>
            <a:off x="3482355" y="2456001"/>
            <a:ext cx="4392488"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39"/>
          <p:cNvSpPr>
            <a:spLocks noChangeAspect="1" noChangeArrowheads="1"/>
          </p:cNvSpPr>
          <p:nvPr/>
        </p:nvSpPr>
        <p:spPr bwMode="auto">
          <a:xfrm>
            <a:off x="3924682" y="2704393"/>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6" name="Oval 40"/>
          <p:cNvSpPr>
            <a:spLocks noChangeAspect="1" noChangeArrowheads="1"/>
          </p:cNvSpPr>
          <p:nvPr/>
        </p:nvSpPr>
        <p:spPr bwMode="auto">
          <a:xfrm>
            <a:off x="3924682" y="3031741"/>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7" name="Oval 41"/>
          <p:cNvSpPr>
            <a:spLocks noChangeAspect="1" noChangeArrowheads="1"/>
          </p:cNvSpPr>
          <p:nvPr/>
        </p:nvSpPr>
        <p:spPr bwMode="auto">
          <a:xfrm>
            <a:off x="3924682" y="3347926"/>
            <a:ext cx="161937" cy="16200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8" name="Oval 42"/>
          <p:cNvSpPr>
            <a:spLocks noChangeAspect="1" noChangeArrowheads="1"/>
          </p:cNvSpPr>
          <p:nvPr/>
        </p:nvSpPr>
        <p:spPr bwMode="auto">
          <a:xfrm>
            <a:off x="5914058" y="2704393"/>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9" name="TextBox 8"/>
          <p:cNvSpPr txBox="1"/>
          <p:nvPr/>
        </p:nvSpPr>
        <p:spPr>
          <a:xfrm>
            <a:off x="4196989" y="2635810"/>
            <a:ext cx="1698003" cy="300083"/>
          </a:xfrm>
          <a:prstGeom prst="rect">
            <a:avLst/>
          </a:prstGeom>
          <a:noFill/>
        </p:spPr>
        <p:txBody>
          <a:bodyPr wrap="square" lIns="68562" tIns="34281" rIns="68562" bIns="34281" rtlCol="0">
            <a:spAutoFit/>
          </a:bodyPr>
          <a:lstStyle/>
          <a:p>
            <a:r>
              <a:rPr lang="zh-CN" altLang="en-US" sz="1500" dirty="0">
                <a:latin typeface="+mn-ea"/>
                <a:ea typeface="+mn-ea"/>
              </a:rPr>
              <a:t>项目来源</a:t>
            </a:r>
            <a:endParaRPr lang="zh-CN" altLang="en-US" sz="1500" dirty="0">
              <a:latin typeface="+mn-ea"/>
              <a:ea typeface="+mn-ea"/>
            </a:endParaRPr>
          </a:p>
        </p:txBody>
      </p:sp>
      <p:sp>
        <p:nvSpPr>
          <p:cNvPr id="10" name="TextBox 9"/>
          <p:cNvSpPr txBox="1"/>
          <p:nvPr/>
        </p:nvSpPr>
        <p:spPr>
          <a:xfrm>
            <a:off x="4196989" y="2963158"/>
            <a:ext cx="1698003" cy="300083"/>
          </a:xfrm>
          <a:prstGeom prst="rect">
            <a:avLst/>
          </a:prstGeom>
          <a:noFill/>
        </p:spPr>
        <p:txBody>
          <a:bodyPr wrap="square" lIns="68562" tIns="34281" rIns="68562" bIns="34281" rtlCol="0">
            <a:spAutoFit/>
          </a:bodyPr>
          <a:lstStyle/>
          <a:p>
            <a:r>
              <a:rPr lang="zh-CN" altLang="en-US" sz="1500" dirty="0">
                <a:latin typeface="+mn-ea"/>
                <a:ea typeface="+mn-ea"/>
              </a:rPr>
              <a:t>项目解决的问题</a:t>
            </a:r>
            <a:endParaRPr lang="zh-CN" altLang="en-US" sz="1500" dirty="0">
              <a:latin typeface="+mn-ea"/>
              <a:ea typeface="+mn-ea"/>
            </a:endParaRPr>
          </a:p>
        </p:txBody>
      </p:sp>
      <p:sp>
        <p:nvSpPr>
          <p:cNvPr id="11" name="TextBox 10"/>
          <p:cNvSpPr txBox="1"/>
          <p:nvPr/>
        </p:nvSpPr>
        <p:spPr>
          <a:xfrm>
            <a:off x="4196989" y="3278884"/>
            <a:ext cx="1698003" cy="300083"/>
          </a:xfrm>
          <a:prstGeom prst="rect">
            <a:avLst/>
          </a:prstGeom>
          <a:noFill/>
        </p:spPr>
        <p:txBody>
          <a:bodyPr wrap="square" lIns="68562" tIns="34281" rIns="68562" bIns="34281" rtlCol="0">
            <a:spAutoFit/>
          </a:bodyPr>
          <a:lstStyle>
            <a:defPPr>
              <a:defRPr lang="zh-CN"/>
            </a:defPPr>
            <a:lvl1pPr>
              <a:lnSpc>
                <a:spcPct val="150000"/>
              </a:lnSpc>
              <a:defRPr>
                <a:solidFill>
                  <a:schemeClr val="accent1"/>
                </a:solidFill>
                <a:latin typeface="+mn-ea"/>
                <a:ea typeface="+mn-ea"/>
              </a:defRPr>
            </a:lvl1pPr>
          </a:lstStyle>
          <a:p>
            <a:pPr>
              <a:lnSpc>
                <a:spcPct val="100000"/>
              </a:lnSpc>
            </a:pPr>
            <a:r>
              <a:rPr lang="zh-CN" altLang="en-US" sz="1500" dirty="0">
                <a:solidFill>
                  <a:schemeClr val="tx1"/>
                </a:solidFill>
              </a:rPr>
              <a:t>竞争对手</a:t>
            </a:r>
            <a:endParaRPr lang="zh-CN" altLang="en-US" sz="1500" dirty="0">
              <a:solidFill>
                <a:schemeClr val="tx1"/>
              </a:solidFill>
            </a:endParaRPr>
          </a:p>
        </p:txBody>
      </p:sp>
      <p:sp>
        <p:nvSpPr>
          <p:cNvPr id="12" name="TextBox 11"/>
          <p:cNvSpPr txBox="1"/>
          <p:nvPr/>
        </p:nvSpPr>
        <p:spPr>
          <a:xfrm>
            <a:off x="6186365" y="3278884"/>
            <a:ext cx="1698003" cy="300083"/>
          </a:xfrm>
          <a:prstGeom prst="rect">
            <a:avLst/>
          </a:prstGeom>
          <a:noFill/>
        </p:spPr>
        <p:txBody>
          <a:bodyPr wrap="square" lIns="68562" tIns="34281" rIns="68562" bIns="34281" rtlCol="0">
            <a:spAutoFit/>
          </a:bodyPr>
          <a:lstStyle/>
          <a:p>
            <a:r>
              <a:rPr lang="zh-CN" altLang="en-US" sz="1500" dirty="0">
                <a:latin typeface="+mn-ea"/>
                <a:ea typeface="+mn-ea"/>
              </a:rPr>
              <a:t>可行性分析</a:t>
            </a:r>
            <a:endParaRPr lang="zh-CN" altLang="en-US" sz="1500" dirty="0">
              <a:latin typeface="+mn-ea"/>
              <a:ea typeface="+mn-ea"/>
            </a:endParaRPr>
          </a:p>
        </p:txBody>
      </p:sp>
      <p:sp>
        <p:nvSpPr>
          <p:cNvPr id="13" name="Oval 42"/>
          <p:cNvSpPr>
            <a:spLocks noChangeAspect="1" noChangeArrowheads="1"/>
          </p:cNvSpPr>
          <p:nvPr/>
        </p:nvSpPr>
        <p:spPr bwMode="auto">
          <a:xfrm>
            <a:off x="5914058" y="3031741"/>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14" name="TextBox 13"/>
          <p:cNvSpPr txBox="1"/>
          <p:nvPr/>
        </p:nvSpPr>
        <p:spPr>
          <a:xfrm>
            <a:off x="6186365" y="2635810"/>
            <a:ext cx="1698003" cy="300083"/>
          </a:xfrm>
          <a:prstGeom prst="rect">
            <a:avLst/>
          </a:prstGeom>
          <a:noFill/>
        </p:spPr>
        <p:txBody>
          <a:bodyPr wrap="square" lIns="68562" tIns="34281" rIns="68562" bIns="34281" rtlCol="0">
            <a:spAutoFit/>
          </a:bodyPr>
          <a:lstStyle/>
          <a:p>
            <a:r>
              <a:rPr lang="zh-CN" altLang="en-US" sz="1500" dirty="0">
                <a:latin typeface="+mn-ea"/>
                <a:ea typeface="+mn-ea"/>
              </a:rPr>
              <a:t>需求分析</a:t>
            </a:r>
            <a:endParaRPr lang="zh-CN" altLang="en-US" sz="1500" dirty="0">
              <a:latin typeface="+mn-ea"/>
              <a:ea typeface="+mn-ea"/>
            </a:endParaRPr>
          </a:p>
        </p:txBody>
      </p:sp>
      <p:sp>
        <p:nvSpPr>
          <p:cNvPr id="15" name="Oval 42"/>
          <p:cNvSpPr>
            <a:spLocks noChangeAspect="1" noChangeArrowheads="1"/>
          </p:cNvSpPr>
          <p:nvPr/>
        </p:nvSpPr>
        <p:spPr bwMode="auto">
          <a:xfrm>
            <a:off x="5914058" y="3347467"/>
            <a:ext cx="161937" cy="162920"/>
          </a:xfrm>
          <a:prstGeom prst="ellipse">
            <a:avLst/>
          </a:prstGeom>
          <a:solidFill>
            <a:schemeClr val="tx1"/>
          </a:solidFill>
          <a:ln w="28575" cap="flat">
            <a:noFill/>
            <a:prstDash val="solid"/>
            <a:miter lim="800000"/>
          </a:ln>
        </p:spPr>
        <p:txBody>
          <a:bodyPr vert="horz" wrap="square" lIns="68562" tIns="34281" rIns="68562" bIns="34281" numCol="1" anchor="t" anchorCtr="0" compatLnSpc="1"/>
          <a:lstStyle/>
          <a:p>
            <a:endParaRPr lang="zh-CN" altLang="en-US" sz="1500">
              <a:solidFill>
                <a:schemeClr val="accent1"/>
              </a:solidFill>
            </a:endParaRPr>
          </a:p>
        </p:txBody>
      </p:sp>
      <p:sp>
        <p:nvSpPr>
          <p:cNvPr id="16" name="TextBox 15"/>
          <p:cNvSpPr txBox="1"/>
          <p:nvPr/>
        </p:nvSpPr>
        <p:spPr>
          <a:xfrm>
            <a:off x="6186365" y="2963158"/>
            <a:ext cx="1698003" cy="300083"/>
          </a:xfrm>
          <a:prstGeom prst="rect">
            <a:avLst/>
          </a:prstGeom>
          <a:noFill/>
        </p:spPr>
        <p:txBody>
          <a:bodyPr wrap="square" lIns="68562" tIns="34281" rIns="68562" bIns="34281" rtlCol="0">
            <a:spAutoFit/>
          </a:bodyPr>
          <a:lstStyle/>
          <a:p>
            <a:r>
              <a:rPr lang="zh-CN" altLang="en-US" sz="1500" dirty="0">
                <a:latin typeface="+mn-ea"/>
                <a:ea typeface="+mn-ea"/>
              </a:rPr>
              <a:t>行业前景</a:t>
            </a:r>
            <a:endParaRPr lang="zh-CN" altLang="en-US" sz="1500" dirty="0">
              <a:latin typeface="+mn-ea"/>
              <a:ea typeface="+mn-ea"/>
            </a:endParaRPr>
          </a:p>
        </p:txBody>
      </p:sp>
      <p:sp>
        <p:nvSpPr>
          <p:cNvPr id="17" name="Freeform 11"/>
          <p:cNvSpPr>
            <a:spLocks noEditPoints="1"/>
          </p:cNvSpPr>
          <p:nvPr/>
        </p:nvSpPr>
        <p:spPr bwMode="auto">
          <a:xfrm>
            <a:off x="1495987" y="934987"/>
            <a:ext cx="915417" cy="723617"/>
          </a:xfrm>
          <a:custGeom>
            <a:avLst/>
            <a:gdLst>
              <a:gd name="T0" fmla="*/ 392 w 1065"/>
              <a:gd name="T1" fmla="*/ 422 h 834"/>
              <a:gd name="T2" fmla="*/ 544 w 1065"/>
              <a:gd name="T3" fmla="*/ 344 h 834"/>
              <a:gd name="T4" fmla="*/ 828 w 1065"/>
              <a:gd name="T5" fmla="*/ 296 h 834"/>
              <a:gd name="T6" fmla="*/ 907 w 1065"/>
              <a:gd name="T7" fmla="*/ 179 h 834"/>
              <a:gd name="T8" fmla="*/ 792 w 1065"/>
              <a:gd name="T9" fmla="*/ 259 h 834"/>
              <a:gd name="T10" fmla="*/ 543 w 1065"/>
              <a:gd name="T11" fmla="*/ 271 h 834"/>
              <a:gd name="T12" fmla="*/ 1065 w 1065"/>
              <a:gd name="T13" fmla="*/ 111 h 834"/>
              <a:gd name="T14" fmla="*/ 647 w 1065"/>
              <a:gd name="T15" fmla="*/ 44 h 834"/>
              <a:gd name="T16" fmla="*/ 607 w 1065"/>
              <a:gd name="T17" fmla="*/ 0 h 834"/>
              <a:gd name="T18" fmla="*/ 214 w 1065"/>
              <a:gd name="T19" fmla="*/ 44 h 834"/>
              <a:gd name="T20" fmla="*/ 243 w 1065"/>
              <a:gd name="T21" fmla="*/ 111 h 834"/>
              <a:gd name="T22" fmla="*/ 300 w 1065"/>
              <a:gd name="T23" fmla="*/ 189 h 834"/>
              <a:gd name="T24" fmla="*/ 981 w 1065"/>
              <a:gd name="T25" fmla="*/ 111 h 834"/>
              <a:gd name="T26" fmla="*/ 493 w 1065"/>
              <a:gd name="T27" fmla="*/ 548 h 834"/>
              <a:gd name="T28" fmla="*/ 981 w 1065"/>
              <a:gd name="T29" fmla="*/ 570 h 834"/>
              <a:gd name="T30" fmla="*/ 501 w 1065"/>
              <a:gd name="T31" fmla="*/ 593 h 834"/>
              <a:gd name="T32" fmla="*/ 503 w 1065"/>
              <a:gd name="T33" fmla="*/ 664 h 834"/>
              <a:gd name="T34" fmla="*/ 607 w 1065"/>
              <a:gd name="T35" fmla="*/ 828 h 834"/>
              <a:gd name="T36" fmla="*/ 647 w 1065"/>
              <a:gd name="T37" fmla="*/ 664 h 834"/>
              <a:gd name="T38" fmla="*/ 839 w 1065"/>
              <a:gd name="T39" fmla="*/ 823 h 834"/>
              <a:gd name="T40" fmla="*/ 822 w 1065"/>
              <a:gd name="T41" fmla="*/ 664 h 834"/>
              <a:gd name="T42" fmla="*/ 1065 w 1065"/>
              <a:gd name="T43" fmla="*/ 593 h 834"/>
              <a:gd name="T44" fmla="*/ 1039 w 1065"/>
              <a:gd name="T45" fmla="*/ 111 h 834"/>
              <a:gd name="T46" fmla="*/ 223 w 1065"/>
              <a:gd name="T47" fmla="*/ 431 h 834"/>
              <a:gd name="T48" fmla="*/ 327 w 1065"/>
              <a:gd name="T49" fmla="*/ 328 h 834"/>
              <a:gd name="T50" fmla="*/ 120 w 1065"/>
              <a:gd name="T51" fmla="*/ 328 h 834"/>
              <a:gd name="T52" fmla="*/ 290 w 1065"/>
              <a:gd name="T53" fmla="*/ 453 h 834"/>
              <a:gd name="T54" fmla="*/ 251 w 1065"/>
              <a:gd name="T55" fmla="*/ 453 h 834"/>
              <a:gd name="T56" fmla="*/ 262 w 1065"/>
              <a:gd name="T57" fmla="*/ 472 h 834"/>
              <a:gd name="T58" fmla="*/ 273 w 1065"/>
              <a:gd name="T59" fmla="*/ 709 h 834"/>
              <a:gd name="T60" fmla="*/ 180 w 1065"/>
              <a:gd name="T61" fmla="*/ 709 h 834"/>
              <a:gd name="T62" fmla="*/ 191 w 1065"/>
              <a:gd name="T63" fmla="*/ 472 h 834"/>
              <a:gd name="T64" fmla="*/ 201 w 1065"/>
              <a:gd name="T65" fmla="*/ 453 h 834"/>
              <a:gd name="T66" fmla="*/ 0 w 1065"/>
              <a:gd name="T67" fmla="*/ 609 h 834"/>
              <a:gd name="T68" fmla="*/ 92 w 1065"/>
              <a:gd name="T69" fmla="*/ 834 h 834"/>
              <a:gd name="T70" fmla="*/ 124 w 1065"/>
              <a:gd name="T71" fmla="*/ 601 h 834"/>
              <a:gd name="T72" fmla="*/ 320 w 1065"/>
              <a:gd name="T73" fmla="*/ 834 h 834"/>
              <a:gd name="T74" fmla="*/ 352 w 1065"/>
              <a:gd name="T75" fmla="*/ 601 h 834"/>
              <a:gd name="T76" fmla="*/ 446 w 1065"/>
              <a:gd name="T77" fmla="*/ 834 h 834"/>
              <a:gd name="T78" fmla="*/ 290 w 1065"/>
              <a:gd name="T79" fmla="*/ 453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5" h="834">
                <a:moveTo>
                  <a:pt x="543" y="271"/>
                </a:moveTo>
                <a:lnTo>
                  <a:pt x="392" y="422"/>
                </a:lnTo>
                <a:cubicBezTo>
                  <a:pt x="408" y="431"/>
                  <a:pt x="422" y="442"/>
                  <a:pt x="434" y="454"/>
                </a:cubicBezTo>
                <a:lnTo>
                  <a:pt x="544" y="344"/>
                </a:lnTo>
                <a:lnTo>
                  <a:pt x="662" y="463"/>
                </a:lnTo>
                <a:lnTo>
                  <a:pt x="828" y="296"/>
                </a:lnTo>
                <a:lnTo>
                  <a:pt x="854" y="361"/>
                </a:lnTo>
                <a:lnTo>
                  <a:pt x="907" y="179"/>
                </a:lnTo>
                <a:lnTo>
                  <a:pt x="725" y="232"/>
                </a:lnTo>
                <a:lnTo>
                  <a:pt x="792" y="259"/>
                </a:lnTo>
                <a:lnTo>
                  <a:pt x="662" y="389"/>
                </a:lnTo>
                <a:lnTo>
                  <a:pt x="543" y="271"/>
                </a:lnTo>
                <a:close/>
                <a:moveTo>
                  <a:pt x="1065" y="111"/>
                </a:moveTo>
                <a:lnTo>
                  <a:pt x="1065" y="111"/>
                </a:lnTo>
                <a:lnTo>
                  <a:pt x="1065" y="44"/>
                </a:lnTo>
                <a:lnTo>
                  <a:pt x="647" y="44"/>
                </a:lnTo>
                <a:lnTo>
                  <a:pt x="647" y="0"/>
                </a:lnTo>
                <a:lnTo>
                  <a:pt x="607" y="0"/>
                </a:lnTo>
                <a:lnTo>
                  <a:pt x="607" y="44"/>
                </a:lnTo>
                <a:lnTo>
                  <a:pt x="214" y="44"/>
                </a:lnTo>
                <a:lnTo>
                  <a:pt x="214" y="111"/>
                </a:lnTo>
                <a:lnTo>
                  <a:pt x="243" y="111"/>
                </a:lnTo>
                <a:lnTo>
                  <a:pt x="243" y="170"/>
                </a:lnTo>
                <a:cubicBezTo>
                  <a:pt x="264" y="172"/>
                  <a:pt x="283" y="179"/>
                  <a:pt x="300" y="189"/>
                </a:cubicBezTo>
                <a:lnTo>
                  <a:pt x="300" y="111"/>
                </a:lnTo>
                <a:lnTo>
                  <a:pt x="981" y="111"/>
                </a:lnTo>
                <a:lnTo>
                  <a:pt x="981" y="548"/>
                </a:lnTo>
                <a:lnTo>
                  <a:pt x="493" y="548"/>
                </a:lnTo>
                <a:cubicBezTo>
                  <a:pt x="496" y="555"/>
                  <a:pt x="497" y="562"/>
                  <a:pt x="499" y="570"/>
                </a:cubicBezTo>
                <a:lnTo>
                  <a:pt x="981" y="570"/>
                </a:lnTo>
                <a:lnTo>
                  <a:pt x="981" y="593"/>
                </a:lnTo>
                <a:lnTo>
                  <a:pt x="501" y="593"/>
                </a:lnTo>
                <a:cubicBezTo>
                  <a:pt x="502" y="599"/>
                  <a:pt x="503" y="604"/>
                  <a:pt x="503" y="609"/>
                </a:cubicBezTo>
                <a:lnTo>
                  <a:pt x="503" y="664"/>
                </a:lnTo>
                <a:lnTo>
                  <a:pt x="607" y="664"/>
                </a:lnTo>
                <a:lnTo>
                  <a:pt x="607" y="828"/>
                </a:lnTo>
                <a:lnTo>
                  <a:pt x="647" y="828"/>
                </a:lnTo>
                <a:lnTo>
                  <a:pt x="647" y="664"/>
                </a:lnTo>
                <a:lnTo>
                  <a:pt x="779" y="664"/>
                </a:lnTo>
                <a:lnTo>
                  <a:pt x="839" y="823"/>
                </a:lnTo>
                <a:lnTo>
                  <a:pt x="878" y="813"/>
                </a:lnTo>
                <a:lnTo>
                  <a:pt x="822" y="664"/>
                </a:lnTo>
                <a:lnTo>
                  <a:pt x="1065" y="664"/>
                </a:lnTo>
                <a:lnTo>
                  <a:pt x="1065" y="593"/>
                </a:lnTo>
                <a:lnTo>
                  <a:pt x="1039" y="593"/>
                </a:lnTo>
                <a:lnTo>
                  <a:pt x="1039" y="111"/>
                </a:lnTo>
                <a:lnTo>
                  <a:pt x="1065" y="111"/>
                </a:lnTo>
                <a:close/>
                <a:moveTo>
                  <a:pt x="223" y="431"/>
                </a:moveTo>
                <a:lnTo>
                  <a:pt x="223" y="431"/>
                </a:lnTo>
                <a:cubicBezTo>
                  <a:pt x="280" y="431"/>
                  <a:pt x="327" y="385"/>
                  <a:pt x="327" y="328"/>
                </a:cubicBezTo>
                <a:cubicBezTo>
                  <a:pt x="327" y="271"/>
                  <a:pt x="280" y="224"/>
                  <a:pt x="223" y="224"/>
                </a:cubicBezTo>
                <a:cubicBezTo>
                  <a:pt x="166" y="224"/>
                  <a:pt x="120" y="271"/>
                  <a:pt x="120" y="328"/>
                </a:cubicBezTo>
                <a:cubicBezTo>
                  <a:pt x="120" y="385"/>
                  <a:pt x="166" y="431"/>
                  <a:pt x="223" y="431"/>
                </a:cubicBezTo>
                <a:close/>
                <a:moveTo>
                  <a:pt x="290" y="453"/>
                </a:moveTo>
                <a:lnTo>
                  <a:pt x="290" y="453"/>
                </a:lnTo>
                <a:lnTo>
                  <a:pt x="251" y="453"/>
                </a:lnTo>
                <a:lnTo>
                  <a:pt x="257" y="457"/>
                </a:lnTo>
                <a:cubicBezTo>
                  <a:pt x="262" y="460"/>
                  <a:pt x="264" y="467"/>
                  <a:pt x="262" y="472"/>
                </a:cubicBezTo>
                <a:lnTo>
                  <a:pt x="248" y="507"/>
                </a:lnTo>
                <a:lnTo>
                  <a:pt x="273" y="709"/>
                </a:lnTo>
                <a:lnTo>
                  <a:pt x="226" y="751"/>
                </a:lnTo>
                <a:lnTo>
                  <a:pt x="180" y="709"/>
                </a:lnTo>
                <a:lnTo>
                  <a:pt x="205" y="507"/>
                </a:lnTo>
                <a:lnTo>
                  <a:pt x="191" y="472"/>
                </a:lnTo>
                <a:cubicBezTo>
                  <a:pt x="188" y="467"/>
                  <a:pt x="191" y="460"/>
                  <a:pt x="195" y="457"/>
                </a:cubicBezTo>
                <a:lnTo>
                  <a:pt x="201" y="453"/>
                </a:lnTo>
                <a:lnTo>
                  <a:pt x="156" y="453"/>
                </a:lnTo>
                <a:cubicBezTo>
                  <a:pt x="70" y="453"/>
                  <a:pt x="0" y="523"/>
                  <a:pt x="0" y="609"/>
                </a:cubicBezTo>
                <a:lnTo>
                  <a:pt x="0" y="834"/>
                </a:lnTo>
                <a:lnTo>
                  <a:pt x="92" y="834"/>
                </a:lnTo>
                <a:lnTo>
                  <a:pt x="92" y="601"/>
                </a:lnTo>
                <a:lnTo>
                  <a:pt x="124" y="601"/>
                </a:lnTo>
                <a:lnTo>
                  <a:pt x="124" y="834"/>
                </a:lnTo>
                <a:lnTo>
                  <a:pt x="320" y="834"/>
                </a:lnTo>
                <a:lnTo>
                  <a:pt x="320" y="601"/>
                </a:lnTo>
                <a:lnTo>
                  <a:pt x="352" y="601"/>
                </a:lnTo>
                <a:lnTo>
                  <a:pt x="352" y="834"/>
                </a:lnTo>
                <a:lnTo>
                  <a:pt x="446" y="834"/>
                </a:lnTo>
                <a:lnTo>
                  <a:pt x="446" y="609"/>
                </a:lnTo>
                <a:cubicBezTo>
                  <a:pt x="446" y="523"/>
                  <a:pt x="376" y="453"/>
                  <a:pt x="290" y="453"/>
                </a:cubicBezTo>
                <a:close/>
              </a:path>
            </a:pathLst>
          </a:custGeom>
          <a:solidFill>
            <a:schemeClr val="tx1"/>
          </a:solidFill>
          <a:ln>
            <a:noFill/>
          </a:ln>
        </p:spPr>
        <p:txBody>
          <a:bodyPr vert="horz" wrap="square" lIns="91440" tIns="45720" rIns="91440" bIns="45720" numCol="1" anchor="t" anchorCtr="0" compatLnSpc="1"/>
          <a:lstStyle/>
          <a:p>
            <a:endParaRPr lang="zh-CN" altLang="en-US" sz="1100"/>
          </a:p>
        </p:txBody>
      </p:sp>
      <p:pic>
        <p:nvPicPr>
          <p:cNvPr id="18" name="Picture 6" descr="D:\360data\重要数据\桌面\未标题-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51832" y="1296796"/>
            <a:ext cx="1895475" cy="454342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6" presetClass="emph" presetSubtype="0" fill="hold" grpId="1" nodeType="afterEffect">
                                  <p:stCondLst>
                                    <p:cond delay="0"/>
                                  </p:stCondLst>
                                  <p:childTnLst>
                                    <p:animEffect transition="out" filter="fade">
                                      <p:cBhvr>
                                        <p:cTn id="19" dur="500" tmFilter="0, 0; .2, .5; .8, .5; 1, 0"/>
                                        <p:tgtEl>
                                          <p:spTgt spid="2"/>
                                        </p:tgtEl>
                                      </p:cBhvr>
                                    </p:animEffect>
                                    <p:animScale>
                                      <p:cBhvr>
                                        <p:cTn id="20" dur="250" autoRev="1" fill="hold"/>
                                        <p:tgtEl>
                                          <p:spTgt spid="2"/>
                                        </p:tgtEl>
                                      </p:cBhvr>
                                      <p:by x="105000" y="105000"/>
                                    </p:animScale>
                                  </p:childTnLst>
                                </p:cTn>
                              </p:par>
                              <p:par>
                                <p:cTn id="21" presetID="26" presetClass="emph" presetSubtype="0" fill="hold" grpId="1" nodeType="withEffect">
                                  <p:stCondLst>
                                    <p:cond delay="0"/>
                                  </p:stCondLst>
                                  <p:childTnLst>
                                    <p:animEffect transition="out" filter="fade">
                                      <p:cBhvr>
                                        <p:cTn id="22" dur="500" tmFilter="0, 0; .2, .5; .8, .5; 1, 0"/>
                                        <p:tgtEl>
                                          <p:spTgt spid="17"/>
                                        </p:tgtEl>
                                      </p:cBhvr>
                                    </p:animEffect>
                                    <p:animScale>
                                      <p:cBhvr>
                                        <p:cTn id="23" dur="250" autoRev="1" fill="hold"/>
                                        <p:tgtEl>
                                          <p:spTgt spid="17"/>
                                        </p:tgtEl>
                                      </p:cBhvr>
                                      <p:by x="105000" y="105000"/>
                                    </p:animScale>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gtEl>
                                      </p:cBhvr>
                                    </p:animEffect>
                                  </p:childTnLst>
                                </p:cTn>
                              </p:par>
                            </p:childTnLst>
                          </p:cTn>
                        </p:par>
                        <p:par>
                          <p:cTn id="32" fill="hold">
                            <p:stCondLst>
                              <p:cond delay="1649"/>
                            </p:stCondLst>
                            <p:childTnLst>
                              <p:par>
                                <p:cTn id="33" presetID="16" presetClass="entr" presetSubtype="21"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par>
                          <p:cTn id="36" fill="hold">
                            <p:stCondLst>
                              <p:cond delay="2149"/>
                            </p:stCondLst>
                            <p:childTnLst>
                              <p:par>
                                <p:cTn id="37" presetID="2" presetClass="entr" presetSubtype="12"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0-#ppt_w/2"/>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10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2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30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40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12" fill="hold" grpId="0" nodeType="withEffect">
                                  <p:stCondLst>
                                    <p:cond delay="50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par>
                          <p:cTn id="61" fill="hold">
                            <p:stCondLst>
                              <p:cond delay="2649"/>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par>
                                <p:cTn id="74" presetID="22" presetClass="entr" presetSubtype="8" fill="hold" grpId="0" nodeType="withEffect">
                                  <p:stCondLst>
                                    <p:cond delay="40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22" presetClass="entr" presetSubtype="8" fill="hold" grpId="0" nodeType="withEffect">
                                  <p:stCondLst>
                                    <p:cond delay="50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5" grpId="0" animBg="1"/>
      <p:bldP spid="6" grpId="0" animBg="1"/>
      <p:bldP spid="7" grpId="0" animBg="1"/>
      <p:bldP spid="8" grpId="0" animBg="1"/>
      <p:bldP spid="9" grpId="0"/>
      <p:bldP spid="10" grpId="0"/>
      <p:bldP spid="11" grpId="0"/>
      <p:bldP spid="12" grpId="0"/>
      <p:bldP spid="13" grpId="0" animBg="1"/>
      <p:bldP spid="14" grpId="0"/>
      <p:bldP spid="15" grpId="0" animBg="1"/>
      <p:bldP spid="16" grpId="0"/>
      <p:bldP spid="17" grpId="0" animBg="1"/>
      <p:bldP spid="17" grpId="1" animBg="1"/>
    </p:bldLst>
  </p:timing>
</p:sld>
</file>

<file path=ppt/tags/tag1.xml><?xml version="1.0" encoding="utf-8"?>
<p:tagLst xmlns:p="http://schemas.openxmlformats.org/presentationml/2006/main">
  <p:tag name="ISPRING_ULTRA_SCORM_COURSE_ID" val="AEC70B84-81F5-4C66-8FA7-2E8663A9B4F4"/>
  <p:tag name="ISPRING_SCORM_RATE_SLIDES" val="1"/>
  <p:tag name="ISPRINGONLINEFOLDERID" val="0"/>
  <p:tag name="ISPRINGONLINEFOLDERPATH" val="Content List"/>
  <p:tag name="ISPRINGCLOUDFOLDERID" val="0"/>
  <p:tag name="ISPRINGCLOUDFOLDERPATH" val="Content List"/>
  <p:tag name="ISPRING_PLAYERS_CUSTOMIZATION" val="UEsDBBQAAgAIAMqlp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KpaZ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Mqlpk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yqWm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yqWm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yqWm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yqWm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yqWm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yqWmSG7UU1AADQAAvxwAABcAAAB1bml2ZXJzYWwvdW5pdmVyc2FsLnBuZ+2YeVyS+fbHn8pW0/k5jWmmch2nvJXjVmpm6pRbNeOWmSuQmaOloia4Iert1miTS7cyZ8Jkrjaoqag5biw6jaMYKKiIGwIZgySIpoSoINyHu71+f9+//YMXz3k/3+0czjnfz4v7gf6+evtM9gEAoHfxgtdlANhRBgDb3+/ZBZL3MSOZ4Ne2tMu+5wECw3QeNHTizvmdA4CWUl1V9E7Q3ptyITwNAPR7tZ9t1OTaGwBgeuWi17krmTApN6D+C/kUdTbLrzufnJ94z/rO4VQri/C6/7M4531K99DOc58afxp6yesz50+3p/5Nx1LnMwOvL4j2h/Z4ZfhUjwYsCmRYFZ7B1XRjsitYaYZRH12gIVAom1ujZIVwRbRbJu4alYxthct5tfG+upRBVvDQ4IlmZn0sr9pedWb0FteqqB7qEcZ+kLaKqfYV3sIaXO60/x7Qfi4eaK1VrdBtOXtB69pj8ZsTqG8SnT8FDae6SvLK692QXyy3/fsNVztj8l6tDgD86ehxkBbevwSS61Xg8PwftvAW3sJbeAtv4S28hbfwFt7CW3gLb+Et/D/jUPXmUl4T+PQni/9hDe+g9ak4XCMsb1POTmO6dWS/u2919RO3j8NJNYRQaA+xEoUhycGZ2bIE9aJ8NTZoooe8QjuBRp3zi5QVrZPo3dbiDUjrg9USmmSiqSlXLcN1hK6mh0x0EDI63AHg1yF39ZqAky4asXipe4tLRFWyT5U3ZqUHdczbSHqaKNUr94xg8U1vpQTt+ILsdWE5Eyl4ap67Nsv2hWCQiyoPzTqzPg6HWR1MzpVh0wQulRl8jKK/XcNdys1gda6n183PpbYSh/qRGpXII9nEmcGXp0MzIF2FsYnYxTdWuJnOyoJnfCm50OqYryXwa+oY44fg/bTZiR41isRrfYbHKj4bS0KPuM6APtAjFlAUktzFi3K6R0IgMWC1GYLyRdJSd5oo5OH4uqGdUMnXqKfmb58pqW7H9N1IkuFUf1g5//bqt6SZg8LdHmuvp511bnWfacxKINoTFo0MbzkiVGeZnPlFS6OWIj8WmzgunMB09TNl0CcxkNnAcmm8DnA6ihKElovZq+urT5ASd8mcyxHUYfgf2BW0b2zGzzYPEJjL8s/JsJmJm5QLS/gfQx4ibdcSmGOq8902CeV0QUobV/RVPQVp+EgucyCL9e4SG8WibMtrM99aXqIiUXnGaMKJ0TnK93wlTzFtZzbO9R2NHTtThHP2C5WcXWRSv6dFpt7tbSnxAfJdL5ptG3NjVj5DcOO4Z2vwCAmCe6DK4ZT+gRnH7ScuzdmFUStpkTWIx8Kk0OWQGvpkE44K+31fjwHKMC7mmcPiJ4aJdEqJXInnpHMxX0B9NqMUrCRWcWcFkxTf8W5PQYxpMQBkPNpogCpM0d8T5TiUrOJZthQZhGv6rGy3ie0HUmrr9IFTS8fEVwaKKNGm8AxOcW3Urqub5P2tDnhIf2w6K/lBO0rxN8/yFgmSQ+BbEKkCeyR9F9Be72kRsJ725Guu0w/golVn9rdHajD3aTuKjda4nVMr3psN56v6dWmR9SRpN712waankMZFaSe6Cm3x80jOtfGhtJdiPh58glStfCXYmeuMqPU0mfALPheOi5W4f01NZVs0pA0wcXUNMqoFIVb9jbABDykofbqcRT2THDXePH+yDLtoWWATMzHvdQSY+ZGXIxtazZI/QXGiwbVpvFylNN11Qez6gCZslnR6IiVptdCqV3dSuT23agMPwR86WMMX0kzbnp8g9CcFd/TtoX7fToQe3/BdKx1oYBnAZWdRLmkNIQNDMuteRLvU/ZF19WK5Mqqc8+XxPI2S3yFK3sAOf3kYCFua5A/nksTtfQ1Y0ROzDb8N0B35dgw5DB6X9X7WTh8NnU7PiqqYHkdl3jxk4NIfMlCc2paRUuGRF8Tcw7Dn5nCKgQaZBBnczJbynsPBZIktCeQKiYn7OJ6oUipKXDrNV692tJVuokTliCng1+wClfJh9o7M+XURrse+GxY5KIChpW1s27x1OpsV4EGR36Yl5yk5h8uDPJiyJ8QGk9AaeioHybk+PtTqBy2PoK6TU80S3MSKiNINSrAgQclmytKtUV2oXIr/M1H4pfa+lAHRCe8jKUiuoCU4b4+HRiXT5P2B05DscOnE2B0AZcMaqsgh1qN699Rnw+DO2r84I21reDcIy4K217dLxWDRKlplvs3Sao55K6Iyqd+uAHqPl8PLFJAP38rZmaHXxojBnLBLMObEsALp9Tcvz/9nv9TJU9Y12ABX7qtt+TJenmZztQsJcSwaPmb4WJZleVw0XAeoPrICmAyIfVhvjsvXeZsSOBP/o2L7ONnxShiDtfiSc/SfOwZKnBmRRmUxOXGDwRJotEtV9iFmjBIxnX6fmIzk3DgQtNcUqsg0ddKLycmYnn+qB1RkGPBXI3od4vt5vRtdD2grVA/18oLKIMIxcV91iwKhP2DQzI1uIb1vf9OAjcNmGUsqvGIPcVK/6Zn5ThgWFK4oRmATPz/+l2qJeWkvPrpoyf9fThBFIxh24HJwarCP9Xhlm4mHb4B3ULj/SZuaw3MPTdDOVJG9L/LLT+5zQzr8vuWe5YwFSiImGsebVq0J2tTd32sw6jiIdo8DG8do0mM/L+EuCNitxaE9G+wps+tXRexOhPlb8uLy6UST/rXFX1hgTp5uQptzJ4jROW8GCysN7jpeSWSLjkkc5TkuqNy+kUSersv1X/wTeCbiD8P2uXCu048oWWKwJ3SphddWKam6DWNeljjCx3MmE4pxVL2qlZ6nvQSB/khjQM2dlsUGMCqloT1rfbZXmWdlg37meapl9qaCn+dU3HlXCvaH5pvGAhLLvyMReEu2qsyswthwffVklTQD/97CyhZqqs64w0+3Jg/6yIwmizzh5fyHxFIEdpCY1V4X3UBdM43fhPVOOgkUWd3+O2/qWQ6ImI/1Y5Qw5JVxTDXnKLaQdk/7k9fvNs98a20qKSEy2hImGPi6mwmVi6/yk8GCiWY1VyDcpdouxUALip2nRaOYseZj8U+Dwvuj6+nJedwjRXNulRL9vf+NuN14DI8V1useFI6OT6i9KfrBvECtD8b735nSFYj+PG+DhWu3mPp/+zAyd6ftl3UuK0//c69sppsiSgkWhYnTTj+jMsEw28Qnnj1spiaSF1oKXn0n5DEwKE6MtgT1ZCjCVeNeh+MilOlxkwTlWPuf5WlDJ8dJd3Ki0l18QE+rOOacQtrFTYHiTAPqUAlnBtQK9aFwDErOcF1KeUP+OPp1XIFLK2zzLxJzW+V781LJGGRgmQFzzuWu/xzpBAwrF1qZ72yJxwxPYt8RYJ5jp+jJ8Y0XXsp8E8eZkkFZyI1imW/Kz0SpvWRuCk+YuI0ei25GqSfpYQLqGWv2qTY/sUg4SxDcfunWnxWjNDeZ9OQaid1HkkqTvIQvuvNr3D27ivqJqZqPNR7P63DlAgh6oYVtWXp21Ee3o8fmRWe4InPKV5E580Jdy4a8Qczge/Zqi0Fu804TAvPhtmsvDWIHP5fEPUhaY1StkIYbmQu+HhsjU7BHLsYS6J3Yu2NZslNt2LUCD9Vs13ynKbHw3bdcQSyEK1g21vYgLEW9IZHKxMck7b3azkv58JuuNH2yrLZiBhQszn3X5z9/YV1DUi6SOPOdmyiDviEile7+3/uLlC2/pZzJfklMsgMFQIg8qWk+uumvtRWFNNdgo6CZBjR5oRp91twTTONrJFBqQT6u0+h4zi6wtwTLl6mQDu29dXvUTB2B+3uUz8BKWpl+HmXmP4fseHfx5dMRsBIn/TB4ArrEzZu7wSRm+Y9gk7unCJpuMIhqxwsKb7e8tV4IQufCJtkUDh8L1kTc0De0KbWp+lf8zGr4bkdtR/+O2wkAiKG0VelPkYpwZ2Zd18CEP9pXGMv9spsOK+pRCW3jbH8qH+kcoih4pOzlPiPOtdnV1fHI5Oe6f0asvv3rJ+2l5RhT5cNnxIUIH61DHgVqDY0DxXzXHLkU7scaQh8f1fh2MXhBWeF8ymTb73mrrbhGbWE7mbs6Jg2xoAc/eKDIavvKF2IH23etoMzs8N+UlZGQr48ttbj1Y5e1pyE/lrbOuq//8biVedV94311kpf+BAHqisXjG7OI9O1APr2W1+zW1zzTpuvv2JDwvGT5WxUvKLykjTpr/IhibHhfvk47s9DkX35ufSw44LnZwTCBzhEAqHnvQJnj93VDU2qaNO5VteRg8nL/4XorXM7KArx4UEw2mRjaAQApVgZloG7+HZQCAGAftBcAvlqgGcFzRkpAO9/vpVUTqFY1N323g4c/yn4c2r0+h03/AnyXeNktK1bOf83TCvbVILPw3vAr4x/YofC2A9qxDRup+52rXn3X1KPOlgvL4e0nQRmfElcPa0Co+M0Rm5DJXy+rPV2/OQ/OBi56+3sRzl+78w9QSwMEFAACAAgAyqWmSLE0Q2lKAAAAagAAABsAAAB1bml2ZXJzYWwvdW5pdmVyc2FsLnBuZy54bWyzsa/IzVEoSy0qzszPs1Uy1DNQsrfj5bIpKEoty0wtV6gAihnpGUCAkkIlKrc8M6Ukw1bJwtIYIZaRmpmeUWKrZGZuABfUBxoJAFBLAQIAABQAAgAIAMqlpkgVDq0oZAQAAAcRAAAdAAAAAAAAAAEAAAAAAAAAAAB1bml2ZXJzYWwvY29tbW9uX21lc3NhZ2VzLmxuZ1BLAQIAABQAAgAIAMqlpkgIfgsjKQMAAIYMAAAnAAAAAAAAAAEAAAAAAJ8EAAB1bml2ZXJzYWwvZmxhc2hfcHVibGlzaGluZ19zZXR0aW5ncy54bWxQSwECAAAUAAIACADKpaZItfwJZLoCAABVCgAAIQAAAAAAAAABAAAAAAANCAAAdW5pdmVyc2FsL2ZsYXNoX3NraW5fc2V0dGluZ3MueG1sUEsBAgAAFAACAAgAyqWmSCqWD2f+AgAAlwsAACYAAAAAAAAAAQAAAAAABgsAAHVuaXZlcnNhbC9odG1sX3B1Ymxpc2hpbmdfc2V0dGluZ3MueG1sUEsBAgAAFAACAAgAyqWmSGhxUpGaAQAAHwYAAB8AAAAAAAAAAQAAAAAASA4AAHVuaXZlcnNhbC9odG1sX3NraW5fc2V0dGluZ3MuanNQSwECAAAUAAIACADKpaZIPTwv0cEAAADlAQAAGgAAAAAAAAABAAAAAAAfEAAAdW5pdmVyc2FsL2kxOG5fcHJlc2V0cy54bWxQSwECAAAUAAIACADKpaZImvmWZGsAAABrAAAAHAAAAAAAAAABAAAAAAAYEQAAdW5pdmVyc2FsL2xvY2FsX3NldHRpbmdzLnhtbFBLAQIAABQAAgAIAESUV0cjtE77+wIAALAIAAAUAAAAAAAAAAEAAAAAAL0RAAB1bml2ZXJzYWwvcGxheWVyLnhtbFBLAQIAABQAAgAIAMqlpkiwhyP0bAEAAPcCAAApAAAAAAAAAAEAAAAAAOoUAAB1bml2ZXJzYWwvc2tpbl9jdXN0b21pemF0aW9uX3NldHRpbmdzLnhtbFBLAQIAABQAAgAIAMqlpkhu1FNQAA0AAL8cAAAXAAAAAAAAAAAAAAAAAJ0WAAB1bml2ZXJzYWwvdW5pdmVyc2FsLnBuZ1BLAQIAABQAAgAIAMqlpkixNENpSgAAAGoAAAAbAAAAAAAAAAEAAAAAANIjAAB1bml2ZXJzYWwvdW5pdmVyc2FsLnBuZy54bWxQSwUGAAAAAAsACwBJAwAAVSQAAAAA"/>
  <p:tag name="ISPRING_PRESENTATION_TITLE" val="HG000472"/>
  <p:tag name="ISPRING_SCORM_ENDPOINT" val="&lt;endpoint&gt;&lt;enable&gt;0&lt;/enable&gt;&lt;lrs&gt;http://&lt;/lrs&gt;&lt;auth&gt;0&lt;/auth&gt;&lt;login&gt;&lt;/login&gt;&lt;password&gt;&lt;/password&gt;&lt;key&gt;&lt;/key&gt;&lt;name&gt;&lt;/name&gt;&lt;email&gt;&lt;/email&gt;&lt;/endpoint&gt;&#10;"/>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4054</Words>
  <Application>WPS 演示</Application>
  <PresentationFormat>全屏显示(16:9)</PresentationFormat>
  <Paragraphs>693</Paragraphs>
  <Slides>36</Slides>
  <Notes>36</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36</vt:i4>
      </vt:variant>
    </vt:vector>
  </HeadingPairs>
  <TitlesOfParts>
    <vt:vector size="57" baseType="lpstr">
      <vt:lpstr>Arial</vt:lpstr>
      <vt:lpstr>宋体</vt:lpstr>
      <vt:lpstr>Wingdings</vt:lpstr>
      <vt:lpstr>微软雅黑</vt:lpstr>
      <vt:lpstr>Calibri</vt:lpstr>
      <vt:lpstr>微软雅黑 Light</vt:lpstr>
      <vt:lpstr>华康俪金黑W8</vt:lpstr>
      <vt:lpstr>黑体</vt:lpstr>
      <vt:lpstr>Arial Unicode MS</vt:lpstr>
      <vt:lpstr>Impact</vt:lpstr>
      <vt:lpstr>MS UI Gothic</vt:lpstr>
      <vt:lpstr>方正中等线简体</vt:lpstr>
      <vt:lpstr>Calibri</vt:lpstr>
      <vt:lpstr>Verdana</vt:lpstr>
      <vt:lpstr>Silo-ExtraBoldItalic</vt:lpstr>
      <vt:lpstr>Segoe Print</vt:lpstr>
      <vt:lpstr>Meiryo</vt:lpstr>
      <vt:lpstr>Yu Gothic UI</vt:lpstr>
      <vt:lpstr>Arial Narrow</vt:lpstr>
      <vt:lpstr>Calibri Light</vt:lpstr>
      <vt:lpstr>Office 主题​​</vt:lpstr>
      <vt:lpstr>PowerPoint 演示文稿</vt:lpstr>
      <vt:lpstr>PowerPoint 演示文稿</vt:lpstr>
      <vt:lpstr>PowerPoint 演示文稿</vt:lpstr>
      <vt:lpstr>公司介绍</vt:lpstr>
      <vt:lpstr>团队介绍</vt:lpstr>
      <vt:lpstr>核心成员介绍</vt:lpstr>
      <vt:lpstr>团队成员介绍</vt:lpstr>
      <vt:lpstr>组织架构链</vt:lpstr>
      <vt:lpstr>PowerPoint 演示文稿</vt:lpstr>
      <vt:lpstr>项目来源分析</vt:lpstr>
      <vt:lpstr>需求分析</vt:lpstr>
      <vt:lpstr>解决了什么问题</vt:lpstr>
      <vt:lpstr>行业前景</vt:lpstr>
      <vt:lpstr>竞争对手分析</vt:lpstr>
      <vt:lpstr>可行性分析</vt:lpstr>
      <vt:lpstr>PowerPoint 演示文稿</vt:lpstr>
      <vt:lpstr>产品概率</vt:lpstr>
      <vt:lpstr>产品形式</vt:lpstr>
      <vt:lpstr>网络营销方案</vt:lpstr>
      <vt:lpstr>各项推广方案</vt:lpstr>
      <vt:lpstr>代理推广方案</vt:lpstr>
      <vt:lpstr>利润分析</vt:lpstr>
      <vt:lpstr>PowerPoint 演示文稿</vt:lpstr>
      <vt:lpstr>公司战略分析</vt:lpstr>
      <vt:lpstr>五年发展规划</vt:lpstr>
      <vt:lpstr>现阶段盈利计划</vt:lpstr>
      <vt:lpstr>产品开发目标</vt:lpstr>
      <vt:lpstr>市场拓展计划</vt:lpstr>
      <vt:lpstr>PowerPoint 演示文稿</vt:lpstr>
      <vt:lpstr>各项成本预算</vt:lpstr>
      <vt:lpstr>资金缺口</vt:lpstr>
      <vt:lpstr>融资计划</vt:lpstr>
      <vt:lpstr>融资主要用途</vt:lpstr>
      <vt:lpstr>结束语</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60</cp:revision>
  <dcterms:created xsi:type="dcterms:W3CDTF">2015-09-09T05:57:00Z</dcterms:created>
  <dcterms:modified xsi:type="dcterms:W3CDTF">2024-05-06T07:37:11Z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80A6851272194254AAC2654C42CBE75C_13</vt:lpwstr>
  </property>
  <property fmtid="{D5CDD505-2E9C-101B-9397-08002B2CF9AE}" pid="3" name="KSOProductBuildVer">
    <vt:lpwstr>2052-12.1.0.16417</vt:lpwstr>
  </property>
</Properties>
</file>