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4" r:id="rId3"/>
  </p:sldMasterIdLst>
  <p:notesMasterIdLst>
    <p:notesMasterId r:id="rId5"/>
  </p:notesMasterIdLst>
  <p:handoutMasterIdLst>
    <p:handoutMasterId r:id="rId36"/>
  </p:handoutMasterIdLst>
  <p:sldIdLst>
    <p:sldId id="2851" r:id="rId4"/>
    <p:sldId id="2852" r:id="rId6"/>
    <p:sldId id="2854" r:id="rId7"/>
    <p:sldId id="2870" r:id="rId8"/>
    <p:sldId id="2853" r:id="rId9"/>
    <p:sldId id="2869" r:id="rId10"/>
    <p:sldId id="2888" r:id="rId11"/>
    <p:sldId id="2885" r:id="rId12"/>
    <p:sldId id="2874" r:id="rId13"/>
    <p:sldId id="2886" r:id="rId14"/>
    <p:sldId id="2866" r:id="rId15"/>
    <p:sldId id="2909" r:id="rId16"/>
    <p:sldId id="2880" r:id="rId17"/>
    <p:sldId id="2889" r:id="rId18"/>
    <p:sldId id="2890" r:id="rId19"/>
    <p:sldId id="2908" r:id="rId20"/>
    <p:sldId id="2896" r:id="rId21"/>
    <p:sldId id="2893" r:id="rId22"/>
    <p:sldId id="2895" r:id="rId23"/>
    <p:sldId id="2910" r:id="rId24"/>
    <p:sldId id="2913" r:id="rId25"/>
    <p:sldId id="2898" r:id="rId26"/>
    <p:sldId id="2899" r:id="rId27"/>
    <p:sldId id="2900" r:id="rId28"/>
    <p:sldId id="2912" r:id="rId29"/>
    <p:sldId id="2902" r:id="rId30"/>
    <p:sldId id="2903" r:id="rId31"/>
    <p:sldId id="2905" r:id="rId32"/>
    <p:sldId id="2906" r:id="rId33"/>
    <p:sldId id="2915" r:id="rId34"/>
    <p:sldId id="2929" r:id="rId35"/>
  </p:sldIdLst>
  <p:sldSz cx="12858750" cy="7232650"/>
  <p:notesSz cx="6858000" cy="9144000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 userDrawn="1">
          <p15:clr>
            <a:srgbClr val="A4A3A4"/>
          </p15:clr>
        </p15:guide>
        <p15:guide id="2" pos="4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52627F"/>
    <a:srgbClr val="A31515"/>
    <a:srgbClr val="8C99AF"/>
    <a:srgbClr val="99A6C2"/>
    <a:srgbClr val="57A0D4"/>
    <a:srgbClr val="717E92"/>
    <a:srgbClr val="6F7794"/>
    <a:srgbClr val="667492"/>
    <a:srgbClr val="ACB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5317" autoAdjust="0"/>
  </p:normalViewPr>
  <p:slideViewPr>
    <p:cSldViewPr showGuides="1">
      <p:cViewPr varScale="1">
        <p:scale>
          <a:sx n="102" d="100"/>
          <a:sy n="102" d="100"/>
        </p:scale>
        <p:origin x="756" y="138"/>
      </p:cViewPr>
      <p:guideLst>
        <p:guide orient="horz" pos="2278"/>
        <p:guide pos="405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gs" Target="tags/tag14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671" y="71094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114808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815" indent="-358775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1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18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22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26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3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3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1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16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20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2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2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3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0" Type="http://schemas.openxmlformats.org/officeDocument/2006/relationships/notesSlide" Target="../notesSlides/notesSlide23.xml"/><Relationship Id="rId1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9" b="35332"/>
          <a:stretch>
            <a:fillRect/>
          </a:stretch>
        </p:blipFill>
        <p:spPr>
          <a:xfrm>
            <a:off x="0" y="-1"/>
            <a:ext cx="12982103" cy="36511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3" y="-7657"/>
            <a:ext cx="12977340" cy="3673240"/>
          </a:xfrm>
          <a:prstGeom prst="rect">
            <a:avLst/>
          </a:prstGeom>
          <a:solidFill>
            <a:srgbClr val="52627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C99AF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01114" y="1816125"/>
            <a:ext cx="5764565" cy="345638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1"/>
          <a:stretch>
            <a:fillRect/>
          </a:stretch>
        </p:blipFill>
        <p:spPr>
          <a:xfrm>
            <a:off x="3368357" y="3660725"/>
            <a:ext cx="5822185" cy="1683792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195163" y="2016276"/>
            <a:ext cx="62130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项目管理流程</a:t>
            </a:r>
            <a:endParaRPr lang="zh-CN" altLang="en-US" sz="6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401114" y="5509637"/>
            <a:ext cx="2203748" cy="316865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营</a:t>
            </a:r>
            <a:endParaRPr lang="zh-CN" altLang="en-US" sz="1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351663" y="3174249"/>
            <a:ext cx="60565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 Project Management</a:t>
            </a:r>
            <a:endParaRPr lang="zh-CN" altLang="en-US" sz="25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981109" y="3724712"/>
            <a:ext cx="47976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dirty="0" smtClean="0">
                <a:solidFill>
                  <a:srgbClr val="A31515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20XX</a:t>
            </a:r>
            <a:endParaRPr lang="zh-CN" altLang="en-US" sz="7200" dirty="0">
              <a:solidFill>
                <a:srgbClr val="A31515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448983" y="5509637"/>
            <a:ext cx="2733650" cy="318924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20XX.12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4" grpId="1"/>
      <p:bldP spid="15" grpId="0" bldLvl="0" animBg="1"/>
      <p:bldP spid="16" grpId="0"/>
      <p:bldP spid="8" grpId="0"/>
      <p:bldP spid="8" grpId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项目计划</a:t>
            </a:r>
            <a:endParaRPr lang="en-GB" altLang="zh-CN" sz="48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9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9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79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79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25341" y="2416423"/>
            <a:ext cx="2463760" cy="214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计</a:t>
            </a:r>
            <a:r>
              <a:rPr lang="zh-CN" altLang="en-US" sz="3600" dirty="0" smtClean="0">
                <a:solidFill>
                  <a:srgbClr val="CA8F45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36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划</a:t>
            </a:r>
            <a:endParaRPr lang="en-US" altLang="zh-CN" sz="3600" dirty="0" smtClean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阶</a:t>
            </a:r>
            <a:r>
              <a:rPr lang="zh-CN" altLang="en-US" sz="3600" dirty="0" smtClean="0">
                <a:solidFill>
                  <a:srgbClr val="CA8F45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36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段</a:t>
            </a:r>
            <a:endParaRPr lang="zh-CN" altLang="en-US" sz="36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29175" y="2386055"/>
            <a:ext cx="2593355" cy="2593355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Group 30"/>
          <p:cNvGrpSpPr/>
          <p:nvPr/>
        </p:nvGrpSpPr>
        <p:grpSpPr>
          <a:xfrm>
            <a:off x="1269142" y="1806314"/>
            <a:ext cx="3820628" cy="3329413"/>
            <a:chOff x="8518808" y="1911175"/>
            <a:chExt cx="3165450" cy="3635415"/>
          </a:xfrm>
        </p:grpSpPr>
        <p:sp>
          <p:nvSpPr>
            <p:cNvPr id="30" name="Rectangle 28"/>
            <p:cNvSpPr/>
            <p:nvPr/>
          </p:nvSpPr>
          <p:spPr>
            <a:xfrm>
              <a:off x="8518808" y="2461523"/>
              <a:ext cx="2990246" cy="30850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工作任务分解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任务工期估算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时间进度安排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风险与沟通计划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项目整体计划</a:t>
              </a:r>
              <a:endPara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en-US" altLang="zh-CN" dirty="0" smtClean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endParaRPr lang="en-GB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9134597" y="1911175"/>
              <a:ext cx="2549661" cy="302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rPr>
                <a:t>计划阶段的主要任务</a:t>
              </a:r>
              <a:endPara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7244085" y="1933043"/>
            <a:ext cx="3609160" cy="2006267"/>
            <a:chOff x="8051880" y="2122228"/>
            <a:chExt cx="2990246" cy="2190660"/>
          </a:xfrm>
        </p:grpSpPr>
        <p:sp>
          <p:nvSpPr>
            <p:cNvPr id="34" name="Rectangle 28"/>
            <p:cNvSpPr/>
            <p:nvPr/>
          </p:nvSpPr>
          <p:spPr>
            <a:xfrm>
              <a:off x="8051880" y="2800600"/>
              <a:ext cx="2990246" cy="15122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eaLnBrk="1" hangingPunct="1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任务分配计划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时间进度计划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风险与沟通计划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89394" y="2122228"/>
              <a:ext cx="2322797" cy="302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rPr>
                <a:t>计划阶段的主要成果</a:t>
              </a:r>
              <a:endPara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项目计划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5922" y="5375477"/>
            <a:ext cx="7683854" cy="923330"/>
          </a:xfrm>
          <a:prstGeom prst="rect">
            <a:avLst/>
          </a:prstGeom>
          <a:noFill/>
          <a:ln>
            <a:solidFill>
              <a:srgbClr val="52627F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文档  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：  填写项目统计表                项目基本信息表            项目进程表       </a:t>
            </a:r>
            <a:endParaRPr lang="zh-CN" altLang="en-US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工具  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：  甘特图          里程碑图        网络图       思维导图          </a:t>
            </a:r>
            <a:endParaRPr lang="zh-CN" altLang="en-US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806669" y="1929915"/>
            <a:ext cx="4764744" cy="3982197"/>
            <a:chOff x="3359712" y="1929915"/>
            <a:chExt cx="6139327" cy="3982197"/>
          </a:xfrm>
        </p:grpSpPr>
        <p:grpSp>
          <p:nvGrpSpPr>
            <p:cNvPr id="100" name="组合 99"/>
            <p:cNvGrpSpPr/>
            <p:nvPr/>
          </p:nvGrpSpPr>
          <p:grpSpPr>
            <a:xfrm>
              <a:off x="3821326" y="4552429"/>
              <a:ext cx="2607421" cy="1359683"/>
              <a:chOff x="3821326" y="3817808"/>
              <a:chExt cx="2607421" cy="1359683"/>
            </a:xfrm>
          </p:grpSpPr>
          <p:sp>
            <p:nvSpPr>
              <p:cNvPr id="6" name="Freeform 3720"/>
              <p:cNvSpPr/>
              <p:nvPr/>
            </p:nvSpPr>
            <p:spPr bwMode="auto">
              <a:xfrm>
                <a:off x="3821326" y="3846737"/>
                <a:ext cx="2607421" cy="1330754"/>
              </a:xfrm>
              <a:custGeom>
                <a:avLst/>
                <a:gdLst>
                  <a:gd name="T0" fmla="*/ 876 w 876"/>
                  <a:gd name="T1" fmla="*/ 154 h 447"/>
                  <a:gd name="T2" fmla="*/ 797 w 876"/>
                  <a:gd name="T3" fmla="*/ 75 h 447"/>
                  <a:gd name="T4" fmla="*/ 233 w 876"/>
                  <a:gd name="T5" fmla="*/ 75 h 447"/>
                  <a:gd name="T6" fmla="*/ 233 w 876"/>
                  <a:gd name="T7" fmla="*/ 25 h 447"/>
                  <a:gd name="T8" fmla="*/ 207 w 876"/>
                  <a:gd name="T9" fmla="*/ 13 h 447"/>
                  <a:gd name="T10" fmla="*/ 14 w 876"/>
                  <a:gd name="T11" fmla="*/ 187 h 447"/>
                  <a:gd name="T12" fmla="*/ 14 w 876"/>
                  <a:gd name="T13" fmla="*/ 235 h 447"/>
                  <a:gd name="T14" fmla="*/ 207 w 876"/>
                  <a:gd name="T15" fmla="*/ 409 h 447"/>
                  <a:gd name="T16" fmla="*/ 233 w 876"/>
                  <a:gd name="T17" fmla="*/ 397 h 447"/>
                  <a:gd name="T18" fmla="*/ 233 w 876"/>
                  <a:gd name="T19" fmla="*/ 353 h 447"/>
                  <a:gd name="T20" fmla="*/ 743 w 876"/>
                  <a:gd name="T21" fmla="*/ 353 h 447"/>
                  <a:gd name="T22" fmla="*/ 775 w 876"/>
                  <a:gd name="T23" fmla="*/ 353 h 447"/>
                  <a:gd name="T24" fmla="*/ 876 w 876"/>
                  <a:gd name="T25" fmla="*/ 447 h 447"/>
                  <a:gd name="T26" fmla="*/ 876 w 876"/>
                  <a:gd name="T27" fmla="*/ 282 h 447"/>
                  <a:gd name="T28" fmla="*/ 876 w 876"/>
                  <a:gd name="T29" fmla="*/ 282 h 447"/>
                  <a:gd name="T30" fmla="*/ 876 w 876"/>
                  <a:gd name="T31" fmla="*/ 274 h 447"/>
                  <a:gd name="T32" fmla="*/ 876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876" y="154"/>
                    </a:moveTo>
                    <a:cubicBezTo>
                      <a:pt x="876" y="110"/>
                      <a:pt x="841" y="75"/>
                      <a:pt x="797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3" y="6"/>
                      <a:pt x="221" y="0"/>
                      <a:pt x="207" y="13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0" y="200"/>
                      <a:pt x="0" y="222"/>
                      <a:pt x="14" y="235"/>
                    </a:cubicBezTo>
                    <a:cubicBezTo>
                      <a:pt x="207" y="409"/>
                      <a:pt x="207" y="409"/>
                      <a:pt x="207" y="409"/>
                    </a:cubicBezTo>
                    <a:cubicBezTo>
                      <a:pt x="221" y="422"/>
                      <a:pt x="233" y="417"/>
                      <a:pt x="233" y="397"/>
                    </a:cubicBezTo>
                    <a:cubicBezTo>
                      <a:pt x="233" y="353"/>
                      <a:pt x="233" y="353"/>
                      <a:pt x="233" y="353"/>
                    </a:cubicBezTo>
                    <a:cubicBezTo>
                      <a:pt x="743" y="353"/>
                      <a:pt x="743" y="353"/>
                      <a:pt x="743" y="353"/>
                    </a:cubicBezTo>
                    <a:cubicBezTo>
                      <a:pt x="775" y="353"/>
                      <a:pt x="775" y="353"/>
                      <a:pt x="775" y="353"/>
                    </a:cubicBezTo>
                    <a:cubicBezTo>
                      <a:pt x="829" y="353"/>
                      <a:pt x="873" y="395"/>
                      <a:pt x="876" y="447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79"/>
                      <a:pt x="876" y="277"/>
                      <a:pt x="876" y="274"/>
                    </a:cubicBezTo>
                    <a:lnTo>
                      <a:pt x="876" y="15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Freeform 3721"/>
              <p:cNvSpPr/>
              <p:nvPr/>
            </p:nvSpPr>
            <p:spPr bwMode="auto">
              <a:xfrm>
                <a:off x="3821326" y="3817808"/>
                <a:ext cx="2607421" cy="1329495"/>
              </a:xfrm>
              <a:custGeom>
                <a:avLst/>
                <a:gdLst>
                  <a:gd name="T0" fmla="*/ 876 w 876"/>
                  <a:gd name="T1" fmla="*/ 154 h 447"/>
                  <a:gd name="T2" fmla="*/ 797 w 876"/>
                  <a:gd name="T3" fmla="*/ 75 h 447"/>
                  <a:gd name="T4" fmla="*/ 233 w 876"/>
                  <a:gd name="T5" fmla="*/ 75 h 447"/>
                  <a:gd name="T6" fmla="*/ 233 w 876"/>
                  <a:gd name="T7" fmla="*/ 25 h 447"/>
                  <a:gd name="T8" fmla="*/ 207 w 876"/>
                  <a:gd name="T9" fmla="*/ 13 h 447"/>
                  <a:gd name="T10" fmla="*/ 14 w 876"/>
                  <a:gd name="T11" fmla="*/ 187 h 447"/>
                  <a:gd name="T12" fmla="*/ 14 w 876"/>
                  <a:gd name="T13" fmla="*/ 235 h 447"/>
                  <a:gd name="T14" fmla="*/ 207 w 876"/>
                  <a:gd name="T15" fmla="*/ 409 h 447"/>
                  <a:gd name="T16" fmla="*/ 233 w 876"/>
                  <a:gd name="T17" fmla="*/ 397 h 447"/>
                  <a:gd name="T18" fmla="*/ 233 w 876"/>
                  <a:gd name="T19" fmla="*/ 353 h 447"/>
                  <a:gd name="T20" fmla="*/ 743 w 876"/>
                  <a:gd name="T21" fmla="*/ 353 h 447"/>
                  <a:gd name="T22" fmla="*/ 775 w 876"/>
                  <a:gd name="T23" fmla="*/ 353 h 447"/>
                  <a:gd name="T24" fmla="*/ 876 w 876"/>
                  <a:gd name="T25" fmla="*/ 447 h 447"/>
                  <a:gd name="T26" fmla="*/ 876 w 876"/>
                  <a:gd name="T27" fmla="*/ 282 h 447"/>
                  <a:gd name="T28" fmla="*/ 876 w 876"/>
                  <a:gd name="T29" fmla="*/ 282 h 447"/>
                  <a:gd name="T30" fmla="*/ 876 w 876"/>
                  <a:gd name="T31" fmla="*/ 274 h 447"/>
                  <a:gd name="T32" fmla="*/ 876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876" y="154"/>
                    </a:moveTo>
                    <a:cubicBezTo>
                      <a:pt x="876" y="110"/>
                      <a:pt x="841" y="75"/>
                      <a:pt x="797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3" y="5"/>
                      <a:pt x="221" y="0"/>
                      <a:pt x="207" y="13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0" y="200"/>
                      <a:pt x="0" y="222"/>
                      <a:pt x="14" y="235"/>
                    </a:cubicBezTo>
                    <a:cubicBezTo>
                      <a:pt x="207" y="409"/>
                      <a:pt x="207" y="409"/>
                      <a:pt x="207" y="409"/>
                    </a:cubicBezTo>
                    <a:cubicBezTo>
                      <a:pt x="221" y="422"/>
                      <a:pt x="233" y="417"/>
                      <a:pt x="233" y="397"/>
                    </a:cubicBezTo>
                    <a:cubicBezTo>
                      <a:pt x="233" y="353"/>
                      <a:pt x="233" y="353"/>
                      <a:pt x="233" y="353"/>
                    </a:cubicBezTo>
                    <a:cubicBezTo>
                      <a:pt x="743" y="353"/>
                      <a:pt x="743" y="353"/>
                      <a:pt x="743" y="353"/>
                    </a:cubicBezTo>
                    <a:cubicBezTo>
                      <a:pt x="775" y="353"/>
                      <a:pt x="775" y="353"/>
                      <a:pt x="775" y="353"/>
                    </a:cubicBezTo>
                    <a:cubicBezTo>
                      <a:pt x="829" y="353"/>
                      <a:pt x="873" y="395"/>
                      <a:pt x="876" y="447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79"/>
                      <a:pt x="876" y="277"/>
                      <a:pt x="876" y="274"/>
                    </a:cubicBezTo>
                    <a:lnTo>
                      <a:pt x="876" y="154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4050244" y="2394042"/>
              <a:ext cx="2378502" cy="1241451"/>
              <a:chOff x="4050244" y="1659421"/>
              <a:chExt cx="2378502" cy="1241451"/>
            </a:xfrm>
          </p:grpSpPr>
          <p:sp>
            <p:nvSpPr>
              <p:cNvPr id="9" name="Freeform 3723"/>
              <p:cNvSpPr/>
              <p:nvPr/>
            </p:nvSpPr>
            <p:spPr bwMode="auto">
              <a:xfrm>
                <a:off x="4050244" y="1685836"/>
                <a:ext cx="2378502" cy="1215036"/>
              </a:xfrm>
              <a:custGeom>
                <a:avLst/>
                <a:gdLst>
                  <a:gd name="T0" fmla="*/ 799 w 799"/>
                  <a:gd name="T1" fmla="*/ 140 h 408"/>
                  <a:gd name="T2" fmla="*/ 727 w 799"/>
                  <a:gd name="T3" fmla="*/ 68 h 408"/>
                  <a:gd name="T4" fmla="*/ 212 w 799"/>
                  <a:gd name="T5" fmla="*/ 68 h 408"/>
                  <a:gd name="T6" fmla="*/ 212 w 799"/>
                  <a:gd name="T7" fmla="*/ 23 h 408"/>
                  <a:gd name="T8" fmla="*/ 188 w 799"/>
                  <a:gd name="T9" fmla="*/ 12 h 408"/>
                  <a:gd name="T10" fmla="*/ 13 w 799"/>
                  <a:gd name="T11" fmla="*/ 171 h 408"/>
                  <a:gd name="T12" fmla="*/ 13 w 799"/>
                  <a:gd name="T13" fmla="*/ 214 h 408"/>
                  <a:gd name="T14" fmla="*/ 188 w 799"/>
                  <a:gd name="T15" fmla="*/ 373 h 408"/>
                  <a:gd name="T16" fmla="*/ 212 w 799"/>
                  <a:gd name="T17" fmla="*/ 362 h 408"/>
                  <a:gd name="T18" fmla="*/ 212 w 799"/>
                  <a:gd name="T19" fmla="*/ 322 h 408"/>
                  <a:gd name="T20" fmla="*/ 677 w 799"/>
                  <a:gd name="T21" fmla="*/ 322 h 408"/>
                  <a:gd name="T22" fmla="*/ 707 w 799"/>
                  <a:gd name="T23" fmla="*/ 322 h 408"/>
                  <a:gd name="T24" fmla="*/ 799 w 799"/>
                  <a:gd name="T25" fmla="*/ 408 h 408"/>
                  <a:gd name="T26" fmla="*/ 799 w 799"/>
                  <a:gd name="T27" fmla="*/ 257 h 408"/>
                  <a:gd name="T28" fmla="*/ 799 w 799"/>
                  <a:gd name="T29" fmla="*/ 257 h 408"/>
                  <a:gd name="T30" fmla="*/ 799 w 799"/>
                  <a:gd name="T31" fmla="*/ 250 h 408"/>
                  <a:gd name="T32" fmla="*/ 799 w 799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9" h="408">
                    <a:moveTo>
                      <a:pt x="799" y="140"/>
                    </a:moveTo>
                    <a:cubicBezTo>
                      <a:pt x="799" y="100"/>
                      <a:pt x="767" y="68"/>
                      <a:pt x="727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23"/>
                      <a:pt x="212" y="23"/>
                      <a:pt x="212" y="23"/>
                    </a:cubicBezTo>
                    <a:cubicBezTo>
                      <a:pt x="212" y="5"/>
                      <a:pt x="201" y="0"/>
                      <a:pt x="188" y="12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0" y="183"/>
                      <a:pt x="0" y="202"/>
                      <a:pt x="13" y="214"/>
                    </a:cubicBezTo>
                    <a:cubicBezTo>
                      <a:pt x="188" y="373"/>
                      <a:pt x="188" y="373"/>
                      <a:pt x="188" y="373"/>
                    </a:cubicBezTo>
                    <a:cubicBezTo>
                      <a:pt x="201" y="385"/>
                      <a:pt x="212" y="380"/>
                      <a:pt x="212" y="36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677" y="322"/>
                      <a:pt x="677" y="322"/>
                      <a:pt x="677" y="322"/>
                    </a:cubicBezTo>
                    <a:cubicBezTo>
                      <a:pt x="707" y="322"/>
                      <a:pt x="707" y="322"/>
                      <a:pt x="707" y="322"/>
                    </a:cubicBezTo>
                    <a:cubicBezTo>
                      <a:pt x="756" y="322"/>
                      <a:pt x="796" y="360"/>
                      <a:pt x="799" y="408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5"/>
                      <a:pt x="799" y="252"/>
                      <a:pt x="799" y="250"/>
                    </a:cubicBezTo>
                    <a:lnTo>
                      <a:pt x="799" y="14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Freeform 3724"/>
              <p:cNvSpPr/>
              <p:nvPr/>
            </p:nvSpPr>
            <p:spPr bwMode="auto">
              <a:xfrm>
                <a:off x="4050244" y="1659421"/>
                <a:ext cx="2378502" cy="1213777"/>
              </a:xfrm>
              <a:custGeom>
                <a:avLst/>
                <a:gdLst>
                  <a:gd name="T0" fmla="*/ 799 w 799"/>
                  <a:gd name="T1" fmla="*/ 140 h 408"/>
                  <a:gd name="T2" fmla="*/ 727 w 799"/>
                  <a:gd name="T3" fmla="*/ 68 h 408"/>
                  <a:gd name="T4" fmla="*/ 212 w 799"/>
                  <a:gd name="T5" fmla="*/ 68 h 408"/>
                  <a:gd name="T6" fmla="*/ 212 w 799"/>
                  <a:gd name="T7" fmla="*/ 23 h 408"/>
                  <a:gd name="T8" fmla="*/ 188 w 799"/>
                  <a:gd name="T9" fmla="*/ 12 h 408"/>
                  <a:gd name="T10" fmla="*/ 13 w 799"/>
                  <a:gd name="T11" fmla="*/ 171 h 408"/>
                  <a:gd name="T12" fmla="*/ 13 w 799"/>
                  <a:gd name="T13" fmla="*/ 214 h 408"/>
                  <a:gd name="T14" fmla="*/ 188 w 799"/>
                  <a:gd name="T15" fmla="*/ 373 h 408"/>
                  <a:gd name="T16" fmla="*/ 212 w 799"/>
                  <a:gd name="T17" fmla="*/ 362 h 408"/>
                  <a:gd name="T18" fmla="*/ 212 w 799"/>
                  <a:gd name="T19" fmla="*/ 322 h 408"/>
                  <a:gd name="T20" fmla="*/ 677 w 799"/>
                  <a:gd name="T21" fmla="*/ 322 h 408"/>
                  <a:gd name="T22" fmla="*/ 707 w 799"/>
                  <a:gd name="T23" fmla="*/ 322 h 408"/>
                  <a:gd name="T24" fmla="*/ 799 w 799"/>
                  <a:gd name="T25" fmla="*/ 408 h 408"/>
                  <a:gd name="T26" fmla="*/ 799 w 799"/>
                  <a:gd name="T27" fmla="*/ 257 h 408"/>
                  <a:gd name="T28" fmla="*/ 799 w 799"/>
                  <a:gd name="T29" fmla="*/ 257 h 408"/>
                  <a:gd name="T30" fmla="*/ 799 w 799"/>
                  <a:gd name="T31" fmla="*/ 250 h 408"/>
                  <a:gd name="T32" fmla="*/ 799 w 799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9" h="408">
                    <a:moveTo>
                      <a:pt x="799" y="140"/>
                    </a:moveTo>
                    <a:cubicBezTo>
                      <a:pt x="799" y="100"/>
                      <a:pt x="767" y="68"/>
                      <a:pt x="727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23"/>
                      <a:pt x="212" y="23"/>
                      <a:pt x="212" y="23"/>
                    </a:cubicBezTo>
                    <a:cubicBezTo>
                      <a:pt x="212" y="5"/>
                      <a:pt x="201" y="0"/>
                      <a:pt x="188" y="12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0" y="183"/>
                      <a:pt x="0" y="202"/>
                      <a:pt x="13" y="214"/>
                    </a:cubicBezTo>
                    <a:cubicBezTo>
                      <a:pt x="188" y="373"/>
                      <a:pt x="188" y="373"/>
                      <a:pt x="188" y="373"/>
                    </a:cubicBezTo>
                    <a:cubicBezTo>
                      <a:pt x="201" y="385"/>
                      <a:pt x="212" y="380"/>
                      <a:pt x="212" y="36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677" y="322"/>
                      <a:pt x="677" y="322"/>
                      <a:pt x="677" y="322"/>
                    </a:cubicBezTo>
                    <a:cubicBezTo>
                      <a:pt x="707" y="322"/>
                      <a:pt x="707" y="322"/>
                      <a:pt x="707" y="322"/>
                    </a:cubicBezTo>
                    <a:cubicBezTo>
                      <a:pt x="756" y="322"/>
                      <a:pt x="796" y="360"/>
                      <a:pt x="799" y="408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4"/>
                      <a:pt x="799" y="252"/>
                      <a:pt x="799" y="250"/>
                    </a:cubicBezTo>
                    <a:lnTo>
                      <a:pt x="799" y="140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3359712" y="3295884"/>
              <a:ext cx="3069033" cy="1601181"/>
              <a:chOff x="3359712" y="2561263"/>
              <a:chExt cx="3069033" cy="1601181"/>
            </a:xfrm>
          </p:grpSpPr>
          <p:sp>
            <p:nvSpPr>
              <p:cNvPr id="15" name="Freeform 3729"/>
              <p:cNvSpPr/>
              <p:nvPr/>
            </p:nvSpPr>
            <p:spPr bwMode="auto">
              <a:xfrm>
                <a:off x="3359712" y="2593967"/>
                <a:ext cx="3069033" cy="1568477"/>
              </a:xfrm>
              <a:custGeom>
                <a:avLst/>
                <a:gdLst>
                  <a:gd name="T0" fmla="*/ 1031 w 1031"/>
                  <a:gd name="T1" fmla="*/ 181 h 527"/>
                  <a:gd name="T2" fmla="*/ 938 w 1031"/>
                  <a:gd name="T3" fmla="*/ 88 h 527"/>
                  <a:gd name="T4" fmla="*/ 274 w 1031"/>
                  <a:gd name="T5" fmla="*/ 88 h 527"/>
                  <a:gd name="T6" fmla="*/ 274 w 1031"/>
                  <a:gd name="T7" fmla="*/ 30 h 527"/>
                  <a:gd name="T8" fmla="*/ 243 w 1031"/>
                  <a:gd name="T9" fmla="*/ 16 h 527"/>
                  <a:gd name="T10" fmla="*/ 17 w 1031"/>
                  <a:gd name="T11" fmla="*/ 221 h 527"/>
                  <a:gd name="T12" fmla="*/ 17 w 1031"/>
                  <a:gd name="T13" fmla="*/ 277 h 527"/>
                  <a:gd name="T14" fmla="*/ 243 w 1031"/>
                  <a:gd name="T15" fmla="*/ 482 h 527"/>
                  <a:gd name="T16" fmla="*/ 274 w 1031"/>
                  <a:gd name="T17" fmla="*/ 468 h 527"/>
                  <a:gd name="T18" fmla="*/ 274 w 1031"/>
                  <a:gd name="T19" fmla="*/ 416 h 527"/>
                  <a:gd name="T20" fmla="*/ 874 w 1031"/>
                  <a:gd name="T21" fmla="*/ 416 h 527"/>
                  <a:gd name="T22" fmla="*/ 912 w 1031"/>
                  <a:gd name="T23" fmla="*/ 416 h 527"/>
                  <a:gd name="T24" fmla="*/ 1031 w 1031"/>
                  <a:gd name="T25" fmla="*/ 527 h 527"/>
                  <a:gd name="T26" fmla="*/ 1031 w 1031"/>
                  <a:gd name="T27" fmla="*/ 332 h 527"/>
                  <a:gd name="T28" fmla="*/ 1031 w 1031"/>
                  <a:gd name="T29" fmla="*/ 332 h 527"/>
                  <a:gd name="T30" fmla="*/ 1031 w 1031"/>
                  <a:gd name="T31" fmla="*/ 323 h 527"/>
                  <a:gd name="T32" fmla="*/ 1031 w 1031"/>
                  <a:gd name="T33" fmla="*/ 181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1" h="527">
                    <a:moveTo>
                      <a:pt x="1031" y="181"/>
                    </a:moveTo>
                    <a:cubicBezTo>
                      <a:pt x="1031" y="130"/>
                      <a:pt x="990" y="88"/>
                      <a:pt x="938" y="88"/>
                    </a:cubicBezTo>
                    <a:cubicBezTo>
                      <a:pt x="274" y="88"/>
                      <a:pt x="274" y="88"/>
                      <a:pt x="274" y="88"/>
                    </a:cubicBezTo>
                    <a:cubicBezTo>
                      <a:pt x="274" y="30"/>
                      <a:pt x="274" y="30"/>
                      <a:pt x="274" y="30"/>
                    </a:cubicBezTo>
                    <a:cubicBezTo>
                      <a:pt x="274" y="7"/>
                      <a:pt x="260" y="0"/>
                      <a:pt x="243" y="16"/>
                    </a:cubicBezTo>
                    <a:cubicBezTo>
                      <a:pt x="17" y="221"/>
                      <a:pt x="17" y="221"/>
                      <a:pt x="17" y="221"/>
                    </a:cubicBezTo>
                    <a:cubicBezTo>
                      <a:pt x="0" y="236"/>
                      <a:pt x="0" y="261"/>
                      <a:pt x="17" y="277"/>
                    </a:cubicBezTo>
                    <a:cubicBezTo>
                      <a:pt x="243" y="482"/>
                      <a:pt x="243" y="482"/>
                      <a:pt x="243" y="482"/>
                    </a:cubicBezTo>
                    <a:cubicBezTo>
                      <a:pt x="260" y="497"/>
                      <a:pt x="274" y="491"/>
                      <a:pt x="274" y="468"/>
                    </a:cubicBezTo>
                    <a:cubicBezTo>
                      <a:pt x="274" y="416"/>
                      <a:pt x="274" y="416"/>
                      <a:pt x="274" y="416"/>
                    </a:cubicBezTo>
                    <a:cubicBezTo>
                      <a:pt x="874" y="416"/>
                      <a:pt x="874" y="416"/>
                      <a:pt x="874" y="416"/>
                    </a:cubicBezTo>
                    <a:cubicBezTo>
                      <a:pt x="912" y="416"/>
                      <a:pt x="912" y="416"/>
                      <a:pt x="912" y="416"/>
                    </a:cubicBezTo>
                    <a:cubicBezTo>
                      <a:pt x="975" y="416"/>
                      <a:pt x="1027" y="465"/>
                      <a:pt x="1031" y="527"/>
                    </a:cubicBezTo>
                    <a:cubicBezTo>
                      <a:pt x="1031" y="332"/>
                      <a:pt x="1031" y="332"/>
                      <a:pt x="1031" y="332"/>
                    </a:cubicBezTo>
                    <a:cubicBezTo>
                      <a:pt x="1031" y="332"/>
                      <a:pt x="1031" y="332"/>
                      <a:pt x="1031" y="332"/>
                    </a:cubicBezTo>
                    <a:cubicBezTo>
                      <a:pt x="1031" y="329"/>
                      <a:pt x="1031" y="326"/>
                      <a:pt x="1031" y="323"/>
                    </a:cubicBezTo>
                    <a:lnTo>
                      <a:pt x="1031" y="1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Freeform 3730"/>
              <p:cNvSpPr/>
              <p:nvPr/>
            </p:nvSpPr>
            <p:spPr bwMode="auto">
              <a:xfrm>
                <a:off x="3359712" y="2561263"/>
                <a:ext cx="3069033" cy="1565963"/>
              </a:xfrm>
              <a:custGeom>
                <a:avLst/>
                <a:gdLst>
                  <a:gd name="T0" fmla="*/ 1031 w 1031"/>
                  <a:gd name="T1" fmla="*/ 180 h 526"/>
                  <a:gd name="T2" fmla="*/ 938 w 1031"/>
                  <a:gd name="T3" fmla="*/ 87 h 526"/>
                  <a:gd name="T4" fmla="*/ 274 w 1031"/>
                  <a:gd name="T5" fmla="*/ 87 h 526"/>
                  <a:gd name="T6" fmla="*/ 274 w 1031"/>
                  <a:gd name="T7" fmla="*/ 29 h 526"/>
                  <a:gd name="T8" fmla="*/ 243 w 1031"/>
                  <a:gd name="T9" fmla="*/ 15 h 526"/>
                  <a:gd name="T10" fmla="*/ 17 w 1031"/>
                  <a:gd name="T11" fmla="*/ 220 h 526"/>
                  <a:gd name="T12" fmla="*/ 17 w 1031"/>
                  <a:gd name="T13" fmla="*/ 276 h 526"/>
                  <a:gd name="T14" fmla="*/ 243 w 1031"/>
                  <a:gd name="T15" fmla="*/ 481 h 526"/>
                  <a:gd name="T16" fmla="*/ 274 w 1031"/>
                  <a:gd name="T17" fmla="*/ 467 h 526"/>
                  <a:gd name="T18" fmla="*/ 274 w 1031"/>
                  <a:gd name="T19" fmla="*/ 415 h 526"/>
                  <a:gd name="T20" fmla="*/ 874 w 1031"/>
                  <a:gd name="T21" fmla="*/ 415 h 526"/>
                  <a:gd name="T22" fmla="*/ 912 w 1031"/>
                  <a:gd name="T23" fmla="*/ 415 h 526"/>
                  <a:gd name="T24" fmla="*/ 1031 w 1031"/>
                  <a:gd name="T25" fmla="*/ 526 h 526"/>
                  <a:gd name="T26" fmla="*/ 1031 w 1031"/>
                  <a:gd name="T27" fmla="*/ 331 h 526"/>
                  <a:gd name="T28" fmla="*/ 1031 w 1031"/>
                  <a:gd name="T29" fmla="*/ 331 h 526"/>
                  <a:gd name="T30" fmla="*/ 1031 w 1031"/>
                  <a:gd name="T31" fmla="*/ 322 h 526"/>
                  <a:gd name="T32" fmla="*/ 1031 w 1031"/>
                  <a:gd name="T33" fmla="*/ 18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1" h="526">
                    <a:moveTo>
                      <a:pt x="1031" y="180"/>
                    </a:moveTo>
                    <a:cubicBezTo>
                      <a:pt x="1031" y="129"/>
                      <a:pt x="990" y="87"/>
                      <a:pt x="938" y="87"/>
                    </a:cubicBezTo>
                    <a:cubicBezTo>
                      <a:pt x="274" y="87"/>
                      <a:pt x="274" y="87"/>
                      <a:pt x="274" y="87"/>
                    </a:cubicBezTo>
                    <a:cubicBezTo>
                      <a:pt x="274" y="29"/>
                      <a:pt x="274" y="29"/>
                      <a:pt x="274" y="29"/>
                    </a:cubicBezTo>
                    <a:cubicBezTo>
                      <a:pt x="274" y="6"/>
                      <a:pt x="260" y="0"/>
                      <a:pt x="243" y="15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0" y="235"/>
                      <a:pt x="0" y="261"/>
                      <a:pt x="17" y="276"/>
                    </a:cubicBezTo>
                    <a:cubicBezTo>
                      <a:pt x="243" y="481"/>
                      <a:pt x="243" y="481"/>
                      <a:pt x="243" y="481"/>
                    </a:cubicBezTo>
                    <a:cubicBezTo>
                      <a:pt x="260" y="496"/>
                      <a:pt x="274" y="490"/>
                      <a:pt x="274" y="467"/>
                    </a:cubicBezTo>
                    <a:cubicBezTo>
                      <a:pt x="274" y="415"/>
                      <a:pt x="274" y="415"/>
                      <a:pt x="274" y="415"/>
                    </a:cubicBezTo>
                    <a:cubicBezTo>
                      <a:pt x="874" y="415"/>
                      <a:pt x="874" y="415"/>
                      <a:pt x="874" y="415"/>
                    </a:cubicBezTo>
                    <a:cubicBezTo>
                      <a:pt x="912" y="415"/>
                      <a:pt x="912" y="415"/>
                      <a:pt x="912" y="415"/>
                    </a:cubicBezTo>
                    <a:cubicBezTo>
                      <a:pt x="975" y="415"/>
                      <a:pt x="1027" y="464"/>
                      <a:pt x="1031" y="526"/>
                    </a:cubicBezTo>
                    <a:cubicBezTo>
                      <a:pt x="1031" y="331"/>
                      <a:pt x="1031" y="331"/>
                      <a:pt x="1031" y="331"/>
                    </a:cubicBezTo>
                    <a:cubicBezTo>
                      <a:pt x="1031" y="331"/>
                      <a:pt x="1031" y="331"/>
                      <a:pt x="1031" y="331"/>
                    </a:cubicBezTo>
                    <a:cubicBezTo>
                      <a:pt x="1031" y="328"/>
                      <a:pt x="1031" y="325"/>
                      <a:pt x="1031" y="322"/>
                    </a:cubicBezTo>
                    <a:lnTo>
                      <a:pt x="1031" y="180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6428745" y="4087043"/>
              <a:ext cx="2606163" cy="1360941"/>
              <a:chOff x="6428745" y="3352422"/>
              <a:chExt cx="2606163" cy="1360941"/>
            </a:xfrm>
          </p:grpSpPr>
          <p:sp>
            <p:nvSpPr>
              <p:cNvPr id="18" name="Freeform 3732"/>
              <p:cNvSpPr/>
              <p:nvPr/>
            </p:nvSpPr>
            <p:spPr bwMode="auto">
              <a:xfrm>
                <a:off x="6428745" y="3382609"/>
                <a:ext cx="2606163" cy="1330754"/>
              </a:xfrm>
              <a:custGeom>
                <a:avLst/>
                <a:gdLst>
                  <a:gd name="T0" fmla="*/ 0 w 876"/>
                  <a:gd name="T1" fmla="*/ 154 h 447"/>
                  <a:gd name="T2" fmla="*/ 79 w 876"/>
                  <a:gd name="T3" fmla="*/ 75 h 447"/>
                  <a:gd name="T4" fmla="*/ 643 w 876"/>
                  <a:gd name="T5" fmla="*/ 75 h 447"/>
                  <a:gd name="T6" fmla="*/ 643 w 876"/>
                  <a:gd name="T7" fmla="*/ 25 h 447"/>
                  <a:gd name="T8" fmla="*/ 670 w 876"/>
                  <a:gd name="T9" fmla="*/ 13 h 447"/>
                  <a:gd name="T10" fmla="*/ 862 w 876"/>
                  <a:gd name="T11" fmla="*/ 187 h 447"/>
                  <a:gd name="T12" fmla="*/ 862 w 876"/>
                  <a:gd name="T13" fmla="*/ 235 h 447"/>
                  <a:gd name="T14" fmla="*/ 670 w 876"/>
                  <a:gd name="T15" fmla="*/ 409 h 447"/>
                  <a:gd name="T16" fmla="*/ 643 w 876"/>
                  <a:gd name="T17" fmla="*/ 397 h 447"/>
                  <a:gd name="T18" fmla="*/ 643 w 876"/>
                  <a:gd name="T19" fmla="*/ 353 h 447"/>
                  <a:gd name="T20" fmla="*/ 134 w 876"/>
                  <a:gd name="T21" fmla="*/ 353 h 447"/>
                  <a:gd name="T22" fmla="*/ 101 w 876"/>
                  <a:gd name="T23" fmla="*/ 353 h 447"/>
                  <a:gd name="T24" fmla="*/ 0 w 876"/>
                  <a:gd name="T25" fmla="*/ 447 h 447"/>
                  <a:gd name="T26" fmla="*/ 0 w 876"/>
                  <a:gd name="T27" fmla="*/ 282 h 447"/>
                  <a:gd name="T28" fmla="*/ 1 w 876"/>
                  <a:gd name="T29" fmla="*/ 282 h 447"/>
                  <a:gd name="T30" fmla="*/ 0 w 876"/>
                  <a:gd name="T31" fmla="*/ 274 h 447"/>
                  <a:gd name="T32" fmla="*/ 0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0" y="154"/>
                    </a:moveTo>
                    <a:cubicBezTo>
                      <a:pt x="0" y="110"/>
                      <a:pt x="35" y="75"/>
                      <a:pt x="79" y="75"/>
                    </a:cubicBezTo>
                    <a:cubicBezTo>
                      <a:pt x="643" y="75"/>
                      <a:pt x="643" y="75"/>
                      <a:pt x="643" y="75"/>
                    </a:cubicBezTo>
                    <a:cubicBezTo>
                      <a:pt x="643" y="25"/>
                      <a:pt x="643" y="25"/>
                      <a:pt x="643" y="25"/>
                    </a:cubicBezTo>
                    <a:cubicBezTo>
                      <a:pt x="643" y="6"/>
                      <a:pt x="655" y="0"/>
                      <a:pt x="670" y="13"/>
                    </a:cubicBezTo>
                    <a:cubicBezTo>
                      <a:pt x="862" y="187"/>
                      <a:pt x="862" y="187"/>
                      <a:pt x="862" y="187"/>
                    </a:cubicBezTo>
                    <a:cubicBezTo>
                      <a:pt x="876" y="200"/>
                      <a:pt x="876" y="222"/>
                      <a:pt x="862" y="235"/>
                    </a:cubicBezTo>
                    <a:cubicBezTo>
                      <a:pt x="670" y="409"/>
                      <a:pt x="670" y="409"/>
                      <a:pt x="670" y="409"/>
                    </a:cubicBezTo>
                    <a:cubicBezTo>
                      <a:pt x="655" y="422"/>
                      <a:pt x="643" y="417"/>
                      <a:pt x="643" y="397"/>
                    </a:cubicBezTo>
                    <a:cubicBezTo>
                      <a:pt x="643" y="353"/>
                      <a:pt x="643" y="353"/>
                      <a:pt x="643" y="353"/>
                    </a:cubicBezTo>
                    <a:cubicBezTo>
                      <a:pt x="134" y="353"/>
                      <a:pt x="134" y="353"/>
                      <a:pt x="134" y="353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48" y="353"/>
                      <a:pt x="4" y="395"/>
                      <a:pt x="0" y="447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1" y="282"/>
                      <a:pt x="1" y="282"/>
                      <a:pt x="1" y="282"/>
                    </a:cubicBezTo>
                    <a:cubicBezTo>
                      <a:pt x="0" y="279"/>
                      <a:pt x="0" y="277"/>
                      <a:pt x="0" y="274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Freeform 3733"/>
              <p:cNvSpPr/>
              <p:nvPr/>
            </p:nvSpPr>
            <p:spPr bwMode="auto">
              <a:xfrm>
                <a:off x="6428745" y="3352422"/>
                <a:ext cx="2606163" cy="1330754"/>
              </a:xfrm>
              <a:custGeom>
                <a:avLst/>
                <a:gdLst>
                  <a:gd name="T0" fmla="*/ 0 w 876"/>
                  <a:gd name="T1" fmla="*/ 154 h 447"/>
                  <a:gd name="T2" fmla="*/ 79 w 876"/>
                  <a:gd name="T3" fmla="*/ 75 h 447"/>
                  <a:gd name="T4" fmla="*/ 643 w 876"/>
                  <a:gd name="T5" fmla="*/ 75 h 447"/>
                  <a:gd name="T6" fmla="*/ 643 w 876"/>
                  <a:gd name="T7" fmla="*/ 25 h 447"/>
                  <a:gd name="T8" fmla="*/ 670 w 876"/>
                  <a:gd name="T9" fmla="*/ 13 h 447"/>
                  <a:gd name="T10" fmla="*/ 862 w 876"/>
                  <a:gd name="T11" fmla="*/ 187 h 447"/>
                  <a:gd name="T12" fmla="*/ 862 w 876"/>
                  <a:gd name="T13" fmla="*/ 235 h 447"/>
                  <a:gd name="T14" fmla="*/ 670 w 876"/>
                  <a:gd name="T15" fmla="*/ 409 h 447"/>
                  <a:gd name="T16" fmla="*/ 643 w 876"/>
                  <a:gd name="T17" fmla="*/ 397 h 447"/>
                  <a:gd name="T18" fmla="*/ 643 w 876"/>
                  <a:gd name="T19" fmla="*/ 353 h 447"/>
                  <a:gd name="T20" fmla="*/ 134 w 876"/>
                  <a:gd name="T21" fmla="*/ 353 h 447"/>
                  <a:gd name="T22" fmla="*/ 101 w 876"/>
                  <a:gd name="T23" fmla="*/ 353 h 447"/>
                  <a:gd name="T24" fmla="*/ 0 w 876"/>
                  <a:gd name="T25" fmla="*/ 447 h 447"/>
                  <a:gd name="T26" fmla="*/ 0 w 876"/>
                  <a:gd name="T27" fmla="*/ 281 h 447"/>
                  <a:gd name="T28" fmla="*/ 1 w 876"/>
                  <a:gd name="T29" fmla="*/ 281 h 447"/>
                  <a:gd name="T30" fmla="*/ 0 w 876"/>
                  <a:gd name="T31" fmla="*/ 274 h 447"/>
                  <a:gd name="T32" fmla="*/ 0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0" y="154"/>
                    </a:moveTo>
                    <a:cubicBezTo>
                      <a:pt x="0" y="110"/>
                      <a:pt x="35" y="75"/>
                      <a:pt x="79" y="75"/>
                    </a:cubicBezTo>
                    <a:cubicBezTo>
                      <a:pt x="643" y="75"/>
                      <a:pt x="643" y="75"/>
                      <a:pt x="643" y="75"/>
                    </a:cubicBezTo>
                    <a:cubicBezTo>
                      <a:pt x="643" y="25"/>
                      <a:pt x="643" y="25"/>
                      <a:pt x="643" y="25"/>
                    </a:cubicBezTo>
                    <a:cubicBezTo>
                      <a:pt x="643" y="5"/>
                      <a:pt x="655" y="0"/>
                      <a:pt x="670" y="13"/>
                    </a:cubicBezTo>
                    <a:cubicBezTo>
                      <a:pt x="862" y="187"/>
                      <a:pt x="862" y="187"/>
                      <a:pt x="862" y="187"/>
                    </a:cubicBezTo>
                    <a:cubicBezTo>
                      <a:pt x="876" y="200"/>
                      <a:pt x="876" y="222"/>
                      <a:pt x="862" y="235"/>
                    </a:cubicBezTo>
                    <a:cubicBezTo>
                      <a:pt x="670" y="409"/>
                      <a:pt x="670" y="409"/>
                      <a:pt x="670" y="409"/>
                    </a:cubicBezTo>
                    <a:cubicBezTo>
                      <a:pt x="655" y="422"/>
                      <a:pt x="643" y="417"/>
                      <a:pt x="643" y="397"/>
                    </a:cubicBezTo>
                    <a:cubicBezTo>
                      <a:pt x="643" y="353"/>
                      <a:pt x="643" y="353"/>
                      <a:pt x="643" y="353"/>
                    </a:cubicBezTo>
                    <a:cubicBezTo>
                      <a:pt x="134" y="353"/>
                      <a:pt x="134" y="353"/>
                      <a:pt x="134" y="353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48" y="353"/>
                      <a:pt x="4" y="395"/>
                      <a:pt x="0" y="447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0" y="279"/>
                      <a:pt x="0" y="276"/>
                      <a:pt x="0" y="274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6428745" y="1929915"/>
              <a:ext cx="2381016" cy="1241449"/>
              <a:chOff x="6428745" y="1195294"/>
              <a:chExt cx="2381016" cy="1241449"/>
            </a:xfrm>
          </p:grpSpPr>
          <p:sp>
            <p:nvSpPr>
              <p:cNvPr id="21" name="Freeform 3735"/>
              <p:cNvSpPr/>
              <p:nvPr/>
            </p:nvSpPr>
            <p:spPr bwMode="auto">
              <a:xfrm>
                <a:off x="6428745" y="1221707"/>
                <a:ext cx="2381016" cy="1215036"/>
              </a:xfrm>
              <a:custGeom>
                <a:avLst/>
                <a:gdLst>
                  <a:gd name="T0" fmla="*/ 0 w 800"/>
                  <a:gd name="T1" fmla="*/ 140 h 408"/>
                  <a:gd name="T2" fmla="*/ 72 w 800"/>
                  <a:gd name="T3" fmla="*/ 68 h 408"/>
                  <a:gd name="T4" fmla="*/ 587 w 800"/>
                  <a:gd name="T5" fmla="*/ 68 h 408"/>
                  <a:gd name="T6" fmla="*/ 587 w 800"/>
                  <a:gd name="T7" fmla="*/ 23 h 408"/>
                  <a:gd name="T8" fmla="*/ 611 w 800"/>
                  <a:gd name="T9" fmla="*/ 12 h 408"/>
                  <a:gd name="T10" fmla="*/ 786 w 800"/>
                  <a:gd name="T11" fmla="*/ 171 h 408"/>
                  <a:gd name="T12" fmla="*/ 786 w 800"/>
                  <a:gd name="T13" fmla="*/ 214 h 408"/>
                  <a:gd name="T14" fmla="*/ 611 w 800"/>
                  <a:gd name="T15" fmla="*/ 373 h 408"/>
                  <a:gd name="T16" fmla="*/ 587 w 800"/>
                  <a:gd name="T17" fmla="*/ 362 h 408"/>
                  <a:gd name="T18" fmla="*/ 587 w 800"/>
                  <a:gd name="T19" fmla="*/ 322 h 408"/>
                  <a:gd name="T20" fmla="*/ 122 w 800"/>
                  <a:gd name="T21" fmla="*/ 322 h 408"/>
                  <a:gd name="T22" fmla="*/ 92 w 800"/>
                  <a:gd name="T23" fmla="*/ 322 h 408"/>
                  <a:gd name="T24" fmla="*/ 0 w 800"/>
                  <a:gd name="T25" fmla="*/ 408 h 408"/>
                  <a:gd name="T26" fmla="*/ 0 w 800"/>
                  <a:gd name="T27" fmla="*/ 257 h 408"/>
                  <a:gd name="T28" fmla="*/ 0 w 800"/>
                  <a:gd name="T29" fmla="*/ 257 h 408"/>
                  <a:gd name="T30" fmla="*/ 0 w 800"/>
                  <a:gd name="T31" fmla="*/ 250 h 408"/>
                  <a:gd name="T32" fmla="*/ 0 w 800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0" h="408">
                    <a:moveTo>
                      <a:pt x="0" y="140"/>
                    </a:moveTo>
                    <a:cubicBezTo>
                      <a:pt x="0" y="100"/>
                      <a:pt x="32" y="68"/>
                      <a:pt x="72" y="68"/>
                    </a:cubicBezTo>
                    <a:cubicBezTo>
                      <a:pt x="587" y="68"/>
                      <a:pt x="587" y="68"/>
                      <a:pt x="587" y="68"/>
                    </a:cubicBezTo>
                    <a:cubicBezTo>
                      <a:pt x="587" y="23"/>
                      <a:pt x="587" y="23"/>
                      <a:pt x="587" y="23"/>
                    </a:cubicBezTo>
                    <a:cubicBezTo>
                      <a:pt x="587" y="5"/>
                      <a:pt x="598" y="0"/>
                      <a:pt x="611" y="12"/>
                    </a:cubicBezTo>
                    <a:cubicBezTo>
                      <a:pt x="786" y="171"/>
                      <a:pt x="786" y="171"/>
                      <a:pt x="786" y="171"/>
                    </a:cubicBezTo>
                    <a:cubicBezTo>
                      <a:pt x="800" y="183"/>
                      <a:pt x="800" y="202"/>
                      <a:pt x="786" y="214"/>
                    </a:cubicBezTo>
                    <a:cubicBezTo>
                      <a:pt x="611" y="373"/>
                      <a:pt x="611" y="373"/>
                      <a:pt x="611" y="373"/>
                    </a:cubicBezTo>
                    <a:cubicBezTo>
                      <a:pt x="598" y="385"/>
                      <a:pt x="587" y="380"/>
                      <a:pt x="587" y="362"/>
                    </a:cubicBezTo>
                    <a:cubicBezTo>
                      <a:pt x="587" y="322"/>
                      <a:pt x="587" y="322"/>
                      <a:pt x="587" y="322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92" y="322"/>
                      <a:pt x="92" y="322"/>
                      <a:pt x="92" y="322"/>
                    </a:cubicBezTo>
                    <a:cubicBezTo>
                      <a:pt x="43" y="322"/>
                      <a:pt x="3" y="360"/>
                      <a:pt x="0" y="408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5"/>
                      <a:pt x="0" y="252"/>
                      <a:pt x="0" y="25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3736"/>
              <p:cNvSpPr/>
              <p:nvPr/>
            </p:nvSpPr>
            <p:spPr bwMode="auto">
              <a:xfrm>
                <a:off x="6428745" y="1195294"/>
                <a:ext cx="2381016" cy="1213777"/>
              </a:xfrm>
              <a:custGeom>
                <a:avLst/>
                <a:gdLst>
                  <a:gd name="T0" fmla="*/ 0 w 800"/>
                  <a:gd name="T1" fmla="*/ 140 h 408"/>
                  <a:gd name="T2" fmla="*/ 72 w 800"/>
                  <a:gd name="T3" fmla="*/ 68 h 408"/>
                  <a:gd name="T4" fmla="*/ 587 w 800"/>
                  <a:gd name="T5" fmla="*/ 68 h 408"/>
                  <a:gd name="T6" fmla="*/ 587 w 800"/>
                  <a:gd name="T7" fmla="*/ 23 h 408"/>
                  <a:gd name="T8" fmla="*/ 611 w 800"/>
                  <a:gd name="T9" fmla="*/ 12 h 408"/>
                  <a:gd name="T10" fmla="*/ 786 w 800"/>
                  <a:gd name="T11" fmla="*/ 171 h 408"/>
                  <a:gd name="T12" fmla="*/ 786 w 800"/>
                  <a:gd name="T13" fmla="*/ 214 h 408"/>
                  <a:gd name="T14" fmla="*/ 611 w 800"/>
                  <a:gd name="T15" fmla="*/ 373 h 408"/>
                  <a:gd name="T16" fmla="*/ 587 w 800"/>
                  <a:gd name="T17" fmla="*/ 362 h 408"/>
                  <a:gd name="T18" fmla="*/ 587 w 800"/>
                  <a:gd name="T19" fmla="*/ 322 h 408"/>
                  <a:gd name="T20" fmla="*/ 122 w 800"/>
                  <a:gd name="T21" fmla="*/ 322 h 408"/>
                  <a:gd name="T22" fmla="*/ 92 w 800"/>
                  <a:gd name="T23" fmla="*/ 322 h 408"/>
                  <a:gd name="T24" fmla="*/ 0 w 800"/>
                  <a:gd name="T25" fmla="*/ 408 h 408"/>
                  <a:gd name="T26" fmla="*/ 0 w 800"/>
                  <a:gd name="T27" fmla="*/ 257 h 408"/>
                  <a:gd name="T28" fmla="*/ 0 w 800"/>
                  <a:gd name="T29" fmla="*/ 257 h 408"/>
                  <a:gd name="T30" fmla="*/ 0 w 800"/>
                  <a:gd name="T31" fmla="*/ 250 h 408"/>
                  <a:gd name="T32" fmla="*/ 0 w 800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0" h="408">
                    <a:moveTo>
                      <a:pt x="0" y="140"/>
                    </a:moveTo>
                    <a:cubicBezTo>
                      <a:pt x="0" y="100"/>
                      <a:pt x="32" y="68"/>
                      <a:pt x="72" y="68"/>
                    </a:cubicBezTo>
                    <a:cubicBezTo>
                      <a:pt x="587" y="68"/>
                      <a:pt x="587" y="68"/>
                      <a:pt x="587" y="68"/>
                    </a:cubicBezTo>
                    <a:cubicBezTo>
                      <a:pt x="587" y="23"/>
                      <a:pt x="587" y="23"/>
                      <a:pt x="587" y="23"/>
                    </a:cubicBezTo>
                    <a:cubicBezTo>
                      <a:pt x="587" y="5"/>
                      <a:pt x="598" y="0"/>
                      <a:pt x="611" y="12"/>
                    </a:cubicBezTo>
                    <a:cubicBezTo>
                      <a:pt x="786" y="171"/>
                      <a:pt x="786" y="171"/>
                      <a:pt x="786" y="171"/>
                    </a:cubicBezTo>
                    <a:cubicBezTo>
                      <a:pt x="800" y="183"/>
                      <a:pt x="800" y="202"/>
                      <a:pt x="786" y="214"/>
                    </a:cubicBezTo>
                    <a:cubicBezTo>
                      <a:pt x="611" y="373"/>
                      <a:pt x="611" y="373"/>
                      <a:pt x="611" y="373"/>
                    </a:cubicBezTo>
                    <a:cubicBezTo>
                      <a:pt x="598" y="385"/>
                      <a:pt x="587" y="380"/>
                      <a:pt x="587" y="362"/>
                    </a:cubicBezTo>
                    <a:cubicBezTo>
                      <a:pt x="587" y="322"/>
                      <a:pt x="587" y="322"/>
                      <a:pt x="587" y="322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92" y="322"/>
                      <a:pt x="92" y="322"/>
                      <a:pt x="92" y="322"/>
                    </a:cubicBezTo>
                    <a:cubicBezTo>
                      <a:pt x="43" y="322"/>
                      <a:pt x="3" y="360"/>
                      <a:pt x="0" y="408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4"/>
                      <a:pt x="0" y="252"/>
                      <a:pt x="0" y="25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6428747" y="2831757"/>
              <a:ext cx="3070292" cy="1601181"/>
              <a:chOff x="6428747" y="2097136"/>
              <a:chExt cx="3070292" cy="1601181"/>
            </a:xfrm>
          </p:grpSpPr>
          <p:sp>
            <p:nvSpPr>
              <p:cNvPr id="27" name="Freeform 3741"/>
              <p:cNvSpPr/>
              <p:nvPr/>
            </p:nvSpPr>
            <p:spPr bwMode="auto">
              <a:xfrm>
                <a:off x="6428747" y="2129840"/>
                <a:ext cx="3070292" cy="1568477"/>
              </a:xfrm>
              <a:custGeom>
                <a:avLst/>
                <a:gdLst>
                  <a:gd name="T0" fmla="*/ 0 w 1032"/>
                  <a:gd name="T1" fmla="*/ 181 h 527"/>
                  <a:gd name="T2" fmla="*/ 93 w 1032"/>
                  <a:gd name="T3" fmla="*/ 88 h 527"/>
                  <a:gd name="T4" fmla="*/ 757 w 1032"/>
                  <a:gd name="T5" fmla="*/ 88 h 527"/>
                  <a:gd name="T6" fmla="*/ 757 w 1032"/>
                  <a:gd name="T7" fmla="*/ 30 h 527"/>
                  <a:gd name="T8" fmla="*/ 788 w 1032"/>
                  <a:gd name="T9" fmla="*/ 16 h 527"/>
                  <a:gd name="T10" fmla="*/ 1014 w 1032"/>
                  <a:gd name="T11" fmla="*/ 221 h 527"/>
                  <a:gd name="T12" fmla="*/ 1014 w 1032"/>
                  <a:gd name="T13" fmla="*/ 277 h 527"/>
                  <a:gd name="T14" fmla="*/ 788 w 1032"/>
                  <a:gd name="T15" fmla="*/ 482 h 527"/>
                  <a:gd name="T16" fmla="*/ 757 w 1032"/>
                  <a:gd name="T17" fmla="*/ 468 h 527"/>
                  <a:gd name="T18" fmla="*/ 757 w 1032"/>
                  <a:gd name="T19" fmla="*/ 416 h 527"/>
                  <a:gd name="T20" fmla="*/ 157 w 1032"/>
                  <a:gd name="T21" fmla="*/ 416 h 527"/>
                  <a:gd name="T22" fmla="*/ 119 w 1032"/>
                  <a:gd name="T23" fmla="*/ 416 h 527"/>
                  <a:gd name="T24" fmla="*/ 0 w 1032"/>
                  <a:gd name="T25" fmla="*/ 527 h 527"/>
                  <a:gd name="T26" fmla="*/ 0 w 1032"/>
                  <a:gd name="T27" fmla="*/ 332 h 527"/>
                  <a:gd name="T28" fmla="*/ 1 w 1032"/>
                  <a:gd name="T29" fmla="*/ 332 h 527"/>
                  <a:gd name="T30" fmla="*/ 0 w 1032"/>
                  <a:gd name="T31" fmla="*/ 323 h 527"/>
                  <a:gd name="T32" fmla="*/ 0 w 1032"/>
                  <a:gd name="T33" fmla="*/ 181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2" h="527">
                    <a:moveTo>
                      <a:pt x="0" y="181"/>
                    </a:moveTo>
                    <a:cubicBezTo>
                      <a:pt x="0" y="130"/>
                      <a:pt x="42" y="88"/>
                      <a:pt x="93" y="88"/>
                    </a:cubicBezTo>
                    <a:cubicBezTo>
                      <a:pt x="757" y="88"/>
                      <a:pt x="757" y="88"/>
                      <a:pt x="757" y="88"/>
                    </a:cubicBezTo>
                    <a:cubicBezTo>
                      <a:pt x="757" y="30"/>
                      <a:pt x="757" y="30"/>
                      <a:pt x="757" y="30"/>
                    </a:cubicBezTo>
                    <a:cubicBezTo>
                      <a:pt x="757" y="7"/>
                      <a:pt x="771" y="0"/>
                      <a:pt x="788" y="16"/>
                    </a:cubicBezTo>
                    <a:cubicBezTo>
                      <a:pt x="1014" y="221"/>
                      <a:pt x="1014" y="221"/>
                      <a:pt x="1014" y="221"/>
                    </a:cubicBezTo>
                    <a:cubicBezTo>
                      <a:pt x="1032" y="236"/>
                      <a:pt x="1032" y="261"/>
                      <a:pt x="1014" y="277"/>
                    </a:cubicBezTo>
                    <a:cubicBezTo>
                      <a:pt x="788" y="482"/>
                      <a:pt x="788" y="482"/>
                      <a:pt x="788" y="482"/>
                    </a:cubicBezTo>
                    <a:cubicBezTo>
                      <a:pt x="771" y="497"/>
                      <a:pt x="757" y="491"/>
                      <a:pt x="757" y="468"/>
                    </a:cubicBezTo>
                    <a:cubicBezTo>
                      <a:pt x="757" y="416"/>
                      <a:pt x="757" y="416"/>
                      <a:pt x="757" y="416"/>
                    </a:cubicBezTo>
                    <a:cubicBezTo>
                      <a:pt x="157" y="416"/>
                      <a:pt x="157" y="416"/>
                      <a:pt x="157" y="416"/>
                    </a:cubicBezTo>
                    <a:cubicBezTo>
                      <a:pt x="119" y="416"/>
                      <a:pt x="119" y="416"/>
                      <a:pt x="119" y="416"/>
                    </a:cubicBezTo>
                    <a:cubicBezTo>
                      <a:pt x="56" y="416"/>
                      <a:pt x="4" y="465"/>
                      <a:pt x="0" y="527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1" y="332"/>
                      <a:pt x="1" y="332"/>
                      <a:pt x="1" y="332"/>
                    </a:cubicBezTo>
                    <a:cubicBezTo>
                      <a:pt x="0" y="329"/>
                      <a:pt x="0" y="326"/>
                      <a:pt x="0" y="323"/>
                    </a:cubicBez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3742"/>
              <p:cNvSpPr/>
              <p:nvPr/>
            </p:nvSpPr>
            <p:spPr bwMode="auto">
              <a:xfrm>
                <a:off x="6428747" y="2097136"/>
                <a:ext cx="3070292" cy="1565963"/>
              </a:xfrm>
              <a:custGeom>
                <a:avLst/>
                <a:gdLst>
                  <a:gd name="T0" fmla="*/ 0 w 1032"/>
                  <a:gd name="T1" fmla="*/ 180 h 526"/>
                  <a:gd name="T2" fmla="*/ 93 w 1032"/>
                  <a:gd name="T3" fmla="*/ 87 h 526"/>
                  <a:gd name="T4" fmla="*/ 757 w 1032"/>
                  <a:gd name="T5" fmla="*/ 87 h 526"/>
                  <a:gd name="T6" fmla="*/ 757 w 1032"/>
                  <a:gd name="T7" fmla="*/ 29 h 526"/>
                  <a:gd name="T8" fmla="*/ 788 w 1032"/>
                  <a:gd name="T9" fmla="*/ 15 h 526"/>
                  <a:gd name="T10" fmla="*/ 1014 w 1032"/>
                  <a:gd name="T11" fmla="*/ 220 h 526"/>
                  <a:gd name="T12" fmla="*/ 1014 w 1032"/>
                  <a:gd name="T13" fmla="*/ 276 h 526"/>
                  <a:gd name="T14" fmla="*/ 788 w 1032"/>
                  <a:gd name="T15" fmla="*/ 481 h 526"/>
                  <a:gd name="T16" fmla="*/ 757 w 1032"/>
                  <a:gd name="T17" fmla="*/ 467 h 526"/>
                  <a:gd name="T18" fmla="*/ 757 w 1032"/>
                  <a:gd name="T19" fmla="*/ 415 h 526"/>
                  <a:gd name="T20" fmla="*/ 157 w 1032"/>
                  <a:gd name="T21" fmla="*/ 415 h 526"/>
                  <a:gd name="T22" fmla="*/ 119 w 1032"/>
                  <a:gd name="T23" fmla="*/ 415 h 526"/>
                  <a:gd name="T24" fmla="*/ 0 w 1032"/>
                  <a:gd name="T25" fmla="*/ 526 h 526"/>
                  <a:gd name="T26" fmla="*/ 0 w 1032"/>
                  <a:gd name="T27" fmla="*/ 331 h 526"/>
                  <a:gd name="T28" fmla="*/ 1 w 1032"/>
                  <a:gd name="T29" fmla="*/ 331 h 526"/>
                  <a:gd name="T30" fmla="*/ 0 w 1032"/>
                  <a:gd name="T31" fmla="*/ 322 h 526"/>
                  <a:gd name="T32" fmla="*/ 0 w 1032"/>
                  <a:gd name="T33" fmla="*/ 18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2" h="526">
                    <a:moveTo>
                      <a:pt x="0" y="180"/>
                    </a:moveTo>
                    <a:cubicBezTo>
                      <a:pt x="0" y="129"/>
                      <a:pt x="42" y="87"/>
                      <a:pt x="93" y="87"/>
                    </a:cubicBezTo>
                    <a:cubicBezTo>
                      <a:pt x="757" y="87"/>
                      <a:pt x="757" y="87"/>
                      <a:pt x="757" y="87"/>
                    </a:cubicBezTo>
                    <a:cubicBezTo>
                      <a:pt x="757" y="29"/>
                      <a:pt x="757" y="29"/>
                      <a:pt x="757" y="29"/>
                    </a:cubicBezTo>
                    <a:cubicBezTo>
                      <a:pt x="757" y="6"/>
                      <a:pt x="771" y="0"/>
                      <a:pt x="788" y="15"/>
                    </a:cubicBezTo>
                    <a:cubicBezTo>
                      <a:pt x="1014" y="220"/>
                      <a:pt x="1014" y="220"/>
                      <a:pt x="1014" y="220"/>
                    </a:cubicBezTo>
                    <a:cubicBezTo>
                      <a:pt x="1032" y="235"/>
                      <a:pt x="1032" y="261"/>
                      <a:pt x="1014" y="276"/>
                    </a:cubicBezTo>
                    <a:cubicBezTo>
                      <a:pt x="788" y="481"/>
                      <a:pt x="788" y="481"/>
                      <a:pt x="788" y="481"/>
                    </a:cubicBezTo>
                    <a:cubicBezTo>
                      <a:pt x="771" y="496"/>
                      <a:pt x="757" y="490"/>
                      <a:pt x="757" y="467"/>
                    </a:cubicBezTo>
                    <a:cubicBezTo>
                      <a:pt x="757" y="415"/>
                      <a:pt x="757" y="415"/>
                      <a:pt x="757" y="415"/>
                    </a:cubicBezTo>
                    <a:cubicBezTo>
                      <a:pt x="157" y="415"/>
                      <a:pt x="157" y="415"/>
                      <a:pt x="157" y="415"/>
                    </a:cubicBezTo>
                    <a:cubicBezTo>
                      <a:pt x="119" y="415"/>
                      <a:pt x="119" y="415"/>
                      <a:pt x="119" y="415"/>
                    </a:cubicBezTo>
                    <a:cubicBezTo>
                      <a:pt x="56" y="415"/>
                      <a:pt x="4" y="464"/>
                      <a:pt x="0" y="526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1" y="331"/>
                      <a:pt x="1" y="331"/>
                      <a:pt x="1" y="331"/>
                    </a:cubicBezTo>
                    <a:cubicBezTo>
                      <a:pt x="0" y="328"/>
                      <a:pt x="0" y="325"/>
                      <a:pt x="0" y="322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4261556" y="2688368"/>
              <a:ext cx="586135" cy="586135"/>
              <a:chOff x="4261556" y="2688368"/>
              <a:chExt cx="586135" cy="586135"/>
            </a:xfrm>
          </p:grpSpPr>
          <p:sp>
            <p:nvSpPr>
              <p:cNvPr id="11" name="Oval 3725"/>
              <p:cNvSpPr>
                <a:spLocks noChangeArrowheads="1"/>
              </p:cNvSpPr>
              <p:nvPr/>
            </p:nvSpPr>
            <p:spPr bwMode="auto">
              <a:xfrm>
                <a:off x="4261556" y="2688368"/>
                <a:ext cx="586135" cy="5861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4392367" y="2733020"/>
                <a:ext cx="324513" cy="496831"/>
                <a:chOff x="4383563" y="2507028"/>
                <a:chExt cx="324513" cy="496831"/>
              </a:xfrm>
            </p:grpSpPr>
            <p:sp>
              <p:nvSpPr>
                <p:cNvPr id="30" name="Oval 3744"/>
                <p:cNvSpPr>
                  <a:spLocks noChangeArrowheads="1"/>
                </p:cNvSpPr>
                <p:nvPr/>
              </p:nvSpPr>
              <p:spPr bwMode="auto">
                <a:xfrm>
                  <a:off x="4529467" y="2714566"/>
                  <a:ext cx="56601" cy="6037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Oval 3745"/>
                <p:cNvSpPr>
                  <a:spLocks noChangeArrowheads="1"/>
                </p:cNvSpPr>
                <p:nvPr/>
              </p:nvSpPr>
              <p:spPr bwMode="auto">
                <a:xfrm>
                  <a:off x="4518146" y="2598847"/>
                  <a:ext cx="41508" cy="4150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3746"/>
                <p:cNvSpPr>
                  <a:spLocks noChangeArrowheads="1"/>
                </p:cNvSpPr>
                <p:nvPr/>
              </p:nvSpPr>
              <p:spPr bwMode="auto">
                <a:xfrm>
                  <a:off x="4538272" y="2522121"/>
                  <a:ext cx="23899" cy="2389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747"/>
                <p:cNvSpPr>
                  <a:spLocks noEditPoints="1"/>
                </p:cNvSpPr>
                <p:nvPr/>
              </p:nvSpPr>
              <p:spPr bwMode="auto">
                <a:xfrm>
                  <a:off x="4383563" y="2507028"/>
                  <a:ext cx="324513" cy="496831"/>
                </a:xfrm>
                <a:custGeom>
                  <a:avLst/>
                  <a:gdLst>
                    <a:gd name="T0" fmla="*/ 75 w 109"/>
                    <a:gd name="T1" fmla="*/ 61 h 167"/>
                    <a:gd name="T2" fmla="*/ 75 w 109"/>
                    <a:gd name="T3" fmla="*/ 10 h 167"/>
                    <a:gd name="T4" fmla="*/ 75 w 109"/>
                    <a:gd name="T5" fmla="*/ 10 h 167"/>
                    <a:gd name="T6" fmla="*/ 76 w 109"/>
                    <a:gd name="T7" fmla="*/ 9 h 167"/>
                    <a:gd name="T8" fmla="*/ 76 w 109"/>
                    <a:gd name="T9" fmla="*/ 1 h 167"/>
                    <a:gd name="T10" fmla="*/ 75 w 109"/>
                    <a:gd name="T11" fmla="*/ 0 h 167"/>
                    <a:gd name="T12" fmla="*/ 74 w 109"/>
                    <a:gd name="T13" fmla="*/ 0 h 167"/>
                    <a:gd name="T14" fmla="*/ 35 w 109"/>
                    <a:gd name="T15" fmla="*/ 0 h 167"/>
                    <a:gd name="T16" fmla="*/ 34 w 109"/>
                    <a:gd name="T17" fmla="*/ 0 h 167"/>
                    <a:gd name="T18" fmla="*/ 33 w 109"/>
                    <a:gd name="T19" fmla="*/ 1 h 167"/>
                    <a:gd name="T20" fmla="*/ 33 w 109"/>
                    <a:gd name="T21" fmla="*/ 9 h 167"/>
                    <a:gd name="T22" fmla="*/ 34 w 109"/>
                    <a:gd name="T23" fmla="*/ 10 h 167"/>
                    <a:gd name="T24" fmla="*/ 35 w 109"/>
                    <a:gd name="T25" fmla="*/ 10 h 167"/>
                    <a:gd name="T26" fmla="*/ 35 w 109"/>
                    <a:gd name="T27" fmla="*/ 61 h 167"/>
                    <a:gd name="T28" fmla="*/ 0 w 109"/>
                    <a:gd name="T29" fmla="*/ 112 h 167"/>
                    <a:gd name="T30" fmla="*/ 55 w 109"/>
                    <a:gd name="T31" fmla="*/ 167 h 167"/>
                    <a:gd name="T32" fmla="*/ 109 w 109"/>
                    <a:gd name="T33" fmla="*/ 112 h 167"/>
                    <a:gd name="T34" fmla="*/ 75 w 109"/>
                    <a:gd name="T35" fmla="*/ 61 h 167"/>
                    <a:gd name="T36" fmla="*/ 42 w 109"/>
                    <a:gd name="T37" fmla="*/ 138 h 167"/>
                    <a:gd name="T38" fmla="*/ 35 w 109"/>
                    <a:gd name="T39" fmla="*/ 131 h 167"/>
                    <a:gd name="T40" fmla="*/ 42 w 109"/>
                    <a:gd name="T41" fmla="*/ 124 h 167"/>
                    <a:gd name="T42" fmla="*/ 49 w 109"/>
                    <a:gd name="T43" fmla="*/ 131 h 167"/>
                    <a:gd name="T44" fmla="*/ 42 w 109"/>
                    <a:gd name="T45" fmla="*/ 138 h 167"/>
                    <a:gd name="T46" fmla="*/ 47 w 109"/>
                    <a:gd name="T47" fmla="*/ 108 h 167"/>
                    <a:gd name="T48" fmla="*/ 51 w 109"/>
                    <a:gd name="T49" fmla="*/ 104 h 167"/>
                    <a:gd name="T50" fmla="*/ 55 w 109"/>
                    <a:gd name="T51" fmla="*/ 108 h 167"/>
                    <a:gd name="T52" fmla="*/ 51 w 109"/>
                    <a:gd name="T53" fmla="*/ 112 h 167"/>
                    <a:gd name="T54" fmla="*/ 47 w 109"/>
                    <a:gd name="T55" fmla="*/ 108 h 167"/>
                    <a:gd name="T56" fmla="*/ 59 w 109"/>
                    <a:gd name="T57" fmla="*/ 155 h 167"/>
                    <a:gd name="T58" fmla="*/ 52 w 109"/>
                    <a:gd name="T59" fmla="*/ 148 h 167"/>
                    <a:gd name="T60" fmla="*/ 59 w 109"/>
                    <a:gd name="T61" fmla="*/ 141 h 167"/>
                    <a:gd name="T62" fmla="*/ 66 w 109"/>
                    <a:gd name="T63" fmla="*/ 148 h 167"/>
                    <a:gd name="T64" fmla="*/ 59 w 109"/>
                    <a:gd name="T65" fmla="*/ 155 h 167"/>
                    <a:gd name="T66" fmla="*/ 70 w 109"/>
                    <a:gd name="T67" fmla="*/ 110 h 167"/>
                    <a:gd name="T68" fmla="*/ 66 w 109"/>
                    <a:gd name="T69" fmla="*/ 106 h 167"/>
                    <a:gd name="T70" fmla="*/ 70 w 109"/>
                    <a:gd name="T71" fmla="*/ 102 h 167"/>
                    <a:gd name="T72" fmla="*/ 74 w 109"/>
                    <a:gd name="T73" fmla="*/ 106 h 167"/>
                    <a:gd name="T74" fmla="*/ 70 w 109"/>
                    <a:gd name="T75" fmla="*/ 110 h 167"/>
                    <a:gd name="T76" fmla="*/ 9 w 109"/>
                    <a:gd name="T77" fmla="*/ 97 h 167"/>
                    <a:gd name="T78" fmla="*/ 41 w 109"/>
                    <a:gd name="T79" fmla="*/ 66 h 167"/>
                    <a:gd name="T80" fmla="*/ 41 w 109"/>
                    <a:gd name="T81" fmla="*/ 5 h 167"/>
                    <a:gd name="T82" fmla="*/ 42 w 109"/>
                    <a:gd name="T83" fmla="*/ 5 h 167"/>
                    <a:gd name="T84" fmla="*/ 68 w 109"/>
                    <a:gd name="T85" fmla="*/ 5 h 167"/>
                    <a:gd name="T86" fmla="*/ 68 w 109"/>
                    <a:gd name="T87" fmla="*/ 5 h 167"/>
                    <a:gd name="T88" fmla="*/ 68 w 109"/>
                    <a:gd name="T89" fmla="*/ 66 h 167"/>
                    <a:gd name="T90" fmla="*/ 100 w 109"/>
                    <a:gd name="T91" fmla="*/ 97 h 167"/>
                    <a:gd name="T92" fmla="*/ 9 w 109"/>
                    <a:gd name="T93" fmla="*/ 9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9" h="167">
                      <a:moveTo>
                        <a:pt x="75" y="61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6" y="10"/>
                        <a:pt x="76" y="10"/>
                        <a:pt x="76" y="9"/>
                      </a:cubicBezTo>
                      <a:cubicBezTo>
                        <a:pt x="76" y="1"/>
                        <a:pt x="76" y="1"/>
                        <a:pt x="76" y="1"/>
                      </a:cubicBezTo>
                      <a:cubicBezTo>
                        <a:pt x="76" y="0"/>
                        <a:pt x="76" y="0"/>
                        <a:pt x="75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3" y="0"/>
                        <a:pt x="33" y="1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15" y="69"/>
                        <a:pt x="0" y="89"/>
                        <a:pt x="0" y="112"/>
                      </a:cubicBezTo>
                      <a:cubicBezTo>
                        <a:pt x="0" y="142"/>
                        <a:pt x="25" y="167"/>
                        <a:pt x="55" y="167"/>
                      </a:cubicBezTo>
                      <a:cubicBezTo>
                        <a:pt x="85" y="167"/>
                        <a:pt x="109" y="142"/>
                        <a:pt x="109" y="112"/>
                      </a:cubicBezTo>
                      <a:cubicBezTo>
                        <a:pt x="109" y="89"/>
                        <a:pt x="95" y="69"/>
                        <a:pt x="75" y="61"/>
                      </a:cubicBezTo>
                      <a:close/>
                      <a:moveTo>
                        <a:pt x="42" y="138"/>
                      </a:moveTo>
                      <a:cubicBezTo>
                        <a:pt x="38" y="138"/>
                        <a:pt x="35" y="135"/>
                        <a:pt x="35" y="131"/>
                      </a:cubicBezTo>
                      <a:cubicBezTo>
                        <a:pt x="35" y="127"/>
                        <a:pt x="38" y="124"/>
                        <a:pt x="42" y="124"/>
                      </a:cubicBezTo>
                      <a:cubicBezTo>
                        <a:pt x="46" y="124"/>
                        <a:pt x="49" y="127"/>
                        <a:pt x="49" y="131"/>
                      </a:cubicBezTo>
                      <a:cubicBezTo>
                        <a:pt x="49" y="135"/>
                        <a:pt x="46" y="138"/>
                        <a:pt x="42" y="138"/>
                      </a:cubicBezTo>
                      <a:close/>
                      <a:moveTo>
                        <a:pt x="47" y="108"/>
                      </a:moveTo>
                      <a:cubicBezTo>
                        <a:pt x="47" y="106"/>
                        <a:pt x="48" y="104"/>
                        <a:pt x="51" y="104"/>
                      </a:cubicBezTo>
                      <a:cubicBezTo>
                        <a:pt x="53" y="104"/>
                        <a:pt x="55" y="106"/>
                        <a:pt x="55" y="108"/>
                      </a:cubicBezTo>
                      <a:cubicBezTo>
                        <a:pt x="55" y="110"/>
                        <a:pt x="53" y="112"/>
                        <a:pt x="51" y="112"/>
                      </a:cubicBezTo>
                      <a:cubicBezTo>
                        <a:pt x="48" y="112"/>
                        <a:pt x="47" y="110"/>
                        <a:pt x="47" y="108"/>
                      </a:cubicBezTo>
                      <a:close/>
                      <a:moveTo>
                        <a:pt x="59" y="155"/>
                      </a:moveTo>
                      <a:cubicBezTo>
                        <a:pt x="55" y="155"/>
                        <a:pt x="52" y="151"/>
                        <a:pt x="52" y="148"/>
                      </a:cubicBezTo>
                      <a:cubicBezTo>
                        <a:pt x="52" y="144"/>
                        <a:pt x="55" y="141"/>
                        <a:pt x="59" y="141"/>
                      </a:cubicBezTo>
                      <a:cubicBezTo>
                        <a:pt x="63" y="141"/>
                        <a:pt x="66" y="144"/>
                        <a:pt x="66" y="148"/>
                      </a:cubicBezTo>
                      <a:cubicBezTo>
                        <a:pt x="66" y="151"/>
                        <a:pt x="63" y="155"/>
                        <a:pt x="59" y="155"/>
                      </a:cubicBezTo>
                      <a:close/>
                      <a:moveTo>
                        <a:pt x="70" y="110"/>
                      </a:moveTo>
                      <a:cubicBezTo>
                        <a:pt x="68" y="110"/>
                        <a:pt x="66" y="108"/>
                        <a:pt x="66" y="106"/>
                      </a:cubicBezTo>
                      <a:cubicBezTo>
                        <a:pt x="66" y="104"/>
                        <a:pt x="68" y="102"/>
                        <a:pt x="70" y="102"/>
                      </a:cubicBezTo>
                      <a:cubicBezTo>
                        <a:pt x="72" y="102"/>
                        <a:pt x="74" y="104"/>
                        <a:pt x="74" y="106"/>
                      </a:cubicBezTo>
                      <a:cubicBezTo>
                        <a:pt x="74" y="108"/>
                        <a:pt x="72" y="110"/>
                        <a:pt x="70" y="110"/>
                      </a:cubicBezTo>
                      <a:close/>
                      <a:moveTo>
                        <a:pt x="9" y="97"/>
                      </a:moveTo>
                      <a:cubicBezTo>
                        <a:pt x="14" y="82"/>
                        <a:pt x="26" y="70"/>
                        <a:pt x="41" y="66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2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66"/>
                        <a:pt x="68" y="66"/>
                        <a:pt x="68" y="66"/>
                      </a:cubicBezTo>
                      <a:cubicBezTo>
                        <a:pt x="83" y="70"/>
                        <a:pt x="95" y="82"/>
                        <a:pt x="100" y="97"/>
                      </a:cubicBezTo>
                      <a:lnTo>
                        <a:pt x="9" y="97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3" name="组合 102"/>
            <p:cNvGrpSpPr/>
            <p:nvPr/>
          </p:nvGrpSpPr>
          <p:grpSpPr>
            <a:xfrm>
              <a:off x="8008544" y="2224241"/>
              <a:ext cx="589908" cy="586135"/>
              <a:chOff x="8008544" y="2224241"/>
              <a:chExt cx="589908" cy="586135"/>
            </a:xfrm>
          </p:grpSpPr>
          <p:sp>
            <p:nvSpPr>
              <p:cNvPr id="23" name="Oval 3737"/>
              <p:cNvSpPr>
                <a:spLocks noChangeArrowheads="1"/>
              </p:cNvSpPr>
              <p:nvPr/>
            </p:nvSpPr>
            <p:spPr bwMode="auto">
              <a:xfrm>
                <a:off x="8008544" y="2224241"/>
                <a:ext cx="589908" cy="5861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3765"/>
              <p:cNvSpPr>
                <a:spLocks noEditPoints="1"/>
              </p:cNvSpPr>
              <p:nvPr/>
            </p:nvSpPr>
            <p:spPr bwMode="auto">
              <a:xfrm>
                <a:off x="8208534" y="2244994"/>
                <a:ext cx="189928" cy="544628"/>
              </a:xfrm>
              <a:custGeom>
                <a:avLst/>
                <a:gdLst>
                  <a:gd name="T0" fmla="*/ 32 w 64"/>
                  <a:gd name="T1" fmla="*/ 28 h 183"/>
                  <a:gd name="T2" fmla="*/ 46 w 64"/>
                  <a:gd name="T3" fmla="*/ 14 h 183"/>
                  <a:gd name="T4" fmla="*/ 32 w 64"/>
                  <a:gd name="T5" fmla="*/ 0 h 183"/>
                  <a:gd name="T6" fmla="*/ 19 w 64"/>
                  <a:gd name="T7" fmla="*/ 14 h 183"/>
                  <a:gd name="T8" fmla="*/ 32 w 64"/>
                  <a:gd name="T9" fmla="*/ 28 h 183"/>
                  <a:gd name="T10" fmla="*/ 64 w 64"/>
                  <a:gd name="T11" fmla="*/ 45 h 183"/>
                  <a:gd name="T12" fmla="*/ 51 w 64"/>
                  <a:gd name="T13" fmla="*/ 33 h 183"/>
                  <a:gd name="T14" fmla="*/ 13 w 64"/>
                  <a:gd name="T15" fmla="*/ 33 h 183"/>
                  <a:gd name="T16" fmla="*/ 0 w 64"/>
                  <a:gd name="T17" fmla="*/ 45 h 183"/>
                  <a:gd name="T18" fmla="*/ 0 w 64"/>
                  <a:gd name="T19" fmla="*/ 96 h 183"/>
                  <a:gd name="T20" fmla="*/ 5 w 64"/>
                  <a:gd name="T21" fmla="*/ 102 h 183"/>
                  <a:gd name="T22" fmla="*/ 11 w 64"/>
                  <a:gd name="T23" fmla="*/ 96 h 183"/>
                  <a:gd name="T24" fmla="*/ 11 w 64"/>
                  <a:gd name="T25" fmla="*/ 50 h 183"/>
                  <a:gd name="T26" fmla="*/ 13 w 64"/>
                  <a:gd name="T27" fmla="*/ 50 h 183"/>
                  <a:gd name="T28" fmla="*/ 13 w 64"/>
                  <a:gd name="T29" fmla="*/ 174 h 183"/>
                  <a:gd name="T30" fmla="*/ 22 w 64"/>
                  <a:gd name="T31" fmla="*/ 183 h 183"/>
                  <a:gd name="T32" fmla="*/ 30 w 64"/>
                  <a:gd name="T33" fmla="*/ 174 h 183"/>
                  <a:gd name="T34" fmla="*/ 30 w 64"/>
                  <a:gd name="T35" fmla="*/ 106 h 183"/>
                  <a:gd name="T36" fmla="*/ 34 w 64"/>
                  <a:gd name="T37" fmla="*/ 106 h 183"/>
                  <a:gd name="T38" fmla="*/ 34 w 64"/>
                  <a:gd name="T39" fmla="*/ 174 h 183"/>
                  <a:gd name="T40" fmla="*/ 43 w 64"/>
                  <a:gd name="T41" fmla="*/ 183 h 183"/>
                  <a:gd name="T42" fmla="*/ 51 w 64"/>
                  <a:gd name="T43" fmla="*/ 174 h 183"/>
                  <a:gd name="T44" fmla="*/ 51 w 64"/>
                  <a:gd name="T45" fmla="*/ 50 h 183"/>
                  <a:gd name="T46" fmla="*/ 53 w 64"/>
                  <a:gd name="T47" fmla="*/ 50 h 183"/>
                  <a:gd name="T48" fmla="*/ 53 w 64"/>
                  <a:gd name="T49" fmla="*/ 96 h 183"/>
                  <a:gd name="T50" fmla="*/ 59 w 64"/>
                  <a:gd name="T51" fmla="*/ 102 h 183"/>
                  <a:gd name="T52" fmla="*/ 64 w 64"/>
                  <a:gd name="T53" fmla="*/ 96 h 183"/>
                  <a:gd name="T54" fmla="*/ 64 w 64"/>
                  <a:gd name="T55" fmla="*/ 4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183">
                    <a:moveTo>
                      <a:pt x="32" y="28"/>
                    </a:moveTo>
                    <a:cubicBezTo>
                      <a:pt x="40" y="28"/>
                      <a:pt x="46" y="21"/>
                      <a:pt x="46" y="14"/>
                    </a:cubicBezTo>
                    <a:cubicBezTo>
                      <a:pt x="46" y="6"/>
                      <a:pt x="40" y="0"/>
                      <a:pt x="32" y="0"/>
                    </a:cubicBezTo>
                    <a:cubicBezTo>
                      <a:pt x="25" y="0"/>
                      <a:pt x="19" y="6"/>
                      <a:pt x="19" y="14"/>
                    </a:cubicBezTo>
                    <a:cubicBezTo>
                      <a:pt x="19" y="21"/>
                      <a:pt x="25" y="28"/>
                      <a:pt x="32" y="28"/>
                    </a:cubicBezTo>
                    <a:moveTo>
                      <a:pt x="64" y="45"/>
                    </a:moveTo>
                    <a:cubicBezTo>
                      <a:pt x="64" y="38"/>
                      <a:pt x="58" y="33"/>
                      <a:pt x="51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6" y="33"/>
                      <a:pt x="0" y="38"/>
                      <a:pt x="0" y="4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9"/>
                      <a:pt x="2" y="102"/>
                      <a:pt x="5" y="102"/>
                    </a:cubicBezTo>
                    <a:cubicBezTo>
                      <a:pt x="9" y="102"/>
                      <a:pt x="11" y="99"/>
                      <a:pt x="11" y="96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174"/>
                      <a:pt x="13" y="174"/>
                      <a:pt x="13" y="174"/>
                    </a:cubicBezTo>
                    <a:cubicBezTo>
                      <a:pt x="13" y="179"/>
                      <a:pt x="17" y="183"/>
                      <a:pt x="22" y="183"/>
                    </a:cubicBezTo>
                    <a:cubicBezTo>
                      <a:pt x="26" y="183"/>
                      <a:pt x="30" y="179"/>
                      <a:pt x="30" y="174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4" y="179"/>
                      <a:pt x="38" y="183"/>
                      <a:pt x="43" y="183"/>
                    </a:cubicBezTo>
                    <a:cubicBezTo>
                      <a:pt x="47" y="183"/>
                      <a:pt x="51" y="179"/>
                      <a:pt x="51" y="174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3" y="99"/>
                      <a:pt x="56" y="102"/>
                      <a:pt x="59" y="102"/>
                    </a:cubicBezTo>
                    <a:cubicBezTo>
                      <a:pt x="62" y="102"/>
                      <a:pt x="64" y="99"/>
                      <a:pt x="64" y="96"/>
                    </a:cubicBezTo>
                    <a:lnTo>
                      <a:pt x="64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8160737" y="4409039"/>
              <a:ext cx="642736" cy="642736"/>
              <a:chOff x="8160737" y="4409039"/>
              <a:chExt cx="642736" cy="642736"/>
            </a:xfrm>
          </p:grpSpPr>
          <p:sp>
            <p:nvSpPr>
              <p:cNvPr id="20" name="Oval 3734"/>
              <p:cNvSpPr>
                <a:spLocks noChangeArrowheads="1"/>
              </p:cNvSpPr>
              <p:nvPr/>
            </p:nvSpPr>
            <p:spPr bwMode="auto">
              <a:xfrm>
                <a:off x="8160737" y="4409039"/>
                <a:ext cx="642736" cy="642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8288405" y="4480104"/>
                <a:ext cx="387401" cy="500606"/>
                <a:chOff x="8285261" y="4274238"/>
                <a:chExt cx="387401" cy="500606"/>
              </a:xfrm>
            </p:grpSpPr>
            <p:sp>
              <p:nvSpPr>
                <p:cNvPr id="52" name="Freeform 3766"/>
                <p:cNvSpPr/>
                <p:nvPr/>
              </p:nvSpPr>
              <p:spPr bwMode="auto">
                <a:xfrm>
                  <a:off x="8291548" y="4274238"/>
                  <a:ext cx="381114" cy="384887"/>
                </a:xfrm>
                <a:custGeom>
                  <a:avLst/>
                  <a:gdLst>
                    <a:gd name="T0" fmla="*/ 94 w 128"/>
                    <a:gd name="T1" fmla="*/ 7 h 129"/>
                    <a:gd name="T2" fmla="*/ 120 w 128"/>
                    <a:gd name="T3" fmla="*/ 58 h 129"/>
                    <a:gd name="T4" fmla="*/ 57 w 128"/>
                    <a:gd name="T5" fmla="*/ 121 h 129"/>
                    <a:gd name="T6" fmla="*/ 7 w 128"/>
                    <a:gd name="T7" fmla="*/ 96 h 129"/>
                    <a:gd name="T8" fmla="*/ 0 w 128"/>
                    <a:gd name="T9" fmla="*/ 101 h 129"/>
                    <a:gd name="T10" fmla="*/ 57 w 128"/>
                    <a:gd name="T11" fmla="*/ 129 h 129"/>
                    <a:gd name="T12" fmla="*/ 128 w 128"/>
                    <a:gd name="T13" fmla="*/ 58 h 129"/>
                    <a:gd name="T14" fmla="*/ 99 w 128"/>
                    <a:gd name="T15" fmla="*/ 0 h 129"/>
                    <a:gd name="T16" fmla="*/ 94 w 128"/>
                    <a:gd name="T17" fmla="*/ 7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29">
                      <a:moveTo>
                        <a:pt x="94" y="7"/>
                      </a:moveTo>
                      <a:cubicBezTo>
                        <a:pt x="110" y="18"/>
                        <a:pt x="120" y="37"/>
                        <a:pt x="120" y="58"/>
                      </a:cubicBezTo>
                      <a:cubicBezTo>
                        <a:pt x="120" y="93"/>
                        <a:pt x="92" y="121"/>
                        <a:pt x="57" y="121"/>
                      </a:cubicBezTo>
                      <a:cubicBezTo>
                        <a:pt x="37" y="121"/>
                        <a:pt x="18" y="111"/>
                        <a:pt x="7" y="96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13" y="118"/>
                        <a:pt x="34" y="129"/>
                        <a:pt x="57" y="129"/>
                      </a:cubicBezTo>
                      <a:cubicBezTo>
                        <a:pt x="97" y="129"/>
                        <a:pt x="128" y="97"/>
                        <a:pt x="128" y="58"/>
                      </a:cubicBezTo>
                      <a:cubicBezTo>
                        <a:pt x="128" y="34"/>
                        <a:pt x="117" y="13"/>
                        <a:pt x="99" y="0"/>
                      </a:cubicBezTo>
                      <a:lnTo>
                        <a:pt x="94" y="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3767"/>
                <p:cNvSpPr>
                  <a:spLocks noEditPoints="1"/>
                </p:cNvSpPr>
                <p:nvPr/>
              </p:nvSpPr>
              <p:spPr bwMode="auto">
                <a:xfrm>
                  <a:off x="8294064" y="4284301"/>
                  <a:ext cx="339606" cy="335833"/>
                </a:xfrm>
                <a:custGeom>
                  <a:avLst/>
                  <a:gdLst>
                    <a:gd name="T0" fmla="*/ 57 w 114"/>
                    <a:gd name="T1" fmla="*/ 0 h 113"/>
                    <a:gd name="T2" fmla="*/ 0 w 114"/>
                    <a:gd name="T3" fmla="*/ 56 h 113"/>
                    <a:gd name="T4" fmla="*/ 57 w 114"/>
                    <a:gd name="T5" fmla="*/ 113 h 113"/>
                    <a:gd name="T6" fmla="*/ 114 w 114"/>
                    <a:gd name="T7" fmla="*/ 56 h 113"/>
                    <a:gd name="T8" fmla="*/ 57 w 114"/>
                    <a:gd name="T9" fmla="*/ 0 h 113"/>
                    <a:gd name="T10" fmla="*/ 57 w 114"/>
                    <a:gd name="T11" fmla="*/ 110 h 113"/>
                    <a:gd name="T12" fmla="*/ 3 w 114"/>
                    <a:gd name="T13" fmla="*/ 56 h 113"/>
                    <a:gd name="T14" fmla="*/ 57 w 114"/>
                    <a:gd name="T15" fmla="*/ 2 h 113"/>
                    <a:gd name="T16" fmla="*/ 111 w 114"/>
                    <a:gd name="T17" fmla="*/ 56 h 113"/>
                    <a:gd name="T18" fmla="*/ 57 w 114"/>
                    <a:gd name="T19" fmla="*/ 11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cubicBezTo>
                        <a:pt x="26" y="0"/>
                        <a:pt x="0" y="25"/>
                        <a:pt x="0" y="56"/>
                      </a:cubicBezTo>
                      <a:cubicBezTo>
                        <a:pt x="0" y="87"/>
                        <a:pt x="26" y="113"/>
                        <a:pt x="57" y="113"/>
                      </a:cubicBezTo>
                      <a:cubicBezTo>
                        <a:pt x="88" y="113"/>
                        <a:pt x="114" y="87"/>
                        <a:pt x="114" y="56"/>
                      </a:cubicBezTo>
                      <a:cubicBezTo>
                        <a:pt x="114" y="25"/>
                        <a:pt x="88" y="0"/>
                        <a:pt x="57" y="0"/>
                      </a:cubicBezTo>
                      <a:close/>
                      <a:moveTo>
                        <a:pt x="57" y="110"/>
                      </a:moveTo>
                      <a:cubicBezTo>
                        <a:pt x="27" y="110"/>
                        <a:pt x="3" y="86"/>
                        <a:pt x="3" y="56"/>
                      </a:cubicBezTo>
                      <a:cubicBezTo>
                        <a:pt x="3" y="26"/>
                        <a:pt x="27" y="2"/>
                        <a:pt x="57" y="2"/>
                      </a:cubicBezTo>
                      <a:cubicBezTo>
                        <a:pt x="87" y="2"/>
                        <a:pt x="111" y="26"/>
                        <a:pt x="111" y="56"/>
                      </a:cubicBezTo>
                      <a:cubicBezTo>
                        <a:pt x="111" y="86"/>
                        <a:pt x="87" y="110"/>
                        <a:pt x="57" y="1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3768"/>
                <p:cNvSpPr/>
                <p:nvPr/>
              </p:nvSpPr>
              <p:spPr bwMode="auto">
                <a:xfrm>
                  <a:off x="8285261" y="4289332"/>
                  <a:ext cx="378597" cy="330800"/>
                </a:xfrm>
                <a:custGeom>
                  <a:avLst/>
                  <a:gdLst>
                    <a:gd name="T0" fmla="*/ 37 w 127"/>
                    <a:gd name="T1" fmla="*/ 8 h 111"/>
                    <a:gd name="T2" fmla="*/ 35 w 127"/>
                    <a:gd name="T3" fmla="*/ 13 h 111"/>
                    <a:gd name="T4" fmla="*/ 32 w 127"/>
                    <a:gd name="T5" fmla="*/ 16 h 111"/>
                    <a:gd name="T6" fmla="*/ 30 w 127"/>
                    <a:gd name="T7" fmla="*/ 14 h 111"/>
                    <a:gd name="T8" fmla="*/ 30 w 127"/>
                    <a:gd name="T9" fmla="*/ 18 h 111"/>
                    <a:gd name="T10" fmla="*/ 24 w 127"/>
                    <a:gd name="T11" fmla="*/ 19 h 111"/>
                    <a:gd name="T12" fmla="*/ 20 w 127"/>
                    <a:gd name="T13" fmla="*/ 23 h 111"/>
                    <a:gd name="T14" fmla="*/ 16 w 127"/>
                    <a:gd name="T15" fmla="*/ 30 h 111"/>
                    <a:gd name="T16" fmla="*/ 12 w 127"/>
                    <a:gd name="T17" fmla="*/ 34 h 111"/>
                    <a:gd name="T18" fmla="*/ 15 w 127"/>
                    <a:gd name="T19" fmla="*/ 37 h 111"/>
                    <a:gd name="T20" fmla="*/ 16 w 127"/>
                    <a:gd name="T21" fmla="*/ 39 h 111"/>
                    <a:gd name="T22" fmla="*/ 13 w 127"/>
                    <a:gd name="T23" fmla="*/ 36 h 111"/>
                    <a:gd name="T24" fmla="*/ 11 w 127"/>
                    <a:gd name="T25" fmla="*/ 33 h 111"/>
                    <a:gd name="T26" fmla="*/ 10 w 127"/>
                    <a:gd name="T27" fmla="*/ 38 h 111"/>
                    <a:gd name="T28" fmla="*/ 10 w 127"/>
                    <a:gd name="T29" fmla="*/ 46 h 111"/>
                    <a:gd name="T30" fmla="*/ 14 w 127"/>
                    <a:gd name="T31" fmla="*/ 44 h 111"/>
                    <a:gd name="T32" fmla="*/ 18 w 127"/>
                    <a:gd name="T33" fmla="*/ 49 h 111"/>
                    <a:gd name="T34" fmla="*/ 23 w 127"/>
                    <a:gd name="T35" fmla="*/ 54 h 111"/>
                    <a:gd name="T36" fmla="*/ 28 w 127"/>
                    <a:gd name="T37" fmla="*/ 59 h 111"/>
                    <a:gd name="T38" fmla="*/ 35 w 127"/>
                    <a:gd name="T39" fmla="*/ 65 h 111"/>
                    <a:gd name="T40" fmla="*/ 33 w 127"/>
                    <a:gd name="T41" fmla="*/ 75 h 111"/>
                    <a:gd name="T42" fmla="*/ 28 w 127"/>
                    <a:gd name="T43" fmla="*/ 86 h 111"/>
                    <a:gd name="T44" fmla="*/ 29 w 127"/>
                    <a:gd name="T45" fmla="*/ 94 h 111"/>
                    <a:gd name="T46" fmla="*/ 26 w 127"/>
                    <a:gd name="T47" fmla="*/ 95 h 111"/>
                    <a:gd name="T48" fmla="*/ 18 w 127"/>
                    <a:gd name="T49" fmla="*/ 82 h 111"/>
                    <a:gd name="T50" fmla="*/ 10 w 127"/>
                    <a:gd name="T51" fmla="*/ 63 h 111"/>
                    <a:gd name="T52" fmla="*/ 7 w 127"/>
                    <a:gd name="T53" fmla="*/ 48 h 111"/>
                    <a:gd name="T54" fmla="*/ 41 w 127"/>
                    <a:gd name="T55" fmla="*/ 102 h 111"/>
                    <a:gd name="T56" fmla="*/ 50 w 127"/>
                    <a:gd name="T57" fmla="*/ 101 h 111"/>
                    <a:gd name="T58" fmla="*/ 62 w 127"/>
                    <a:gd name="T59" fmla="*/ 99 h 111"/>
                    <a:gd name="T60" fmla="*/ 61 w 127"/>
                    <a:gd name="T61" fmla="*/ 104 h 111"/>
                    <a:gd name="T62" fmla="*/ 68 w 127"/>
                    <a:gd name="T63" fmla="*/ 104 h 111"/>
                    <a:gd name="T64" fmla="*/ 78 w 127"/>
                    <a:gd name="T65" fmla="*/ 102 h 111"/>
                    <a:gd name="T66" fmla="*/ 77 w 127"/>
                    <a:gd name="T67" fmla="*/ 1 h 111"/>
                    <a:gd name="T68" fmla="*/ 110 w 127"/>
                    <a:gd name="T69" fmla="*/ 35 h 111"/>
                    <a:gd name="T70" fmla="*/ 106 w 127"/>
                    <a:gd name="T71" fmla="*/ 32 h 111"/>
                    <a:gd name="T72" fmla="*/ 101 w 127"/>
                    <a:gd name="T73" fmla="*/ 41 h 111"/>
                    <a:gd name="T74" fmla="*/ 95 w 127"/>
                    <a:gd name="T75" fmla="*/ 33 h 111"/>
                    <a:gd name="T76" fmla="*/ 98 w 127"/>
                    <a:gd name="T77" fmla="*/ 41 h 111"/>
                    <a:gd name="T78" fmla="*/ 104 w 127"/>
                    <a:gd name="T79" fmla="*/ 44 h 111"/>
                    <a:gd name="T80" fmla="*/ 101 w 127"/>
                    <a:gd name="T81" fmla="*/ 56 h 111"/>
                    <a:gd name="T82" fmla="*/ 98 w 127"/>
                    <a:gd name="T83" fmla="*/ 68 h 111"/>
                    <a:gd name="T84" fmla="*/ 94 w 127"/>
                    <a:gd name="T85" fmla="*/ 76 h 111"/>
                    <a:gd name="T86" fmla="*/ 82 w 127"/>
                    <a:gd name="T87" fmla="*/ 86 h 111"/>
                    <a:gd name="T88" fmla="*/ 79 w 127"/>
                    <a:gd name="T89" fmla="*/ 77 h 111"/>
                    <a:gd name="T90" fmla="*/ 80 w 127"/>
                    <a:gd name="T91" fmla="*/ 67 h 111"/>
                    <a:gd name="T92" fmla="*/ 76 w 127"/>
                    <a:gd name="T93" fmla="*/ 56 h 111"/>
                    <a:gd name="T94" fmla="*/ 70 w 127"/>
                    <a:gd name="T95" fmla="*/ 50 h 111"/>
                    <a:gd name="T96" fmla="*/ 56 w 127"/>
                    <a:gd name="T97" fmla="*/ 50 h 111"/>
                    <a:gd name="T98" fmla="*/ 50 w 127"/>
                    <a:gd name="T99" fmla="*/ 42 h 111"/>
                    <a:gd name="T100" fmla="*/ 56 w 127"/>
                    <a:gd name="T101" fmla="*/ 27 h 111"/>
                    <a:gd name="T102" fmla="*/ 67 w 127"/>
                    <a:gd name="T103" fmla="*/ 23 h 111"/>
                    <a:gd name="T104" fmla="*/ 73 w 127"/>
                    <a:gd name="T105" fmla="*/ 26 h 111"/>
                    <a:gd name="T106" fmla="*/ 82 w 127"/>
                    <a:gd name="T107" fmla="*/ 26 h 111"/>
                    <a:gd name="T108" fmla="*/ 91 w 127"/>
                    <a:gd name="T109" fmla="*/ 24 h 111"/>
                    <a:gd name="T110" fmla="*/ 83 w 127"/>
                    <a:gd name="T111" fmla="*/ 21 h 111"/>
                    <a:gd name="T112" fmla="*/ 82 w 127"/>
                    <a:gd name="T113" fmla="*/ 18 h 111"/>
                    <a:gd name="T114" fmla="*/ 71 w 127"/>
                    <a:gd name="T115" fmla="*/ 18 h 111"/>
                    <a:gd name="T116" fmla="*/ 62 w 127"/>
                    <a:gd name="T117" fmla="*/ 21 h 111"/>
                    <a:gd name="T118" fmla="*/ 60 w 127"/>
                    <a:gd name="T119" fmla="*/ 11 h 111"/>
                    <a:gd name="T120" fmla="*/ 54 w 127"/>
                    <a:gd name="T121" fmla="*/ 6 h 111"/>
                    <a:gd name="T122" fmla="*/ 61 w 127"/>
                    <a:gd name="T123" fmla="*/ 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1">
                      <a:moveTo>
                        <a:pt x="52" y="0"/>
                      </a:moveTo>
                      <a:cubicBezTo>
                        <a:pt x="52" y="0"/>
                        <a:pt x="33" y="3"/>
                        <a:pt x="20" y="17"/>
                      </a:cubicBezTo>
                      <a:cubicBezTo>
                        <a:pt x="20" y="17"/>
                        <a:pt x="30" y="7"/>
                        <a:pt x="36" y="7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9"/>
                        <a:pt x="36" y="10"/>
                        <a:pt x="36" y="10"/>
                      </a:cubicBezTo>
                      <a:cubicBezTo>
                        <a:pt x="36" y="10"/>
                        <a:pt x="36" y="11"/>
                        <a:pt x="36" y="11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3"/>
                      </a:cubicBezTo>
                      <a:cubicBezTo>
                        <a:pt x="35" y="13"/>
                        <a:pt x="35" y="14"/>
                        <a:pt x="35" y="14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3" y="16"/>
                        <a:pt x="32" y="16"/>
                      </a:cubicBezTo>
                      <a:cubicBezTo>
                        <a:pt x="32" y="16"/>
                        <a:pt x="32" y="15"/>
                        <a:pt x="32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2" y="14"/>
                        <a:pt x="32" y="13"/>
                        <a:pt x="32" y="13"/>
                      </a:cubicBezTo>
                      <a:cubicBezTo>
                        <a:pt x="31" y="13"/>
                        <a:pt x="30" y="14"/>
                        <a:pt x="30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6"/>
                        <a:pt x="29" y="16"/>
                      </a:cubicBezTo>
                      <a:cubicBezTo>
                        <a:pt x="29" y="16"/>
                        <a:pt x="30" y="16"/>
                        <a:pt x="30" y="16"/>
                      </a:cubicBezTo>
                      <a:cubicBezTo>
                        <a:pt x="30" y="16"/>
                        <a:pt x="30" y="17"/>
                        <a:pt x="30" y="17"/>
                      </a:cubicBezTo>
                      <a:cubicBezTo>
                        <a:pt x="30" y="17"/>
                        <a:pt x="30" y="18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18"/>
                        <a:pt x="26" y="17"/>
                        <a:pt x="26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5" y="18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20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2" y="21"/>
                      </a:cubicBezTo>
                      <a:cubicBezTo>
                        <a:pt x="21" y="21"/>
                        <a:pt x="21" y="22"/>
                        <a:pt x="21" y="22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19" y="24"/>
                      </a:cubicBezTo>
                      <a:cubicBezTo>
                        <a:pt x="19" y="24"/>
                        <a:pt x="17" y="25"/>
                        <a:pt x="17" y="25"/>
                      </a:cubicBezTo>
                      <a:cubicBezTo>
                        <a:pt x="17" y="25"/>
                        <a:pt x="17" y="26"/>
                        <a:pt x="16" y="27"/>
                      </a:cubicBezTo>
                      <a:cubicBezTo>
                        <a:pt x="16" y="27"/>
                        <a:pt x="16" y="28"/>
                        <a:pt x="16" y="28"/>
                      </a:cubicBezTo>
                      <a:cubicBezTo>
                        <a:pt x="16" y="28"/>
                        <a:pt x="16" y="29"/>
                        <a:pt x="16" y="30"/>
                      </a:cubicBezTo>
                      <a:cubicBezTo>
                        <a:pt x="15" y="30"/>
                        <a:pt x="15" y="31"/>
                        <a:pt x="15" y="31"/>
                      </a:cubicBezTo>
                      <a:cubicBezTo>
                        <a:pt x="15" y="31"/>
                        <a:pt x="14" y="32"/>
                        <a:pt x="14" y="32"/>
                      </a:cubicBezTo>
                      <a:cubicBezTo>
                        <a:pt x="14" y="32"/>
                        <a:pt x="13" y="32"/>
                        <a:pt x="12" y="32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7"/>
                        <a:pt x="13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4" y="38"/>
                        <a:pt x="14" y="38"/>
                      </a:cubicBezTo>
                      <a:cubicBezTo>
                        <a:pt x="14" y="38"/>
                        <a:pt x="13" y="38"/>
                        <a:pt x="13" y="38"/>
                      </a:cubicBezTo>
                      <a:cubicBezTo>
                        <a:pt x="13" y="37"/>
                        <a:pt x="13" y="38"/>
                        <a:pt x="13" y="37"/>
                      </a:cubicBezTo>
                      <a:cubicBezTo>
                        <a:pt x="13" y="37"/>
                        <a:pt x="13" y="37"/>
                        <a:pt x="13" y="36"/>
                      </a:cubicBezTo>
                      <a:cubicBezTo>
                        <a:pt x="13" y="36"/>
                        <a:pt x="12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4"/>
                        <a:pt x="11" y="34"/>
                        <a:pt x="11" y="33"/>
                      </a:cubicBezTo>
                      <a:cubicBezTo>
                        <a:pt x="11" y="33"/>
                        <a:pt x="11" y="33"/>
                        <a:pt x="11" y="32"/>
                      </a:cubicBezTo>
                      <a:cubicBezTo>
                        <a:pt x="11" y="32"/>
                        <a:pt x="11" y="30"/>
                        <a:pt x="11" y="30"/>
                      </a:cubicBezTo>
                      <a:cubicBezTo>
                        <a:pt x="11" y="30"/>
                        <a:pt x="10" y="34"/>
                        <a:pt x="9" y="36"/>
                      </a:cubicBezTo>
                      <a:cubicBezTo>
                        <a:pt x="9" y="36"/>
                        <a:pt x="10" y="36"/>
                        <a:pt x="10" y="37"/>
                      </a:cubicBezTo>
                      <a:cubicBezTo>
                        <a:pt x="10" y="37"/>
                        <a:pt x="10" y="38"/>
                        <a:pt x="10" y="38"/>
                      </a:cubicBezTo>
                      <a:cubicBezTo>
                        <a:pt x="10" y="39"/>
                        <a:pt x="10" y="38"/>
                        <a:pt x="10" y="40"/>
                      </a:cubicBezTo>
                      <a:cubicBezTo>
                        <a:pt x="10" y="41"/>
                        <a:pt x="10" y="42"/>
                        <a:pt x="10" y="42"/>
                      </a:cubicBezTo>
                      <a:cubicBezTo>
                        <a:pt x="10" y="42"/>
                        <a:pt x="9" y="43"/>
                        <a:pt x="9" y="44"/>
                      </a:cubicBezTo>
                      <a:cubicBezTo>
                        <a:pt x="9" y="44"/>
                        <a:pt x="10" y="45"/>
                        <a:pt x="10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7"/>
                        <a:pt x="10" y="48"/>
                        <a:pt x="10" y="47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2" y="45"/>
                        <a:pt x="12" y="44"/>
                        <a:pt x="13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5"/>
                        <a:pt x="14" y="46"/>
                        <a:pt x="14" y="46"/>
                      </a:cubicBezTo>
                      <a:cubicBezTo>
                        <a:pt x="14" y="46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6"/>
                      </a:cubicBezTo>
                      <a:cubicBezTo>
                        <a:pt x="17" y="47"/>
                        <a:pt x="17" y="47"/>
                        <a:pt x="18" y="48"/>
                      </a:cubicBezTo>
                      <a:cubicBezTo>
                        <a:pt x="18" y="48"/>
                        <a:pt x="18" y="49"/>
                        <a:pt x="18" y="49"/>
                      </a:cubicBezTo>
                      <a:cubicBezTo>
                        <a:pt x="18" y="50"/>
                        <a:pt x="20" y="50"/>
                        <a:pt x="20" y="50"/>
                      </a:cubicBezTo>
                      <a:cubicBezTo>
                        <a:pt x="20" y="50"/>
                        <a:pt x="21" y="50"/>
                        <a:pt x="22" y="50"/>
                      </a:cubicBezTo>
                      <a:cubicBezTo>
                        <a:pt x="22" y="50"/>
                        <a:pt x="22" y="51"/>
                        <a:pt x="22" y="51"/>
                      </a:cubicBezTo>
                      <a:cubicBezTo>
                        <a:pt x="23" y="51"/>
                        <a:pt x="23" y="53"/>
                        <a:pt x="23" y="53"/>
                      </a:cubicBezTo>
                      <a:cubicBezTo>
                        <a:pt x="23" y="53"/>
                        <a:pt x="24" y="54"/>
                        <a:pt x="23" y="54"/>
                      </a:cubicBezTo>
                      <a:cubicBezTo>
                        <a:pt x="23" y="55"/>
                        <a:pt x="23" y="55"/>
                        <a:pt x="24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5" y="56"/>
                        <a:pt x="25" y="57"/>
                        <a:pt x="26" y="57"/>
                      </a:cubicBezTo>
                      <a:cubicBezTo>
                        <a:pt x="27" y="57"/>
                        <a:pt x="27" y="58"/>
                        <a:pt x="28" y="58"/>
                      </a:cubicBezTo>
                      <a:cubicBezTo>
                        <a:pt x="28" y="58"/>
                        <a:pt x="27" y="59"/>
                        <a:pt x="28" y="59"/>
                      </a:cubicBezTo>
                      <a:cubicBezTo>
                        <a:pt x="29" y="59"/>
                        <a:pt x="30" y="58"/>
                        <a:pt x="31" y="59"/>
                      </a:cubicBezTo>
                      <a:cubicBezTo>
                        <a:pt x="31" y="59"/>
                        <a:pt x="31" y="60"/>
                        <a:pt x="32" y="61"/>
                      </a:cubicBezTo>
                      <a:cubicBezTo>
                        <a:pt x="34" y="61"/>
                        <a:pt x="34" y="62"/>
                        <a:pt x="35" y="62"/>
                      </a:cubicBezTo>
                      <a:cubicBezTo>
                        <a:pt x="35" y="62"/>
                        <a:pt x="36" y="62"/>
                        <a:pt x="35" y="63"/>
                      </a:cubicBezTo>
                      <a:cubicBezTo>
                        <a:pt x="35" y="64"/>
                        <a:pt x="35" y="65"/>
                        <a:pt x="35" y="65"/>
                      </a:cubicBezTo>
                      <a:cubicBezTo>
                        <a:pt x="34" y="66"/>
                        <a:pt x="33" y="67"/>
                        <a:pt x="33" y="67"/>
                      </a:cubicBezTo>
                      <a:cubicBezTo>
                        <a:pt x="33" y="68"/>
                        <a:pt x="32" y="69"/>
                        <a:pt x="33" y="69"/>
                      </a:cubicBezTo>
                      <a:cubicBezTo>
                        <a:pt x="33" y="70"/>
                        <a:pt x="33" y="71"/>
                        <a:pt x="33" y="71"/>
                      </a:cubicBezTo>
                      <a:cubicBezTo>
                        <a:pt x="33" y="72"/>
                        <a:pt x="34" y="73"/>
                        <a:pt x="33" y="73"/>
                      </a:cubicBezTo>
                      <a:cubicBezTo>
                        <a:pt x="33" y="74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3" y="76"/>
                      </a:cubicBezTo>
                      <a:cubicBezTo>
                        <a:pt x="32" y="77"/>
                        <a:pt x="31" y="78"/>
                        <a:pt x="31" y="78"/>
                      </a:cubicBezTo>
                      <a:cubicBezTo>
                        <a:pt x="30" y="78"/>
                        <a:pt x="29" y="79"/>
                        <a:pt x="29" y="79"/>
                      </a:cubicBezTo>
                      <a:cubicBezTo>
                        <a:pt x="29" y="79"/>
                        <a:pt x="29" y="81"/>
                        <a:pt x="29" y="82"/>
                      </a:cubicBezTo>
                      <a:cubicBezTo>
                        <a:pt x="29" y="82"/>
                        <a:pt x="27" y="86"/>
                        <a:pt x="28" y="86"/>
                      </a:cubicBezTo>
                      <a:cubicBezTo>
                        <a:pt x="28" y="87"/>
                        <a:pt x="28" y="88"/>
                        <a:pt x="28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7" y="90"/>
                        <a:pt x="26" y="89"/>
                        <a:pt x="27" y="91"/>
                      </a:cubicBezTo>
                      <a:cubicBezTo>
                        <a:pt x="28" y="92"/>
                        <a:pt x="28" y="92"/>
                        <a:pt x="29" y="93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30" y="95"/>
                        <a:pt x="30" y="96"/>
                        <a:pt x="31" y="96"/>
                      </a:cubicBezTo>
                      <a:cubicBezTo>
                        <a:pt x="31" y="97"/>
                        <a:pt x="32" y="97"/>
                        <a:pt x="32" y="98"/>
                      </a:cubicBezTo>
                      <a:cubicBezTo>
                        <a:pt x="32" y="98"/>
                        <a:pt x="33" y="100"/>
                        <a:pt x="32" y="99"/>
                      </a:cubicBezTo>
                      <a:cubicBezTo>
                        <a:pt x="30" y="98"/>
                        <a:pt x="32" y="99"/>
                        <a:pt x="30" y="97"/>
                      </a:cubicBezTo>
                      <a:cubicBezTo>
                        <a:pt x="28" y="95"/>
                        <a:pt x="27" y="96"/>
                        <a:pt x="26" y="95"/>
                      </a:cubicBezTo>
                      <a:cubicBezTo>
                        <a:pt x="25" y="94"/>
                        <a:pt x="27" y="98"/>
                        <a:pt x="25" y="93"/>
                      </a:cubicBezTo>
                      <a:cubicBezTo>
                        <a:pt x="23" y="89"/>
                        <a:pt x="23" y="90"/>
                        <a:pt x="22" y="89"/>
                      </a:cubicBezTo>
                      <a:cubicBezTo>
                        <a:pt x="22" y="88"/>
                        <a:pt x="22" y="89"/>
                        <a:pt x="21" y="87"/>
                      </a:cubicBezTo>
                      <a:cubicBezTo>
                        <a:pt x="20" y="84"/>
                        <a:pt x="21" y="86"/>
                        <a:pt x="20" y="84"/>
                      </a:cubicBezTo>
                      <a:cubicBezTo>
                        <a:pt x="19" y="83"/>
                        <a:pt x="19" y="85"/>
                        <a:pt x="18" y="82"/>
                      </a:cubicBezTo>
                      <a:cubicBezTo>
                        <a:pt x="18" y="80"/>
                        <a:pt x="18" y="82"/>
                        <a:pt x="17" y="79"/>
                      </a:cubicBezTo>
                      <a:cubicBezTo>
                        <a:pt x="16" y="76"/>
                        <a:pt x="18" y="76"/>
                        <a:pt x="16" y="74"/>
                      </a:cubicBezTo>
                      <a:cubicBezTo>
                        <a:pt x="14" y="73"/>
                        <a:pt x="15" y="74"/>
                        <a:pt x="14" y="73"/>
                      </a:cubicBezTo>
                      <a:cubicBezTo>
                        <a:pt x="13" y="72"/>
                        <a:pt x="14" y="73"/>
                        <a:pt x="13" y="70"/>
                      </a:cubicBezTo>
                      <a:cubicBezTo>
                        <a:pt x="11" y="68"/>
                        <a:pt x="10" y="67"/>
                        <a:pt x="10" y="63"/>
                      </a:cubicBezTo>
                      <a:cubicBezTo>
                        <a:pt x="10" y="59"/>
                        <a:pt x="10" y="58"/>
                        <a:pt x="10" y="58"/>
                      </a:cubicBezTo>
                      <a:cubicBezTo>
                        <a:pt x="10" y="58"/>
                        <a:pt x="8" y="56"/>
                        <a:pt x="8" y="54"/>
                      </a:cubicBezTo>
                      <a:cubicBezTo>
                        <a:pt x="9" y="51"/>
                        <a:pt x="9" y="52"/>
                        <a:pt x="9" y="51"/>
                      </a:cubicBezTo>
                      <a:cubicBezTo>
                        <a:pt x="9" y="51"/>
                        <a:pt x="8" y="51"/>
                        <a:pt x="8" y="50"/>
                      </a:cubicBezTo>
                      <a:cubicBezTo>
                        <a:pt x="7" y="49"/>
                        <a:pt x="7" y="49"/>
                        <a:pt x="7" y="48"/>
                      </a:cubicBezTo>
                      <a:cubicBezTo>
                        <a:pt x="7" y="48"/>
                        <a:pt x="6" y="46"/>
                        <a:pt x="6" y="46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7"/>
                        <a:pt x="0" y="101"/>
                        <a:pt x="55" y="110"/>
                      </a:cubicBezTo>
                      <a:cubicBezTo>
                        <a:pt x="55" y="110"/>
                        <a:pt x="42" y="107"/>
                        <a:pt x="41" y="104"/>
                      </a:cubicBezTo>
                      <a:cubicBezTo>
                        <a:pt x="41" y="104"/>
                        <a:pt x="41" y="102"/>
                        <a:pt x="41" y="102"/>
                      </a:cubicBezTo>
                      <a:cubicBezTo>
                        <a:pt x="42" y="102"/>
                        <a:pt x="43" y="102"/>
                        <a:pt x="44" y="102"/>
                      </a:cubicBezTo>
                      <a:cubicBezTo>
                        <a:pt x="44" y="101"/>
                        <a:pt x="45" y="100"/>
                        <a:pt x="45" y="100"/>
                      </a:cubicBezTo>
                      <a:cubicBezTo>
                        <a:pt x="45" y="101"/>
                        <a:pt x="45" y="101"/>
                        <a:pt x="45" y="101"/>
                      </a:cubicBezTo>
                      <a:cubicBezTo>
                        <a:pt x="45" y="101"/>
                        <a:pt x="45" y="101"/>
                        <a:pt x="47" y="101"/>
                      </a:cubicBezTo>
                      <a:cubicBezTo>
                        <a:pt x="49" y="101"/>
                        <a:pt x="49" y="101"/>
                        <a:pt x="50" y="101"/>
                      </a:cubicBezTo>
                      <a:cubicBezTo>
                        <a:pt x="51" y="100"/>
                        <a:pt x="52" y="98"/>
                        <a:pt x="53" y="99"/>
                      </a:cubicBezTo>
                      <a:cubicBezTo>
                        <a:pt x="53" y="101"/>
                        <a:pt x="52" y="100"/>
                        <a:pt x="53" y="101"/>
                      </a:cubicBezTo>
                      <a:cubicBezTo>
                        <a:pt x="55" y="101"/>
                        <a:pt x="57" y="100"/>
                        <a:pt x="57" y="100"/>
                      </a:cubicBezTo>
                      <a:cubicBezTo>
                        <a:pt x="57" y="100"/>
                        <a:pt x="61" y="101"/>
                        <a:pt x="61" y="100"/>
                      </a:cubicBezTo>
                      <a:cubicBezTo>
                        <a:pt x="61" y="100"/>
                        <a:pt x="61" y="99"/>
                        <a:pt x="62" y="99"/>
                      </a:cubicBezTo>
                      <a:cubicBezTo>
                        <a:pt x="63" y="99"/>
                        <a:pt x="63" y="100"/>
                        <a:pt x="63" y="100"/>
                      </a:cubicBezTo>
                      <a:cubicBezTo>
                        <a:pt x="61" y="102"/>
                        <a:pt x="61" y="102"/>
                        <a:pt x="61" y="102"/>
                      </a:cubicBezTo>
                      <a:cubicBezTo>
                        <a:pt x="59" y="103"/>
                        <a:pt x="59" y="103"/>
                        <a:pt x="59" y="103"/>
                      </a:cubicBezTo>
                      <a:cubicBezTo>
                        <a:pt x="59" y="103"/>
                        <a:pt x="58" y="103"/>
                        <a:pt x="59" y="104"/>
                      </a:cubicBezTo>
                      <a:cubicBezTo>
                        <a:pt x="60" y="104"/>
                        <a:pt x="60" y="104"/>
                        <a:pt x="61" y="104"/>
                      </a:cubicBezTo>
                      <a:cubicBezTo>
                        <a:pt x="62" y="104"/>
                        <a:pt x="64" y="106"/>
                        <a:pt x="65" y="105"/>
                      </a:cubicBezTo>
                      <a:cubicBezTo>
                        <a:pt x="65" y="104"/>
                        <a:pt x="65" y="104"/>
                        <a:pt x="66" y="103"/>
                      </a:cubicBezTo>
                      <a:cubicBezTo>
                        <a:pt x="66" y="102"/>
                        <a:pt x="66" y="102"/>
                        <a:pt x="67" y="102"/>
                      </a:cubicBezTo>
                      <a:cubicBezTo>
                        <a:pt x="68" y="102"/>
                        <a:pt x="69" y="102"/>
                        <a:pt x="69" y="102"/>
                      </a:cubicBezTo>
                      <a:cubicBezTo>
                        <a:pt x="68" y="104"/>
                        <a:pt x="68" y="104"/>
                        <a:pt x="68" y="104"/>
                      </a:cubicBezTo>
                      <a:cubicBezTo>
                        <a:pt x="68" y="104"/>
                        <a:pt x="69" y="103"/>
                        <a:pt x="70" y="103"/>
                      </a:cubicBezTo>
                      <a:cubicBezTo>
                        <a:pt x="71" y="103"/>
                        <a:pt x="71" y="104"/>
                        <a:pt x="72" y="104"/>
                      </a:cubicBezTo>
                      <a:cubicBezTo>
                        <a:pt x="73" y="103"/>
                        <a:pt x="73" y="103"/>
                        <a:pt x="74" y="103"/>
                      </a:cubicBezTo>
                      <a:cubicBezTo>
                        <a:pt x="75" y="102"/>
                        <a:pt x="76" y="102"/>
                        <a:pt x="76" y="102"/>
                      </a:cubicBezTo>
                      <a:cubicBezTo>
                        <a:pt x="77" y="102"/>
                        <a:pt x="77" y="102"/>
                        <a:pt x="78" y="102"/>
                      </a:cubicBezTo>
                      <a:cubicBezTo>
                        <a:pt x="78" y="102"/>
                        <a:pt x="80" y="104"/>
                        <a:pt x="80" y="104"/>
                      </a:cubicBezTo>
                      <a:cubicBezTo>
                        <a:pt x="81" y="103"/>
                        <a:pt x="83" y="103"/>
                        <a:pt x="83" y="103"/>
                      </a:cubicBezTo>
                      <a:cubicBezTo>
                        <a:pt x="83" y="103"/>
                        <a:pt x="77" y="109"/>
                        <a:pt x="63" y="110"/>
                      </a:cubicBezTo>
                      <a:cubicBezTo>
                        <a:pt x="63" y="110"/>
                        <a:pt x="94" y="111"/>
                        <a:pt x="110" y="82"/>
                      </a:cubicBezTo>
                      <a:cubicBezTo>
                        <a:pt x="127" y="52"/>
                        <a:pt x="116" y="14"/>
                        <a:pt x="77" y="1"/>
                      </a:cubicBezTo>
                      <a:cubicBezTo>
                        <a:pt x="77" y="1"/>
                        <a:pt x="106" y="12"/>
                        <a:pt x="114" y="40"/>
                      </a:cubicBezTo>
                      <a:cubicBezTo>
                        <a:pt x="113" y="40"/>
                        <a:pt x="113" y="40"/>
                        <a:pt x="113" y="40"/>
                      </a:cubicBezTo>
                      <a:cubicBezTo>
                        <a:pt x="112" y="40"/>
                        <a:pt x="112" y="40"/>
                        <a:pt x="112" y="39"/>
                      </a:cubicBezTo>
                      <a:cubicBezTo>
                        <a:pt x="111" y="37"/>
                        <a:pt x="112" y="38"/>
                        <a:pt x="111" y="37"/>
                      </a:cubicBezTo>
                      <a:cubicBezTo>
                        <a:pt x="111" y="36"/>
                        <a:pt x="111" y="36"/>
                        <a:pt x="110" y="35"/>
                      </a:cubicBezTo>
                      <a:cubicBezTo>
                        <a:pt x="110" y="35"/>
                        <a:pt x="109" y="35"/>
                        <a:pt x="109" y="34"/>
                      </a:cubicBezTo>
                      <a:cubicBezTo>
                        <a:pt x="108" y="34"/>
                        <a:pt x="108" y="32"/>
                        <a:pt x="107" y="31"/>
                      </a:cubicBezTo>
                      <a:cubicBezTo>
                        <a:pt x="107" y="31"/>
                        <a:pt x="106" y="31"/>
                        <a:pt x="105" y="31"/>
                      </a:cubicBezTo>
                      <a:cubicBezTo>
                        <a:pt x="105" y="31"/>
                        <a:pt x="105" y="30"/>
                        <a:pt x="105" y="31"/>
                      </a:cubicBezTo>
                      <a:cubicBezTo>
                        <a:pt x="105" y="31"/>
                        <a:pt x="106" y="32"/>
                        <a:pt x="106" y="32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6" y="34"/>
                        <a:pt x="106" y="36"/>
                        <a:pt x="106" y="37"/>
                      </a:cubicBezTo>
                      <a:cubicBezTo>
                        <a:pt x="106" y="37"/>
                        <a:pt x="106" y="39"/>
                        <a:pt x="106" y="39"/>
                      </a:cubicBezTo>
                      <a:cubicBezTo>
                        <a:pt x="106" y="39"/>
                        <a:pt x="105" y="40"/>
                        <a:pt x="105" y="41"/>
                      </a:cubicBezTo>
                      <a:cubicBezTo>
                        <a:pt x="104" y="41"/>
                        <a:pt x="101" y="41"/>
                        <a:pt x="101" y="41"/>
                      </a:cubicBezTo>
                      <a:cubicBezTo>
                        <a:pt x="101" y="41"/>
                        <a:pt x="101" y="40"/>
                        <a:pt x="100" y="39"/>
                      </a:cubicBezTo>
                      <a:cubicBezTo>
                        <a:pt x="100" y="38"/>
                        <a:pt x="98" y="38"/>
                        <a:pt x="98" y="38"/>
                      </a:cubicBezTo>
                      <a:cubicBezTo>
                        <a:pt x="97" y="37"/>
                        <a:pt x="98" y="37"/>
                        <a:pt x="97" y="36"/>
                      </a:cubicBezTo>
                      <a:cubicBezTo>
                        <a:pt x="96" y="35"/>
                        <a:pt x="97" y="35"/>
                        <a:pt x="96" y="34"/>
                      </a:cubicBezTo>
                      <a:cubicBezTo>
                        <a:pt x="95" y="33"/>
                        <a:pt x="95" y="33"/>
                        <a:pt x="95" y="33"/>
                      </a:cubicBezTo>
                      <a:cubicBezTo>
                        <a:pt x="95" y="33"/>
                        <a:pt x="93" y="32"/>
                        <a:pt x="94" y="34"/>
                      </a:cubicBezTo>
                      <a:cubicBezTo>
                        <a:pt x="94" y="35"/>
                        <a:pt x="93" y="36"/>
                        <a:pt x="94" y="36"/>
                      </a:cubicBezTo>
                      <a:cubicBezTo>
                        <a:pt x="95" y="37"/>
                        <a:pt x="95" y="36"/>
                        <a:pt x="96" y="37"/>
                      </a:cubicBezTo>
                      <a:cubicBezTo>
                        <a:pt x="96" y="38"/>
                        <a:pt x="96" y="39"/>
                        <a:pt x="97" y="39"/>
                      </a:cubicBezTo>
                      <a:cubicBezTo>
                        <a:pt x="97" y="40"/>
                        <a:pt x="97" y="41"/>
                        <a:pt x="98" y="41"/>
                      </a:cubicBezTo>
                      <a:cubicBezTo>
                        <a:pt x="98" y="42"/>
                        <a:pt x="100" y="41"/>
                        <a:pt x="100" y="42"/>
                      </a:cubicBezTo>
                      <a:cubicBezTo>
                        <a:pt x="99" y="43"/>
                        <a:pt x="99" y="44"/>
                        <a:pt x="100" y="44"/>
                      </a:cubicBezTo>
                      <a:cubicBezTo>
                        <a:pt x="100" y="44"/>
                        <a:pt x="101" y="45"/>
                        <a:pt x="101" y="44"/>
                      </a:cubicBezTo>
                      <a:cubicBezTo>
                        <a:pt x="102" y="44"/>
                        <a:pt x="101" y="45"/>
                        <a:pt x="102" y="44"/>
                      </a:cubicBezTo>
                      <a:cubicBezTo>
                        <a:pt x="103" y="44"/>
                        <a:pt x="104" y="44"/>
                        <a:pt x="104" y="44"/>
                      </a:cubicBezTo>
                      <a:cubicBezTo>
                        <a:pt x="104" y="44"/>
                        <a:pt x="105" y="45"/>
                        <a:pt x="105" y="45"/>
                      </a:cubicBezTo>
                      <a:cubicBezTo>
                        <a:pt x="105" y="45"/>
                        <a:pt x="105" y="48"/>
                        <a:pt x="105" y="48"/>
                      </a:cubicBezTo>
                      <a:cubicBezTo>
                        <a:pt x="104" y="50"/>
                        <a:pt x="104" y="50"/>
                        <a:pt x="104" y="50"/>
                      </a:cubicBezTo>
                      <a:cubicBezTo>
                        <a:pt x="104" y="50"/>
                        <a:pt x="104" y="54"/>
                        <a:pt x="103" y="54"/>
                      </a:cubicBezTo>
                      <a:cubicBezTo>
                        <a:pt x="103" y="54"/>
                        <a:pt x="102" y="55"/>
                        <a:pt x="101" y="56"/>
                      </a:cubicBezTo>
                      <a:cubicBezTo>
                        <a:pt x="101" y="56"/>
                        <a:pt x="101" y="59"/>
                        <a:pt x="101" y="59"/>
                      </a:cubicBezTo>
                      <a:cubicBezTo>
                        <a:pt x="100" y="60"/>
                        <a:pt x="100" y="60"/>
                        <a:pt x="100" y="60"/>
                      </a:cubicBezTo>
                      <a:cubicBezTo>
                        <a:pt x="100" y="60"/>
                        <a:pt x="100" y="62"/>
                        <a:pt x="100" y="62"/>
                      </a:cubicBezTo>
                      <a:cubicBezTo>
                        <a:pt x="100" y="63"/>
                        <a:pt x="100" y="65"/>
                        <a:pt x="100" y="66"/>
                      </a:cubicBezTo>
                      <a:cubicBezTo>
                        <a:pt x="100" y="67"/>
                        <a:pt x="98" y="68"/>
                        <a:pt x="98" y="68"/>
                      </a:cubicBezTo>
                      <a:cubicBezTo>
                        <a:pt x="98" y="68"/>
                        <a:pt x="100" y="70"/>
                        <a:pt x="99" y="70"/>
                      </a:cubicBezTo>
                      <a:cubicBezTo>
                        <a:pt x="98" y="70"/>
                        <a:pt x="97" y="72"/>
                        <a:pt x="97" y="72"/>
                      </a:cubicBezTo>
                      <a:cubicBezTo>
                        <a:pt x="97" y="73"/>
                        <a:pt x="97" y="74"/>
                        <a:pt x="96" y="74"/>
                      </a:cubicBezTo>
                      <a:cubicBezTo>
                        <a:pt x="95" y="74"/>
                        <a:pt x="94" y="74"/>
                        <a:pt x="94" y="74"/>
                      </a:cubicBezTo>
                      <a:cubicBezTo>
                        <a:pt x="94" y="75"/>
                        <a:pt x="94" y="76"/>
                        <a:pt x="94" y="76"/>
                      </a:cubicBezTo>
                      <a:cubicBezTo>
                        <a:pt x="92" y="79"/>
                        <a:pt x="92" y="79"/>
                        <a:pt x="92" y="79"/>
                      </a:cubicBezTo>
                      <a:cubicBezTo>
                        <a:pt x="90" y="81"/>
                        <a:pt x="90" y="81"/>
                        <a:pt x="90" y="81"/>
                      </a:cubicBezTo>
                      <a:cubicBezTo>
                        <a:pt x="90" y="81"/>
                        <a:pt x="90" y="83"/>
                        <a:pt x="89" y="83"/>
                      </a:cubicBezTo>
                      <a:cubicBezTo>
                        <a:pt x="88" y="83"/>
                        <a:pt x="86" y="84"/>
                        <a:pt x="85" y="85"/>
                      </a:cubicBezTo>
                      <a:cubicBezTo>
                        <a:pt x="85" y="85"/>
                        <a:pt x="83" y="86"/>
                        <a:pt x="82" y="86"/>
                      </a:cubicBezTo>
                      <a:cubicBezTo>
                        <a:pt x="82" y="86"/>
                        <a:pt x="83" y="88"/>
                        <a:pt x="82" y="86"/>
                      </a:cubicBezTo>
                      <a:cubicBezTo>
                        <a:pt x="81" y="84"/>
                        <a:pt x="82" y="85"/>
                        <a:pt x="81" y="83"/>
                      </a:cubicBezTo>
                      <a:cubicBezTo>
                        <a:pt x="80" y="81"/>
                        <a:pt x="80" y="83"/>
                        <a:pt x="80" y="81"/>
                      </a:cubicBezTo>
                      <a:cubicBezTo>
                        <a:pt x="80" y="79"/>
                        <a:pt x="80" y="81"/>
                        <a:pt x="80" y="79"/>
                      </a:cubicBezTo>
                      <a:cubicBezTo>
                        <a:pt x="80" y="78"/>
                        <a:pt x="80" y="79"/>
                        <a:pt x="79" y="77"/>
                      </a:cubicBezTo>
                      <a:cubicBezTo>
                        <a:pt x="79" y="76"/>
                        <a:pt x="79" y="76"/>
                        <a:pt x="78" y="75"/>
                      </a:cubicBezTo>
                      <a:cubicBezTo>
                        <a:pt x="77" y="74"/>
                        <a:pt x="76" y="75"/>
                        <a:pt x="76" y="73"/>
                      </a:cubicBezTo>
                      <a:cubicBezTo>
                        <a:pt x="77" y="72"/>
                        <a:pt x="77" y="73"/>
                        <a:pt x="77" y="72"/>
                      </a:cubicBezTo>
                      <a:cubicBezTo>
                        <a:pt x="77" y="70"/>
                        <a:pt x="77" y="70"/>
                        <a:pt x="78" y="69"/>
                      </a:cubicBezTo>
                      <a:cubicBezTo>
                        <a:pt x="79" y="68"/>
                        <a:pt x="80" y="68"/>
                        <a:pt x="80" y="67"/>
                      </a:cubicBezTo>
                      <a:cubicBezTo>
                        <a:pt x="80" y="66"/>
                        <a:pt x="80" y="66"/>
                        <a:pt x="79" y="65"/>
                      </a:cubicBezTo>
                      <a:cubicBezTo>
                        <a:pt x="79" y="64"/>
                        <a:pt x="78" y="63"/>
                        <a:pt x="78" y="63"/>
                      </a:cubicBezTo>
                      <a:cubicBezTo>
                        <a:pt x="78" y="63"/>
                        <a:pt x="78" y="63"/>
                        <a:pt x="77" y="62"/>
                      </a:cubicBezTo>
                      <a:cubicBezTo>
                        <a:pt x="76" y="61"/>
                        <a:pt x="76" y="60"/>
                        <a:pt x="76" y="60"/>
                      </a:cubicBezTo>
                      <a:cubicBezTo>
                        <a:pt x="76" y="60"/>
                        <a:pt x="76" y="57"/>
                        <a:pt x="76" y="56"/>
                      </a:cubicBezTo>
                      <a:cubicBezTo>
                        <a:pt x="76" y="55"/>
                        <a:pt x="75" y="57"/>
                        <a:pt x="76" y="55"/>
                      </a:cubicBezTo>
                      <a:cubicBezTo>
                        <a:pt x="76" y="53"/>
                        <a:pt x="76" y="52"/>
                        <a:pt x="76" y="52"/>
                      </a:cubicBezTo>
                      <a:cubicBezTo>
                        <a:pt x="76" y="52"/>
                        <a:pt x="74" y="51"/>
                        <a:pt x="73" y="51"/>
                      </a:cubicBezTo>
                      <a:cubicBezTo>
                        <a:pt x="73" y="51"/>
                        <a:pt x="73" y="52"/>
                        <a:pt x="72" y="52"/>
                      </a:cubicBezTo>
                      <a:cubicBezTo>
                        <a:pt x="70" y="51"/>
                        <a:pt x="71" y="50"/>
                        <a:pt x="70" y="50"/>
                      </a:cubicBezTo>
                      <a:cubicBezTo>
                        <a:pt x="70" y="49"/>
                        <a:pt x="69" y="49"/>
                        <a:pt x="68" y="50"/>
                      </a:cubicBezTo>
                      <a:cubicBezTo>
                        <a:pt x="68" y="50"/>
                        <a:pt x="66" y="50"/>
                        <a:pt x="65" y="51"/>
                      </a:cubicBezTo>
                      <a:cubicBezTo>
                        <a:pt x="64" y="51"/>
                        <a:pt x="64" y="51"/>
                        <a:pt x="62" y="51"/>
                      </a:cubicBezTo>
                      <a:cubicBezTo>
                        <a:pt x="61" y="51"/>
                        <a:pt x="59" y="52"/>
                        <a:pt x="58" y="51"/>
                      </a:cubicBezTo>
                      <a:cubicBezTo>
                        <a:pt x="56" y="51"/>
                        <a:pt x="56" y="51"/>
                        <a:pt x="56" y="50"/>
                      </a:cubicBezTo>
                      <a:cubicBezTo>
                        <a:pt x="55" y="49"/>
                        <a:pt x="56" y="49"/>
                        <a:pt x="55" y="48"/>
                      </a:cubicBezTo>
                      <a:cubicBezTo>
                        <a:pt x="53" y="48"/>
                        <a:pt x="53" y="48"/>
                        <a:pt x="53" y="47"/>
                      </a:cubicBezTo>
                      <a:cubicBezTo>
                        <a:pt x="53" y="46"/>
                        <a:pt x="53" y="46"/>
                        <a:pt x="53" y="45"/>
                      </a:cubicBezTo>
                      <a:cubicBezTo>
                        <a:pt x="52" y="44"/>
                        <a:pt x="53" y="46"/>
                        <a:pt x="52" y="44"/>
                      </a:cubicBezTo>
                      <a:cubicBezTo>
                        <a:pt x="50" y="42"/>
                        <a:pt x="50" y="44"/>
                        <a:pt x="50" y="42"/>
                      </a:cubicBezTo>
                      <a:cubicBezTo>
                        <a:pt x="51" y="41"/>
                        <a:pt x="51" y="42"/>
                        <a:pt x="51" y="40"/>
                      </a:cubicBezTo>
                      <a:cubicBezTo>
                        <a:pt x="51" y="39"/>
                        <a:pt x="53" y="41"/>
                        <a:pt x="52" y="38"/>
                      </a:cubicBezTo>
                      <a:cubicBezTo>
                        <a:pt x="51" y="35"/>
                        <a:pt x="50" y="35"/>
                        <a:pt x="52" y="33"/>
                      </a:cubicBezTo>
                      <a:cubicBezTo>
                        <a:pt x="53" y="31"/>
                        <a:pt x="55" y="30"/>
                        <a:pt x="55" y="30"/>
                      </a:cubicBezTo>
                      <a:cubicBezTo>
                        <a:pt x="55" y="29"/>
                        <a:pt x="56" y="28"/>
                        <a:pt x="56" y="27"/>
                      </a:cubicBezTo>
                      <a:cubicBezTo>
                        <a:pt x="57" y="27"/>
                        <a:pt x="56" y="27"/>
                        <a:pt x="58" y="27"/>
                      </a:cubicBezTo>
                      <a:cubicBezTo>
                        <a:pt x="59" y="27"/>
                        <a:pt x="60" y="26"/>
                        <a:pt x="61" y="26"/>
                      </a:cubicBezTo>
                      <a:cubicBezTo>
                        <a:pt x="62" y="25"/>
                        <a:pt x="63" y="24"/>
                        <a:pt x="63" y="23"/>
                      </a:cubicBezTo>
                      <a:cubicBezTo>
                        <a:pt x="64" y="23"/>
                        <a:pt x="63" y="24"/>
                        <a:pt x="65" y="23"/>
                      </a:cubicBezTo>
                      <a:cubicBezTo>
                        <a:pt x="66" y="23"/>
                        <a:pt x="66" y="23"/>
                        <a:pt x="67" y="23"/>
                      </a:cubicBezTo>
                      <a:cubicBezTo>
                        <a:pt x="68" y="23"/>
                        <a:pt x="66" y="23"/>
                        <a:pt x="68" y="23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1" y="22"/>
                        <a:pt x="71" y="23"/>
                        <a:pt x="72" y="23"/>
                      </a:cubicBezTo>
                      <a:cubicBezTo>
                        <a:pt x="72" y="23"/>
                        <a:pt x="72" y="21"/>
                        <a:pt x="72" y="23"/>
                      </a:cubicBezTo>
                      <a:cubicBezTo>
                        <a:pt x="73" y="25"/>
                        <a:pt x="72" y="26"/>
                        <a:pt x="73" y="26"/>
                      </a:cubicBezTo>
                      <a:cubicBezTo>
                        <a:pt x="75" y="26"/>
                        <a:pt x="73" y="26"/>
                        <a:pt x="75" y="26"/>
                      </a:cubicBezTo>
                      <a:cubicBezTo>
                        <a:pt x="76" y="26"/>
                        <a:pt x="76" y="26"/>
                        <a:pt x="77" y="27"/>
                      </a:cubicBezTo>
                      <a:cubicBezTo>
                        <a:pt x="77" y="27"/>
                        <a:pt x="78" y="27"/>
                        <a:pt x="79" y="27"/>
                      </a:cubicBezTo>
                      <a:cubicBezTo>
                        <a:pt x="80" y="27"/>
                        <a:pt x="79" y="29"/>
                        <a:pt x="80" y="27"/>
                      </a:cubicBezTo>
                      <a:cubicBezTo>
                        <a:pt x="82" y="26"/>
                        <a:pt x="79" y="26"/>
                        <a:pt x="82" y="26"/>
                      </a:cubicBezTo>
                      <a:cubicBezTo>
                        <a:pt x="85" y="26"/>
                        <a:pt x="85" y="27"/>
                        <a:pt x="86" y="26"/>
                      </a:cubicBezTo>
                      <a:cubicBezTo>
                        <a:pt x="86" y="26"/>
                        <a:pt x="86" y="27"/>
                        <a:pt x="88" y="26"/>
                      </a:cubicBezTo>
                      <a:cubicBezTo>
                        <a:pt x="89" y="25"/>
                        <a:pt x="89" y="25"/>
                        <a:pt x="90" y="26"/>
                      </a:cubicBezTo>
                      <a:cubicBezTo>
                        <a:pt x="90" y="26"/>
                        <a:pt x="90" y="27"/>
                        <a:pt x="91" y="26"/>
                      </a:cubicBezTo>
                      <a:cubicBezTo>
                        <a:pt x="91" y="25"/>
                        <a:pt x="92" y="25"/>
                        <a:pt x="91" y="24"/>
                      </a:cubicBezTo>
                      <a:cubicBezTo>
                        <a:pt x="89" y="24"/>
                        <a:pt x="89" y="24"/>
                        <a:pt x="88" y="23"/>
                      </a:cubicBezTo>
                      <a:cubicBezTo>
                        <a:pt x="88" y="22"/>
                        <a:pt x="90" y="23"/>
                        <a:pt x="88" y="22"/>
                      </a:cubicBezTo>
                      <a:cubicBezTo>
                        <a:pt x="87" y="22"/>
                        <a:pt x="87" y="22"/>
                        <a:pt x="86" y="22"/>
                      </a:cubicBezTo>
                      <a:cubicBezTo>
                        <a:pt x="84" y="21"/>
                        <a:pt x="83" y="23"/>
                        <a:pt x="83" y="22"/>
                      </a:cubicBezTo>
                      <a:cubicBezTo>
                        <a:pt x="83" y="21"/>
                        <a:pt x="80" y="23"/>
                        <a:pt x="83" y="21"/>
                      </a:cubicBezTo>
                      <a:cubicBezTo>
                        <a:pt x="85" y="19"/>
                        <a:pt x="84" y="18"/>
                        <a:pt x="85" y="18"/>
                      </a:cubicBezTo>
                      <a:cubicBezTo>
                        <a:pt x="87" y="19"/>
                        <a:pt x="86" y="20"/>
                        <a:pt x="87" y="19"/>
                      </a:cubicBezTo>
                      <a:cubicBezTo>
                        <a:pt x="88" y="18"/>
                        <a:pt x="90" y="18"/>
                        <a:pt x="88" y="17"/>
                      </a:cubicBezTo>
                      <a:cubicBezTo>
                        <a:pt x="86" y="16"/>
                        <a:pt x="88" y="16"/>
                        <a:pt x="86" y="15"/>
                      </a:cubicBezTo>
                      <a:cubicBezTo>
                        <a:pt x="84" y="14"/>
                        <a:pt x="83" y="18"/>
                        <a:pt x="82" y="18"/>
                      </a:cubicBezTo>
                      <a:cubicBezTo>
                        <a:pt x="81" y="17"/>
                        <a:pt x="81" y="17"/>
                        <a:pt x="80" y="17"/>
                      </a:cubicBezTo>
                      <a:cubicBezTo>
                        <a:pt x="80" y="17"/>
                        <a:pt x="80" y="19"/>
                        <a:pt x="80" y="20"/>
                      </a:cubicBezTo>
                      <a:cubicBezTo>
                        <a:pt x="79" y="21"/>
                        <a:pt x="80" y="21"/>
                        <a:pt x="79" y="20"/>
                      </a:cubicBezTo>
                      <a:cubicBezTo>
                        <a:pt x="77" y="20"/>
                        <a:pt x="81" y="20"/>
                        <a:pt x="77" y="18"/>
                      </a:cubicBezTo>
                      <a:cubicBezTo>
                        <a:pt x="73" y="17"/>
                        <a:pt x="72" y="17"/>
                        <a:pt x="71" y="18"/>
                      </a:cubicBezTo>
                      <a:cubicBezTo>
                        <a:pt x="71" y="18"/>
                        <a:pt x="70" y="18"/>
                        <a:pt x="70" y="19"/>
                      </a:cubicBezTo>
                      <a:cubicBezTo>
                        <a:pt x="69" y="19"/>
                        <a:pt x="71" y="20"/>
                        <a:pt x="69" y="19"/>
                      </a:cubicBezTo>
                      <a:cubicBezTo>
                        <a:pt x="68" y="18"/>
                        <a:pt x="66" y="20"/>
                        <a:pt x="66" y="20"/>
                      </a:cubicBezTo>
                      <a:cubicBezTo>
                        <a:pt x="66" y="20"/>
                        <a:pt x="66" y="19"/>
                        <a:pt x="65" y="20"/>
                      </a:cubicBezTo>
                      <a:cubicBezTo>
                        <a:pt x="64" y="20"/>
                        <a:pt x="63" y="21"/>
                        <a:pt x="62" y="21"/>
                      </a:cubicBezTo>
                      <a:cubicBezTo>
                        <a:pt x="61" y="20"/>
                        <a:pt x="60" y="21"/>
                        <a:pt x="61" y="19"/>
                      </a:cubicBezTo>
                      <a:cubicBezTo>
                        <a:pt x="63" y="17"/>
                        <a:pt x="62" y="18"/>
                        <a:pt x="64" y="17"/>
                      </a:cubicBezTo>
                      <a:cubicBezTo>
                        <a:pt x="66" y="16"/>
                        <a:pt x="69" y="16"/>
                        <a:pt x="66" y="16"/>
                      </a:cubicBezTo>
                      <a:cubicBezTo>
                        <a:pt x="63" y="15"/>
                        <a:pt x="68" y="15"/>
                        <a:pt x="64" y="13"/>
                      </a:cubicBezTo>
                      <a:cubicBezTo>
                        <a:pt x="60" y="11"/>
                        <a:pt x="60" y="14"/>
                        <a:pt x="60" y="11"/>
                      </a:cubicBezTo>
                      <a:cubicBezTo>
                        <a:pt x="61" y="9"/>
                        <a:pt x="60" y="9"/>
                        <a:pt x="59" y="9"/>
                      </a:cubicBezTo>
                      <a:cubicBezTo>
                        <a:pt x="59" y="9"/>
                        <a:pt x="56" y="10"/>
                        <a:pt x="55" y="10"/>
                      </a:cubicBezTo>
                      <a:cubicBezTo>
                        <a:pt x="54" y="10"/>
                        <a:pt x="55" y="11"/>
                        <a:pt x="54" y="10"/>
                      </a:cubicBezTo>
                      <a:cubicBezTo>
                        <a:pt x="52" y="9"/>
                        <a:pt x="51" y="10"/>
                        <a:pt x="52" y="9"/>
                      </a:cubicBezTo>
                      <a:cubicBezTo>
                        <a:pt x="53" y="7"/>
                        <a:pt x="53" y="7"/>
                        <a:pt x="54" y="6"/>
                      </a:cubicBezTo>
                      <a:cubicBezTo>
                        <a:pt x="55" y="5"/>
                        <a:pt x="55" y="2"/>
                        <a:pt x="57" y="3"/>
                      </a:cubicBezTo>
                      <a:cubicBezTo>
                        <a:pt x="60" y="4"/>
                        <a:pt x="59" y="4"/>
                        <a:pt x="61" y="4"/>
                      </a:cubicBezTo>
                      <a:cubicBezTo>
                        <a:pt x="63" y="4"/>
                        <a:pt x="64" y="4"/>
                        <a:pt x="64" y="3"/>
                      </a:cubicBezTo>
                      <a:cubicBezTo>
                        <a:pt x="64" y="3"/>
                        <a:pt x="62" y="2"/>
                        <a:pt x="62" y="2"/>
                      </a:cubicBezTo>
                      <a:cubicBezTo>
                        <a:pt x="62" y="2"/>
                        <a:pt x="61" y="2"/>
                        <a:pt x="61" y="2"/>
                      </a:cubicBezTo>
                      <a:cubicBezTo>
                        <a:pt x="61" y="1"/>
                        <a:pt x="62" y="0"/>
                        <a:pt x="62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3769"/>
                <p:cNvSpPr/>
                <p:nvPr/>
              </p:nvSpPr>
              <p:spPr bwMode="auto">
                <a:xfrm>
                  <a:off x="8374565" y="4646548"/>
                  <a:ext cx="110687" cy="128296"/>
                </a:xfrm>
                <a:custGeom>
                  <a:avLst/>
                  <a:gdLst>
                    <a:gd name="T0" fmla="*/ 26 w 37"/>
                    <a:gd name="T1" fmla="*/ 2 h 43"/>
                    <a:gd name="T2" fmla="*/ 26 w 37"/>
                    <a:gd name="T3" fmla="*/ 16 h 43"/>
                    <a:gd name="T4" fmla="*/ 15 w 37"/>
                    <a:gd name="T5" fmla="*/ 25 h 43"/>
                    <a:gd name="T6" fmla="*/ 1 w 37"/>
                    <a:gd name="T7" fmla="*/ 35 h 43"/>
                    <a:gd name="T8" fmla="*/ 37 w 37"/>
                    <a:gd name="T9" fmla="*/ 43 h 43"/>
                    <a:gd name="T10" fmla="*/ 37 w 37"/>
                    <a:gd name="T11" fmla="*/ 0 h 43"/>
                    <a:gd name="T12" fmla="*/ 26 w 37"/>
                    <a:gd name="T13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3">
                      <a:moveTo>
                        <a:pt x="26" y="2"/>
                      </a:move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2" y="22"/>
                        <a:pt x="15" y="25"/>
                      </a:cubicBezTo>
                      <a:cubicBezTo>
                        <a:pt x="7" y="27"/>
                        <a:pt x="0" y="31"/>
                        <a:pt x="1" y="35"/>
                      </a:cubicBezTo>
                      <a:cubicBezTo>
                        <a:pt x="2" y="39"/>
                        <a:pt x="11" y="43"/>
                        <a:pt x="37" y="43"/>
                      </a:cubicBezTo>
                      <a:cubicBezTo>
                        <a:pt x="37" y="0"/>
                        <a:pt x="37" y="0"/>
                        <a:pt x="37" y="0"/>
                      </a:cubicBez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3770"/>
                <p:cNvSpPr/>
                <p:nvPr/>
              </p:nvSpPr>
              <p:spPr bwMode="auto">
                <a:xfrm>
                  <a:off x="8472672" y="4646548"/>
                  <a:ext cx="101882" cy="128296"/>
                </a:xfrm>
                <a:custGeom>
                  <a:avLst/>
                  <a:gdLst>
                    <a:gd name="T0" fmla="*/ 8 w 34"/>
                    <a:gd name="T1" fmla="*/ 2 h 43"/>
                    <a:gd name="T2" fmla="*/ 8 w 34"/>
                    <a:gd name="T3" fmla="*/ 16 h 43"/>
                    <a:gd name="T4" fmla="*/ 18 w 34"/>
                    <a:gd name="T5" fmla="*/ 25 h 43"/>
                    <a:gd name="T6" fmla="*/ 34 w 34"/>
                    <a:gd name="T7" fmla="*/ 35 h 43"/>
                    <a:gd name="T8" fmla="*/ 0 w 34"/>
                    <a:gd name="T9" fmla="*/ 43 h 43"/>
                    <a:gd name="T10" fmla="*/ 0 w 34"/>
                    <a:gd name="T11" fmla="*/ 0 h 43"/>
                    <a:gd name="T12" fmla="*/ 8 w 34"/>
                    <a:gd name="T13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43">
                      <a:moveTo>
                        <a:pt x="8" y="2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10" y="22"/>
                        <a:pt x="18" y="25"/>
                      </a:cubicBezTo>
                      <a:cubicBezTo>
                        <a:pt x="25" y="27"/>
                        <a:pt x="34" y="31"/>
                        <a:pt x="34" y="35"/>
                      </a:cubicBezTo>
                      <a:cubicBezTo>
                        <a:pt x="33" y="39"/>
                        <a:pt x="19" y="43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3771"/>
                <p:cNvSpPr/>
                <p:nvPr/>
              </p:nvSpPr>
              <p:spPr bwMode="auto">
                <a:xfrm>
                  <a:off x="8291548" y="4274238"/>
                  <a:ext cx="381114" cy="384887"/>
                </a:xfrm>
                <a:custGeom>
                  <a:avLst/>
                  <a:gdLst>
                    <a:gd name="T0" fmla="*/ 94 w 128"/>
                    <a:gd name="T1" fmla="*/ 7 h 129"/>
                    <a:gd name="T2" fmla="*/ 120 w 128"/>
                    <a:gd name="T3" fmla="*/ 58 h 129"/>
                    <a:gd name="T4" fmla="*/ 57 w 128"/>
                    <a:gd name="T5" fmla="*/ 121 h 129"/>
                    <a:gd name="T6" fmla="*/ 7 w 128"/>
                    <a:gd name="T7" fmla="*/ 96 h 129"/>
                    <a:gd name="T8" fmla="*/ 0 w 128"/>
                    <a:gd name="T9" fmla="*/ 101 h 129"/>
                    <a:gd name="T10" fmla="*/ 57 w 128"/>
                    <a:gd name="T11" fmla="*/ 129 h 129"/>
                    <a:gd name="T12" fmla="*/ 128 w 128"/>
                    <a:gd name="T13" fmla="*/ 58 h 129"/>
                    <a:gd name="T14" fmla="*/ 99 w 128"/>
                    <a:gd name="T15" fmla="*/ 0 h 129"/>
                    <a:gd name="T16" fmla="*/ 94 w 128"/>
                    <a:gd name="T17" fmla="*/ 7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29">
                      <a:moveTo>
                        <a:pt x="94" y="7"/>
                      </a:moveTo>
                      <a:cubicBezTo>
                        <a:pt x="110" y="18"/>
                        <a:pt x="120" y="37"/>
                        <a:pt x="120" y="58"/>
                      </a:cubicBezTo>
                      <a:cubicBezTo>
                        <a:pt x="120" y="93"/>
                        <a:pt x="92" y="121"/>
                        <a:pt x="57" y="121"/>
                      </a:cubicBezTo>
                      <a:cubicBezTo>
                        <a:pt x="37" y="121"/>
                        <a:pt x="18" y="111"/>
                        <a:pt x="7" y="96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13" y="118"/>
                        <a:pt x="34" y="129"/>
                        <a:pt x="57" y="129"/>
                      </a:cubicBezTo>
                      <a:cubicBezTo>
                        <a:pt x="97" y="129"/>
                        <a:pt x="128" y="97"/>
                        <a:pt x="128" y="58"/>
                      </a:cubicBezTo>
                      <a:cubicBezTo>
                        <a:pt x="128" y="34"/>
                        <a:pt x="117" y="13"/>
                        <a:pt x="99" y="0"/>
                      </a:cubicBezTo>
                      <a:lnTo>
                        <a:pt x="94" y="7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3772"/>
                <p:cNvSpPr>
                  <a:spLocks noEditPoints="1"/>
                </p:cNvSpPr>
                <p:nvPr/>
              </p:nvSpPr>
              <p:spPr bwMode="auto">
                <a:xfrm>
                  <a:off x="8294064" y="4284301"/>
                  <a:ext cx="339606" cy="335833"/>
                </a:xfrm>
                <a:custGeom>
                  <a:avLst/>
                  <a:gdLst>
                    <a:gd name="T0" fmla="*/ 57 w 114"/>
                    <a:gd name="T1" fmla="*/ 0 h 113"/>
                    <a:gd name="T2" fmla="*/ 0 w 114"/>
                    <a:gd name="T3" fmla="*/ 56 h 113"/>
                    <a:gd name="T4" fmla="*/ 57 w 114"/>
                    <a:gd name="T5" fmla="*/ 113 h 113"/>
                    <a:gd name="T6" fmla="*/ 114 w 114"/>
                    <a:gd name="T7" fmla="*/ 56 h 113"/>
                    <a:gd name="T8" fmla="*/ 57 w 114"/>
                    <a:gd name="T9" fmla="*/ 0 h 113"/>
                    <a:gd name="T10" fmla="*/ 57 w 114"/>
                    <a:gd name="T11" fmla="*/ 110 h 113"/>
                    <a:gd name="T12" fmla="*/ 3 w 114"/>
                    <a:gd name="T13" fmla="*/ 56 h 113"/>
                    <a:gd name="T14" fmla="*/ 57 w 114"/>
                    <a:gd name="T15" fmla="*/ 2 h 113"/>
                    <a:gd name="T16" fmla="*/ 111 w 114"/>
                    <a:gd name="T17" fmla="*/ 56 h 113"/>
                    <a:gd name="T18" fmla="*/ 57 w 114"/>
                    <a:gd name="T19" fmla="*/ 11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cubicBezTo>
                        <a:pt x="26" y="0"/>
                        <a:pt x="0" y="25"/>
                        <a:pt x="0" y="56"/>
                      </a:cubicBezTo>
                      <a:cubicBezTo>
                        <a:pt x="0" y="87"/>
                        <a:pt x="26" y="113"/>
                        <a:pt x="57" y="113"/>
                      </a:cubicBezTo>
                      <a:cubicBezTo>
                        <a:pt x="88" y="113"/>
                        <a:pt x="114" y="87"/>
                        <a:pt x="114" y="56"/>
                      </a:cubicBezTo>
                      <a:cubicBezTo>
                        <a:pt x="114" y="25"/>
                        <a:pt x="88" y="0"/>
                        <a:pt x="57" y="0"/>
                      </a:cubicBezTo>
                      <a:close/>
                      <a:moveTo>
                        <a:pt x="57" y="110"/>
                      </a:moveTo>
                      <a:cubicBezTo>
                        <a:pt x="27" y="110"/>
                        <a:pt x="3" y="86"/>
                        <a:pt x="3" y="56"/>
                      </a:cubicBezTo>
                      <a:cubicBezTo>
                        <a:pt x="3" y="26"/>
                        <a:pt x="27" y="2"/>
                        <a:pt x="57" y="2"/>
                      </a:cubicBezTo>
                      <a:cubicBezTo>
                        <a:pt x="87" y="2"/>
                        <a:pt x="111" y="26"/>
                        <a:pt x="111" y="56"/>
                      </a:cubicBezTo>
                      <a:cubicBezTo>
                        <a:pt x="111" y="86"/>
                        <a:pt x="87" y="110"/>
                        <a:pt x="57" y="1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3773"/>
                <p:cNvSpPr/>
                <p:nvPr/>
              </p:nvSpPr>
              <p:spPr bwMode="auto">
                <a:xfrm>
                  <a:off x="8285261" y="4289332"/>
                  <a:ext cx="378597" cy="330800"/>
                </a:xfrm>
                <a:custGeom>
                  <a:avLst/>
                  <a:gdLst>
                    <a:gd name="T0" fmla="*/ 37 w 127"/>
                    <a:gd name="T1" fmla="*/ 8 h 111"/>
                    <a:gd name="T2" fmla="*/ 35 w 127"/>
                    <a:gd name="T3" fmla="*/ 13 h 111"/>
                    <a:gd name="T4" fmla="*/ 32 w 127"/>
                    <a:gd name="T5" fmla="*/ 16 h 111"/>
                    <a:gd name="T6" fmla="*/ 30 w 127"/>
                    <a:gd name="T7" fmla="*/ 14 h 111"/>
                    <a:gd name="T8" fmla="*/ 30 w 127"/>
                    <a:gd name="T9" fmla="*/ 18 h 111"/>
                    <a:gd name="T10" fmla="*/ 24 w 127"/>
                    <a:gd name="T11" fmla="*/ 19 h 111"/>
                    <a:gd name="T12" fmla="*/ 20 w 127"/>
                    <a:gd name="T13" fmla="*/ 23 h 111"/>
                    <a:gd name="T14" fmla="*/ 16 w 127"/>
                    <a:gd name="T15" fmla="*/ 30 h 111"/>
                    <a:gd name="T16" fmla="*/ 12 w 127"/>
                    <a:gd name="T17" fmla="*/ 34 h 111"/>
                    <a:gd name="T18" fmla="*/ 15 w 127"/>
                    <a:gd name="T19" fmla="*/ 37 h 111"/>
                    <a:gd name="T20" fmla="*/ 16 w 127"/>
                    <a:gd name="T21" fmla="*/ 39 h 111"/>
                    <a:gd name="T22" fmla="*/ 13 w 127"/>
                    <a:gd name="T23" fmla="*/ 36 h 111"/>
                    <a:gd name="T24" fmla="*/ 11 w 127"/>
                    <a:gd name="T25" fmla="*/ 33 h 111"/>
                    <a:gd name="T26" fmla="*/ 10 w 127"/>
                    <a:gd name="T27" fmla="*/ 38 h 111"/>
                    <a:gd name="T28" fmla="*/ 10 w 127"/>
                    <a:gd name="T29" fmla="*/ 46 h 111"/>
                    <a:gd name="T30" fmla="*/ 14 w 127"/>
                    <a:gd name="T31" fmla="*/ 44 h 111"/>
                    <a:gd name="T32" fmla="*/ 18 w 127"/>
                    <a:gd name="T33" fmla="*/ 49 h 111"/>
                    <a:gd name="T34" fmla="*/ 23 w 127"/>
                    <a:gd name="T35" fmla="*/ 54 h 111"/>
                    <a:gd name="T36" fmla="*/ 28 w 127"/>
                    <a:gd name="T37" fmla="*/ 59 h 111"/>
                    <a:gd name="T38" fmla="*/ 35 w 127"/>
                    <a:gd name="T39" fmla="*/ 65 h 111"/>
                    <a:gd name="T40" fmla="*/ 33 w 127"/>
                    <a:gd name="T41" fmla="*/ 75 h 111"/>
                    <a:gd name="T42" fmla="*/ 28 w 127"/>
                    <a:gd name="T43" fmla="*/ 86 h 111"/>
                    <a:gd name="T44" fmla="*/ 29 w 127"/>
                    <a:gd name="T45" fmla="*/ 94 h 111"/>
                    <a:gd name="T46" fmla="*/ 26 w 127"/>
                    <a:gd name="T47" fmla="*/ 95 h 111"/>
                    <a:gd name="T48" fmla="*/ 18 w 127"/>
                    <a:gd name="T49" fmla="*/ 82 h 111"/>
                    <a:gd name="T50" fmla="*/ 10 w 127"/>
                    <a:gd name="T51" fmla="*/ 63 h 111"/>
                    <a:gd name="T52" fmla="*/ 7 w 127"/>
                    <a:gd name="T53" fmla="*/ 48 h 111"/>
                    <a:gd name="T54" fmla="*/ 41 w 127"/>
                    <a:gd name="T55" fmla="*/ 102 h 111"/>
                    <a:gd name="T56" fmla="*/ 50 w 127"/>
                    <a:gd name="T57" fmla="*/ 101 h 111"/>
                    <a:gd name="T58" fmla="*/ 62 w 127"/>
                    <a:gd name="T59" fmla="*/ 99 h 111"/>
                    <a:gd name="T60" fmla="*/ 61 w 127"/>
                    <a:gd name="T61" fmla="*/ 104 h 111"/>
                    <a:gd name="T62" fmla="*/ 68 w 127"/>
                    <a:gd name="T63" fmla="*/ 104 h 111"/>
                    <a:gd name="T64" fmla="*/ 78 w 127"/>
                    <a:gd name="T65" fmla="*/ 102 h 111"/>
                    <a:gd name="T66" fmla="*/ 77 w 127"/>
                    <a:gd name="T67" fmla="*/ 1 h 111"/>
                    <a:gd name="T68" fmla="*/ 110 w 127"/>
                    <a:gd name="T69" fmla="*/ 35 h 111"/>
                    <a:gd name="T70" fmla="*/ 106 w 127"/>
                    <a:gd name="T71" fmla="*/ 32 h 111"/>
                    <a:gd name="T72" fmla="*/ 101 w 127"/>
                    <a:gd name="T73" fmla="*/ 41 h 111"/>
                    <a:gd name="T74" fmla="*/ 95 w 127"/>
                    <a:gd name="T75" fmla="*/ 33 h 111"/>
                    <a:gd name="T76" fmla="*/ 98 w 127"/>
                    <a:gd name="T77" fmla="*/ 41 h 111"/>
                    <a:gd name="T78" fmla="*/ 104 w 127"/>
                    <a:gd name="T79" fmla="*/ 44 h 111"/>
                    <a:gd name="T80" fmla="*/ 101 w 127"/>
                    <a:gd name="T81" fmla="*/ 56 h 111"/>
                    <a:gd name="T82" fmla="*/ 98 w 127"/>
                    <a:gd name="T83" fmla="*/ 68 h 111"/>
                    <a:gd name="T84" fmla="*/ 94 w 127"/>
                    <a:gd name="T85" fmla="*/ 76 h 111"/>
                    <a:gd name="T86" fmla="*/ 82 w 127"/>
                    <a:gd name="T87" fmla="*/ 86 h 111"/>
                    <a:gd name="T88" fmla="*/ 79 w 127"/>
                    <a:gd name="T89" fmla="*/ 77 h 111"/>
                    <a:gd name="T90" fmla="*/ 80 w 127"/>
                    <a:gd name="T91" fmla="*/ 67 h 111"/>
                    <a:gd name="T92" fmla="*/ 76 w 127"/>
                    <a:gd name="T93" fmla="*/ 56 h 111"/>
                    <a:gd name="T94" fmla="*/ 70 w 127"/>
                    <a:gd name="T95" fmla="*/ 50 h 111"/>
                    <a:gd name="T96" fmla="*/ 56 w 127"/>
                    <a:gd name="T97" fmla="*/ 50 h 111"/>
                    <a:gd name="T98" fmla="*/ 50 w 127"/>
                    <a:gd name="T99" fmla="*/ 42 h 111"/>
                    <a:gd name="T100" fmla="*/ 56 w 127"/>
                    <a:gd name="T101" fmla="*/ 27 h 111"/>
                    <a:gd name="T102" fmla="*/ 67 w 127"/>
                    <a:gd name="T103" fmla="*/ 23 h 111"/>
                    <a:gd name="T104" fmla="*/ 73 w 127"/>
                    <a:gd name="T105" fmla="*/ 26 h 111"/>
                    <a:gd name="T106" fmla="*/ 82 w 127"/>
                    <a:gd name="T107" fmla="*/ 26 h 111"/>
                    <a:gd name="T108" fmla="*/ 91 w 127"/>
                    <a:gd name="T109" fmla="*/ 24 h 111"/>
                    <a:gd name="T110" fmla="*/ 83 w 127"/>
                    <a:gd name="T111" fmla="*/ 21 h 111"/>
                    <a:gd name="T112" fmla="*/ 82 w 127"/>
                    <a:gd name="T113" fmla="*/ 18 h 111"/>
                    <a:gd name="T114" fmla="*/ 71 w 127"/>
                    <a:gd name="T115" fmla="*/ 18 h 111"/>
                    <a:gd name="T116" fmla="*/ 62 w 127"/>
                    <a:gd name="T117" fmla="*/ 21 h 111"/>
                    <a:gd name="T118" fmla="*/ 60 w 127"/>
                    <a:gd name="T119" fmla="*/ 11 h 111"/>
                    <a:gd name="T120" fmla="*/ 54 w 127"/>
                    <a:gd name="T121" fmla="*/ 6 h 111"/>
                    <a:gd name="T122" fmla="*/ 61 w 127"/>
                    <a:gd name="T123" fmla="*/ 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1">
                      <a:moveTo>
                        <a:pt x="52" y="0"/>
                      </a:moveTo>
                      <a:cubicBezTo>
                        <a:pt x="52" y="0"/>
                        <a:pt x="33" y="3"/>
                        <a:pt x="20" y="17"/>
                      </a:cubicBezTo>
                      <a:cubicBezTo>
                        <a:pt x="20" y="17"/>
                        <a:pt x="30" y="7"/>
                        <a:pt x="36" y="7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9"/>
                        <a:pt x="36" y="10"/>
                        <a:pt x="36" y="10"/>
                      </a:cubicBezTo>
                      <a:cubicBezTo>
                        <a:pt x="36" y="10"/>
                        <a:pt x="36" y="11"/>
                        <a:pt x="36" y="11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3"/>
                      </a:cubicBezTo>
                      <a:cubicBezTo>
                        <a:pt x="35" y="13"/>
                        <a:pt x="35" y="14"/>
                        <a:pt x="35" y="14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3" y="16"/>
                        <a:pt x="32" y="16"/>
                      </a:cubicBezTo>
                      <a:cubicBezTo>
                        <a:pt x="32" y="16"/>
                        <a:pt x="32" y="15"/>
                        <a:pt x="32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2" y="14"/>
                        <a:pt x="32" y="13"/>
                        <a:pt x="32" y="13"/>
                      </a:cubicBezTo>
                      <a:cubicBezTo>
                        <a:pt x="31" y="13"/>
                        <a:pt x="30" y="14"/>
                        <a:pt x="30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6"/>
                        <a:pt x="29" y="16"/>
                      </a:cubicBezTo>
                      <a:cubicBezTo>
                        <a:pt x="29" y="16"/>
                        <a:pt x="30" y="16"/>
                        <a:pt x="30" y="16"/>
                      </a:cubicBezTo>
                      <a:cubicBezTo>
                        <a:pt x="30" y="16"/>
                        <a:pt x="30" y="17"/>
                        <a:pt x="30" y="17"/>
                      </a:cubicBezTo>
                      <a:cubicBezTo>
                        <a:pt x="30" y="17"/>
                        <a:pt x="30" y="18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18"/>
                        <a:pt x="26" y="17"/>
                        <a:pt x="26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5" y="18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20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2" y="21"/>
                      </a:cubicBezTo>
                      <a:cubicBezTo>
                        <a:pt x="21" y="21"/>
                        <a:pt x="21" y="22"/>
                        <a:pt x="21" y="22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19" y="24"/>
                      </a:cubicBezTo>
                      <a:cubicBezTo>
                        <a:pt x="19" y="24"/>
                        <a:pt x="17" y="25"/>
                        <a:pt x="17" y="25"/>
                      </a:cubicBezTo>
                      <a:cubicBezTo>
                        <a:pt x="17" y="25"/>
                        <a:pt x="17" y="26"/>
                        <a:pt x="16" y="27"/>
                      </a:cubicBezTo>
                      <a:cubicBezTo>
                        <a:pt x="16" y="27"/>
                        <a:pt x="16" y="28"/>
                        <a:pt x="16" y="28"/>
                      </a:cubicBezTo>
                      <a:cubicBezTo>
                        <a:pt x="16" y="28"/>
                        <a:pt x="16" y="29"/>
                        <a:pt x="16" y="30"/>
                      </a:cubicBezTo>
                      <a:cubicBezTo>
                        <a:pt x="15" y="30"/>
                        <a:pt x="15" y="31"/>
                        <a:pt x="15" y="31"/>
                      </a:cubicBezTo>
                      <a:cubicBezTo>
                        <a:pt x="15" y="31"/>
                        <a:pt x="14" y="32"/>
                        <a:pt x="14" y="32"/>
                      </a:cubicBezTo>
                      <a:cubicBezTo>
                        <a:pt x="14" y="32"/>
                        <a:pt x="13" y="32"/>
                        <a:pt x="12" y="32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7"/>
                        <a:pt x="13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4" y="38"/>
                        <a:pt x="14" y="38"/>
                      </a:cubicBezTo>
                      <a:cubicBezTo>
                        <a:pt x="14" y="38"/>
                        <a:pt x="13" y="38"/>
                        <a:pt x="13" y="38"/>
                      </a:cubicBezTo>
                      <a:cubicBezTo>
                        <a:pt x="13" y="37"/>
                        <a:pt x="13" y="38"/>
                        <a:pt x="13" y="37"/>
                      </a:cubicBezTo>
                      <a:cubicBezTo>
                        <a:pt x="13" y="37"/>
                        <a:pt x="13" y="37"/>
                        <a:pt x="13" y="36"/>
                      </a:cubicBezTo>
                      <a:cubicBezTo>
                        <a:pt x="13" y="36"/>
                        <a:pt x="12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4"/>
                        <a:pt x="11" y="34"/>
                        <a:pt x="11" y="33"/>
                      </a:cubicBezTo>
                      <a:cubicBezTo>
                        <a:pt x="11" y="33"/>
                        <a:pt x="11" y="33"/>
                        <a:pt x="11" y="32"/>
                      </a:cubicBezTo>
                      <a:cubicBezTo>
                        <a:pt x="11" y="32"/>
                        <a:pt x="11" y="30"/>
                        <a:pt x="11" y="30"/>
                      </a:cubicBezTo>
                      <a:cubicBezTo>
                        <a:pt x="11" y="30"/>
                        <a:pt x="10" y="34"/>
                        <a:pt x="9" y="36"/>
                      </a:cubicBezTo>
                      <a:cubicBezTo>
                        <a:pt x="9" y="36"/>
                        <a:pt x="10" y="36"/>
                        <a:pt x="10" y="37"/>
                      </a:cubicBezTo>
                      <a:cubicBezTo>
                        <a:pt x="10" y="37"/>
                        <a:pt x="10" y="38"/>
                        <a:pt x="10" y="38"/>
                      </a:cubicBezTo>
                      <a:cubicBezTo>
                        <a:pt x="10" y="39"/>
                        <a:pt x="10" y="38"/>
                        <a:pt x="10" y="40"/>
                      </a:cubicBezTo>
                      <a:cubicBezTo>
                        <a:pt x="10" y="41"/>
                        <a:pt x="10" y="42"/>
                        <a:pt x="10" y="42"/>
                      </a:cubicBezTo>
                      <a:cubicBezTo>
                        <a:pt x="10" y="42"/>
                        <a:pt x="9" y="43"/>
                        <a:pt x="9" y="44"/>
                      </a:cubicBezTo>
                      <a:cubicBezTo>
                        <a:pt x="9" y="44"/>
                        <a:pt x="10" y="45"/>
                        <a:pt x="10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7"/>
                        <a:pt x="10" y="48"/>
                        <a:pt x="10" y="47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2" y="45"/>
                        <a:pt x="12" y="44"/>
                        <a:pt x="13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5"/>
                        <a:pt x="14" y="46"/>
                        <a:pt x="14" y="46"/>
                      </a:cubicBezTo>
                      <a:cubicBezTo>
                        <a:pt x="14" y="46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6"/>
                      </a:cubicBezTo>
                      <a:cubicBezTo>
                        <a:pt x="17" y="47"/>
                        <a:pt x="17" y="47"/>
                        <a:pt x="18" y="48"/>
                      </a:cubicBezTo>
                      <a:cubicBezTo>
                        <a:pt x="18" y="48"/>
                        <a:pt x="18" y="49"/>
                        <a:pt x="18" y="49"/>
                      </a:cubicBezTo>
                      <a:cubicBezTo>
                        <a:pt x="18" y="50"/>
                        <a:pt x="20" y="50"/>
                        <a:pt x="20" y="50"/>
                      </a:cubicBezTo>
                      <a:cubicBezTo>
                        <a:pt x="20" y="50"/>
                        <a:pt x="21" y="50"/>
                        <a:pt x="22" y="50"/>
                      </a:cubicBezTo>
                      <a:cubicBezTo>
                        <a:pt x="22" y="50"/>
                        <a:pt x="22" y="51"/>
                        <a:pt x="22" y="51"/>
                      </a:cubicBezTo>
                      <a:cubicBezTo>
                        <a:pt x="23" y="51"/>
                        <a:pt x="23" y="53"/>
                        <a:pt x="23" y="53"/>
                      </a:cubicBezTo>
                      <a:cubicBezTo>
                        <a:pt x="23" y="53"/>
                        <a:pt x="24" y="54"/>
                        <a:pt x="23" y="54"/>
                      </a:cubicBezTo>
                      <a:cubicBezTo>
                        <a:pt x="23" y="55"/>
                        <a:pt x="23" y="55"/>
                        <a:pt x="24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5" y="56"/>
                        <a:pt x="25" y="57"/>
                        <a:pt x="26" y="57"/>
                      </a:cubicBezTo>
                      <a:cubicBezTo>
                        <a:pt x="27" y="57"/>
                        <a:pt x="27" y="58"/>
                        <a:pt x="28" y="58"/>
                      </a:cubicBezTo>
                      <a:cubicBezTo>
                        <a:pt x="28" y="58"/>
                        <a:pt x="27" y="59"/>
                        <a:pt x="28" y="59"/>
                      </a:cubicBezTo>
                      <a:cubicBezTo>
                        <a:pt x="29" y="59"/>
                        <a:pt x="30" y="58"/>
                        <a:pt x="31" y="59"/>
                      </a:cubicBezTo>
                      <a:cubicBezTo>
                        <a:pt x="31" y="59"/>
                        <a:pt x="31" y="60"/>
                        <a:pt x="32" y="61"/>
                      </a:cubicBezTo>
                      <a:cubicBezTo>
                        <a:pt x="34" y="61"/>
                        <a:pt x="34" y="62"/>
                        <a:pt x="35" y="62"/>
                      </a:cubicBezTo>
                      <a:cubicBezTo>
                        <a:pt x="35" y="62"/>
                        <a:pt x="36" y="62"/>
                        <a:pt x="35" y="63"/>
                      </a:cubicBezTo>
                      <a:cubicBezTo>
                        <a:pt x="35" y="64"/>
                        <a:pt x="35" y="65"/>
                        <a:pt x="35" y="65"/>
                      </a:cubicBezTo>
                      <a:cubicBezTo>
                        <a:pt x="34" y="66"/>
                        <a:pt x="33" y="67"/>
                        <a:pt x="33" y="67"/>
                      </a:cubicBezTo>
                      <a:cubicBezTo>
                        <a:pt x="33" y="68"/>
                        <a:pt x="32" y="69"/>
                        <a:pt x="33" y="69"/>
                      </a:cubicBezTo>
                      <a:cubicBezTo>
                        <a:pt x="33" y="70"/>
                        <a:pt x="33" y="71"/>
                        <a:pt x="33" y="71"/>
                      </a:cubicBezTo>
                      <a:cubicBezTo>
                        <a:pt x="33" y="72"/>
                        <a:pt x="34" y="73"/>
                        <a:pt x="33" y="73"/>
                      </a:cubicBezTo>
                      <a:cubicBezTo>
                        <a:pt x="33" y="74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3" y="76"/>
                      </a:cubicBezTo>
                      <a:cubicBezTo>
                        <a:pt x="32" y="77"/>
                        <a:pt x="31" y="78"/>
                        <a:pt x="31" y="78"/>
                      </a:cubicBezTo>
                      <a:cubicBezTo>
                        <a:pt x="30" y="78"/>
                        <a:pt x="29" y="79"/>
                        <a:pt x="29" y="79"/>
                      </a:cubicBezTo>
                      <a:cubicBezTo>
                        <a:pt x="29" y="79"/>
                        <a:pt x="29" y="81"/>
                        <a:pt x="29" y="82"/>
                      </a:cubicBezTo>
                      <a:cubicBezTo>
                        <a:pt x="29" y="82"/>
                        <a:pt x="27" y="86"/>
                        <a:pt x="28" y="86"/>
                      </a:cubicBezTo>
                      <a:cubicBezTo>
                        <a:pt x="28" y="87"/>
                        <a:pt x="28" y="88"/>
                        <a:pt x="28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7" y="90"/>
                        <a:pt x="26" y="89"/>
                        <a:pt x="27" y="91"/>
                      </a:cubicBezTo>
                      <a:cubicBezTo>
                        <a:pt x="28" y="92"/>
                        <a:pt x="28" y="92"/>
                        <a:pt x="29" y="93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30" y="95"/>
                        <a:pt x="30" y="96"/>
                        <a:pt x="31" y="96"/>
                      </a:cubicBezTo>
                      <a:cubicBezTo>
                        <a:pt x="31" y="97"/>
                        <a:pt x="32" y="97"/>
                        <a:pt x="32" y="98"/>
                      </a:cubicBezTo>
                      <a:cubicBezTo>
                        <a:pt x="32" y="98"/>
                        <a:pt x="33" y="100"/>
                        <a:pt x="32" y="99"/>
                      </a:cubicBezTo>
                      <a:cubicBezTo>
                        <a:pt x="30" y="98"/>
                        <a:pt x="32" y="99"/>
                        <a:pt x="30" y="97"/>
                      </a:cubicBezTo>
                      <a:cubicBezTo>
                        <a:pt x="28" y="95"/>
                        <a:pt x="27" y="96"/>
                        <a:pt x="26" y="95"/>
                      </a:cubicBezTo>
                      <a:cubicBezTo>
                        <a:pt x="25" y="94"/>
                        <a:pt x="27" y="98"/>
                        <a:pt x="25" y="93"/>
                      </a:cubicBezTo>
                      <a:cubicBezTo>
                        <a:pt x="23" y="89"/>
                        <a:pt x="23" y="90"/>
                        <a:pt x="22" y="89"/>
                      </a:cubicBezTo>
                      <a:cubicBezTo>
                        <a:pt x="22" y="88"/>
                        <a:pt x="22" y="89"/>
                        <a:pt x="21" y="87"/>
                      </a:cubicBezTo>
                      <a:cubicBezTo>
                        <a:pt x="20" y="84"/>
                        <a:pt x="21" y="86"/>
                        <a:pt x="20" y="84"/>
                      </a:cubicBezTo>
                      <a:cubicBezTo>
                        <a:pt x="19" y="83"/>
                        <a:pt x="19" y="85"/>
                        <a:pt x="18" y="82"/>
                      </a:cubicBezTo>
                      <a:cubicBezTo>
                        <a:pt x="18" y="80"/>
                        <a:pt x="18" y="82"/>
                        <a:pt x="17" y="79"/>
                      </a:cubicBezTo>
                      <a:cubicBezTo>
                        <a:pt x="16" y="76"/>
                        <a:pt x="18" y="76"/>
                        <a:pt x="16" y="74"/>
                      </a:cubicBezTo>
                      <a:cubicBezTo>
                        <a:pt x="14" y="73"/>
                        <a:pt x="15" y="74"/>
                        <a:pt x="14" y="73"/>
                      </a:cubicBezTo>
                      <a:cubicBezTo>
                        <a:pt x="13" y="72"/>
                        <a:pt x="14" y="73"/>
                        <a:pt x="13" y="70"/>
                      </a:cubicBezTo>
                      <a:cubicBezTo>
                        <a:pt x="11" y="68"/>
                        <a:pt x="10" y="67"/>
                        <a:pt x="10" y="63"/>
                      </a:cubicBezTo>
                      <a:cubicBezTo>
                        <a:pt x="10" y="59"/>
                        <a:pt x="10" y="58"/>
                        <a:pt x="10" y="58"/>
                      </a:cubicBezTo>
                      <a:cubicBezTo>
                        <a:pt x="10" y="58"/>
                        <a:pt x="8" y="56"/>
                        <a:pt x="8" y="54"/>
                      </a:cubicBezTo>
                      <a:cubicBezTo>
                        <a:pt x="9" y="51"/>
                        <a:pt x="9" y="52"/>
                        <a:pt x="9" y="51"/>
                      </a:cubicBezTo>
                      <a:cubicBezTo>
                        <a:pt x="9" y="51"/>
                        <a:pt x="8" y="51"/>
                        <a:pt x="8" y="50"/>
                      </a:cubicBezTo>
                      <a:cubicBezTo>
                        <a:pt x="7" y="49"/>
                        <a:pt x="7" y="49"/>
                        <a:pt x="7" y="48"/>
                      </a:cubicBezTo>
                      <a:cubicBezTo>
                        <a:pt x="7" y="48"/>
                        <a:pt x="6" y="46"/>
                        <a:pt x="6" y="46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7"/>
                        <a:pt x="0" y="101"/>
                        <a:pt x="55" y="110"/>
                      </a:cubicBezTo>
                      <a:cubicBezTo>
                        <a:pt x="55" y="110"/>
                        <a:pt x="42" y="107"/>
                        <a:pt x="41" y="104"/>
                      </a:cubicBezTo>
                      <a:cubicBezTo>
                        <a:pt x="41" y="104"/>
                        <a:pt x="41" y="102"/>
                        <a:pt x="41" y="102"/>
                      </a:cubicBezTo>
                      <a:cubicBezTo>
                        <a:pt x="42" y="102"/>
                        <a:pt x="43" y="102"/>
                        <a:pt x="44" y="102"/>
                      </a:cubicBezTo>
                      <a:cubicBezTo>
                        <a:pt x="44" y="101"/>
                        <a:pt x="45" y="100"/>
                        <a:pt x="45" y="100"/>
                      </a:cubicBezTo>
                      <a:cubicBezTo>
                        <a:pt x="45" y="101"/>
                        <a:pt x="45" y="101"/>
                        <a:pt x="45" y="101"/>
                      </a:cubicBezTo>
                      <a:cubicBezTo>
                        <a:pt x="45" y="101"/>
                        <a:pt x="45" y="101"/>
                        <a:pt x="47" y="101"/>
                      </a:cubicBezTo>
                      <a:cubicBezTo>
                        <a:pt x="49" y="101"/>
                        <a:pt x="49" y="101"/>
                        <a:pt x="50" y="101"/>
                      </a:cubicBezTo>
                      <a:cubicBezTo>
                        <a:pt x="51" y="100"/>
                        <a:pt x="52" y="98"/>
                        <a:pt x="53" y="99"/>
                      </a:cubicBezTo>
                      <a:cubicBezTo>
                        <a:pt x="53" y="101"/>
                        <a:pt x="52" y="100"/>
                        <a:pt x="53" y="101"/>
                      </a:cubicBezTo>
                      <a:cubicBezTo>
                        <a:pt x="55" y="101"/>
                        <a:pt x="57" y="100"/>
                        <a:pt x="57" y="100"/>
                      </a:cubicBezTo>
                      <a:cubicBezTo>
                        <a:pt x="57" y="100"/>
                        <a:pt x="61" y="101"/>
                        <a:pt x="61" y="100"/>
                      </a:cubicBezTo>
                      <a:cubicBezTo>
                        <a:pt x="61" y="100"/>
                        <a:pt x="61" y="99"/>
                        <a:pt x="62" y="99"/>
                      </a:cubicBezTo>
                      <a:cubicBezTo>
                        <a:pt x="63" y="99"/>
                        <a:pt x="63" y="100"/>
                        <a:pt x="63" y="100"/>
                      </a:cubicBezTo>
                      <a:cubicBezTo>
                        <a:pt x="61" y="102"/>
                        <a:pt x="61" y="102"/>
                        <a:pt x="61" y="102"/>
                      </a:cubicBezTo>
                      <a:cubicBezTo>
                        <a:pt x="59" y="103"/>
                        <a:pt x="59" y="103"/>
                        <a:pt x="59" y="103"/>
                      </a:cubicBezTo>
                      <a:cubicBezTo>
                        <a:pt x="59" y="103"/>
                        <a:pt x="58" y="103"/>
                        <a:pt x="59" y="104"/>
                      </a:cubicBezTo>
                      <a:cubicBezTo>
                        <a:pt x="60" y="104"/>
                        <a:pt x="60" y="104"/>
                        <a:pt x="61" y="104"/>
                      </a:cubicBezTo>
                      <a:cubicBezTo>
                        <a:pt x="62" y="104"/>
                        <a:pt x="64" y="106"/>
                        <a:pt x="65" y="105"/>
                      </a:cubicBezTo>
                      <a:cubicBezTo>
                        <a:pt x="65" y="104"/>
                        <a:pt x="65" y="104"/>
                        <a:pt x="66" y="103"/>
                      </a:cubicBezTo>
                      <a:cubicBezTo>
                        <a:pt x="66" y="102"/>
                        <a:pt x="66" y="102"/>
                        <a:pt x="67" y="102"/>
                      </a:cubicBezTo>
                      <a:cubicBezTo>
                        <a:pt x="68" y="102"/>
                        <a:pt x="69" y="102"/>
                        <a:pt x="69" y="102"/>
                      </a:cubicBezTo>
                      <a:cubicBezTo>
                        <a:pt x="68" y="104"/>
                        <a:pt x="68" y="104"/>
                        <a:pt x="68" y="104"/>
                      </a:cubicBezTo>
                      <a:cubicBezTo>
                        <a:pt x="68" y="104"/>
                        <a:pt x="69" y="103"/>
                        <a:pt x="70" y="103"/>
                      </a:cubicBezTo>
                      <a:cubicBezTo>
                        <a:pt x="71" y="103"/>
                        <a:pt x="71" y="104"/>
                        <a:pt x="72" y="104"/>
                      </a:cubicBezTo>
                      <a:cubicBezTo>
                        <a:pt x="73" y="103"/>
                        <a:pt x="73" y="103"/>
                        <a:pt x="74" y="103"/>
                      </a:cubicBezTo>
                      <a:cubicBezTo>
                        <a:pt x="75" y="102"/>
                        <a:pt x="76" y="102"/>
                        <a:pt x="76" y="102"/>
                      </a:cubicBezTo>
                      <a:cubicBezTo>
                        <a:pt x="77" y="102"/>
                        <a:pt x="77" y="102"/>
                        <a:pt x="78" y="102"/>
                      </a:cubicBezTo>
                      <a:cubicBezTo>
                        <a:pt x="78" y="102"/>
                        <a:pt x="80" y="104"/>
                        <a:pt x="80" y="104"/>
                      </a:cubicBezTo>
                      <a:cubicBezTo>
                        <a:pt x="81" y="103"/>
                        <a:pt x="83" y="103"/>
                        <a:pt x="83" y="103"/>
                      </a:cubicBezTo>
                      <a:cubicBezTo>
                        <a:pt x="83" y="103"/>
                        <a:pt x="77" y="109"/>
                        <a:pt x="63" y="110"/>
                      </a:cubicBezTo>
                      <a:cubicBezTo>
                        <a:pt x="63" y="110"/>
                        <a:pt x="94" y="111"/>
                        <a:pt x="110" y="82"/>
                      </a:cubicBezTo>
                      <a:cubicBezTo>
                        <a:pt x="127" y="52"/>
                        <a:pt x="116" y="14"/>
                        <a:pt x="77" y="1"/>
                      </a:cubicBezTo>
                      <a:cubicBezTo>
                        <a:pt x="77" y="1"/>
                        <a:pt x="106" y="12"/>
                        <a:pt x="114" y="40"/>
                      </a:cubicBezTo>
                      <a:cubicBezTo>
                        <a:pt x="113" y="40"/>
                        <a:pt x="113" y="40"/>
                        <a:pt x="113" y="40"/>
                      </a:cubicBezTo>
                      <a:cubicBezTo>
                        <a:pt x="112" y="40"/>
                        <a:pt x="112" y="40"/>
                        <a:pt x="112" y="39"/>
                      </a:cubicBezTo>
                      <a:cubicBezTo>
                        <a:pt x="111" y="37"/>
                        <a:pt x="112" y="38"/>
                        <a:pt x="111" y="37"/>
                      </a:cubicBezTo>
                      <a:cubicBezTo>
                        <a:pt x="111" y="36"/>
                        <a:pt x="111" y="36"/>
                        <a:pt x="110" y="35"/>
                      </a:cubicBezTo>
                      <a:cubicBezTo>
                        <a:pt x="110" y="35"/>
                        <a:pt x="109" y="35"/>
                        <a:pt x="109" y="34"/>
                      </a:cubicBezTo>
                      <a:cubicBezTo>
                        <a:pt x="108" y="34"/>
                        <a:pt x="108" y="32"/>
                        <a:pt x="107" y="31"/>
                      </a:cubicBezTo>
                      <a:cubicBezTo>
                        <a:pt x="107" y="31"/>
                        <a:pt x="106" y="31"/>
                        <a:pt x="105" y="31"/>
                      </a:cubicBezTo>
                      <a:cubicBezTo>
                        <a:pt x="105" y="31"/>
                        <a:pt x="105" y="30"/>
                        <a:pt x="105" y="31"/>
                      </a:cubicBezTo>
                      <a:cubicBezTo>
                        <a:pt x="105" y="31"/>
                        <a:pt x="106" y="32"/>
                        <a:pt x="106" y="32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6" y="34"/>
                        <a:pt x="106" y="36"/>
                        <a:pt x="106" y="37"/>
                      </a:cubicBezTo>
                      <a:cubicBezTo>
                        <a:pt x="106" y="37"/>
                        <a:pt x="106" y="39"/>
                        <a:pt x="106" y="39"/>
                      </a:cubicBezTo>
                      <a:cubicBezTo>
                        <a:pt x="106" y="39"/>
                        <a:pt x="105" y="40"/>
                        <a:pt x="105" y="41"/>
                      </a:cubicBezTo>
                      <a:cubicBezTo>
                        <a:pt x="104" y="41"/>
                        <a:pt x="101" y="41"/>
                        <a:pt x="101" y="41"/>
                      </a:cubicBezTo>
                      <a:cubicBezTo>
                        <a:pt x="101" y="41"/>
                        <a:pt x="101" y="40"/>
                        <a:pt x="100" y="39"/>
                      </a:cubicBezTo>
                      <a:cubicBezTo>
                        <a:pt x="100" y="38"/>
                        <a:pt x="98" y="38"/>
                        <a:pt x="98" y="38"/>
                      </a:cubicBezTo>
                      <a:cubicBezTo>
                        <a:pt x="97" y="37"/>
                        <a:pt x="98" y="37"/>
                        <a:pt x="97" y="36"/>
                      </a:cubicBezTo>
                      <a:cubicBezTo>
                        <a:pt x="96" y="35"/>
                        <a:pt x="97" y="35"/>
                        <a:pt x="96" y="34"/>
                      </a:cubicBezTo>
                      <a:cubicBezTo>
                        <a:pt x="95" y="33"/>
                        <a:pt x="95" y="33"/>
                        <a:pt x="95" y="33"/>
                      </a:cubicBezTo>
                      <a:cubicBezTo>
                        <a:pt x="95" y="33"/>
                        <a:pt x="93" y="32"/>
                        <a:pt x="94" y="34"/>
                      </a:cubicBezTo>
                      <a:cubicBezTo>
                        <a:pt x="94" y="35"/>
                        <a:pt x="93" y="36"/>
                        <a:pt x="94" y="36"/>
                      </a:cubicBezTo>
                      <a:cubicBezTo>
                        <a:pt x="95" y="37"/>
                        <a:pt x="95" y="36"/>
                        <a:pt x="96" y="37"/>
                      </a:cubicBezTo>
                      <a:cubicBezTo>
                        <a:pt x="96" y="38"/>
                        <a:pt x="96" y="39"/>
                        <a:pt x="97" y="39"/>
                      </a:cubicBezTo>
                      <a:cubicBezTo>
                        <a:pt x="97" y="40"/>
                        <a:pt x="97" y="41"/>
                        <a:pt x="98" y="41"/>
                      </a:cubicBezTo>
                      <a:cubicBezTo>
                        <a:pt x="98" y="42"/>
                        <a:pt x="100" y="41"/>
                        <a:pt x="100" y="42"/>
                      </a:cubicBezTo>
                      <a:cubicBezTo>
                        <a:pt x="99" y="43"/>
                        <a:pt x="99" y="44"/>
                        <a:pt x="100" y="44"/>
                      </a:cubicBezTo>
                      <a:cubicBezTo>
                        <a:pt x="100" y="44"/>
                        <a:pt x="101" y="45"/>
                        <a:pt x="101" y="44"/>
                      </a:cubicBezTo>
                      <a:cubicBezTo>
                        <a:pt x="102" y="44"/>
                        <a:pt x="101" y="45"/>
                        <a:pt x="102" y="44"/>
                      </a:cubicBezTo>
                      <a:cubicBezTo>
                        <a:pt x="103" y="44"/>
                        <a:pt x="104" y="44"/>
                        <a:pt x="104" y="44"/>
                      </a:cubicBezTo>
                      <a:cubicBezTo>
                        <a:pt x="104" y="44"/>
                        <a:pt x="105" y="45"/>
                        <a:pt x="105" y="45"/>
                      </a:cubicBezTo>
                      <a:cubicBezTo>
                        <a:pt x="105" y="45"/>
                        <a:pt x="105" y="48"/>
                        <a:pt x="105" y="48"/>
                      </a:cubicBezTo>
                      <a:cubicBezTo>
                        <a:pt x="104" y="50"/>
                        <a:pt x="104" y="50"/>
                        <a:pt x="104" y="50"/>
                      </a:cubicBezTo>
                      <a:cubicBezTo>
                        <a:pt x="104" y="50"/>
                        <a:pt x="104" y="54"/>
                        <a:pt x="103" y="54"/>
                      </a:cubicBezTo>
                      <a:cubicBezTo>
                        <a:pt x="103" y="54"/>
                        <a:pt x="102" y="55"/>
                        <a:pt x="101" y="56"/>
                      </a:cubicBezTo>
                      <a:cubicBezTo>
                        <a:pt x="101" y="56"/>
                        <a:pt x="101" y="59"/>
                        <a:pt x="101" y="59"/>
                      </a:cubicBezTo>
                      <a:cubicBezTo>
                        <a:pt x="100" y="60"/>
                        <a:pt x="100" y="60"/>
                        <a:pt x="100" y="60"/>
                      </a:cubicBezTo>
                      <a:cubicBezTo>
                        <a:pt x="100" y="60"/>
                        <a:pt x="100" y="62"/>
                        <a:pt x="100" y="62"/>
                      </a:cubicBezTo>
                      <a:cubicBezTo>
                        <a:pt x="100" y="63"/>
                        <a:pt x="100" y="65"/>
                        <a:pt x="100" y="66"/>
                      </a:cubicBezTo>
                      <a:cubicBezTo>
                        <a:pt x="100" y="67"/>
                        <a:pt x="98" y="68"/>
                        <a:pt x="98" y="68"/>
                      </a:cubicBezTo>
                      <a:cubicBezTo>
                        <a:pt x="98" y="68"/>
                        <a:pt x="100" y="70"/>
                        <a:pt x="99" y="70"/>
                      </a:cubicBezTo>
                      <a:cubicBezTo>
                        <a:pt x="98" y="70"/>
                        <a:pt x="97" y="72"/>
                        <a:pt x="97" y="72"/>
                      </a:cubicBezTo>
                      <a:cubicBezTo>
                        <a:pt x="97" y="73"/>
                        <a:pt x="97" y="74"/>
                        <a:pt x="96" y="74"/>
                      </a:cubicBezTo>
                      <a:cubicBezTo>
                        <a:pt x="95" y="74"/>
                        <a:pt x="94" y="74"/>
                        <a:pt x="94" y="74"/>
                      </a:cubicBezTo>
                      <a:cubicBezTo>
                        <a:pt x="94" y="75"/>
                        <a:pt x="94" y="76"/>
                        <a:pt x="94" y="76"/>
                      </a:cubicBezTo>
                      <a:cubicBezTo>
                        <a:pt x="92" y="79"/>
                        <a:pt x="92" y="79"/>
                        <a:pt x="92" y="79"/>
                      </a:cubicBezTo>
                      <a:cubicBezTo>
                        <a:pt x="90" y="81"/>
                        <a:pt x="90" y="81"/>
                        <a:pt x="90" y="81"/>
                      </a:cubicBezTo>
                      <a:cubicBezTo>
                        <a:pt x="90" y="81"/>
                        <a:pt x="90" y="83"/>
                        <a:pt x="89" y="83"/>
                      </a:cubicBezTo>
                      <a:cubicBezTo>
                        <a:pt x="88" y="83"/>
                        <a:pt x="86" y="84"/>
                        <a:pt x="85" y="85"/>
                      </a:cubicBezTo>
                      <a:cubicBezTo>
                        <a:pt x="85" y="85"/>
                        <a:pt x="83" y="86"/>
                        <a:pt x="82" y="86"/>
                      </a:cubicBezTo>
                      <a:cubicBezTo>
                        <a:pt x="82" y="86"/>
                        <a:pt x="83" y="88"/>
                        <a:pt x="82" y="86"/>
                      </a:cubicBezTo>
                      <a:cubicBezTo>
                        <a:pt x="81" y="84"/>
                        <a:pt x="82" y="85"/>
                        <a:pt x="81" y="83"/>
                      </a:cubicBezTo>
                      <a:cubicBezTo>
                        <a:pt x="80" y="81"/>
                        <a:pt x="80" y="83"/>
                        <a:pt x="80" y="81"/>
                      </a:cubicBezTo>
                      <a:cubicBezTo>
                        <a:pt x="80" y="79"/>
                        <a:pt x="80" y="81"/>
                        <a:pt x="80" y="79"/>
                      </a:cubicBezTo>
                      <a:cubicBezTo>
                        <a:pt x="80" y="78"/>
                        <a:pt x="80" y="79"/>
                        <a:pt x="79" y="77"/>
                      </a:cubicBezTo>
                      <a:cubicBezTo>
                        <a:pt x="79" y="76"/>
                        <a:pt x="79" y="76"/>
                        <a:pt x="78" y="75"/>
                      </a:cubicBezTo>
                      <a:cubicBezTo>
                        <a:pt x="77" y="74"/>
                        <a:pt x="76" y="75"/>
                        <a:pt x="76" y="73"/>
                      </a:cubicBezTo>
                      <a:cubicBezTo>
                        <a:pt x="77" y="72"/>
                        <a:pt x="77" y="73"/>
                        <a:pt x="77" y="72"/>
                      </a:cubicBezTo>
                      <a:cubicBezTo>
                        <a:pt x="77" y="70"/>
                        <a:pt x="77" y="70"/>
                        <a:pt x="78" y="69"/>
                      </a:cubicBezTo>
                      <a:cubicBezTo>
                        <a:pt x="79" y="68"/>
                        <a:pt x="80" y="68"/>
                        <a:pt x="80" y="67"/>
                      </a:cubicBezTo>
                      <a:cubicBezTo>
                        <a:pt x="80" y="66"/>
                        <a:pt x="80" y="66"/>
                        <a:pt x="79" y="65"/>
                      </a:cubicBezTo>
                      <a:cubicBezTo>
                        <a:pt x="79" y="64"/>
                        <a:pt x="78" y="63"/>
                        <a:pt x="78" y="63"/>
                      </a:cubicBezTo>
                      <a:cubicBezTo>
                        <a:pt x="78" y="63"/>
                        <a:pt x="78" y="63"/>
                        <a:pt x="77" y="62"/>
                      </a:cubicBezTo>
                      <a:cubicBezTo>
                        <a:pt x="76" y="61"/>
                        <a:pt x="76" y="60"/>
                        <a:pt x="76" y="60"/>
                      </a:cubicBezTo>
                      <a:cubicBezTo>
                        <a:pt x="76" y="60"/>
                        <a:pt x="76" y="57"/>
                        <a:pt x="76" y="56"/>
                      </a:cubicBezTo>
                      <a:cubicBezTo>
                        <a:pt x="76" y="55"/>
                        <a:pt x="75" y="57"/>
                        <a:pt x="76" y="55"/>
                      </a:cubicBezTo>
                      <a:cubicBezTo>
                        <a:pt x="76" y="53"/>
                        <a:pt x="76" y="52"/>
                        <a:pt x="76" y="52"/>
                      </a:cubicBezTo>
                      <a:cubicBezTo>
                        <a:pt x="76" y="52"/>
                        <a:pt x="74" y="51"/>
                        <a:pt x="73" y="51"/>
                      </a:cubicBezTo>
                      <a:cubicBezTo>
                        <a:pt x="73" y="51"/>
                        <a:pt x="73" y="52"/>
                        <a:pt x="72" y="52"/>
                      </a:cubicBezTo>
                      <a:cubicBezTo>
                        <a:pt x="70" y="51"/>
                        <a:pt x="71" y="50"/>
                        <a:pt x="70" y="50"/>
                      </a:cubicBezTo>
                      <a:cubicBezTo>
                        <a:pt x="70" y="49"/>
                        <a:pt x="69" y="49"/>
                        <a:pt x="68" y="50"/>
                      </a:cubicBezTo>
                      <a:cubicBezTo>
                        <a:pt x="68" y="50"/>
                        <a:pt x="66" y="50"/>
                        <a:pt x="65" y="51"/>
                      </a:cubicBezTo>
                      <a:cubicBezTo>
                        <a:pt x="64" y="51"/>
                        <a:pt x="64" y="51"/>
                        <a:pt x="62" y="51"/>
                      </a:cubicBezTo>
                      <a:cubicBezTo>
                        <a:pt x="61" y="51"/>
                        <a:pt x="59" y="52"/>
                        <a:pt x="58" y="51"/>
                      </a:cubicBezTo>
                      <a:cubicBezTo>
                        <a:pt x="56" y="51"/>
                        <a:pt x="56" y="51"/>
                        <a:pt x="56" y="50"/>
                      </a:cubicBezTo>
                      <a:cubicBezTo>
                        <a:pt x="55" y="49"/>
                        <a:pt x="56" y="49"/>
                        <a:pt x="55" y="48"/>
                      </a:cubicBezTo>
                      <a:cubicBezTo>
                        <a:pt x="53" y="48"/>
                        <a:pt x="53" y="48"/>
                        <a:pt x="53" y="47"/>
                      </a:cubicBezTo>
                      <a:cubicBezTo>
                        <a:pt x="53" y="46"/>
                        <a:pt x="53" y="46"/>
                        <a:pt x="53" y="45"/>
                      </a:cubicBezTo>
                      <a:cubicBezTo>
                        <a:pt x="52" y="44"/>
                        <a:pt x="53" y="46"/>
                        <a:pt x="52" y="44"/>
                      </a:cubicBezTo>
                      <a:cubicBezTo>
                        <a:pt x="50" y="42"/>
                        <a:pt x="50" y="44"/>
                        <a:pt x="50" y="42"/>
                      </a:cubicBezTo>
                      <a:cubicBezTo>
                        <a:pt x="51" y="41"/>
                        <a:pt x="51" y="42"/>
                        <a:pt x="51" y="40"/>
                      </a:cubicBezTo>
                      <a:cubicBezTo>
                        <a:pt x="51" y="39"/>
                        <a:pt x="53" y="41"/>
                        <a:pt x="52" y="38"/>
                      </a:cubicBezTo>
                      <a:cubicBezTo>
                        <a:pt x="51" y="35"/>
                        <a:pt x="50" y="35"/>
                        <a:pt x="52" y="33"/>
                      </a:cubicBezTo>
                      <a:cubicBezTo>
                        <a:pt x="53" y="31"/>
                        <a:pt x="55" y="30"/>
                        <a:pt x="55" y="30"/>
                      </a:cubicBezTo>
                      <a:cubicBezTo>
                        <a:pt x="55" y="29"/>
                        <a:pt x="56" y="28"/>
                        <a:pt x="56" y="27"/>
                      </a:cubicBezTo>
                      <a:cubicBezTo>
                        <a:pt x="57" y="27"/>
                        <a:pt x="56" y="27"/>
                        <a:pt x="58" y="27"/>
                      </a:cubicBezTo>
                      <a:cubicBezTo>
                        <a:pt x="59" y="27"/>
                        <a:pt x="60" y="26"/>
                        <a:pt x="61" y="26"/>
                      </a:cubicBezTo>
                      <a:cubicBezTo>
                        <a:pt x="62" y="25"/>
                        <a:pt x="63" y="24"/>
                        <a:pt x="63" y="23"/>
                      </a:cubicBezTo>
                      <a:cubicBezTo>
                        <a:pt x="64" y="23"/>
                        <a:pt x="63" y="24"/>
                        <a:pt x="65" y="23"/>
                      </a:cubicBezTo>
                      <a:cubicBezTo>
                        <a:pt x="66" y="23"/>
                        <a:pt x="66" y="23"/>
                        <a:pt x="67" y="23"/>
                      </a:cubicBezTo>
                      <a:cubicBezTo>
                        <a:pt x="68" y="23"/>
                        <a:pt x="66" y="23"/>
                        <a:pt x="68" y="23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1" y="22"/>
                        <a:pt x="71" y="23"/>
                        <a:pt x="72" y="23"/>
                      </a:cubicBezTo>
                      <a:cubicBezTo>
                        <a:pt x="72" y="23"/>
                        <a:pt x="72" y="21"/>
                        <a:pt x="72" y="23"/>
                      </a:cubicBezTo>
                      <a:cubicBezTo>
                        <a:pt x="73" y="25"/>
                        <a:pt x="72" y="26"/>
                        <a:pt x="73" y="26"/>
                      </a:cubicBezTo>
                      <a:cubicBezTo>
                        <a:pt x="75" y="26"/>
                        <a:pt x="73" y="26"/>
                        <a:pt x="75" y="26"/>
                      </a:cubicBezTo>
                      <a:cubicBezTo>
                        <a:pt x="76" y="26"/>
                        <a:pt x="76" y="26"/>
                        <a:pt x="77" y="27"/>
                      </a:cubicBezTo>
                      <a:cubicBezTo>
                        <a:pt x="77" y="27"/>
                        <a:pt x="78" y="27"/>
                        <a:pt x="79" y="27"/>
                      </a:cubicBezTo>
                      <a:cubicBezTo>
                        <a:pt x="80" y="27"/>
                        <a:pt x="79" y="29"/>
                        <a:pt x="80" y="27"/>
                      </a:cubicBezTo>
                      <a:cubicBezTo>
                        <a:pt x="82" y="26"/>
                        <a:pt x="79" y="26"/>
                        <a:pt x="82" y="26"/>
                      </a:cubicBezTo>
                      <a:cubicBezTo>
                        <a:pt x="85" y="26"/>
                        <a:pt x="85" y="27"/>
                        <a:pt x="86" y="26"/>
                      </a:cubicBezTo>
                      <a:cubicBezTo>
                        <a:pt x="86" y="26"/>
                        <a:pt x="86" y="27"/>
                        <a:pt x="88" y="26"/>
                      </a:cubicBezTo>
                      <a:cubicBezTo>
                        <a:pt x="89" y="25"/>
                        <a:pt x="89" y="25"/>
                        <a:pt x="90" y="26"/>
                      </a:cubicBezTo>
                      <a:cubicBezTo>
                        <a:pt x="90" y="26"/>
                        <a:pt x="90" y="27"/>
                        <a:pt x="91" y="26"/>
                      </a:cubicBezTo>
                      <a:cubicBezTo>
                        <a:pt x="91" y="25"/>
                        <a:pt x="92" y="25"/>
                        <a:pt x="91" y="24"/>
                      </a:cubicBezTo>
                      <a:cubicBezTo>
                        <a:pt x="89" y="24"/>
                        <a:pt x="89" y="24"/>
                        <a:pt x="88" y="23"/>
                      </a:cubicBezTo>
                      <a:cubicBezTo>
                        <a:pt x="88" y="22"/>
                        <a:pt x="90" y="23"/>
                        <a:pt x="88" y="22"/>
                      </a:cubicBezTo>
                      <a:cubicBezTo>
                        <a:pt x="87" y="22"/>
                        <a:pt x="87" y="22"/>
                        <a:pt x="86" y="22"/>
                      </a:cubicBezTo>
                      <a:cubicBezTo>
                        <a:pt x="84" y="21"/>
                        <a:pt x="83" y="23"/>
                        <a:pt x="83" y="22"/>
                      </a:cubicBezTo>
                      <a:cubicBezTo>
                        <a:pt x="83" y="21"/>
                        <a:pt x="80" y="23"/>
                        <a:pt x="83" y="21"/>
                      </a:cubicBezTo>
                      <a:cubicBezTo>
                        <a:pt x="85" y="19"/>
                        <a:pt x="84" y="18"/>
                        <a:pt x="85" y="18"/>
                      </a:cubicBezTo>
                      <a:cubicBezTo>
                        <a:pt x="87" y="19"/>
                        <a:pt x="86" y="20"/>
                        <a:pt x="87" y="19"/>
                      </a:cubicBezTo>
                      <a:cubicBezTo>
                        <a:pt x="88" y="18"/>
                        <a:pt x="90" y="18"/>
                        <a:pt x="88" y="17"/>
                      </a:cubicBezTo>
                      <a:cubicBezTo>
                        <a:pt x="86" y="16"/>
                        <a:pt x="88" y="16"/>
                        <a:pt x="86" y="15"/>
                      </a:cubicBezTo>
                      <a:cubicBezTo>
                        <a:pt x="84" y="14"/>
                        <a:pt x="83" y="18"/>
                        <a:pt x="82" y="18"/>
                      </a:cubicBezTo>
                      <a:cubicBezTo>
                        <a:pt x="81" y="17"/>
                        <a:pt x="81" y="17"/>
                        <a:pt x="80" y="17"/>
                      </a:cubicBezTo>
                      <a:cubicBezTo>
                        <a:pt x="80" y="17"/>
                        <a:pt x="80" y="19"/>
                        <a:pt x="80" y="20"/>
                      </a:cubicBezTo>
                      <a:cubicBezTo>
                        <a:pt x="79" y="21"/>
                        <a:pt x="80" y="21"/>
                        <a:pt x="79" y="20"/>
                      </a:cubicBezTo>
                      <a:cubicBezTo>
                        <a:pt x="77" y="20"/>
                        <a:pt x="81" y="20"/>
                        <a:pt x="77" y="18"/>
                      </a:cubicBezTo>
                      <a:cubicBezTo>
                        <a:pt x="73" y="17"/>
                        <a:pt x="72" y="17"/>
                        <a:pt x="71" y="18"/>
                      </a:cubicBezTo>
                      <a:cubicBezTo>
                        <a:pt x="71" y="18"/>
                        <a:pt x="70" y="18"/>
                        <a:pt x="70" y="19"/>
                      </a:cubicBezTo>
                      <a:cubicBezTo>
                        <a:pt x="69" y="19"/>
                        <a:pt x="71" y="20"/>
                        <a:pt x="69" y="19"/>
                      </a:cubicBezTo>
                      <a:cubicBezTo>
                        <a:pt x="68" y="18"/>
                        <a:pt x="66" y="20"/>
                        <a:pt x="66" y="20"/>
                      </a:cubicBezTo>
                      <a:cubicBezTo>
                        <a:pt x="66" y="20"/>
                        <a:pt x="66" y="19"/>
                        <a:pt x="65" y="20"/>
                      </a:cubicBezTo>
                      <a:cubicBezTo>
                        <a:pt x="64" y="20"/>
                        <a:pt x="63" y="21"/>
                        <a:pt x="62" y="21"/>
                      </a:cubicBezTo>
                      <a:cubicBezTo>
                        <a:pt x="61" y="20"/>
                        <a:pt x="60" y="21"/>
                        <a:pt x="61" y="19"/>
                      </a:cubicBezTo>
                      <a:cubicBezTo>
                        <a:pt x="63" y="17"/>
                        <a:pt x="62" y="18"/>
                        <a:pt x="64" y="17"/>
                      </a:cubicBezTo>
                      <a:cubicBezTo>
                        <a:pt x="66" y="16"/>
                        <a:pt x="69" y="16"/>
                        <a:pt x="66" y="16"/>
                      </a:cubicBezTo>
                      <a:cubicBezTo>
                        <a:pt x="63" y="15"/>
                        <a:pt x="68" y="15"/>
                        <a:pt x="64" y="13"/>
                      </a:cubicBezTo>
                      <a:cubicBezTo>
                        <a:pt x="60" y="11"/>
                        <a:pt x="60" y="14"/>
                        <a:pt x="60" y="11"/>
                      </a:cubicBezTo>
                      <a:cubicBezTo>
                        <a:pt x="61" y="9"/>
                        <a:pt x="60" y="9"/>
                        <a:pt x="59" y="9"/>
                      </a:cubicBezTo>
                      <a:cubicBezTo>
                        <a:pt x="59" y="9"/>
                        <a:pt x="56" y="10"/>
                        <a:pt x="55" y="10"/>
                      </a:cubicBezTo>
                      <a:cubicBezTo>
                        <a:pt x="54" y="10"/>
                        <a:pt x="55" y="11"/>
                        <a:pt x="54" y="10"/>
                      </a:cubicBezTo>
                      <a:cubicBezTo>
                        <a:pt x="52" y="9"/>
                        <a:pt x="51" y="10"/>
                        <a:pt x="52" y="9"/>
                      </a:cubicBezTo>
                      <a:cubicBezTo>
                        <a:pt x="53" y="7"/>
                        <a:pt x="53" y="7"/>
                        <a:pt x="54" y="6"/>
                      </a:cubicBezTo>
                      <a:cubicBezTo>
                        <a:pt x="55" y="5"/>
                        <a:pt x="55" y="2"/>
                        <a:pt x="57" y="3"/>
                      </a:cubicBezTo>
                      <a:cubicBezTo>
                        <a:pt x="60" y="4"/>
                        <a:pt x="59" y="4"/>
                        <a:pt x="61" y="4"/>
                      </a:cubicBezTo>
                      <a:cubicBezTo>
                        <a:pt x="63" y="4"/>
                        <a:pt x="64" y="4"/>
                        <a:pt x="64" y="3"/>
                      </a:cubicBezTo>
                      <a:cubicBezTo>
                        <a:pt x="64" y="3"/>
                        <a:pt x="62" y="2"/>
                        <a:pt x="62" y="2"/>
                      </a:cubicBezTo>
                      <a:cubicBezTo>
                        <a:pt x="62" y="2"/>
                        <a:pt x="61" y="2"/>
                        <a:pt x="61" y="2"/>
                      </a:cubicBezTo>
                      <a:cubicBezTo>
                        <a:pt x="61" y="1"/>
                        <a:pt x="62" y="0"/>
                        <a:pt x="62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31515"/>
                </a:solidFill>
                <a:ln>
                  <a:solidFill>
                    <a:srgbClr val="A31515"/>
                  </a:solidFill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7" name="组合 106"/>
            <p:cNvGrpSpPr/>
            <p:nvPr/>
          </p:nvGrpSpPr>
          <p:grpSpPr>
            <a:xfrm>
              <a:off x="4054018" y="4873168"/>
              <a:ext cx="642736" cy="642736"/>
              <a:chOff x="4054018" y="4873168"/>
              <a:chExt cx="642736" cy="642736"/>
            </a:xfrm>
          </p:grpSpPr>
          <p:sp>
            <p:nvSpPr>
              <p:cNvPr id="8" name="Oval 3722"/>
              <p:cNvSpPr>
                <a:spLocks noChangeArrowheads="1"/>
              </p:cNvSpPr>
              <p:nvPr/>
            </p:nvSpPr>
            <p:spPr bwMode="auto">
              <a:xfrm>
                <a:off x="4054018" y="4873168"/>
                <a:ext cx="642736" cy="642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4180427" y="4957442"/>
                <a:ext cx="389919" cy="474188"/>
                <a:chOff x="4187345" y="4696860"/>
                <a:chExt cx="389919" cy="474188"/>
              </a:xfrm>
            </p:grpSpPr>
            <p:sp>
              <p:nvSpPr>
                <p:cNvPr id="60" name="Freeform 3774"/>
                <p:cNvSpPr>
                  <a:spLocks noEditPoints="1"/>
                </p:cNvSpPr>
                <p:nvPr/>
              </p:nvSpPr>
              <p:spPr bwMode="auto">
                <a:xfrm>
                  <a:off x="4252753" y="4696860"/>
                  <a:ext cx="217599" cy="221373"/>
                </a:xfrm>
                <a:custGeom>
                  <a:avLst/>
                  <a:gdLst>
                    <a:gd name="T0" fmla="*/ 137 w 173"/>
                    <a:gd name="T1" fmla="*/ 176 h 176"/>
                    <a:gd name="T2" fmla="*/ 119 w 173"/>
                    <a:gd name="T3" fmla="*/ 131 h 176"/>
                    <a:gd name="T4" fmla="*/ 55 w 173"/>
                    <a:gd name="T5" fmla="*/ 131 h 176"/>
                    <a:gd name="T6" fmla="*/ 36 w 173"/>
                    <a:gd name="T7" fmla="*/ 176 h 176"/>
                    <a:gd name="T8" fmla="*/ 0 w 173"/>
                    <a:gd name="T9" fmla="*/ 176 h 176"/>
                    <a:gd name="T10" fmla="*/ 74 w 173"/>
                    <a:gd name="T11" fmla="*/ 0 h 176"/>
                    <a:gd name="T12" fmla="*/ 100 w 173"/>
                    <a:gd name="T13" fmla="*/ 0 h 176"/>
                    <a:gd name="T14" fmla="*/ 173 w 173"/>
                    <a:gd name="T15" fmla="*/ 176 h 176"/>
                    <a:gd name="T16" fmla="*/ 137 w 173"/>
                    <a:gd name="T17" fmla="*/ 176 h 176"/>
                    <a:gd name="T18" fmla="*/ 85 w 173"/>
                    <a:gd name="T19" fmla="*/ 45 h 176"/>
                    <a:gd name="T20" fmla="*/ 67 w 173"/>
                    <a:gd name="T21" fmla="*/ 100 h 176"/>
                    <a:gd name="T22" fmla="*/ 104 w 173"/>
                    <a:gd name="T23" fmla="*/ 100 h 176"/>
                    <a:gd name="T24" fmla="*/ 85 w 173"/>
                    <a:gd name="T25" fmla="*/ 4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6">
                      <a:moveTo>
                        <a:pt x="137" y="176"/>
                      </a:moveTo>
                      <a:lnTo>
                        <a:pt x="119" y="131"/>
                      </a:lnTo>
                      <a:lnTo>
                        <a:pt x="55" y="131"/>
                      </a:lnTo>
                      <a:lnTo>
                        <a:pt x="36" y="176"/>
                      </a:lnTo>
                      <a:lnTo>
                        <a:pt x="0" y="176"/>
                      </a:lnTo>
                      <a:lnTo>
                        <a:pt x="74" y="0"/>
                      </a:lnTo>
                      <a:lnTo>
                        <a:pt x="100" y="0"/>
                      </a:lnTo>
                      <a:lnTo>
                        <a:pt x="173" y="176"/>
                      </a:lnTo>
                      <a:lnTo>
                        <a:pt x="137" y="176"/>
                      </a:lnTo>
                      <a:close/>
                      <a:moveTo>
                        <a:pt x="85" y="45"/>
                      </a:moveTo>
                      <a:lnTo>
                        <a:pt x="67" y="100"/>
                      </a:lnTo>
                      <a:lnTo>
                        <a:pt x="104" y="100"/>
                      </a:lnTo>
                      <a:lnTo>
                        <a:pt x="85" y="4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3775"/>
                <p:cNvSpPr>
                  <a:spLocks noEditPoints="1"/>
                </p:cNvSpPr>
                <p:nvPr/>
              </p:nvSpPr>
              <p:spPr bwMode="auto">
                <a:xfrm>
                  <a:off x="4187345" y="4944645"/>
                  <a:ext cx="143390" cy="222631"/>
                </a:xfrm>
                <a:custGeom>
                  <a:avLst/>
                  <a:gdLst>
                    <a:gd name="T0" fmla="*/ 20 w 48"/>
                    <a:gd name="T1" fmla="*/ 75 h 75"/>
                    <a:gd name="T2" fmla="*/ 0 w 48"/>
                    <a:gd name="T3" fmla="*/ 75 h 75"/>
                    <a:gd name="T4" fmla="*/ 0 w 48"/>
                    <a:gd name="T5" fmla="*/ 0 h 75"/>
                    <a:gd name="T6" fmla="*/ 15 w 48"/>
                    <a:gd name="T7" fmla="*/ 0 h 75"/>
                    <a:gd name="T8" fmla="*/ 35 w 48"/>
                    <a:gd name="T9" fmla="*/ 4 h 75"/>
                    <a:gd name="T10" fmla="*/ 44 w 48"/>
                    <a:gd name="T11" fmla="*/ 20 h 75"/>
                    <a:gd name="T12" fmla="*/ 36 w 48"/>
                    <a:gd name="T13" fmla="*/ 34 h 75"/>
                    <a:gd name="T14" fmla="*/ 48 w 48"/>
                    <a:gd name="T15" fmla="*/ 53 h 75"/>
                    <a:gd name="T16" fmla="*/ 20 w 48"/>
                    <a:gd name="T17" fmla="*/ 75 h 75"/>
                    <a:gd name="T18" fmla="*/ 19 w 48"/>
                    <a:gd name="T19" fmla="*/ 14 h 75"/>
                    <a:gd name="T20" fmla="*/ 14 w 48"/>
                    <a:gd name="T21" fmla="*/ 14 h 75"/>
                    <a:gd name="T22" fmla="*/ 14 w 48"/>
                    <a:gd name="T23" fmla="*/ 29 h 75"/>
                    <a:gd name="T24" fmla="*/ 18 w 48"/>
                    <a:gd name="T25" fmla="*/ 29 h 75"/>
                    <a:gd name="T26" fmla="*/ 30 w 48"/>
                    <a:gd name="T27" fmla="*/ 21 h 75"/>
                    <a:gd name="T28" fmla="*/ 19 w 48"/>
                    <a:gd name="T29" fmla="*/ 14 h 75"/>
                    <a:gd name="T30" fmla="*/ 20 w 48"/>
                    <a:gd name="T31" fmla="*/ 43 h 75"/>
                    <a:gd name="T32" fmla="*/ 14 w 48"/>
                    <a:gd name="T33" fmla="*/ 43 h 75"/>
                    <a:gd name="T34" fmla="*/ 14 w 48"/>
                    <a:gd name="T35" fmla="*/ 62 h 75"/>
                    <a:gd name="T36" fmla="*/ 21 w 48"/>
                    <a:gd name="T37" fmla="*/ 62 h 75"/>
                    <a:gd name="T38" fmla="*/ 34 w 48"/>
                    <a:gd name="T39" fmla="*/ 52 h 75"/>
                    <a:gd name="T40" fmla="*/ 20 w 48"/>
                    <a:gd name="T41" fmla="*/ 4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75">
                      <a:moveTo>
                        <a:pt x="20" y="75"/>
                      </a:move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6" y="0"/>
                        <a:pt x="31" y="1"/>
                        <a:pt x="35" y="4"/>
                      </a:cubicBezTo>
                      <a:cubicBezTo>
                        <a:pt x="41" y="7"/>
                        <a:pt x="44" y="13"/>
                        <a:pt x="44" y="20"/>
                      </a:cubicBezTo>
                      <a:cubicBezTo>
                        <a:pt x="44" y="27"/>
                        <a:pt x="42" y="31"/>
                        <a:pt x="36" y="34"/>
                      </a:cubicBezTo>
                      <a:cubicBezTo>
                        <a:pt x="45" y="38"/>
                        <a:pt x="48" y="44"/>
                        <a:pt x="48" y="53"/>
                      </a:cubicBezTo>
                      <a:cubicBezTo>
                        <a:pt x="48" y="66"/>
                        <a:pt x="39" y="75"/>
                        <a:pt x="20" y="75"/>
                      </a:cubicBezTo>
                      <a:close/>
                      <a:moveTo>
                        <a:pt x="19" y="14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27" y="29"/>
                        <a:pt x="30" y="27"/>
                        <a:pt x="30" y="21"/>
                      </a:cubicBezTo>
                      <a:cubicBezTo>
                        <a:pt x="30" y="16"/>
                        <a:pt x="27" y="14"/>
                        <a:pt x="19" y="14"/>
                      </a:cubicBezTo>
                      <a:close/>
                      <a:moveTo>
                        <a:pt x="20" y="43"/>
                      </a:move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30" y="62"/>
                        <a:pt x="34" y="59"/>
                        <a:pt x="34" y="52"/>
                      </a:cubicBezTo>
                      <a:cubicBezTo>
                        <a:pt x="34" y="46"/>
                        <a:pt x="30" y="43"/>
                        <a:pt x="20" y="4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3776"/>
                <p:cNvSpPr/>
                <p:nvPr/>
              </p:nvSpPr>
              <p:spPr bwMode="auto">
                <a:xfrm>
                  <a:off x="4357148" y="4940871"/>
                  <a:ext cx="220116" cy="230177"/>
                </a:xfrm>
                <a:custGeom>
                  <a:avLst/>
                  <a:gdLst>
                    <a:gd name="T0" fmla="*/ 39 w 74"/>
                    <a:gd name="T1" fmla="*/ 77 h 77"/>
                    <a:gd name="T2" fmla="*/ 0 w 74"/>
                    <a:gd name="T3" fmla="*/ 38 h 77"/>
                    <a:gd name="T4" fmla="*/ 39 w 74"/>
                    <a:gd name="T5" fmla="*/ 0 h 77"/>
                    <a:gd name="T6" fmla="*/ 74 w 74"/>
                    <a:gd name="T7" fmla="*/ 23 h 77"/>
                    <a:gd name="T8" fmla="*/ 58 w 74"/>
                    <a:gd name="T9" fmla="*/ 23 h 77"/>
                    <a:gd name="T10" fmla="*/ 39 w 74"/>
                    <a:gd name="T11" fmla="*/ 13 h 77"/>
                    <a:gd name="T12" fmla="*/ 14 w 74"/>
                    <a:gd name="T13" fmla="*/ 38 h 77"/>
                    <a:gd name="T14" fmla="*/ 39 w 74"/>
                    <a:gd name="T15" fmla="*/ 64 h 77"/>
                    <a:gd name="T16" fmla="*/ 58 w 74"/>
                    <a:gd name="T17" fmla="*/ 55 h 77"/>
                    <a:gd name="T18" fmla="*/ 74 w 74"/>
                    <a:gd name="T19" fmla="*/ 55 h 77"/>
                    <a:gd name="T20" fmla="*/ 39 w 74"/>
                    <a:gd name="T21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4" h="77">
                      <a:moveTo>
                        <a:pt x="39" y="77"/>
                      </a:moveTo>
                      <a:cubicBezTo>
                        <a:pt x="18" y="77"/>
                        <a:pt x="0" y="60"/>
                        <a:pt x="0" y="38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4" y="0"/>
                        <a:pt x="67" y="8"/>
                        <a:pt x="74" y="23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53" y="16"/>
                        <a:pt x="48" y="13"/>
                        <a:pt x="39" y="13"/>
                      </a:cubicBezTo>
                      <a:cubicBezTo>
                        <a:pt x="25" y="13"/>
                        <a:pt x="14" y="24"/>
                        <a:pt x="14" y="38"/>
                      </a:cubicBezTo>
                      <a:cubicBezTo>
                        <a:pt x="14" y="52"/>
                        <a:pt x="25" y="64"/>
                        <a:pt x="39" y="64"/>
                      </a:cubicBezTo>
                      <a:cubicBezTo>
                        <a:pt x="46" y="64"/>
                        <a:pt x="52" y="61"/>
                        <a:pt x="58" y="55"/>
                      </a:cubicBezTo>
                      <a:cubicBezTo>
                        <a:pt x="74" y="55"/>
                        <a:pt x="74" y="55"/>
                        <a:pt x="74" y="55"/>
                      </a:cubicBezTo>
                      <a:cubicBezTo>
                        <a:pt x="68" y="69"/>
                        <a:pt x="55" y="77"/>
                        <a:pt x="39" y="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4" name="组合 103"/>
            <p:cNvGrpSpPr/>
            <p:nvPr/>
          </p:nvGrpSpPr>
          <p:grpSpPr>
            <a:xfrm>
              <a:off x="8470157" y="3209097"/>
              <a:ext cx="755938" cy="755938"/>
              <a:chOff x="8470157" y="3209097"/>
              <a:chExt cx="755938" cy="755938"/>
            </a:xfrm>
          </p:grpSpPr>
          <p:sp>
            <p:nvSpPr>
              <p:cNvPr id="29" name="Oval 3743"/>
              <p:cNvSpPr>
                <a:spLocks noChangeArrowheads="1"/>
              </p:cNvSpPr>
              <p:nvPr/>
            </p:nvSpPr>
            <p:spPr bwMode="auto">
              <a:xfrm>
                <a:off x="8470157" y="3209097"/>
                <a:ext cx="755938" cy="7559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8593421" y="3417263"/>
                <a:ext cx="509410" cy="339606"/>
                <a:chOff x="8609773" y="3176177"/>
                <a:chExt cx="509410" cy="339606"/>
              </a:xfrm>
            </p:grpSpPr>
            <p:sp>
              <p:nvSpPr>
                <p:cNvPr id="63" name="Freeform 3777"/>
                <p:cNvSpPr>
                  <a:spLocks noEditPoints="1"/>
                </p:cNvSpPr>
                <p:nvPr/>
              </p:nvSpPr>
              <p:spPr bwMode="auto">
                <a:xfrm>
                  <a:off x="8609773" y="3176177"/>
                  <a:ext cx="509410" cy="339606"/>
                </a:xfrm>
                <a:custGeom>
                  <a:avLst/>
                  <a:gdLst>
                    <a:gd name="T0" fmla="*/ 0 w 405"/>
                    <a:gd name="T1" fmla="*/ 0 h 270"/>
                    <a:gd name="T2" fmla="*/ 0 w 405"/>
                    <a:gd name="T3" fmla="*/ 270 h 270"/>
                    <a:gd name="T4" fmla="*/ 405 w 405"/>
                    <a:gd name="T5" fmla="*/ 270 h 270"/>
                    <a:gd name="T6" fmla="*/ 405 w 405"/>
                    <a:gd name="T7" fmla="*/ 0 h 270"/>
                    <a:gd name="T8" fmla="*/ 0 w 405"/>
                    <a:gd name="T9" fmla="*/ 0 h 270"/>
                    <a:gd name="T10" fmla="*/ 379 w 405"/>
                    <a:gd name="T11" fmla="*/ 246 h 270"/>
                    <a:gd name="T12" fmla="*/ 26 w 405"/>
                    <a:gd name="T13" fmla="*/ 246 h 270"/>
                    <a:gd name="T14" fmla="*/ 26 w 405"/>
                    <a:gd name="T15" fmla="*/ 24 h 270"/>
                    <a:gd name="T16" fmla="*/ 379 w 405"/>
                    <a:gd name="T17" fmla="*/ 24 h 270"/>
                    <a:gd name="T18" fmla="*/ 379 w 405"/>
                    <a:gd name="T19" fmla="*/ 246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5" h="270">
                      <a:moveTo>
                        <a:pt x="0" y="0"/>
                      </a:moveTo>
                      <a:lnTo>
                        <a:pt x="0" y="270"/>
                      </a:lnTo>
                      <a:lnTo>
                        <a:pt x="405" y="270"/>
                      </a:lnTo>
                      <a:lnTo>
                        <a:pt x="405" y="0"/>
                      </a:lnTo>
                      <a:lnTo>
                        <a:pt x="0" y="0"/>
                      </a:lnTo>
                      <a:close/>
                      <a:moveTo>
                        <a:pt x="379" y="246"/>
                      </a:moveTo>
                      <a:lnTo>
                        <a:pt x="26" y="246"/>
                      </a:lnTo>
                      <a:lnTo>
                        <a:pt x="26" y="24"/>
                      </a:lnTo>
                      <a:lnTo>
                        <a:pt x="379" y="24"/>
                      </a:lnTo>
                      <a:lnTo>
                        <a:pt x="379" y="2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3778"/>
                <p:cNvSpPr/>
                <p:nvPr/>
              </p:nvSpPr>
              <p:spPr bwMode="auto">
                <a:xfrm>
                  <a:off x="8677694" y="3265481"/>
                  <a:ext cx="47797" cy="152194"/>
                </a:xfrm>
                <a:custGeom>
                  <a:avLst/>
                  <a:gdLst>
                    <a:gd name="T0" fmla="*/ 17 w 38"/>
                    <a:gd name="T1" fmla="*/ 121 h 121"/>
                    <a:gd name="T2" fmla="*/ 17 w 38"/>
                    <a:gd name="T3" fmla="*/ 21 h 121"/>
                    <a:gd name="T4" fmla="*/ 0 w 38"/>
                    <a:gd name="T5" fmla="*/ 21 h 121"/>
                    <a:gd name="T6" fmla="*/ 0 w 38"/>
                    <a:gd name="T7" fmla="*/ 0 h 121"/>
                    <a:gd name="T8" fmla="*/ 38 w 38"/>
                    <a:gd name="T9" fmla="*/ 0 h 121"/>
                    <a:gd name="T10" fmla="*/ 38 w 38"/>
                    <a:gd name="T11" fmla="*/ 121 h 121"/>
                    <a:gd name="T12" fmla="*/ 17 w 38"/>
                    <a:gd name="T13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121">
                      <a:moveTo>
                        <a:pt x="17" y="121"/>
                      </a:moveTo>
                      <a:lnTo>
                        <a:pt x="1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121"/>
                      </a:lnTo>
                      <a:lnTo>
                        <a:pt x="17" y="12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3779"/>
                <p:cNvSpPr/>
                <p:nvPr/>
              </p:nvSpPr>
              <p:spPr bwMode="auto">
                <a:xfrm>
                  <a:off x="8773287" y="3315794"/>
                  <a:ext cx="101882" cy="101882"/>
                </a:xfrm>
                <a:custGeom>
                  <a:avLst/>
                  <a:gdLst>
                    <a:gd name="T0" fmla="*/ 52 w 81"/>
                    <a:gd name="T1" fmla="*/ 52 h 81"/>
                    <a:gd name="T2" fmla="*/ 52 w 81"/>
                    <a:gd name="T3" fmla="*/ 81 h 81"/>
                    <a:gd name="T4" fmla="*/ 31 w 81"/>
                    <a:gd name="T5" fmla="*/ 81 h 81"/>
                    <a:gd name="T6" fmla="*/ 31 w 81"/>
                    <a:gd name="T7" fmla="*/ 52 h 81"/>
                    <a:gd name="T8" fmla="*/ 0 w 81"/>
                    <a:gd name="T9" fmla="*/ 52 h 81"/>
                    <a:gd name="T10" fmla="*/ 0 w 81"/>
                    <a:gd name="T11" fmla="*/ 29 h 81"/>
                    <a:gd name="T12" fmla="*/ 31 w 81"/>
                    <a:gd name="T13" fmla="*/ 29 h 81"/>
                    <a:gd name="T14" fmla="*/ 31 w 81"/>
                    <a:gd name="T15" fmla="*/ 0 h 81"/>
                    <a:gd name="T16" fmla="*/ 52 w 81"/>
                    <a:gd name="T17" fmla="*/ 0 h 81"/>
                    <a:gd name="T18" fmla="*/ 52 w 81"/>
                    <a:gd name="T19" fmla="*/ 29 h 81"/>
                    <a:gd name="T20" fmla="*/ 81 w 81"/>
                    <a:gd name="T21" fmla="*/ 29 h 81"/>
                    <a:gd name="T22" fmla="*/ 81 w 81"/>
                    <a:gd name="T23" fmla="*/ 52 h 81"/>
                    <a:gd name="T24" fmla="*/ 52 w 81"/>
                    <a:gd name="T25" fmla="*/ 5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1" h="81">
                      <a:moveTo>
                        <a:pt x="52" y="52"/>
                      </a:moveTo>
                      <a:lnTo>
                        <a:pt x="52" y="81"/>
                      </a:lnTo>
                      <a:lnTo>
                        <a:pt x="31" y="81"/>
                      </a:lnTo>
                      <a:lnTo>
                        <a:pt x="31" y="52"/>
                      </a:lnTo>
                      <a:lnTo>
                        <a:pt x="0" y="52"/>
                      </a:lnTo>
                      <a:lnTo>
                        <a:pt x="0" y="29"/>
                      </a:lnTo>
                      <a:lnTo>
                        <a:pt x="31" y="29"/>
                      </a:lnTo>
                      <a:lnTo>
                        <a:pt x="31" y="0"/>
                      </a:lnTo>
                      <a:lnTo>
                        <a:pt x="52" y="0"/>
                      </a:lnTo>
                      <a:lnTo>
                        <a:pt x="52" y="29"/>
                      </a:lnTo>
                      <a:lnTo>
                        <a:pt x="81" y="29"/>
                      </a:lnTo>
                      <a:lnTo>
                        <a:pt x="81" y="52"/>
                      </a:lnTo>
                      <a:lnTo>
                        <a:pt x="52" y="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3780"/>
                <p:cNvSpPr/>
                <p:nvPr/>
              </p:nvSpPr>
              <p:spPr bwMode="auto">
                <a:xfrm>
                  <a:off x="8951895" y="3262965"/>
                  <a:ext cx="74142" cy="154710"/>
                </a:xfrm>
                <a:custGeom>
                  <a:avLst/>
                  <a:gdLst>
                    <a:gd name="T0" fmla="*/ 24 w 34"/>
                    <a:gd name="T1" fmla="*/ 34 h 52"/>
                    <a:gd name="T2" fmla="*/ 13 w 34"/>
                    <a:gd name="T3" fmla="*/ 44 h 52"/>
                    <a:gd name="T4" fmla="*/ 34 w 34"/>
                    <a:gd name="T5" fmla="*/ 44 h 52"/>
                    <a:gd name="T6" fmla="*/ 34 w 34"/>
                    <a:gd name="T7" fmla="*/ 52 h 52"/>
                    <a:gd name="T8" fmla="*/ 0 w 34"/>
                    <a:gd name="T9" fmla="*/ 52 h 52"/>
                    <a:gd name="T10" fmla="*/ 0 w 34"/>
                    <a:gd name="T11" fmla="*/ 44 h 52"/>
                    <a:gd name="T12" fmla="*/ 19 w 34"/>
                    <a:gd name="T13" fmla="*/ 27 h 52"/>
                    <a:gd name="T14" fmla="*/ 25 w 34"/>
                    <a:gd name="T15" fmla="*/ 17 h 52"/>
                    <a:gd name="T16" fmla="*/ 17 w 34"/>
                    <a:gd name="T17" fmla="*/ 9 h 52"/>
                    <a:gd name="T18" fmla="*/ 9 w 34"/>
                    <a:gd name="T19" fmla="*/ 19 h 52"/>
                    <a:gd name="T20" fmla="*/ 0 w 34"/>
                    <a:gd name="T21" fmla="*/ 19 h 52"/>
                    <a:gd name="T22" fmla="*/ 17 w 34"/>
                    <a:gd name="T23" fmla="*/ 0 h 52"/>
                    <a:gd name="T24" fmla="*/ 34 w 34"/>
                    <a:gd name="T25" fmla="*/ 17 h 52"/>
                    <a:gd name="T26" fmla="*/ 24 w 34"/>
                    <a:gd name="T27" fmla="*/ 3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52">
                      <a:moveTo>
                        <a:pt x="24" y="34"/>
                      </a:move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4" y="52"/>
                        <a:pt x="34" y="52"/>
                        <a:pt x="34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3" y="23"/>
                        <a:pt x="25" y="20"/>
                        <a:pt x="25" y="17"/>
                      </a:cubicBezTo>
                      <a:cubicBezTo>
                        <a:pt x="25" y="12"/>
                        <a:pt x="21" y="9"/>
                        <a:pt x="17" y="9"/>
                      </a:cubicBezTo>
                      <a:cubicBezTo>
                        <a:pt x="12" y="9"/>
                        <a:pt x="9" y="13"/>
                        <a:pt x="9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"/>
                        <a:pt x="7" y="0"/>
                        <a:pt x="17" y="0"/>
                      </a:cubicBezTo>
                      <a:cubicBezTo>
                        <a:pt x="27" y="0"/>
                        <a:pt x="34" y="7"/>
                        <a:pt x="34" y="17"/>
                      </a:cubicBezTo>
                      <a:cubicBezTo>
                        <a:pt x="34" y="23"/>
                        <a:pt x="32" y="27"/>
                        <a:pt x="24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5" name="组合 104"/>
            <p:cNvGrpSpPr/>
            <p:nvPr/>
          </p:nvGrpSpPr>
          <p:grpSpPr>
            <a:xfrm>
              <a:off x="3631397" y="3674484"/>
              <a:ext cx="758455" cy="755938"/>
              <a:chOff x="3631397" y="3674484"/>
              <a:chExt cx="758455" cy="755938"/>
            </a:xfrm>
          </p:grpSpPr>
          <p:sp>
            <p:nvSpPr>
              <p:cNvPr id="17" name="Oval 3731"/>
              <p:cNvSpPr>
                <a:spLocks noChangeArrowheads="1"/>
              </p:cNvSpPr>
              <p:nvPr/>
            </p:nvSpPr>
            <p:spPr bwMode="auto">
              <a:xfrm>
                <a:off x="3631397" y="3674484"/>
                <a:ext cx="758455" cy="7559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3690514" y="3895228"/>
                <a:ext cx="640221" cy="314450"/>
                <a:chOff x="3675420" y="3667978"/>
                <a:chExt cx="640221" cy="314450"/>
              </a:xfrm>
            </p:grpSpPr>
            <p:sp>
              <p:nvSpPr>
                <p:cNvPr id="72" name="Freeform 3786"/>
                <p:cNvSpPr/>
                <p:nvPr/>
              </p:nvSpPr>
              <p:spPr bwMode="auto">
                <a:xfrm>
                  <a:off x="3806231" y="3818914"/>
                  <a:ext cx="381114" cy="163514"/>
                </a:xfrm>
                <a:custGeom>
                  <a:avLst/>
                  <a:gdLst>
                    <a:gd name="T0" fmla="*/ 63 w 128"/>
                    <a:gd name="T1" fmla="*/ 0 h 55"/>
                    <a:gd name="T2" fmla="*/ 0 w 128"/>
                    <a:gd name="T3" fmla="*/ 9 h 55"/>
                    <a:gd name="T4" fmla="*/ 0 w 128"/>
                    <a:gd name="T5" fmla="*/ 55 h 55"/>
                    <a:gd name="T6" fmla="*/ 64 w 128"/>
                    <a:gd name="T7" fmla="*/ 47 h 55"/>
                    <a:gd name="T8" fmla="*/ 64 w 128"/>
                    <a:gd name="T9" fmla="*/ 47 h 55"/>
                    <a:gd name="T10" fmla="*/ 117 w 128"/>
                    <a:gd name="T11" fmla="*/ 53 h 55"/>
                    <a:gd name="T12" fmla="*/ 128 w 128"/>
                    <a:gd name="T13" fmla="*/ 55 h 55"/>
                    <a:gd name="T14" fmla="*/ 128 w 128"/>
                    <a:gd name="T15" fmla="*/ 55 h 55"/>
                    <a:gd name="T16" fmla="*/ 128 w 128"/>
                    <a:gd name="T17" fmla="*/ 9 h 55"/>
                    <a:gd name="T18" fmla="*/ 128 w 128"/>
                    <a:gd name="T19" fmla="*/ 9 h 55"/>
                    <a:gd name="T20" fmla="*/ 121 w 128"/>
                    <a:gd name="T21" fmla="*/ 7 h 55"/>
                    <a:gd name="T22" fmla="*/ 63 w 128"/>
                    <a:gd name="T2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" h="55">
                      <a:moveTo>
                        <a:pt x="63" y="0"/>
                      </a:moveTo>
                      <a:cubicBezTo>
                        <a:pt x="22" y="0"/>
                        <a:pt x="0" y="9"/>
                        <a:pt x="0" y="9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5"/>
                        <a:pt x="31" y="47"/>
                        <a:pt x="64" y="47"/>
                      </a:cubicBezTo>
                      <a:cubicBezTo>
                        <a:pt x="64" y="47"/>
                        <a:pt x="64" y="47"/>
                        <a:pt x="64" y="47"/>
                      </a:cubicBezTo>
                      <a:cubicBezTo>
                        <a:pt x="85" y="47"/>
                        <a:pt x="105" y="50"/>
                        <a:pt x="117" y="53"/>
                      </a:cubicBezTo>
                      <a:cubicBezTo>
                        <a:pt x="124" y="54"/>
                        <a:pt x="128" y="55"/>
                        <a:pt x="128" y="55"/>
                      </a:cubicBezTo>
                      <a:cubicBezTo>
                        <a:pt x="128" y="55"/>
                        <a:pt x="128" y="55"/>
                        <a:pt x="128" y="55"/>
                      </a:cubicBezTo>
                      <a:cubicBezTo>
                        <a:pt x="128" y="9"/>
                        <a:pt x="128" y="9"/>
                        <a:pt x="128" y="9"/>
                      </a:cubicBezTo>
                      <a:cubicBezTo>
                        <a:pt x="128" y="9"/>
                        <a:pt x="128" y="9"/>
                        <a:pt x="128" y="9"/>
                      </a:cubicBezTo>
                      <a:cubicBezTo>
                        <a:pt x="128" y="9"/>
                        <a:pt x="125" y="8"/>
                        <a:pt x="121" y="7"/>
                      </a:cubicBezTo>
                      <a:cubicBezTo>
                        <a:pt x="111" y="4"/>
                        <a:pt x="91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3787"/>
                <p:cNvSpPr/>
                <p:nvPr/>
              </p:nvSpPr>
              <p:spPr bwMode="auto">
                <a:xfrm>
                  <a:off x="3675420" y="3667978"/>
                  <a:ext cx="640221" cy="303130"/>
                </a:xfrm>
                <a:custGeom>
                  <a:avLst/>
                  <a:gdLst>
                    <a:gd name="T0" fmla="*/ 193 w 215"/>
                    <a:gd name="T1" fmla="*/ 84 h 102"/>
                    <a:gd name="T2" fmla="*/ 192 w 215"/>
                    <a:gd name="T3" fmla="*/ 81 h 102"/>
                    <a:gd name="T4" fmla="*/ 192 w 215"/>
                    <a:gd name="T5" fmla="*/ 78 h 102"/>
                    <a:gd name="T6" fmla="*/ 193 w 215"/>
                    <a:gd name="T7" fmla="*/ 75 h 102"/>
                    <a:gd name="T8" fmla="*/ 191 w 215"/>
                    <a:gd name="T9" fmla="*/ 72 h 102"/>
                    <a:gd name="T10" fmla="*/ 191 w 215"/>
                    <a:gd name="T11" fmla="*/ 58 h 102"/>
                    <a:gd name="T12" fmla="*/ 215 w 215"/>
                    <a:gd name="T13" fmla="*/ 48 h 102"/>
                    <a:gd name="T14" fmla="*/ 191 w 215"/>
                    <a:gd name="T15" fmla="*/ 37 h 102"/>
                    <a:gd name="T16" fmla="*/ 190 w 215"/>
                    <a:gd name="T17" fmla="*/ 36 h 102"/>
                    <a:gd name="T18" fmla="*/ 189 w 215"/>
                    <a:gd name="T19" fmla="*/ 36 h 102"/>
                    <a:gd name="T20" fmla="*/ 108 w 215"/>
                    <a:gd name="T21" fmla="*/ 0 h 102"/>
                    <a:gd name="T22" fmla="*/ 0 w 215"/>
                    <a:gd name="T23" fmla="*/ 48 h 102"/>
                    <a:gd name="T24" fmla="*/ 37 w 215"/>
                    <a:gd name="T25" fmla="*/ 64 h 102"/>
                    <a:gd name="T26" fmla="*/ 37 w 215"/>
                    <a:gd name="T27" fmla="*/ 58 h 102"/>
                    <a:gd name="T28" fmla="*/ 107 w 215"/>
                    <a:gd name="T29" fmla="*/ 48 h 102"/>
                    <a:gd name="T30" fmla="*/ 171 w 215"/>
                    <a:gd name="T31" fmla="*/ 56 h 102"/>
                    <a:gd name="T32" fmla="*/ 179 w 215"/>
                    <a:gd name="T33" fmla="*/ 58 h 102"/>
                    <a:gd name="T34" fmla="*/ 179 w 215"/>
                    <a:gd name="T35" fmla="*/ 58 h 102"/>
                    <a:gd name="T36" fmla="*/ 179 w 215"/>
                    <a:gd name="T37" fmla="*/ 64 h 102"/>
                    <a:gd name="T38" fmla="*/ 189 w 215"/>
                    <a:gd name="T39" fmla="*/ 59 h 102"/>
                    <a:gd name="T40" fmla="*/ 189 w 215"/>
                    <a:gd name="T41" fmla="*/ 72 h 102"/>
                    <a:gd name="T42" fmla="*/ 187 w 215"/>
                    <a:gd name="T43" fmla="*/ 75 h 102"/>
                    <a:gd name="T44" fmla="*/ 188 w 215"/>
                    <a:gd name="T45" fmla="*/ 78 h 102"/>
                    <a:gd name="T46" fmla="*/ 188 w 215"/>
                    <a:gd name="T47" fmla="*/ 81 h 102"/>
                    <a:gd name="T48" fmla="*/ 187 w 215"/>
                    <a:gd name="T49" fmla="*/ 84 h 102"/>
                    <a:gd name="T50" fmla="*/ 184 w 215"/>
                    <a:gd name="T51" fmla="*/ 97 h 102"/>
                    <a:gd name="T52" fmla="*/ 190 w 215"/>
                    <a:gd name="T53" fmla="*/ 102 h 102"/>
                    <a:gd name="T54" fmla="*/ 190 w 215"/>
                    <a:gd name="T55" fmla="*/ 102 h 102"/>
                    <a:gd name="T56" fmla="*/ 190 w 215"/>
                    <a:gd name="T57" fmla="*/ 102 h 102"/>
                    <a:gd name="T58" fmla="*/ 196 w 215"/>
                    <a:gd name="T59" fmla="*/ 97 h 102"/>
                    <a:gd name="T60" fmla="*/ 193 w 215"/>
                    <a:gd name="T61" fmla="*/ 84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5" h="102">
                      <a:moveTo>
                        <a:pt x="193" y="84"/>
                      </a:moveTo>
                      <a:cubicBezTo>
                        <a:pt x="193" y="83"/>
                        <a:pt x="193" y="82"/>
                        <a:pt x="192" y="81"/>
                      </a:cubicBezTo>
                      <a:cubicBezTo>
                        <a:pt x="192" y="78"/>
                        <a:pt x="192" y="78"/>
                        <a:pt x="192" y="78"/>
                      </a:cubicBezTo>
                      <a:cubicBezTo>
                        <a:pt x="193" y="78"/>
                        <a:pt x="193" y="76"/>
                        <a:pt x="193" y="75"/>
                      </a:cubicBezTo>
                      <a:cubicBezTo>
                        <a:pt x="193" y="74"/>
                        <a:pt x="192" y="72"/>
                        <a:pt x="191" y="72"/>
                      </a:cubicBezTo>
                      <a:cubicBezTo>
                        <a:pt x="191" y="58"/>
                        <a:pt x="191" y="58"/>
                        <a:pt x="191" y="58"/>
                      </a:cubicBezTo>
                      <a:cubicBezTo>
                        <a:pt x="215" y="48"/>
                        <a:pt x="215" y="48"/>
                        <a:pt x="215" y="48"/>
                      </a:cubicBezTo>
                      <a:cubicBezTo>
                        <a:pt x="191" y="37"/>
                        <a:pt x="191" y="37"/>
                        <a:pt x="191" y="37"/>
                      </a:cubicBezTo>
                      <a:cubicBezTo>
                        <a:pt x="191" y="36"/>
                        <a:pt x="190" y="36"/>
                        <a:pt x="190" y="36"/>
                      </a:cubicBezTo>
                      <a:cubicBezTo>
                        <a:pt x="190" y="36"/>
                        <a:pt x="190" y="36"/>
                        <a:pt x="189" y="36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37" y="64"/>
                        <a:pt x="37" y="64"/>
                        <a:pt x="37" y="64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37" y="58"/>
                        <a:pt x="62" y="48"/>
                        <a:pt x="107" y="48"/>
                      </a:cubicBezTo>
                      <a:cubicBezTo>
                        <a:pt x="138" y="48"/>
                        <a:pt x="160" y="53"/>
                        <a:pt x="171" y="56"/>
                      </a:cubicBezTo>
                      <a:cubicBezTo>
                        <a:pt x="176" y="57"/>
                        <a:pt x="179" y="58"/>
                        <a:pt x="179" y="58"/>
                      </a:cubicBezTo>
                      <a:cubicBezTo>
                        <a:pt x="179" y="58"/>
                        <a:pt x="179" y="58"/>
                        <a:pt x="179" y="58"/>
                      </a:cubicBezTo>
                      <a:cubicBezTo>
                        <a:pt x="179" y="64"/>
                        <a:pt x="179" y="64"/>
                        <a:pt x="179" y="64"/>
                      </a:cubicBezTo>
                      <a:cubicBezTo>
                        <a:pt x="189" y="59"/>
                        <a:pt x="189" y="59"/>
                        <a:pt x="189" y="59"/>
                      </a:cubicBezTo>
                      <a:cubicBezTo>
                        <a:pt x="189" y="72"/>
                        <a:pt x="189" y="72"/>
                        <a:pt x="189" y="72"/>
                      </a:cubicBezTo>
                      <a:cubicBezTo>
                        <a:pt x="188" y="72"/>
                        <a:pt x="187" y="74"/>
                        <a:pt x="187" y="75"/>
                      </a:cubicBezTo>
                      <a:cubicBezTo>
                        <a:pt x="187" y="76"/>
                        <a:pt x="187" y="78"/>
                        <a:pt x="188" y="78"/>
                      </a:cubicBezTo>
                      <a:cubicBezTo>
                        <a:pt x="188" y="81"/>
                        <a:pt x="188" y="81"/>
                        <a:pt x="188" y="81"/>
                      </a:cubicBezTo>
                      <a:cubicBezTo>
                        <a:pt x="187" y="82"/>
                        <a:pt x="187" y="83"/>
                        <a:pt x="187" y="84"/>
                      </a:cubicBezTo>
                      <a:cubicBezTo>
                        <a:pt x="186" y="93"/>
                        <a:pt x="185" y="96"/>
                        <a:pt x="184" y="97"/>
                      </a:cubicBezTo>
                      <a:cubicBezTo>
                        <a:pt x="184" y="99"/>
                        <a:pt x="186" y="102"/>
                        <a:pt x="190" y="102"/>
                      </a:cubicBezTo>
                      <a:cubicBezTo>
                        <a:pt x="190" y="102"/>
                        <a:pt x="190" y="102"/>
                        <a:pt x="190" y="102"/>
                      </a:cubicBezTo>
                      <a:cubicBezTo>
                        <a:pt x="190" y="102"/>
                        <a:pt x="190" y="102"/>
                        <a:pt x="190" y="102"/>
                      </a:cubicBezTo>
                      <a:cubicBezTo>
                        <a:pt x="194" y="102"/>
                        <a:pt x="196" y="99"/>
                        <a:pt x="196" y="97"/>
                      </a:cubicBezTo>
                      <a:cubicBezTo>
                        <a:pt x="194" y="96"/>
                        <a:pt x="194" y="93"/>
                        <a:pt x="193" y="84"/>
                      </a:cubicBezTo>
                      <a:close/>
                    </a:path>
                  </a:pathLst>
                </a:custGeom>
                <a:solidFill>
                  <a:srgbClr val="A31515"/>
                </a:solidFill>
                <a:ln>
                  <a:solidFill>
                    <a:srgbClr val="A31515"/>
                  </a:solidFill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GB" sz="950">
                    <a:solidFill>
                      <a:srgbClr val="A31515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83" name="Title 20"/>
          <p:cNvSpPr txBox="1"/>
          <p:nvPr/>
        </p:nvSpPr>
        <p:spPr>
          <a:xfrm>
            <a:off x="7287604" y="2260108"/>
            <a:ext cx="3951836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对工作任务的分解不充分</a:t>
            </a:r>
            <a:endParaRPr lang="zh-CN" altLang="en-US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8486485" y="3373899"/>
            <a:ext cx="3605413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风险意识不强及没有沟通计划</a:t>
            </a:r>
            <a:endParaRPr lang="en-US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7850249" y="4464899"/>
            <a:ext cx="4443935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计划个人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制定</a:t>
            </a:r>
            <a:r>
              <a:rPr lang="zh-CN" altLang="en-US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，组内没有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达成共识</a:t>
            </a:r>
            <a:endParaRPr lang="zh-CN" altLang="en-US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848515" y="2634381"/>
            <a:ext cx="3146968" cy="834542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20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明确项目范围及具体任务</a:t>
            </a:r>
            <a:endParaRPr lang="en-US" altLang="zh-CN" sz="20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sz="20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848514" y="3675254"/>
            <a:ext cx="2490666" cy="868461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全面的风险认识</a:t>
            </a:r>
            <a:endParaRPr lang="en-US" altLang="zh-CN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64679" y="4975126"/>
            <a:ext cx="3641990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各关键人员的识别与沟通计划</a:t>
            </a:r>
            <a:endParaRPr lang="en-US" altLang="zh-CN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8284" y="1704856"/>
            <a:ext cx="2492990" cy="562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计划阶段的三个关键点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31528" y="1286681"/>
            <a:ext cx="2031325" cy="562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计划阶段常见问题</a:t>
            </a:r>
            <a:endParaRPr lang="en-US" altLang="zh-CN" b="1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项目计划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7" descr="http://www.sc126.com/uploads/allimg/c100211/12avc61k020-1t5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46" y="1048892"/>
            <a:ext cx="3215654" cy="32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4947859" y="1325868"/>
            <a:ext cx="2150619" cy="2661702"/>
          </a:xfrm>
          <a:prstGeom prst="ellipse">
            <a:avLst/>
          </a:prstGeom>
          <a:solidFill>
            <a:srgbClr val="8C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60823" y="1234742"/>
            <a:ext cx="3037044" cy="2578305"/>
            <a:chOff x="7669977" y="1657484"/>
            <a:chExt cx="3037044" cy="2578305"/>
          </a:xfrm>
        </p:grpSpPr>
        <p:sp>
          <p:nvSpPr>
            <p:cNvPr id="21511" name="Puzzle3"/>
            <p:cNvSpPr>
              <a:spLocks noEditPoints="1" noChangeArrowheads="1"/>
            </p:cNvSpPr>
            <p:nvPr/>
          </p:nvSpPr>
          <p:spPr bwMode="auto">
            <a:xfrm>
              <a:off x="8764920" y="1657484"/>
              <a:ext cx="885664" cy="1371190"/>
            </a:xfrm>
            <a:custGeom>
              <a:avLst/>
              <a:gdLst>
                <a:gd name="T0" fmla="*/ 672646 w 21600"/>
                <a:gd name="T1" fmla="*/ 2840555 h 21600"/>
                <a:gd name="T2" fmla="*/ 1330207 w 21600"/>
                <a:gd name="T3" fmla="*/ 3793466 h 21600"/>
                <a:gd name="T4" fmla="*/ 852539 w 21600"/>
                <a:gd name="T5" fmla="*/ 2481867 h 21600"/>
                <a:gd name="T6" fmla="*/ 1330207 w 21600"/>
                <a:gd name="T7" fmla="*/ 1264469 h 21600"/>
                <a:gd name="T8" fmla="*/ 680227 w 21600"/>
                <a:gd name="T9" fmla="*/ 10895 h 21600"/>
                <a:gd name="T10" fmla="*/ 45333 w 21600"/>
                <a:gd name="T11" fmla="*/ 1224621 h 21600"/>
                <a:gd name="T12" fmla="*/ 521484 w 21600"/>
                <a:gd name="T13" fmla="*/ 2431124 h 21600"/>
                <a:gd name="T14" fmla="*/ 45333 w 21600"/>
                <a:gd name="T15" fmla="*/ 379346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800000"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5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2" name="Puzzle2"/>
            <p:cNvSpPr>
              <a:spLocks noEditPoints="1" noChangeArrowheads="1"/>
            </p:cNvSpPr>
            <p:nvPr/>
          </p:nvSpPr>
          <p:spPr bwMode="auto">
            <a:xfrm>
              <a:off x="8507088" y="2656996"/>
              <a:ext cx="1413046" cy="1247297"/>
            </a:xfrm>
            <a:custGeom>
              <a:avLst/>
              <a:gdLst>
                <a:gd name="T0" fmla="*/ 3846 w 21600"/>
                <a:gd name="T1" fmla="*/ 1813782 h 21600"/>
                <a:gd name="T2" fmla="*/ 1104322 w 21600"/>
                <a:gd name="T3" fmla="*/ 2866100 h 21600"/>
                <a:gd name="T4" fmla="*/ 2735713 w 21600"/>
                <a:gd name="T5" fmla="*/ 1882772 h 21600"/>
                <a:gd name="T6" fmla="*/ 4421071 w 21600"/>
                <a:gd name="T7" fmla="*/ 2869111 h 21600"/>
                <a:gd name="T8" fmla="*/ 5679227 w 21600"/>
                <a:gd name="T9" fmla="*/ 2044625 h 21600"/>
                <a:gd name="T10" fmla="*/ 4440300 w 21600"/>
                <a:gd name="T11" fmla="*/ 776467 h 21600"/>
                <a:gd name="T12" fmla="*/ 2839614 w 21600"/>
                <a:gd name="T13" fmla="*/ 3011 h 21600"/>
                <a:gd name="T14" fmla="*/ 1104322 w 21600"/>
                <a:gd name="T15" fmla="*/ 79749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A31515"/>
            </a:solidFill>
            <a:ln w="25400">
              <a:noFill/>
              <a:miter lim="800000"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5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3" name="Puzzle4"/>
            <p:cNvSpPr>
              <a:spLocks noEditPoints="1" noChangeArrowheads="1"/>
            </p:cNvSpPr>
            <p:nvPr/>
          </p:nvSpPr>
          <p:spPr bwMode="auto">
            <a:xfrm>
              <a:off x="7962966" y="2640254"/>
              <a:ext cx="848832" cy="1595535"/>
            </a:xfrm>
            <a:custGeom>
              <a:avLst/>
              <a:gdLst>
                <a:gd name="T0" fmla="*/ 474869 w 21600"/>
                <a:gd name="T1" fmla="*/ 3286887 h 21600"/>
                <a:gd name="T2" fmla="*/ 26382 w 21600"/>
                <a:gd name="T3" fmla="*/ 4802716 h 21600"/>
                <a:gd name="T4" fmla="*/ 656746 w 21600"/>
                <a:gd name="T5" fmla="*/ 6122360 h 21600"/>
                <a:gd name="T6" fmla="*/ 1194066 w 21600"/>
                <a:gd name="T7" fmla="*/ 4748784 h 21600"/>
                <a:gd name="T8" fmla="*/ 796963 w 21600"/>
                <a:gd name="T9" fmla="*/ 3085729 h 21600"/>
                <a:gd name="T10" fmla="*/ 1201034 w 21600"/>
                <a:gd name="T11" fmla="*/ 1334352 h 21600"/>
                <a:gd name="T12" fmla="*/ 633159 w 21600"/>
                <a:gd name="T13" fmla="*/ 4903 h 21600"/>
                <a:gd name="T14" fmla="*/ 26382 w 21600"/>
                <a:gd name="T15" fmla="*/ 13343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52627F"/>
            </a:solidFill>
            <a:ln w="12700">
              <a:noFill/>
              <a:miter lim="800000"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5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4" name="Puzzle1"/>
            <p:cNvSpPr>
              <a:spLocks noEditPoints="1" noChangeArrowheads="1"/>
            </p:cNvSpPr>
            <p:nvPr/>
          </p:nvSpPr>
          <p:spPr bwMode="auto">
            <a:xfrm>
              <a:off x="7669977" y="2071016"/>
              <a:ext cx="1429788" cy="950960"/>
            </a:xfrm>
            <a:custGeom>
              <a:avLst/>
              <a:gdLst>
                <a:gd name="T0" fmla="*/ 4565843 w 21600"/>
                <a:gd name="T1" fmla="*/ 1263424 h 21600"/>
                <a:gd name="T2" fmla="*/ 4628859 w 21600"/>
                <a:gd name="T3" fmla="*/ 31351 h 21600"/>
                <a:gd name="T4" fmla="*/ 1288190 w 21600"/>
                <a:gd name="T5" fmla="*/ 50554 h 21600"/>
                <a:gd name="T6" fmla="*/ 1374868 w 21600"/>
                <a:gd name="T7" fmla="*/ 1258205 h 21600"/>
                <a:gd name="T8" fmla="*/ 2946693 w 21600"/>
                <a:gd name="T9" fmla="*/ 771997 h 21600"/>
                <a:gd name="T10" fmla="*/ 2958556 w 21600"/>
                <a:gd name="T11" fmla="*/ 522819 h 21600"/>
                <a:gd name="T12" fmla="*/ 5889495 w 21600"/>
                <a:gd name="T13" fmla="*/ 599464 h 21600"/>
                <a:gd name="T14" fmla="*/ 15754 w 21600"/>
                <a:gd name="T15" fmla="*/ 59946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A31515"/>
            </a:solidFill>
            <a:ln w="25400">
              <a:solidFill>
                <a:srgbClr val="A31515"/>
              </a:solidFill>
              <a:miter lim="800000"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5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5" name="Puzzle1"/>
            <p:cNvSpPr>
              <a:spLocks noEditPoints="1" noChangeArrowheads="1"/>
            </p:cNvSpPr>
            <p:nvPr/>
          </p:nvSpPr>
          <p:spPr bwMode="auto">
            <a:xfrm>
              <a:off x="9277233" y="2064319"/>
              <a:ext cx="1429788" cy="949285"/>
            </a:xfrm>
            <a:custGeom>
              <a:avLst/>
              <a:gdLst>
                <a:gd name="T0" fmla="*/ 4565843 w 21600"/>
                <a:gd name="T1" fmla="*/ 1258990 h 21600"/>
                <a:gd name="T2" fmla="*/ 4628859 w 21600"/>
                <a:gd name="T3" fmla="*/ 31254 h 21600"/>
                <a:gd name="T4" fmla="*/ 1288190 w 21600"/>
                <a:gd name="T5" fmla="*/ 50340 h 21600"/>
                <a:gd name="T6" fmla="*/ 1374868 w 21600"/>
                <a:gd name="T7" fmla="*/ 1253781 h 21600"/>
                <a:gd name="T8" fmla="*/ 2946693 w 21600"/>
                <a:gd name="T9" fmla="*/ 769304 h 21600"/>
                <a:gd name="T10" fmla="*/ 2958556 w 21600"/>
                <a:gd name="T11" fmla="*/ 520981 h 21600"/>
                <a:gd name="T12" fmla="*/ 5889495 w 21600"/>
                <a:gd name="T13" fmla="*/ 597366 h 21600"/>
                <a:gd name="T14" fmla="*/ 15754 w 21600"/>
                <a:gd name="T15" fmla="*/ 59736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A31515"/>
            </a:solidFill>
            <a:ln w="12700">
              <a:noFill/>
              <a:miter lim="800000"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5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6" name="Puzzle4"/>
            <p:cNvSpPr>
              <a:spLocks noEditPoints="1" noChangeArrowheads="1"/>
            </p:cNvSpPr>
            <p:nvPr/>
          </p:nvSpPr>
          <p:spPr bwMode="auto">
            <a:xfrm>
              <a:off x="9570222" y="2631881"/>
              <a:ext cx="848832" cy="1595537"/>
            </a:xfrm>
            <a:custGeom>
              <a:avLst/>
              <a:gdLst>
                <a:gd name="T0" fmla="*/ 474869 w 21600"/>
                <a:gd name="T1" fmla="*/ 3286889 h 21600"/>
                <a:gd name="T2" fmla="*/ 26382 w 21600"/>
                <a:gd name="T3" fmla="*/ 4802719 h 21600"/>
                <a:gd name="T4" fmla="*/ 656746 w 21600"/>
                <a:gd name="T5" fmla="*/ 6122364 h 21600"/>
                <a:gd name="T6" fmla="*/ 1194066 w 21600"/>
                <a:gd name="T7" fmla="*/ 4748787 h 21600"/>
                <a:gd name="T8" fmla="*/ 796963 w 21600"/>
                <a:gd name="T9" fmla="*/ 3085731 h 21600"/>
                <a:gd name="T10" fmla="*/ 1201034 w 21600"/>
                <a:gd name="T11" fmla="*/ 1334353 h 21600"/>
                <a:gd name="T12" fmla="*/ 633159 w 21600"/>
                <a:gd name="T13" fmla="*/ 4903 h 21600"/>
                <a:gd name="T14" fmla="*/ 26382 w 21600"/>
                <a:gd name="T15" fmla="*/ 133435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52627F"/>
            </a:solidFill>
            <a:ln w="12700">
              <a:noFill/>
              <a:miter lim="800000"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5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612" name="云形标注 21"/>
          <p:cNvSpPr>
            <a:spLocks noChangeArrowheads="1"/>
          </p:cNvSpPr>
          <p:nvPr/>
        </p:nvSpPr>
        <p:spPr bwMode="auto">
          <a:xfrm>
            <a:off x="9119473" y="1160628"/>
            <a:ext cx="2485062" cy="1324253"/>
          </a:xfrm>
          <a:prstGeom prst="cloudCallout">
            <a:avLst>
              <a:gd name="adj1" fmla="val -66815"/>
              <a:gd name="adj2" fmla="val 67236"/>
            </a:avLst>
          </a:prstGeom>
          <a:noFill/>
          <a:ln w="12700">
            <a:solidFill>
              <a:srgbClr val="385D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65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要做的事情太多了，一下想不清楚，怎么办？</a:t>
            </a:r>
            <a:endParaRPr lang="zh-CN" altLang="en-US" sz="1265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1" name="TextBox 26"/>
          <p:cNvSpPr txBox="1">
            <a:spLocks noChangeArrowheads="1"/>
          </p:cNvSpPr>
          <p:nvPr/>
        </p:nvSpPr>
        <p:spPr bwMode="auto">
          <a:xfrm>
            <a:off x="1276011" y="4083260"/>
            <a:ext cx="344517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分解的原则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：   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完全穷尽，彼此独立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最小颗粒的特征：</a:t>
            </a:r>
            <a:endParaRPr lang="en-US" altLang="zh-CN" sz="16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一个清晰的任务完成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一个清晰的责任人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能够估算工期和工作量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2" name="TextBox 27"/>
          <p:cNvSpPr txBox="1">
            <a:spLocks noChangeArrowheads="1"/>
          </p:cNvSpPr>
          <p:nvPr/>
        </p:nvSpPr>
        <p:spPr bwMode="auto">
          <a:xfrm>
            <a:off x="6429375" y="4376282"/>
            <a:ext cx="61831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分解的方法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：   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自上而下，头脑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风暴</a:t>
            </a:r>
            <a:endParaRPr lang="en-US" altLang="zh-CN" sz="1600" dirty="0" smtClean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00" dirty="0" smtClean="0">
                <a:latin typeface="+mn-lt"/>
                <a:ea typeface="+mn-ea"/>
                <a:cs typeface="+mn-ea"/>
                <a:sym typeface="+mn-lt"/>
              </a:rPr>
              <a:t>                    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“大事化小”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分解到可预测、可管理的单个小任务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表达的形式：   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图形式   目录式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项目计划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5462425" y="1766451"/>
            <a:ext cx="11079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工作</a:t>
            </a:r>
            <a:endParaRPr lang="en-US" altLang="zh-CN" sz="3600" dirty="0" smtClean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任务</a:t>
            </a:r>
            <a:endParaRPr lang="en-US" altLang="zh-CN" sz="3600" dirty="0" smtClean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分解</a:t>
            </a:r>
            <a:endParaRPr lang="en-US" altLang="zh-CN" sz="36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15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811288" y="262575"/>
            <a:ext cx="216758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 险 计 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706438" y="1063179"/>
            <a:ext cx="8459241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根据项目任务的执行排序、时间计划及所需资源等进行分析，制定计划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85416" y="1475929"/>
            <a:ext cx="585946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风险计划</a:t>
            </a:r>
            <a:r>
              <a:rPr lang="zh-CN" altLang="en-US" sz="20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要点</a:t>
            </a:r>
            <a:endParaRPr lang="en-US" altLang="zh-CN" sz="2000" b="1" dirty="0" smtClean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识别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风险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评估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风险等级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明确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风险响应计划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785416" y="3760341"/>
            <a:ext cx="4216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假设</a:t>
            </a:r>
            <a:r>
              <a:rPr lang="zh-CN" altLang="en-US" sz="20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所列计划中有可能出现的风险</a:t>
            </a:r>
            <a:endParaRPr lang="en-US" altLang="zh-CN" sz="20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分析任务执行中哪里会出现问题？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与项目组成员一同头脑风暴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回顾以往项目中曾出现的问题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65" y="1888863"/>
            <a:ext cx="5543747" cy="4157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830481" y="317076"/>
            <a:ext cx="216758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沟 通 计 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677" name="TextBox 26"/>
          <p:cNvSpPr txBox="1">
            <a:spLocks noChangeArrowheads="1"/>
          </p:cNvSpPr>
          <p:nvPr/>
        </p:nvSpPr>
        <p:spPr bwMode="auto">
          <a:xfrm>
            <a:off x="811185" y="1102628"/>
            <a:ext cx="7986051" cy="3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635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根据项目任务的执行排序、时间计划及所需资源等进行分析，制定计划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4" name="TextBox 26"/>
          <p:cNvSpPr txBox="1">
            <a:spLocks noChangeArrowheads="1"/>
          </p:cNvSpPr>
          <p:nvPr/>
        </p:nvSpPr>
        <p:spPr bwMode="auto">
          <a:xfrm>
            <a:off x="830481" y="1618599"/>
            <a:ext cx="11269925" cy="10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四个适当</a:t>
            </a:r>
            <a:endParaRPr lang="en-US" altLang="zh-CN" sz="2000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适当的时间将适当的信息通过适当的渠道传达给适当的人，并确保相关人的正确理解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5" name="TextBox 26"/>
          <p:cNvSpPr txBox="1">
            <a:spLocks noChangeArrowheads="1"/>
          </p:cNvSpPr>
          <p:nvPr/>
        </p:nvSpPr>
        <p:spPr bwMode="auto">
          <a:xfrm>
            <a:off x="864107" y="2778612"/>
            <a:ext cx="421904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三大</a:t>
            </a:r>
            <a:r>
              <a:rPr lang="zh-CN" altLang="en-US" sz="2000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原则</a:t>
            </a:r>
            <a:endParaRPr lang="en-US" altLang="zh-CN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及时    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准确    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 信息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恰到好处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en-US" altLang="zh-CN" sz="2000" b="1" dirty="0">
              <a:solidFill>
                <a:srgbClr val="CA8F4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7107" y="3890365"/>
            <a:ext cx="2492990" cy="6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制定好项目例会制度</a:t>
            </a:r>
            <a:endParaRPr lang="zh-CN" altLang="en-US" sz="2000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64107" y="4846690"/>
          <a:ext cx="8572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利益干系人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所需信息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频率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方法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责任人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高层主管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成本、质量控制测试、进度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每月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报告会议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项目经理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50546" y="5745092"/>
            <a:ext cx="110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4584" grpId="0"/>
      <p:bldP spid="2458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solidFill>
                <a:srgbClr val="8C99AF"/>
              </a:solidFill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项目执行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9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9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79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79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706438" y="1312069"/>
            <a:ext cx="639721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识别计划的偏离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采取矫正措施以使实际进展与计划保持一致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接受和评估来自项目干系人的项目变更请求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必要时重新调整项目活动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必要时调整资源水平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得到授权者批准后，变更项目范围、调整项目目标并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监控项目进展，把控项目实施进程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706438" y="246926"/>
            <a:ext cx="432048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项目执行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t="-7745" r="1107" b="7745"/>
          <a:stretch>
            <a:fillRect/>
          </a:stretch>
        </p:blipFill>
        <p:spPr>
          <a:xfrm>
            <a:off x="6512993" y="1312069"/>
            <a:ext cx="5616623" cy="3744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97262" y="1966356"/>
            <a:ext cx="3240360" cy="3433538"/>
          </a:xfrm>
          <a:prstGeom prst="round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654" name="TextBox 26"/>
          <p:cNvSpPr txBox="1">
            <a:spLocks noChangeArrowheads="1"/>
          </p:cNvSpPr>
          <p:nvPr/>
        </p:nvSpPr>
        <p:spPr bwMode="auto">
          <a:xfrm>
            <a:off x="8177029" y="3754431"/>
            <a:ext cx="5832648" cy="204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项目沟通</a:t>
            </a:r>
            <a:r>
              <a:rPr lang="zh-CN" altLang="en-US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要点</a:t>
            </a:r>
            <a:endParaRPr lang="zh-CN" altLang="en-US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组成员对目标达成共识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沟通计划、规章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相互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尊重      主动倾听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49" name="TextBox 12"/>
          <p:cNvSpPr txBox="1">
            <a:spLocks noChangeArrowheads="1"/>
          </p:cNvSpPr>
          <p:nvPr/>
        </p:nvSpPr>
        <p:spPr bwMode="auto">
          <a:xfrm>
            <a:off x="711821" y="348585"/>
            <a:ext cx="216758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 目 沟 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13151" y="2129642"/>
            <a:ext cx="3070258" cy="2906603"/>
            <a:chOff x="5381494" y="1478883"/>
            <a:chExt cx="6507345" cy="5767167"/>
          </a:xfrm>
        </p:grpSpPr>
        <p:pic>
          <p:nvPicPr>
            <p:cNvPr id="31750" name="Picture 10" descr="http://down.tutu001.com/d/file/20100518/80b98ec45d881f735460510cab_560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756" y="3767005"/>
              <a:ext cx="2476178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12" descr="http://pic2.ooopic.com/01/03/91/92bOOOPIC5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294" y="5047788"/>
              <a:ext cx="1280782" cy="1280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14" descr="http://picapi.ooopic.com/00/92/53/80b1OOOPIC6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659" y="5123127"/>
              <a:ext cx="1205442" cy="120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18" descr="http://pic9.nipic.com/20100825/2457331_073425311314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137" y="2184864"/>
              <a:ext cx="1550332" cy="135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TextBox 20"/>
            <p:cNvSpPr txBox="1">
              <a:spLocks noChangeArrowheads="1"/>
            </p:cNvSpPr>
            <p:nvPr/>
          </p:nvSpPr>
          <p:spPr bwMode="auto">
            <a:xfrm>
              <a:off x="7462860" y="1478883"/>
              <a:ext cx="1662072" cy="73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客  户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755" name="TextBox 21"/>
            <p:cNvSpPr txBox="1">
              <a:spLocks noChangeArrowheads="1"/>
            </p:cNvSpPr>
            <p:nvPr/>
          </p:nvSpPr>
          <p:spPr bwMode="auto">
            <a:xfrm>
              <a:off x="5381494" y="6513236"/>
              <a:ext cx="1662072" cy="73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高  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756" name="TextBox 22"/>
            <p:cNvSpPr txBox="1">
              <a:spLocks noChangeArrowheads="1"/>
            </p:cNvSpPr>
            <p:nvPr/>
          </p:nvSpPr>
          <p:spPr bwMode="auto">
            <a:xfrm>
              <a:off x="9425836" y="6389152"/>
              <a:ext cx="2463003" cy="73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主  管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1757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7860837" y="3767006"/>
              <a:ext cx="604396" cy="1674"/>
            </a:xfrm>
            <a:prstGeom prst="line">
              <a:avLst/>
            </a:prstGeom>
            <a:noFill/>
            <a:ln w="28575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直接连接符 25"/>
            <p:cNvCxnSpPr>
              <a:cxnSpLocks noChangeShapeType="1"/>
            </p:cNvCxnSpPr>
            <p:nvPr/>
          </p:nvCxnSpPr>
          <p:spPr bwMode="auto">
            <a:xfrm flipV="1">
              <a:off x="6806077" y="5123128"/>
              <a:ext cx="679735" cy="565888"/>
            </a:xfrm>
            <a:prstGeom prst="line">
              <a:avLst/>
            </a:prstGeom>
            <a:noFill/>
            <a:ln w="28575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直接连接符 27"/>
            <p:cNvCxnSpPr>
              <a:cxnSpLocks noChangeShapeType="1"/>
            </p:cNvCxnSpPr>
            <p:nvPr/>
          </p:nvCxnSpPr>
          <p:spPr bwMode="auto">
            <a:xfrm rot="10800000">
              <a:off x="8691253" y="5198468"/>
              <a:ext cx="902406" cy="527380"/>
            </a:xfrm>
            <a:prstGeom prst="line">
              <a:avLst/>
            </a:prstGeom>
            <a:noFill/>
            <a:ln w="28575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ectangle 78"/>
          <p:cNvSpPr>
            <a:spLocks noChangeArrowheads="1"/>
          </p:cNvSpPr>
          <p:nvPr/>
        </p:nvSpPr>
        <p:spPr bwMode="auto">
          <a:xfrm>
            <a:off x="609703" y="1729237"/>
            <a:ext cx="4135335" cy="385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 marL="142875" indent="-14287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四个主要沟通</a:t>
            </a:r>
            <a:r>
              <a:rPr lang="zh-CN" altLang="en-US" b="1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需求</a:t>
            </a:r>
            <a:endParaRPr lang="en-US" altLang="zh-CN" b="1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85" dirty="0" smtClean="0">
                <a:latin typeface="+mn-lt"/>
                <a:ea typeface="+mn-ea"/>
                <a:cs typeface="+mn-ea"/>
                <a:sym typeface="+mn-lt"/>
              </a:rPr>
              <a:t>职责      </a:t>
            </a:r>
            <a:r>
              <a:rPr lang="zh-CN" altLang="en-US" sz="1685" dirty="0">
                <a:latin typeface="+mn-lt"/>
                <a:ea typeface="+mn-ea"/>
                <a:cs typeface="+mn-ea"/>
                <a:sym typeface="+mn-lt"/>
              </a:rPr>
              <a:t>授权    协调      状态</a:t>
            </a:r>
            <a:endParaRPr lang="en-US" altLang="zh-CN" sz="168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会议</a:t>
            </a:r>
            <a:endParaRPr lang="en-US" altLang="zh-CN" sz="2000" b="1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85" dirty="0">
                <a:latin typeface="+mn-lt"/>
                <a:ea typeface="+mn-ea"/>
                <a:cs typeface="+mn-ea"/>
                <a:sym typeface="+mn-lt"/>
              </a:rPr>
              <a:t>项目讨论会</a:t>
            </a:r>
            <a:endParaRPr lang="en-US" altLang="zh-CN" sz="168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85" dirty="0">
                <a:latin typeface="+mn-lt"/>
                <a:ea typeface="+mn-ea"/>
                <a:cs typeface="+mn-ea"/>
                <a:sym typeface="+mn-lt"/>
              </a:rPr>
              <a:t>成员进度汇报</a:t>
            </a:r>
            <a:endParaRPr lang="en-US" altLang="zh-CN" sz="168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85" dirty="0">
                <a:latin typeface="+mn-lt"/>
                <a:ea typeface="+mn-ea"/>
                <a:cs typeface="+mn-ea"/>
                <a:sym typeface="+mn-lt"/>
              </a:rPr>
              <a:t>项目例会</a:t>
            </a:r>
            <a:endParaRPr lang="en-US" altLang="zh-CN" sz="168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85" dirty="0">
                <a:latin typeface="+mn-lt"/>
                <a:ea typeface="+mn-ea"/>
                <a:cs typeface="+mn-ea"/>
                <a:sym typeface="+mn-lt"/>
              </a:rPr>
              <a:t>及时、公开、恰到好处</a:t>
            </a:r>
            <a:endParaRPr lang="en-US" altLang="zh-CN" sz="168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610150" y="1225142"/>
            <a:ext cx="2414232" cy="40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5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项目组内的沟通</a:t>
            </a:r>
            <a:endParaRPr lang="en-US" altLang="zh-CN" sz="2005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7912437" y="1655550"/>
            <a:ext cx="3962889" cy="193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 marL="142875" indent="-14287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  谁，为什么需要信息？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  他们需要什么类型的信息？何种详尽程度？频率？   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  当你和高层及客户沟通时，你的目标是什么？采用什么样的方法来完成沟通？</a:t>
            </a:r>
            <a:endParaRPr lang="zh-CN" altLang="en-US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85"/>
          <p:cNvSpPr>
            <a:spLocks noChangeArrowheads="1"/>
          </p:cNvSpPr>
          <p:nvPr/>
        </p:nvSpPr>
        <p:spPr bwMode="auto">
          <a:xfrm>
            <a:off x="7483409" y="1184234"/>
            <a:ext cx="3085596" cy="3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zh-CN" altLang="en-US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与高层、客户的沟通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132886" y="1669922"/>
            <a:ext cx="2888146" cy="3675313"/>
            <a:chOff x="8132886" y="1669922"/>
            <a:chExt cx="2888146" cy="3675313"/>
          </a:xfrm>
        </p:grpSpPr>
        <p:sp>
          <p:nvSpPr>
            <p:cNvPr id="28" name="圆角矩形 22"/>
            <p:cNvSpPr>
              <a:spLocks noChangeArrowheads="1"/>
            </p:cNvSpPr>
            <p:nvPr/>
          </p:nvSpPr>
          <p:spPr bwMode="auto">
            <a:xfrm>
              <a:off x="8132886" y="2045910"/>
              <a:ext cx="2888146" cy="3299325"/>
            </a:xfrm>
            <a:prstGeom prst="roundRect">
              <a:avLst>
                <a:gd name="adj" fmla="val 3056"/>
              </a:avLst>
            </a:prstGeom>
            <a:noFill/>
            <a:ln w="25400">
              <a:solidFill>
                <a:srgbClr val="7F7F7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2" algn="ctr" fontAlgn="ctr">
                <a:buClr>
                  <a:srgbClr val="FF0000"/>
                </a:buClr>
                <a:buSzPct val="70000"/>
              </a:pPr>
              <a:endParaRPr lang="zh-CN" altLang="en-US" sz="1685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844486" y="1669922"/>
              <a:ext cx="1474795" cy="558799"/>
            </a:xfrm>
            <a:prstGeom prst="roundRect">
              <a:avLst/>
            </a:prstGeom>
            <a:solidFill>
              <a:srgbClr val="52627F"/>
            </a:solidFill>
            <a:ln>
              <a:solidFill>
                <a:srgbClr val="526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19242" y="1693586"/>
            <a:ext cx="2888146" cy="3663105"/>
            <a:chOff x="4619242" y="1693586"/>
            <a:chExt cx="2888146" cy="3663105"/>
          </a:xfrm>
        </p:grpSpPr>
        <p:sp>
          <p:nvSpPr>
            <p:cNvPr id="27" name="圆角矩形 22"/>
            <p:cNvSpPr>
              <a:spLocks noChangeArrowheads="1"/>
            </p:cNvSpPr>
            <p:nvPr/>
          </p:nvSpPr>
          <p:spPr bwMode="auto">
            <a:xfrm>
              <a:off x="4619242" y="2057366"/>
              <a:ext cx="2888146" cy="3299325"/>
            </a:xfrm>
            <a:prstGeom prst="roundRect">
              <a:avLst>
                <a:gd name="adj" fmla="val 3056"/>
              </a:avLst>
            </a:prstGeom>
            <a:noFill/>
            <a:ln w="25400">
              <a:solidFill>
                <a:srgbClr val="7F7F7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2" algn="ctr" fontAlgn="ctr">
                <a:buClr>
                  <a:srgbClr val="FF0000"/>
                </a:buClr>
                <a:buSzPct val="70000"/>
              </a:pPr>
              <a:endParaRPr lang="zh-CN" altLang="en-US" sz="1685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261810" y="1693586"/>
              <a:ext cx="1474795" cy="558799"/>
            </a:xfrm>
            <a:prstGeom prst="roundRect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2350" y="1623654"/>
            <a:ext cx="2888146" cy="3733037"/>
            <a:chOff x="1042350" y="1623654"/>
            <a:chExt cx="2888146" cy="3733037"/>
          </a:xfrm>
        </p:grpSpPr>
        <p:sp>
          <p:nvSpPr>
            <p:cNvPr id="33797" name="圆角矩形 22"/>
            <p:cNvSpPr>
              <a:spLocks noChangeArrowheads="1"/>
            </p:cNvSpPr>
            <p:nvPr/>
          </p:nvSpPr>
          <p:spPr bwMode="auto">
            <a:xfrm>
              <a:off x="1042350" y="2057366"/>
              <a:ext cx="2888146" cy="3299325"/>
            </a:xfrm>
            <a:prstGeom prst="roundRect">
              <a:avLst>
                <a:gd name="adj" fmla="val 3056"/>
              </a:avLst>
            </a:prstGeom>
            <a:noFill/>
            <a:ln w="25400">
              <a:solidFill>
                <a:srgbClr val="7F7F7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2" algn="ctr" fontAlgn="ctr">
                <a:buClr>
                  <a:srgbClr val="FF0000"/>
                </a:buClr>
                <a:buSzPct val="70000"/>
              </a:pPr>
              <a:endParaRPr lang="zh-CN" altLang="en-US" sz="1685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820863" y="1623654"/>
              <a:ext cx="1474795" cy="558799"/>
            </a:xfrm>
            <a:prstGeom prst="roundRect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796" name="TextBox 12"/>
          <p:cNvSpPr txBox="1">
            <a:spLocks noChangeArrowheads="1"/>
          </p:cNvSpPr>
          <p:nvPr/>
        </p:nvSpPr>
        <p:spPr bwMode="auto">
          <a:xfrm>
            <a:off x="774371" y="357337"/>
            <a:ext cx="216758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 目 沟 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0" name="矩形 26"/>
          <p:cNvSpPr>
            <a:spLocks noChangeArrowheads="1"/>
          </p:cNvSpPr>
          <p:nvPr/>
        </p:nvSpPr>
        <p:spPr bwMode="auto">
          <a:xfrm>
            <a:off x="8510526" y="2376396"/>
            <a:ext cx="2486224" cy="23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会后发布会议纪要给每位参会者</a:t>
            </a:r>
            <a:endParaRPr lang="en-US" altLang="zh-CN" sz="147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会议必须产生明确的决定</a:t>
            </a:r>
            <a:endParaRPr lang="en-US" altLang="zh-CN" sz="147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所有决定必须立即付诸行动</a:t>
            </a:r>
            <a:endParaRPr lang="zh-CN" altLang="en-US" sz="147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2" name="矩形 25"/>
          <p:cNvSpPr>
            <a:spLocks noChangeArrowheads="1"/>
          </p:cNvSpPr>
          <p:nvPr/>
        </p:nvSpPr>
        <p:spPr bwMode="auto">
          <a:xfrm>
            <a:off x="4840939" y="2387852"/>
            <a:ext cx="2419254" cy="23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做好准备，按时开始，并首先说明会议的目的和议题议程</a:t>
            </a:r>
            <a:endParaRPr lang="en-US" altLang="zh-CN" sz="147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每位与会者都有发言机会</a:t>
            </a:r>
            <a:endParaRPr lang="en-US" altLang="zh-CN" sz="147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对会议内容进行口头总结</a:t>
            </a:r>
            <a:endParaRPr lang="zh-CN" altLang="en-US" sz="147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3" name="TextBox 32"/>
          <p:cNvSpPr txBox="1">
            <a:spLocks noChangeArrowheads="1"/>
          </p:cNvSpPr>
          <p:nvPr/>
        </p:nvSpPr>
        <p:spPr bwMode="auto">
          <a:xfrm>
            <a:off x="1287678" y="2398585"/>
            <a:ext cx="2397490" cy="24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事先明确为什么开会，以及预期要取得什么效果</a:t>
            </a:r>
            <a:endParaRPr lang="en-US" altLang="zh-CN" sz="147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考虑是否可以取消会议</a:t>
            </a:r>
            <a:endParaRPr lang="en-US" altLang="zh-CN" sz="147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确定需要参加的最少人数</a:t>
            </a:r>
            <a:endParaRPr lang="en-US" altLang="zh-CN" sz="147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确认会议室</a:t>
            </a:r>
            <a:endParaRPr lang="en-US" altLang="zh-CN" sz="1475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5" dirty="0">
                <a:latin typeface="+mn-lt"/>
                <a:ea typeface="+mn-ea"/>
                <a:cs typeface="+mn-ea"/>
                <a:sym typeface="+mn-lt"/>
              </a:rPr>
              <a:t>会前和关键与会者就会议议题及持续时间进行沟通</a:t>
            </a:r>
            <a:endParaRPr lang="en-US" altLang="zh-CN" sz="147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6" name="TextBox 22"/>
          <p:cNvSpPr txBox="1">
            <a:spLocks noChangeArrowheads="1"/>
          </p:cNvSpPr>
          <p:nvPr/>
        </p:nvSpPr>
        <p:spPr bwMode="auto">
          <a:xfrm>
            <a:off x="1731096" y="1657256"/>
            <a:ext cx="1582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   前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8" name="TextBox 22"/>
          <p:cNvSpPr txBox="1">
            <a:spLocks noChangeArrowheads="1"/>
          </p:cNvSpPr>
          <p:nvPr/>
        </p:nvSpPr>
        <p:spPr bwMode="auto">
          <a:xfrm>
            <a:off x="5254079" y="1727188"/>
            <a:ext cx="1464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   中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10" name="TextBox 22"/>
          <p:cNvSpPr txBox="1">
            <a:spLocks noChangeArrowheads="1"/>
          </p:cNvSpPr>
          <p:nvPr/>
        </p:nvSpPr>
        <p:spPr bwMode="auto">
          <a:xfrm>
            <a:off x="8844486" y="1761474"/>
            <a:ext cx="1464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   后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54901" y="566694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有效沟通的关键要素</a:t>
            </a:r>
            <a:endParaRPr lang="zh-CN" altLang="en-US" sz="32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2" grpId="0"/>
      <p:bldP spid="33803" grpId="0"/>
      <p:bldP spid="33806" grpId="0"/>
      <p:bldP spid="33808" grpId="0"/>
      <p:bldP spid="338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1031314" y="3109142"/>
            <a:ext cx="1008000" cy="1008000"/>
          </a:xfrm>
          <a:prstGeom prst="ellipse">
            <a:avLst/>
          </a:prstGeom>
          <a:solidFill>
            <a:srgbClr val="6F77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4888" y="4756530"/>
            <a:ext cx="2843877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627F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52627F"/>
                </a:solidFill>
                <a:cs typeface="+mn-ea"/>
                <a:sym typeface="+mn-lt"/>
              </a:rPr>
              <a:t>项目启动</a:t>
            </a:r>
            <a:endParaRPr lang="en-US" altLang="zh-CN" sz="2800" dirty="0" smtClean="0">
              <a:solidFill>
                <a:srgbClr val="52627F"/>
              </a:solidFill>
              <a:cs typeface="+mn-ea"/>
              <a:sym typeface="+mn-lt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3431722" y="3112366"/>
            <a:ext cx="1008000" cy="1008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2722609" y="4756530"/>
            <a:ext cx="2520280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A31515"/>
                </a:solidFill>
                <a:cs typeface="+mn-ea"/>
                <a:sym typeface="+mn-lt"/>
              </a:rPr>
              <a:t>制定项目计划</a:t>
            </a:r>
            <a:endParaRPr lang="en-US" altLang="zh-CN" sz="2800" dirty="0" smtClean="0">
              <a:solidFill>
                <a:srgbClr val="A31515"/>
              </a:solidFill>
              <a:cs typeface="+mn-ea"/>
              <a:sym typeface="+mn-lt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5956255" y="3127997"/>
            <a:ext cx="1008000" cy="995890"/>
          </a:xfrm>
          <a:prstGeom prst="ellipse">
            <a:avLst/>
          </a:prstGeom>
          <a:solidFill>
            <a:srgbClr val="52627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5123571" y="4791512"/>
            <a:ext cx="3030172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627F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52627F"/>
                </a:solidFill>
                <a:cs typeface="+mn-ea"/>
                <a:sym typeface="+mn-lt"/>
              </a:rPr>
              <a:t>项目执行</a:t>
            </a:r>
            <a:endParaRPr lang="en-US" altLang="zh-CN" sz="2800" dirty="0" smtClean="0">
              <a:solidFill>
                <a:srgbClr val="52627F"/>
              </a:solidFill>
              <a:cs typeface="+mn-ea"/>
              <a:sym typeface="+mn-lt"/>
            </a:endParaRPr>
          </a:p>
        </p:txBody>
      </p:sp>
      <p:sp>
        <p:nvSpPr>
          <p:cNvPr id="19" name="MH_Others_1"/>
          <p:cNvSpPr txBox="1"/>
          <p:nvPr>
            <p:custDataLst>
              <p:tags r:id="rId7"/>
            </p:custDataLst>
          </p:nvPr>
        </p:nvSpPr>
        <p:spPr>
          <a:xfrm>
            <a:off x="1116622" y="-409465"/>
            <a:ext cx="1107996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72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Others_2"/>
          <p:cNvSpPr txBox="1"/>
          <p:nvPr>
            <p:custDataLst>
              <p:tags r:id="rId8"/>
            </p:custDataLst>
          </p:nvPr>
        </p:nvSpPr>
        <p:spPr>
          <a:xfrm rot="5400000">
            <a:off x="-849353" y="1316714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03" y="4264397"/>
            <a:ext cx="12858750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MH_Number_3"/>
          <p:cNvSpPr/>
          <p:nvPr>
            <p:custDataLst>
              <p:tags r:id="rId9"/>
            </p:custDataLst>
          </p:nvPr>
        </p:nvSpPr>
        <p:spPr>
          <a:xfrm>
            <a:off x="8418725" y="3127997"/>
            <a:ext cx="1008000" cy="99589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Entry_3"/>
          <p:cNvSpPr/>
          <p:nvPr>
            <p:custDataLst>
              <p:tags r:id="rId10"/>
            </p:custDataLst>
          </p:nvPr>
        </p:nvSpPr>
        <p:spPr>
          <a:xfrm>
            <a:off x="7567014" y="4791512"/>
            <a:ext cx="3030172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A31515"/>
                </a:solidFill>
                <a:cs typeface="+mn-ea"/>
                <a:sym typeface="+mn-lt"/>
              </a:rPr>
              <a:t>项目监控</a:t>
            </a:r>
            <a:endParaRPr lang="en-US" altLang="zh-CN" sz="2800" dirty="0" smtClean="0">
              <a:solidFill>
                <a:srgbClr val="A31515"/>
              </a:solidFill>
              <a:cs typeface="+mn-ea"/>
              <a:sym typeface="+mn-lt"/>
            </a:endParaRPr>
          </a:p>
        </p:txBody>
      </p:sp>
      <p:sp>
        <p:nvSpPr>
          <p:cNvPr id="23" name="MH_Number_3"/>
          <p:cNvSpPr/>
          <p:nvPr>
            <p:custDataLst>
              <p:tags r:id="rId11"/>
            </p:custDataLst>
          </p:nvPr>
        </p:nvSpPr>
        <p:spPr>
          <a:xfrm>
            <a:off x="10881196" y="3127997"/>
            <a:ext cx="1008000" cy="995890"/>
          </a:xfrm>
          <a:prstGeom prst="ellipse">
            <a:avLst/>
          </a:prstGeom>
          <a:solidFill>
            <a:srgbClr val="52627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Entry_3"/>
          <p:cNvSpPr/>
          <p:nvPr>
            <p:custDataLst>
              <p:tags r:id="rId12"/>
            </p:custDataLst>
          </p:nvPr>
        </p:nvSpPr>
        <p:spPr>
          <a:xfrm>
            <a:off x="10010456" y="4791512"/>
            <a:ext cx="3030172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627F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52627F"/>
                </a:solidFill>
                <a:cs typeface="+mn-ea"/>
                <a:sym typeface="+mn-lt"/>
              </a:rPr>
              <a:t>项目收尾</a:t>
            </a:r>
            <a:endParaRPr lang="zh-CN" altLang="en-US" sz="2800" dirty="0">
              <a:solidFill>
                <a:srgbClr val="52627F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3071" y="375965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2F2F2"/>
                </a:solidFill>
              </a:rPr>
              <a:t>https://www.ypppt.com/</a:t>
            </a:r>
            <a:endParaRPr lang="zh-CN" altLang="en-US" sz="1050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9" grpId="0"/>
      <p:bldP spid="20" grpId="0"/>
      <p:bldP spid="21" grpId="0" animBg="1"/>
      <p:bldP spid="22" grpId="0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756967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48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监控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9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9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79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79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/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Freeform 70"/>
            <p:cNvSpPr/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 71"/>
            <p:cNvSpPr/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72"/>
            <p:cNvSpPr/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3"/>
            <p:cNvSpPr/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4"/>
            <p:cNvSpPr/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75"/>
            <p:cNvSpPr/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76"/>
            <p:cNvSpPr/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7"/>
            <p:cNvSpPr/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78"/>
            <p:cNvSpPr/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79"/>
            <p:cNvSpPr/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80"/>
            <p:cNvSpPr/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81"/>
            <p:cNvSpPr/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82"/>
            <p:cNvSpPr/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83"/>
            <p:cNvSpPr/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84"/>
            <p:cNvSpPr/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85"/>
            <p:cNvSpPr/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86"/>
            <p:cNvSpPr/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90"/>
            <p:cNvSpPr/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91"/>
            <p:cNvSpPr/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92"/>
            <p:cNvSpPr/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93"/>
            <p:cNvSpPr/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94"/>
            <p:cNvSpPr/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95"/>
            <p:cNvSpPr/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96"/>
            <p:cNvSpPr/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97"/>
            <p:cNvSpPr/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4362" y="2423735"/>
            <a:ext cx="259077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高</a:t>
            </a: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风险任务</a:t>
            </a:r>
            <a:endParaRPr lang="id-ID" sz="2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7140" y="4255239"/>
            <a:ext cx="2360688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资源和费用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96327" y="1517953"/>
            <a:ext cx="2498204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项目进度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74400" y="5185437"/>
            <a:ext cx="3074268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人员表现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46024" y="4972587"/>
            <a:ext cx="1728377" cy="49565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10037" y="364981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项目监控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798310" y="358174"/>
            <a:ext cx="358143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监控的方法和工具 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69" name="Rectangle 3"/>
          <p:cNvSpPr txBox="1">
            <a:spLocks noChangeArrowheads="1"/>
          </p:cNvSpPr>
          <p:nvPr/>
        </p:nvSpPr>
        <p:spPr bwMode="auto">
          <a:xfrm>
            <a:off x="935893" y="1458943"/>
            <a:ext cx="2938265" cy="35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应用项目进度计划表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着急会议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观察</a:t>
            </a:r>
            <a:r>
              <a:rPr lang="en-US" altLang="zh-CN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检查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跟踪行动计划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定期反馈及报告</a:t>
            </a:r>
            <a:endParaRPr lang="zh-CN" altLang="en-US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6" name="Rectangle 81"/>
          <p:cNvSpPr>
            <a:spLocks noChangeArrowheads="1"/>
          </p:cNvSpPr>
          <p:nvPr/>
        </p:nvSpPr>
        <p:spPr bwMode="auto">
          <a:xfrm>
            <a:off x="913074" y="3465759"/>
            <a:ext cx="6048672" cy="3540984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wrap="none" lIns="92039" tIns="227800" rIns="92039" bIns="4602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监控</a:t>
            </a:r>
            <a:r>
              <a:rPr lang="zh-CN" altLang="en-US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过程中发现进度延误怎么办</a:t>
            </a:r>
            <a:r>
              <a:rPr lang="zh-CN" altLang="en-US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？</a:t>
            </a:r>
            <a:endParaRPr lang="en-US" altLang="zh-CN" b="1" dirty="0" smtClean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投入更多的人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现有的人投入更多的时间（加班）</a:t>
            </a:r>
            <a:endParaRPr lang="en-US" altLang="zh-CN" sz="14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换工作效率更好的人员去做</a:t>
            </a:r>
            <a:endParaRPr lang="en-US" altLang="zh-CN" sz="14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改进工作方法和工具，提高效率</a:t>
            </a:r>
            <a:endParaRPr lang="en-US" altLang="zh-CN" sz="14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缩小项目范围或降低活动质量要求</a:t>
            </a:r>
            <a:endParaRPr lang="zh-CN" altLang="en-US" sz="14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99" y="1888133"/>
            <a:ext cx="5188979" cy="3683973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27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738201" y="989591"/>
            <a:ext cx="7307991" cy="35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变更的</a:t>
            </a:r>
            <a:r>
              <a:rPr lang="zh-CN" altLang="en-US" sz="2000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源头</a:t>
            </a:r>
            <a:endParaRPr lang="en-US" altLang="zh-CN" sz="2000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客户方 ：不断变化的想法与欲望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项目团队：成员技能与团队冲突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项目优先级：市场变化   资源变化  其他项目影响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816206" y="329601"/>
            <a:ext cx="182614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变更管理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800" name="组合 33799"/>
          <p:cNvGrpSpPr/>
          <p:nvPr/>
        </p:nvGrpSpPr>
        <p:grpSpPr bwMode="auto">
          <a:xfrm>
            <a:off x="1136173" y="3212178"/>
            <a:ext cx="9682235" cy="3257471"/>
            <a:chOff x="29630" y="0"/>
            <a:chExt cx="8106307" cy="3066596"/>
          </a:xfrm>
        </p:grpSpPr>
        <p:graphicFrame>
          <p:nvGraphicFramePr>
            <p:cNvPr id="37895" name="Object 2"/>
            <p:cNvGraphicFramePr>
              <a:graphicFrameLocks noChangeAspect="1"/>
            </p:cNvGraphicFramePr>
            <p:nvPr/>
          </p:nvGraphicFramePr>
          <p:xfrm>
            <a:off x="29630" y="504825"/>
            <a:ext cx="1008062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" r:id="rId1" imgW="2632710" imgH="2070100" progId="CorelDRAW.Graphic.9">
                    <p:embed/>
                  </p:oleObj>
                </mc:Choice>
                <mc:Fallback>
                  <p:oleObj name="" r:id="rId1" imgW="2632710" imgH="2070100" progId="CorelDRAW.Graphic.9">
                    <p:embed/>
                    <p:pic>
                      <p:nvPicPr>
                        <p:cNvPr id="0" name="图片 10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30" y="504825"/>
                          <a:ext cx="1008062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7896" name="Picture 6" descr="三人-讨论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025" y="461963"/>
              <a:ext cx="1150937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Picture 13" descr="man-compu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075" y="1168400"/>
              <a:ext cx="79216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8" name="Picture 18" descr="man-compu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075" y="0"/>
              <a:ext cx="79216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9" name="Text Box 23"/>
            <p:cNvSpPr txBox="1">
              <a:spLocks noChangeArrowheads="1"/>
            </p:cNvSpPr>
            <p:nvPr/>
          </p:nvSpPr>
          <p:spPr bwMode="auto">
            <a:xfrm>
              <a:off x="144462" y="136842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5">
                  <a:latin typeface="+mn-lt"/>
                  <a:ea typeface="+mn-ea"/>
                  <a:cs typeface="+mn-ea"/>
                  <a:sym typeface="+mn-lt"/>
                </a:rPr>
                <a:t>变更请求</a:t>
              </a:r>
              <a:endParaRPr lang="zh-CN" altLang="en-US" sz="168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0" name="Text Box 24"/>
            <p:cNvSpPr txBox="1">
              <a:spLocks noChangeArrowheads="1"/>
            </p:cNvSpPr>
            <p:nvPr/>
          </p:nvSpPr>
          <p:spPr bwMode="auto">
            <a:xfrm>
              <a:off x="2376487" y="136842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5">
                  <a:latin typeface="+mn-lt"/>
                  <a:ea typeface="+mn-ea"/>
                  <a:cs typeface="+mn-ea"/>
                  <a:sym typeface="+mn-lt"/>
                </a:rPr>
                <a:t>讨论分析</a:t>
              </a:r>
              <a:endParaRPr lang="zh-CN" altLang="en-US" sz="168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1" name="Text Box 25"/>
            <p:cNvSpPr txBox="1">
              <a:spLocks noChangeArrowheads="1"/>
            </p:cNvSpPr>
            <p:nvPr/>
          </p:nvSpPr>
          <p:spPr bwMode="auto">
            <a:xfrm>
              <a:off x="4464050" y="72072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5">
                  <a:latin typeface="+mn-lt"/>
                  <a:ea typeface="+mn-ea"/>
                  <a:cs typeface="+mn-ea"/>
                  <a:sym typeface="+mn-lt"/>
                </a:rPr>
                <a:t>变更执行</a:t>
              </a:r>
              <a:endParaRPr lang="zh-CN" altLang="en-US" sz="168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2" name="Text Box 26"/>
            <p:cNvSpPr txBox="1">
              <a:spLocks noChangeArrowheads="1"/>
            </p:cNvSpPr>
            <p:nvPr/>
          </p:nvSpPr>
          <p:spPr bwMode="auto">
            <a:xfrm>
              <a:off x="4464050" y="189547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5">
                  <a:latin typeface="+mn-lt"/>
                  <a:ea typeface="+mn-ea"/>
                  <a:cs typeface="+mn-ea"/>
                  <a:sym typeface="+mn-lt"/>
                </a:rPr>
                <a:t>变更执行</a:t>
              </a:r>
              <a:endParaRPr lang="zh-CN" altLang="en-US" sz="1685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7903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737" y="215900"/>
              <a:ext cx="474663" cy="5032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737" y="1296988"/>
              <a:ext cx="55245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Line 30"/>
            <p:cNvSpPr>
              <a:spLocks noChangeShapeType="1"/>
            </p:cNvSpPr>
            <p:nvPr/>
          </p:nvSpPr>
          <p:spPr bwMode="auto">
            <a:xfrm>
              <a:off x="1152525" y="936625"/>
              <a:ext cx="9350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6" name="Line 31"/>
            <p:cNvSpPr>
              <a:spLocks noChangeShapeType="1"/>
            </p:cNvSpPr>
            <p:nvPr/>
          </p:nvSpPr>
          <p:spPr bwMode="auto">
            <a:xfrm flipV="1">
              <a:off x="3527425" y="504825"/>
              <a:ext cx="865187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7" name="Line 32"/>
            <p:cNvSpPr>
              <a:spLocks noChangeShapeType="1"/>
            </p:cNvSpPr>
            <p:nvPr/>
          </p:nvSpPr>
          <p:spPr bwMode="auto">
            <a:xfrm>
              <a:off x="3529012" y="1152525"/>
              <a:ext cx="935038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8" name="Line 33"/>
            <p:cNvSpPr>
              <a:spLocks noChangeShapeType="1"/>
            </p:cNvSpPr>
            <p:nvPr/>
          </p:nvSpPr>
          <p:spPr bwMode="auto">
            <a:xfrm>
              <a:off x="5472112" y="504825"/>
              <a:ext cx="86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9" name="Line 34"/>
            <p:cNvSpPr>
              <a:spLocks noChangeShapeType="1"/>
            </p:cNvSpPr>
            <p:nvPr/>
          </p:nvSpPr>
          <p:spPr bwMode="auto">
            <a:xfrm>
              <a:off x="5472112" y="1584325"/>
              <a:ext cx="86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7910" name="Picture 35" descr="页面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875" y="2087563"/>
              <a:ext cx="100806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911" name="AutoShape 36"/>
            <p:cNvCxnSpPr>
              <a:cxnSpLocks noChangeShapeType="1"/>
            </p:cNvCxnSpPr>
            <p:nvPr/>
          </p:nvCxnSpPr>
          <p:spPr bwMode="auto">
            <a:xfrm>
              <a:off x="6883400" y="468313"/>
              <a:ext cx="749300" cy="161925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2" name="AutoShape 37"/>
            <p:cNvCxnSpPr>
              <a:cxnSpLocks noChangeShapeType="1"/>
            </p:cNvCxnSpPr>
            <p:nvPr/>
          </p:nvCxnSpPr>
          <p:spPr bwMode="auto">
            <a:xfrm rot="16200000" flipH="1">
              <a:off x="6597648" y="1917698"/>
              <a:ext cx="617537" cy="442913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13" name="Text Box 38"/>
            <p:cNvSpPr txBox="1">
              <a:spLocks noChangeArrowheads="1"/>
            </p:cNvSpPr>
            <p:nvPr/>
          </p:nvSpPr>
          <p:spPr bwMode="auto">
            <a:xfrm>
              <a:off x="6480175" y="2735263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5">
                  <a:latin typeface="+mn-lt"/>
                  <a:ea typeface="+mn-ea"/>
                  <a:cs typeface="+mn-ea"/>
                  <a:sym typeface="+mn-lt"/>
                </a:rPr>
                <a:t>最终成果</a:t>
              </a:r>
              <a:endParaRPr lang="zh-CN" altLang="en-US" sz="1685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7914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25" y="431800"/>
              <a:ext cx="474662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5" name="Text Box 40"/>
            <p:cNvSpPr txBox="1">
              <a:spLocks noChangeArrowheads="1"/>
            </p:cNvSpPr>
            <p:nvPr/>
          </p:nvSpPr>
          <p:spPr bwMode="auto">
            <a:xfrm>
              <a:off x="6624637" y="431800"/>
              <a:ext cx="343844" cy="34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  <a:endParaRPr lang="en-US" altLang="zh-CN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7916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1081088"/>
              <a:ext cx="55245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7" name="Text Box 42"/>
            <p:cNvSpPr txBox="1">
              <a:spLocks noChangeArrowheads="1"/>
            </p:cNvSpPr>
            <p:nvPr/>
          </p:nvSpPr>
          <p:spPr bwMode="auto">
            <a:xfrm>
              <a:off x="6624637" y="1512888"/>
              <a:ext cx="343844" cy="34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  <a:endParaRPr lang="en-US" altLang="zh-CN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18" name="Text Box 43"/>
            <p:cNvSpPr txBox="1">
              <a:spLocks noChangeArrowheads="1"/>
            </p:cNvSpPr>
            <p:nvPr/>
          </p:nvSpPr>
          <p:spPr bwMode="auto">
            <a:xfrm>
              <a:off x="6119812" y="720725"/>
              <a:ext cx="1060520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5">
                  <a:latin typeface="+mn-lt"/>
                  <a:ea typeface="+mn-ea"/>
                  <a:cs typeface="+mn-ea"/>
                  <a:sym typeface="+mn-lt"/>
                </a:rPr>
                <a:t>修改后成果</a:t>
              </a:r>
              <a:endParaRPr lang="zh-CN" altLang="en-US" sz="1685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7919" name="AutoShape 44"/>
            <p:cNvCxnSpPr>
              <a:cxnSpLocks noChangeShapeType="1"/>
            </p:cNvCxnSpPr>
            <p:nvPr/>
          </p:nvCxnSpPr>
          <p:spPr bwMode="auto">
            <a:xfrm rot="16200000" flipV="1">
              <a:off x="3270248" y="-1476377"/>
              <a:ext cx="1728787" cy="6983413"/>
            </a:xfrm>
            <a:prstGeom prst="bentConnector3">
              <a:avLst>
                <a:gd name="adj1" fmla="val -13222"/>
              </a:avLst>
            </a:prstGeom>
            <a:noFill/>
            <a:ln w="38100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20" name="Text Box 45"/>
            <p:cNvSpPr txBox="1">
              <a:spLocks noChangeArrowheads="1"/>
            </p:cNvSpPr>
            <p:nvPr/>
          </p:nvSpPr>
          <p:spPr bwMode="auto">
            <a:xfrm>
              <a:off x="3382962" y="2687638"/>
              <a:ext cx="1060520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5">
                  <a:latin typeface="+mn-lt"/>
                  <a:ea typeface="+mn-ea"/>
                  <a:cs typeface="+mn-ea"/>
                  <a:sym typeface="+mn-lt"/>
                </a:rPr>
                <a:t>验证和确认</a:t>
              </a:r>
              <a:endParaRPr lang="zh-CN" altLang="en-US" sz="168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706438" y="1755182"/>
            <a:ext cx="8885109" cy="42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实施与监控阶段的三个关键点</a:t>
            </a:r>
            <a:endParaRPr lang="en-US" altLang="zh-CN" sz="16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根据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沟通计划，与项目干系人进行良好的沟通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严格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监控进度，及时协调解决问题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重点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跟踪监控高风险任务，并采取有效的防范措施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9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实施与监控阶段常见问题</a:t>
            </a:r>
            <a:endParaRPr lang="en-US" altLang="zh-CN" sz="16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需求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变更管理不善，导致变更频繁，项目组运作混乱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跨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部门项目组成员的绩效考核与激励机制不完善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组的沟通和跨部门协作难度比较大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884759" y="374332"/>
            <a:ext cx="494135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项目实施与监控阶段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TOP3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6"/>
          <a:stretch>
            <a:fillRect/>
          </a:stretch>
        </p:blipFill>
        <p:spPr>
          <a:xfrm>
            <a:off x="5994411" y="1755182"/>
            <a:ext cx="6156314" cy="3686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87383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项目收尾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05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933431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933431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9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9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79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79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椭圆 3"/>
          <p:cNvSpPr>
            <a:spLocks noChangeArrowheads="1"/>
          </p:cNvSpPr>
          <p:nvPr/>
        </p:nvSpPr>
        <p:spPr bwMode="auto">
          <a:xfrm>
            <a:off x="5299274" y="3164285"/>
            <a:ext cx="2335543" cy="1054761"/>
          </a:xfrm>
          <a:prstGeom prst="ellipse">
            <a:avLst/>
          </a:prstGeom>
          <a:solidFill>
            <a:srgbClr val="A31515"/>
          </a:solidFill>
          <a:ln w="25400">
            <a:noFill/>
            <a:prstDash val="sysDash"/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项目结束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4" name="矩形 4"/>
          <p:cNvSpPr>
            <a:spLocks noChangeArrowheads="1"/>
          </p:cNvSpPr>
          <p:nvPr/>
        </p:nvSpPr>
        <p:spPr bwMode="auto">
          <a:xfrm>
            <a:off x="2361009" y="1205442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财务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评估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投资回报率，评估实际费用与计划费用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5" name="矩形 6"/>
          <p:cNvSpPr>
            <a:spLocks noChangeArrowheads="1"/>
          </p:cNvSpPr>
          <p:nvPr/>
        </p:nvSpPr>
        <p:spPr bwMode="auto">
          <a:xfrm>
            <a:off x="5901995" y="1054762"/>
            <a:ext cx="1883502" cy="1130102"/>
          </a:xfrm>
          <a:prstGeom prst="rect">
            <a:avLst/>
          </a:prstGeom>
          <a:solidFill>
            <a:srgbClr val="52627F"/>
          </a:soli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、时间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与计划的一致性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6" name="矩形 7"/>
          <p:cNvSpPr>
            <a:spLocks noChangeArrowheads="1"/>
          </p:cNvSpPr>
          <p:nvPr/>
        </p:nvSpPr>
        <p:spPr bwMode="auto">
          <a:xfrm>
            <a:off x="1758288" y="2938265"/>
            <a:ext cx="2712244" cy="1130101"/>
          </a:xfrm>
          <a:prstGeom prst="rect">
            <a:avLst/>
          </a:prstGeom>
          <a:solidFill>
            <a:srgbClr val="52627F"/>
          </a:soli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项目控制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项目的控制是否为任务重大改进提供了基础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7" name="矩形 8"/>
          <p:cNvSpPr>
            <a:spLocks noChangeArrowheads="1"/>
          </p:cNvSpPr>
          <p:nvPr/>
        </p:nvSpPr>
        <p:spPr bwMode="auto">
          <a:xfrm>
            <a:off x="2436350" y="4972447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、项目计划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计划流程的费用评估及适当的管理技术的使用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8" name="矩形 9"/>
          <p:cNvSpPr>
            <a:spLocks noChangeArrowheads="1"/>
          </p:cNvSpPr>
          <p:nvPr/>
        </p:nvSpPr>
        <p:spPr bwMode="auto">
          <a:xfrm>
            <a:off x="6354035" y="5123128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、环境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环境因素对项目活动的影响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9" name="矩形 10"/>
          <p:cNvSpPr>
            <a:spLocks noChangeArrowheads="1"/>
          </p:cNvSpPr>
          <p:nvPr/>
        </p:nvSpPr>
        <p:spPr bwMode="auto">
          <a:xfrm>
            <a:off x="8463558" y="3691666"/>
            <a:ext cx="2636903" cy="1130101"/>
          </a:xfrm>
          <a:prstGeom prst="rect">
            <a:avLst/>
          </a:prstGeom>
          <a:solidFill>
            <a:srgbClr val="52627F"/>
          </a:soli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、人力资源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团队精神，激励，态度调查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70" name="矩形 11"/>
          <p:cNvSpPr>
            <a:spLocks noChangeArrowheads="1"/>
          </p:cNvSpPr>
          <p:nvPr/>
        </p:nvSpPr>
        <p:spPr bwMode="auto">
          <a:xfrm>
            <a:off x="8011518" y="1808163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、质量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项目输出的表现水平，客户对质量的感受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0971" name="肘形连接符 13"/>
          <p:cNvCxnSpPr>
            <a:cxnSpLocks noChangeShapeType="1"/>
            <a:stCxn id="40963" idx="0"/>
            <a:endCxn id="40965" idx="2"/>
          </p:cNvCxnSpPr>
          <p:nvPr/>
        </p:nvCxnSpPr>
        <p:spPr bwMode="auto">
          <a:xfrm rot="5400000" flipH="1" flipV="1">
            <a:off x="6166523" y="2486224"/>
            <a:ext cx="979421" cy="37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肘形连接符 15"/>
          <p:cNvCxnSpPr>
            <a:cxnSpLocks noChangeShapeType="1"/>
            <a:stCxn id="40963" idx="6"/>
            <a:endCxn id="40969" idx="1"/>
          </p:cNvCxnSpPr>
          <p:nvPr/>
        </p:nvCxnSpPr>
        <p:spPr bwMode="auto">
          <a:xfrm>
            <a:off x="7634817" y="3691666"/>
            <a:ext cx="828742" cy="565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形状 17"/>
          <p:cNvCxnSpPr>
            <a:cxnSpLocks noChangeShapeType="1"/>
            <a:stCxn id="40963" idx="7"/>
            <a:endCxn id="40970" idx="1"/>
          </p:cNvCxnSpPr>
          <p:nvPr/>
        </p:nvCxnSpPr>
        <p:spPr bwMode="auto">
          <a:xfrm rot="5400000" flipH="1" flipV="1">
            <a:off x="7179428" y="2486224"/>
            <a:ext cx="945936" cy="718243"/>
          </a:xfrm>
          <a:prstGeom prst="bentConnector2">
            <a:avLst/>
          </a:prstGeom>
          <a:noFill/>
          <a:ln w="9525">
            <a:solidFill>
              <a:srgbClr val="25374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肘形连接符 19"/>
          <p:cNvCxnSpPr>
            <a:cxnSpLocks noChangeShapeType="1"/>
            <a:stCxn id="40963" idx="4"/>
            <a:endCxn id="40968" idx="0"/>
          </p:cNvCxnSpPr>
          <p:nvPr/>
        </p:nvCxnSpPr>
        <p:spPr bwMode="auto">
          <a:xfrm rot="16200000" flipH="1">
            <a:off x="6636980" y="4049949"/>
            <a:ext cx="904081" cy="1242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肘形连接符 21"/>
          <p:cNvCxnSpPr>
            <a:cxnSpLocks noChangeShapeType="1"/>
            <a:stCxn id="40963" idx="3"/>
            <a:endCxn id="40967" idx="0"/>
          </p:cNvCxnSpPr>
          <p:nvPr/>
        </p:nvCxnSpPr>
        <p:spPr bwMode="auto">
          <a:xfrm rot="5400000">
            <a:off x="4262929" y="3594561"/>
            <a:ext cx="907430" cy="18483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肘形连接符 23"/>
          <p:cNvCxnSpPr>
            <a:cxnSpLocks noChangeShapeType="1"/>
            <a:stCxn id="40963" idx="2"/>
            <a:endCxn id="40966" idx="3"/>
          </p:cNvCxnSpPr>
          <p:nvPr/>
        </p:nvCxnSpPr>
        <p:spPr bwMode="auto">
          <a:xfrm rot="10800000">
            <a:off x="4470533" y="3504153"/>
            <a:ext cx="828742" cy="1875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肘形连接符 25"/>
          <p:cNvCxnSpPr>
            <a:cxnSpLocks noChangeShapeType="1"/>
            <a:stCxn id="40963" idx="1"/>
            <a:endCxn id="40964" idx="2"/>
          </p:cNvCxnSpPr>
          <p:nvPr/>
        </p:nvCxnSpPr>
        <p:spPr bwMode="auto">
          <a:xfrm rot="16200000" flipV="1">
            <a:off x="4187589" y="1865086"/>
            <a:ext cx="982769" cy="192368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48"/>
          <p:cNvSpPr txBox="1"/>
          <p:nvPr/>
        </p:nvSpPr>
        <p:spPr>
          <a:xfrm>
            <a:off x="821961" y="316097"/>
            <a:ext cx="432048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项目收尾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0">
        <p14:reveal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 txBox="1">
            <a:spLocks noChangeArrowheads="1"/>
          </p:cNvSpPr>
          <p:nvPr/>
        </p:nvSpPr>
        <p:spPr bwMode="auto">
          <a:xfrm>
            <a:off x="821961" y="1700774"/>
            <a:ext cx="7307991" cy="113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总结表（项目总结、问题与收获、贡献度）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805778" y="1024242"/>
            <a:ext cx="1479892" cy="6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53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项目总结</a:t>
            </a:r>
            <a:endParaRPr lang="en-US" altLang="zh-CN" sz="253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881118" y="2598093"/>
            <a:ext cx="1479892" cy="6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53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文档归档</a:t>
            </a:r>
            <a:endParaRPr lang="en-US" altLang="zh-CN" sz="253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7900" name="表格 37899"/>
          <p:cNvGraphicFramePr/>
          <p:nvPr/>
        </p:nvGraphicFramePr>
        <p:xfrm>
          <a:off x="904261" y="3472309"/>
          <a:ext cx="10277642" cy="2867616"/>
        </p:xfrm>
        <a:graphic>
          <a:graphicData uri="http://schemas.openxmlformats.org/drawingml/2006/table">
            <a:tbl>
              <a:tblPr/>
              <a:tblGrid>
                <a:gridCol w="2619270"/>
                <a:gridCol w="7658372"/>
              </a:tblGrid>
              <a:tr h="52579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步骤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归档文档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</a:tr>
              <a:tr h="40060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启动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方案    合同     项目基本信息表 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</a:tr>
              <a:tr h="40232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计划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阶段时间安排   项目综合计划等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</a:tr>
              <a:tr h="693237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实施监控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项目会议纪要、变更说明、审核记录、阶段性报告、相关文献等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</a:tr>
              <a:tr h="627557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收尾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项目结果文档、项目评审验收报告、项目总结报告、项目交付的其他文档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</a:tr>
            </a:tbl>
          </a:graphicData>
        </a:graphic>
      </p:graphicFrame>
      <p:sp>
        <p:nvSpPr>
          <p:cNvPr id="13" name="TextBox 48"/>
          <p:cNvSpPr txBox="1"/>
          <p:nvPr/>
        </p:nvSpPr>
        <p:spPr>
          <a:xfrm>
            <a:off x="821961" y="316097"/>
            <a:ext cx="432048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项目收尾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378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714952" y="1194148"/>
            <a:ext cx="8885109" cy="42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项目收尾阶段的三个关键点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顺利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完成项目评估和验收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总结，经验总结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完整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的项目信息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归档</a:t>
            </a:r>
            <a:endParaRPr lang="en-US" altLang="zh-CN" sz="95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项目收尾阶段常见问题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经验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、教训的总结不够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组成员对网站的重要性认识不足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的移交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06438" y="358173"/>
            <a:ext cx="371024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项目收尾阶段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TOP3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>
          <a:xfrm>
            <a:off x="5632571" y="1312069"/>
            <a:ext cx="6264695" cy="4176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25"/>
          <p:cNvSpPr>
            <a:spLocks noChangeArrowheads="1"/>
          </p:cNvSpPr>
          <p:nvPr/>
        </p:nvSpPr>
        <p:spPr bwMode="auto">
          <a:xfrm>
            <a:off x="8900530" y="2486224"/>
            <a:ext cx="1582143" cy="3664544"/>
          </a:xfrm>
          <a:prstGeom prst="rect">
            <a:avLst/>
          </a:prstGeom>
          <a:noFill/>
          <a:ln>
            <a:solidFill>
              <a:srgbClr val="25374C"/>
            </a:solidFill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3" name="矩形 24"/>
          <p:cNvSpPr>
            <a:spLocks noChangeArrowheads="1"/>
          </p:cNvSpPr>
          <p:nvPr/>
        </p:nvSpPr>
        <p:spPr bwMode="auto">
          <a:xfrm>
            <a:off x="6610191" y="1130102"/>
            <a:ext cx="1582143" cy="5020666"/>
          </a:xfrm>
          <a:prstGeom prst="rect">
            <a:avLst/>
          </a:prstGeom>
          <a:noFill/>
          <a:ln>
            <a:solidFill>
              <a:srgbClr val="25374C"/>
            </a:solidFill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4" name="矩形 22"/>
          <p:cNvSpPr>
            <a:spLocks noChangeArrowheads="1"/>
          </p:cNvSpPr>
          <p:nvPr/>
        </p:nvSpPr>
        <p:spPr bwMode="auto">
          <a:xfrm>
            <a:off x="4334921" y="2471155"/>
            <a:ext cx="1582142" cy="3679613"/>
          </a:xfrm>
          <a:prstGeom prst="rect">
            <a:avLst/>
          </a:prstGeom>
          <a:noFill/>
          <a:ln>
            <a:solidFill>
              <a:srgbClr val="25374C"/>
            </a:solidFill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5" name="矩形 21"/>
          <p:cNvSpPr>
            <a:spLocks noChangeArrowheads="1"/>
          </p:cNvSpPr>
          <p:nvPr/>
        </p:nvSpPr>
        <p:spPr bwMode="auto">
          <a:xfrm>
            <a:off x="2134988" y="2609980"/>
            <a:ext cx="1582143" cy="3540789"/>
          </a:xfrm>
          <a:prstGeom prst="rect">
            <a:avLst/>
          </a:prstGeom>
          <a:noFill/>
          <a:ln>
            <a:solidFill>
              <a:srgbClr val="25374C"/>
            </a:solidFill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063" name="组合 40966"/>
          <p:cNvGrpSpPr/>
          <p:nvPr/>
        </p:nvGrpSpPr>
        <p:grpSpPr bwMode="auto">
          <a:xfrm>
            <a:off x="2134989" y="753401"/>
            <a:ext cx="8329267" cy="2064319"/>
            <a:chOff x="0" y="0"/>
            <a:chExt cx="7897157" cy="1957855"/>
          </a:xfrm>
        </p:grpSpPr>
        <p:sp>
          <p:nvSpPr>
            <p:cNvPr id="45068" name="椭圆 15"/>
            <p:cNvSpPr>
              <a:spLocks noChangeArrowheads="1"/>
            </p:cNvSpPr>
            <p:nvPr/>
          </p:nvSpPr>
          <p:spPr bwMode="auto">
            <a:xfrm>
              <a:off x="0" y="1243310"/>
              <a:ext cx="1500063" cy="714545"/>
            </a:xfrm>
            <a:prstGeom prst="ellipse">
              <a:avLst/>
            </a:prstGeom>
            <a:solidFill>
              <a:srgbClr val="52627F"/>
            </a:solidFill>
            <a:ln w="9525">
              <a:noFill/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1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启动</a:t>
              </a:r>
              <a:endParaRPr lang="zh-CN" altLang="en-US" sz="211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069" name="椭圆 16"/>
            <p:cNvSpPr>
              <a:spLocks noChangeArrowheads="1"/>
            </p:cNvSpPr>
            <p:nvPr/>
          </p:nvSpPr>
          <p:spPr bwMode="auto">
            <a:xfrm>
              <a:off x="2071515" y="1243310"/>
              <a:ext cx="1500064" cy="714545"/>
            </a:xfrm>
            <a:prstGeom prst="ellipse">
              <a:avLst/>
            </a:prstGeom>
            <a:solidFill>
              <a:srgbClr val="A31515"/>
            </a:solidFill>
            <a:ln w="9525">
              <a:noFill/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1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计划</a:t>
              </a:r>
              <a:endParaRPr lang="zh-CN" altLang="en-US" sz="211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070" name="椭圆 30"/>
            <p:cNvSpPr>
              <a:spLocks noChangeArrowheads="1"/>
            </p:cNvSpPr>
            <p:nvPr/>
          </p:nvSpPr>
          <p:spPr bwMode="auto">
            <a:xfrm>
              <a:off x="4219225" y="1243310"/>
              <a:ext cx="1500063" cy="714545"/>
            </a:xfrm>
            <a:prstGeom prst="ellipse">
              <a:avLst/>
            </a:prstGeom>
            <a:solidFill>
              <a:srgbClr val="52627F"/>
            </a:solidFill>
            <a:ln w="9525">
              <a:noFill/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11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实施</a:t>
              </a:r>
              <a:endParaRPr lang="zh-CN" altLang="en-US" sz="211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071" name="椭圆 31"/>
            <p:cNvSpPr>
              <a:spLocks noChangeArrowheads="1"/>
            </p:cNvSpPr>
            <p:nvPr/>
          </p:nvSpPr>
          <p:spPr bwMode="auto">
            <a:xfrm>
              <a:off x="6397094" y="1243310"/>
              <a:ext cx="1500063" cy="714545"/>
            </a:xfrm>
            <a:prstGeom prst="ellipse">
              <a:avLst/>
            </a:prstGeom>
            <a:solidFill>
              <a:srgbClr val="A31515"/>
            </a:solidFill>
            <a:ln w="9525">
              <a:noFill/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11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收尾</a:t>
              </a:r>
              <a:endParaRPr lang="zh-CN" altLang="en-US" sz="211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072" name="椭圆 32"/>
            <p:cNvSpPr>
              <a:spLocks noChangeArrowheads="1"/>
            </p:cNvSpPr>
            <p:nvPr/>
          </p:nvSpPr>
          <p:spPr bwMode="auto">
            <a:xfrm>
              <a:off x="4225575" y="0"/>
              <a:ext cx="1500063" cy="714545"/>
            </a:xfrm>
            <a:prstGeom prst="ellipse">
              <a:avLst/>
            </a:prstGeom>
            <a:solidFill>
              <a:srgbClr val="A31515"/>
            </a:solidFill>
            <a:ln w="9525">
              <a:noFill/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11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监控</a:t>
              </a:r>
              <a:endParaRPr lang="zh-CN" altLang="en-US" sz="211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5073" name="直接箭头连接符 34"/>
            <p:cNvCxnSpPr>
              <a:cxnSpLocks noChangeShapeType="1"/>
              <a:stCxn id="45068" idx="6"/>
              <a:endCxn id="45069" idx="2"/>
            </p:cNvCxnSpPr>
            <p:nvPr/>
          </p:nvCxnSpPr>
          <p:spPr bwMode="auto">
            <a:xfrm>
              <a:off x="1500063" y="1600582"/>
              <a:ext cx="571453" cy="1588"/>
            </a:xfrm>
            <a:prstGeom prst="straightConnector1">
              <a:avLst/>
            </a:prstGeom>
            <a:noFill/>
            <a:ln w="25400">
              <a:solidFill>
                <a:srgbClr val="25374C"/>
              </a:solidFill>
              <a:rou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4" name="直接箭头连接符 36"/>
            <p:cNvCxnSpPr>
              <a:cxnSpLocks noChangeShapeType="1"/>
              <a:stCxn id="45069" idx="6"/>
              <a:endCxn id="45070" idx="2"/>
            </p:cNvCxnSpPr>
            <p:nvPr/>
          </p:nvCxnSpPr>
          <p:spPr bwMode="auto">
            <a:xfrm>
              <a:off x="3571579" y="1600582"/>
              <a:ext cx="647646" cy="1588"/>
            </a:xfrm>
            <a:prstGeom prst="straightConnector1">
              <a:avLst/>
            </a:prstGeom>
            <a:noFill/>
            <a:ln w="25400">
              <a:solidFill>
                <a:srgbClr val="25374C"/>
              </a:solidFill>
              <a:rou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直接箭头连接符 38"/>
            <p:cNvCxnSpPr>
              <a:cxnSpLocks noChangeShapeType="1"/>
              <a:stCxn id="45070" idx="6"/>
              <a:endCxn id="45071" idx="2"/>
            </p:cNvCxnSpPr>
            <p:nvPr/>
          </p:nvCxnSpPr>
          <p:spPr bwMode="auto">
            <a:xfrm>
              <a:off x="5719288" y="1600582"/>
              <a:ext cx="677807" cy="1588"/>
            </a:xfrm>
            <a:prstGeom prst="straightConnector1">
              <a:avLst/>
            </a:prstGeom>
            <a:noFill/>
            <a:ln w="25400">
              <a:solidFill>
                <a:srgbClr val="25374C"/>
              </a:solidFill>
              <a:rou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6" name="肘形连接符 42"/>
            <p:cNvCxnSpPr>
              <a:cxnSpLocks noChangeShapeType="1"/>
              <a:stCxn id="45072" idx="2"/>
              <a:endCxn id="45068" idx="0"/>
            </p:cNvCxnSpPr>
            <p:nvPr/>
          </p:nvCxnSpPr>
          <p:spPr bwMode="auto">
            <a:xfrm rot="10800000" flipV="1">
              <a:off x="750825" y="357273"/>
              <a:ext cx="3474750" cy="886036"/>
            </a:xfrm>
            <a:prstGeom prst="bentConnector2">
              <a:avLst/>
            </a:prstGeom>
            <a:noFill/>
            <a:ln w="25400">
              <a:solidFill>
                <a:srgbClr val="52627F"/>
              </a:solidFill>
              <a:miter lim="800000"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直接箭头连接符 46"/>
            <p:cNvCxnSpPr>
              <a:cxnSpLocks noChangeShapeType="1"/>
              <a:endCxn id="45069" idx="0"/>
            </p:cNvCxnSpPr>
            <p:nvPr/>
          </p:nvCxnSpPr>
          <p:spPr bwMode="auto">
            <a:xfrm rot="5400000">
              <a:off x="2395200" y="812992"/>
              <a:ext cx="857455" cy="3175"/>
            </a:xfrm>
            <a:prstGeom prst="straightConnector1">
              <a:avLst/>
            </a:prstGeom>
            <a:noFill/>
            <a:ln w="25400">
              <a:solidFill>
                <a:srgbClr val="52627F"/>
              </a:solidFill>
              <a:rou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直接箭头连接符 48"/>
            <p:cNvCxnSpPr>
              <a:cxnSpLocks noChangeShapeType="1"/>
              <a:stCxn id="45070" idx="0"/>
              <a:endCxn id="45072" idx="4"/>
            </p:cNvCxnSpPr>
            <p:nvPr/>
          </p:nvCxnSpPr>
          <p:spPr bwMode="auto">
            <a:xfrm rot="5400000" flipH="1" flipV="1">
              <a:off x="4708048" y="976544"/>
              <a:ext cx="528764" cy="4763"/>
            </a:xfrm>
            <a:prstGeom prst="straightConnector1">
              <a:avLst/>
            </a:prstGeom>
            <a:noFill/>
            <a:ln w="25400">
              <a:solidFill>
                <a:srgbClr val="52627F"/>
              </a:solidFill>
              <a:rou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979" name="Rectangle 3"/>
          <p:cNvSpPr txBox="1">
            <a:spLocks noChangeArrowheads="1"/>
          </p:cNvSpPr>
          <p:nvPr/>
        </p:nvSpPr>
        <p:spPr bwMode="auto">
          <a:xfrm>
            <a:off x="2160104" y="3118422"/>
            <a:ext cx="1506802" cy="22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需求与目标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范围与成果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明确组成员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80" name="Rectangle 3"/>
          <p:cNvSpPr txBox="1">
            <a:spLocks noChangeArrowheads="1"/>
          </p:cNvSpPr>
          <p:nvPr/>
        </p:nvSpPr>
        <p:spPr bwMode="auto">
          <a:xfrm>
            <a:off x="4530807" y="3108897"/>
            <a:ext cx="1280781" cy="22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工作分解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进度计划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沟通计划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81" name="Rectangle 3"/>
          <p:cNvSpPr txBox="1">
            <a:spLocks noChangeArrowheads="1"/>
          </p:cNvSpPr>
          <p:nvPr/>
        </p:nvSpPr>
        <p:spPr bwMode="auto">
          <a:xfrm>
            <a:off x="6851281" y="3131123"/>
            <a:ext cx="1506802" cy="323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资源调配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领导团队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沟通解决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进展把控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项目变更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82" name="Rectangle 3"/>
          <p:cNvSpPr txBox="1">
            <a:spLocks noChangeArrowheads="1"/>
          </p:cNvSpPr>
          <p:nvPr/>
        </p:nvSpPr>
        <p:spPr bwMode="auto">
          <a:xfrm>
            <a:off x="9165679" y="3196825"/>
            <a:ext cx="1506802" cy="323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审核确认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评估验收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项目总结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文档归档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685234" y="252759"/>
            <a:ext cx="100540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706438" y="6313472"/>
            <a:ext cx="112924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    掌握方法与工具，只是迈出成功管理项目</a:t>
            </a:r>
            <a:r>
              <a:rPr lang="zh-CN" altLang="en-US" sz="14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的优品步</a:t>
            </a:r>
            <a:r>
              <a:rPr lang="zh-CN" altLang="en-US" sz="14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，项目最后成功与否取决于您的毅力，是否坚持不懈的：</a:t>
            </a:r>
            <a:endParaRPr lang="en-US" altLang="zh-CN" sz="14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实践</a:t>
            </a:r>
            <a:r>
              <a:rPr lang="en-US" altLang="zh-CN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总结</a:t>
            </a:r>
            <a:r>
              <a:rPr lang="en-US" altLang="zh-CN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再实践！</a:t>
            </a:r>
            <a:endParaRPr lang="zh-CN" altLang="en-US" sz="16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  <p:bldP spid="40964" grpId="0" animBg="1"/>
      <p:bldP spid="40965" grpId="0" animBg="1"/>
      <p:bldP spid="40979" grpId="0"/>
      <p:bldP spid="40980" grpId="0"/>
      <p:bldP spid="40981" grpId="0"/>
      <p:bldP spid="4098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30390" y="1328566"/>
            <a:ext cx="5349255" cy="517545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799" y="1328566"/>
            <a:ext cx="7200751" cy="1711695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4036" y="3700563"/>
            <a:ext cx="7200751" cy="498722"/>
          </a:xfrm>
          <a:prstGeom prst="rect">
            <a:avLst/>
          </a:prstGeom>
          <a:solidFill>
            <a:srgbClr val="A3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项目管理的意义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380703" y="4314082"/>
            <a:ext cx="9505056" cy="28469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项目管理是集成的努力和活动。如果某一活动失败，这一部分通常会</a:t>
            </a:r>
            <a:r>
              <a:rPr lang="zh-CN" altLang="en-US" sz="1600" dirty="0" smtClean="0">
                <a:cs typeface="+mn-ea"/>
                <a:sym typeface="+mn-lt"/>
              </a:rPr>
              <a:t>影</a:t>
            </a:r>
            <a:endParaRPr lang="en-US" altLang="zh-CN" sz="1600" dirty="0" smtClean="0">
              <a:cs typeface="+mn-ea"/>
              <a:sym typeface="+mn-lt"/>
            </a:endParaRPr>
          </a:p>
          <a:p>
            <a:pPr lvl="1" algn="l"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响</a:t>
            </a:r>
            <a:r>
              <a:rPr lang="zh-CN" altLang="en-US" sz="1600" dirty="0">
                <a:cs typeface="+mn-ea"/>
                <a:sym typeface="+mn-lt"/>
              </a:rPr>
              <a:t>其他的部分；</a:t>
            </a:r>
            <a:endParaRPr lang="zh-CN" altLang="en-US" sz="1600" dirty="0">
              <a:cs typeface="+mn-ea"/>
              <a:sym typeface="+mn-lt"/>
            </a:endParaRP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这些交互作用常常在项目目标之间取得平衡，一部分绩效的提高</a:t>
            </a:r>
            <a:r>
              <a:rPr lang="zh-CN" altLang="en-US" sz="1600" dirty="0" smtClean="0">
                <a:cs typeface="+mn-ea"/>
                <a:sym typeface="+mn-lt"/>
              </a:rPr>
              <a:t>可能</a:t>
            </a:r>
            <a:endParaRPr lang="en-US" altLang="zh-CN" sz="1600" dirty="0" smtClean="0">
              <a:cs typeface="+mn-ea"/>
              <a:sym typeface="+mn-lt"/>
            </a:endParaRPr>
          </a:p>
          <a:p>
            <a:pPr lvl="1" algn="l"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需要</a:t>
            </a:r>
            <a:r>
              <a:rPr lang="zh-CN" altLang="en-US" sz="1600" dirty="0">
                <a:cs typeface="+mn-ea"/>
                <a:sym typeface="+mn-lt"/>
              </a:rPr>
              <a:t>牺牲另一部分绩效为代价；</a:t>
            </a:r>
            <a:endParaRPr lang="zh-CN" altLang="en-US" sz="1600" dirty="0">
              <a:cs typeface="+mn-ea"/>
              <a:sym typeface="+mn-lt"/>
            </a:endParaRP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成功的项目管理，需要主动地管理这些交互的活动，以提高整个项目的绩效；</a:t>
            </a:r>
            <a:endParaRPr lang="zh-CN" altLang="en-US" sz="1600" dirty="0">
              <a:cs typeface="+mn-ea"/>
              <a:sym typeface="+mn-lt"/>
            </a:endParaRP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项目管理通过使用启动、计划、实施、控制、收尾等过程完成；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87487" y="1483569"/>
            <a:ext cx="6851374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A8F45"/>
                </a:solidFill>
                <a:cs typeface="+mn-ea"/>
                <a:sym typeface="+mn-lt"/>
              </a:rPr>
              <a:t>项目管理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就是对有关项目活动的知识、技能、工具和技术的运用，以达到项目需求。通过运用一定的知识、技能、工具和技术等使具体项目能够在计划时间内按照实际需求，高质量、高效率的完成项目内容。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09054" y="354215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项目管理的定义</a:t>
            </a:r>
            <a:endParaRPr lang="zh-CN" altLang="en-US" sz="40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653464"/>
            <a:ext cx="12858750" cy="2536205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322864" y="3194571"/>
            <a:ext cx="6213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7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401114" y="5509637"/>
            <a:ext cx="2203748" cy="316865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营</a:t>
            </a:r>
            <a:endParaRPr lang="zh-CN" altLang="en-US" sz="1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832350" y="4220264"/>
            <a:ext cx="3194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感谢聆听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909095" y="1202893"/>
            <a:ext cx="46744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9600" dirty="0" smtClean="0">
                <a:solidFill>
                  <a:srgbClr val="A31515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20XX</a:t>
            </a:r>
            <a:endParaRPr lang="zh-CN" altLang="en-US" sz="9600" dirty="0">
              <a:solidFill>
                <a:srgbClr val="A31515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723986" y="5509637"/>
            <a:ext cx="2733650" cy="318924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20XX.12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99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4" grpId="1"/>
      <p:bldP spid="15" grpId="0" bldLvl="0" animBg="1"/>
      <p:bldP spid="16" grpId="0"/>
      <p:bldP spid="8" grpId="0"/>
      <p:bldP spid="8" grpId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381" y="-37613"/>
            <a:ext cx="12846032" cy="7269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006" y="2728453"/>
            <a:ext cx="12855407" cy="13050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279" y="1476994"/>
            <a:ext cx="2641522" cy="8035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657" y="4360238"/>
            <a:ext cx="4007480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A3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时间</a:t>
            </a:r>
            <a:endParaRPr 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成本</a:t>
            </a:r>
            <a:endParaRPr 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质量</a:t>
            </a:r>
            <a:endParaRPr 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1420780" y="1357777"/>
            <a:ext cx="5529540" cy="6551059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领导对项目的重视程度</a:t>
            </a:r>
            <a:endParaRPr lang="zh-CN" altLang="en-US" sz="2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组织结构</a:t>
            </a:r>
            <a:endParaRPr lang="zh-CN" altLang="en-US" sz="2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项目经理的授权（人力、金钱</a:t>
            </a:r>
            <a:r>
              <a:rPr lang="en-US" altLang="zh-CN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）</a:t>
            </a:r>
            <a:endParaRPr lang="zh-CN" altLang="en-US" sz="2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责、权、利的平衡</a:t>
            </a:r>
            <a:endParaRPr lang="zh-CN" altLang="en-US" sz="2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实施与控制</a:t>
            </a:r>
            <a:endParaRPr lang="zh-CN" altLang="en-US" sz="2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工作绩效的评估</a:t>
            </a:r>
            <a:endParaRPr lang="zh-CN" altLang="en-US" sz="2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沟通、沟通、沟通</a:t>
            </a:r>
            <a:endParaRPr lang="zh-CN" altLang="en-US" sz="20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项目管理的定义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34013" y="93912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项目成功的三要素</a:t>
            </a:r>
            <a:endParaRPr lang="zh-CN" altLang="en-US" sz="28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35573" y="2764608"/>
            <a:ext cx="14157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按时完成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94818" y="4146093"/>
            <a:ext cx="26468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质量符合预期要求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541605" y="5856481"/>
            <a:ext cx="11079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高效率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1704088" y="3026222"/>
            <a:ext cx="184731" cy="7195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6692" y="1574820"/>
            <a:ext cx="525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项目管理的影响因素</a:t>
            </a:r>
            <a:endParaRPr lang="zh-CN" altLang="en-US" sz="28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" grpId="0"/>
      <p:bldP spid="3" grpId="0" animBg="1"/>
      <p:bldP spid="4" grpId="0" animBg="1"/>
      <p:bldP spid="33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solidFill>
                <a:srgbClr val="52627F"/>
              </a:solidFill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项目启动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9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9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79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79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88569" y="2391875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rgbClr val="52627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35112" y="1519253"/>
            <a:ext cx="3144767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定义项目干系人的期望值</a:t>
            </a:r>
            <a:endParaRPr lang="zh-CN" altLang="en-US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35113" y="2559112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明确项目经理</a:t>
            </a:r>
            <a:endParaRPr lang="zh-CN" altLang="en-US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35113" y="3637876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确认需要交付的文档</a:t>
            </a:r>
            <a:endParaRPr lang="zh-CN" altLang="en-US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03856" y="4849837"/>
            <a:ext cx="415288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由管理层、班委会、项目经理确认</a:t>
            </a:r>
            <a:endParaRPr lang="zh-CN" altLang="en-US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9036" y="1594809"/>
            <a:ext cx="2169030" cy="304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明确项目的需求</a:t>
            </a:r>
            <a:endParaRPr lang="zh-CN" altLang="en-US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7559" y="2639338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确定项目的目标</a:t>
            </a:r>
            <a:endParaRPr lang="zh-CN" altLang="en-US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2795" y="3762361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描述基本的项目范围</a:t>
            </a:r>
            <a:endParaRPr lang="zh-CN" altLang="en-US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8803" y="5002723"/>
            <a:ext cx="2879263" cy="304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选择基本的项目组成员</a:t>
            </a:r>
            <a:endParaRPr lang="zh-CN" altLang="en-US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Group 108"/>
          <p:cNvGrpSpPr/>
          <p:nvPr/>
        </p:nvGrpSpPr>
        <p:grpSpPr>
          <a:xfrm>
            <a:off x="3817009" y="3655451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17009" y="4771007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17009" y="2539896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17009" y="1424341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290920" y="1424341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290920" y="2539896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290920" y="4771007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290920" y="3655451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项目启动任务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d5efbf9-9783-4ffa-888e-fd8441f41c8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0497" y="2464197"/>
            <a:ext cx="11247705" cy="2015971"/>
            <a:chOff x="741916" y="2473230"/>
            <a:chExt cx="10665075" cy="1911544"/>
          </a:xfrm>
        </p:grpSpPr>
        <p:sp>
          <p:nvSpPr>
            <p:cNvPr id="4" name="íṡlíďê"/>
            <p:cNvSpPr/>
            <p:nvPr/>
          </p:nvSpPr>
          <p:spPr>
            <a:xfrm rot="18900000" flipH="1">
              <a:off x="4237781" y="2473230"/>
              <a:ext cx="1911544" cy="1911544"/>
            </a:xfrm>
            <a:prstGeom prst="arc">
              <a:avLst/>
            </a:prstGeom>
            <a:ln w="57150" cap="rnd">
              <a:solidFill>
                <a:schemeClr val="accent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iś1iďè"/>
            <p:cNvSpPr/>
            <p:nvPr/>
          </p:nvSpPr>
          <p:spPr>
            <a:xfrm rot="18900000" flipH="1">
              <a:off x="4713498" y="2722684"/>
              <a:ext cx="1412631" cy="1412631"/>
            </a:xfrm>
            <a:prstGeom prst="arc">
              <a:avLst/>
            </a:prstGeom>
            <a:ln w="57150" cap="rnd">
              <a:solidFill>
                <a:schemeClr val="accent1">
                  <a:alpha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iṣḻíḑê"/>
            <p:cNvSpPr/>
            <p:nvPr/>
          </p:nvSpPr>
          <p:spPr>
            <a:xfrm rot="18900000" flipH="1">
              <a:off x="5128451" y="2935023"/>
              <a:ext cx="987956" cy="987956"/>
            </a:xfrm>
            <a:prstGeom prst="arc">
              <a:avLst/>
            </a:prstGeom>
            <a:ln w="571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íšḷïḑè"/>
            <p:cNvSpPr/>
            <p:nvPr/>
          </p:nvSpPr>
          <p:spPr>
            <a:xfrm>
              <a:off x="5390438" y="2723438"/>
              <a:ext cx="1411124" cy="1411124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ïṧlïde"/>
            <p:cNvSpPr/>
            <p:nvPr/>
          </p:nvSpPr>
          <p:spPr>
            <a:xfrm rot="2700000">
              <a:off x="6010520" y="2473230"/>
              <a:ext cx="1911544" cy="1911544"/>
            </a:xfrm>
            <a:prstGeom prst="arc">
              <a:avLst/>
            </a:prstGeom>
            <a:ln w="57150" cap="rnd">
              <a:solidFill>
                <a:schemeClr val="accent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iSlîḑé"/>
            <p:cNvSpPr/>
            <p:nvPr/>
          </p:nvSpPr>
          <p:spPr>
            <a:xfrm rot="2700000">
              <a:off x="6033716" y="2722684"/>
              <a:ext cx="1412631" cy="1412631"/>
            </a:xfrm>
            <a:prstGeom prst="arc">
              <a:avLst/>
            </a:prstGeom>
            <a:ln w="57150" cap="rnd">
              <a:solidFill>
                <a:schemeClr val="accent1">
                  <a:alpha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îṡḷîde"/>
            <p:cNvSpPr/>
            <p:nvPr/>
          </p:nvSpPr>
          <p:spPr>
            <a:xfrm rot="2700000">
              <a:off x="6043438" y="2935023"/>
              <a:ext cx="987956" cy="987956"/>
            </a:xfrm>
            <a:prstGeom prst="arc">
              <a:avLst/>
            </a:prstGeom>
            <a:ln w="571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îšļiḓé"/>
            <p:cNvSpPr/>
            <p:nvPr/>
          </p:nvSpPr>
          <p:spPr bwMode="auto">
            <a:xfrm rot="10800000" flipH="1" flipV="1">
              <a:off x="5838823" y="3101266"/>
              <a:ext cx="514350" cy="513674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íṥḷiḍè"/>
            <p:cNvGrpSpPr/>
            <p:nvPr/>
          </p:nvGrpSpPr>
          <p:grpSpPr>
            <a:xfrm>
              <a:off x="741916" y="2532580"/>
              <a:ext cx="3903214" cy="1449014"/>
              <a:chOff x="741916" y="2705010"/>
              <a:chExt cx="3903214" cy="1449014"/>
            </a:xfrm>
          </p:grpSpPr>
          <p:sp>
            <p:nvSpPr>
              <p:cNvPr id="33" name="iṡḷïḍe"/>
              <p:cNvSpPr/>
              <p:nvPr/>
            </p:nvSpPr>
            <p:spPr>
              <a:xfrm>
                <a:off x="741916" y="3273696"/>
                <a:ext cx="3903214" cy="880328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Autofit/>
              </a:bodyPr>
              <a:lstStyle/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与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客户、高层间的沟通，明确需求并获得相关支持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明确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项目需求和目标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开会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讨论，明确团队及执行相关要求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î$lïdê"/>
              <p:cNvSpPr txBox="1"/>
              <p:nvPr/>
            </p:nvSpPr>
            <p:spPr bwMode="auto">
              <a:xfrm>
                <a:off x="756167" y="2705010"/>
                <a:ext cx="3296651" cy="470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914400">
                  <a:lnSpc>
                    <a:spcPct val="200000"/>
                  </a:lnSpc>
                  <a:spcBef>
                    <a:spcPct val="20000"/>
                  </a:spcBef>
                </a:pPr>
                <a:r>
                  <a:rPr lang="zh-CN" altLang="en-US" sz="2800" b="1" dirty="0">
                    <a:solidFill>
                      <a:srgbClr val="A31515"/>
                    </a:solidFill>
                    <a:latin typeface="+mn-lt"/>
                    <a:ea typeface="+mn-ea"/>
                    <a:cs typeface="+mn-ea"/>
                    <a:sym typeface="+mn-lt"/>
                  </a:rPr>
                  <a:t>启动阶段的三个关键点</a:t>
                </a:r>
                <a:endParaRPr lang="en-US" altLang="zh-CN" sz="2800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ïślíďê"/>
            <p:cNvGrpSpPr/>
            <p:nvPr/>
          </p:nvGrpSpPr>
          <p:grpSpPr>
            <a:xfrm>
              <a:off x="8059281" y="2609450"/>
              <a:ext cx="3347710" cy="1372144"/>
              <a:chOff x="507203" y="960016"/>
              <a:chExt cx="3347710" cy="1372144"/>
            </a:xfrm>
          </p:grpSpPr>
          <p:sp>
            <p:nvSpPr>
              <p:cNvPr id="25" name="í$1îḋè"/>
              <p:cNvSpPr/>
              <p:nvPr/>
            </p:nvSpPr>
            <p:spPr>
              <a:xfrm>
                <a:off x="558262" y="1451832"/>
                <a:ext cx="3296651" cy="880328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Autofit/>
              </a:bodyPr>
              <a:lstStyle/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需求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不明确及需求沟通不够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项目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组成员选择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为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促成项目，过于乐观地分析项目可行性</a:t>
                </a:r>
                <a:endParaRPr lang="zh-CN" altLang="en-US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íṧliḋé"/>
              <p:cNvSpPr txBox="1"/>
              <p:nvPr/>
            </p:nvSpPr>
            <p:spPr bwMode="auto">
              <a:xfrm>
                <a:off x="507203" y="960016"/>
                <a:ext cx="3296651" cy="470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914400">
                  <a:lnSpc>
                    <a:spcPct val="200000"/>
                  </a:lnSpc>
                  <a:spcBef>
                    <a:spcPct val="20000"/>
                  </a:spcBef>
                </a:pPr>
                <a:r>
                  <a:rPr lang="zh-CN" altLang="en-US" sz="3200" b="1" dirty="0">
                    <a:solidFill>
                      <a:srgbClr val="A31515"/>
                    </a:solidFill>
                    <a:latin typeface="+mn-lt"/>
                    <a:ea typeface="+mn-ea"/>
                    <a:cs typeface="+mn-ea"/>
                    <a:sym typeface="+mn-lt"/>
                  </a:rPr>
                  <a:t>启动阶段常见问题</a:t>
                </a:r>
                <a:endParaRPr lang="en-US" altLang="zh-CN" sz="3200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812751" y="342764"/>
            <a:ext cx="264687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项目启动要点</a:t>
            </a:r>
            <a:endParaRPr lang="en-US" altLang="zh-CN" sz="32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3946" y="699579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fractur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5417884" y="1425235"/>
            <a:ext cx="6696744" cy="421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负责实现项目目标的</a:t>
            </a:r>
            <a:r>
              <a:rPr lang="zh-CN" altLang="en-US" sz="1600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个人</a:t>
            </a:r>
            <a:endParaRPr lang="zh-CN" altLang="en-US" sz="1600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1200" dirty="0" smtClean="0">
                <a:latin typeface="+mn-lt"/>
                <a:ea typeface="+mn-ea"/>
                <a:cs typeface="+mn-ea"/>
                <a:sym typeface="+mn-lt"/>
              </a:rPr>
              <a:t>The PM is the person responsible for accomplishing the project objectives</a:t>
            </a:r>
            <a:endParaRPr lang="en-US" altLang="zh-CN" sz="12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管理</a:t>
            </a: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一个项目包括</a:t>
            </a:r>
            <a:endParaRPr lang="zh-CN" altLang="en-US" sz="16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识别要求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确定清晰而能实现的目标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平衡质量、范围、时间和成本四方面互不相让的要求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使具体任务、计划和方法适用于各个项目干系人不同的需求与期望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842715" y="30967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项目经理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17882" y="3832349"/>
            <a:ext cx="6429375" cy="2668163"/>
            <a:chOff x="5402758" y="4378099"/>
            <a:chExt cx="6429375" cy="2668163"/>
          </a:xfrm>
        </p:grpSpPr>
        <p:sp>
          <p:nvSpPr>
            <p:cNvPr id="2" name="矩形 1"/>
            <p:cNvSpPr/>
            <p:nvPr/>
          </p:nvSpPr>
          <p:spPr>
            <a:xfrm>
              <a:off x="5402758" y="4793338"/>
              <a:ext cx="6429375" cy="22529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领悟能力，弄清上司希望你做什么；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分析判断能力，有助于管理者把握全局；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计划能力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,  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有计划执行更有力；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写作能力，擅长撰写计划、总结、调研分析之类的文档；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指挥能力，包括工作的分配、协调、应急事件处理能力；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授权能力；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检查纠偏能力。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410321" y="4378099"/>
              <a:ext cx="1273105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solidFill>
                    <a:srgbClr val="52627F"/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  <a:r>
                <a:rPr lang="zh-CN" altLang="en-US" sz="1600" b="1" dirty="0">
                  <a:solidFill>
                    <a:srgbClr val="52627F"/>
                  </a:solidFill>
                  <a:latin typeface="+mn-lt"/>
                  <a:ea typeface="+mn-ea"/>
                  <a:cs typeface="+mn-ea"/>
                  <a:sym typeface="+mn-lt"/>
                </a:rPr>
                <a:t>大技能</a:t>
              </a:r>
              <a:endParaRPr lang="zh-CN" altLang="en-US" sz="16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Round Same Side Corner Rectangle 4"/>
          <p:cNvSpPr/>
          <p:nvPr/>
        </p:nvSpPr>
        <p:spPr>
          <a:xfrm>
            <a:off x="1532831" y="1240061"/>
            <a:ext cx="489570" cy="60547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cs typeface="+mn-ea"/>
              <a:sym typeface="+mn-lt"/>
            </a:endParaRPr>
          </a:p>
        </p:txBody>
      </p:sp>
      <p:grpSp>
        <p:nvGrpSpPr>
          <p:cNvPr id="20" name="Group 33"/>
          <p:cNvGrpSpPr/>
          <p:nvPr/>
        </p:nvGrpSpPr>
        <p:grpSpPr>
          <a:xfrm>
            <a:off x="1532831" y="1528093"/>
            <a:ext cx="3451700" cy="543268"/>
            <a:chOff x="5128064" y="2256183"/>
            <a:chExt cx="3273083" cy="515155"/>
          </a:xfrm>
          <a:solidFill>
            <a:srgbClr val="52627F"/>
          </a:solidFill>
        </p:grpSpPr>
        <p:sp>
          <p:nvSpPr>
            <p:cNvPr id="21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实现目标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23" name="Group 34"/>
          <p:cNvGrpSpPr/>
          <p:nvPr/>
        </p:nvGrpSpPr>
        <p:grpSpPr>
          <a:xfrm>
            <a:off x="1532831" y="2286528"/>
            <a:ext cx="3451700" cy="543268"/>
            <a:chOff x="5128064" y="3095119"/>
            <a:chExt cx="3273083" cy="515155"/>
          </a:xfrm>
          <a:solidFill>
            <a:srgbClr val="A31515"/>
          </a:solidFill>
        </p:grpSpPr>
        <p:sp>
          <p:nvSpPr>
            <p:cNvPr id="24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管理项目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5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1532831" y="3882445"/>
            <a:ext cx="3451700" cy="543268"/>
            <a:chOff x="5128064" y="3934054"/>
            <a:chExt cx="3273083" cy="515155"/>
          </a:xfrm>
          <a:solidFill>
            <a:srgbClr val="52627F"/>
          </a:solidFill>
        </p:grpSpPr>
        <p:sp>
          <p:nvSpPr>
            <p:cNvPr id="2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所需技能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8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7877" y="297498"/>
            <a:ext cx="6403909" cy="4431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32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项目启动</a:t>
            </a:r>
            <a:endParaRPr lang="zh-CN" altLang="en-US" sz="32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805483" y="1862493"/>
            <a:ext cx="8885109" cy="354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与客户方沟通协商，明确项目需求和所需资源等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挑选项目组成员，得到项目组的支持</a:t>
            </a:r>
            <a:endParaRPr lang="zh-CN" altLang="en-US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在项目实施过程中不断了解客户需求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在项目计划过程中领导和指导项目组成员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保证与项目相关人的沟通并汇报项目进程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监控项目的进程，保证项目按时间计划执行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956767" y="1292097"/>
            <a:ext cx="305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项目经理的责任</a:t>
            </a:r>
            <a:endParaRPr lang="zh-CN" altLang="en-US" sz="2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b="3406"/>
          <a:stretch>
            <a:fillRect/>
          </a:stretch>
        </p:blipFill>
        <p:spPr>
          <a:xfrm>
            <a:off x="6213351" y="1476763"/>
            <a:ext cx="6002064" cy="48038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99326" y="4654063"/>
            <a:ext cx="6429375" cy="1880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项目核心成员对项目经理负责，保证项目的完成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参与项目计划的制定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服从项目经理的智慧，执行计划分配的任务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配合其他小组成员的工作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保持与项目经理的沟通</a:t>
            </a:r>
            <a:endParaRPr lang="en-US" altLang="zh-CN" sz="14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56767" y="4284730"/>
            <a:ext cx="11489043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A8F4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项目组成员的责任</a:t>
            </a:r>
            <a:endParaRPr lang="en-US" altLang="zh-CN" sz="2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                    </a:t>
            </a:r>
            <a:endParaRPr lang="zh-CN" altLang="en-US" sz="2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3" grpId="0"/>
      <p:bldP spid="10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1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1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13.xml><?xml version="1.0" encoding="utf-8"?>
<p:tagLst xmlns:p="http://schemas.openxmlformats.org/presentationml/2006/main">
  <p:tag name="ISLIDE.DIAGRAM" val="fd5efbf9-9783-4ffa-888e-fd8441f41c8b"/>
</p:tagLst>
</file>

<file path=ppt/tags/tag14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66"/>
  <p:tag name="ISLIDE.GUIDESSETTING" val="{&quot;Name&quot;:&quot;正常&quot;,&quot;HeaderHeight&quot;:12.0,&quot;TopMargin&quot;:0.0,&quot;FooterHeight&quot;:9.0,&quot;BottomMargin&quot;:0.0,&quot;SideMargin&quot;:5.5,&quot;IntervalMargin&quot;:1.5,&quot;Id&quot;:&quot;GuidesStyle_Normal&quot;}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heme/theme1.xml><?xml version="1.0" encoding="utf-8"?>
<a:theme xmlns:a="http://schemas.openxmlformats.org/drawingml/2006/main" name="www.pptying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y1vdht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4108</Words>
  <Application>WPS 演示</Application>
  <PresentationFormat>自定义</PresentationFormat>
  <Paragraphs>597</Paragraphs>
  <Slides>31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微软雅黑</vt:lpstr>
      <vt:lpstr>Calibri</vt:lpstr>
      <vt:lpstr>Agency FB</vt:lpstr>
      <vt:lpstr>Trebuchet MS</vt:lpstr>
      <vt:lpstr>Arial</vt:lpstr>
      <vt:lpstr>Source Sans Pro Light</vt:lpstr>
      <vt:lpstr>Segoe Print</vt:lpstr>
      <vt:lpstr>Arial Unicode MS</vt:lpstr>
      <vt:lpstr>Source Sans Pro ExtraLight</vt:lpstr>
      <vt:lpstr>Meiryo</vt:lpstr>
      <vt:lpstr>Yu Gothic UI</vt:lpstr>
      <vt:lpstr>Arial Narrow</vt:lpstr>
      <vt:lpstr>Calibri Light</vt:lpstr>
      <vt:lpstr>www.pptying.com</vt:lpstr>
      <vt:lpstr>自定义设计方案</vt:lpstr>
      <vt:lpstr>CorelDRAW.Graphic.9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项目启动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/>
  <dc:subject>https://www.ypppt.com/</dc:subject>
  <cp:lastModifiedBy>Years later</cp:lastModifiedBy>
  <cp:revision>2</cp:revision>
  <dcterms:created xsi:type="dcterms:W3CDTF">2016-12-12T17:32:00Z</dcterms:created>
  <dcterms:modified xsi:type="dcterms:W3CDTF">2024-05-08T19:14:45Z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5BF3941124D54E11B6A472A85F20E3E1_13</vt:lpwstr>
  </property>
  <property fmtid="{D5CDD505-2E9C-101B-9397-08002B2CF9AE}" pid="3" name="KSOProductBuildVer">
    <vt:lpwstr>2052-12.1.0.16417</vt:lpwstr>
  </property>
</Properties>
</file>