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2"/>
  </p:notesMasterIdLst>
  <p:sldIdLst>
    <p:sldId id="261" r:id="rId4"/>
    <p:sldId id="283" r:id="rId5"/>
    <p:sldId id="284" r:id="rId6"/>
    <p:sldId id="280" r:id="rId7"/>
    <p:sldId id="275" r:id="rId8"/>
    <p:sldId id="263" r:id="rId9"/>
    <p:sldId id="267" r:id="rId10"/>
    <p:sldId id="271" r:id="rId11"/>
    <p:sldId id="272" r:id="rId12"/>
    <p:sldId id="268" r:id="rId13"/>
    <p:sldId id="274" r:id="rId14"/>
    <p:sldId id="277" r:id="rId15"/>
    <p:sldId id="269" r:id="rId16"/>
    <p:sldId id="281" r:id="rId17"/>
    <p:sldId id="282" r:id="rId18"/>
    <p:sldId id="273" r:id="rId19"/>
    <p:sldId id="276" r:id="rId20"/>
    <p:sldId id="278" r:id="rId21"/>
    <p:sldId id="264" r:id="rId23"/>
    <p:sldId id="303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8E8"/>
    <a:srgbClr val="90CCF4"/>
    <a:srgbClr val="30CBF2"/>
    <a:srgbClr val="F36374"/>
    <a:srgbClr val="1E76E2"/>
    <a:srgbClr val="0975CE"/>
    <a:srgbClr val="006ECC"/>
    <a:srgbClr val="F1F5FB"/>
    <a:srgbClr val="F2F2F2"/>
    <a:srgbClr val="03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7" autoAdjust="0"/>
    <p:restoredTop sz="95911" autoAdjust="0"/>
  </p:normalViewPr>
  <p:slideViewPr>
    <p:cSldViewPr snapToGrid="0" showGuides="1">
      <p:cViewPr varScale="1">
        <p:scale>
          <a:sx n="108" d="100"/>
          <a:sy n="108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1E78E8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637529552"/>
        <c:axId val="637531232"/>
      </c:lineChart>
      <c:catAx>
        <c:axId val="6375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</a:p>
        </c:txPr>
        <c:crossAx val="637531232"/>
        <c:crosses val="autoZero"/>
        <c:auto val="1"/>
        <c:lblAlgn val="ctr"/>
        <c:lblOffset val="100"/>
        <c:noMultiLvlLbl val="0"/>
      </c:catAx>
      <c:valAx>
        <c:axId val="6375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</a:p>
        </c:txPr>
        <c:crossAx val="63752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lang="zh-CN">
          <a:latin typeface="思源黑体 CN Light" panose="020B0300000000000000" pitchFamily="34" charset="-122"/>
          <a:ea typeface="思源黑体 CN Light" panose="020B0300000000000000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2B93-D878-4220-82A0-3D8A37C648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96F-7CC6-42E5-83BE-72592AAF95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396F-7CC6-42E5-83BE-72592AAF9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F455-7AC8-4AD4-9CF7-1569801F2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4A6B-5880-4940-9CC4-EF9951EF9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4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DB7C-2D6B-4C00-98DC-0DA6EC76AE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51A3-21E8-4EF8-877E-30E5449547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jpeg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9.jpeg"/><Relationship Id="rId11" Type="http://schemas.openxmlformats.org/officeDocument/2006/relationships/image" Target="../media/image28.jpeg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9.jpeg"/><Relationship Id="rId11" Type="http://schemas.openxmlformats.org/officeDocument/2006/relationships/image" Target="../media/image28.jpeg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999" cy="6865637"/>
          </a:xfrm>
          <a:prstGeom prst="rect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988450" y="1418265"/>
            <a:ext cx="495934" cy="530501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17404" y="144840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.黑体-日本语" panose="03000509000000000000" pitchFamily="65" charset="-122"/>
                <a:ea typeface=".黑体-日本语" panose="03000509000000000000" pitchFamily="65" charset="-122"/>
                <a:cs typeface=".黑体-日本语" panose="03000509000000000000" pitchFamily="65" charset="-122"/>
              </a:rPr>
              <a:t>陌</a:t>
            </a:r>
            <a:endParaRPr lang="zh-CN" altLang="en-US" sz="2800" dirty="0">
              <a:solidFill>
                <a:schemeClr val="bg1"/>
              </a:solidFill>
              <a:latin typeface=".黑体-日本语" panose="03000509000000000000" pitchFamily="65" charset="-122"/>
              <a:ea typeface=".黑体-日本语" panose="03000509000000000000" pitchFamily="65" charset="-122"/>
              <a:cs typeface=".黑体-日本语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0256" y="144840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.黑体-日本语" panose="03000509000000000000" pitchFamily="65" charset="-122"/>
                <a:ea typeface=".黑体-日本语" panose="03000509000000000000" pitchFamily="65" charset="-122"/>
                <a:cs typeface=".黑体-日本语" panose="03000509000000000000" pitchFamily="65" charset="-122"/>
              </a:rPr>
              <a:t>陌</a:t>
            </a:r>
            <a:endParaRPr lang="zh-CN" altLang="en-US" sz="2800" dirty="0">
              <a:solidFill>
                <a:schemeClr val="bg1"/>
              </a:solidFill>
              <a:latin typeface=".黑体-日本语" panose="03000509000000000000" pitchFamily="65" charset="-122"/>
              <a:ea typeface=".黑体-日本语" panose="03000509000000000000" pitchFamily="65" charset="-122"/>
              <a:cs typeface=".黑体-日本语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8450" y="3821328"/>
            <a:ext cx="1601225" cy="514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60125" y="3821328"/>
            <a:ext cx="1601225" cy="5143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378" y="2159945"/>
            <a:ext cx="7077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产品商业计划书</a:t>
            </a:r>
            <a:r>
              <a:rPr lang="en-US" altLang="zh-CN" sz="48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模版</a:t>
            </a:r>
            <a:endParaRPr lang="zh-CN" altLang="en-US" sz="48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4163" y="38938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演讲人：小佑</a:t>
            </a:r>
            <a:endParaRPr lang="zh-CN" altLang="en-US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55443" y="389383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2016/3/17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987" y="3105499"/>
            <a:ext cx="552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》——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互联网产品</a:t>
            </a:r>
            <a:r>
              <a:rPr lang="zh-CN" altLang="en-US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系列模版</a:t>
            </a:r>
            <a:r>
              <a:rPr lang="en-US" altLang="zh-CN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03——</a:t>
            </a:r>
            <a:r>
              <a:rPr lang="zh-CN" altLang="en-US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蓝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计划</a:t>
            </a:r>
            <a:r>
              <a:rPr lang="en-US" altLang="zh-CN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19053" y="4335679"/>
            <a:ext cx="4372945" cy="2522319"/>
            <a:chOff x="7819053" y="4335679"/>
            <a:chExt cx="4372945" cy="252231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5"/>
            <a:stretch>
              <a:fillRect/>
            </a:stretch>
          </p:blipFill>
          <p:spPr>
            <a:xfrm>
              <a:off x="7819053" y="4335679"/>
              <a:ext cx="4372945" cy="2522319"/>
            </a:xfrm>
            <a:prstGeom prst="rect">
              <a:avLst/>
            </a:prstGeom>
          </p:spPr>
        </p:pic>
        <p:pic>
          <p:nvPicPr>
            <p:cNvPr id="2" name="图片 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49" y="5086351"/>
              <a:ext cx="428623" cy="428623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r="73469" b="43404"/>
          <a:stretch>
            <a:fillRect/>
          </a:stretch>
        </p:blipFill>
        <p:spPr>
          <a:xfrm>
            <a:off x="5953123" y="4681223"/>
            <a:ext cx="1617307" cy="970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905125" y="4107550"/>
            <a:ext cx="3259498" cy="1363633"/>
            <a:chOff x="2905125" y="2116739"/>
            <a:chExt cx="3259498" cy="1363633"/>
          </a:xfrm>
        </p:grpSpPr>
        <p:sp>
          <p:nvSpPr>
            <p:cNvPr id="29" name="圆角矩形 28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18743" y="4884656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2013 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注册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用户数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:8,423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18743" y="5411193"/>
            <a:ext cx="2420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月添加留言板及好友动态等功能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月添加会员服务及表情商城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9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Windows Phone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版本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月上线代理的首款联运游戏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028401" y="4250691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027016" y="2951534"/>
            <a:ext cx="3259498" cy="1363633"/>
            <a:chOff x="2905125" y="2116739"/>
            <a:chExt cx="3259498" cy="1363633"/>
          </a:xfrm>
        </p:grpSpPr>
        <p:sp>
          <p:nvSpPr>
            <p:cNvPr id="22" name="圆角矩形 21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6027016" y="3155648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905125" y="1921909"/>
            <a:ext cx="3259498" cy="1295402"/>
            <a:chOff x="2905125" y="2184970"/>
            <a:chExt cx="3259498" cy="1295402"/>
          </a:xfrm>
        </p:grpSpPr>
        <p:sp>
          <p:nvSpPr>
            <p:cNvPr id="15" name="圆角矩形 14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05125" y="2184970"/>
              <a:ext cx="3259498" cy="16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3418743" y="261173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18743" y="3138271"/>
            <a:ext cx="1668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iOS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版本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Android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版本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89618" y="3731728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2012 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注册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用户数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:2,250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89618" y="4258265"/>
            <a:ext cx="3776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月被评为“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APP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中国移动应用热度榜”最受关注应用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月添加基于地理位置的群组功能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月完成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轮融资，估值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亿美金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App Store2012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年度官方精选应用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TOP20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25" grpId="0" animBg="1"/>
      <p:bldP spid="18" grpId="0"/>
      <p:bldP spid="19" grpId="0"/>
      <p:bldP spid="26" grpId="0"/>
      <p:bldP spid="27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917051" y="3379266"/>
            <a:ext cx="3259498" cy="1363633"/>
            <a:chOff x="2905125" y="2116739"/>
            <a:chExt cx="3259498" cy="1363633"/>
          </a:xfrm>
        </p:grpSpPr>
        <p:sp>
          <p:nvSpPr>
            <p:cNvPr id="29" name="圆角矩形 28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0669" y="4156372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2015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30669" y="4682909"/>
            <a:ext cx="272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月添加礼物商城功能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月推出首款自研游戏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《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陌陌熊熊消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》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月，陌陌月活跃用户数达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7810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040327" y="3522407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flipH="1">
            <a:off x="6038942" y="2223250"/>
            <a:ext cx="3259498" cy="1363633"/>
            <a:chOff x="2905125" y="2116739"/>
            <a:chExt cx="3259498" cy="1363633"/>
          </a:xfrm>
        </p:grpSpPr>
        <p:sp>
          <p:nvSpPr>
            <p:cNvPr id="22" name="圆角矩形 21"/>
            <p:cNvSpPr/>
            <p:nvPr/>
          </p:nvSpPr>
          <p:spPr>
            <a:xfrm>
              <a:off x="3219855" y="2205870"/>
              <a:ext cx="2876145" cy="1152728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05125" y="2116739"/>
              <a:ext cx="3259498" cy="23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23821" y="2233065"/>
              <a:ext cx="392068" cy="124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6038942" y="2427364"/>
            <a:ext cx="137607" cy="137607"/>
          </a:xfrm>
          <a:prstGeom prst="ellipse">
            <a:avLst/>
          </a:prstGeom>
          <a:solidFill>
            <a:srgbClr val="1E7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201544" y="300344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2014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01544" y="3529981"/>
            <a:ext cx="3435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月添加短视频、阅后即焚等功能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月上线代理的第四款联运游戏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月，陌陌月活跃用户数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6930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日，陌陌在美国纳斯达克交易所挂牌上市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080340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关于陌陌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53708" y="16371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里程碑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0343" y="808096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会员特权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53297" y="1637169"/>
            <a:ext cx="3877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0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2300282" y="2653208"/>
            <a:ext cx="1762021" cy="2341456"/>
            <a:chOff x="1931982" y="2653208"/>
            <a:chExt cx="1762021" cy="23414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686" y="2653208"/>
              <a:ext cx="1744614" cy="23414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31982" y="2705100"/>
              <a:ext cx="1762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群组上限提升</a:t>
              </a:r>
              <a:endPara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4826" y="2653208"/>
            <a:ext cx="1762021" cy="2341456"/>
            <a:chOff x="4130289" y="2653208"/>
            <a:chExt cx="1762021" cy="2341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993" y="2653208"/>
              <a:ext cx="1744614" cy="234145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130289" y="2705100"/>
              <a:ext cx="1762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语音自我介绍</a:t>
              </a:r>
              <a:endPara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9370" y="2653208"/>
            <a:ext cx="1744614" cy="2341456"/>
            <a:chOff x="6337300" y="2653208"/>
            <a:chExt cx="1744614" cy="2341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300" y="2653208"/>
              <a:ext cx="1744614" cy="234145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591489" y="2705100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悄悄查看</a:t>
              </a:r>
              <a:endPara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16507" y="2653208"/>
            <a:ext cx="1744614" cy="2341456"/>
            <a:chOff x="8535607" y="2653208"/>
            <a:chExt cx="1744614" cy="23414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607" y="2653208"/>
              <a:ext cx="1744614" cy="234145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789796" y="2705100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访客记录</a:t>
              </a:r>
              <a:endParaRPr lang="zh-CN" altLang="en-US" sz="20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81183" y="3429000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817303" y="2889037"/>
            <a:ext cx="1019175" cy="1019175"/>
            <a:chOff x="6817303" y="2889037"/>
            <a:chExt cx="1019175" cy="1019175"/>
          </a:xfrm>
        </p:grpSpPr>
        <p:sp>
          <p:nvSpPr>
            <p:cNvPr id="19" name="椭圆 18"/>
            <p:cNvSpPr/>
            <p:nvPr/>
          </p:nvSpPr>
          <p:spPr>
            <a:xfrm>
              <a:off x="6817303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02121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 smtClean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336486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234156" y="2889037"/>
            <a:ext cx="1019175" cy="1019175"/>
            <a:chOff x="9234156" y="2889037"/>
            <a:chExt cx="1019175" cy="1019175"/>
          </a:xfrm>
        </p:grpSpPr>
        <p:sp>
          <p:nvSpPr>
            <p:cNvPr id="25" name="椭圆 24"/>
            <p:cNvSpPr/>
            <p:nvPr/>
          </p:nvSpPr>
          <p:spPr>
            <a:xfrm>
              <a:off x="9234156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18974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 smtClean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753339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115364" y="3444906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32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983599" y="2889037"/>
            <a:ext cx="1019175" cy="1019175"/>
            <a:chOff x="1983599" y="2889037"/>
            <a:chExt cx="1019175" cy="1019175"/>
          </a:xfrm>
        </p:grpSpPr>
        <p:sp>
          <p:nvSpPr>
            <p:cNvPr id="11" name="椭圆 10"/>
            <p:cNvSpPr/>
            <p:nvPr/>
          </p:nvSpPr>
          <p:spPr>
            <a:xfrm>
              <a:off x="1983599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68417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502782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247002" y="3444906"/>
            <a:ext cx="84792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400451" y="2889037"/>
            <a:ext cx="1019175" cy="1019175"/>
            <a:chOff x="4400451" y="2889037"/>
            <a:chExt cx="1019175" cy="1019175"/>
          </a:xfrm>
        </p:grpSpPr>
        <p:sp>
          <p:nvSpPr>
            <p:cNvPr id="40" name="椭圆 39"/>
            <p:cNvSpPr/>
            <p:nvPr/>
          </p:nvSpPr>
          <p:spPr>
            <a:xfrm>
              <a:off x="4400451" y="2889037"/>
              <a:ext cx="1019175" cy="1019175"/>
            </a:xfrm>
            <a:prstGeom prst="ellipse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585269" y="3010599"/>
              <a:ext cx="6495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步骤</a:t>
              </a:r>
              <a:endPara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en-US" altLang="zh-CN" sz="3200" dirty="0" smtClean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919634" y="4029774"/>
            <a:ext cx="198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7" grpId="0"/>
      <p:bldP spid="16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759397" y="3000665"/>
            <a:ext cx="6522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近日，陌陌公司（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NASDAQ:MOMO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）在北京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JW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万豪酒店召开首届全国商业合作伙伴峰会。本次峰会主题是“总有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NewBiz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在身边”，来自全国各地的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多家广告代理商参加了此次峰会。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282866" y="2537364"/>
            <a:ext cx="1244518" cy="1279411"/>
            <a:chOff x="1412112" y="2723975"/>
            <a:chExt cx="2109882" cy="2169038"/>
          </a:xfrm>
        </p:grpSpPr>
        <p:sp>
          <p:nvSpPr>
            <p:cNvPr id="40" name="矩形 39"/>
            <p:cNvSpPr/>
            <p:nvPr/>
          </p:nvSpPr>
          <p:spPr>
            <a:xfrm>
              <a:off x="1412112" y="2723975"/>
              <a:ext cx="2109882" cy="216903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Picture 2" descr="http://photocdn.sohu.com/20150526/mp16363782_1432602101895_1_th.jpe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134" y="3061182"/>
              <a:ext cx="1066800" cy="80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文本框 41"/>
            <p:cNvSpPr txBox="1"/>
            <p:nvPr/>
          </p:nvSpPr>
          <p:spPr>
            <a:xfrm>
              <a:off x="1532752" y="3990695"/>
              <a:ext cx="1863561" cy="62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iphone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59397" y="253736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请输入副标题</a:t>
            </a:r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57626" y="3930105"/>
            <a:ext cx="6248400" cy="1815882"/>
            <a:chOff x="3857626" y="3863430"/>
            <a:chExt cx="6248400" cy="1815882"/>
          </a:xfrm>
        </p:grpSpPr>
        <p:sp>
          <p:nvSpPr>
            <p:cNvPr id="16" name="矩形 15"/>
            <p:cNvSpPr/>
            <p:nvPr/>
          </p:nvSpPr>
          <p:spPr>
            <a:xfrm>
              <a:off x="3857626" y="3863430"/>
              <a:ext cx="6248400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57626" y="3863430"/>
              <a:ext cx="62484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9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7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日，国内首个音乐互动直播平台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——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陌陌现场正式上线，开启演唱会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时代。华语乐坛金牌制作人梁翘柏监制并担任首席内容官。陌陌现场采用职业歌手直播演唱，粉丝发弹幕、赠送虚拟礼物的形式，是一个高音乐水准、可互动、强社交的“全线上互动演唱会”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北京时间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日，移动社交平台陌陌（纳斯达克股票代码：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MOMO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）发布了该公司截至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2015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6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日的第二季度未经审计的财报。财报显 示，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2015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年第二季度，陌陌净营收达到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3070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万美元，同比大幅增长了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264%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；不按照美国通用会计准则计量，归属于陌陌的净利润为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600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万美元，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去年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/>
          <p:cNvGraphicFramePr/>
          <p:nvPr/>
        </p:nvGraphicFramePr>
        <p:xfrm>
          <a:off x="3758034" y="2537364"/>
          <a:ext cx="5959898" cy="356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2282866" y="2537364"/>
            <a:ext cx="1244518" cy="1279411"/>
            <a:chOff x="1412112" y="2723975"/>
            <a:chExt cx="2109882" cy="2169038"/>
          </a:xfrm>
        </p:grpSpPr>
        <p:sp>
          <p:nvSpPr>
            <p:cNvPr id="22" name="矩形 21"/>
            <p:cNvSpPr/>
            <p:nvPr/>
          </p:nvSpPr>
          <p:spPr>
            <a:xfrm>
              <a:off x="1412112" y="2723975"/>
              <a:ext cx="2109882" cy="216903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2" descr="http://photocdn.sohu.com/20150526/mp16363782_1432602101895_1_th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134" y="3061182"/>
              <a:ext cx="1066800" cy="80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/>
            <p:cNvSpPr txBox="1"/>
            <p:nvPr/>
          </p:nvSpPr>
          <p:spPr>
            <a:xfrm>
              <a:off x="1532752" y="3990695"/>
              <a:ext cx="1863561" cy="62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iphone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80337" y="795433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陌陌团队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92559" y="2236800"/>
            <a:ext cx="1214399" cy="1214399"/>
            <a:chOff x="3114737" y="2532273"/>
            <a:chExt cx="1332000" cy="1332000"/>
          </a:xfrm>
        </p:grpSpPr>
        <p:sp>
          <p:nvSpPr>
            <p:cNvPr id="14" name="椭圆 13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26275" y="2843668"/>
              <a:ext cx="708921" cy="70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77010" y="2236800"/>
            <a:ext cx="1214399" cy="1214399"/>
            <a:chOff x="3114737" y="2532273"/>
            <a:chExt cx="1332000" cy="1332000"/>
          </a:xfrm>
        </p:grpSpPr>
        <p:sp>
          <p:nvSpPr>
            <p:cNvPr id="18" name="椭圆 17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26275" y="2854655"/>
              <a:ext cx="708921" cy="70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868159" y="3506788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88800" y="2236800"/>
            <a:ext cx="1214399" cy="1214399"/>
            <a:chOff x="3114737" y="2532273"/>
            <a:chExt cx="1332000" cy="1332000"/>
          </a:xfrm>
        </p:grpSpPr>
        <p:sp>
          <p:nvSpPr>
            <p:cNvPr id="22" name="椭圆 21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20271" y="2854655"/>
              <a:ext cx="708921" cy="70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157816" y="3506788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9738" y="3502155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390883" y="4376763"/>
            <a:ext cx="1106861" cy="1106861"/>
            <a:chOff x="3114737" y="2532273"/>
            <a:chExt cx="1332000" cy="1332000"/>
          </a:xfrm>
        </p:grpSpPr>
        <p:sp>
          <p:nvSpPr>
            <p:cNvPr id="30" name="椭圆 29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91837" y="2809372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07948" y="4376763"/>
            <a:ext cx="1106861" cy="1106861"/>
            <a:chOff x="3114737" y="2532273"/>
            <a:chExt cx="1332000" cy="1332000"/>
          </a:xfrm>
        </p:grpSpPr>
        <p:sp>
          <p:nvSpPr>
            <p:cNvPr id="33" name="椭圆 32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91837" y="2809373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6481" y="4376763"/>
            <a:ext cx="1106861" cy="1106861"/>
            <a:chOff x="3114737" y="2532273"/>
            <a:chExt cx="1332000" cy="1332000"/>
          </a:xfrm>
        </p:grpSpPr>
        <p:sp>
          <p:nvSpPr>
            <p:cNvPr id="36" name="椭圆 35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91837" y="2809373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99415" y="4376763"/>
            <a:ext cx="1106861" cy="1106861"/>
            <a:chOff x="3114737" y="2532273"/>
            <a:chExt cx="1332000" cy="1332000"/>
          </a:xfrm>
        </p:grpSpPr>
        <p:sp>
          <p:nvSpPr>
            <p:cNvPr id="39" name="椭圆 38"/>
            <p:cNvSpPr/>
            <p:nvPr/>
          </p:nvSpPr>
          <p:spPr>
            <a:xfrm>
              <a:off x="3114737" y="2532273"/>
              <a:ext cx="1332000" cy="1332000"/>
            </a:xfrm>
            <a:prstGeom prst="ellipse">
              <a:avLst/>
            </a:prstGeom>
            <a:noFill/>
            <a:ln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91837" y="2809373"/>
              <a:ext cx="777797" cy="77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填充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头像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335439" y="5573823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226906" y="5579648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18373" y="5573823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24357" y="5573823"/>
            <a:ext cx="18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唐岩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联合创始人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/CEO/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董事长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4" grpId="0"/>
      <p:bldP spid="25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momocdn.com/banner/8F/90/8F9053FE-3BCD-0019-51BC-67245153ED4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616"/>
            <a:ext cx="9239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80338" y="795433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加入我们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21774" y="1595282"/>
            <a:ext cx="8085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 在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这里，你将拥有宽松、愉悦、平等的工作环境，你将收获友爱、尊重、温暖的创业伙伴，更重要的是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有可能实现自己最大的价值。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719032" y="2527371"/>
            <a:ext cx="1587500" cy="73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20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设计师</a:t>
            </a:r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0338" y="795433"/>
            <a:ext cx="2031325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加入我们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1774" y="1595282"/>
            <a:ext cx="8085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 在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这里，你将拥有宽松、愉悦、平等的工作环境，你将收获友爱、尊重、温暖的创业伙伴，更重要的是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有可能实现自己最大的价值。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8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31532" y="2527544"/>
            <a:ext cx="1587500" cy="736600"/>
          </a:xfrm>
          <a:prstGeom prst="rect">
            <a:avLst/>
          </a:prstGeom>
          <a:solidFill>
            <a:srgbClr val="1E78E8"/>
          </a:solidFill>
          <a:ln>
            <a:solidFill>
              <a:srgbClr val="1E7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产品经理</a:t>
            </a:r>
            <a:endParaRPr lang="zh-CN" altLang="en-US" sz="2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03358" y="2527371"/>
            <a:ext cx="1587500" cy="736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技术类</a:t>
            </a:r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90858" y="2527371"/>
            <a:ext cx="1587500" cy="73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运营类</a:t>
            </a:r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77565" y="2527371"/>
            <a:ext cx="1587500" cy="736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职能类</a:t>
            </a:r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1531" y="3505407"/>
            <a:ext cx="7933533" cy="24686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12423" y="4049485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12423" y="4676502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512423" y="5303519"/>
            <a:ext cx="7167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11692" y="3620396"/>
            <a:ext cx="7417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职位                                                               类别                                           工作地点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11989" y="4244876"/>
            <a:ext cx="7259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创意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设计师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                                          设计类                                                     厦门集美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11989" y="4855209"/>
            <a:ext cx="7415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商业规划策划师                                                             产品类                                                     厦门集美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786735" y="4287322"/>
            <a:ext cx="194381" cy="195415"/>
          </a:xfrm>
          <a:prstGeom prst="roundRect">
            <a:avLst>
              <a:gd name="adj" fmla="val 9980"/>
            </a:avLst>
          </a:prstGeom>
          <a:solidFill>
            <a:srgbClr val="F36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急</a:t>
            </a:r>
            <a:endParaRPr lang="zh-CN" altLang="en-US" sz="105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786735" y="4914338"/>
            <a:ext cx="194381" cy="195415"/>
          </a:xfrm>
          <a:prstGeom prst="roundRect">
            <a:avLst>
              <a:gd name="adj" fmla="val 9980"/>
            </a:avLst>
          </a:prstGeom>
          <a:solidFill>
            <a:srgbClr val="30C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新</a:t>
            </a:r>
            <a:endParaRPr lang="zh-CN" altLang="en-US" sz="105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11989" y="5503994"/>
            <a:ext cx="7282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高级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UI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设计师                                                                  设计类                                                     厦门集美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9" grpId="0" animBg="1"/>
      <p:bldP spid="20" grpId="0" animBg="1"/>
      <p:bldP spid="21" grpId="0" animBg="1"/>
      <p:bldP spid="15" grpId="0" animBg="1"/>
      <p:bldP spid="11" grpId="0"/>
      <p:bldP spid="12" grpId="0"/>
      <p:bldP spid="25" grpId="0"/>
      <p:bldP spid="13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15290" r="15455" b="1223"/>
          <a:stretch>
            <a:fillRect/>
          </a:stretch>
        </p:blipFill>
        <p:spPr>
          <a:xfrm>
            <a:off x="257308" y="1197516"/>
            <a:ext cx="11814629" cy="45501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7328" y="1197517"/>
            <a:ext cx="4146896" cy="2548984"/>
          </a:xfrm>
          <a:prstGeom prst="rect">
            <a:avLst/>
          </a:prstGeom>
          <a:solidFill>
            <a:srgbClr val="1E78E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64919" y="1252226"/>
            <a:ext cx="353171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定制请联系：</a:t>
            </a:r>
            <a:endParaRPr lang="en-US" altLang="zh-CN" sz="2000" b="1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一</a:t>
            </a: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封邮件或许就是一次出色演示的</a:t>
            </a: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开端</a:t>
            </a:r>
            <a:endParaRPr lang="en-US" altLang="zh-CN" sz="8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电话（微信）：</a:t>
            </a:r>
            <a:r>
              <a: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15985823781</a:t>
            </a:r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（邮箱）：</a:t>
            </a:r>
            <a:r>
              <a: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1822998979</a:t>
            </a:r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地址</a:t>
            </a:r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 </a:t>
            </a: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厦门市集美区海凤路顶斌大厦</a:t>
            </a:r>
            <a:r>
              <a: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611</a:t>
            </a: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室</a:t>
            </a:r>
            <a:endParaRPr lang="en-US" altLang="zh-CN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谢谢</a:t>
            </a:r>
            <a:r>
              <a:rPr lang="zh-CN" altLang="en-US" sz="24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观看</a:t>
            </a:r>
            <a:endParaRPr lang="en-US" altLang="zh-CN" sz="2400" b="1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18529" y="3342314"/>
            <a:ext cx="3735950" cy="3996349"/>
            <a:chOff x="1508125" y="1420813"/>
            <a:chExt cx="2232025" cy="2387600"/>
          </a:xfrm>
        </p:grpSpPr>
        <p:sp>
          <p:nvSpPr>
            <p:cNvPr id="3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5542002" y="808096"/>
            <a:ext cx="1107996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目录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29857" y="1637169"/>
            <a:ext cx="112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15737" y="2934142"/>
            <a:ext cx="1259069" cy="390525"/>
            <a:chOff x="3415737" y="2934142"/>
            <a:chExt cx="1259069" cy="3905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37" y="2934142"/>
              <a:ext cx="390525" cy="3905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797643" y="294473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标题一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41631" y="2934142"/>
            <a:ext cx="1278526" cy="390525"/>
            <a:chOff x="5441631" y="2934142"/>
            <a:chExt cx="1278526" cy="3905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631" y="2934142"/>
              <a:ext cx="390525" cy="390525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842994" y="294473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标题二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67525" y="2934142"/>
            <a:ext cx="1279924" cy="390525"/>
            <a:chOff x="7467525" y="2934142"/>
            <a:chExt cx="1279924" cy="3905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25" y="2934142"/>
              <a:ext cx="390525" cy="390525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870286" y="294473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标题三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15737" y="4032250"/>
            <a:ext cx="1249506" cy="381000"/>
            <a:chOff x="3415737" y="4032250"/>
            <a:chExt cx="1249506" cy="381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737" y="4032250"/>
              <a:ext cx="390525" cy="3810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3788080" y="403808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标题四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40233" y="4027488"/>
            <a:ext cx="1267688" cy="390525"/>
            <a:chOff x="5440233" y="4027488"/>
            <a:chExt cx="1267688" cy="3905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233" y="4027488"/>
              <a:ext cx="390525" cy="390525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5830758" y="403808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标题五</a:t>
              </a:r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67525" y="4027488"/>
            <a:ext cx="1293336" cy="390525"/>
            <a:chOff x="7467525" y="4027488"/>
            <a:chExt cx="1293336" cy="3905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525" y="4027488"/>
              <a:ext cx="390525" cy="3905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858050" y="4038084"/>
              <a:ext cx="902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标题六</a:t>
              </a:r>
              <a:endParaRPr lang="zh-CN" altLang="en-US" dirty="0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3957" y="2986091"/>
            <a:ext cx="1569660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过度页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61300" y="1657354"/>
            <a:ext cx="3694969" cy="3494564"/>
            <a:chOff x="6845300" y="1657354"/>
            <a:chExt cx="3694969" cy="34945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00" y="1657354"/>
              <a:ext cx="3694969" cy="349456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367072" y="2814412"/>
              <a:ext cx="2646878" cy="754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rgbClr val="90CCF4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</a:t>
              </a:r>
              <a:r>
                <a:rPr lang="zh-CN" altLang="en-US" sz="3200" dirty="0">
                  <a:solidFill>
                    <a:srgbClr val="90CCF4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你的</a:t>
              </a:r>
              <a:r>
                <a:rPr lang="zh-CN" altLang="en-US" sz="3200" dirty="0" smtClean="0">
                  <a:solidFill>
                    <a:srgbClr val="90CCF4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标题</a:t>
              </a:r>
              <a:endParaRPr lang="zh-CN" altLang="en-US" sz="3200" dirty="0">
                <a:solidFill>
                  <a:srgbClr val="90CCF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7700" y="3009069"/>
            <a:ext cx="739582" cy="791132"/>
            <a:chOff x="1508125" y="1420813"/>
            <a:chExt cx="2232025" cy="2387600"/>
          </a:xfrm>
        </p:grpSpPr>
        <p:sp>
          <p:nvSpPr>
            <p:cNvPr id="13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6" name="直接连接符 15"/>
          <p:cNvCxnSpPr>
            <a:stCxn id="5" idx="3"/>
            <a:endCxn id="7" idx="1"/>
          </p:cNvCxnSpPr>
          <p:nvPr/>
        </p:nvCxnSpPr>
        <p:spPr>
          <a:xfrm>
            <a:off x="3043617" y="3404636"/>
            <a:ext cx="481768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709400" y="3404635"/>
            <a:ext cx="48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404635"/>
            <a:ext cx="48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8" name="组合 7"/>
          <p:cNvGrpSpPr/>
          <p:nvPr/>
        </p:nvGrpSpPr>
        <p:grpSpPr bwMode="auto">
          <a:xfrm rot="5400000">
            <a:off x="1405854" y="3952452"/>
            <a:ext cx="271992" cy="137879"/>
            <a:chOff x="0" y="0"/>
            <a:chExt cx="383575" cy="195163"/>
          </a:xfrm>
        </p:grpSpPr>
        <p:cxnSp>
          <p:nvCxnSpPr>
            <p:cNvPr id="19" name="直接连接符 8"/>
            <p:cNvCxnSpPr>
              <a:cxnSpLocks noChangeShapeType="1"/>
            </p:cNvCxnSpPr>
            <p:nvPr/>
          </p:nvCxnSpPr>
          <p:spPr bwMode="auto">
            <a:xfrm>
              <a:off x="0" y="0"/>
              <a:ext cx="194444" cy="195163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9"/>
            <p:cNvCxnSpPr>
              <a:cxnSpLocks noChangeShapeType="1"/>
            </p:cNvCxnSpPr>
            <p:nvPr/>
          </p:nvCxnSpPr>
          <p:spPr bwMode="auto">
            <a:xfrm flipV="1">
              <a:off x="181693" y="0"/>
              <a:ext cx="201882" cy="193030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组合 10"/>
          <p:cNvGrpSpPr/>
          <p:nvPr/>
        </p:nvGrpSpPr>
        <p:grpSpPr bwMode="auto">
          <a:xfrm rot="-5400000">
            <a:off x="10287808" y="3952451"/>
            <a:ext cx="271241" cy="137881"/>
            <a:chOff x="0" y="0"/>
            <a:chExt cx="383575" cy="194854"/>
          </a:xfrm>
        </p:grpSpPr>
        <p:cxnSp>
          <p:nvCxnSpPr>
            <p:cNvPr id="22" name="直接连接符 11"/>
            <p:cNvCxnSpPr>
              <a:cxnSpLocks noChangeShapeType="1"/>
            </p:cNvCxnSpPr>
            <p:nvPr/>
          </p:nvCxnSpPr>
          <p:spPr bwMode="auto">
            <a:xfrm>
              <a:off x="14917" y="0"/>
              <a:ext cx="194984" cy="194854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12"/>
            <p:cNvCxnSpPr>
              <a:cxnSpLocks noChangeShapeType="1"/>
            </p:cNvCxnSpPr>
            <p:nvPr/>
          </p:nvCxnSpPr>
          <p:spPr bwMode="auto">
            <a:xfrm flipV="1">
              <a:off x="197115" y="1065"/>
              <a:ext cx="201377" cy="193789"/>
            </a:xfrm>
            <a:prstGeom prst="lin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组合 23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25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2574017" y="2779132"/>
            <a:ext cx="1579278" cy="1029796"/>
            <a:chOff x="2574017" y="2779132"/>
            <a:chExt cx="1579278" cy="10297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2" r="91589" b="83099"/>
            <a:stretch>
              <a:fillRect/>
            </a:stretch>
          </p:blipFill>
          <p:spPr>
            <a:xfrm>
              <a:off x="3071539" y="2779132"/>
              <a:ext cx="606746" cy="606746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2574017" y="3439596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定向设置隐身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06361" y="2766128"/>
            <a:ext cx="1579278" cy="1037617"/>
            <a:chOff x="5306361" y="2766128"/>
            <a:chExt cx="1579278" cy="10376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3" t="6349" r="82225" b="82223"/>
            <a:stretch>
              <a:fillRect/>
            </a:stretch>
          </p:blipFill>
          <p:spPr>
            <a:xfrm>
              <a:off x="5781937" y="2766128"/>
              <a:ext cx="632754" cy="632754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5306361" y="3434413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个性资料页面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63010" y="2791932"/>
            <a:ext cx="1579278" cy="1006210"/>
            <a:chOff x="8163010" y="2791932"/>
            <a:chExt cx="1579278" cy="10062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3" t="5726" r="72450" b="83777"/>
            <a:stretch>
              <a:fillRect/>
            </a:stretch>
          </p:blipFill>
          <p:spPr>
            <a:xfrm>
              <a:off x="8662076" y="2791932"/>
              <a:ext cx="581146" cy="58114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8163010" y="3428810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专属会员标识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99424" y="4380818"/>
            <a:ext cx="1569660" cy="1082391"/>
            <a:chOff x="2599424" y="4380818"/>
            <a:chExt cx="1569660" cy="108239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5" t="5718" r="62755" b="82800"/>
            <a:stretch>
              <a:fillRect/>
            </a:stretch>
          </p:blipFill>
          <p:spPr>
            <a:xfrm>
              <a:off x="3071539" y="4380818"/>
              <a:ext cx="625430" cy="63568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2599424" y="509387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更多筛选条件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18816" y="4380381"/>
            <a:ext cx="1569660" cy="1078947"/>
            <a:chOff x="5318816" y="4380381"/>
            <a:chExt cx="1569660" cy="10789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1" t="6405" r="52748" b="82105"/>
            <a:stretch>
              <a:fillRect/>
            </a:stretch>
          </p:blipFill>
          <p:spPr>
            <a:xfrm>
              <a:off x="5782338" y="4380381"/>
              <a:ext cx="620413" cy="63612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5318816" y="508999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会员专属表情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67819" y="4348594"/>
            <a:ext cx="1569660" cy="1110734"/>
            <a:chOff x="8167819" y="4348594"/>
            <a:chExt cx="1569660" cy="11107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40" t="5760" r="41302" b="82176"/>
            <a:stretch>
              <a:fillRect/>
            </a:stretch>
          </p:blipFill>
          <p:spPr>
            <a:xfrm>
              <a:off x="8571825" y="4348594"/>
              <a:ext cx="761649" cy="667907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8167819" y="508999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关注上限提升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2689" y="2701646"/>
            <a:ext cx="1039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</a:rPr>
              <a:t>Mar.16th</a:t>
            </a:r>
            <a:endParaRPr lang="en-US" altLang="zh-CN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7840" y="808096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请输入你的标题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385711" y="2701646"/>
            <a:ext cx="933856" cy="0"/>
          </a:xfrm>
          <a:prstGeom prst="line">
            <a:avLst/>
          </a:prstGeom>
          <a:ln w="31750">
            <a:solidFill>
              <a:srgbClr val="1E7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714359" y="2590057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请输入一段你要说的话，这是一个小标题。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14359" y="2964375"/>
            <a:ext cx="793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北京时间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日，移动社交平台陌陌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纳斯达克股票代码：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MOMO)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发布了截至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日的第四季度及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年全年未经审计的财报。财报显示，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年第四季度，陌陌净营收达到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3950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万美元，同比增长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113%;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归属于陌陌的净利润为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1180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万美元，持续四个季度实现盈利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25405" y="3723927"/>
            <a:ext cx="77334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32689" y="4584068"/>
            <a:ext cx="933856" cy="0"/>
          </a:xfrm>
          <a:prstGeom prst="line">
            <a:avLst/>
          </a:prstGeom>
          <a:ln w="31750">
            <a:solidFill>
              <a:srgbClr val="1E7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279667" y="4584068"/>
            <a:ext cx="1039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</a:rPr>
              <a:t>Feb.21th</a:t>
            </a:r>
            <a:endParaRPr lang="en-US" altLang="zh-CN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61337" y="4472479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陌陌首届商业合作伙伴峰会召开 挖掘平台商业价值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61337" y="4846797"/>
            <a:ext cx="7932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近日，陌陌公司（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NASDAQ:MOMO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）在北京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JW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万豪酒店召开首届全国商业合作伙伴峰会。本次峰会主题是“总有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NewBiz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在身边”，来自全国各地的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多家广告代理商参加了此次峰会。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772383" y="5606349"/>
            <a:ext cx="77334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9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9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7" b="4818"/>
          <a:stretch>
            <a:fillRect/>
          </a:stretch>
        </p:blipFill>
        <p:spPr>
          <a:xfrm>
            <a:off x="0" y="-133350"/>
            <a:ext cx="12192000" cy="7016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33350"/>
            <a:ext cx="12192000" cy="70167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3282" y="2725690"/>
            <a:ext cx="4865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陌陌附近活动</a:t>
            </a:r>
            <a:endParaRPr lang="en-US" altLang="zh-CN" sz="3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请输入你的宣传话语在这里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这是一长段话</a:t>
            </a:r>
            <a:endParaRPr lang="en-US" altLang="zh-CN" sz="2000" dirty="0" smtClean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5386" y="4440906"/>
            <a:ext cx="1601225" cy="514350"/>
            <a:chOff x="5295386" y="4440906"/>
            <a:chExt cx="1601225" cy="514350"/>
          </a:xfrm>
        </p:grpSpPr>
        <p:sp>
          <p:nvSpPr>
            <p:cNvPr id="5" name="矩形 4"/>
            <p:cNvSpPr/>
            <p:nvPr/>
          </p:nvSpPr>
          <p:spPr>
            <a:xfrm>
              <a:off x="5295386" y="4440906"/>
              <a:ext cx="1601225" cy="514350"/>
            </a:xfrm>
            <a:prstGeom prst="rect">
              <a:avLst/>
            </a:prstGeom>
            <a:solidFill>
              <a:srgbClr val="1E78E8"/>
            </a:solidFill>
            <a:ln w="12700">
              <a:solidFill>
                <a:srgbClr val="1E7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2001" y="451341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我要参加</a:t>
              </a:r>
              <a:endPara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18826" r="41102" b="69968"/>
          <a:stretch>
            <a:fillRect/>
          </a:stretch>
        </p:blipFill>
        <p:spPr>
          <a:xfrm>
            <a:off x="5745886" y="2212691"/>
            <a:ext cx="700227" cy="643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momocdn.com/static/w5/img/website/item1.jpg?201411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35" y="2300051"/>
            <a:ext cx="2342865" cy="34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0" y="2300051"/>
            <a:ext cx="2342865" cy="3473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5" y="2300051"/>
            <a:ext cx="2342865" cy="3473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35" y="2300051"/>
            <a:ext cx="2342865" cy="34739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87840" y="808096"/>
            <a:ext cx="341632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总有新奇在身边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3295" y="163716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91631" y="806466"/>
            <a:ext cx="4801314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超过一亿人的社交选择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800" y="1628135"/>
            <a:ext cx="394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" y="2215246"/>
            <a:ext cx="1390650" cy="1390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92" y="2215246"/>
            <a:ext cx="1390650" cy="139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6" y="3663955"/>
            <a:ext cx="2457450" cy="245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42" y="2215246"/>
            <a:ext cx="2457450" cy="2457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9" y="3663955"/>
            <a:ext cx="1158109" cy="2457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76" y="2215246"/>
            <a:ext cx="1171575" cy="2486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66" y="3635380"/>
            <a:ext cx="1171575" cy="2486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83" y="2215246"/>
            <a:ext cx="2238375" cy="13906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35" y="2215246"/>
            <a:ext cx="2238375" cy="1390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7" y="3663955"/>
            <a:ext cx="2457450" cy="2457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34" y="4730755"/>
            <a:ext cx="1390651" cy="13906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28" y="4730755"/>
            <a:ext cx="2238375" cy="13906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91631" y="806466"/>
            <a:ext cx="4801314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1E78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超过一亿人的社交选择</a:t>
            </a:r>
            <a:endParaRPr lang="zh-CN" altLang="en-US" sz="3600" dirty="0">
              <a:solidFill>
                <a:srgbClr val="1E78E8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58117" y="6490738"/>
            <a:ext cx="268343" cy="287047"/>
            <a:chOff x="1508125" y="1420813"/>
            <a:chExt cx="2232025" cy="2387600"/>
          </a:xfrm>
        </p:grpSpPr>
        <p:sp>
          <p:nvSpPr>
            <p:cNvPr id="16" name="Freeform 5"/>
            <p:cNvSpPr/>
            <p:nvPr/>
          </p:nvSpPr>
          <p:spPr bwMode="auto">
            <a:xfrm>
              <a:off x="1508125" y="1420813"/>
              <a:ext cx="2232025" cy="2387600"/>
            </a:xfrm>
            <a:custGeom>
              <a:avLst/>
              <a:gdLst>
                <a:gd name="T0" fmla="*/ 741 w 741"/>
                <a:gd name="T1" fmla="*/ 370 h 793"/>
                <a:gd name="T2" fmla="*/ 370 w 741"/>
                <a:gd name="T3" fmla="*/ 0 h 793"/>
                <a:gd name="T4" fmla="*/ 0 w 741"/>
                <a:gd name="T5" fmla="*/ 370 h 793"/>
                <a:gd name="T6" fmla="*/ 223 w 741"/>
                <a:gd name="T7" fmla="*/ 711 h 793"/>
                <a:gd name="T8" fmla="*/ 370 w 741"/>
                <a:gd name="T9" fmla="*/ 793 h 793"/>
                <a:gd name="T10" fmla="*/ 511 w 741"/>
                <a:gd name="T11" fmla="*/ 713 h 793"/>
                <a:gd name="T12" fmla="*/ 741 w 741"/>
                <a:gd name="T13" fmla="*/ 37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93">
                  <a:moveTo>
                    <a:pt x="741" y="370"/>
                  </a:moveTo>
                  <a:cubicBezTo>
                    <a:pt x="741" y="166"/>
                    <a:pt x="575" y="0"/>
                    <a:pt x="370" y="0"/>
                  </a:cubicBezTo>
                  <a:cubicBezTo>
                    <a:pt x="165" y="0"/>
                    <a:pt x="0" y="166"/>
                    <a:pt x="0" y="370"/>
                  </a:cubicBezTo>
                  <a:cubicBezTo>
                    <a:pt x="0" y="523"/>
                    <a:pt x="97" y="643"/>
                    <a:pt x="223" y="711"/>
                  </a:cubicBezTo>
                  <a:cubicBezTo>
                    <a:pt x="264" y="733"/>
                    <a:pt x="370" y="793"/>
                    <a:pt x="370" y="793"/>
                  </a:cubicBezTo>
                  <a:cubicBezTo>
                    <a:pt x="370" y="793"/>
                    <a:pt x="468" y="737"/>
                    <a:pt x="511" y="713"/>
                  </a:cubicBezTo>
                  <a:cubicBezTo>
                    <a:pt x="639" y="643"/>
                    <a:pt x="741" y="525"/>
                    <a:pt x="741" y="370"/>
                  </a:cubicBezTo>
                  <a:close/>
                </a:path>
              </a:pathLst>
            </a:custGeom>
            <a:solidFill>
              <a:srgbClr val="1E7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081213" y="1971676"/>
              <a:ext cx="1144588" cy="1095375"/>
            </a:xfrm>
            <a:custGeom>
              <a:avLst/>
              <a:gdLst>
                <a:gd name="T0" fmla="*/ 378 w 380"/>
                <a:gd name="T1" fmla="*/ 357 h 364"/>
                <a:gd name="T2" fmla="*/ 355 w 380"/>
                <a:gd name="T3" fmla="*/ 263 h 364"/>
                <a:gd name="T4" fmla="*/ 355 w 380"/>
                <a:gd name="T5" fmla="*/ 91 h 364"/>
                <a:gd name="T6" fmla="*/ 264 w 380"/>
                <a:gd name="T7" fmla="*/ 0 h 364"/>
                <a:gd name="T8" fmla="*/ 91 w 380"/>
                <a:gd name="T9" fmla="*/ 0 h 364"/>
                <a:gd name="T10" fmla="*/ 0 w 380"/>
                <a:gd name="T11" fmla="*/ 91 h 364"/>
                <a:gd name="T12" fmla="*/ 0 w 380"/>
                <a:gd name="T13" fmla="*/ 263 h 364"/>
                <a:gd name="T14" fmla="*/ 91 w 380"/>
                <a:gd name="T15" fmla="*/ 354 h 364"/>
                <a:gd name="T16" fmla="*/ 264 w 380"/>
                <a:gd name="T17" fmla="*/ 354 h 364"/>
                <a:gd name="T18" fmla="*/ 375 w 380"/>
                <a:gd name="T19" fmla="*/ 362 h 364"/>
                <a:gd name="T20" fmla="*/ 378 w 380"/>
                <a:gd name="T21" fmla="*/ 357 h 364"/>
                <a:gd name="T22" fmla="*/ 141 w 380"/>
                <a:gd name="T23" fmla="*/ 198 h 364"/>
                <a:gd name="T24" fmla="*/ 115 w 380"/>
                <a:gd name="T25" fmla="*/ 224 h 364"/>
                <a:gd name="T26" fmla="*/ 88 w 380"/>
                <a:gd name="T27" fmla="*/ 198 h 364"/>
                <a:gd name="T28" fmla="*/ 88 w 380"/>
                <a:gd name="T29" fmla="*/ 151 h 364"/>
                <a:gd name="T30" fmla="*/ 115 w 380"/>
                <a:gd name="T31" fmla="*/ 124 h 364"/>
                <a:gd name="T32" fmla="*/ 141 w 380"/>
                <a:gd name="T33" fmla="*/ 151 h 364"/>
                <a:gd name="T34" fmla="*/ 141 w 380"/>
                <a:gd name="T35" fmla="*/ 198 h 364"/>
                <a:gd name="T36" fmla="*/ 265 w 380"/>
                <a:gd name="T37" fmla="*/ 198 h 364"/>
                <a:gd name="T38" fmla="*/ 239 w 380"/>
                <a:gd name="T39" fmla="*/ 224 h 364"/>
                <a:gd name="T40" fmla="*/ 212 w 380"/>
                <a:gd name="T41" fmla="*/ 198 h 364"/>
                <a:gd name="T42" fmla="*/ 212 w 380"/>
                <a:gd name="T43" fmla="*/ 151 h 364"/>
                <a:gd name="T44" fmla="*/ 239 w 380"/>
                <a:gd name="T45" fmla="*/ 124 h 364"/>
                <a:gd name="T46" fmla="*/ 265 w 380"/>
                <a:gd name="T47" fmla="*/ 151 h 364"/>
                <a:gd name="T48" fmla="*/ 265 w 380"/>
                <a:gd name="T49" fmla="*/ 19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364">
                  <a:moveTo>
                    <a:pt x="378" y="357"/>
                  </a:moveTo>
                  <a:cubicBezTo>
                    <a:pt x="365" y="337"/>
                    <a:pt x="355" y="289"/>
                    <a:pt x="355" y="263"/>
                  </a:cubicBezTo>
                  <a:cubicBezTo>
                    <a:pt x="355" y="91"/>
                    <a:pt x="355" y="91"/>
                    <a:pt x="355" y="91"/>
                  </a:cubicBezTo>
                  <a:cubicBezTo>
                    <a:pt x="355" y="41"/>
                    <a:pt x="314" y="0"/>
                    <a:pt x="26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13"/>
                    <a:pt x="41" y="354"/>
                    <a:pt x="91" y="354"/>
                  </a:cubicBezTo>
                  <a:cubicBezTo>
                    <a:pt x="264" y="354"/>
                    <a:pt x="264" y="354"/>
                    <a:pt x="264" y="354"/>
                  </a:cubicBezTo>
                  <a:cubicBezTo>
                    <a:pt x="284" y="354"/>
                    <a:pt x="357" y="352"/>
                    <a:pt x="375" y="362"/>
                  </a:cubicBezTo>
                  <a:cubicBezTo>
                    <a:pt x="377" y="364"/>
                    <a:pt x="380" y="361"/>
                    <a:pt x="378" y="357"/>
                  </a:cubicBezTo>
                  <a:close/>
                  <a:moveTo>
                    <a:pt x="141" y="198"/>
                  </a:moveTo>
                  <a:cubicBezTo>
                    <a:pt x="141" y="213"/>
                    <a:pt x="129" y="224"/>
                    <a:pt x="115" y="224"/>
                  </a:cubicBezTo>
                  <a:cubicBezTo>
                    <a:pt x="100" y="224"/>
                    <a:pt x="88" y="213"/>
                    <a:pt x="88" y="198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36"/>
                    <a:pt x="100" y="124"/>
                    <a:pt x="115" y="124"/>
                  </a:cubicBezTo>
                  <a:cubicBezTo>
                    <a:pt x="129" y="124"/>
                    <a:pt x="141" y="136"/>
                    <a:pt x="141" y="151"/>
                  </a:cubicBezTo>
                  <a:lnTo>
                    <a:pt x="141" y="198"/>
                  </a:lnTo>
                  <a:close/>
                  <a:moveTo>
                    <a:pt x="265" y="198"/>
                  </a:moveTo>
                  <a:cubicBezTo>
                    <a:pt x="265" y="213"/>
                    <a:pt x="253" y="224"/>
                    <a:pt x="239" y="224"/>
                  </a:cubicBezTo>
                  <a:cubicBezTo>
                    <a:pt x="224" y="224"/>
                    <a:pt x="212" y="213"/>
                    <a:pt x="212" y="198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36"/>
                    <a:pt x="224" y="124"/>
                    <a:pt x="239" y="124"/>
                  </a:cubicBezTo>
                  <a:cubicBezTo>
                    <a:pt x="253" y="124"/>
                    <a:pt x="265" y="136"/>
                    <a:pt x="265" y="151"/>
                  </a:cubicBezTo>
                  <a:lnTo>
                    <a:pt x="265" y="198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6634262"/>
            <a:ext cx="58102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37300" y="6634262"/>
            <a:ext cx="58451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" y="2215246"/>
            <a:ext cx="1390650" cy="1390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92" y="2215246"/>
            <a:ext cx="1390650" cy="1390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6" y="3663955"/>
            <a:ext cx="2457450" cy="245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42" y="2215246"/>
            <a:ext cx="2457450" cy="2457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9" y="3663955"/>
            <a:ext cx="1158109" cy="2457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76" y="2215246"/>
            <a:ext cx="1171575" cy="24860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66" y="3635380"/>
            <a:ext cx="1171575" cy="24860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83" y="2215246"/>
            <a:ext cx="2238375" cy="13906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35" y="2215246"/>
            <a:ext cx="2238375" cy="1390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7" y="3663955"/>
            <a:ext cx="2457450" cy="2457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34" y="4730755"/>
            <a:ext cx="1390651" cy="13906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28" y="4730755"/>
            <a:ext cx="2238375" cy="139065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82149" y="4502772"/>
            <a:ext cx="2461028" cy="1648117"/>
            <a:chOff x="582149" y="4502772"/>
            <a:chExt cx="2461028" cy="1648117"/>
          </a:xfrm>
        </p:grpSpPr>
        <p:sp>
          <p:nvSpPr>
            <p:cNvPr id="6" name="矩形 5"/>
            <p:cNvSpPr/>
            <p:nvPr/>
          </p:nvSpPr>
          <p:spPr>
            <a:xfrm>
              <a:off x="582149" y="4502772"/>
              <a:ext cx="246102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32880" y="4581850"/>
              <a:ext cx="2159566" cy="1489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晚安徽州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行者</a:t>
              </a:r>
              <a:endParaRPr lang="en-US" altLang="zh-CN" sz="20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男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24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城市：安徽合肥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宣言：徒步，给身心修行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18486" y="2134456"/>
            <a:ext cx="2245572" cy="1523494"/>
            <a:chOff x="576273" y="4421982"/>
            <a:chExt cx="2245572" cy="1523494"/>
          </a:xfrm>
        </p:grpSpPr>
        <p:sp>
          <p:nvSpPr>
            <p:cNvPr id="39" name="矩形 38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76273" y="4421982"/>
              <a:ext cx="1441420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小标题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</a:t>
              </a:r>
              <a:endPara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3178" y="4647396"/>
            <a:ext cx="2245572" cy="1523494"/>
            <a:chOff x="576273" y="4421982"/>
            <a:chExt cx="2245572" cy="1523494"/>
          </a:xfrm>
        </p:grpSpPr>
        <p:sp>
          <p:nvSpPr>
            <p:cNvPr id="42" name="矩形 41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76273" y="4421982"/>
              <a:ext cx="1441420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小标题</a:t>
              </a:r>
              <a:endParaRPr lang="en-US" altLang="zh-CN" sz="20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输入描述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19972" y="3023804"/>
            <a:ext cx="2489833" cy="1648117"/>
            <a:chOff x="582149" y="4502772"/>
            <a:chExt cx="2489833" cy="1648117"/>
          </a:xfrm>
        </p:grpSpPr>
        <p:sp>
          <p:nvSpPr>
            <p:cNvPr id="45" name="矩形 44"/>
            <p:cNvSpPr/>
            <p:nvPr/>
          </p:nvSpPr>
          <p:spPr>
            <a:xfrm>
              <a:off x="582149" y="4502772"/>
              <a:ext cx="245547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32880" y="4581850"/>
              <a:ext cx="2339102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Justin</a:t>
              </a:r>
              <a:endParaRPr lang="en-US" altLang="zh-CN" sz="20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男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24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城市：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北京</a:t>
              </a:r>
              <a:endPara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宣言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：我敬重你是条女汉子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8136" y="2134148"/>
            <a:ext cx="2245572" cy="1523494"/>
            <a:chOff x="576273" y="4421982"/>
            <a:chExt cx="2245572" cy="1523494"/>
          </a:xfrm>
        </p:grpSpPr>
        <p:sp>
          <p:nvSpPr>
            <p:cNvPr id="48" name="矩形 47"/>
            <p:cNvSpPr/>
            <p:nvPr/>
          </p:nvSpPr>
          <p:spPr>
            <a:xfrm>
              <a:off x="582149" y="4502773"/>
              <a:ext cx="2239696" cy="1389874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76273" y="4421982"/>
              <a:ext cx="1980029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妮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妮</a:t>
              </a:r>
              <a:endParaRPr lang="en-US" altLang="zh-CN" sz="2000" b="1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女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23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岁</a:t>
              </a:r>
              <a:endPara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城市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：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北京</a:t>
              </a:r>
              <a:endParaRPr lang="en-US" altLang="zh-CN" sz="1400" dirty="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宣言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：表说偶系女汉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几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82075" y="4490368"/>
            <a:ext cx="2455478" cy="1648117"/>
            <a:chOff x="582149" y="4502772"/>
            <a:chExt cx="2455478" cy="1648117"/>
          </a:xfrm>
        </p:grpSpPr>
        <p:sp>
          <p:nvSpPr>
            <p:cNvPr id="51" name="矩形 50"/>
            <p:cNvSpPr/>
            <p:nvPr/>
          </p:nvSpPr>
          <p:spPr>
            <a:xfrm>
              <a:off x="582149" y="4502772"/>
              <a:ext cx="2455478" cy="1648117"/>
            </a:xfrm>
            <a:prstGeom prst="rect">
              <a:avLst/>
            </a:prstGeom>
            <a:solidFill>
              <a:srgbClr val="1E7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32880" y="4581850"/>
              <a:ext cx="1441420" cy="1523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小标题</a:t>
              </a:r>
              <a:endParaRPr lang="en-US" altLang="zh-CN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输入描述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请输入描述文字</a:t>
              </a:r>
              <a:endParaRPr lang="en-US" altLang="zh-CN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114800" y="1628135"/>
            <a:ext cx="394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请输入一段你的文字描述在这个位置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82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2557</Words>
  <Application>WPS 演示</Application>
  <PresentationFormat>宽屏</PresentationFormat>
  <Paragraphs>297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思源黑体 CN Light</vt:lpstr>
      <vt:lpstr>黑体</vt:lpstr>
      <vt:lpstr>.黑体-日本语</vt:lpstr>
      <vt:lpstr>思源黑体 CN Medium</vt:lpstr>
      <vt:lpstr>Calibri</vt:lpstr>
      <vt:lpstr>微软雅黑</vt:lpstr>
      <vt:lpstr>Arial Unicode MS</vt:lpstr>
      <vt:lpstr>Calibri Light</vt:lpstr>
      <vt:lpstr>等线</vt:lpstr>
      <vt:lpstr>华文琥珀</vt:lpstr>
      <vt:lpstr>Meiryo</vt:lpstr>
      <vt:lpstr>Yu Gothic UI</vt:lpstr>
      <vt:lpstr>Arial Narrow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421</cp:revision>
  <dcterms:created xsi:type="dcterms:W3CDTF">2015-11-26T12:54:00Z</dcterms:created>
  <dcterms:modified xsi:type="dcterms:W3CDTF">2024-05-12T18:17:56Z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5941962E80904DAF8559EC54AD600937_13</vt:lpwstr>
  </property>
  <property fmtid="{D5CDD505-2E9C-101B-9397-08002B2CF9AE}" pid="3" name="KSOProductBuildVer">
    <vt:lpwstr>2052-12.1.0.16417</vt:lpwstr>
  </property>
</Properties>
</file>