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7" r:id="rId5"/>
    <p:sldId id="258" r:id="rId6"/>
    <p:sldId id="259" r:id="rId7"/>
    <p:sldId id="260" r:id="rId8"/>
    <p:sldId id="275" r:id="rId9"/>
    <p:sldId id="262" r:id="rId10"/>
    <p:sldId id="261" r:id="rId11"/>
    <p:sldId id="263" r:id="rId12"/>
    <p:sldId id="265" r:id="rId13"/>
    <p:sldId id="266" r:id="rId14"/>
    <p:sldId id="264" r:id="rId15"/>
    <p:sldId id="267" r:id="rId16"/>
    <p:sldId id="273" r:id="rId17"/>
    <p:sldId id="268" r:id="rId18"/>
    <p:sldId id="269" r:id="rId19"/>
    <p:sldId id="274" r:id="rId20"/>
    <p:sldId id="270" r:id="rId21"/>
    <p:sldId id="271" r:id="rId22"/>
    <p:sldId id="290" r:id="rId23"/>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8" userDrawn="1">
          <p15:clr>
            <a:srgbClr val="A4A3A4"/>
          </p15:clr>
        </p15:guide>
        <p15:guide id="2" pos="38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E81F9"/>
    <a:srgbClr val="080CAD"/>
    <a:srgbClr val="3B3FF5"/>
    <a:srgbClr val="D256DA"/>
    <a:srgbClr val="634DE3"/>
    <a:srgbClr val="2F7BBB"/>
    <a:srgbClr val="93BFE4"/>
    <a:srgbClr val="5B9BD5"/>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114" d="100"/>
          <a:sy n="114" d="100"/>
        </p:scale>
        <p:origin x="540" y="108"/>
      </p:cViewPr>
      <p:guideLst>
        <p:guide orient="horz" pos="2128"/>
        <p:guide pos="381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83.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pitchFamily="18" charset="-122"/>
              <a:ea typeface="阿里巴巴普惠体 R" panose="00020600040101010101" pitchFamily="18"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pitchFamily="18" charset="-122"/>
                <a:ea typeface="阿里巴巴普惠体 R" panose="00020600040101010101" pitchFamily="18" charset="-122"/>
              </a:rPr>
            </a:fld>
            <a:endParaRPr lang="zh-CN" altLang="en-US">
              <a:latin typeface="阿里巴巴普惠体 R" panose="00020600040101010101" pitchFamily="18" charset="-122"/>
              <a:ea typeface="阿里巴巴普惠体 R" panose="00020600040101010101" pitchFamily="18"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pitchFamily="18" charset="-122"/>
              <a:ea typeface="阿里巴巴普惠体 R" panose="00020600040101010101" pitchFamily="18"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pitchFamily="18" charset="-122"/>
                <a:ea typeface="阿里巴巴普惠体 R" panose="00020600040101010101" pitchFamily="18" charset="-122"/>
              </a:rPr>
            </a:fld>
            <a:endParaRPr lang="zh-CN" altLang="en-US">
              <a:latin typeface="阿里巴巴普惠体 R" panose="00020600040101010101" pitchFamily="18" charset="-122"/>
              <a:ea typeface="阿里巴巴普惠体 R" panose="00020600040101010101" pitchFamily="18"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阿里巴巴普惠体 R" panose="00020600040101010101" pitchFamily="18" charset="-122"/>
                <a:cs typeface="+mj-cs"/>
                <a:sym typeface="+mn-ea"/>
              </a:defRPr>
            </a:lvl1pPr>
          </a:lstStyle>
          <a:p>
            <a:pPr lvl="0"/>
            <a:r>
              <a:rPr>
                <a:sym typeface="+mn-ea"/>
              </a:rPr>
              <a:t>单击此处编辑标题</a:t>
            </a:r>
            <a:endParaRPr>
              <a:sym typeface="+mn-ea"/>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阿里巴巴普惠体 R" panose="00020600040101010101" pitchFamily="18"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阿里巴巴普惠体 R" panose="00020600040101010101" pitchFamily="18"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阿里巴巴普惠体 R" panose="00020600040101010101" pitchFamily="18"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阿里巴巴普惠体 R"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阿里巴巴普惠体 R" panose="00020600040101010101" pitchFamily="18"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阿里巴巴普惠体 R" panose="00020600040101010101" pitchFamily="18"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阿里巴巴普惠体 R" panose="00020600040101010101"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阿里巴巴普惠体 R" panose="00020600040101010101" pitchFamily="18"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74.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tags" Target="../tags/tag76.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79.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image" Target="../media/image3.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10" name="菱形 9"/>
          <p:cNvSpPr/>
          <p:nvPr/>
        </p:nvSpPr>
        <p:spPr>
          <a:xfrm>
            <a:off x="3039745" y="296545"/>
            <a:ext cx="6112510" cy="6112510"/>
          </a:xfrm>
          <a:prstGeom prst="diamond">
            <a:avLst/>
          </a:prstGeom>
          <a:solidFill>
            <a:srgbClr val="3B3FF5"/>
          </a:solidFill>
          <a:ln w="7620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sp>
        <p:nvSpPr>
          <p:cNvPr id="12" name="菱形 11"/>
          <p:cNvSpPr/>
          <p:nvPr/>
        </p:nvSpPr>
        <p:spPr>
          <a:xfrm>
            <a:off x="3048635" y="305435"/>
            <a:ext cx="6047105" cy="6047105"/>
          </a:xfrm>
          <a:prstGeom prst="diamond">
            <a:avLst/>
          </a:prstGeom>
          <a:solidFill>
            <a:srgbClr val="3B3FF5"/>
          </a:solidFill>
          <a:ln w="7620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sp>
        <p:nvSpPr>
          <p:cNvPr id="32" name="矩形 31"/>
          <p:cNvSpPr/>
          <p:nvPr/>
        </p:nvSpPr>
        <p:spPr>
          <a:xfrm>
            <a:off x="3375025" y="3408680"/>
            <a:ext cx="5441950" cy="337185"/>
          </a:xfrm>
          <a:prstGeom prst="rect">
            <a:avLst/>
          </a:prstGeom>
        </p:spPr>
        <p:txBody>
          <a:bodyPr wrap="square">
            <a:spAutoFit/>
          </a:bodyPr>
          <a:lstStyle/>
          <a:p>
            <a:pPr algn="ctr"/>
            <a:r>
              <a:rPr lang="en-US" altLang="zh-CN" sz="1600">
                <a:solidFill>
                  <a:schemeClr val="bg1"/>
                </a:solidFill>
                <a:latin typeface="思源黑体 CN Normal" panose="020B0400000000000000" charset="-122"/>
                <a:ea typeface="思源黑体 CN Normal" panose="020B0400000000000000" charset="-122"/>
              </a:rPr>
              <a:t>BLUE FRESH GRADUATION REPLY TEMPLATE</a:t>
            </a:r>
            <a:endParaRPr lang="en-US" altLang="zh-CN" sz="1600">
              <a:solidFill>
                <a:schemeClr val="bg1"/>
              </a:solidFill>
              <a:latin typeface="思源黑体 CN Normal" panose="020B0400000000000000" charset="-122"/>
              <a:ea typeface="思源黑体 CN Normal" panose="020B0400000000000000" charset="-122"/>
            </a:endParaRPr>
          </a:p>
        </p:txBody>
      </p:sp>
      <p:cxnSp>
        <p:nvCxnSpPr>
          <p:cNvPr id="34" name="直接连接符 33"/>
          <p:cNvCxnSpPr/>
          <p:nvPr/>
        </p:nvCxnSpPr>
        <p:spPr>
          <a:xfrm>
            <a:off x="1125728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bwMode="auto">
          <a:xfrm>
            <a:off x="9920605" y="6424295"/>
            <a:ext cx="1854835" cy="306705"/>
          </a:xfrm>
          <a:prstGeom prst="rect">
            <a:avLst/>
          </a:prstGeom>
        </p:spPr>
        <p:txBody>
          <a:bodyPr wrap="square">
            <a:spAutoFit/>
          </a:bodyPr>
          <a:lstStyle/>
          <a:p>
            <a:pPr algn="r">
              <a:defRPr/>
            </a:pPr>
            <a:r>
              <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填写你的课题名称</a:t>
            </a:r>
            <a:endPar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cxnSp>
        <p:nvCxnSpPr>
          <p:cNvPr id="47" name="直接连接符 46"/>
          <p:cNvCxnSpPr/>
          <p:nvPr/>
        </p:nvCxnSpPr>
        <p:spPr>
          <a:xfrm>
            <a:off x="63754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bwMode="auto">
          <a:xfrm>
            <a:off x="479425" y="6424295"/>
            <a:ext cx="1123315" cy="306705"/>
          </a:xfrm>
          <a:prstGeom prst="rect">
            <a:avLst/>
          </a:prstGeom>
        </p:spPr>
        <p:txBody>
          <a:bodyPr wrap="square">
            <a:spAutoFit/>
          </a:bodyPr>
          <a:lstStyle/>
          <a:p>
            <a:pPr>
              <a:defRPr/>
            </a:pPr>
            <a:r>
              <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rPr>
              <a:t>2019-6-6</a:t>
            </a:r>
            <a:endPar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31" name="矩形 30"/>
          <p:cNvSpPr/>
          <p:nvPr/>
        </p:nvSpPr>
        <p:spPr bwMode="auto">
          <a:xfrm>
            <a:off x="3620770" y="2787015"/>
            <a:ext cx="4944745" cy="645160"/>
          </a:xfrm>
          <a:prstGeom prst="rect">
            <a:avLst/>
          </a:prstGeom>
        </p:spPr>
        <p:txBody>
          <a:bodyPr wrap="square">
            <a:spAutoFit/>
          </a:bodyPr>
          <a:lstStyle/>
          <a:p>
            <a:pPr algn="ctr">
              <a:defRPr/>
            </a:pPr>
            <a:r>
              <a:rPr lang="zh-CN" altLang="en-US" sz="3600" kern="100" dirty="0">
                <a:solidFill>
                  <a:schemeClr val="bg1"/>
                </a:solidFill>
                <a:effectLst>
                  <a:outerShdw blurRad="63500" sx="102000" sy="102000" algn="ctr" rotWithShape="0">
                    <a:srgbClr val="080CAD">
                      <a:alpha val="40000"/>
                    </a:srgbClr>
                  </a:outerShdw>
                </a:effectLst>
                <a:latin typeface="思源黑体 CN Bold" panose="020B0800000000000000" charset="-122"/>
                <a:ea typeface="思源黑体 CN Bold" panose="020B0800000000000000" charset="-122"/>
                <a:cs typeface="Times New Roman" panose="02020603050405020304" pitchFamily="18" charset="0"/>
              </a:rPr>
              <a:t>蓝色清新毕业答辩模板</a:t>
            </a:r>
            <a:endParaRPr lang="zh-CN" altLang="en-US" sz="3600" kern="100" dirty="0">
              <a:solidFill>
                <a:schemeClr val="bg1"/>
              </a:solidFill>
              <a:effectLst>
                <a:outerShdw blurRad="63500" sx="102000" sy="102000" algn="ctr" rotWithShape="0">
                  <a:srgbClr val="080CAD">
                    <a:alpha val="40000"/>
                  </a:srgbClr>
                </a:outerShdw>
              </a:effectLst>
              <a:latin typeface="思源黑体 CN Bold" panose="020B0800000000000000" charset="-122"/>
              <a:ea typeface="思源黑体 CN Bold" panose="020B0800000000000000" charset="-122"/>
              <a:cs typeface="Times New Roman" panose="02020603050405020304" pitchFamily="18" charset="0"/>
            </a:endParaRPr>
          </a:p>
        </p:txBody>
      </p:sp>
      <p:sp>
        <p:nvSpPr>
          <p:cNvPr id="38" name="矩形 37"/>
          <p:cNvSpPr/>
          <p:nvPr/>
        </p:nvSpPr>
        <p:spPr>
          <a:xfrm>
            <a:off x="3991610" y="3851910"/>
            <a:ext cx="4203065" cy="783590"/>
          </a:xfrm>
          <a:prstGeom prst="rect">
            <a:avLst/>
          </a:prstGeom>
        </p:spPr>
        <p:txBody>
          <a:bodyPr wrap="square">
            <a:spAutoFit/>
          </a:bodyPr>
          <a:lstStyle/>
          <a:p>
            <a:pPr lvl="0" algn="ctr">
              <a:lnSpc>
                <a:spcPct val="150000"/>
              </a:lnSpc>
            </a:pPr>
            <a:r>
              <a:rPr lang="en-US" altLang="zh-CN" sz="1000" dirty="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a:t>
            </a:r>
            <a:endParaRPr lang="en-US" altLang="zh-CN" sz="1000" dirty="0">
              <a:solidFill>
                <a:schemeClr val="bg1"/>
              </a:solidFill>
              <a:latin typeface="思源黑体 CN Normal" panose="020B0400000000000000" charset="-122"/>
              <a:ea typeface="思源黑体 CN Normal" panose="020B0400000000000000" charset="-122"/>
            </a:endParaRPr>
          </a:p>
          <a:p>
            <a:pPr lvl="0" algn="ctr">
              <a:lnSpc>
                <a:spcPct val="150000"/>
              </a:lnSpc>
            </a:pPr>
            <a:endParaRPr lang="en-US" altLang="zh-CN" sz="1000" dirty="0">
              <a:solidFill>
                <a:schemeClr val="bg1"/>
              </a:solidFill>
              <a:latin typeface="思源黑体 CN Normal" panose="020B0400000000000000" charset="-122"/>
              <a:ea typeface="思源黑体 CN Normal" panose="020B0400000000000000" charset="-122"/>
            </a:endParaRPr>
          </a:p>
        </p:txBody>
      </p:sp>
      <p:cxnSp>
        <p:nvCxnSpPr>
          <p:cNvPr id="40" name="直接连接符 39"/>
          <p:cNvCxnSpPr/>
          <p:nvPr/>
        </p:nvCxnSpPr>
        <p:spPr>
          <a:xfrm>
            <a:off x="5922010" y="3846195"/>
            <a:ext cx="34226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1"/>
            </p:custDataLst>
          </p:nvPr>
        </p:nvSpPr>
        <p:spPr>
          <a:xfrm>
            <a:off x="5258435" y="4784090"/>
            <a:ext cx="1668780" cy="368300"/>
          </a:xfrm>
          <a:prstGeom prst="rect">
            <a:avLst/>
          </a:prstGeom>
          <a:noFill/>
        </p:spPr>
        <p:txBody>
          <a:bodyPr wrap="none" rtlCol="0">
            <a:spAutoFit/>
          </a:bodyPr>
          <a:lstStyle/>
          <a:p>
            <a:pPr algn="ctr"/>
            <a:r>
              <a:rPr lang="zh-CN" altLang="en-US">
                <a:solidFill>
                  <a:schemeClr val="bg1"/>
                </a:solidFill>
                <a:latin typeface="思源黑体 CN Normal" panose="020B0400000000000000" charset="-122"/>
                <a:ea typeface="思源黑体 CN Normal" panose="020B0400000000000000" charset="-122"/>
              </a:rPr>
              <a:t>汇报人：</a:t>
            </a:r>
            <a:r>
              <a:rPr lang="en-US" altLang="zh-CN">
                <a:solidFill>
                  <a:schemeClr val="bg1"/>
                </a:solidFill>
                <a:latin typeface="思源黑体 CN Normal" panose="020B0400000000000000" charset="-122"/>
                <a:ea typeface="思源黑体 CN Normal" panose="020B0400000000000000" charset="-122"/>
              </a:rPr>
              <a:t>PPT</a:t>
            </a:r>
            <a:r>
              <a:rPr lang="zh-CN" altLang="en-US">
                <a:solidFill>
                  <a:schemeClr val="bg1"/>
                </a:solidFill>
                <a:latin typeface="思源黑体 CN Normal" panose="020B0400000000000000" charset="-122"/>
                <a:ea typeface="思源黑体 CN Normal" panose="020B0400000000000000" charset="-122"/>
              </a:rPr>
              <a:t>营</a:t>
            </a:r>
            <a:endParaRPr lang="zh-CN" altLang="en-US">
              <a:solidFill>
                <a:schemeClr val="bg1"/>
              </a:solidFill>
              <a:latin typeface="思源黑体 CN Normal" panose="020B0400000000000000" charset="-122"/>
              <a:ea typeface="思源黑体 CN Normal" panose="020B0400000000000000" charset="-122"/>
            </a:endParaRPr>
          </a:p>
        </p:txBody>
      </p:sp>
      <p:sp>
        <p:nvSpPr>
          <p:cNvPr id="2" name="矩形 1"/>
          <p:cNvSpPr/>
          <p:nvPr/>
        </p:nvSpPr>
        <p:spPr bwMode="auto">
          <a:xfrm>
            <a:off x="3623945" y="1864995"/>
            <a:ext cx="4944745" cy="922020"/>
          </a:xfrm>
          <a:prstGeom prst="rect">
            <a:avLst/>
          </a:prstGeom>
        </p:spPr>
        <p:txBody>
          <a:bodyPr wrap="square">
            <a:spAutoFit/>
          </a:bodyPr>
          <a:lstStyle/>
          <a:p>
            <a:pPr algn="ctr">
              <a:defRPr/>
            </a:pPr>
            <a:r>
              <a:rPr lang="en-US" altLang="zh-CN" sz="5400" kern="100" dirty="0">
                <a:solidFill>
                  <a:schemeClr val="bg1"/>
                </a:solidFill>
                <a:effectLst>
                  <a:outerShdw blurRad="63500" sx="102000" sy="102000" algn="ctr" rotWithShape="0">
                    <a:srgbClr val="080CAD">
                      <a:alpha val="40000"/>
                    </a:srgbClr>
                  </a:outerShdw>
                </a:effectLst>
                <a:latin typeface="思源黑体 CN Bold" panose="020B0800000000000000" charset="-122"/>
                <a:ea typeface="思源黑体 CN Bold" panose="020B0800000000000000" charset="-122"/>
                <a:cs typeface="Times New Roman" panose="02020603050405020304" pitchFamily="18" charset="0"/>
              </a:rPr>
              <a:t>LOGO</a:t>
            </a:r>
            <a:endParaRPr lang="en-US" altLang="zh-CN" sz="5400" kern="100" dirty="0">
              <a:solidFill>
                <a:schemeClr val="bg1"/>
              </a:solidFill>
              <a:effectLst>
                <a:outerShdw blurRad="63500" sx="102000" sy="102000" algn="ctr" rotWithShape="0">
                  <a:srgbClr val="080CAD">
                    <a:alpha val="40000"/>
                  </a:srgbClr>
                </a:outerShdw>
              </a:effectLst>
              <a:latin typeface="思源黑体 CN Bold" panose="020B0800000000000000" charset="-122"/>
              <a:ea typeface="思源黑体 CN Bold" panose="020B0800000000000000" charset="-122"/>
              <a:cs typeface="Times New Roman" panose="02020603050405020304" pitchFamily="18" charset="0"/>
            </a:endParaRPr>
          </a:p>
        </p:txBody>
      </p:sp>
    </p:spTree>
    <p:custDataLst>
      <p:tags r:id="rId2"/>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58" name="任意多边形 57"/>
          <p:cNvSpPr/>
          <p:nvPr/>
        </p:nvSpPr>
        <p:spPr>
          <a:xfrm>
            <a:off x="8633460" y="3136900"/>
            <a:ext cx="2960370" cy="118427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blipFill rotWithShape="1">
            <a:blip r:embed="rId1"/>
            <a:stretch>
              <a:fillRect/>
            </a:stretch>
          </a:blipFill>
          <a:ln>
            <a:noFill/>
          </a:ln>
          <a:effectLst>
            <a:innerShdw blurRad="63500" dist="50800" dir="13500000">
              <a:srgbClr val="080CAD">
                <a:alpha val="50000"/>
              </a:srgb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1222" tIns="37338" rIns="366545" bIns="37338" numCol="1" spcCol="1270" anchor="ctr" anchorCtr="0">
            <a:noAutofit/>
          </a:bodyPr>
          <a:lstStyle/>
          <a:p>
            <a:pPr lvl="0" algn="ctr" defTabSz="1244600">
              <a:lnSpc>
                <a:spcPct val="90000"/>
              </a:lnSpc>
              <a:spcBef>
                <a:spcPct val="0"/>
              </a:spcBef>
              <a:spcAft>
                <a:spcPct val="35000"/>
              </a:spcAft>
            </a:pPr>
            <a:endParaRPr lang="zh-CN" altLang="en-US" sz="3200" kern="1200">
              <a:solidFill>
                <a:schemeClr val="bg1"/>
              </a:solidFill>
              <a:latin typeface="思源黑体 CN Normal" panose="020B0400000000000000" charset="-122"/>
              <a:ea typeface="思源黑体 CN Normal" panose="020B0400000000000000" charset="-122"/>
            </a:endParaRPr>
          </a:p>
        </p:txBody>
      </p:sp>
      <p:grpSp>
        <p:nvGrpSpPr>
          <p:cNvPr id="80" name="组合 79"/>
          <p:cNvGrpSpPr/>
          <p:nvPr/>
        </p:nvGrpSpPr>
        <p:grpSpPr>
          <a:xfrm>
            <a:off x="9678035" y="2792095"/>
            <a:ext cx="689610" cy="689610"/>
            <a:chOff x="2321" y="2347"/>
            <a:chExt cx="2013" cy="2013"/>
          </a:xfrm>
        </p:grpSpPr>
        <p:sp>
          <p:nvSpPr>
            <p:cNvPr id="81" name="椭圆 80"/>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82" name="椭圆 81"/>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sp>
        <p:nvSpPr>
          <p:cNvPr id="57" name="任意多边形 56"/>
          <p:cNvSpPr/>
          <p:nvPr/>
        </p:nvSpPr>
        <p:spPr>
          <a:xfrm>
            <a:off x="5965825" y="3136900"/>
            <a:ext cx="2960370" cy="118427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blipFill rotWithShape="1">
            <a:blip r:embed="rId1"/>
            <a:stretch>
              <a:fillRect/>
            </a:stretch>
          </a:blipFill>
          <a:ln>
            <a:noFill/>
          </a:ln>
          <a:effectLst>
            <a:innerShdw blurRad="63500" dist="50800" dir="13500000">
              <a:srgbClr val="080CAD">
                <a:alpha val="50000"/>
              </a:srgb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1222" tIns="37338" rIns="366545" bIns="37338" numCol="1" spcCol="1270" anchor="ctr" anchorCtr="0">
            <a:noAutofit/>
          </a:bodyPr>
          <a:lstStyle/>
          <a:p>
            <a:pPr lvl="0" algn="ctr" defTabSz="1244600">
              <a:lnSpc>
                <a:spcPct val="90000"/>
              </a:lnSpc>
              <a:spcBef>
                <a:spcPct val="0"/>
              </a:spcBef>
              <a:spcAft>
                <a:spcPct val="35000"/>
              </a:spcAft>
            </a:pPr>
            <a:endParaRPr lang="zh-CN" altLang="en-US" sz="3200" kern="1200">
              <a:solidFill>
                <a:schemeClr val="bg1"/>
              </a:solidFill>
              <a:latin typeface="思源黑体 CN Normal" panose="020B0400000000000000" charset="-122"/>
              <a:ea typeface="思源黑体 CN Normal" panose="020B0400000000000000" charset="-122"/>
            </a:endParaRPr>
          </a:p>
        </p:txBody>
      </p:sp>
      <p:grpSp>
        <p:nvGrpSpPr>
          <p:cNvPr id="77" name="组合 76"/>
          <p:cNvGrpSpPr/>
          <p:nvPr/>
        </p:nvGrpSpPr>
        <p:grpSpPr>
          <a:xfrm>
            <a:off x="7075170" y="3926840"/>
            <a:ext cx="689610" cy="689610"/>
            <a:chOff x="2321" y="2347"/>
            <a:chExt cx="2013" cy="2013"/>
          </a:xfrm>
        </p:grpSpPr>
        <p:sp>
          <p:nvSpPr>
            <p:cNvPr id="78" name="椭圆 77"/>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79" name="椭圆 78"/>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sp>
        <p:nvSpPr>
          <p:cNvPr id="56" name="任意多边形 55"/>
          <p:cNvSpPr/>
          <p:nvPr/>
        </p:nvSpPr>
        <p:spPr>
          <a:xfrm>
            <a:off x="3298190" y="3136900"/>
            <a:ext cx="2960370" cy="118427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blipFill rotWithShape="1">
            <a:blip r:embed="rId1"/>
            <a:stretch>
              <a:fillRect/>
            </a:stretch>
          </a:blipFill>
          <a:ln>
            <a:noFill/>
          </a:ln>
          <a:effectLst>
            <a:innerShdw blurRad="63500" dist="50800" dir="13500000">
              <a:srgbClr val="080CAD">
                <a:alpha val="50000"/>
              </a:srgb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1222" tIns="37338" rIns="366545" bIns="37338" numCol="1" spcCol="1270" anchor="ctr" anchorCtr="0">
            <a:noAutofit/>
          </a:bodyPr>
          <a:lstStyle/>
          <a:p>
            <a:pPr lvl="0" algn="ctr" defTabSz="1244600">
              <a:lnSpc>
                <a:spcPct val="90000"/>
              </a:lnSpc>
              <a:spcBef>
                <a:spcPct val="0"/>
              </a:spcBef>
              <a:spcAft>
                <a:spcPct val="35000"/>
              </a:spcAft>
            </a:pPr>
            <a:endParaRPr lang="zh-CN" altLang="en-US" sz="3200" kern="1200">
              <a:solidFill>
                <a:schemeClr val="bg1"/>
              </a:solidFill>
              <a:latin typeface="思源黑体 CN Normal" panose="020B0400000000000000" charset="-122"/>
              <a:ea typeface="思源黑体 CN Normal" panose="020B0400000000000000" charset="-122"/>
            </a:endParaRPr>
          </a:p>
        </p:txBody>
      </p:sp>
      <p:grpSp>
        <p:nvGrpSpPr>
          <p:cNvPr id="59" name="组合 58"/>
          <p:cNvGrpSpPr/>
          <p:nvPr/>
        </p:nvGrpSpPr>
        <p:grpSpPr>
          <a:xfrm>
            <a:off x="4309745" y="2792095"/>
            <a:ext cx="689610" cy="689610"/>
            <a:chOff x="2321" y="2347"/>
            <a:chExt cx="2013" cy="2013"/>
          </a:xfrm>
        </p:grpSpPr>
        <p:sp>
          <p:nvSpPr>
            <p:cNvPr id="60" name="椭圆 59"/>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76" name="椭圆 75"/>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sp>
        <p:nvSpPr>
          <p:cNvPr id="10" name="任意多边形 9"/>
          <p:cNvSpPr/>
          <p:nvPr/>
        </p:nvSpPr>
        <p:spPr>
          <a:xfrm>
            <a:off x="630555" y="3136900"/>
            <a:ext cx="2960370" cy="118427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a:blipFill rotWithShape="1">
            <a:blip r:embed="rId1"/>
            <a:stretch>
              <a:fillRect/>
            </a:stretch>
          </a:blipFill>
          <a:ln>
            <a:noFill/>
          </a:ln>
          <a:effectLst>
            <a:innerShdw blurRad="63500" dist="50800" dir="13500000">
              <a:srgbClr val="080CAD">
                <a:alpha val="50000"/>
              </a:srgb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1222" tIns="37338" rIns="366545" bIns="37338" numCol="1" spcCol="1270" anchor="ctr" anchorCtr="0">
            <a:noAutofit/>
          </a:bodyPr>
          <a:lstStyle/>
          <a:p>
            <a:pPr lvl="0" algn="ctr" defTabSz="1244600">
              <a:lnSpc>
                <a:spcPct val="90000"/>
              </a:lnSpc>
              <a:spcBef>
                <a:spcPct val="0"/>
              </a:spcBef>
              <a:spcAft>
                <a:spcPct val="35000"/>
              </a:spcAft>
            </a:pPr>
            <a:endParaRPr lang="zh-CN" altLang="en-US" sz="3200" kern="1200">
              <a:solidFill>
                <a:schemeClr val="bg1"/>
              </a:solidFill>
              <a:latin typeface="思源黑体 CN Normal" panose="020B0400000000000000" charset="-122"/>
              <a:ea typeface="思源黑体 CN Normal" panose="020B0400000000000000" charset="-122"/>
            </a:endParaRPr>
          </a:p>
        </p:txBody>
      </p:sp>
      <p:grpSp>
        <p:nvGrpSpPr>
          <p:cNvPr id="37" name="组合 36"/>
          <p:cNvGrpSpPr/>
          <p:nvPr/>
        </p:nvGrpSpPr>
        <p:grpSpPr>
          <a:xfrm>
            <a:off x="1679575" y="3926205"/>
            <a:ext cx="689610" cy="689610"/>
            <a:chOff x="2321" y="2347"/>
            <a:chExt cx="2013" cy="2013"/>
          </a:xfrm>
        </p:grpSpPr>
        <p:sp>
          <p:nvSpPr>
            <p:cNvPr id="38" name="椭圆 37"/>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39" name="椭圆 38"/>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sp>
        <p:nvSpPr>
          <p:cNvPr id="4" name="矩形 3"/>
          <p:cNvSpPr/>
          <p:nvPr/>
        </p:nvSpPr>
        <p:spPr bwMode="auto">
          <a:xfrm>
            <a:off x="120015" y="205740"/>
            <a:ext cx="4244340"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rPr>
              <a:t>第二部分：研究方法及过程</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endParaRPr>
          </a:p>
        </p:txBody>
      </p:sp>
      <p:sp>
        <p:nvSpPr>
          <p:cNvPr id="7" name="矩形 6"/>
          <p:cNvSpPr/>
          <p:nvPr/>
        </p:nvSpPr>
        <p:spPr>
          <a:xfrm>
            <a:off x="120015" y="697865"/>
            <a:ext cx="4324350" cy="245110"/>
          </a:xfrm>
          <a:prstGeom prst="rect">
            <a:avLst/>
          </a:prstGeom>
        </p:spPr>
        <p:txBody>
          <a:bodyPr wrap="square">
            <a:spAutoFit/>
          </a:bodyPr>
          <a:lstStyle/>
          <a:p>
            <a:pPr algn="l"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sym typeface="+mn-ea"/>
              </a:rPr>
              <a:t>RESEARCH METHODS AND PROCESSES</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30555" y="5074920"/>
            <a:ext cx="2672715" cy="810895"/>
          </a:xfrm>
          <a:prstGeom prst="rect">
            <a:avLst/>
          </a:prstGeom>
        </p:spPr>
        <p:txBody>
          <a:bodyPr wrap="square">
            <a:spAutoFit/>
          </a:bodyPr>
          <a:lstStyle/>
          <a:p>
            <a:pPr algn="ctr">
              <a:lnSpc>
                <a:spcPct val="130000"/>
              </a:lnSpc>
              <a:spcBef>
                <a:spcPts val="600"/>
              </a:spcBef>
            </a:pPr>
            <a:r>
              <a:rPr lang="en-US" altLang="zh-CN" sz="1200">
                <a:solidFill>
                  <a:schemeClr val="bg1"/>
                </a:solidFill>
                <a:latin typeface="思源黑体 CN Normal" panose="020B0400000000000000" charset="-122"/>
                <a:ea typeface="思源黑体 CN Normal" panose="020B0400000000000000" charset="-122"/>
              </a:rPr>
              <a:t>Lorem ipsum dolor sit amet, consectetuer adipiscing elit. Aenean commodo ligula eget dolor.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62" name="直接连接符 61"/>
          <p:cNvCxnSpPr/>
          <p:nvPr/>
        </p:nvCxnSpPr>
        <p:spPr>
          <a:xfrm>
            <a:off x="1818005" y="5074920"/>
            <a:ext cx="29781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1239520" y="4662170"/>
            <a:ext cx="1454150" cy="337185"/>
          </a:xfrm>
          <a:prstGeom prst="rect">
            <a:avLst/>
          </a:prstGeom>
        </p:spPr>
        <p:txBody>
          <a:bodyPr wrap="square">
            <a:spAutoFit/>
          </a:bodyPr>
          <a:lstStyle/>
          <a:p>
            <a:pPr algn="ctr"/>
            <a:r>
              <a:rPr lang="zh-CN" altLang="en-US" sz="1600">
                <a:solidFill>
                  <a:schemeClr val="bg1"/>
                </a:solidFill>
                <a:latin typeface="思源黑体 CN Normal" panose="020B0400000000000000" charset="-122"/>
                <a:ea typeface="思源黑体 CN Normal" panose="020B0400000000000000" charset="-122"/>
              </a:rPr>
              <a:t>课题调研</a:t>
            </a:r>
            <a:endParaRPr lang="zh-CN" altLang="en-US" sz="1600">
              <a:solidFill>
                <a:schemeClr val="bg1"/>
              </a:solidFill>
              <a:latin typeface="思源黑体 CN Normal" panose="020B0400000000000000" charset="-122"/>
              <a:ea typeface="思源黑体 CN Normal" panose="020B0400000000000000" charset="-122"/>
            </a:endParaRPr>
          </a:p>
        </p:txBody>
      </p:sp>
      <p:sp>
        <p:nvSpPr>
          <p:cNvPr id="65" name="矩形 64"/>
          <p:cNvSpPr/>
          <p:nvPr/>
        </p:nvSpPr>
        <p:spPr>
          <a:xfrm>
            <a:off x="3288030" y="1868805"/>
            <a:ext cx="2672715" cy="810895"/>
          </a:xfrm>
          <a:prstGeom prst="rect">
            <a:avLst/>
          </a:prstGeom>
        </p:spPr>
        <p:txBody>
          <a:bodyPr wrap="square">
            <a:spAutoFit/>
          </a:bodyPr>
          <a:lstStyle/>
          <a:p>
            <a:pPr algn="ctr">
              <a:lnSpc>
                <a:spcPct val="130000"/>
              </a:lnSpc>
              <a:spcBef>
                <a:spcPts val="600"/>
              </a:spcBef>
            </a:pPr>
            <a:r>
              <a:rPr lang="en-US" altLang="zh-CN" sz="1200">
                <a:solidFill>
                  <a:schemeClr val="bg1"/>
                </a:solidFill>
                <a:latin typeface="思源黑体 CN Normal" panose="020B0400000000000000" charset="-122"/>
                <a:ea typeface="思源黑体 CN Normal" panose="020B0400000000000000" charset="-122"/>
              </a:rPr>
              <a:t>Lorem ipsum dolor sit amet, consectetuer adipiscing elit. Aenean commodo ligula eget dolor.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66" name="直接连接符 65"/>
          <p:cNvCxnSpPr/>
          <p:nvPr/>
        </p:nvCxnSpPr>
        <p:spPr>
          <a:xfrm>
            <a:off x="4474845" y="1869440"/>
            <a:ext cx="29781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3947795" y="1482090"/>
            <a:ext cx="1299845" cy="337185"/>
          </a:xfrm>
          <a:prstGeom prst="rect">
            <a:avLst/>
          </a:prstGeom>
        </p:spPr>
        <p:txBody>
          <a:bodyPr wrap="square">
            <a:spAutoFit/>
          </a:bodyPr>
          <a:lstStyle/>
          <a:p>
            <a:pPr algn="ctr"/>
            <a:r>
              <a:rPr lang="zh-CN" altLang="en-US" sz="1600">
                <a:solidFill>
                  <a:schemeClr val="bg1"/>
                </a:solidFill>
                <a:latin typeface="思源黑体 CN Normal" panose="020B0400000000000000" charset="-122"/>
                <a:ea typeface="思源黑体 CN Normal" panose="020B0400000000000000" charset="-122"/>
              </a:rPr>
              <a:t>实验论证</a:t>
            </a:r>
            <a:endParaRPr lang="zh-CN" altLang="en-US" sz="1600">
              <a:solidFill>
                <a:schemeClr val="bg1"/>
              </a:solidFill>
              <a:latin typeface="思源黑体 CN Normal" panose="020B0400000000000000" charset="-122"/>
              <a:ea typeface="思源黑体 CN Normal" panose="020B0400000000000000" charset="-122"/>
            </a:endParaRPr>
          </a:p>
        </p:txBody>
      </p:sp>
      <p:sp>
        <p:nvSpPr>
          <p:cNvPr id="69" name="矩形 68"/>
          <p:cNvSpPr/>
          <p:nvPr/>
        </p:nvSpPr>
        <p:spPr>
          <a:xfrm>
            <a:off x="6083300" y="5074920"/>
            <a:ext cx="2672715" cy="810895"/>
          </a:xfrm>
          <a:prstGeom prst="rect">
            <a:avLst/>
          </a:prstGeom>
        </p:spPr>
        <p:txBody>
          <a:bodyPr wrap="square">
            <a:spAutoFit/>
          </a:bodyPr>
          <a:lstStyle/>
          <a:p>
            <a:pPr algn="ctr">
              <a:lnSpc>
                <a:spcPct val="130000"/>
              </a:lnSpc>
              <a:spcBef>
                <a:spcPts val="600"/>
              </a:spcBef>
            </a:pPr>
            <a:r>
              <a:rPr lang="en-US" altLang="zh-CN" sz="1200">
                <a:solidFill>
                  <a:schemeClr val="bg1"/>
                </a:solidFill>
                <a:latin typeface="思源黑体 CN Normal" panose="020B0400000000000000" charset="-122"/>
                <a:ea typeface="思源黑体 CN Normal" panose="020B0400000000000000" charset="-122"/>
              </a:rPr>
              <a:t>Lorem ipsum dolor sit amet, consectetuer adipiscing elit. Aenean commodo ligula eget dolor.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70" name="直接连接符 69"/>
          <p:cNvCxnSpPr/>
          <p:nvPr/>
        </p:nvCxnSpPr>
        <p:spPr>
          <a:xfrm>
            <a:off x="7320280" y="5074920"/>
            <a:ext cx="29781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6734810" y="4662170"/>
            <a:ext cx="1400810" cy="337185"/>
          </a:xfrm>
          <a:prstGeom prst="rect">
            <a:avLst/>
          </a:prstGeom>
        </p:spPr>
        <p:txBody>
          <a:bodyPr wrap="square">
            <a:spAutoFit/>
          </a:bodyPr>
          <a:lstStyle/>
          <a:p>
            <a:pPr algn="ctr"/>
            <a:r>
              <a:rPr lang="zh-CN" altLang="en-US" sz="1600">
                <a:solidFill>
                  <a:schemeClr val="bg1"/>
                </a:solidFill>
                <a:latin typeface="思源黑体 CN Normal" panose="020B0400000000000000" charset="-122"/>
                <a:ea typeface="思源黑体 CN Normal" panose="020B0400000000000000" charset="-122"/>
              </a:rPr>
              <a:t>检查调解</a:t>
            </a:r>
            <a:endParaRPr lang="zh-CN" altLang="en-US" sz="1600">
              <a:solidFill>
                <a:schemeClr val="bg1"/>
              </a:solidFill>
              <a:latin typeface="思源黑体 CN Normal" panose="020B0400000000000000" charset="-122"/>
              <a:ea typeface="思源黑体 CN Normal" panose="020B0400000000000000" charset="-122"/>
            </a:endParaRPr>
          </a:p>
        </p:txBody>
      </p:sp>
      <p:sp>
        <p:nvSpPr>
          <p:cNvPr id="73" name="矩形 72"/>
          <p:cNvSpPr/>
          <p:nvPr/>
        </p:nvSpPr>
        <p:spPr>
          <a:xfrm>
            <a:off x="8710930" y="1859915"/>
            <a:ext cx="2672715" cy="810895"/>
          </a:xfrm>
          <a:prstGeom prst="rect">
            <a:avLst/>
          </a:prstGeom>
        </p:spPr>
        <p:txBody>
          <a:bodyPr wrap="square">
            <a:spAutoFit/>
          </a:bodyPr>
          <a:lstStyle/>
          <a:p>
            <a:pPr algn="ctr">
              <a:lnSpc>
                <a:spcPct val="130000"/>
              </a:lnSpc>
              <a:spcBef>
                <a:spcPts val="600"/>
              </a:spcBef>
            </a:pPr>
            <a:r>
              <a:rPr lang="en-US" altLang="zh-CN" sz="1200">
                <a:solidFill>
                  <a:schemeClr val="bg1"/>
                </a:solidFill>
                <a:latin typeface="思源黑体 CN Normal" panose="020B0400000000000000" charset="-122"/>
                <a:ea typeface="思源黑体 CN Normal" panose="020B0400000000000000" charset="-122"/>
              </a:rPr>
              <a:t>Lorem ipsum dolor sit amet, consectetuer adipiscing elit. Aenean commodo ligula eget dolor.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74" name="直接连接符 73"/>
          <p:cNvCxnSpPr/>
          <p:nvPr/>
        </p:nvCxnSpPr>
        <p:spPr>
          <a:xfrm>
            <a:off x="9898380" y="1860550"/>
            <a:ext cx="29781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9342755" y="1482090"/>
            <a:ext cx="1410335" cy="337185"/>
          </a:xfrm>
          <a:prstGeom prst="rect">
            <a:avLst/>
          </a:prstGeom>
        </p:spPr>
        <p:txBody>
          <a:bodyPr wrap="square">
            <a:spAutoFit/>
          </a:bodyPr>
          <a:lstStyle/>
          <a:p>
            <a:pPr algn="ctr"/>
            <a:r>
              <a:rPr lang="zh-CN" altLang="en-US" sz="1600">
                <a:solidFill>
                  <a:schemeClr val="bg1"/>
                </a:solidFill>
                <a:latin typeface="思源黑体 CN Normal" panose="020B0400000000000000" charset="-122"/>
                <a:ea typeface="思源黑体 CN Normal" panose="020B0400000000000000" charset="-122"/>
              </a:rPr>
              <a:t>撰写论文</a:t>
            </a:r>
            <a:endParaRPr lang="zh-CN" altLang="en-US" sz="1600">
              <a:solidFill>
                <a:schemeClr val="bg1"/>
              </a:solidFill>
              <a:latin typeface="思源黑体 CN Normal" panose="020B0400000000000000" charset="-122"/>
              <a:ea typeface="思源黑体 CN Normal" panose="020B0400000000000000" charset="-122"/>
            </a:endParaRPr>
          </a:p>
        </p:txBody>
      </p:sp>
      <p:grpSp>
        <p:nvGrpSpPr>
          <p:cNvPr id="40" name="组合 39"/>
          <p:cNvGrpSpPr/>
          <p:nvPr/>
        </p:nvGrpSpPr>
        <p:grpSpPr>
          <a:xfrm>
            <a:off x="4502150" y="2962275"/>
            <a:ext cx="334010" cy="335915"/>
            <a:chOff x="5394325" y="2859088"/>
            <a:chExt cx="358775" cy="360362"/>
          </a:xfrm>
          <a:solidFill>
            <a:srgbClr val="FFFFFF"/>
          </a:solidFill>
        </p:grpSpPr>
        <p:sp>
          <p:nvSpPr>
            <p:cNvPr id="19"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42"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43"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20"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21"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22"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grpSp>
        <p:nvGrpSpPr>
          <p:cNvPr id="47" name="组合 46"/>
          <p:cNvGrpSpPr/>
          <p:nvPr/>
        </p:nvGrpSpPr>
        <p:grpSpPr>
          <a:xfrm>
            <a:off x="7266305" y="4104005"/>
            <a:ext cx="334645" cy="334645"/>
            <a:chOff x="5394312" y="2141343"/>
            <a:chExt cx="359165" cy="359165"/>
          </a:xfrm>
          <a:solidFill>
            <a:srgbClr val="FFFFFF"/>
          </a:solidFill>
        </p:grpSpPr>
        <p:sp>
          <p:nvSpPr>
            <p:cNvPr id="48"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49"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32"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sp>
        <p:nvSpPr>
          <p:cNvPr id="33" name="AutoShape 112"/>
          <p:cNvSpPr/>
          <p:nvPr/>
        </p:nvSpPr>
        <p:spPr bwMode="auto">
          <a:xfrm>
            <a:off x="9854565" y="2969895"/>
            <a:ext cx="335915" cy="33401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nvGrpSpPr>
          <p:cNvPr id="34" name="组合 33"/>
          <p:cNvGrpSpPr/>
          <p:nvPr/>
        </p:nvGrpSpPr>
        <p:grpSpPr>
          <a:xfrm>
            <a:off x="1856740" y="4119880"/>
            <a:ext cx="334645" cy="334645"/>
            <a:chOff x="2473104" y="2145028"/>
            <a:chExt cx="359165" cy="359165"/>
          </a:xfrm>
          <a:solidFill>
            <a:srgbClr val="FFFFFF"/>
          </a:solidFill>
        </p:grpSpPr>
        <p:sp>
          <p:nvSpPr>
            <p:cNvPr id="3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5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spTree>
    <p:custDataLst>
      <p:tags r:id="rId2"/>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grpSp>
        <p:nvGrpSpPr>
          <p:cNvPr id="5" name="组合 4"/>
          <p:cNvGrpSpPr/>
          <p:nvPr/>
        </p:nvGrpSpPr>
        <p:grpSpPr>
          <a:xfrm>
            <a:off x="2830195" y="163830"/>
            <a:ext cx="6531610" cy="6531610"/>
            <a:chOff x="1638" y="1026"/>
            <a:chExt cx="9626" cy="9626"/>
          </a:xfrm>
        </p:grpSpPr>
        <p:sp>
          <p:nvSpPr>
            <p:cNvPr id="10" name="菱形 9"/>
            <p:cNvSpPr/>
            <p:nvPr/>
          </p:nvSpPr>
          <p:spPr>
            <a:xfrm>
              <a:off x="1638" y="1026"/>
              <a:ext cx="9626" cy="9626"/>
            </a:xfrm>
            <a:prstGeom prst="diamond">
              <a:avLst/>
            </a:prstGeom>
            <a:solidFill>
              <a:srgbClr val="3B3FF5"/>
            </a:solidFill>
            <a:ln w="7620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sp>
          <p:nvSpPr>
            <p:cNvPr id="11" name="菱形 10"/>
            <p:cNvSpPr/>
            <p:nvPr/>
          </p:nvSpPr>
          <p:spPr>
            <a:xfrm>
              <a:off x="1690" y="1077"/>
              <a:ext cx="9523" cy="9523"/>
            </a:xfrm>
            <a:prstGeom prst="diamond">
              <a:avLst/>
            </a:prstGeom>
            <a:solidFill>
              <a:srgbClr val="3B3FF5"/>
            </a:solidFill>
            <a:ln w="7620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grpSp>
      <p:cxnSp>
        <p:nvCxnSpPr>
          <p:cNvPr id="34" name="直接连接符 33"/>
          <p:cNvCxnSpPr/>
          <p:nvPr/>
        </p:nvCxnSpPr>
        <p:spPr>
          <a:xfrm>
            <a:off x="1125728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bwMode="auto">
          <a:xfrm>
            <a:off x="9920605" y="6424295"/>
            <a:ext cx="1854835" cy="306705"/>
          </a:xfrm>
          <a:prstGeom prst="rect">
            <a:avLst/>
          </a:prstGeom>
        </p:spPr>
        <p:txBody>
          <a:bodyPr wrap="square">
            <a:spAutoFit/>
          </a:bodyPr>
          <a:lstStyle/>
          <a:p>
            <a:pPr algn="r">
              <a:defRPr/>
            </a:pPr>
            <a:r>
              <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填写你的课题名称</a:t>
            </a:r>
            <a:endPar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cxnSp>
        <p:nvCxnSpPr>
          <p:cNvPr id="47" name="直接连接符 46"/>
          <p:cNvCxnSpPr/>
          <p:nvPr/>
        </p:nvCxnSpPr>
        <p:spPr>
          <a:xfrm>
            <a:off x="63754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bwMode="auto">
          <a:xfrm>
            <a:off x="479425" y="6424295"/>
            <a:ext cx="1123315" cy="306705"/>
          </a:xfrm>
          <a:prstGeom prst="rect">
            <a:avLst/>
          </a:prstGeom>
        </p:spPr>
        <p:txBody>
          <a:bodyPr wrap="square">
            <a:spAutoFit/>
          </a:bodyPr>
          <a:lstStyle/>
          <a:p>
            <a:pPr>
              <a:defRPr/>
            </a:pPr>
            <a:r>
              <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rPr>
              <a:t>2019-6-6</a:t>
            </a:r>
            <a:endPar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grpSp>
        <p:nvGrpSpPr>
          <p:cNvPr id="2" name="组合 1"/>
          <p:cNvGrpSpPr/>
          <p:nvPr/>
        </p:nvGrpSpPr>
        <p:grpSpPr>
          <a:xfrm>
            <a:off x="2508250" y="2403820"/>
            <a:ext cx="7178040" cy="1800597"/>
            <a:chOff x="3899" y="3529"/>
            <a:chExt cx="6602" cy="1656"/>
          </a:xfrm>
        </p:grpSpPr>
        <p:sp>
          <p:nvSpPr>
            <p:cNvPr id="13" name="矩形 12"/>
            <p:cNvSpPr/>
            <p:nvPr/>
          </p:nvSpPr>
          <p:spPr bwMode="auto">
            <a:xfrm>
              <a:off x="4792" y="3529"/>
              <a:ext cx="4815" cy="593"/>
            </a:xfrm>
            <a:prstGeom prst="rect">
              <a:avLst/>
            </a:prstGeom>
            <a:noFill/>
          </p:spPr>
          <p:txBody>
            <a:bodyPr wrap="square">
              <a:spAutoFit/>
            </a:bodyPr>
            <a:lstStyle/>
            <a:p>
              <a:pPr algn="ctr">
                <a:defRPr/>
              </a:pPr>
              <a:r>
                <a:rPr lang="zh-CN" altLang="en-US" sz="3600" kern="100">
                  <a:solidFill>
                    <a:schemeClr val="bg1"/>
                  </a:solidFill>
                  <a:latin typeface="思源黑体 CN Bold" panose="020B0800000000000000" charset="-122"/>
                  <a:ea typeface="思源黑体 CN Bold" panose="020B0800000000000000" charset="-122"/>
                  <a:cs typeface="Times New Roman" panose="02020603050405020304" pitchFamily="18" charset="0"/>
                  <a:sym typeface="+mn-ea"/>
                </a:rPr>
                <a:t>研究成果展示及其应用</a:t>
              </a:r>
              <a:endParaRPr lang="zh-CN" altLang="en-US" sz="3600" kern="100" dirty="0">
                <a:solidFill>
                  <a:schemeClr val="bg1"/>
                </a:solidFill>
                <a:latin typeface="思源黑体 CN Bold" panose="020B0800000000000000" charset="-122"/>
                <a:ea typeface="思源黑体 CN Bold" panose="020B0800000000000000" charset="-122"/>
                <a:cs typeface="Times New Roman" panose="02020603050405020304" pitchFamily="18" charset="0"/>
                <a:sym typeface="+mn-ea"/>
              </a:endParaRPr>
            </a:p>
          </p:txBody>
        </p:sp>
        <p:sp>
          <p:nvSpPr>
            <p:cNvPr id="14" name="矩形 13"/>
            <p:cNvSpPr/>
            <p:nvPr/>
          </p:nvSpPr>
          <p:spPr>
            <a:xfrm>
              <a:off x="3899" y="4122"/>
              <a:ext cx="6602" cy="282"/>
            </a:xfrm>
            <a:prstGeom prst="rect">
              <a:avLst/>
            </a:prstGeom>
          </p:spPr>
          <p:txBody>
            <a:bodyPr wrap="square">
              <a:spAutoFit/>
            </a:bodyPr>
            <a:lstStyle/>
            <a:p>
              <a:pPr algn="ctr" fontAlgn="base">
                <a:spcBef>
                  <a:spcPct val="0"/>
                </a:spcBef>
                <a:spcAft>
                  <a:spcPct val="0"/>
                </a:spcAft>
                <a:defRPr/>
              </a:pPr>
              <a:r>
                <a:rPr lang="en-US" altLang="zh-CN" sz="1400">
                  <a:solidFill>
                    <a:schemeClr val="bg1"/>
                  </a:solidFill>
                  <a:latin typeface="思源黑体 CN Normal" panose="020B0400000000000000" charset="-122"/>
                  <a:ea typeface="思源黑体 CN Normal" panose="020B0400000000000000" charset="-122"/>
                  <a:sym typeface="+mn-ea"/>
                </a:rPr>
                <a:t>RESEARCH RESULTS AND ITS APPLICATION</a:t>
              </a:r>
              <a:endParaRPr lang="en-US" altLang="zh-CN" sz="1400">
                <a:solidFill>
                  <a:schemeClr val="bg1"/>
                </a:solidFill>
                <a:latin typeface="思源黑体 CN Normal" panose="020B0400000000000000" charset="-122"/>
                <a:ea typeface="思源黑体 CN Normal" panose="020B0400000000000000" charset="-122"/>
                <a:sym typeface="+mn-ea"/>
              </a:endParaRPr>
            </a:p>
          </p:txBody>
        </p:sp>
        <p:sp>
          <p:nvSpPr>
            <p:cNvPr id="15" name="矩形 14"/>
            <p:cNvSpPr/>
            <p:nvPr/>
          </p:nvSpPr>
          <p:spPr>
            <a:xfrm>
              <a:off x="4696" y="4676"/>
              <a:ext cx="5006" cy="509"/>
            </a:xfrm>
            <a:prstGeom prst="rect">
              <a:avLst/>
            </a:prstGeom>
          </p:spPr>
          <p:txBody>
            <a:bodyPr wrap="square">
              <a:spAutoFit/>
            </a:bodyPr>
            <a:lstStyle/>
            <a:p>
              <a:pPr lvl="0" algn="ctr">
                <a:lnSpc>
                  <a:spcPct val="150000"/>
                </a:lnSpc>
              </a:pPr>
              <a:r>
                <a:rPr lang="en-US" altLang="zh-CN" sz="1000" dirty="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000" dirty="0">
                <a:solidFill>
                  <a:schemeClr val="bg1"/>
                </a:solidFill>
                <a:latin typeface="思源黑体 CN Normal" panose="020B0400000000000000" charset="-122"/>
                <a:ea typeface="思源黑体 CN Normal" panose="020B0400000000000000" charset="-122"/>
              </a:endParaRPr>
            </a:p>
          </p:txBody>
        </p:sp>
        <p:cxnSp>
          <p:nvCxnSpPr>
            <p:cNvPr id="16" name="直接连接符 15"/>
            <p:cNvCxnSpPr/>
            <p:nvPr/>
          </p:nvCxnSpPr>
          <p:spPr>
            <a:xfrm>
              <a:off x="6994" y="4603"/>
              <a:ext cx="41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96" name="矩形 95"/>
          <p:cNvSpPr/>
          <p:nvPr/>
        </p:nvSpPr>
        <p:spPr>
          <a:xfrm>
            <a:off x="4719320" y="3548380"/>
            <a:ext cx="2446655" cy="2155190"/>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97" name="矩形 96"/>
          <p:cNvSpPr/>
          <p:nvPr/>
        </p:nvSpPr>
        <p:spPr>
          <a:xfrm>
            <a:off x="8212490" y="3548380"/>
            <a:ext cx="2446655" cy="2155190"/>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95" name="矩形 94"/>
          <p:cNvSpPr/>
          <p:nvPr/>
        </p:nvSpPr>
        <p:spPr>
          <a:xfrm>
            <a:off x="1241425" y="3548380"/>
            <a:ext cx="2446655" cy="2155190"/>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4" name="矩形 3"/>
          <p:cNvSpPr/>
          <p:nvPr/>
        </p:nvSpPr>
        <p:spPr bwMode="auto">
          <a:xfrm>
            <a:off x="120015" y="205740"/>
            <a:ext cx="5127625"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rPr>
              <a:t>第三部分：研究成果展示及其应用</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endParaRPr>
          </a:p>
        </p:txBody>
      </p:sp>
      <p:sp>
        <p:nvSpPr>
          <p:cNvPr id="7" name="矩形 6"/>
          <p:cNvSpPr/>
          <p:nvPr/>
        </p:nvSpPr>
        <p:spPr>
          <a:xfrm>
            <a:off x="120015" y="697865"/>
            <a:ext cx="4324350" cy="245110"/>
          </a:xfrm>
          <a:prstGeom prst="rect">
            <a:avLst/>
          </a:prstGeom>
        </p:spPr>
        <p:txBody>
          <a:bodyPr wrap="square">
            <a:spAutoFit/>
          </a:bodyPr>
          <a:lstStyle/>
          <a:p>
            <a:pPr algn="l"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sym typeface="+mn-ea"/>
              </a:rPr>
              <a:t>RESEARCH RESULTS AND ITS APPLICATION</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83" name="图片占位符 8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263" b="1263"/>
          <a:stretch>
            <a:fillRect/>
          </a:stretch>
        </p:blipFill>
        <p:spPr>
          <a:xfrm>
            <a:off x="4718959" y="1960880"/>
            <a:ext cx="2447290" cy="1587500"/>
          </a:xfrm>
        </p:spPr>
      </p:pic>
      <p:pic>
        <p:nvPicPr>
          <p:cNvPr id="84" name="图片占位符 30"/>
          <p:cNvPicPr>
            <a:picLocks noGrp="1" noChangeAspect="1"/>
          </p:cNvPicPr>
          <p:nvPr/>
        </p:nvPicPr>
        <p:blipFill>
          <a:blip r:embed="rId3" cstate="print">
            <a:extLst>
              <a:ext uri="{28A0092B-C50C-407E-A947-70E740481C1C}">
                <a14:useLocalDpi xmlns:a14="http://schemas.microsoft.com/office/drawing/2010/main" val="0"/>
              </a:ext>
            </a:extLst>
          </a:blip>
          <a:srcRect t="1027" b="1027"/>
          <a:stretch>
            <a:fillRect/>
          </a:stretch>
        </p:blipFill>
        <p:spPr>
          <a:xfrm>
            <a:off x="1241207" y="1960658"/>
            <a:ext cx="2446752" cy="1587285"/>
          </a:xfrm>
          <a:prstGeom prst="rect">
            <a:avLst/>
          </a:prstGeom>
          <a:noFill/>
          <a:ln>
            <a:noFill/>
          </a:ln>
        </p:spPr>
      </p:pic>
      <p:pic>
        <p:nvPicPr>
          <p:cNvPr id="85" name="图片占位符 32"/>
          <p:cNvPicPr>
            <a:picLocks noGrp="1" noChangeAspect="1"/>
          </p:cNvPicPr>
          <p:nvPr/>
        </p:nvPicPr>
        <p:blipFill>
          <a:blip r:embed="rId4" cstate="print">
            <a:extLst>
              <a:ext uri="{28A0092B-C50C-407E-A947-70E740481C1C}">
                <a14:useLocalDpi xmlns:a14="http://schemas.microsoft.com/office/drawing/2010/main" val="0"/>
              </a:ext>
            </a:extLst>
          </a:blip>
          <a:srcRect t="995" b="995"/>
          <a:stretch>
            <a:fillRect/>
          </a:stretch>
        </p:blipFill>
        <p:spPr>
          <a:xfrm>
            <a:off x="8212442" y="1960658"/>
            <a:ext cx="2446752" cy="1587285"/>
          </a:xfrm>
          <a:prstGeom prst="rect">
            <a:avLst/>
          </a:prstGeom>
          <a:noFill/>
          <a:ln>
            <a:noFill/>
          </a:ln>
        </p:spPr>
      </p:pic>
      <p:sp>
        <p:nvSpPr>
          <p:cNvPr id="86" name="矩形 85"/>
          <p:cNvSpPr/>
          <p:nvPr/>
        </p:nvSpPr>
        <p:spPr bwMode="auto">
          <a:xfrm>
            <a:off x="1857840" y="3863975"/>
            <a:ext cx="1213485" cy="368300"/>
          </a:xfrm>
          <a:prstGeom prst="rect">
            <a:avLst/>
          </a:prstGeom>
          <a:noFill/>
        </p:spPr>
        <p:txBody>
          <a:bodyPr wrap="square">
            <a:spAutoFit/>
          </a:bodyPr>
          <a:lstStyle/>
          <a:p>
            <a:pPr algn="ctr">
              <a:defRPr/>
            </a:pPr>
            <a:r>
              <a:rPr lang="zh-CN" altLang="en-US" kern="100">
                <a:solidFill>
                  <a:schemeClr val="bg1"/>
                </a:solidFill>
                <a:latin typeface="阿里巴巴普惠体 R" panose="00020600040101010101" pitchFamily="18" charset="-122"/>
                <a:ea typeface="阿里巴巴普惠体 R" panose="00020600040101010101" pitchFamily="18" charset="-122"/>
                <a:cs typeface="Times New Roman" panose="02020603050405020304" pitchFamily="18" charset="0"/>
              </a:rPr>
              <a:t>研究方法</a:t>
            </a:r>
            <a:endParaRPr lang="zh-CN" altLang="en-US" kern="100">
              <a:solidFill>
                <a:schemeClr val="bg1"/>
              </a:solidFill>
              <a:latin typeface="阿里巴巴普惠体 R" panose="00020600040101010101" pitchFamily="18" charset="-122"/>
              <a:ea typeface="阿里巴巴普惠体 R" panose="00020600040101010101" pitchFamily="18" charset="-122"/>
              <a:cs typeface="Times New Roman" panose="02020603050405020304" pitchFamily="18" charset="0"/>
            </a:endParaRPr>
          </a:p>
        </p:txBody>
      </p:sp>
      <p:sp>
        <p:nvSpPr>
          <p:cNvPr id="87" name="矩形 86"/>
          <p:cNvSpPr/>
          <p:nvPr/>
        </p:nvSpPr>
        <p:spPr>
          <a:xfrm>
            <a:off x="1319361" y="4218305"/>
            <a:ext cx="2290445" cy="1014730"/>
          </a:xfrm>
          <a:prstGeom prst="rect">
            <a:avLst/>
          </a:prstGeom>
        </p:spPr>
        <p:txBody>
          <a:bodyPr wrap="square">
            <a:spAutoFit/>
          </a:bodyPr>
          <a:lstStyle/>
          <a:p>
            <a:pPr algn="ctr">
              <a:lnSpc>
                <a:spcPct val="150000"/>
              </a:lnSpc>
            </a:pPr>
            <a:r>
              <a:rPr lang="en-US" altLang="zh-CN" sz="1000">
                <a:solidFill>
                  <a:schemeClr val="bg1"/>
                </a:solidFill>
                <a:ea typeface="阿里巴巴普惠体 R" panose="00020600040101010101" pitchFamily="18" charset="-122"/>
              </a:rPr>
              <a:t>Lorem ipsum dolor sit amet, consectetur adipiscing elit. Donec luctus nibh sit amet sem vulputate venenatis bibendum orci pulvinar. </a:t>
            </a:r>
            <a:endParaRPr lang="en-US" altLang="zh-CN" sz="1000">
              <a:solidFill>
                <a:schemeClr val="bg1"/>
              </a:solidFill>
              <a:ea typeface="阿里巴巴普惠体 R" panose="00020600040101010101" pitchFamily="18" charset="-122"/>
            </a:endParaRPr>
          </a:p>
        </p:txBody>
      </p:sp>
      <p:cxnSp>
        <p:nvCxnSpPr>
          <p:cNvPr id="88" name="直接连接符 87"/>
          <p:cNvCxnSpPr/>
          <p:nvPr/>
        </p:nvCxnSpPr>
        <p:spPr>
          <a:xfrm>
            <a:off x="2364253" y="4229298"/>
            <a:ext cx="2006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矩形 88"/>
          <p:cNvSpPr/>
          <p:nvPr/>
        </p:nvSpPr>
        <p:spPr bwMode="auto">
          <a:xfrm>
            <a:off x="5335862" y="3858260"/>
            <a:ext cx="1213485" cy="368300"/>
          </a:xfrm>
          <a:prstGeom prst="rect">
            <a:avLst/>
          </a:prstGeom>
          <a:noFill/>
        </p:spPr>
        <p:txBody>
          <a:bodyPr wrap="square">
            <a:spAutoFit/>
          </a:bodyPr>
          <a:lstStyle/>
          <a:p>
            <a:pPr algn="ctr">
              <a:defRPr/>
            </a:pPr>
            <a:r>
              <a:rPr lang="zh-CN" altLang="en-US" kern="100">
                <a:solidFill>
                  <a:schemeClr val="bg1"/>
                </a:solidFill>
                <a:latin typeface="阿里巴巴普惠体 R" panose="00020600040101010101" pitchFamily="18" charset="-122"/>
                <a:ea typeface="阿里巴巴普惠体 R" panose="00020600040101010101" pitchFamily="18" charset="-122"/>
                <a:cs typeface="Times New Roman" panose="02020603050405020304" pitchFamily="18" charset="0"/>
              </a:rPr>
              <a:t>研究方法</a:t>
            </a:r>
            <a:endParaRPr lang="zh-CN" altLang="en-US" kern="100">
              <a:solidFill>
                <a:schemeClr val="bg1"/>
              </a:solidFill>
              <a:latin typeface="阿里巴巴普惠体 R" panose="00020600040101010101" pitchFamily="18" charset="-122"/>
              <a:ea typeface="阿里巴巴普惠体 R" panose="00020600040101010101" pitchFamily="18" charset="-122"/>
              <a:cs typeface="Times New Roman" panose="02020603050405020304" pitchFamily="18" charset="0"/>
            </a:endParaRPr>
          </a:p>
        </p:txBody>
      </p:sp>
      <p:sp>
        <p:nvSpPr>
          <p:cNvPr id="90" name="矩形 89"/>
          <p:cNvSpPr/>
          <p:nvPr/>
        </p:nvSpPr>
        <p:spPr>
          <a:xfrm>
            <a:off x="4797382" y="4212590"/>
            <a:ext cx="2290445" cy="1014730"/>
          </a:xfrm>
          <a:prstGeom prst="rect">
            <a:avLst/>
          </a:prstGeom>
        </p:spPr>
        <p:txBody>
          <a:bodyPr wrap="square">
            <a:spAutoFit/>
          </a:bodyPr>
          <a:lstStyle/>
          <a:p>
            <a:pPr algn="ctr">
              <a:lnSpc>
                <a:spcPct val="150000"/>
              </a:lnSpc>
            </a:pPr>
            <a:r>
              <a:rPr lang="en-US" altLang="zh-CN" sz="1000">
                <a:solidFill>
                  <a:schemeClr val="bg1"/>
                </a:solidFill>
                <a:ea typeface="阿里巴巴普惠体 R" panose="00020600040101010101" pitchFamily="18" charset="-122"/>
              </a:rPr>
              <a:t>Lorem ipsum dolor sit amet, consectetur adipiscing elit. Donec luctus nibh sit amet sem vulputate venenatis bibendum orci pulvinar. </a:t>
            </a:r>
            <a:endParaRPr lang="en-US" altLang="zh-CN" sz="1000">
              <a:solidFill>
                <a:schemeClr val="bg1"/>
              </a:solidFill>
              <a:ea typeface="阿里巴巴普惠体 R" panose="00020600040101010101" pitchFamily="18" charset="-122"/>
            </a:endParaRPr>
          </a:p>
        </p:txBody>
      </p:sp>
      <p:cxnSp>
        <p:nvCxnSpPr>
          <p:cNvPr id="91" name="直接连接符 90"/>
          <p:cNvCxnSpPr/>
          <p:nvPr/>
        </p:nvCxnSpPr>
        <p:spPr>
          <a:xfrm>
            <a:off x="5842274" y="4223565"/>
            <a:ext cx="2006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bwMode="auto">
          <a:xfrm>
            <a:off x="8829076" y="3869055"/>
            <a:ext cx="1213485" cy="368300"/>
          </a:xfrm>
          <a:prstGeom prst="rect">
            <a:avLst/>
          </a:prstGeom>
          <a:noFill/>
        </p:spPr>
        <p:txBody>
          <a:bodyPr wrap="square">
            <a:spAutoFit/>
          </a:bodyPr>
          <a:lstStyle/>
          <a:p>
            <a:pPr algn="ctr">
              <a:defRPr/>
            </a:pPr>
            <a:r>
              <a:rPr lang="zh-CN" altLang="en-US" kern="100">
                <a:solidFill>
                  <a:schemeClr val="bg1"/>
                </a:solidFill>
                <a:latin typeface="阿里巴巴普惠体 R" panose="00020600040101010101" pitchFamily="18" charset="-122"/>
                <a:ea typeface="阿里巴巴普惠体 R" panose="00020600040101010101" pitchFamily="18" charset="-122"/>
                <a:cs typeface="Times New Roman" panose="02020603050405020304" pitchFamily="18" charset="0"/>
              </a:rPr>
              <a:t>研究方法</a:t>
            </a:r>
            <a:endParaRPr lang="zh-CN" altLang="en-US" kern="100">
              <a:solidFill>
                <a:schemeClr val="bg1"/>
              </a:solidFill>
              <a:latin typeface="阿里巴巴普惠体 R" panose="00020600040101010101" pitchFamily="18" charset="-122"/>
              <a:ea typeface="阿里巴巴普惠体 R" panose="00020600040101010101" pitchFamily="18" charset="-122"/>
              <a:cs typeface="Times New Roman" panose="02020603050405020304" pitchFamily="18" charset="0"/>
            </a:endParaRPr>
          </a:p>
        </p:txBody>
      </p:sp>
      <p:sp>
        <p:nvSpPr>
          <p:cNvPr id="93" name="矩形 92"/>
          <p:cNvSpPr/>
          <p:nvPr/>
        </p:nvSpPr>
        <p:spPr>
          <a:xfrm>
            <a:off x="8290595" y="4223385"/>
            <a:ext cx="2290445" cy="1014730"/>
          </a:xfrm>
          <a:prstGeom prst="rect">
            <a:avLst/>
          </a:prstGeom>
        </p:spPr>
        <p:txBody>
          <a:bodyPr wrap="square">
            <a:spAutoFit/>
          </a:bodyPr>
          <a:lstStyle/>
          <a:p>
            <a:pPr algn="ctr">
              <a:lnSpc>
                <a:spcPct val="150000"/>
              </a:lnSpc>
            </a:pPr>
            <a:r>
              <a:rPr lang="en-US" altLang="zh-CN" sz="1000">
                <a:solidFill>
                  <a:schemeClr val="bg1"/>
                </a:solidFill>
                <a:ea typeface="阿里巴巴普惠体 R" panose="00020600040101010101" pitchFamily="18" charset="-122"/>
              </a:rPr>
              <a:t>Lorem ipsum dolor sit amet, consectetur adipiscing elit. Donec luctus nibh sit amet sem vulputate venenatis bibendum orci pulvinar. </a:t>
            </a:r>
            <a:endParaRPr lang="en-US" altLang="zh-CN" sz="1000">
              <a:solidFill>
                <a:schemeClr val="bg1"/>
              </a:solidFill>
              <a:ea typeface="阿里巴巴普惠体 R" panose="00020600040101010101" pitchFamily="18" charset="-122"/>
            </a:endParaRPr>
          </a:p>
        </p:txBody>
      </p:sp>
      <p:cxnSp>
        <p:nvCxnSpPr>
          <p:cNvPr id="94" name="直接连接符 93"/>
          <p:cNvCxnSpPr/>
          <p:nvPr/>
        </p:nvCxnSpPr>
        <p:spPr>
          <a:xfrm>
            <a:off x="9335488" y="4234718"/>
            <a:ext cx="2006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图片占位符 32"/>
          <p:cNvPicPr>
            <a:picLocks noGrp="1" noChangeAspect="1"/>
          </p:cNvPicPr>
          <p:nvPr/>
        </p:nvPicPr>
        <p:blipFill>
          <a:blip r:embed="rId4" cstate="print">
            <a:extLst>
              <a:ext uri="{28A0092B-C50C-407E-A947-70E740481C1C}">
                <a14:useLocalDpi xmlns:a14="http://schemas.microsoft.com/office/drawing/2010/main" val="0"/>
              </a:ext>
            </a:extLst>
          </a:blip>
          <a:srcRect t="995" b="995"/>
          <a:stretch>
            <a:fillRect/>
          </a:stretch>
        </p:blipFill>
        <p:spPr>
          <a:xfrm>
            <a:off x="4718838" y="1972070"/>
            <a:ext cx="2446752" cy="1587285"/>
          </a:xfrm>
          <a:prstGeom prst="rect">
            <a:avLst/>
          </a:prstGeom>
          <a:noFill/>
          <a:ln>
            <a:noFill/>
          </a:ln>
        </p:spPr>
      </p:pic>
    </p:spTree>
    <p:custDataLst>
      <p:tags r:id="rId5"/>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grpSp>
        <p:nvGrpSpPr>
          <p:cNvPr id="99" name="组合 98"/>
          <p:cNvGrpSpPr/>
          <p:nvPr/>
        </p:nvGrpSpPr>
        <p:grpSpPr>
          <a:xfrm>
            <a:off x="5166678" y="4817745"/>
            <a:ext cx="785495" cy="785495"/>
            <a:chOff x="2321" y="2347"/>
            <a:chExt cx="2013" cy="2013"/>
          </a:xfrm>
        </p:grpSpPr>
        <p:sp>
          <p:nvSpPr>
            <p:cNvPr id="100" name="椭圆 99"/>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101" name="椭圆 100"/>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39" name="组合 38"/>
          <p:cNvGrpSpPr/>
          <p:nvPr/>
        </p:nvGrpSpPr>
        <p:grpSpPr>
          <a:xfrm>
            <a:off x="5166678" y="3346450"/>
            <a:ext cx="785495" cy="785495"/>
            <a:chOff x="2321" y="2347"/>
            <a:chExt cx="2013" cy="2013"/>
          </a:xfrm>
        </p:grpSpPr>
        <p:sp>
          <p:nvSpPr>
            <p:cNvPr id="42" name="椭圆 41"/>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98" name="椭圆 97"/>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36" name="组合 35"/>
          <p:cNvGrpSpPr/>
          <p:nvPr/>
        </p:nvGrpSpPr>
        <p:grpSpPr>
          <a:xfrm>
            <a:off x="5166678" y="1880235"/>
            <a:ext cx="785495" cy="785495"/>
            <a:chOff x="2321" y="2347"/>
            <a:chExt cx="2013" cy="2013"/>
          </a:xfrm>
        </p:grpSpPr>
        <p:sp>
          <p:nvSpPr>
            <p:cNvPr id="37" name="椭圆 36"/>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38" name="椭圆 37"/>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sp>
        <p:nvSpPr>
          <p:cNvPr id="4" name="矩形 3"/>
          <p:cNvSpPr/>
          <p:nvPr/>
        </p:nvSpPr>
        <p:spPr bwMode="auto">
          <a:xfrm>
            <a:off x="120015" y="205740"/>
            <a:ext cx="5127625"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rPr>
              <a:t>第三部分：研究成果展示及其应用</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endParaRPr>
          </a:p>
        </p:txBody>
      </p:sp>
      <p:sp>
        <p:nvSpPr>
          <p:cNvPr id="7" name="矩形 6"/>
          <p:cNvSpPr/>
          <p:nvPr/>
        </p:nvSpPr>
        <p:spPr>
          <a:xfrm>
            <a:off x="120015" y="697865"/>
            <a:ext cx="4324350" cy="245110"/>
          </a:xfrm>
          <a:prstGeom prst="rect">
            <a:avLst/>
          </a:prstGeom>
        </p:spPr>
        <p:txBody>
          <a:bodyPr wrap="square">
            <a:spAutoFit/>
          </a:bodyPr>
          <a:lstStyle/>
          <a:p>
            <a:pPr algn="l"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sym typeface="+mn-ea"/>
              </a:rPr>
              <a:t>RESEARCH RESULTS AND ITS APPLICATION</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7" name="组合 1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GrpSpPr/>
          <p:nvPr/>
        </p:nvGrpSpPr>
        <p:grpSpPr>
          <a:xfrm>
            <a:off x="854075" y="1918335"/>
            <a:ext cx="3658870" cy="3658870"/>
            <a:chOff x="608429" y="1427424"/>
            <a:chExt cx="2301885" cy="2301885"/>
          </a:xfrm>
        </p:grpSpPr>
        <p:sp>
          <p:nvSpPr>
            <p:cNvPr id="18" name="Oval 4"/>
            <p:cNvSpPr/>
            <p:nvPr/>
          </p:nvSpPr>
          <p:spPr>
            <a:xfrm>
              <a:off x="608429" y="1427424"/>
              <a:ext cx="2301885" cy="2301885"/>
            </a:xfrm>
            <a:prstGeom prst="ellipse">
              <a:avLst/>
            </a:prstGeom>
            <a:solidFill>
              <a:srgbClr val="080CAD"/>
            </a:solidFill>
            <a:ln>
              <a:noFill/>
            </a:ln>
            <a:effectLst>
              <a:outerShdw blurRad="1143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思源黑体 CN Normal" panose="020B0400000000000000" charset="-122"/>
                <a:ea typeface="思源黑体 CN Normal" panose="020B0400000000000000" charset="-122"/>
              </a:endParaRPr>
            </a:p>
          </p:txBody>
        </p:sp>
        <p:sp>
          <p:nvSpPr>
            <p:cNvPr id="19" name="Oval 5"/>
            <p:cNvSpPr/>
            <p:nvPr/>
          </p:nvSpPr>
          <p:spPr>
            <a:xfrm>
              <a:off x="857533" y="1676528"/>
              <a:ext cx="1803677" cy="1803677"/>
            </a:xfrm>
            <a:prstGeom prst="ellipse">
              <a:avLst/>
            </a:prstGeom>
            <a:solidFill>
              <a:srgbClr val="3B3FF5"/>
            </a:solidFill>
            <a:ln>
              <a:noFill/>
            </a:ln>
            <a:effectLst>
              <a:outerShdw blurRad="1143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思源黑体 CN Normal" panose="020B0400000000000000" charset="-122"/>
                <a:ea typeface="思源黑体 CN Normal" panose="020B0400000000000000" charset="-122"/>
              </a:endParaRPr>
            </a:p>
          </p:txBody>
        </p:sp>
        <p:sp>
          <p:nvSpPr>
            <p:cNvPr id="20" name="Oval 6"/>
            <p:cNvSpPr/>
            <p:nvPr/>
          </p:nvSpPr>
          <p:spPr>
            <a:xfrm>
              <a:off x="1070742" y="1889737"/>
              <a:ext cx="1377258" cy="1377258"/>
            </a:xfrm>
            <a:prstGeom prst="ellipse">
              <a:avLst/>
            </a:prstGeom>
            <a:solidFill>
              <a:srgbClr val="7E81F9"/>
            </a:solidFill>
            <a:ln>
              <a:noFill/>
            </a:ln>
            <a:effectLst>
              <a:outerShdw blurRad="1143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思源黑体 CN Normal" panose="020B0400000000000000" charset="-122"/>
                <a:ea typeface="思源黑体 CN Normal" panose="020B0400000000000000" charset="-122"/>
              </a:endParaRPr>
            </a:p>
          </p:txBody>
        </p:sp>
        <p:sp>
          <p:nvSpPr>
            <p:cNvPr id="21" name="Oval 7"/>
            <p:cNvSpPr/>
            <p:nvPr/>
          </p:nvSpPr>
          <p:spPr>
            <a:xfrm>
              <a:off x="1298337" y="2117332"/>
              <a:ext cx="922068" cy="922068"/>
            </a:xfrm>
            <a:prstGeom prst="ellipse">
              <a:avLst/>
            </a:prstGeom>
            <a:solidFill>
              <a:schemeClr val="bg1">
                <a:lumMod val="95000"/>
              </a:schemeClr>
            </a:solidFill>
            <a:ln>
              <a:noFill/>
            </a:ln>
            <a:effectLst>
              <a:outerShdw blurRad="1143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思源黑体 CN Normal" panose="020B0400000000000000" charset="-122"/>
                <a:ea typeface="思源黑体 CN Normal" panose="020B0400000000000000" charset="-122"/>
              </a:endParaRPr>
            </a:p>
          </p:txBody>
        </p:sp>
        <p:sp>
          <p:nvSpPr>
            <p:cNvPr id="22" name="Oval 8"/>
            <p:cNvSpPr/>
            <p:nvPr/>
          </p:nvSpPr>
          <p:spPr>
            <a:xfrm>
              <a:off x="1525493" y="2344488"/>
              <a:ext cx="467758" cy="467758"/>
            </a:xfrm>
            <a:prstGeom prst="ellipse">
              <a:avLst/>
            </a:prstGeom>
            <a:solidFill>
              <a:srgbClr val="7E81F9"/>
            </a:solidFill>
            <a:ln>
              <a:noFill/>
            </a:ln>
            <a:effectLst>
              <a:outerShdw blurRad="1143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latin typeface="思源黑体 CN Normal" panose="020B0400000000000000" charset="-122"/>
                <a:ea typeface="思源黑体 CN Normal" panose="020B0400000000000000" charset="-122"/>
              </a:endParaRPr>
            </a:p>
          </p:txBody>
        </p:sp>
        <p:grpSp>
          <p:nvGrpSpPr>
            <p:cNvPr id="23" name="Group 9"/>
            <p:cNvGrpSpPr/>
            <p:nvPr/>
          </p:nvGrpSpPr>
          <p:grpSpPr>
            <a:xfrm>
              <a:off x="1696047" y="1523792"/>
              <a:ext cx="1081283" cy="1143183"/>
              <a:chOff x="5954713" y="4703763"/>
              <a:chExt cx="887412" cy="938213"/>
            </a:xfrm>
          </p:grpSpPr>
          <p:sp>
            <p:nvSpPr>
              <p:cNvPr id="24" name="Freeform 187"/>
              <p:cNvSpPr/>
              <p:nvPr/>
            </p:nvSpPr>
            <p:spPr bwMode="auto">
              <a:xfrm>
                <a:off x="5954713" y="5513388"/>
                <a:ext cx="117475" cy="128588"/>
              </a:xfrm>
              <a:custGeom>
                <a:avLst/>
                <a:gdLst>
                  <a:gd name="T0" fmla="*/ 48 w 300"/>
                  <a:gd name="T1" fmla="*/ 289 h 322"/>
                  <a:gd name="T2" fmla="*/ 0 w 300"/>
                  <a:gd name="T3" fmla="*/ 322 h 322"/>
                  <a:gd name="T4" fmla="*/ 30 w 300"/>
                  <a:gd name="T5" fmla="*/ 270 h 322"/>
                  <a:gd name="T6" fmla="*/ 280 w 300"/>
                  <a:gd name="T7" fmla="*/ 0 h 322"/>
                  <a:gd name="T8" fmla="*/ 300 w 300"/>
                  <a:gd name="T9" fmla="*/ 18 h 322"/>
                  <a:gd name="T10" fmla="*/ 48 w 300"/>
                  <a:gd name="T11" fmla="*/ 289 h 322"/>
                </a:gdLst>
                <a:ahLst/>
                <a:cxnLst>
                  <a:cxn ang="0">
                    <a:pos x="T0" y="T1"/>
                  </a:cxn>
                  <a:cxn ang="0">
                    <a:pos x="T2" y="T3"/>
                  </a:cxn>
                  <a:cxn ang="0">
                    <a:pos x="T4" y="T5"/>
                  </a:cxn>
                  <a:cxn ang="0">
                    <a:pos x="T6" y="T7"/>
                  </a:cxn>
                  <a:cxn ang="0">
                    <a:pos x="T8" y="T9"/>
                  </a:cxn>
                  <a:cxn ang="0">
                    <a:pos x="T10" y="T11"/>
                  </a:cxn>
                </a:cxnLst>
                <a:rect l="0" t="0" r="r" b="b"/>
                <a:pathLst>
                  <a:path w="300" h="322">
                    <a:moveTo>
                      <a:pt x="48" y="289"/>
                    </a:moveTo>
                    <a:lnTo>
                      <a:pt x="0" y="322"/>
                    </a:lnTo>
                    <a:lnTo>
                      <a:pt x="30" y="270"/>
                    </a:lnTo>
                    <a:lnTo>
                      <a:pt x="280" y="0"/>
                    </a:lnTo>
                    <a:lnTo>
                      <a:pt x="300" y="18"/>
                    </a:lnTo>
                    <a:lnTo>
                      <a:pt x="48" y="289"/>
                    </a:lnTo>
                    <a:close/>
                  </a:path>
                </a:pathLst>
              </a:custGeom>
              <a:solidFill>
                <a:srgbClr val="D5A4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25" name="Freeform 188"/>
              <p:cNvSpPr/>
              <p:nvPr/>
            </p:nvSpPr>
            <p:spPr bwMode="auto">
              <a:xfrm>
                <a:off x="5954713" y="5557838"/>
                <a:ext cx="82550" cy="84138"/>
              </a:xfrm>
              <a:custGeom>
                <a:avLst/>
                <a:gdLst>
                  <a:gd name="T0" fmla="*/ 0 w 209"/>
                  <a:gd name="T1" fmla="*/ 209 h 209"/>
                  <a:gd name="T2" fmla="*/ 8 w 209"/>
                  <a:gd name="T3" fmla="*/ 194 h 209"/>
                  <a:gd name="T4" fmla="*/ 43 w 209"/>
                  <a:gd name="T5" fmla="*/ 171 h 209"/>
                  <a:gd name="T6" fmla="*/ 201 w 209"/>
                  <a:gd name="T7" fmla="*/ 0 h 209"/>
                  <a:gd name="T8" fmla="*/ 204 w 209"/>
                  <a:gd name="T9" fmla="*/ 3 h 209"/>
                  <a:gd name="T10" fmla="*/ 209 w 209"/>
                  <a:gd name="T11" fmla="*/ 4 h 209"/>
                  <a:gd name="T12" fmla="*/ 48 w 209"/>
                  <a:gd name="T13" fmla="*/ 176 h 209"/>
                  <a:gd name="T14" fmla="*/ 0 w 209"/>
                  <a:gd name="T15" fmla="*/ 209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09">
                    <a:moveTo>
                      <a:pt x="0" y="209"/>
                    </a:moveTo>
                    <a:lnTo>
                      <a:pt x="8" y="194"/>
                    </a:lnTo>
                    <a:lnTo>
                      <a:pt x="43" y="171"/>
                    </a:lnTo>
                    <a:lnTo>
                      <a:pt x="201" y="0"/>
                    </a:lnTo>
                    <a:lnTo>
                      <a:pt x="204" y="3"/>
                    </a:lnTo>
                    <a:lnTo>
                      <a:pt x="209" y="4"/>
                    </a:lnTo>
                    <a:lnTo>
                      <a:pt x="48" y="176"/>
                    </a:lnTo>
                    <a:lnTo>
                      <a:pt x="0" y="209"/>
                    </a:lnTo>
                    <a:close/>
                  </a:path>
                </a:pathLst>
              </a:custGeom>
              <a:solidFill>
                <a:srgbClr val="BE93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26" name="Freeform 189"/>
              <p:cNvSpPr/>
              <p:nvPr/>
            </p:nvSpPr>
            <p:spPr bwMode="auto">
              <a:xfrm>
                <a:off x="6037263" y="5554663"/>
                <a:ext cx="4763" cy="4763"/>
              </a:xfrm>
              <a:custGeom>
                <a:avLst/>
                <a:gdLst>
                  <a:gd name="T0" fmla="*/ 0 w 12"/>
                  <a:gd name="T1" fmla="*/ 13 h 13"/>
                  <a:gd name="T2" fmla="*/ 0 w 12"/>
                  <a:gd name="T3" fmla="*/ 13 h 13"/>
                  <a:gd name="T4" fmla="*/ 12 w 12"/>
                  <a:gd name="T5" fmla="*/ 0 h 13"/>
                  <a:gd name="T6" fmla="*/ 12 w 12"/>
                  <a:gd name="T7" fmla="*/ 0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3"/>
                    </a:lnTo>
                    <a:lnTo>
                      <a:pt x="12" y="0"/>
                    </a:lnTo>
                    <a:lnTo>
                      <a:pt x="12" y="0"/>
                    </a:lnTo>
                    <a:lnTo>
                      <a:pt x="0" y="13"/>
                    </a:lnTo>
                    <a:close/>
                  </a:path>
                </a:pathLst>
              </a:custGeom>
              <a:solidFill>
                <a:srgbClr val="CDCC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27" name="Freeform 190"/>
              <p:cNvSpPr/>
              <p:nvPr/>
            </p:nvSpPr>
            <p:spPr bwMode="auto">
              <a:xfrm>
                <a:off x="6029325" y="5548313"/>
                <a:ext cx="9525" cy="9525"/>
              </a:xfrm>
              <a:custGeom>
                <a:avLst/>
                <a:gdLst>
                  <a:gd name="T0" fmla="*/ 11 w 24"/>
                  <a:gd name="T1" fmla="*/ 27 h 27"/>
                  <a:gd name="T2" fmla="*/ 2 w 24"/>
                  <a:gd name="T3" fmla="*/ 20 h 27"/>
                  <a:gd name="T4" fmla="*/ 0 w 24"/>
                  <a:gd name="T5" fmla="*/ 11 h 27"/>
                  <a:gd name="T6" fmla="*/ 11 w 24"/>
                  <a:gd name="T7" fmla="*/ 0 h 27"/>
                  <a:gd name="T8" fmla="*/ 15 w 24"/>
                  <a:gd name="T9" fmla="*/ 5 h 27"/>
                  <a:gd name="T10" fmla="*/ 20 w 24"/>
                  <a:gd name="T11" fmla="*/ 9 h 27"/>
                  <a:gd name="T12" fmla="*/ 22 w 24"/>
                  <a:gd name="T13" fmla="*/ 11 h 27"/>
                  <a:gd name="T14" fmla="*/ 24 w 24"/>
                  <a:gd name="T15" fmla="*/ 13 h 27"/>
                  <a:gd name="T16" fmla="*/ 11 w 24"/>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7">
                    <a:moveTo>
                      <a:pt x="11" y="27"/>
                    </a:moveTo>
                    <a:lnTo>
                      <a:pt x="2" y="20"/>
                    </a:lnTo>
                    <a:lnTo>
                      <a:pt x="0" y="11"/>
                    </a:lnTo>
                    <a:lnTo>
                      <a:pt x="11" y="0"/>
                    </a:lnTo>
                    <a:lnTo>
                      <a:pt x="15" y="5"/>
                    </a:lnTo>
                    <a:lnTo>
                      <a:pt x="20" y="9"/>
                    </a:lnTo>
                    <a:lnTo>
                      <a:pt x="22" y="11"/>
                    </a:lnTo>
                    <a:lnTo>
                      <a:pt x="24" y="13"/>
                    </a:lnTo>
                    <a:lnTo>
                      <a:pt x="11" y="27"/>
                    </a:lnTo>
                    <a:close/>
                  </a:path>
                </a:pathLst>
              </a:custGeom>
              <a:solidFill>
                <a:srgbClr val="A88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28" name="Freeform 191"/>
              <p:cNvSpPr/>
              <p:nvPr/>
            </p:nvSpPr>
            <p:spPr bwMode="auto">
              <a:xfrm>
                <a:off x="6034088" y="5553075"/>
                <a:ext cx="7938" cy="6350"/>
              </a:xfrm>
              <a:custGeom>
                <a:avLst/>
                <a:gdLst>
                  <a:gd name="T0" fmla="*/ 8 w 20"/>
                  <a:gd name="T1" fmla="*/ 18 h 18"/>
                  <a:gd name="T2" fmla="*/ 3 w 20"/>
                  <a:gd name="T3" fmla="*/ 17 h 18"/>
                  <a:gd name="T4" fmla="*/ 0 w 20"/>
                  <a:gd name="T5" fmla="*/ 14 h 18"/>
                  <a:gd name="T6" fmla="*/ 13 w 20"/>
                  <a:gd name="T7" fmla="*/ 0 h 18"/>
                  <a:gd name="T8" fmla="*/ 17 w 20"/>
                  <a:gd name="T9" fmla="*/ 2 h 18"/>
                  <a:gd name="T10" fmla="*/ 20 w 20"/>
                  <a:gd name="T11" fmla="*/ 5 h 18"/>
                  <a:gd name="T12" fmla="*/ 8 w 2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8" y="18"/>
                    </a:moveTo>
                    <a:lnTo>
                      <a:pt x="3" y="17"/>
                    </a:lnTo>
                    <a:lnTo>
                      <a:pt x="0" y="14"/>
                    </a:lnTo>
                    <a:lnTo>
                      <a:pt x="13" y="0"/>
                    </a:lnTo>
                    <a:lnTo>
                      <a:pt x="17" y="2"/>
                    </a:lnTo>
                    <a:lnTo>
                      <a:pt x="20" y="5"/>
                    </a:lnTo>
                    <a:lnTo>
                      <a:pt x="8" y="18"/>
                    </a:lnTo>
                    <a:close/>
                  </a:path>
                </a:pathLst>
              </a:custGeom>
              <a:solidFill>
                <a:srgbClr val="957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29" name="Freeform 192"/>
              <p:cNvSpPr/>
              <p:nvPr/>
            </p:nvSpPr>
            <p:spPr bwMode="auto">
              <a:xfrm>
                <a:off x="6486525" y="4799013"/>
                <a:ext cx="355600" cy="274638"/>
              </a:xfrm>
              <a:custGeom>
                <a:avLst/>
                <a:gdLst>
                  <a:gd name="T0" fmla="*/ 591 w 893"/>
                  <a:gd name="T1" fmla="*/ 59 h 692"/>
                  <a:gd name="T2" fmla="*/ 616 w 893"/>
                  <a:gd name="T3" fmla="*/ 38 h 692"/>
                  <a:gd name="T4" fmla="*/ 665 w 893"/>
                  <a:gd name="T5" fmla="*/ 11 h 692"/>
                  <a:gd name="T6" fmla="*/ 713 w 893"/>
                  <a:gd name="T7" fmla="*/ 0 h 692"/>
                  <a:gd name="T8" fmla="*/ 757 w 893"/>
                  <a:gd name="T9" fmla="*/ 4 h 692"/>
                  <a:gd name="T10" fmla="*/ 796 w 893"/>
                  <a:gd name="T11" fmla="*/ 18 h 692"/>
                  <a:gd name="T12" fmla="*/ 831 w 893"/>
                  <a:gd name="T13" fmla="*/ 40 h 692"/>
                  <a:gd name="T14" fmla="*/ 858 w 893"/>
                  <a:gd name="T15" fmla="*/ 68 h 692"/>
                  <a:gd name="T16" fmla="*/ 878 w 893"/>
                  <a:gd name="T17" fmla="*/ 98 h 692"/>
                  <a:gd name="T18" fmla="*/ 884 w 893"/>
                  <a:gd name="T19" fmla="*/ 113 h 692"/>
                  <a:gd name="T20" fmla="*/ 893 w 893"/>
                  <a:gd name="T21" fmla="*/ 143 h 692"/>
                  <a:gd name="T22" fmla="*/ 893 w 893"/>
                  <a:gd name="T23" fmla="*/ 202 h 692"/>
                  <a:gd name="T24" fmla="*/ 876 w 893"/>
                  <a:gd name="T25" fmla="*/ 258 h 692"/>
                  <a:gd name="T26" fmla="*/ 852 w 893"/>
                  <a:gd name="T27" fmla="*/ 310 h 692"/>
                  <a:gd name="T28" fmla="*/ 839 w 893"/>
                  <a:gd name="T29" fmla="*/ 333 h 692"/>
                  <a:gd name="T30" fmla="*/ 819 w 893"/>
                  <a:gd name="T31" fmla="*/ 361 h 692"/>
                  <a:gd name="T32" fmla="*/ 774 w 893"/>
                  <a:gd name="T33" fmla="*/ 409 h 692"/>
                  <a:gd name="T34" fmla="*/ 692 w 893"/>
                  <a:gd name="T35" fmla="*/ 466 h 692"/>
                  <a:gd name="T36" fmla="*/ 635 w 893"/>
                  <a:gd name="T37" fmla="*/ 493 h 692"/>
                  <a:gd name="T38" fmla="*/ 579 w 893"/>
                  <a:gd name="T39" fmla="*/ 517 h 692"/>
                  <a:gd name="T40" fmla="*/ 420 w 893"/>
                  <a:gd name="T41" fmla="*/ 573 h 692"/>
                  <a:gd name="T42" fmla="*/ 143 w 893"/>
                  <a:gd name="T43" fmla="*/ 655 h 692"/>
                  <a:gd name="T44" fmla="*/ 0 w 893"/>
                  <a:gd name="T45" fmla="*/ 692 h 692"/>
                  <a:gd name="T46" fmla="*/ 591 w 893"/>
                  <a:gd name="T47" fmla="*/ 59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3" h="692">
                    <a:moveTo>
                      <a:pt x="591" y="59"/>
                    </a:moveTo>
                    <a:lnTo>
                      <a:pt x="616" y="38"/>
                    </a:lnTo>
                    <a:lnTo>
                      <a:pt x="665" y="11"/>
                    </a:lnTo>
                    <a:lnTo>
                      <a:pt x="713" y="0"/>
                    </a:lnTo>
                    <a:lnTo>
                      <a:pt x="757" y="4"/>
                    </a:lnTo>
                    <a:lnTo>
                      <a:pt x="796" y="18"/>
                    </a:lnTo>
                    <a:lnTo>
                      <a:pt x="831" y="40"/>
                    </a:lnTo>
                    <a:lnTo>
                      <a:pt x="858" y="68"/>
                    </a:lnTo>
                    <a:lnTo>
                      <a:pt x="878" y="98"/>
                    </a:lnTo>
                    <a:lnTo>
                      <a:pt x="884" y="113"/>
                    </a:lnTo>
                    <a:lnTo>
                      <a:pt x="893" y="143"/>
                    </a:lnTo>
                    <a:lnTo>
                      <a:pt x="893" y="202"/>
                    </a:lnTo>
                    <a:lnTo>
                      <a:pt x="876" y="258"/>
                    </a:lnTo>
                    <a:lnTo>
                      <a:pt x="852" y="310"/>
                    </a:lnTo>
                    <a:lnTo>
                      <a:pt x="839" y="333"/>
                    </a:lnTo>
                    <a:lnTo>
                      <a:pt x="819" y="361"/>
                    </a:lnTo>
                    <a:lnTo>
                      <a:pt x="774" y="409"/>
                    </a:lnTo>
                    <a:lnTo>
                      <a:pt x="692" y="466"/>
                    </a:lnTo>
                    <a:lnTo>
                      <a:pt x="635" y="493"/>
                    </a:lnTo>
                    <a:lnTo>
                      <a:pt x="579" y="517"/>
                    </a:lnTo>
                    <a:lnTo>
                      <a:pt x="420" y="573"/>
                    </a:lnTo>
                    <a:lnTo>
                      <a:pt x="143" y="655"/>
                    </a:lnTo>
                    <a:lnTo>
                      <a:pt x="0" y="692"/>
                    </a:lnTo>
                    <a:lnTo>
                      <a:pt x="591" y="59"/>
                    </a:lnTo>
                    <a:close/>
                  </a:path>
                </a:pathLst>
              </a:custGeom>
              <a:solidFill>
                <a:srgbClr val="283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30" name="Freeform 193"/>
              <p:cNvSpPr/>
              <p:nvPr/>
            </p:nvSpPr>
            <p:spPr bwMode="auto">
              <a:xfrm>
                <a:off x="6486525" y="4789488"/>
                <a:ext cx="320675" cy="284163"/>
              </a:xfrm>
              <a:custGeom>
                <a:avLst/>
                <a:gdLst>
                  <a:gd name="T0" fmla="*/ 591 w 809"/>
                  <a:gd name="T1" fmla="*/ 79 h 712"/>
                  <a:gd name="T2" fmla="*/ 614 w 809"/>
                  <a:gd name="T3" fmla="*/ 57 h 712"/>
                  <a:gd name="T4" fmla="*/ 658 w 809"/>
                  <a:gd name="T5" fmla="*/ 24 h 712"/>
                  <a:gd name="T6" fmla="*/ 697 w 809"/>
                  <a:gd name="T7" fmla="*/ 6 h 712"/>
                  <a:gd name="T8" fmla="*/ 731 w 809"/>
                  <a:gd name="T9" fmla="*/ 0 h 712"/>
                  <a:gd name="T10" fmla="*/ 760 w 809"/>
                  <a:gd name="T11" fmla="*/ 3 h 712"/>
                  <a:gd name="T12" fmla="*/ 782 w 809"/>
                  <a:gd name="T13" fmla="*/ 14 h 712"/>
                  <a:gd name="T14" fmla="*/ 797 w 809"/>
                  <a:gd name="T15" fmla="*/ 31 h 712"/>
                  <a:gd name="T16" fmla="*/ 806 w 809"/>
                  <a:gd name="T17" fmla="*/ 50 h 712"/>
                  <a:gd name="T18" fmla="*/ 808 w 809"/>
                  <a:gd name="T19" fmla="*/ 62 h 712"/>
                  <a:gd name="T20" fmla="*/ 809 w 809"/>
                  <a:gd name="T21" fmla="*/ 84 h 712"/>
                  <a:gd name="T22" fmla="*/ 796 w 809"/>
                  <a:gd name="T23" fmla="*/ 132 h 712"/>
                  <a:gd name="T24" fmla="*/ 758 w 809"/>
                  <a:gd name="T25" fmla="*/ 206 h 712"/>
                  <a:gd name="T26" fmla="*/ 727 w 809"/>
                  <a:gd name="T27" fmla="*/ 250 h 712"/>
                  <a:gd name="T28" fmla="*/ 706 w 809"/>
                  <a:gd name="T29" fmla="*/ 276 h 712"/>
                  <a:gd name="T30" fmla="*/ 661 w 809"/>
                  <a:gd name="T31" fmla="*/ 324 h 712"/>
                  <a:gd name="T32" fmla="*/ 586 w 809"/>
                  <a:gd name="T33" fmla="*/ 386 h 712"/>
                  <a:gd name="T34" fmla="*/ 535 w 809"/>
                  <a:gd name="T35" fmla="*/ 421 h 712"/>
                  <a:gd name="T36" fmla="*/ 487 w 809"/>
                  <a:gd name="T37" fmla="*/ 452 h 712"/>
                  <a:gd name="T38" fmla="*/ 353 w 809"/>
                  <a:gd name="T39" fmla="*/ 530 h 712"/>
                  <a:gd name="T40" fmla="*/ 119 w 809"/>
                  <a:gd name="T41" fmla="*/ 653 h 712"/>
                  <a:gd name="T42" fmla="*/ 0 w 809"/>
                  <a:gd name="T43" fmla="*/ 712 h 712"/>
                  <a:gd name="T44" fmla="*/ 591 w 809"/>
                  <a:gd name="T45" fmla="*/ 7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9" h="712">
                    <a:moveTo>
                      <a:pt x="591" y="79"/>
                    </a:moveTo>
                    <a:lnTo>
                      <a:pt x="614" y="57"/>
                    </a:lnTo>
                    <a:lnTo>
                      <a:pt x="658" y="24"/>
                    </a:lnTo>
                    <a:lnTo>
                      <a:pt x="697" y="6"/>
                    </a:lnTo>
                    <a:lnTo>
                      <a:pt x="731" y="0"/>
                    </a:lnTo>
                    <a:lnTo>
                      <a:pt x="760" y="3"/>
                    </a:lnTo>
                    <a:lnTo>
                      <a:pt x="782" y="14"/>
                    </a:lnTo>
                    <a:lnTo>
                      <a:pt x="797" y="31"/>
                    </a:lnTo>
                    <a:lnTo>
                      <a:pt x="806" y="50"/>
                    </a:lnTo>
                    <a:lnTo>
                      <a:pt x="808" y="62"/>
                    </a:lnTo>
                    <a:lnTo>
                      <a:pt x="809" y="84"/>
                    </a:lnTo>
                    <a:lnTo>
                      <a:pt x="796" y="132"/>
                    </a:lnTo>
                    <a:lnTo>
                      <a:pt x="758" y="206"/>
                    </a:lnTo>
                    <a:lnTo>
                      <a:pt x="727" y="250"/>
                    </a:lnTo>
                    <a:lnTo>
                      <a:pt x="706" y="276"/>
                    </a:lnTo>
                    <a:lnTo>
                      <a:pt x="661" y="324"/>
                    </a:lnTo>
                    <a:lnTo>
                      <a:pt x="586" y="386"/>
                    </a:lnTo>
                    <a:lnTo>
                      <a:pt x="535" y="421"/>
                    </a:lnTo>
                    <a:lnTo>
                      <a:pt x="487" y="452"/>
                    </a:lnTo>
                    <a:lnTo>
                      <a:pt x="353" y="530"/>
                    </a:lnTo>
                    <a:lnTo>
                      <a:pt x="119" y="653"/>
                    </a:lnTo>
                    <a:lnTo>
                      <a:pt x="0" y="712"/>
                    </a:lnTo>
                    <a:lnTo>
                      <a:pt x="591" y="79"/>
                    </a:lnTo>
                    <a:close/>
                  </a:path>
                </a:pathLst>
              </a:custGeom>
              <a:solidFill>
                <a:srgbClr val="243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31" name="Freeform 194"/>
              <p:cNvSpPr/>
              <p:nvPr/>
            </p:nvSpPr>
            <p:spPr bwMode="auto">
              <a:xfrm>
                <a:off x="6486525" y="4797425"/>
                <a:ext cx="320675" cy="276225"/>
              </a:xfrm>
              <a:custGeom>
                <a:avLst/>
                <a:gdLst>
                  <a:gd name="T0" fmla="*/ 727 w 809"/>
                  <a:gd name="T1" fmla="*/ 234 h 696"/>
                  <a:gd name="T2" fmla="*/ 758 w 809"/>
                  <a:gd name="T3" fmla="*/ 190 h 696"/>
                  <a:gd name="T4" fmla="*/ 796 w 809"/>
                  <a:gd name="T5" fmla="*/ 116 h 696"/>
                  <a:gd name="T6" fmla="*/ 809 w 809"/>
                  <a:gd name="T7" fmla="*/ 68 h 696"/>
                  <a:gd name="T8" fmla="*/ 808 w 809"/>
                  <a:gd name="T9" fmla="*/ 46 h 696"/>
                  <a:gd name="T10" fmla="*/ 805 w 809"/>
                  <a:gd name="T11" fmla="*/ 33 h 696"/>
                  <a:gd name="T12" fmla="*/ 793 w 809"/>
                  <a:gd name="T13" fmla="*/ 9 h 696"/>
                  <a:gd name="T14" fmla="*/ 783 w 809"/>
                  <a:gd name="T15" fmla="*/ 0 h 696"/>
                  <a:gd name="T16" fmla="*/ 791 w 809"/>
                  <a:gd name="T17" fmla="*/ 9 h 696"/>
                  <a:gd name="T18" fmla="*/ 800 w 809"/>
                  <a:gd name="T19" fmla="*/ 29 h 696"/>
                  <a:gd name="T20" fmla="*/ 801 w 809"/>
                  <a:gd name="T21" fmla="*/ 39 h 696"/>
                  <a:gd name="T22" fmla="*/ 802 w 809"/>
                  <a:gd name="T23" fmla="*/ 61 h 696"/>
                  <a:gd name="T24" fmla="*/ 789 w 809"/>
                  <a:gd name="T25" fmla="*/ 109 h 696"/>
                  <a:gd name="T26" fmla="*/ 752 w 809"/>
                  <a:gd name="T27" fmla="*/ 183 h 696"/>
                  <a:gd name="T28" fmla="*/ 719 w 809"/>
                  <a:gd name="T29" fmla="*/ 227 h 696"/>
                  <a:gd name="T30" fmla="*/ 700 w 809"/>
                  <a:gd name="T31" fmla="*/ 253 h 696"/>
                  <a:gd name="T32" fmla="*/ 655 w 809"/>
                  <a:gd name="T33" fmla="*/ 301 h 696"/>
                  <a:gd name="T34" fmla="*/ 579 w 809"/>
                  <a:gd name="T35" fmla="*/ 363 h 696"/>
                  <a:gd name="T36" fmla="*/ 529 w 809"/>
                  <a:gd name="T37" fmla="*/ 398 h 696"/>
                  <a:gd name="T38" fmla="*/ 429 w 809"/>
                  <a:gd name="T39" fmla="*/ 461 h 696"/>
                  <a:gd name="T40" fmla="*/ 139 w 809"/>
                  <a:gd name="T41" fmla="*/ 617 h 696"/>
                  <a:gd name="T42" fmla="*/ 17 w 809"/>
                  <a:gd name="T43" fmla="*/ 678 h 696"/>
                  <a:gd name="T44" fmla="*/ 0 w 809"/>
                  <a:gd name="T45" fmla="*/ 696 h 696"/>
                  <a:gd name="T46" fmla="*/ 119 w 809"/>
                  <a:gd name="T47" fmla="*/ 637 h 696"/>
                  <a:gd name="T48" fmla="*/ 351 w 809"/>
                  <a:gd name="T49" fmla="*/ 514 h 696"/>
                  <a:gd name="T50" fmla="*/ 487 w 809"/>
                  <a:gd name="T51" fmla="*/ 436 h 696"/>
                  <a:gd name="T52" fmla="*/ 535 w 809"/>
                  <a:gd name="T53" fmla="*/ 405 h 696"/>
                  <a:gd name="T54" fmla="*/ 586 w 809"/>
                  <a:gd name="T55" fmla="*/ 370 h 696"/>
                  <a:gd name="T56" fmla="*/ 661 w 809"/>
                  <a:gd name="T57" fmla="*/ 308 h 696"/>
                  <a:gd name="T58" fmla="*/ 706 w 809"/>
                  <a:gd name="T59" fmla="*/ 260 h 696"/>
                  <a:gd name="T60" fmla="*/ 727 w 809"/>
                  <a:gd name="T61" fmla="*/ 23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9" h="696">
                    <a:moveTo>
                      <a:pt x="727" y="234"/>
                    </a:moveTo>
                    <a:lnTo>
                      <a:pt x="758" y="190"/>
                    </a:lnTo>
                    <a:lnTo>
                      <a:pt x="796" y="116"/>
                    </a:lnTo>
                    <a:lnTo>
                      <a:pt x="809" y="68"/>
                    </a:lnTo>
                    <a:lnTo>
                      <a:pt x="808" y="46"/>
                    </a:lnTo>
                    <a:lnTo>
                      <a:pt x="805" y="33"/>
                    </a:lnTo>
                    <a:lnTo>
                      <a:pt x="793" y="9"/>
                    </a:lnTo>
                    <a:lnTo>
                      <a:pt x="783" y="0"/>
                    </a:lnTo>
                    <a:lnTo>
                      <a:pt x="791" y="9"/>
                    </a:lnTo>
                    <a:lnTo>
                      <a:pt x="800" y="29"/>
                    </a:lnTo>
                    <a:lnTo>
                      <a:pt x="801" y="39"/>
                    </a:lnTo>
                    <a:lnTo>
                      <a:pt x="802" y="61"/>
                    </a:lnTo>
                    <a:lnTo>
                      <a:pt x="789" y="109"/>
                    </a:lnTo>
                    <a:lnTo>
                      <a:pt x="752" y="183"/>
                    </a:lnTo>
                    <a:lnTo>
                      <a:pt x="719" y="227"/>
                    </a:lnTo>
                    <a:lnTo>
                      <a:pt x="700" y="253"/>
                    </a:lnTo>
                    <a:lnTo>
                      <a:pt x="655" y="301"/>
                    </a:lnTo>
                    <a:lnTo>
                      <a:pt x="579" y="363"/>
                    </a:lnTo>
                    <a:lnTo>
                      <a:pt x="529" y="398"/>
                    </a:lnTo>
                    <a:lnTo>
                      <a:pt x="429" y="461"/>
                    </a:lnTo>
                    <a:lnTo>
                      <a:pt x="139" y="617"/>
                    </a:lnTo>
                    <a:lnTo>
                      <a:pt x="17" y="678"/>
                    </a:lnTo>
                    <a:lnTo>
                      <a:pt x="0" y="696"/>
                    </a:lnTo>
                    <a:lnTo>
                      <a:pt x="119" y="637"/>
                    </a:lnTo>
                    <a:lnTo>
                      <a:pt x="351" y="514"/>
                    </a:lnTo>
                    <a:lnTo>
                      <a:pt x="487" y="436"/>
                    </a:lnTo>
                    <a:lnTo>
                      <a:pt x="535" y="405"/>
                    </a:lnTo>
                    <a:lnTo>
                      <a:pt x="586" y="370"/>
                    </a:lnTo>
                    <a:lnTo>
                      <a:pt x="661" y="308"/>
                    </a:lnTo>
                    <a:lnTo>
                      <a:pt x="706" y="260"/>
                    </a:lnTo>
                    <a:lnTo>
                      <a:pt x="727" y="234"/>
                    </a:lnTo>
                    <a:close/>
                  </a:path>
                </a:pathLst>
              </a:custGeom>
              <a:solidFill>
                <a:srgbClr val="304B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32" name="Freeform 195"/>
              <p:cNvSpPr/>
              <p:nvPr/>
            </p:nvSpPr>
            <p:spPr bwMode="auto">
              <a:xfrm>
                <a:off x="6486525" y="4727575"/>
                <a:ext cx="269875" cy="346075"/>
              </a:xfrm>
              <a:custGeom>
                <a:avLst/>
                <a:gdLst>
                  <a:gd name="T0" fmla="*/ 608 w 681"/>
                  <a:gd name="T1" fmla="*/ 219 h 872"/>
                  <a:gd name="T2" fmla="*/ 630 w 681"/>
                  <a:gd name="T3" fmla="*/ 193 h 872"/>
                  <a:gd name="T4" fmla="*/ 660 w 681"/>
                  <a:gd name="T5" fmla="*/ 145 h 872"/>
                  <a:gd name="T6" fmla="*/ 675 w 681"/>
                  <a:gd name="T7" fmla="*/ 105 h 872"/>
                  <a:gd name="T8" fmla="*/ 681 w 681"/>
                  <a:gd name="T9" fmla="*/ 71 h 872"/>
                  <a:gd name="T10" fmla="*/ 675 w 681"/>
                  <a:gd name="T11" fmla="*/ 43 h 872"/>
                  <a:gd name="T12" fmla="*/ 664 w 681"/>
                  <a:gd name="T13" fmla="*/ 22 h 872"/>
                  <a:gd name="T14" fmla="*/ 647 w 681"/>
                  <a:gd name="T15" fmla="*/ 8 h 872"/>
                  <a:gd name="T16" fmla="*/ 626 w 681"/>
                  <a:gd name="T17" fmla="*/ 1 h 872"/>
                  <a:gd name="T18" fmla="*/ 616 w 681"/>
                  <a:gd name="T19" fmla="*/ 0 h 872"/>
                  <a:gd name="T20" fmla="*/ 594 w 681"/>
                  <a:gd name="T21" fmla="*/ 1 h 872"/>
                  <a:gd name="T22" fmla="*/ 546 w 681"/>
                  <a:gd name="T23" fmla="*/ 20 h 872"/>
                  <a:gd name="T24" fmla="*/ 473 w 681"/>
                  <a:gd name="T25" fmla="*/ 65 h 872"/>
                  <a:gd name="T26" fmla="*/ 432 w 681"/>
                  <a:gd name="T27" fmla="*/ 100 h 872"/>
                  <a:gd name="T28" fmla="*/ 406 w 681"/>
                  <a:gd name="T29" fmla="*/ 123 h 872"/>
                  <a:gd name="T30" fmla="*/ 360 w 681"/>
                  <a:gd name="T31" fmla="*/ 173 h 872"/>
                  <a:gd name="T32" fmla="*/ 301 w 681"/>
                  <a:gd name="T33" fmla="*/ 254 h 872"/>
                  <a:gd name="T34" fmla="*/ 268 w 681"/>
                  <a:gd name="T35" fmla="*/ 307 h 872"/>
                  <a:gd name="T36" fmla="*/ 240 w 681"/>
                  <a:gd name="T37" fmla="*/ 359 h 872"/>
                  <a:gd name="T38" fmla="*/ 169 w 681"/>
                  <a:gd name="T39" fmla="*/ 503 h 872"/>
                  <a:gd name="T40" fmla="*/ 54 w 681"/>
                  <a:gd name="T41" fmla="*/ 748 h 872"/>
                  <a:gd name="T42" fmla="*/ 0 w 681"/>
                  <a:gd name="T43" fmla="*/ 872 h 872"/>
                  <a:gd name="T44" fmla="*/ 608 w 681"/>
                  <a:gd name="T45" fmla="*/ 219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1" h="872">
                    <a:moveTo>
                      <a:pt x="608" y="219"/>
                    </a:moveTo>
                    <a:lnTo>
                      <a:pt x="630" y="193"/>
                    </a:lnTo>
                    <a:lnTo>
                      <a:pt x="660" y="145"/>
                    </a:lnTo>
                    <a:lnTo>
                      <a:pt x="675" y="105"/>
                    </a:lnTo>
                    <a:lnTo>
                      <a:pt x="681" y="71"/>
                    </a:lnTo>
                    <a:lnTo>
                      <a:pt x="675" y="43"/>
                    </a:lnTo>
                    <a:lnTo>
                      <a:pt x="664" y="22"/>
                    </a:lnTo>
                    <a:lnTo>
                      <a:pt x="647" y="8"/>
                    </a:lnTo>
                    <a:lnTo>
                      <a:pt x="626" y="1"/>
                    </a:lnTo>
                    <a:lnTo>
                      <a:pt x="616" y="0"/>
                    </a:lnTo>
                    <a:lnTo>
                      <a:pt x="594" y="1"/>
                    </a:lnTo>
                    <a:lnTo>
                      <a:pt x="546" y="20"/>
                    </a:lnTo>
                    <a:lnTo>
                      <a:pt x="473" y="65"/>
                    </a:lnTo>
                    <a:lnTo>
                      <a:pt x="432" y="100"/>
                    </a:lnTo>
                    <a:lnTo>
                      <a:pt x="406" y="123"/>
                    </a:lnTo>
                    <a:lnTo>
                      <a:pt x="360" y="173"/>
                    </a:lnTo>
                    <a:lnTo>
                      <a:pt x="301" y="254"/>
                    </a:lnTo>
                    <a:lnTo>
                      <a:pt x="268" y="307"/>
                    </a:lnTo>
                    <a:lnTo>
                      <a:pt x="240" y="359"/>
                    </a:lnTo>
                    <a:lnTo>
                      <a:pt x="169" y="503"/>
                    </a:lnTo>
                    <a:lnTo>
                      <a:pt x="54" y="748"/>
                    </a:lnTo>
                    <a:lnTo>
                      <a:pt x="0" y="872"/>
                    </a:lnTo>
                    <a:lnTo>
                      <a:pt x="608" y="219"/>
                    </a:lnTo>
                    <a:close/>
                  </a:path>
                </a:pathLst>
              </a:custGeom>
              <a:solidFill>
                <a:srgbClr val="455F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33" name="Freeform 196"/>
              <p:cNvSpPr/>
              <p:nvPr/>
            </p:nvSpPr>
            <p:spPr bwMode="auto">
              <a:xfrm>
                <a:off x="6486525" y="4703763"/>
                <a:ext cx="254000" cy="369888"/>
              </a:xfrm>
              <a:custGeom>
                <a:avLst/>
                <a:gdLst>
                  <a:gd name="T0" fmla="*/ 591 w 639"/>
                  <a:gd name="T1" fmla="*/ 296 h 929"/>
                  <a:gd name="T2" fmla="*/ 609 w 639"/>
                  <a:gd name="T3" fmla="*/ 268 h 929"/>
                  <a:gd name="T4" fmla="*/ 633 w 639"/>
                  <a:gd name="T5" fmla="*/ 218 h 929"/>
                  <a:gd name="T6" fmla="*/ 639 w 639"/>
                  <a:gd name="T7" fmla="*/ 170 h 929"/>
                  <a:gd name="T8" fmla="*/ 633 w 639"/>
                  <a:gd name="T9" fmla="*/ 126 h 929"/>
                  <a:gd name="T10" fmla="*/ 616 w 639"/>
                  <a:gd name="T11" fmla="*/ 87 h 929"/>
                  <a:gd name="T12" fmla="*/ 591 w 639"/>
                  <a:gd name="T13" fmla="*/ 55 h 929"/>
                  <a:gd name="T14" fmla="*/ 563 w 639"/>
                  <a:gd name="T15" fmla="*/ 30 h 929"/>
                  <a:gd name="T16" fmla="*/ 531 w 639"/>
                  <a:gd name="T17" fmla="*/ 12 h 929"/>
                  <a:gd name="T18" fmla="*/ 516 w 639"/>
                  <a:gd name="T19" fmla="*/ 7 h 929"/>
                  <a:gd name="T20" fmla="*/ 485 w 639"/>
                  <a:gd name="T21" fmla="*/ 0 h 929"/>
                  <a:gd name="T22" fmla="*/ 426 w 639"/>
                  <a:gd name="T23" fmla="*/ 4 h 929"/>
                  <a:gd name="T24" fmla="*/ 371 w 639"/>
                  <a:gd name="T25" fmla="*/ 25 h 929"/>
                  <a:gd name="T26" fmla="*/ 320 w 639"/>
                  <a:gd name="T27" fmla="*/ 53 h 929"/>
                  <a:gd name="T28" fmla="*/ 298 w 639"/>
                  <a:gd name="T29" fmla="*/ 69 h 929"/>
                  <a:gd name="T30" fmla="*/ 272 w 639"/>
                  <a:gd name="T31" fmla="*/ 88 h 929"/>
                  <a:gd name="T32" fmla="*/ 228 w 639"/>
                  <a:gd name="T33" fmla="*/ 137 h 929"/>
                  <a:gd name="T34" fmla="*/ 178 w 639"/>
                  <a:gd name="T35" fmla="*/ 223 h 929"/>
                  <a:gd name="T36" fmla="*/ 154 w 639"/>
                  <a:gd name="T37" fmla="*/ 281 h 929"/>
                  <a:gd name="T38" fmla="*/ 134 w 639"/>
                  <a:gd name="T39" fmla="*/ 340 h 929"/>
                  <a:gd name="T40" fmla="*/ 89 w 639"/>
                  <a:gd name="T41" fmla="*/ 502 h 929"/>
                  <a:gd name="T42" fmla="*/ 27 w 639"/>
                  <a:gd name="T43" fmla="*/ 784 h 929"/>
                  <a:gd name="T44" fmla="*/ 0 w 639"/>
                  <a:gd name="T45" fmla="*/ 929 h 929"/>
                  <a:gd name="T46" fmla="*/ 591 w 639"/>
                  <a:gd name="T47" fmla="*/ 29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9" h="929">
                    <a:moveTo>
                      <a:pt x="591" y="296"/>
                    </a:moveTo>
                    <a:lnTo>
                      <a:pt x="609" y="268"/>
                    </a:lnTo>
                    <a:lnTo>
                      <a:pt x="633" y="218"/>
                    </a:lnTo>
                    <a:lnTo>
                      <a:pt x="639" y="170"/>
                    </a:lnTo>
                    <a:lnTo>
                      <a:pt x="633" y="126"/>
                    </a:lnTo>
                    <a:lnTo>
                      <a:pt x="616" y="87"/>
                    </a:lnTo>
                    <a:lnTo>
                      <a:pt x="591" y="55"/>
                    </a:lnTo>
                    <a:lnTo>
                      <a:pt x="563" y="30"/>
                    </a:lnTo>
                    <a:lnTo>
                      <a:pt x="531" y="12"/>
                    </a:lnTo>
                    <a:lnTo>
                      <a:pt x="516" y="7"/>
                    </a:lnTo>
                    <a:lnTo>
                      <a:pt x="485" y="0"/>
                    </a:lnTo>
                    <a:lnTo>
                      <a:pt x="426" y="4"/>
                    </a:lnTo>
                    <a:lnTo>
                      <a:pt x="371" y="25"/>
                    </a:lnTo>
                    <a:lnTo>
                      <a:pt x="320" y="53"/>
                    </a:lnTo>
                    <a:lnTo>
                      <a:pt x="298" y="69"/>
                    </a:lnTo>
                    <a:lnTo>
                      <a:pt x="272" y="88"/>
                    </a:lnTo>
                    <a:lnTo>
                      <a:pt x="228" y="137"/>
                    </a:lnTo>
                    <a:lnTo>
                      <a:pt x="178" y="223"/>
                    </a:lnTo>
                    <a:lnTo>
                      <a:pt x="154" y="281"/>
                    </a:lnTo>
                    <a:lnTo>
                      <a:pt x="134" y="340"/>
                    </a:lnTo>
                    <a:lnTo>
                      <a:pt x="89" y="502"/>
                    </a:lnTo>
                    <a:lnTo>
                      <a:pt x="27" y="784"/>
                    </a:lnTo>
                    <a:lnTo>
                      <a:pt x="0" y="929"/>
                    </a:lnTo>
                    <a:lnTo>
                      <a:pt x="591" y="296"/>
                    </a:lnTo>
                    <a:close/>
                  </a:path>
                </a:pathLst>
              </a:custGeom>
              <a:solidFill>
                <a:srgbClr val="283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40" name="Freeform 197"/>
              <p:cNvSpPr/>
              <p:nvPr/>
            </p:nvSpPr>
            <p:spPr bwMode="auto">
              <a:xfrm>
                <a:off x="6043613" y="4816475"/>
                <a:ext cx="682625" cy="723900"/>
              </a:xfrm>
              <a:custGeom>
                <a:avLst/>
                <a:gdLst>
                  <a:gd name="T0" fmla="*/ 127 w 1717"/>
                  <a:gd name="T1" fmla="*/ 1825 h 1825"/>
                  <a:gd name="T2" fmla="*/ 0 w 1717"/>
                  <a:gd name="T3" fmla="*/ 1706 h 1825"/>
                  <a:gd name="T4" fmla="*/ 1717 w 1717"/>
                  <a:gd name="T5" fmla="*/ 0 h 1825"/>
                  <a:gd name="T6" fmla="*/ 127 w 1717"/>
                  <a:gd name="T7" fmla="*/ 1825 h 1825"/>
                </a:gdLst>
                <a:ahLst/>
                <a:cxnLst>
                  <a:cxn ang="0">
                    <a:pos x="T0" y="T1"/>
                  </a:cxn>
                  <a:cxn ang="0">
                    <a:pos x="T2" y="T3"/>
                  </a:cxn>
                  <a:cxn ang="0">
                    <a:pos x="T4" y="T5"/>
                  </a:cxn>
                  <a:cxn ang="0">
                    <a:pos x="T6" y="T7"/>
                  </a:cxn>
                </a:cxnLst>
                <a:rect l="0" t="0" r="r" b="b"/>
                <a:pathLst>
                  <a:path w="1717" h="1825">
                    <a:moveTo>
                      <a:pt x="127" y="1825"/>
                    </a:moveTo>
                    <a:lnTo>
                      <a:pt x="0" y="1706"/>
                    </a:lnTo>
                    <a:lnTo>
                      <a:pt x="1717" y="0"/>
                    </a:lnTo>
                    <a:lnTo>
                      <a:pt x="127" y="1825"/>
                    </a:lnTo>
                    <a:close/>
                  </a:path>
                </a:pathLst>
              </a:custGeom>
              <a:solidFill>
                <a:srgbClr val="2945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41" name="Freeform 198"/>
              <p:cNvSpPr/>
              <p:nvPr/>
            </p:nvSpPr>
            <p:spPr bwMode="auto">
              <a:xfrm>
                <a:off x="6030913" y="5473700"/>
                <a:ext cx="80963" cy="82550"/>
              </a:xfrm>
              <a:custGeom>
                <a:avLst/>
                <a:gdLst>
                  <a:gd name="T0" fmla="*/ 165 w 204"/>
                  <a:gd name="T1" fmla="*/ 162 h 208"/>
                  <a:gd name="T2" fmla="*/ 148 w 204"/>
                  <a:gd name="T3" fmla="*/ 179 h 208"/>
                  <a:gd name="T4" fmla="*/ 111 w 204"/>
                  <a:gd name="T5" fmla="*/ 201 h 208"/>
                  <a:gd name="T6" fmla="*/ 72 w 204"/>
                  <a:gd name="T7" fmla="*/ 208 h 208"/>
                  <a:gd name="T8" fmla="*/ 38 w 204"/>
                  <a:gd name="T9" fmla="*/ 200 h 208"/>
                  <a:gd name="T10" fmla="*/ 24 w 204"/>
                  <a:gd name="T11" fmla="*/ 188 h 208"/>
                  <a:gd name="T12" fmla="*/ 12 w 204"/>
                  <a:gd name="T13" fmla="*/ 175 h 208"/>
                  <a:gd name="T14" fmla="*/ 0 w 204"/>
                  <a:gd name="T15" fmla="*/ 142 h 208"/>
                  <a:gd name="T16" fmla="*/ 4 w 204"/>
                  <a:gd name="T17" fmla="*/ 103 h 208"/>
                  <a:gd name="T18" fmla="*/ 24 w 204"/>
                  <a:gd name="T19" fmla="*/ 63 h 208"/>
                  <a:gd name="T20" fmla="*/ 38 w 204"/>
                  <a:gd name="T21" fmla="*/ 44 h 208"/>
                  <a:gd name="T22" fmla="*/ 56 w 204"/>
                  <a:gd name="T23" fmla="*/ 29 h 208"/>
                  <a:gd name="T24" fmla="*/ 94 w 204"/>
                  <a:gd name="T25" fmla="*/ 7 h 208"/>
                  <a:gd name="T26" fmla="*/ 133 w 204"/>
                  <a:gd name="T27" fmla="*/ 0 h 208"/>
                  <a:gd name="T28" fmla="*/ 166 w 204"/>
                  <a:gd name="T29" fmla="*/ 8 h 208"/>
                  <a:gd name="T30" fmla="*/ 181 w 204"/>
                  <a:gd name="T31" fmla="*/ 20 h 208"/>
                  <a:gd name="T32" fmla="*/ 192 w 204"/>
                  <a:gd name="T33" fmla="*/ 33 h 208"/>
                  <a:gd name="T34" fmla="*/ 204 w 204"/>
                  <a:gd name="T35" fmla="*/ 67 h 208"/>
                  <a:gd name="T36" fmla="*/ 199 w 204"/>
                  <a:gd name="T37" fmla="*/ 105 h 208"/>
                  <a:gd name="T38" fmla="*/ 181 w 204"/>
                  <a:gd name="T39" fmla="*/ 146 h 208"/>
                  <a:gd name="T40" fmla="*/ 165 w 204"/>
                  <a:gd name="T41" fmla="*/ 16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208">
                    <a:moveTo>
                      <a:pt x="165" y="162"/>
                    </a:moveTo>
                    <a:lnTo>
                      <a:pt x="148" y="179"/>
                    </a:lnTo>
                    <a:lnTo>
                      <a:pt x="111" y="201"/>
                    </a:lnTo>
                    <a:lnTo>
                      <a:pt x="72" y="208"/>
                    </a:lnTo>
                    <a:lnTo>
                      <a:pt x="38" y="200"/>
                    </a:lnTo>
                    <a:lnTo>
                      <a:pt x="24" y="188"/>
                    </a:lnTo>
                    <a:lnTo>
                      <a:pt x="12" y="175"/>
                    </a:lnTo>
                    <a:lnTo>
                      <a:pt x="0" y="142"/>
                    </a:lnTo>
                    <a:lnTo>
                      <a:pt x="4" y="103"/>
                    </a:lnTo>
                    <a:lnTo>
                      <a:pt x="24" y="63"/>
                    </a:lnTo>
                    <a:lnTo>
                      <a:pt x="38" y="44"/>
                    </a:lnTo>
                    <a:lnTo>
                      <a:pt x="56" y="29"/>
                    </a:lnTo>
                    <a:lnTo>
                      <a:pt x="94" y="7"/>
                    </a:lnTo>
                    <a:lnTo>
                      <a:pt x="133" y="0"/>
                    </a:lnTo>
                    <a:lnTo>
                      <a:pt x="166" y="8"/>
                    </a:lnTo>
                    <a:lnTo>
                      <a:pt x="181" y="20"/>
                    </a:lnTo>
                    <a:lnTo>
                      <a:pt x="192" y="33"/>
                    </a:lnTo>
                    <a:lnTo>
                      <a:pt x="204" y="67"/>
                    </a:lnTo>
                    <a:lnTo>
                      <a:pt x="199" y="105"/>
                    </a:lnTo>
                    <a:lnTo>
                      <a:pt x="181" y="146"/>
                    </a:lnTo>
                    <a:lnTo>
                      <a:pt x="165" y="162"/>
                    </a:lnTo>
                    <a:close/>
                  </a:path>
                </a:pathLst>
              </a:custGeom>
              <a:solidFill>
                <a:srgbClr val="283F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43" name="Freeform 199"/>
              <p:cNvSpPr/>
              <p:nvPr/>
            </p:nvSpPr>
            <p:spPr bwMode="auto">
              <a:xfrm>
                <a:off x="6027738" y="5337175"/>
                <a:ext cx="214313" cy="222250"/>
              </a:xfrm>
              <a:custGeom>
                <a:avLst/>
                <a:gdLst>
                  <a:gd name="T0" fmla="*/ 461 w 540"/>
                  <a:gd name="T1" fmla="*/ 68 h 560"/>
                  <a:gd name="T2" fmla="*/ 448 w 540"/>
                  <a:gd name="T3" fmla="*/ 54 h 560"/>
                  <a:gd name="T4" fmla="*/ 434 w 540"/>
                  <a:gd name="T5" fmla="*/ 20 h 560"/>
                  <a:gd name="T6" fmla="*/ 434 w 540"/>
                  <a:gd name="T7" fmla="*/ 0 h 560"/>
                  <a:gd name="T8" fmla="*/ 48 w 540"/>
                  <a:gd name="T9" fmla="*/ 385 h 560"/>
                  <a:gd name="T10" fmla="*/ 43 w 540"/>
                  <a:gd name="T11" fmla="*/ 390 h 560"/>
                  <a:gd name="T12" fmla="*/ 39 w 540"/>
                  <a:gd name="T13" fmla="*/ 395 h 560"/>
                  <a:gd name="T14" fmla="*/ 36 w 540"/>
                  <a:gd name="T15" fmla="*/ 398 h 560"/>
                  <a:gd name="T16" fmla="*/ 34 w 540"/>
                  <a:gd name="T17" fmla="*/ 400 h 560"/>
                  <a:gd name="T18" fmla="*/ 34 w 540"/>
                  <a:gd name="T19" fmla="*/ 400 h 560"/>
                  <a:gd name="T20" fmla="*/ 19 w 540"/>
                  <a:gd name="T21" fmla="*/ 418 h 560"/>
                  <a:gd name="T22" fmla="*/ 4 w 540"/>
                  <a:gd name="T23" fmla="*/ 456 h 560"/>
                  <a:gd name="T24" fmla="*/ 0 w 540"/>
                  <a:gd name="T25" fmla="*/ 493 h 560"/>
                  <a:gd name="T26" fmla="*/ 12 w 540"/>
                  <a:gd name="T27" fmla="*/ 526 h 560"/>
                  <a:gd name="T28" fmla="*/ 23 w 540"/>
                  <a:gd name="T29" fmla="*/ 539 h 560"/>
                  <a:gd name="T30" fmla="*/ 36 w 540"/>
                  <a:gd name="T31" fmla="*/ 550 h 560"/>
                  <a:gd name="T32" fmla="*/ 69 w 540"/>
                  <a:gd name="T33" fmla="*/ 560 h 560"/>
                  <a:gd name="T34" fmla="*/ 105 w 540"/>
                  <a:gd name="T35" fmla="*/ 556 h 560"/>
                  <a:gd name="T36" fmla="*/ 141 w 540"/>
                  <a:gd name="T37" fmla="*/ 538 h 560"/>
                  <a:gd name="T38" fmla="*/ 158 w 540"/>
                  <a:gd name="T39" fmla="*/ 523 h 560"/>
                  <a:gd name="T40" fmla="*/ 162 w 540"/>
                  <a:gd name="T41" fmla="*/ 519 h 560"/>
                  <a:gd name="T42" fmla="*/ 540 w 540"/>
                  <a:gd name="T43" fmla="*/ 88 h 560"/>
                  <a:gd name="T44" fmla="*/ 529 w 540"/>
                  <a:gd name="T45" fmla="*/ 90 h 560"/>
                  <a:gd name="T46" fmla="*/ 508 w 540"/>
                  <a:gd name="T47" fmla="*/ 92 h 560"/>
                  <a:gd name="T48" fmla="*/ 478 w 540"/>
                  <a:gd name="T49" fmla="*/ 81 h 560"/>
                  <a:gd name="T50" fmla="*/ 461 w 540"/>
                  <a:gd name="T51" fmla="*/ 6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60">
                    <a:moveTo>
                      <a:pt x="461" y="68"/>
                    </a:moveTo>
                    <a:lnTo>
                      <a:pt x="448" y="54"/>
                    </a:lnTo>
                    <a:lnTo>
                      <a:pt x="434" y="20"/>
                    </a:lnTo>
                    <a:lnTo>
                      <a:pt x="434" y="0"/>
                    </a:lnTo>
                    <a:lnTo>
                      <a:pt x="48" y="385"/>
                    </a:lnTo>
                    <a:lnTo>
                      <a:pt x="43" y="390"/>
                    </a:lnTo>
                    <a:lnTo>
                      <a:pt x="39" y="395"/>
                    </a:lnTo>
                    <a:lnTo>
                      <a:pt x="36" y="398"/>
                    </a:lnTo>
                    <a:lnTo>
                      <a:pt x="34" y="400"/>
                    </a:lnTo>
                    <a:lnTo>
                      <a:pt x="34" y="400"/>
                    </a:lnTo>
                    <a:lnTo>
                      <a:pt x="19" y="418"/>
                    </a:lnTo>
                    <a:lnTo>
                      <a:pt x="4" y="456"/>
                    </a:lnTo>
                    <a:lnTo>
                      <a:pt x="0" y="493"/>
                    </a:lnTo>
                    <a:lnTo>
                      <a:pt x="12" y="526"/>
                    </a:lnTo>
                    <a:lnTo>
                      <a:pt x="23" y="539"/>
                    </a:lnTo>
                    <a:lnTo>
                      <a:pt x="36" y="550"/>
                    </a:lnTo>
                    <a:lnTo>
                      <a:pt x="69" y="560"/>
                    </a:lnTo>
                    <a:lnTo>
                      <a:pt x="105" y="556"/>
                    </a:lnTo>
                    <a:lnTo>
                      <a:pt x="141" y="538"/>
                    </a:lnTo>
                    <a:lnTo>
                      <a:pt x="158" y="523"/>
                    </a:lnTo>
                    <a:lnTo>
                      <a:pt x="162" y="519"/>
                    </a:lnTo>
                    <a:lnTo>
                      <a:pt x="540" y="88"/>
                    </a:lnTo>
                    <a:lnTo>
                      <a:pt x="529" y="90"/>
                    </a:lnTo>
                    <a:lnTo>
                      <a:pt x="508" y="92"/>
                    </a:lnTo>
                    <a:lnTo>
                      <a:pt x="478" y="81"/>
                    </a:lnTo>
                    <a:lnTo>
                      <a:pt x="461" y="68"/>
                    </a:lnTo>
                    <a:close/>
                  </a:path>
                </a:pathLst>
              </a:custGeom>
              <a:solidFill>
                <a:srgbClr val="E4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44" name="Freeform 200"/>
              <p:cNvSpPr/>
              <p:nvPr/>
            </p:nvSpPr>
            <p:spPr bwMode="auto">
              <a:xfrm>
                <a:off x="6200775" y="4826000"/>
                <a:ext cx="514350" cy="533400"/>
              </a:xfrm>
              <a:custGeom>
                <a:avLst/>
                <a:gdLst>
                  <a:gd name="T0" fmla="*/ 15 w 1298"/>
                  <a:gd name="T1" fmla="*/ 1342 h 1342"/>
                  <a:gd name="T2" fmla="*/ 6 w 1298"/>
                  <a:gd name="T3" fmla="*/ 1328 h 1342"/>
                  <a:gd name="T4" fmla="*/ 0 w 1298"/>
                  <a:gd name="T5" fmla="*/ 1310 h 1342"/>
                  <a:gd name="T6" fmla="*/ 1298 w 1298"/>
                  <a:gd name="T7" fmla="*/ 0 h 1342"/>
                  <a:gd name="T8" fmla="*/ 15 w 1298"/>
                  <a:gd name="T9" fmla="*/ 1342 h 1342"/>
                </a:gdLst>
                <a:ahLst/>
                <a:cxnLst>
                  <a:cxn ang="0">
                    <a:pos x="T0" y="T1"/>
                  </a:cxn>
                  <a:cxn ang="0">
                    <a:pos x="T2" y="T3"/>
                  </a:cxn>
                  <a:cxn ang="0">
                    <a:pos x="T4" y="T5"/>
                  </a:cxn>
                  <a:cxn ang="0">
                    <a:pos x="T6" y="T7"/>
                  </a:cxn>
                  <a:cxn ang="0">
                    <a:pos x="T8" y="T9"/>
                  </a:cxn>
                </a:cxnLst>
                <a:rect l="0" t="0" r="r" b="b"/>
                <a:pathLst>
                  <a:path w="1298" h="1342">
                    <a:moveTo>
                      <a:pt x="15" y="1342"/>
                    </a:moveTo>
                    <a:lnTo>
                      <a:pt x="6" y="1328"/>
                    </a:lnTo>
                    <a:lnTo>
                      <a:pt x="0" y="1310"/>
                    </a:lnTo>
                    <a:lnTo>
                      <a:pt x="1298" y="0"/>
                    </a:lnTo>
                    <a:lnTo>
                      <a:pt x="15" y="1342"/>
                    </a:lnTo>
                    <a:close/>
                  </a:path>
                </a:pathLst>
              </a:custGeom>
              <a:solidFill>
                <a:srgbClr val="4B65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45" name="Freeform 201"/>
              <p:cNvSpPr/>
              <p:nvPr/>
            </p:nvSpPr>
            <p:spPr bwMode="auto">
              <a:xfrm>
                <a:off x="6035675" y="5494338"/>
                <a:ext cx="26988" cy="42863"/>
              </a:xfrm>
              <a:custGeom>
                <a:avLst/>
                <a:gdLst>
                  <a:gd name="T0" fmla="*/ 2 w 67"/>
                  <a:gd name="T1" fmla="*/ 108 h 108"/>
                  <a:gd name="T2" fmla="*/ 0 w 67"/>
                  <a:gd name="T3" fmla="*/ 91 h 108"/>
                  <a:gd name="T4" fmla="*/ 2 w 67"/>
                  <a:gd name="T5" fmla="*/ 62 h 108"/>
                  <a:gd name="T6" fmla="*/ 15 w 67"/>
                  <a:gd name="T7" fmla="*/ 31 h 108"/>
                  <a:gd name="T8" fmla="*/ 18 w 67"/>
                  <a:gd name="T9" fmla="*/ 27 h 108"/>
                  <a:gd name="T10" fmla="*/ 46 w 67"/>
                  <a:gd name="T11" fmla="*/ 0 h 108"/>
                  <a:gd name="T12" fmla="*/ 53 w 67"/>
                  <a:gd name="T13" fmla="*/ 21 h 108"/>
                  <a:gd name="T14" fmla="*/ 67 w 67"/>
                  <a:gd name="T15" fmla="*/ 40 h 108"/>
                  <a:gd name="T16" fmla="*/ 2 w 67"/>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08">
                    <a:moveTo>
                      <a:pt x="2" y="108"/>
                    </a:moveTo>
                    <a:lnTo>
                      <a:pt x="0" y="91"/>
                    </a:lnTo>
                    <a:lnTo>
                      <a:pt x="2" y="62"/>
                    </a:lnTo>
                    <a:lnTo>
                      <a:pt x="15" y="31"/>
                    </a:lnTo>
                    <a:lnTo>
                      <a:pt x="18" y="27"/>
                    </a:lnTo>
                    <a:lnTo>
                      <a:pt x="46" y="0"/>
                    </a:lnTo>
                    <a:lnTo>
                      <a:pt x="53" y="21"/>
                    </a:lnTo>
                    <a:lnTo>
                      <a:pt x="67" y="40"/>
                    </a:lnTo>
                    <a:lnTo>
                      <a:pt x="2" y="108"/>
                    </a:lnTo>
                    <a:close/>
                  </a:path>
                </a:pathLst>
              </a:custGeom>
              <a:solidFill>
                <a:srgbClr val="E9B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46" name="Freeform 202"/>
              <p:cNvSpPr/>
              <p:nvPr/>
            </p:nvSpPr>
            <p:spPr bwMode="auto">
              <a:xfrm>
                <a:off x="6056313" y="5484813"/>
                <a:ext cx="15875" cy="23813"/>
              </a:xfrm>
              <a:custGeom>
                <a:avLst/>
                <a:gdLst>
                  <a:gd name="T0" fmla="*/ 20 w 38"/>
                  <a:gd name="T1" fmla="*/ 58 h 58"/>
                  <a:gd name="T2" fmla="*/ 7 w 38"/>
                  <a:gd name="T3" fmla="*/ 39 h 58"/>
                  <a:gd name="T4" fmla="*/ 0 w 38"/>
                  <a:gd name="T5" fmla="*/ 16 h 58"/>
                  <a:gd name="T6" fmla="*/ 17 w 38"/>
                  <a:gd name="T7" fmla="*/ 0 h 58"/>
                  <a:gd name="T8" fmla="*/ 25 w 38"/>
                  <a:gd name="T9" fmla="*/ 20 h 58"/>
                  <a:gd name="T10" fmla="*/ 38 w 38"/>
                  <a:gd name="T11" fmla="*/ 39 h 58"/>
                  <a:gd name="T12" fmla="*/ 20 w 38"/>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38" h="58">
                    <a:moveTo>
                      <a:pt x="20" y="58"/>
                    </a:moveTo>
                    <a:lnTo>
                      <a:pt x="7" y="39"/>
                    </a:lnTo>
                    <a:lnTo>
                      <a:pt x="0" y="16"/>
                    </a:lnTo>
                    <a:lnTo>
                      <a:pt x="17" y="0"/>
                    </a:lnTo>
                    <a:lnTo>
                      <a:pt x="25" y="20"/>
                    </a:lnTo>
                    <a:lnTo>
                      <a:pt x="38" y="39"/>
                    </a:lnTo>
                    <a:lnTo>
                      <a:pt x="2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47" name="Freeform 203"/>
              <p:cNvSpPr/>
              <p:nvPr/>
            </p:nvSpPr>
            <p:spPr bwMode="auto">
              <a:xfrm>
                <a:off x="6065838" y="5475288"/>
                <a:ext cx="15875" cy="23813"/>
              </a:xfrm>
              <a:custGeom>
                <a:avLst/>
                <a:gdLst>
                  <a:gd name="T0" fmla="*/ 19 w 39"/>
                  <a:gd name="T1" fmla="*/ 60 h 60"/>
                  <a:gd name="T2" fmla="*/ 6 w 39"/>
                  <a:gd name="T3" fmla="*/ 40 h 60"/>
                  <a:gd name="T4" fmla="*/ 0 w 39"/>
                  <a:gd name="T5" fmla="*/ 18 h 60"/>
                  <a:gd name="T6" fmla="*/ 17 w 39"/>
                  <a:gd name="T7" fmla="*/ 0 h 60"/>
                  <a:gd name="T8" fmla="*/ 26 w 39"/>
                  <a:gd name="T9" fmla="*/ 21 h 60"/>
                  <a:gd name="T10" fmla="*/ 39 w 39"/>
                  <a:gd name="T11" fmla="*/ 39 h 60"/>
                  <a:gd name="T12" fmla="*/ 19 w 39"/>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39" h="60">
                    <a:moveTo>
                      <a:pt x="19" y="60"/>
                    </a:moveTo>
                    <a:lnTo>
                      <a:pt x="6" y="40"/>
                    </a:lnTo>
                    <a:lnTo>
                      <a:pt x="0" y="18"/>
                    </a:lnTo>
                    <a:lnTo>
                      <a:pt x="17" y="0"/>
                    </a:lnTo>
                    <a:lnTo>
                      <a:pt x="26" y="21"/>
                    </a:lnTo>
                    <a:lnTo>
                      <a:pt x="39" y="39"/>
                    </a:lnTo>
                    <a:lnTo>
                      <a:pt x="19" y="60"/>
                    </a:lnTo>
                    <a:close/>
                  </a:path>
                </a:pathLst>
              </a:custGeom>
              <a:solidFill>
                <a:srgbClr val="E9B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48" name="Freeform 204"/>
              <p:cNvSpPr/>
              <p:nvPr/>
            </p:nvSpPr>
            <p:spPr bwMode="auto">
              <a:xfrm>
                <a:off x="6075363" y="5465763"/>
                <a:ext cx="15875" cy="22225"/>
              </a:xfrm>
              <a:custGeom>
                <a:avLst/>
                <a:gdLst>
                  <a:gd name="T0" fmla="*/ 21 w 39"/>
                  <a:gd name="T1" fmla="*/ 57 h 57"/>
                  <a:gd name="T2" fmla="*/ 8 w 39"/>
                  <a:gd name="T3" fmla="*/ 39 h 57"/>
                  <a:gd name="T4" fmla="*/ 0 w 39"/>
                  <a:gd name="T5" fmla="*/ 18 h 57"/>
                  <a:gd name="T6" fmla="*/ 17 w 39"/>
                  <a:gd name="T7" fmla="*/ 0 h 57"/>
                  <a:gd name="T8" fmla="*/ 26 w 39"/>
                  <a:gd name="T9" fmla="*/ 19 h 57"/>
                  <a:gd name="T10" fmla="*/ 39 w 39"/>
                  <a:gd name="T11" fmla="*/ 37 h 57"/>
                  <a:gd name="T12" fmla="*/ 21 w 39"/>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39" h="57">
                    <a:moveTo>
                      <a:pt x="21" y="57"/>
                    </a:moveTo>
                    <a:lnTo>
                      <a:pt x="8" y="39"/>
                    </a:lnTo>
                    <a:lnTo>
                      <a:pt x="0" y="18"/>
                    </a:lnTo>
                    <a:lnTo>
                      <a:pt x="17" y="0"/>
                    </a:lnTo>
                    <a:lnTo>
                      <a:pt x="26" y="19"/>
                    </a:lnTo>
                    <a:lnTo>
                      <a:pt x="39" y="37"/>
                    </a:lnTo>
                    <a:lnTo>
                      <a:pt x="21" y="57"/>
                    </a:lnTo>
                    <a:close/>
                  </a:path>
                </a:pathLst>
              </a:custGeom>
              <a:solidFill>
                <a:srgbClr val="E9B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49" name="Freeform 206"/>
              <p:cNvSpPr/>
              <p:nvPr/>
            </p:nvSpPr>
            <p:spPr bwMode="auto">
              <a:xfrm>
                <a:off x="6084888" y="5391150"/>
                <a:ext cx="79375" cy="87313"/>
              </a:xfrm>
              <a:custGeom>
                <a:avLst/>
                <a:gdLst>
                  <a:gd name="T0" fmla="*/ 21 w 200"/>
                  <a:gd name="T1" fmla="*/ 220 h 220"/>
                  <a:gd name="T2" fmla="*/ 8 w 200"/>
                  <a:gd name="T3" fmla="*/ 202 h 220"/>
                  <a:gd name="T4" fmla="*/ 0 w 200"/>
                  <a:gd name="T5" fmla="*/ 182 h 220"/>
                  <a:gd name="T6" fmla="*/ 182 w 200"/>
                  <a:gd name="T7" fmla="*/ 0 h 220"/>
                  <a:gd name="T8" fmla="*/ 188 w 200"/>
                  <a:gd name="T9" fmla="*/ 17 h 220"/>
                  <a:gd name="T10" fmla="*/ 200 w 200"/>
                  <a:gd name="T11" fmla="*/ 32 h 220"/>
                  <a:gd name="T12" fmla="*/ 21 w 20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00" h="220">
                    <a:moveTo>
                      <a:pt x="21" y="220"/>
                    </a:moveTo>
                    <a:lnTo>
                      <a:pt x="8" y="202"/>
                    </a:lnTo>
                    <a:lnTo>
                      <a:pt x="0" y="182"/>
                    </a:lnTo>
                    <a:lnTo>
                      <a:pt x="182" y="0"/>
                    </a:lnTo>
                    <a:lnTo>
                      <a:pt x="188" y="17"/>
                    </a:lnTo>
                    <a:lnTo>
                      <a:pt x="200" y="32"/>
                    </a:lnTo>
                    <a:lnTo>
                      <a:pt x="21" y="220"/>
                    </a:lnTo>
                    <a:close/>
                  </a:path>
                </a:pathLst>
              </a:custGeom>
              <a:solidFill>
                <a:srgbClr val="E9B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50" name="Freeform 207"/>
              <p:cNvSpPr/>
              <p:nvPr/>
            </p:nvSpPr>
            <p:spPr bwMode="auto">
              <a:xfrm>
                <a:off x="6159500" y="5381625"/>
                <a:ext cx="14288" cy="20638"/>
              </a:xfrm>
              <a:custGeom>
                <a:avLst/>
                <a:gdLst>
                  <a:gd name="T0" fmla="*/ 18 w 38"/>
                  <a:gd name="T1" fmla="*/ 52 h 52"/>
                  <a:gd name="T2" fmla="*/ 7 w 38"/>
                  <a:gd name="T3" fmla="*/ 36 h 52"/>
                  <a:gd name="T4" fmla="*/ 0 w 38"/>
                  <a:gd name="T5" fmla="*/ 18 h 52"/>
                  <a:gd name="T6" fmla="*/ 18 w 38"/>
                  <a:gd name="T7" fmla="*/ 0 h 52"/>
                  <a:gd name="T8" fmla="*/ 26 w 38"/>
                  <a:gd name="T9" fmla="*/ 17 h 52"/>
                  <a:gd name="T10" fmla="*/ 38 w 38"/>
                  <a:gd name="T11" fmla="*/ 33 h 52"/>
                  <a:gd name="T12" fmla="*/ 18 w 3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18" y="52"/>
                    </a:moveTo>
                    <a:lnTo>
                      <a:pt x="7" y="36"/>
                    </a:lnTo>
                    <a:lnTo>
                      <a:pt x="0" y="18"/>
                    </a:lnTo>
                    <a:lnTo>
                      <a:pt x="18" y="0"/>
                    </a:lnTo>
                    <a:lnTo>
                      <a:pt x="26" y="17"/>
                    </a:lnTo>
                    <a:lnTo>
                      <a:pt x="38" y="33"/>
                    </a:lnTo>
                    <a:lnTo>
                      <a:pt x="18" y="52"/>
                    </a:lnTo>
                    <a:close/>
                  </a:path>
                </a:pathLst>
              </a:custGeom>
              <a:solidFill>
                <a:srgbClr val="E9B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51" name="Freeform 208"/>
              <p:cNvSpPr/>
              <p:nvPr/>
            </p:nvSpPr>
            <p:spPr bwMode="auto">
              <a:xfrm>
                <a:off x="6167438" y="5373688"/>
                <a:ext cx="14288" cy="19050"/>
              </a:xfrm>
              <a:custGeom>
                <a:avLst/>
                <a:gdLst>
                  <a:gd name="T0" fmla="*/ 19 w 35"/>
                  <a:gd name="T1" fmla="*/ 49 h 49"/>
                  <a:gd name="T2" fmla="*/ 7 w 35"/>
                  <a:gd name="T3" fmla="*/ 34 h 49"/>
                  <a:gd name="T4" fmla="*/ 0 w 35"/>
                  <a:gd name="T5" fmla="*/ 17 h 49"/>
                  <a:gd name="T6" fmla="*/ 17 w 35"/>
                  <a:gd name="T7" fmla="*/ 0 h 49"/>
                  <a:gd name="T8" fmla="*/ 24 w 35"/>
                  <a:gd name="T9" fmla="*/ 17 h 49"/>
                  <a:gd name="T10" fmla="*/ 35 w 35"/>
                  <a:gd name="T11" fmla="*/ 32 h 49"/>
                  <a:gd name="T12" fmla="*/ 19 w 3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5" h="49">
                    <a:moveTo>
                      <a:pt x="19" y="49"/>
                    </a:moveTo>
                    <a:lnTo>
                      <a:pt x="7" y="34"/>
                    </a:lnTo>
                    <a:lnTo>
                      <a:pt x="0" y="17"/>
                    </a:lnTo>
                    <a:lnTo>
                      <a:pt x="17" y="0"/>
                    </a:lnTo>
                    <a:lnTo>
                      <a:pt x="24" y="17"/>
                    </a:lnTo>
                    <a:lnTo>
                      <a:pt x="35" y="32"/>
                    </a:lnTo>
                    <a:lnTo>
                      <a:pt x="19" y="49"/>
                    </a:lnTo>
                    <a:close/>
                  </a:path>
                </a:pathLst>
              </a:custGeom>
              <a:solidFill>
                <a:srgbClr val="E9B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52" name="Freeform 209"/>
              <p:cNvSpPr/>
              <p:nvPr/>
            </p:nvSpPr>
            <p:spPr bwMode="auto">
              <a:xfrm>
                <a:off x="6176963" y="5346700"/>
                <a:ext cx="30163" cy="36513"/>
              </a:xfrm>
              <a:custGeom>
                <a:avLst/>
                <a:gdLst>
                  <a:gd name="T0" fmla="*/ 19 w 76"/>
                  <a:gd name="T1" fmla="*/ 93 h 93"/>
                  <a:gd name="T2" fmla="*/ 7 w 76"/>
                  <a:gd name="T3" fmla="*/ 78 h 93"/>
                  <a:gd name="T4" fmla="*/ 0 w 76"/>
                  <a:gd name="T5" fmla="*/ 61 h 93"/>
                  <a:gd name="T6" fmla="*/ 61 w 76"/>
                  <a:gd name="T7" fmla="*/ 0 h 93"/>
                  <a:gd name="T8" fmla="*/ 67 w 76"/>
                  <a:gd name="T9" fmla="*/ 18 h 93"/>
                  <a:gd name="T10" fmla="*/ 76 w 76"/>
                  <a:gd name="T11" fmla="*/ 32 h 93"/>
                  <a:gd name="T12" fmla="*/ 19 w 76"/>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76" h="93">
                    <a:moveTo>
                      <a:pt x="19" y="93"/>
                    </a:moveTo>
                    <a:lnTo>
                      <a:pt x="7" y="78"/>
                    </a:lnTo>
                    <a:lnTo>
                      <a:pt x="0" y="61"/>
                    </a:lnTo>
                    <a:lnTo>
                      <a:pt x="61" y="0"/>
                    </a:lnTo>
                    <a:lnTo>
                      <a:pt x="67" y="18"/>
                    </a:lnTo>
                    <a:lnTo>
                      <a:pt x="76" y="32"/>
                    </a:lnTo>
                    <a:lnTo>
                      <a:pt x="19" y="93"/>
                    </a:lnTo>
                    <a:close/>
                  </a:path>
                </a:pathLst>
              </a:custGeom>
              <a:solidFill>
                <a:srgbClr val="E9B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53" name="Freeform 210"/>
              <p:cNvSpPr/>
              <p:nvPr/>
            </p:nvSpPr>
            <p:spPr bwMode="auto">
              <a:xfrm>
                <a:off x="6172200" y="5359400"/>
                <a:ext cx="50800" cy="42863"/>
              </a:xfrm>
              <a:custGeom>
                <a:avLst/>
                <a:gdLst>
                  <a:gd name="T0" fmla="*/ 1 w 128"/>
                  <a:gd name="T1" fmla="*/ 3 h 108"/>
                  <a:gd name="T2" fmla="*/ 0 w 128"/>
                  <a:gd name="T3" fmla="*/ 13 h 108"/>
                  <a:gd name="T4" fmla="*/ 4 w 128"/>
                  <a:gd name="T5" fmla="*/ 35 h 108"/>
                  <a:gd name="T6" fmla="*/ 22 w 128"/>
                  <a:gd name="T7" fmla="*/ 65 h 108"/>
                  <a:gd name="T8" fmla="*/ 61 w 128"/>
                  <a:gd name="T9" fmla="*/ 98 h 108"/>
                  <a:gd name="T10" fmla="*/ 93 w 128"/>
                  <a:gd name="T11" fmla="*/ 108 h 108"/>
                  <a:gd name="T12" fmla="*/ 115 w 128"/>
                  <a:gd name="T13" fmla="*/ 107 h 108"/>
                  <a:gd name="T14" fmla="*/ 126 w 128"/>
                  <a:gd name="T15" fmla="*/ 104 h 108"/>
                  <a:gd name="T16" fmla="*/ 128 w 128"/>
                  <a:gd name="T17" fmla="*/ 101 h 108"/>
                  <a:gd name="T18" fmla="*/ 127 w 128"/>
                  <a:gd name="T19" fmla="*/ 96 h 108"/>
                  <a:gd name="T20" fmla="*/ 123 w 128"/>
                  <a:gd name="T21" fmla="*/ 96 h 108"/>
                  <a:gd name="T22" fmla="*/ 114 w 128"/>
                  <a:gd name="T23" fmla="*/ 100 h 108"/>
                  <a:gd name="T24" fmla="*/ 95 w 128"/>
                  <a:gd name="T25" fmla="*/ 100 h 108"/>
                  <a:gd name="T26" fmla="*/ 64 w 128"/>
                  <a:gd name="T27" fmla="*/ 91 h 108"/>
                  <a:gd name="T28" fmla="*/ 27 w 128"/>
                  <a:gd name="T29" fmla="*/ 61 h 108"/>
                  <a:gd name="T30" fmla="*/ 12 w 128"/>
                  <a:gd name="T31" fmla="*/ 34 h 108"/>
                  <a:gd name="T32" fmla="*/ 8 w 128"/>
                  <a:gd name="T33" fmla="*/ 15 h 108"/>
                  <a:gd name="T34" fmla="*/ 8 w 128"/>
                  <a:gd name="T35" fmla="*/ 4 h 108"/>
                  <a:gd name="T36" fmla="*/ 8 w 128"/>
                  <a:gd name="T37" fmla="*/ 2 h 108"/>
                  <a:gd name="T38" fmla="*/ 3 w 128"/>
                  <a:gd name="T39" fmla="*/ 0 h 108"/>
                  <a:gd name="T40" fmla="*/ 1 w 128"/>
                  <a:gd name="T41"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08">
                    <a:moveTo>
                      <a:pt x="1" y="3"/>
                    </a:moveTo>
                    <a:lnTo>
                      <a:pt x="0" y="13"/>
                    </a:lnTo>
                    <a:lnTo>
                      <a:pt x="4" y="35"/>
                    </a:lnTo>
                    <a:lnTo>
                      <a:pt x="22" y="65"/>
                    </a:lnTo>
                    <a:lnTo>
                      <a:pt x="61" y="98"/>
                    </a:lnTo>
                    <a:lnTo>
                      <a:pt x="93" y="108"/>
                    </a:lnTo>
                    <a:lnTo>
                      <a:pt x="115" y="107"/>
                    </a:lnTo>
                    <a:lnTo>
                      <a:pt x="126" y="104"/>
                    </a:lnTo>
                    <a:lnTo>
                      <a:pt x="128" y="101"/>
                    </a:lnTo>
                    <a:lnTo>
                      <a:pt x="127" y="96"/>
                    </a:lnTo>
                    <a:lnTo>
                      <a:pt x="123" y="96"/>
                    </a:lnTo>
                    <a:lnTo>
                      <a:pt x="114" y="100"/>
                    </a:lnTo>
                    <a:lnTo>
                      <a:pt x="95" y="100"/>
                    </a:lnTo>
                    <a:lnTo>
                      <a:pt x="64" y="91"/>
                    </a:lnTo>
                    <a:lnTo>
                      <a:pt x="27" y="61"/>
                    </a:lnTo>
                    <a:lnTo>
                      <a:pt x="12" y="34"/>
                    </a:lnTo>
                    <a:lnTo>
                      <a:pt x="8" y="15"/>
                    </a:lnTo>
                    <a:lnTo>
                      <a:pt x="8" y="4"/>
                    </a:lnTo>
                    <a:lnTo>
                      <a:pt x="8" y="2"/>
                    </a:lnTo>
                    <a:lnTo>
                      <a:pt x="3" y="0"/>
                    </a:lnTo>
                    <a:lnTo>
                      <a:pt x="1" y="3"/>
                    </a:lnTo>
                    <a:close/>
                  </a:path>
                </a:pathLst>
              </a:custGeom>
              <a:solidFill>
                <a:srgbClr val="987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54" name="Freeform 211"/>
              <p:cNvSpPr/>
              <p:nvPr/>
            </p:nvSpPr>
            <p:spPr bwMode="auto">
              <a:xfrm>
                <a:off x="6164263" y="5368925"/>
                <a:ext cx="50800" cy="41275"/>
              </a:xfrm>
              <a:custGeom>
                <a:avLst/>
                <a:gdLst>
                  <a:gd name="T0" fmla="*/ 2 w 127"/>
                  <a:gd name="T1" fmla="*/ 3 h 108"/>
                  <a:gd name="T2" fmla="*/ 0 w 127"/>
                  <a:gd name="T3" fmla="*/ 15 h 108"/>
                  <a:gd name="T4" fmla="*/ 4 w 127"/>
                  <a:gd name="T5" fmla="*/ 35 h 108"/>
                  <a:gd name="T6" fmla="*/ 22 w 127"/>
                  <a:gd name="T7" fmla="*/ 67 h 108"/>
                  <a:gd name="T8" fmla="*/ 60 w 127"/>
                  <a:gd name="T9" fmla="*/ 98 h 108"/>
                  <a:gd name="T10" fmla="*/ 94 w 127"/>
                  <a:gd name="T11" fmla="*/ 108 h 108"/>
                  <a:gd name="T12" fmla="*/ 116 w 127"/>
                  <a:gd name="T13" fmla="*/ 108 h 108"/>
                  <a:gd name="T14" fmla="*/ 126 w 127"/>
                  <a:gd name="T15" fmla="*/ 104 h 108"/>
                  <a:gd name="T16" fmla="*/ 127 w 127"/>
                  <a:gd name="T17" fmla="*/ 103 h 108"/>
                  <a:gd name="T18" fmla="*/ 126 w 127"/>
                  <a:gd name="T19" fmla="*/ 98 h 108"/>
                  <a:gd name="T20" fmla="*/ 124 w 127"/>
                  <a:gd name="T21" fmla="*/ 98 h 108"/>
                  <a:gd name="T22" fmla="*/ 114 w 127"/>
                  <a:gd name="T23" fmla="*/ 100 h 108"/>
                  <a:gd name="T24" fmla="*/ 95 w 127"/>
                  <a:gd name="T25" fmla="*/ 102 h 108"/>
                  <a:gd name="T26" fmla="*/ 64 w 127"/>
                  <a:gd name="T27" fmla="*/ 91 h 108"/>
                  <a:gd name="T28" fmla="*/ 28 w 127"/>
                  <a:gd name="T29" fmla="*/ 63 h 108"/>
                  <a:gd name="T30" fmla="*/ 11 w 127"/>
                  <a:gd name="T31" fmla="*/ 34 h 108"/>
                  <a:gd name="T32" fmla="*/ 7 w 127"/>
                  <a:gd name="T33" fmla="*/ 15 h 108"/>
                  <a:gd name="T34" fmla="*/ 8 w 127"/>
                  <a:gd name="T35" fmla="*/ 6 h 108"/>
                  <a:gd name="T36" fmla="*/ 8 w 127"/>
                  <a:gd name="T37" fmla="*/ 2 h 108"/>
                  <a:gd name="T38" fmla="*/ 3 w 127"/>
                  <a:gd name="T39" fmla="*/ 0 h 108"/>
                  <a:gd name="T40" fmla="*/ 2 w 127"/>
                  <a:gd name="T41"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08">
                    <a:moveTo>
                      <a:pt x="2" y="3"/>
                    </a:moveTo>
                    <a:lnTo>
                      <a:pt x="0" y="15"/>
                    </a:lnTo>
                    <a:lnTo>
                      <a:pt x="4" y="35"/>
                    </a:lnTo>
                    <a:lnTo>
                      <a:pt x="22" y="67"/>
                    </a:lnTo>
                    <a:lnTo>
                      <a:pt x="60" y="98"/>
                    </a:lnTo>
                    <a:lnTo>
                      <a:pt x="94" y="108"/>
                    </a:lnTo>
                    <a:lnTo>
                      <a:pt x="116" y="108"/>
                    </a:lnTo>
                    <a:lnTo>
                      <a:pt x="126" y="104"/>
                    </a:lnTo>
                    <a:lnTo>
                      <a:pt x="127" y="103"/>
                    </a:lnTo>
                    <a:lnTo>
                      <a:pt x="126" y="98"/>
                    </a:lnTo>
                    <a:lnTo>
                      <a:pt x="124" y="98"/>
                    </a:lnTo>
                    <a:lnTo>
                      <a:pt x="114" y="100"/>
                    </a:lnTo>
                    <a:lnTo>
                      <a:pt x="95" y="102"/>
                    </a:lnTo>
                    <a:lnTo>
                      <a:pt x="64" y="91"/>
                    </a:lnTo>
                    <a:lnTo>
                      <a:pt x="28" y="63"/>
                    </a:lnTo>
                    <a:lnTo>
                      <a:pt x="11" y="34"/>
                    </a:lnTo>
                    <a:lnTo>
                      <a:pt x="7" y="15"/>
                    </a:lnTo>
                    <a:lnTo>
                      <a:pt x="8" y="6"/>
                    </a:lnTo>
                    <a:lnTo>
                      <a:pt x="8" y="2"/>
                    </a:lnTo>
                    <a:lnTo>
                      <a:pt x="3" y="0"/>
                    </a:lnTo>
                    <a:lnTo>
                      <a:pt x="2" y="3"/>
                    </a:lnTo>
                    <a:close/>
                  </a:path>
                </a:pathLst>
              </a:custGeom>
              <a:solidFill>
                <a:srgbClr val="987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55" name="Freeform 212"/>
              <p:cNvSpPr/>
              <p:nvPr/>
            </p:nvSpPr>
            <p:spPr bwMode="auto">
              <a:xfrm>
                <a:off x="6154738" y="5378450"/>
                <a:ext cx="50800" cy="42863"/>
              </a:xfrm>
              <a:custGeom>
                <a:avLst/>
                <a:gdLst>
                  <a:gd name="T0" fmla="*/ 1 w 128"/>
                  <a:gd name="T1" fmla="*/ 2 h 106"/>
                  <a:gd name="T2" fmla="*/ 0 w 128"/>
                  <a:gd name="T3" fmla="*/ 11 h 106"/>
                  <a:gd name="T4" fmla="*/ 5 w 128"/>
                  <a:gd name="T5" fmla="*/ 33 h 106"/>
                  <a:gd name="T6" fmla="*/ 23 w 128"/>
                  <a:gd name="T7" fmla="*/ 63 h 106"/>
                  <a:gd name="T8" fmla="*/ 61 w 128"/>
                  <a:gd name="T9" fmla="*/ 96 h 106"/>
                  <a:gd name="T10" fmla="*/ 94 w 128"/>
                  <a:gd name="T11" fmla="*/ 106 h 106"/>
                  <a:gd name="T12" fmla="*/ 115 w 128"/>
                  <a:gd name="T13" fmla="*/ 106 h 106"/>
                  <a:gd name="T14" fmla="*/ 125 w 128"/>
                  <a:gd name="T15" fmla="*/ 102 h 106"/>
                  <a:gd name="T16" fmla="*/ 128 w 128"/>
                  <a:gd name="T17" fmla="*/ 101 h 106"/>
                  <a:gd name="T18" fmla="*/ 127 w 128"/>
                  <a:gd name="T19" fmla="*/ 96 h 106"/>
                  <a:gd name="T20" fmla="*/ 123 w 128"/>
                  <a:gd name="T21" fmla="*/ 96 h 106"/>
                  <a:gd name="T22" fmla="*/ 115 w 128"/>
                  <a:gd name="T23" fmla="*/ 98 h 106"/>
                  <a:gd name="T24" fmla="*/ 96 w 128"/>
                  <a:gd name="T25" fmla="*/ 99 h 106"/>
                  <a:gd name="T26" fmla="*/ 65 w 128"/>
                  <a:gd name="T27" fmla="*/ 89 h 106"/>
                  <a:gd name="T28" fmla="*/ 28 w 128"/>
                  <a:gd name="T29" fmla="*/ 59 h 106"/>
                  <a:gd name="T30" fmla="*/ 11 w 128"/>
                  <a:gd name="T31" fmla="*/ 32 h 106"/>
                  <a:gd name="T32" fmla="*/ 8 w 128"/>
                  <a:gd name="T33" fmla="*/ 13 h 106"/>
                  <a:gd name="T34" fmla="*/ 8 w 128"/>
                  <a:gd name="T35" fmla="*/ 4 h 106"/>
                  <a:gd name="T36" fmla="*/ 8 w 128"/>
                  <a:gd name="T37" fmla="*/ 0 h 106"/>
                  <a:gd name="T38" fmla="*/ 2 w 128"/>
                  <a:gd name="T39" fmla="*/ 0 h 106"/>
                  <a:gd name="T40" fmla="*/ 1 w 128"/>
                  <a:gd name="T4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06">
                    <a:moveTo>
                      <a:pt x="1" y="2"/>
                    </a:moveTo>
                    <a:lnTo>
                      <a:pt x="0" y="11"/>
                    </a:lnTo>
                    <a:lnTo>
                      <a:pt x="5" y="33"/>
                    </a:lnTo>
                    <a:lnTo>
                      <a:pt x="23" y="63"/>
                    </a:lnTo>
                    <a:lnTo>
                      <a:pt x="61" y="96"/>
                    </a:lnTo>
                    <a:lnTo>
                      <a:pt x="94" y="106"/>
                    </a:lnTo>
                    <a:lnTo>
                      <a:pt x="115" y="106"/>
                    </a:lnTo>
                    <a:lnTo>
                      <a:pt x="125" y="102"/>
                    </a:lnTo>
                    <a:lnTo>
                      <a:pt x="128" y="101"/>
                    </a:lnTo>
                    <a:lnTo>
                      <a:pt x="127" y="96"/>
                    </a:lnTo>
                    <a:lnTo>
                      <a:pt x="123" y="96"/>
                    </a:lnTo>
                    <a:lnTo>
                      <a:pt x="115" y="98"/>
                    </a:lnTo>
                    <a:lnTo>
                      <a:pt x="96" y="99"/>
                    </a:lnTo>
                    <a:lnTo>
                      <a:pt x="65" y="89"/>
                    </a:lnTo>
                    <a:lnTo>
                      <a:pt x="28" y="59"/>
                    </a:lnTo>
                    <a:lnTo>
                      <a:pt x="11" y="32"/>
                    </a:lnTo>
                    <a:lnTo>
                      <a:pt x="8" y="13"/>
                    </a:lnTo>
                    <a:lnTo>
                      <a:pt x="8" y="4"/>
                    </a:lnTo>
                    <a:lnTo>
                      <a:pt x="8" y="0"/>
                    </a:lnTo>
                    <a:lnTo>
                      <a:pt x="2" y="0"/>
                    </a:lnTo>
                    <a:lnTo>
                      <a:pt x="1" y="2"/>
                    </a:lnTo>
                    <a:close/>
                  </a:path>
                </a:pathLst>
              </a:custGeom>
              <a:solidFill>
                <a:srgbClr val="987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56" name="Freeform 213"/>
              <p:cNvSpPr/>
              <p:nvPr/>
            </p:nvSpPr>
            <p:spPr bwMode="auto">
              <a:xfrm>
                <a:off x="6080125" y="5446713"/>
                <a:ext cx="61913" cy="53975"/>
              </a:xfrm>
              <a:custGeom>
                <a:avLst/>
                <a:gdLst>
                  <a:gd name="T0" fmla="*/ 2 w 154"/>
                  <a:gd name="T1" fmla="*/ 3 h 137"/>
                  <a:gd name="T2" fmla="*/ 0 w 154"/>
                  <a:gd name="T3" fmla="*/ 16 h 137"/>
                  <a:gd name="T4" fmla="*/ 4 w 154"/>
                  <a:gd name="T5" fmla="*/ 43 h 137"/>
                  <a:gd name="T6" fmla="*/ 15 w 154"/>
                  <a:gd name="T7" fmla="*/ 70 h 137"/>
                  <a:gd name="T8" fmla="*/ 34 w 154"/>
                  <a:gd name="T9" fmla="*/ 94 h 137"/>
                  <a:gd name="T10" fmla="*/ 57 w 154"/>
                  <a:gd name="T11" fmla="*/ 114 h 137"/>
                  <a:gd name="T12" fmla="*/ 83 w 154"/>
                  <a:gd name="T13" fmla="*/ 129 h 137"/>
                  <a:gd name="T14" fmla="*/ 111 w 154"/>
                  <a:gd name="T15" fmla="*/ 137 h 137"/>
                  <a:gd name="T16" fmla="*/ 139 w 154"/>
                  <a:gd name="T17" fmla="*/ 135 h 137"/>
                  <a:gd name="T18" fmla="*/ 151 w 154"/>
                  <a:gd name="T19" fmla="*/ 131 h 137"/>
                  <a:gd name="T20" fmla="*/ 154 w 154"/>
                  <a:gd name="T21" fmla="*/ 129 h 137"/>
                  <a:gd name="T22" fmla="*/ 153 w 154"/>
                  <a:gd name="T23" fmla="*/ 124 h 137"/>
                  <a:gd name="T24" fmla="*/ 149 w 154"/>
                  <a:gd name="T25" fmla="*/ 125 h 137"/>
                  <a:gd name="T26" fmla="*/ 137 w 154"/>
                  <a:gd name="T27" fmla="*/ 129 h 137"/>
                  <a:gd name="T28" fmla="*/ 111 w 154"/>
                  <a:gd name="T29" fmla="*/ 129 h 137"/>
                  <a:gd name="T30" fmla="*/ 85 w 154"/>
                  <a:gd name="T31" fmla="*/ 122 h 137"/>
                  <a:gd name="T32" fmla="*/ 61 w 154"/>
                  <a:gd name="T33" fmla="*/ 108 h 137"/>
                  <a:gd name="T34" fmla="*/ 39 w 154"/>
                  <a:gd name="T35" fmla="*/ 90 h 137"/>
                  <a:gd name="T36" fmla="*/ 21 w 154"/>
                  <a:gd name="T37" fmla="*/ 67 h 137"/>
                  <a:gd name="T38" fmla="*/ 10 w 154"/>
                  <a:gd name="T39" fmla="*/ 42 h 137"/>
                  <a:gd name="T40" fmla="*/ 8 w 154"/>
                  <a:gd name="T41" fmla="*/ 17 h 137"/>
                  <a:gd name="T42" fmla="*/ 10 w 154"/>
                  <a:gd name="T43" fmla="*/ 4 h 137"/>
                  <a:gd name="T44" fmla="*/ 9 w 154"/>
                  <a:gd name="T45" fmla="*/ 2 h 137"/>
                  <a:gd name="T46" fmla="*/ 4 w 154"/>
                  <a:gd name="T47" fmla="*/ 0 h 137"/>
                  <a:gd name="T48" fmla="*/ 2 w 154"/>
                  <a:gd name="T49" fmla="*/ 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7">
                    <a:moveTo>
                      <a:pt x="2" y="3"/>
                    </a:moveTo>
                    <a:lnTo>
                      <a:pt x="0" y="16"/>
                    </a:lnTo>
                    <a:lnTo>
                      <a:pt x="4" y="43"/>
                    </a:lnTo>
                    <a:lnTo>
                      <a:pt x="15" y="70"/>
                    </a:lnTo>
                    <a:lnTo>
                      <a:pt x="34" y="94"/>
                    </a:lnTo>
                    <a:lnTo>
                      <a:pt x="57" y="114"/>
                    </a:lnTo>
                    <a:lnTo>
                      <a:pt x="83" y="129"/>
                    </a:lnTo>
                    <a:lnTo>
                      <a:pt x="111" y="137"/>
                    </a:lnTo>
                    <a:lnTo>
                      <a:pt x="139" y="135"/>
                    </a:lnTo>
                    <a:lnTo>
                      <a:pt x="151" y="131"/>
                    </a:lnTo>
                    <a:lnTo>
                      <a:pt x="154" y="129"/>
                    </a:lnTo>
                    <a:lnTo>
                      <a:pt x="153" y="124"/>
                    </a:lnTo>
                    <a:lnTo>
                      <a:pt x="149" y="125"/>
                    </a:lnTo>
                    <a:lnTo>
                      <a:pt x="137" y="129"/>
                    </a:lnTo>
                    <a:lnTo>
                      <a:pt x="111" y="129"/>
                    </a:lnTo>
                    <a:lnTo>
                      <a:pt x="85" y="122"/>
                    </a:lnTo>
                    <a:lnTo>
                      <a:pt x="61" y="108"/>
                    </a:lnTo>
                    <a:lnTo>
                      <a:pt x="39" y="90"/>
                    </a:lnTo>
                    <a:lnTo>
                      <a:pt x="21" y="67"/>
                    </a:lnTo>
                    <a:lnTo>
                      <a:pt x="10" y="42"/>
                    </a:lnTo>
                    <a:lnTo>
                      <a:pt x="8" y="17"/>
                    </a:lnTo>
                    <a:lnTo>
                      <a:pt x="10" y="4"/>
                    </a:lnTo>
                    <a:lnTo>
                      <a:pt x="9" y="2"/>
                    </a:lnTo>
                    <a:lnTo>
                      <a:pt x="4" y="0"/>
                    </a:lnTo>
                    <a:lnTo>
                      <a:pt x="2" y="3"/>
                    </a:lnTo>
                    <a:close/>
                  </a:path>
                </a:pathLst>
              </a:custGeom>
              <a:solidFill>
                <a:srgbClr val="987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57" name="Freeform 214"/>
              <p:cNvSpPr/>
              <p:nvPr/>
            </p:nvSpPr>
            <p:spPr bwMode="auto">
              <a:xfrm>
                <a:off x="6070600" y="5456238"/>
                <a:ext cx="61913" cy="53975"/>
              </a:xfrm>
              <a:custGeom>
                <a:avLst/>
                <a:gdLst>
                  <a:gd name="T0" fmla="*/ 2 w 153"/>
                  <a:gd name="T1" fmla="*/ 2 h 137"/>
                  <a:gd name="T2" fmla="*/ 0 w 153"/>
                  <a:gd name="T3" fmla="*/ 17 h 137"/>
                  <a:gd name="T4" fmla="*/ 2 w 153"/>
                  <a:gd name="T5" fmla="*/ 44 h 137"/>
                  <a:gd name="T6" fmla="*/ 14 w 153"/>
                  <a:gd name="T7" fmla="*/ 71 h 137"/>
                  <a:gd name="T8" fmla="*/ 32 w 153"/>
                  <a:gd name="T9" fmla="*/ 96 h 137"/>
                  <a:gd name="T10" fmla="*/ 56 w 153"/>
                  <a:gd name="T11" fmla="*/ 115 h 137"/>
                  <a:gd name="T12" fmla="*/ 81 w 153"/>
                  <a:gd name="T13" fmla="*/ 129 h 137"/>
                  <a:gd name="T14" fmla="*/ 110 w 153"/>
                  <a:gd name="T15" fmla="*/ 137 h 137"/>
                  <a:gd name="T16" fmla="*/ 137 w 153"/>
                  <a:gd name="T17" fmla="*/ 136 h 137"/>
                  <a:gd name="T18" fmla="*/ 151 w 153"/>
                  <a:gd name="T19" fmla="*/ 131 h 137"/>
                  <a:gd name="T20" fmla="*/ 153 w 153"/>
                  <a:gd name="T21" fmla="*/ 129 h 137"/>
                  <a:gd name="T22" fmla="*/ 151 w 153"/>
                  <a:gd name="T23" fmla="*/ 124 h 137"/>
                  <a:gd name="T24" fmla="*/ 149 w 153"/>
                  <a:gd name="T25" fmla="*/ 124 h 137"/>
                  <a:gd name="T26" fmla="*/ 137 w 153"/>
                  <a:gd name="T27" fmla="*/ 129 h 137"/>
                  <a:gd name="T28" fmla="*/ 110 w 153"/>
                  <a:gd name="T29" fmla="*/ 129 h 137"/>
                  <a:gd name="T30" fmla="*/ 84 w 153"/>
                  <a:gd name="T31" fmla="*/ 123 h 137"/>
                  <a:gd name="T32" fmla="*/ 59 w 153"/>
                  <a:gd name="T33" fmla="*/ 110 h 137"/>
                  <a:gd name="T34" fmla="*/ 37 w 153"/>
                  <a:gd name="T35" fmla="*/ 90 h 137"/>
                  <a:gd name="T36" fmla="*/ 21 w 153"/>
                  <a:gd name="T37" fmla="*/ 68 h 137"/>
                  <a:gd name="T38" fmla="*/ 9 w 153"/>
                  <a:gd name="T39" fmla="*/ 43 h 137"/>
                  <a:gd name="T40" fmla="*/ 6 w 153"/>
                  <a:gd name="T41" fmla="*/ 17 h 137"/>
                  <a:gd name="T42" fmla="*/ 9 w 153"/>
                  <a:gd name="T43" fmla="*/ 4 h 137"/>
                  <a:gd name="T44" fmla="*/ 9 w 153"/>
                  <a:gd name="T45" fmla="*/ 1 h 137"/>
                  <a:gd name="T46" fmla="*/ 4 w 153"/>
                  <a:gd name="T47" fmla="*/ 0 h 137"/>
                  <a:gd name="T48" fmla="*/ 2 w 153"/>
                  <a:gd name="T49"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37">
                    <a:moveTo>
                      <a:pt x="2" y="2"/>
                    </a:moveTo>
                    <a:lnTo>
                      <a:pt x="0" y="17"/>
                    </a:lnTo>
                    <a:lnTo>
                      <a:pt x="2" y="44"/>
                    </a:lnTo>
                    <a:lnTo>
                      <a:pt x="14" y="71"/>
                    </a:lnTo>
                    <a:lnTo>
                      <a:pt x="32" y="96"/>
                    </a:lnTo>
                    <a:lnTo>
                      <a:pt x="56" y="115"/>
                    </a:lnTo>
                    <a:lnTo>
                      <a:pt x="81" y="129"/>
                    </a:lnTo>
                    <a:lnTo>
                      <a:pt x="110" y="137"/>
                    </a:lnTo>
                    <a:lnTo>
                      <a:pt x="137" y="136"/>
                    </a:lnTo>
                    <a:lnTo>
                      <a:pt x="151" y="131"/>
                    </a:lnTo>
                    <a:lnTo>
                      <a:pt x="153" y="129"/>
                    </a:lnTo>
                    <a:lnTo>
                      <a:pt x="151" y="124"/>
                    </a:lnTo>
                    <a:lnTo>
                      <a:pt x="149" y="124"/>
                    </a:lnTo>
                    <a:lnTo>
                      <a:pt x="137" y="129"/>
                    </a:lnTo>
                    <a:lnTo>
                      <a:pt x="110" y="129"/>
                    </a:lnTo>
                    <a:lnTo>
                      <a:pt x="84" y="123"/>
                    </a:lnTo>
                    <a:lnTo>
                      <a:pt x="59" y="110"/>
                    </a:lnTo>
                    <a:lnTo>
                      <a:pt x="37" y="90"/>
                    </a:lnTo>
                    <a:lnTo>
                      <a:pt x="21" y="68"/>
                    </a:lnTo>
                    <a:lnTo>
                      <a:pt x="9" y="43"/>
                    </a:lnTo>
                    <a:lnTo>
                      <a:pt x="6" y="17"/>
                    </a:lnTo>
                    <a:lnTo>
                      <a:pt x="9" y="4"/>
                    </a:lnTo>
                    <a:lnTo>
                      <a:pt x="9" y="1"/>
                    </a:lnTo>
                    <a:lnTo>
                      <a:pt x="4" y="0"/>
                    </a:lnTo>
                    <a:lnTo>
                      <a:pt x="2" y="2"/>
                    </a:lnTo>
                    <a:close/>
                  </a:path>
                </a:pathLst>
              </a:custGeom>
              <a:solidFill>
                <a:srgbClr val="987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58" name="Freeform 215"/>
              <p:cNvSpPr/>
              <p:nvPr/>
            </p:nvSpPr>
            <p:spPr bwMode="auto">
              <a:xfrm>
                <a:off x="6062663" y="5465763"/>
                <a:ext cx="60325" cy="53975"/>
              </a:xfrm>
              <a:custGeom>
                <a:avLst/>
                <a:gdLst>
                  <a:gd name="T0" fmla="*/ 4 w 155"/>
                  <a:gd name="T1" fmla="*/ 3 h 138"/>
                  <a:gd name="T2" fmla="*/ 0 w 155"/>
                  <a:gd name="T3" fmla="*/ 17 h 138"/>
                  <a:gd name="T4" fmla="*/ 3 w 155"/>
                  <a:gd name="T5" fmla="*/ 46 h 138"/>
                  <a:gd name="T6" fmla="*/ 15 w 155"/>
                  <a:gd name="T7" fmla="*/ 73 h 138"/>
                  <a:gd name="T8" fmla="*/ 33 w 155"/>
                  <a:gd name="T9" fmla="*/ 98 h 138"/>
                  <a:gd name="T10" fmla="*/ 55 w 155"/>
                  <a:gd name="T11" fmla="*/ 117 h 138"/>
                  <a:gd name="T12" fmla="*/ 82 w 155"/>
                  <a:gd name="T13" fmla="*/ 131 h 138"/>
                  <a:gd name="T14" fmla="*/ 111 w 155"/>
                  <a:gd name="T15" fmla="*/ 138 h 138"/>
                  <a:gd name="T16" fmla="*/ 139 w 155"/>
                  <a:gd name="T17" fmla="*/ 136 h 138"/>
                  <a:gd name="T18" fmla="*/ 152 w 155"/>
                  <a:gd name="T19" fmla="*/ 131 h 138"/>
                  <a:gd name="T20" fmla="*/ 155 w 155"/>
                  <a:gd name="T21" fmla="*/ 129 h 138"/>
                  <a:gd name="T22" fmla="*/ 153 w 155"/>
                  <a:gd name="T23" fmla="*/ 124 h 138"/>
                  <a:gd name="T24" fmla="*/ 151 w 155"/>
                  <a:gd name="T25" fmla="*/ 125 h 138"/>
                  <a:gd name="T26" fmla="*/ 138 w 155"/>
                  <a:gd name="T27" fmla="*/ 129 h 138"/>
                  <a:gd name="T28" fmla="*/ 111 w 155"/>
                  <a:gd name="T29" fmla="*/ 131 h 138"/>
                  <a:gd name="T30" fmla="*/ 85 w 155"/>
                  <a:gd name="T31" fmla="*/ 125 h 138"/>
                  <a:gd name="T32" fmla="*/ 60 w 155"/>
                  <a:gd name="T33" fmla="*/ 112 h 138"/>
                  <a:gd name="T34" fmla="*/ 38 w 155"/>
                  <a:gd name="T35" fmla="*/ 92 h 138"/>
                  <a:gd name="T36" fmla="*/ 21 w 155"/>
                  <a:gd name="T37" fmla="*/ 70 h 138"/>
                  <a:gd name="T38" fmla="*/ 11 w 155"/>
                  <a:gd name="T39" fmla="*/ 44 h 138"/>
                  <a:gd name="T40" fmla="*/ 8 w 155"/>
                  <a:gd name="T41" fmla="*/ 17 h 138"/>
                  <a:gd name="T42" fmla="*/ 11 w 155"/>
                  <a:gd name="T43" fmla="*/ 4 h 138"/>
                  <a:gd name="T44" fmla="*/ 11 w 155"/>
                  <a:gd name="T45" fmla="*/ 2 h 138"/>
                  <a:gd name="T46" fmla="*/ 6 w 155"/>
                  <a:gd name="T47" fmla="*/ 0 h 138"/>
                  <a:gd name="T48" fmla="*/ 4 w 155"/>
                  <a:gd name="T49"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38">
                    <a:moveTo>
                      <a:pt x="4" y="3"/>
                    </a:moveTo>
                    <a:lnTo>
                      <a:pt x="0" y="17"/>
                    </a:lnTo>
                    <a:lnTo>
                      <a:pt x="3" y="46"/>
                    </a:lnTo>
                    <a:lnTo>
                      <a:pt x="15" y="73"/>
                    </a:lnTo>
                    <a:lnTo>
                      <a:pt x="33" y="98"/>
                    </a:lnTo>
                    <a:lnTo>
                      <a:pt x="55" y="117"/>
                    </a:lnTo>
                    <a:lnTo>
                      <a:pt x="82" y="131"/>
                    </a:lnTo>
                    <a:lnTo>
                      <a:pt x="111" y="138"/>
                    </a:lnTo>
                    <a:lnTo>
                      <a:pt x="139" y="136"/>
                    </a:lnTo>
                    <a:lnTo>
                      <a:pt x="152" y="131"/>
                    </a:lnTo>
                    <a:lnTo>
                      <a:pt x="155" y="129"/>
                    </a:lnTo>
                    <a:lnTo>
                      <a:pt x="153" y="124"/>
                    </a:lnTo>
                    <a:lnTo>
                      <a:pt x="151" y="125"/>
                    </a:lnTo>
                    <a:lnTo>
                      <a:pt x="138" y="129"/>
                    </a:lnTo>
                    <a:lnTo>
                      <a:pt x="111" y="131"/>
                    </a:lnTo>
                    <a:lnTo>
                      <a:pt x="85" y="125"/>
                    </a:lnTo>
                    <a:lnTo>
                      <a:pt x="60" y="112"/>
                    </a:lnTo>
                    <a:lnTo>
                      <a:pt x="38" y="92"/>
                    </a:lnTo>
                    <a:lnTo>
                      <a:pt x="21" y="70"/>
                    </a:lnTo>
                    <a:lnTo>
                      <a:pt x="11" y="44"/>
                    </a:lnTo>
                    <a:lnTo>
                      <a:pt x="8" y="17"/>
                    </a:lnTo>
                    <a:lnTo>
                      <a:pt x="11" y="4"/>
                    </a:lnTo>
                    <a:lnTo>
                      <a:pt x="11" y="2"/>
                    </a:lnTo>
                    <a:lnTo>
                      <a:pt x="6" y="0"/>
                    </a:lnTo>
                    <a:lnTo>
                      <a:pt x="4" y="3"/>
                    </a:lnTo>
                    <a:close/>
                  </a:path>
                </a:pathLst>
              </a:custGeom>
              <a:solidFill>
                <a:srgbClr val="987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59" name="Freeform 216"/>
              <p:cNvSpPr/>
              <p:nvPr/>
            </p:nvSpPr>
            <p:spPr bwMode="auto">
              <a:xfrm>
                <a:off x="6053138" y="5475288"/>
                <a:ext cx="61913" cy="53975"/>
              </a:xfrm>
              <a:custGeom>
                <a:avLst/>
                <a:gdLst>
                  <a:gd name="T0" fmla="*/ 4 w 155"/>
                  <a:gd name="T1" fmla="*/ 2 h 138"/>
                  <a:gd name="T2" fmla="*/ 0 w 155"/>
                  <a:gd name="T3" fmla="*/ 17 h 138"/>
                  <a:gd name="T4" fmla="*/ 3 w 155"/>
                  <a:gd name="T5" fmla="*/ 46 h 138"/>
                  <a:gd name="T6" fmla="*/ 13 w 155"/>
                  <a:gd name="T7" fmla="*/ 74 h 138"/>
                  <a:gd name="T8" fmla="*/ 32 w 155"/>
                  <a:gd name="T9" fmla="*/ 98 h 138"/>
                  <a:gd name="T10" fmla="*/ 54 w 155"/>
                  <a:gd name="T11" fmla="*/ 118 h 138"/>
                  <a:gd name="T12" fmla="*/ 81 w 155"/>
                  <a:gd name="T13" fmla="*/ 132 h 138"/>
                  <a:gd name="T14" fmla="*/ 109 w 155"/>
                  <a:gd name="T15" fmla="*/ 138 h 138"/>
                  <a:gd name="T16" fmla="*/ 138 w 155"/>
                  <a:gd name="T17" fmla="*/ 137 h 138"/>
                  <a:gd name="T18" fmla="*/ 152 w 155"/>
                  <a:gd name="T19" fmla="*/ 132 h 138"/>
                  <a:gd name="T20" fmla="*/ 155 w 155"/>
                  <a:gd name="T21" fmla="*/ 129 h 138"/>
                  <a:gd name="T22" fmla="*/ 153 w 155"/>
                  <a:gd name="T23" fmla="*/ 124 h 138"/>
                  <a:gd name="T24" fmla="*/ 149 w 155"/>
                  <a:gd name="T25" fmla="*/ 124 h 138"/>
                  <a:gd name="T26" fmla="*/ 137 w 155"/>
                  <a:gd name="T27" fmla="*/ 129 h 138"/>
                  <a:gd name="T28" fmla="*/ 109 w 155"/>
                  <a:gd name="T29" fmla="*/ 131 h 138"/>
                  <a:gd name="T30" fmla="*/ 83 w 155"/>
                  <a:gd name="T31" fmla="*/ 125 h 138"/>
                  <a:gd name="T32" fmla="*/ 57 w 155"/>
                  <a:gd name="T33" fmla="*/ 111 h 138"/>
                  <a:gd name="T34" fmla="*/ 37 w 155"/>
                  <a:gd name="T35" fmla="*/ 93 h 138"/>
                  <a:gd name="T36" fmla="*/ 20 w 155"/>
                  <a:gd name="T37" fmla="*/ 70 h 138"/>
                  <a:gd name="T38" fmla="*/ 9 w 155"/>
                  <a:gd name="T39" fmla="*/ 45 h 138"/>
                  <a:gd name="T40" fmla="*/ 8 w 155"/>
                  <a:gd name="T41" fmla="*/ 18 h 138"/>
                  <a:gd name="T42" fmla="*/ 11 w 155"/>
                  <a:gd name="T43" fmla="*/ 4 h 138"/>
                  <a:gd name="T44" fmla="*/ 11 w 155"/>
                  <a:gd name="T45" fmla="*/ 1 h 138"/>
                  <a:gd name="T46" fmla="*/ 6 w 155"/>
                  <a:gd name="T47" fmla="*/ 0 h 138"/>
                  <a:gd name="T48" fmla="*/ 4 w 155"/>
                  <a:gd name="T4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38">
                    <a:moveTo>
                      <a:pt x="4" y="2"/>
                    </a:moveTo>
                    <a:lnTo>
                      <a:pt x="0" y="17"/>
                    </a:lnTo>
                    <a:lnTo>
                      <a:pt x="3" y="46"/>
                    </a:lnTo>
                    <a:lnTo>
                      <a:pt x="13" y="74"/>
                    </a:lnTo>
                    <a:lnTo>
                      <a:pt x="32" y="98"/>
                    </a:lnTo>
                    <a:lnTo>
                      <a:pt x="54" y="118"/>
                    </a:lnTo>
                    <a:lnTo>
                      <a:pt x="81" y="132"/>
                    </a:lnTo>
                    <a:lnTo>
                      <a:pt x="109" y="138"/>
                    </a:lnTo>
                    <a:lnTo>
                      <a:pt x="138" y="137"/>
                    </a:lnTo>
                    <a:lnTo>
                      <a:pt x="152" y="132"/>
                    </a:lnTo>
                    <a:lnTo>
                      <a:pt x="155" y="129"/>
                    </a:lnTo>
                    <a:lnTo>
                      <a:pt x="153" y="124"/>
                    </a:lnTo>
                    <a:lnTo>
                      <a:pt x="149" y="124"/>
                    </a:lnTo>
                    <a:lnTo>
                      <a:pt x="137" y="129"/>
                    </a:lnTo>
                    <a:lnTo>
                      <a:pt x="109" y="131"/>
                    </a:lnTo>
                    <a:lnTo>
                      <a:pt x="83" y="125"/>
                    </a:lnTo>
                    <a:lnTo>
                      <a:pt x="57" y="111"/>
                    </a:lnTo>
                    <a:lnTo>
                      <a:pt x="37" y="93"/>
                    </a:lnTo>
                    <a:lnTo>
                      <a:pt x="20" y="70"/>
                    </a:lnTo>
                    <a:lnTo>
                      <a:pt x="9" y="45"/>
                    </a:lnTo>
                    <a:lnTo>
                      <a:pt x="8" y="18"/>
                    </a:lnTo>
                    <a:lnTo>
                      <a:pt x="11" y="4"/>
                    </a:lnTo>
                    <a:lnTo>
                      <a:pt x="11" y="1"/>
                    </a:lnTo>
                    <a:lnTo>
                      <a:pt x="6" y="0"/>
                    </a:lnTo>
                    <a:lnTo>
                      <a:pt x="4" y="2"/>
                    </a:lnTo>
                    <a:close/>
                  </a:path>
                </a:pathLst>
              </a:custGeom>
              <a:solidFill>
                <a:srgbClr val="987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60" name="Freeform 217"/>
              <p:cNvSpPr/>
              <p:nvPr/>
            </p:nvSpPr>
            <p:spPr bwMode="auto">
              <a:xfrm>
                <a:off x="6213475" y="4822825"/>
                <a:ext cx="506413" cy="550863"/>
              </a:xfrm>
              <a:custGeom>
                <a:avLst/>
                <a:gdLst>
                  <a:gd name="T0" fmla="*/ 45 w 1274"/>
                  <a:gd name="T1" fmla="*/ 1387 h 1387"/>
                  <a:gd name="T2" fmla="*/ 34 w 1274"/>
                  <a:gd name="T3" fmla="*/ 1385 h 1387"/>
                  <a:gd name="T4" fmla="*/ 10 w 1274"/>
                  <a:gd name="T5" fmla="*/ 1376 h 1387"/>
                  <a:gd name="T6" fmla="*/ 0 w 1274"/>
                  <a:gd name="T7" fmla="*/ 1369 h 1387"/>
                  <a:gd name="T8" fmla="*/ 1274 w 1274"/>
                  <a:gd name="T9" fmla="*/ 0 h 1387"/>
                  <a:gd name="T10" fmla="*/ 901 w 1274"/>
                  <a:gd name="T11" fmla="*/ 424 h 1387"/>
                  <a:gd name="T12" fmla="*/ 45 w 1274"/>
                  <a:gd name="T13" fmla="*/ 1387 h 1387"/>
                </a:gdLst>
                <a:ahLst/>
                <a:cxnLst>
                  <a:cxn ang="0">
                    <a:pos x="T0" y="T1"/>
                  </a:cxn>
                  <a:cxn ang="0">
                    <a:pos x="T2" y="T3"/>
                  </a:cxn>
                  <a:cxn ang="0">
                    <a:pos x="T4" y="T5"/>
                  </a:cxn>
                  <a:cxn ang="0">
                    <a:pos x="T6" y="T7"/>
                  </a:cxn>
                  <a:cxn ang="0">
                    <a:pos x="T8" y="T9"/>
                  </a:cxn>
                  <a:cxn ang="0">
                    <a:pos x="T10" y="T11"/>
                  </a:cxn>
                  <a:cxn ang="0">
                    <a:pos x="T12" y="T13"/>
                  </a:cxn>
                </a:cxnLst>
                <a:rect l="0" t="0" r="r" b="b"/>
                <a:pathLst>
                  <a:path w="1274" h="1387">
                    <a:moveTo>
                      <a:pt x="45" y="1387"/>
                    </a:moveTo>
                    <a:lnTo>
                      <a:pt x="34" y="1385"/>
                    </a:lnTo>
                    <a:lnTo>
                      <a:pt x="10" y="1376"/>
                    </a:lnTo>
                    <a:lnTo>
                      <a:pt x="0" y="1369"/>
                    </a:lnTo>
                    <a:lnTo>
                      <a:pt x="1274" y="0"/>
                    </a:lnTo>
                    <a:lnTo>
                      <a:pt x="901" y="424"/>
                    </a:lnTo>
                    <a:lnTo>
                      <a:pt x="45" y="1387"/>
                    </a:lnTo>
                    <a:close/>
                  </a:path>
                </a:pathLst>
              </a:custGeom>
              <a:solidFill>
                <a:srgbClr val="273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61" name="Freeform 218"/>
              <p:cNvSpPr/>
              <p:nvPr/>
            </p:nvSpPr>
            <p:spPr bwMode="auto">
              <a:xfrm>
                <a:off x="6045200" y="5519738"/>
                <a:ext cx="47625" cy="33338"/>
              </a:xfrm>
              <a:custGeom>
                <a:avLst/>
                <a:gdLst>
                  <a:gd name="T0" fmla="*/ 35 w 118"/>
                  <a:gd name="T1" fmla="*/ 87 h 87"/>
                  <a:gd name="T2" fmla="*/ 19 w 118"/>
                  <a:gd name="T3" fmla="*/ 86 h 87"/>
                  <a:gd name="T4" fmla="*/ 1 w 118"/>
                  <a:gd name="T5" fmla="*/ 74 h 87"/>
                  <a:gd name="T6" fmla="*/ 0 w 118"/>
                  <a:gd name="T7" fmla="*/ 71 h 87"/>
                  <a:gd name="T8" fmla="*/ 66 w 118"/>
                  <a:gd name="T9" fmla="*/ 0 h 87"/>
                  <a:gd name="T10" fmla="*/ 78 w 118"/>
                  <a:gd name="T11" fmla="*/ 9 h 87"/>
                  <a:gd name="T12" fmla="*/ 104 w 118"/>
                  <a:gd name="T13" fmla="*/ 22 h 87"/>
                  <a:gd name="T14" fmla="*/ 118 w 118"/>
                  <a:gd name="T15" fmla="*/ 26 h 87"/>
                  <a:gd name="T16" fmla="*/ 86 w 118"/>
                  <a:gd name="T17" fmla="*/ 60 h 87"/>
                  <a:gd name="T18" fmla="*/ 74 w 118"/>
                  <a:gd name="T19" fmla="*/ 71 h 87"/>
                  <a:gd name="T20" fmla="*/ 63 w 118"/>
                  <a:gd name="T21" fmla="*/ 79 h 87"/>
                  <a:gd name="T22" fmla="*/ 43 w 118"/>
                  <a:gd name="T23" fmla="*/ 87 h 87"/>
                  <a:gd name="T24" fmla="*/ 35 w 118"/>
                  <a:gd name="T2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87">
                    <a:moveTo>
                      <a:pt x="35" y="87"/>
                    </a:moveTo>
                    <a:lnTo>
                      <a:pt x="19" y="86"/>
                    </a:lnTo>
                    <a:lnTo>
                      <a:pt x="1" y="74"/>
                    </a:lnTo>
                    <a:lnTo>
                      <a:pt x="0" y="71"/>
                    </a:lnTo>
                    <a:lnTo>
                      <a:pt x="66" y="0"/>
                    </a:lnTo>
                    <a:lnTo>
                      <a:pt x="78" y="9"/>
                    </a:lnTo>
                    <a:lnTo>
                      <a:pt x="104" y="22"/>
                    </a:lnTo>
                    <a:lnTo>
                      <a:pt x="118" y="26"/>
                    </a:lnTo>
                    <a:lnTo>
                      <a:pt x="86" y="60"/>
                    </a:lnTo>
                    <a:lnTo>
                      <a:pt x="74" y="71"/>
                    </a:lnTo>
                    <a:lnTo>
                      <a:pt x="63" y="79"/>
                    </a:lnTo>
                    <a:lnTo>
                      <a:pt x="43" y="87"/>
                    </a:lnTo>
                    <a:lnTo>
                      <a:pt x="35" y="87"/>
                    </a:lnTo>
                    <a:close/>
                  </a:path>
                </a:pathLst>
              </a:custGeom>
              <a:solidFill>
                <a:srgbClr val="B48B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62" name="Freeform 219"/>
              <p:cNvSpPr/>
              <p:nvPr/>
            </p:nvSpPr>
            <p:spPr bwMode="auto">
              <a:xfrm>
                <a:off x="6073775" y="5508625"/>
                <a:ext cx="26988" cy="17463"/>
              </a:xfrm>
              <a:custGeom>
                <a:avLst/>
                <a:gdLst>
                  <a:gd name="T0" fmla="*/ 53 w 70"/>
                  <a:gd name="T1" fmla="*/ 44 h 44"/>
                  <a:gd name="T2" fmla="*/ 39 w 70"/>
                  <a:gd name="T3" fmla="*/ 41 h 44"/>
                  <a:gd name="T4" fmla="*/ 13 w 70"/>
                  <a:gd name="T5" fmla="*/ 28 h 44"/>
                  <a:gd name="T6" fmla="*/ 0 w 70"/>
                  <a:gd name="T7" fmla="*/ 20 h 44"/>
                  <a:gd name="T8" fmla="*/ 18 w 70"/>
                  <a:gd name="T9" fmla="*/ 0 h 44"/>
                  <a:gd name="T10" fmla="*/ 31 w 70"/>
                  <a:gd name="T11" fmla="*/ 9 h 44"/>
                  <a:gd name="T12" fmla="*/ 57 w 70"/>
                  <a:gd name="T13" fmla="*/ 22 h 44"/>
                  <a:gd name="T14" fmla="*/ 70 w 70"/>
                  <a:gd name="T15" fmla="*/ 25 h 44"/>
                  <a:gd name="T16" fmla="*/ 62 w 70"/>
                  <a:gd name="T17" fmla="*/ 35 h 44"/>
                  <a:gd name="T18" fmla="*/ 53 w 70"/>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53" y="44"/>
                    </a:moveTo>
                    <a:lnTo>
                      <a:pt x="39" y="41"/>
                    </a:lnTo>
                    <a:lnTo>
                      <a:pt x="13" y="28"/>
                    </a:lnTo>
                    <a:lnTo>
                      <a:pt x="0" y="20"/>
                    </a:lnTo>
                    <a:lnTo>
                      <a:pt x="18" y="0"/>
                    </a:lnTo>
                    <a:lnTo>
                      <a:pt x="31" y="9"/>
                    </a:lnTo>
                    <a:lnTo>
                      <a:pt x="57" y="22"/>
                    </a:lnTo>
                    <a:lnTo>
                      <a:pt x="70" y="25"/>
                    </a:lnTo>
                    <a:lnTo>
                      <a:pt x="62" y="35"/>
                    </a:lnTo>
                    <a:lnTo>
                      <a:pt x="53" y="44"/>
                    </a:lnTo>
                    <a:close/>
                  </a:path>
                </a:pathLst>
              </a:custGeom>
              <a:solidFill>
                <a:srgbClr val="B48B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63" name="Freeform 220"/>
              <p:cNvSpPr/>
              <p:nvPr/>
            </p:nvSpPr>
            <p:spPr bwMode="auto">
              <a:xfrm>
                <a:off x="6083300" y="5499100"/>
                <a:ext cx="26988" cy="17463"/>
              </a:xfrm>
              <a:custGeom>
                <a:avLst/>
                <a:gdLst>
                  <a:gd name="T0" fmla="*/ 53 w 70"/>
                  <a:gd name="T1" fmla="*/ 44 h 44"/>
                  <a:gd name="T2" fmla="*/ 39 w 70"/>
                  <a:gd name="T3" fmla="*/ 40 h 44"/>
                  <a:gd name="T4" fmla="*/ 13 w 70"/>
                  <a:gd name="T5" fmla="*/ 28 h 44"/>
                  <a:gd name="T6" fmla="*/ 0 w 70"/>
                  <a:gd name="T7" fmla="*/ 19 h 44"/>
                  <a:gd name="T8" fmla="*/ 20 w 70"/>
                  <a:gd name="T9" fmla="*/ 0 h 44"/>
                  <a:gd name="T10" fmla="*/ 31 w 70"/>
                  <a:gd name="T11" fmla="*/ 8 h 44"/>
                  <a:gd name="T12" fmla="*/ 57 w 70"/>
                  <a:gd name="T13" fmla="*/ 21 h 44"/>
                  <a:gd name="T14" fmla="*/ 70 w 70"/>
                  <a:gd name="T15" fmla="*/ 25 h 44"/>
                  <a:gd name="T16" fmla="*/ 61 w 70"/>
                  <a:gd name="T17" fmla="*/ 35 h 44"/>
                  <a:gd name="T18" fmla="*/ 53 w 70"/>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53" y="44"/>
                    </a:moveTo>
                    <a:lnTo>
                      <a:pt x="39" y="40"/>
                    </a:lnTo>
                    <a:lnTo>
                      <a:pt x="13" y="28"/>
                    </a:lnTo>
                    <a:lnTo>
                      <a:pt x="0" y="19"/>
                    </a:lnTo>
                    <a:lnTo>
                      <a:pt x="20" y="0"/>
                    </a:lnTo>
                    <a:lnTo>
                      <a:pt x="31" y="8"/>
                    </a:lnTo>
                    <a:lnTo>
                      <a:pt x="57" y="21"/>
                    </a:lnTo>
                    <a:lnTo>
                      <a:pt x="70" y="25"/>
                    </a:lnTo>
                    <a:lnTo>
                      <a:pt x="61" y="35"/>
                    </a:lnTo>
                    <a:lnTo>
                      <a:pt x="53" y="44"/>
                    </a:lnTo>
                    <a:close/>
                  </a:path>
                </a:pathLst>
              </a:custGeom>
              <a:solidFill>
                <a:srgbClr val="B48B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64" name="Freeform 221"/>
              <p:cNvSpPr/>
              <p:nvPr/>
            </p:nvSpPr>
            <p:spPr bwMode="auto">
              <a:xfrm>
                <a:off x="6092825" y="5489575"/>
                <a:ext cx="26988" cy="17463"/>
              </a:xfrm>
              <a:custGeom>
                <a:avLst/>
                <a:gdLst>
                  <a:gd name="T0" fmla="*/ 50 w 69"/>
                  <a:gd name="T1" fmla="*/ 44 h 44"/>
                  <a:gd name="T2" fmla="*/ 38 w 69"/>
                  <a:gd name="T3" fmla="*/ 41 h 44"/>
                  <a:gd name="T4" fmla="*/ 12 w 69"/>
                  <a:gd name="T5" fmla="*/ 29 h 44"/>
                  <a:gd name="T6" fmla="*/ 0 w 69"/>
                  <a:gd name="T7" fmla="*/ 21 h 44"/>
                  <a:gd name="T8" fmla="*/ 18 w 69"/>
                  <a:gd name="T9" fmla="*/ 0 h 44"/>
                  <a:gd name="T10" fmla="*/ 41 w 69"/>
                  <a:gd name="T11" fmla="*/ 17 h 44"/>
                  <a:gd name="T12" fmla="*/ 69 w 69"/>
                  <a:gd name="T13" fmla="*/ 26 h 44"/>
                  <a:gd name="T14" fmla="*/ 60 w 69"/>
                  <a:gd name="T15" fmla="*/ 35 h 44"/>
                  <a:gd name="T16" fmla="*/ 50 w 69"/>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4">
                    <a:moveTo>
                      <a:pt x="50" y="44"/>
                    </a:moveTo>
                    <a:lnTo>
                      <a:pt x="38" y="41"/>
                    </a:lnTo>
                    <a:lnTo>
                      <a:pt x="12" y="29"/>
                    </a:lnTo>
                    <a:lnTo>
                      <a:pt x="0" y="21"/>
                    </a:lnTo>
                    <a:lnTo>
                      <a:pt x="18" y="0"/>
                    </a:lnTo>
                    <a:lnTo>
                      <a:pt x="41" y="17"/>
                    </a:lnTo>
                    <a:lnTo>
                      <a:pt x="69" y="26"/>
                    </a:lnTo>
                    <a:lnTo>
                      <a:pt x="60" y="35"/>
                    </a:lnTo>
                    <a:lnTo>
                      <a:pt x="50"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65" name="Freeform 222"/>
              <p:cNvSpPr/>
              <p:nvPr/>
            </p:nvSpPr>
            <p:spPr bwMode="auto">
              <a:xfrm>
                <a:off x="6102350" y="5411788"/>
                <a:ext cx="87313" cy="85725"/>
              </a:xfrm>
              <a:custGeom>
                <a:avLst/>
                <a:gdLst>
                  <a:gd name="T0" fmla="*/ 51 w 223"/>
                  <a:gd name="T1" fmla="*/ 215 h 215"/>
                  <a:gd name="T2" fmla="*/ 38 w 223"/>
                  <a:gd name="T3" fmla="*/ 213 h 215"/>
                  <a:gd name="T4" fmla="*/ 12 w 223"/>
                  <a:gd name="T5" fmla="*/ 200 h 215"/>
                  <a:gd name="T6" fmla="*/ 0 w 223"/>
                  <a:gd name="T7" fmla="*/ 191 h 215"/>
                  <a:gd name="T8" fmla="*/ 177 w 223"/>
                  <a:gd name="T9" fmla="*/ 0 h 215"/>
                  <a:gd name="T10" fmla="*/ 199 w 223"/>
                  <a:gd name="T11" fmla="*/ 16 h 215"/>
                  <a:gd name="T12" fmla="*/ 223 w 223"/>
                  <a:gd name="T13" fmla="*/ 24 h 215"/>
                  <a:gd name="T14" fmla="*/ 127 w 223"/>
                  <a:gd name="T15" fmla="*/ 131 h 215"/>
                  <a:gd name="T16" fmla="*/ 51 w 223"/>
                  <a:gd name="T17"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215">
                    <a:moveTo>
                      <a:pt x="51" y="215"/>
                    </a:moveTo>
                    <a:lnTo>
                      <a:pt x="38" y="213"/>
                    </a:lnTo>
                    <a:lnTo>
                      <a:pt x="12" y="200"/>
                    </a:lnTo>
                    <a:lnTo>
                      <a:pt x="0" y="191"/>
                    </a:lnTo>
                    <a:lnTo>
                      <a:pt x="177" y="0"/>
                    </a:lnTo>
                    <a:lnTo>
                      <a:pt x="199" y="16"/>
                    </a:lnTo>
                    <a:lnTo>
                      <a:pt x="223" y="24"/>
                    </a:lnTo>
                    <a:lnTo>
                      <a:pt x="127" y="131"/>
                    </a:lnTo>
                    <a:lnTo>
                      <a:pt x="51" y="215"/>
                    </a:lnTo>
                    <a:close/>
                  </a:path>
                </a:pathLst>
              </a:custGeom>
              <a:solidFill>
                <a:srgbClr val="B48B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66" name="Freeform 223"/>
              <p:cNvSpPr/>
              <p:nvPr/>
            </p:nvSpPr>
            <p:spPr bwMode="auto">
              <a:xfrm>
                <a:off x="6173788" y="5402263"/>
                <a:ext cx="25400" cy="15875"/>
              </a:xfrm>
              <a:custGeom>
                <a:avLst/>
                <a:gdLst>
                  <a:gd name="T0" fmla="*/ 46 w 65"/>
                  <a:gd name="T1" fmla="*/ 41 h 41"/>
                  <a:gd name="T2" fmla="*/ 35 w 65"/>
                  <a:gd name="T3" fmla="*/ 39 h 41"/>
                  <a:gd name="T4" fmla="*/ 11 w 65"/>
                  <a:gd name="T5" fmla="*/ 28 h 41"/>
                  <a:gd name="T6" fmla="*/ 0 w 65"/>
                  <a:gd name="T7" fmla="*/ 19 h 41"/>
                  <a:gd name="T8" fmla="*/ 18 w 65"/>
                  <a:gd name="T9" fmla="*/ 0 h 41"/>
                  <a:gd name="T10" fmla="*/ 40 w 65"/>
                  <a:gd name="T11" fmla="*/ 15 h 41"/>
                  <a:gd name="T12" fmla="*/ 65 w 65"/>
                  <a:gd name="T13" fmla="*/ 22 h 41"/>
                  <a:gd name="T14" fmla="*/ 55 w 65"/>
                  <a:gd name="T15" fmla="*/ 32 h 41"/>
                  <a:gd name="T16" fmla="*/ 46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46" y="41"/>
                    </a:moveTo>
                    <a:lnTo>
                      <a:pt x="35" y="39"/>
                    </a:lnTo>
                    <a:lnTo>
                      <a:pt x="11" y="28"/>
                    </a:lnTo>
                    <a:lnTo>
                      <a:pt x="0" y="19"/>
                    </a:lnTo>
                    <a:lnTo>
                      <a:pt x="18" y="0"/>
                    </a:lnTo>
                    <a:lnTo>
                      <a:pt x="40" y="15"/>
                    </a:lnTo>
                    <a:lnTo>
                      <a:pt x="65" y="22"/>
                    </a:lnTo>
                    <a:lnTo>
                      <a:pt x="55" y="32"/>
                    </a:lnTo>
                    <a:lnTo>
                      <a:pt x="46" y="41"/>
                    </a:lnTo>
                    <a:close/>
                  </a:path>
                </a:pathLst>
              </a:custGeom>
              <a:solidFill>
                <a:srgbClr val="B48B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67" name="Freeform 224"/>
              <p:cNvSpPr/>
              <p:nvPr/>
            </p:nvSpPr>
            <p:spPr bwMode="auto">
              <a:xfrm>
                <a:off x="6183313" y="5392738"/>
                <a:ext cx="23813" cy="15875"/>
              </a:xfrm>
              <a:custGeom>
                <a:avLst/>
                <a:gdLst>
                  <a:gd name="T0" fmla="*/ 47 w 61"/>
                  <a:gd name="T1" fmla="*/ 37 h 37"/>
                  <a:gd name="T2" fmla="*/ 35 w 61"/>
                  <a:gd name="T3" fmla="*/ 36 h 37"/>
                  <a:gd name="T4" fmla="*/ 10 w 61"/>
                  <a:gd name="T5" fmla="*/ 24 h 37"/>
                  <a:gd name="T6" fmla="*/ 0 w 61"/>
                  <a:gd name="T7" fmla="*/ 16 h 37"/>
                  <a:gd name="T8" fmla="*/ 17 w 61"/>
                  <a:gd name="T9" fmla="*/ 0 h 37"/>
                  <a:gd name="T10" fmla="*/ 38 w 61"/>
                  <a:gd name="T11" fmla="*/ 14 h 37"/>
                  <a:gd name="T12" fmla="*/ 61 w 61"/>
                  <a:gd name="T13" fmla="*/ 22 h 37"/>
                  <a:gd name="T14" fmla="*/ 54 w 61"/>
                  <a:gd name="T15" fmla="*/ 29 h 37"/>
                  <a:gd name="T16" fmla="*/ 47 w 61"/>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7">
                    <a:moveTo>
                      <a:pt x="47" y="37"/>
                    </a:moveTo>
                    <a:lnTo>
                      <a:pt x="35" y="36"/>
                    </a:lnTo>
                    <a:lnTo>
                      <a:pt x="10" y="24"/>
                    </a:lnTo>
                    <a:lnTo>
                      <a:pt x="0" y="16"/>
                    </a:lnTo>
                    <a:lnTo>
                      <a:pt x="17" y="0"/>
                    </a:lnTo>
                    <a:lnTo>
                      <a:pt x="38" y="14"/>
                    </a:lnTo>
                    <a:lnTo>
                      <a:pt x="61" y="22"/>
                    </a:lnTo>
                    <a:lnTo>
                      <a:pt x="54" y="29"/>
                    </a:lnTo>
                    <a:lnTo>
                      <a:pt x="47" y="37"/>
                    </a:lnTo>
                    <a:close/>
                  </a:path>
                </a:pathLst>
              </a:custGeom>
              <a:solidFill>
                <a:srgbClr val="B48B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68" name="Freeform 225"/>
              <p:cNvSpPr/>
              <p:nvPr/>
            </p:nvSpPr>
            <p:spPr bwMode="auto">
              <a:xfrm>
                <a:off x="6191250" y="5367338"/>
                <a:ext cx="41275" cy="31750"/>
              </a:xfrm>
              <a:custGeom>
                <a:avLst/>
                <a:gdLst>
                  <a:gd name="T0" fmla="*/ 46 w 102"/>
                  <a:gd name="T1" fmla="*/ 81 h 81"/>
                  <a:gd name="T2" fmla="*/ 35 w 102"/>
                  <a:gd name="T3" fmla="*/ 79 h 81"/>
                  <a:gd name="T4" fmla="*/ 11 w 102"/>
                  <a:gd name="T5" fmla="*/ 68 h 81"/>
                  <a:gd name="T6" fmla="*/ 0 w 102"/>
                  <a:gd name="T7" fmla="*/ 60 h 81"/>
                  <a:gd name="T8" fmla="*/ 57 w 102"/>
                  <a:gd name="T9" fmla="*/ 0 h 81"/>
                  <a:gd name="T10" fmla="*/ 67 w 102"/>
                  <a:gd name="T11" fmla="*/ 7 h 81"/>
                  <a:gd name="T12" fmla="*/ 91 w 102"/>
                  <a:gd name="T13" fmla="*/ 16 h 81"/>
                  <a:gd name="T14" fmla="*/ 102 w 102"/>
                  <a:gd name="T15" fmla="*/ 18 h 81"/>
                  <a:gd name="T16" fmla="*/ 74 w 102"/>
                  <a:gd name="T17" fmla="*/ 50 h 81"/>
                  <a:gd name="T18" fmla="*/ 46 w 102"/>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81">
                    <a:moveTo>
                      <a:pt x="46" y="81"/>
                    </a:moveTo>
                    <a:lnTo>
                      <a:pt x="35" y="79"/>
                    </a:lnTo>
                    <a:lnTo>
                      <a:pt x="11" y="68"/>
                    </a:lnTo>
                    <a:lnTo>
                      <a:pt x="0" y="60"/>
                    </a:lnTo>
                    <a:lnTo>
                      <a:pt x="57" y="0"/>
                    </a:lnTo>
                    <a:lnTo>
                      <a:pt x="67" y="7"/>
                    </a:lnTo>
                    <a:lnTo>
                      <a:pt x="91" y="16"/>
                    </a:lnTo>
                    <a:lnTo>
                      <a:pt x="102" y="18"/>
                    </a:lnTo>
                    <a:lnTo>
                      <a:pt x="74" y="50"/>
                    </a:lnTo>
                    <a:lnTo>
                      <a:pt x="46" y="81"/>
                    </a:lnTo>
                    <a:close/>
                  </a:path>
                </a:pathLst>
              </a:custGeom>
              <a:solidFill>
                <a:srgbClr val="B48B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69" name="Freeform 226"/>
              <p:cNvSpPr/>
              <p:nvPr/>
            </p:nvSpPr>
            <p:spPr bwMode="auto">
              <a:xfrm>
                <a:off x="6189663" y="5391150"/>
                <a:ext cx="20638" cy="11113"/>
              </a:xfrm>
              <a:custGeom>
                <a:avLst/>
                <a:gdLst>
                  <a:gd name="T0" fmla="*/ 44 w 50"/>
                  <a:gd name="T1" fmla="*/ 28 h 28"/>
                  <a:gd name="T2" fmla="*/ 21 w 50"/>
                  <a:gd name="T3" fmla="*/ 20 h 28"/>
                  <a:gd name="T4" fmla="*/ 0 w 50"/>
                  <a:gd name="T5" fmla="*/ 6 h 28"/>
                  <a:gd name="T6" fmla="*/ 4 w 50"/>
                  <a:gd name="T7" fmla="*/ 0 h 28"/>
                  <a:gd name="T8" fmla="*/ 15 w 50"/>
                  <a:gd name="T9" fmla="*/ 8 h 28"/>
                  <a:gd name="T10" fmla="*/ 39 w 50"/>
                  <a:gd name="T11" fmla="*/ 19 h 28"/>
                  <a:gd name="T12" fmla="*/ 50 w 50"/>
                  <a:gd name="T13" fmla="*/ 21 h 28"/>
                  <a:gd name="T14" fmla="*/ 48 w 50"/>
                  <a:gd name="T15" fmla="*/ 24 h 28"/>
                  <a:gd name="T16" fmla="*/ 44 w 50"/>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8">
                    <a:moveTo>
                      <a:pt x="44" y="28"/>
                    </a:moveTo>
                    <a:lnTo>
                      <a:pt x="21" y="20"/>
                    </a:lnTo>
                    <a:lnTo>
                      <a:pt x="0" y="6"/>
                    </a:lnTo>
                    <a:lnTo>
                      <a:pt x="4" y="0"/>
                    </a:lnTo>
                    <a:lnTo>
                      <a:pt x="15" y="8"/>
                    </a:lnTo>
                    <a:lnTo>
                      <a:pt x="39" y="19"/>
                    </a:lnTo>
                    <a:lnTo>
                      <a:pt x="50" y="21"/>
                    </a:lnTo>
                    <a:lnTo>
                      <a:pt x="48" y="24"/>
                    </a:lnTo>
                    <a:lnTo>
                      <a:pt x="44" y="28"/>
                    </a:lnTo>
                    <a:close/>
                  </a:path>
                </a:pathLst>
              </a:custGeom>
              <a:solidFill>
                <a:srgbClr val="775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70" name="Freeform 227"/>
              <p:cNvSpPr/>
              <p:nvPr/>
            </p:nvSpPr>
            <p:spPr bwMode="auto">
              <a:xfrm>
                <a:off x="6180138" y="5399088"/>
                <a:ext cx="20638" cy="11113"/>
              </a:xfrm>
              <a:custGeom>
                <a:avLst/>
                <a:gdLst>
                  <a:gd name="T0" fmla="*/ 47 w 52"/>
                  <a:gd name="T1" fmla="*/ 28 h 28"/>
                  <a:gd name="T2" fmla="*/ 22 w 52"/>
                  <a:gd name="T3" fmla="*/ 21 h 28"/>
                  <a:gd name="T4" fmla="*/ 0 w 52"/>
                  <a:gd name="T5" fmla="*/ 6 h 28"/>
                  <a:gd name="T6" fmla="*/ 5 w 52"/>
                  <a:gd name="T7" fmla="*/ 0 h 28"/>
                  <a:gd name="T8" fmla="*/ 15 w 52"/>
                  <a:gd name="T9" fmla="*/ 8 h 28"/>
                  <a:gd name="T10" fmla="*/ 40 w 52"/>
                  <a:gd name="T11" fmla="*/ 20 h 28"/>
                  <a:gd name="T12" fmla="*/ 52 w 52"/>
                  <a:gd name="T13" fmla="*/ 21 h 28"/>
                  <a:gd name="T14" fmla="*/ 49 w 52"/>
                  <a:gd name="T15" fmla="*/ 25 h 28"/>
                  <a:gd name="T16" fmla="*/ 47 w 52"/>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8">
                    <a:moveTo>
                      <a:pt x="47" y="28"/>
                    </a:moveTo>
                    <a:lnTo>
                      <a:pt x="22" y="21"/>
                    </a:lnTo>
                    <a:lnTo>
                      <a:pt x="0" y="6"/>
                    </a:lnTo>
                    <a:lnTo>
                      <a:pt x="5" y="0"/>
                    </a:lnTo>
                    <a:lnTo>
                      <a:pt x="15" y="8"/>
                    </a:lnTo>
                    <a:lnTo>
                      <a:pt x="40" y="20"/>
                    </a:lnTo>
                    <a:lnTo>
                      <a:pt x="52" y="21"/>
                    </a:lnTo>
                    <a:lnTo>
                      <a:pt x="49" y="25"/>
                    </a:lnTo>
                    <a:lnTo>
                      <a:pt x="47" y="28"/>
                    </a:lnTo>
                    <a:close/>
                  </a:path>
                </a:pathLst>
              </a:custGeom>
              <a:solidFill>
                <a:srgbClr val="775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71" name="Freeform 228"/>
              <p:cNvSpPr/>
              <p:nvPr/>
            </p:nvSpPr>
            <p:spPr bwMode="auto">
              <a:xfrm>
                <a:off x="6172200" y="5410200"/>
                <a:ext cx="20638" cy="11113"/>
              </a:xfrm>
              <a:custGeom>
                <a:avLst/>
                <a:gdLst>
                  <a:gd name="T0" fmla="*/ 46 w 51"/>
                  <a:gd name="T1" fmla="*/ 29 h 29"/>
                  <a:gd name="T2" fmla="*/ 22 w 51"/>
                  <a:gd name="T3" fmla="*/ 21 h 29"/>
                  <a:gd name="T4" fmla="*/ 0 w 51"/>
                  <a:gd name="T5" fmla="*/ 5 h 29"/>
                  <a:gd name="T6" fmla="*/ 5 w 51"/>
                  <a:gd name="T7" fmla="*/ 0 h 29"/>
                  <a:gd name="T8" fmla="*/ 16 w 51"/>
                  <a:gd name="T9" fmla="*/ 9 h 29"/>
                  <a:gd name="T10" fmla="*/ 40 w 51"/>
                  <a:gd name="T11" fmla="*/ 20 h 29"/>
                  <a:gd name="T12" fmla="*/ 51 w 51"/>
                  <a:gd name="T13" fmla="*/ 22 h 29"/>
                  <a:gd name="T14" fmla="*/ 49 w 51"/>
                  <a:gd name="T15" fmla="*/ 26 h 29"/>
                  <a:gd name="T16" fmla="*/ 46 w 51"/>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9">
                    <a:moveTo>
                      <a:pt x="46" y="29"/>
                    </a:moveTo>
                    <a:lnTo>
                      <a:pt x="22" y="21"/>
                    </a:lnTo>
                    <a:lnTo>
                      <a:pt x="0" y="5"/>
                    </a:lnTo>
                    <a:lnTo>
                      <a:pt x="5" y="0"/>
                    </a:lnTo>
                    <a:lnTo>
                      <a:pt x="16" y="9"/>
                    </a:lnTo>
                    <a:lnTo>
                      <a:pt x="40" y="20"/>
                    </a:lnTo>
                    <a:lnTo>
                      <a:pt x="51" y="22"/>
                    </a:lnTo>
                    <a:lnTo>
                      <a:pt x="49" y="26"/>
                    </a:lnTo>
                    <a:lnTo>
                      <a:pt x="46" y="29"/>
                    </a:lnTo>
                    <a:close/>
                  </a:path>
                </a:pathLst>
              </a:custGeom>
              <a:solidFill>
                <a:srgbClr val="775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72" name="Freeform 229"/>
              <p:cNvSpPr/>
              <p:nvPr/>
            </p:nvSpPr>
            <p:spPr bwMode="auto">
              <a:xfrm>
                <a:off x="6099175" y="5486400"/>
                <a:ext cx="22225" cy="12700"/>
              </a:xfrm>
              <a:custGeom>
                <a:avLst/>
                <a:gdLst>
                  <a:gd name="T0" fmla="*/ 51 w 56"/>
                  <a:gd name="T1" fmla="*/ 31 h 31"/>
                  <a:gd name="T2" fmla="*/ 23 w 56"/>
                  <a:gd name="T3" fmla="*/ 22 h 31"/>
                  <a:gd name="T4" fmla="*/ 0 w 56"/>
                  <a:gd name="T5" fmla="*/ 5 h 31"/>
                  <a:gd name="T6" fmla="*/ 5 w 56"/>
                  <a:gd name="T7" fmla="*/ 0 h 31"/>
                  <a:gd name="T8" fmla="*/ 17 w 56"/>
                  <a:gd name="T9" fmla="*/ 9 h 31"/>
                  <a:gd name="T10" fmla="*/ 43 w 56"/>
                  <a:gd name="T11" fmla="*/ 22 h 31"/>
                  <a:gd name="T12" fmla="*/ 56 w 56"/>
                  <a:gd name="T13" fmla="*/ 24 h 31"/>
                  <a:gd name="T14" fmla="*/ 53 w 56"/>
                  <a:gd name="T15" fmla="*/ 28 h 31"/>
                  <a:gd name="T16" fmla="*/ 51 w 56"/>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1">
                    <a:moveTo>
                      <a:pt x="51" y="31"/>
                    </a:moveTo>
                    <a:lnTo>
                      <a:pt x="23" y="22"/>
                    </a:lnTo>
                    <a:lnTo>
                      <a:pt x="0" y="5"/>
                    </a:lnTo>
                    <a:lnTo>
                      <a:pt x="5" y="0"/>
                    </a:lnTo>
                    <a:lnTo>
                      <a:pt x="17" y="9"/>
                    </a:lnTo>
                    <a:lnTo>
                      <a:pt x="43" y="22"/>
                    </a:lnTo>
                    <a:lnTo>
                      <a:pt x="56" y="24"/>
                    </a:lnTo>
                    <a:lnTo>
                      <a:pt x="53" y="28"/>
                    </a:lnTo>
                    <a:lnTo>
                      <a:pt x="51" y="31"/>
                    </a:lnTo>
                    <a:close/>
                  </a:path>
                </a:pathLst>
              </a:custGeom>
              <a:solidFill>
                <a:srgbClr val="775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73" name="Freeform 230"/>
              <p:cNvSpPr/>
              <p:nvPr/>
            </p:nvSpPr>
            <p:spPr bwMode="auto">
              <a:xfrm>
                <a:off x="6089650" y="5497513"/>
                <a:ext cx="22225" cy="11113"/>
              </a:xfrm>
              <a:custGeom>
                <a:avLst/>
                <a:gdLst>
                  <a:gd name="T0" fmla="*/ 50 w 55"/>
                  <a:gd name="T1" fmla="*/ 30 h 30"/>
                  <a:gd name="T2" fmla="*/ 37 w 55"/>
                  <a:gd name="T3" fmla="*/ 26 h 30"/>
                  <a:gd name="T4" fmla="*/ 11 w 55"/>
                  <a:gd name="T5" fmla="*/ 13 h 30"/>
                  <a:gd name="T6" fmla="*/ 0 w 55"/>
                  <a:gd name="T7" fmla="*/ 5 h 30"/>
                  <a:gd name="T8" fmla="*/ 5 w 55"/>
                  <a:gd name="T9" fmla="*/ 0 h 30"/>
                  <a:gd name="T10" fmla="*/ 17 w 55"/>
                  <a:gd name="T11" fmla="*/ 8 h 30"/>
                  <a:gd name="T12" fmla="*/ 43 w 55"/>
                  <a:gd name="T13" fmla="*/ 20 h 30"/>
                  <a:gd name="T14" fmla="*/ 55 w 55"/>
                  <a:gd name="T15" fmla="*/ 23 h 30"/>
                  <a:gd name="T16" fmla="*/ 53 w 55"/>
                  <a:gd name="T17" fmla="*/ 27 h 30"/>
                  <a:gd name="T18" fmla="*/ 50 w 55"/>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0">
                    <a:moveTo>
                      <a:pt x="50" y="30"/>
                    </a:moveTo>
                    <a:lnTo>
                      <a:pt x="37" y="26"/>
                    </a:lnTo>
                    <a:lnTo>
                      <a:pt x="11" y="13"/>
                    </a:lnTo>
                    <a:lnTo>
                      <a:pt x="0" y="5"/>
                    </a:lnTo>
                    <a:lnTo>
                      <a:pt x="5" y="0"/>
                    </a:lnTo>
                    <a:lnTo>
                      <a:pt x="17" y="8"/>
                    </a:lnTo>
                    <a:lnTo>
                      <a:pt x="43" y="20"/>
                    </a:lnTo>
                    <a:lnTo>
                      <a:pt x="55" y="23"/>
                    </a:lnTo>
                    <a:lnTo>
                      <a:pt x="53" y="27"/>
                    </a:lnTo>
                    <a:lnTo>
                      <a:pt x="50" y="30"/>
                    </a:lnTo>
                    <a:close/>
                  </a:path>
                </a:pathLst>
              </a:custGeom>
              <a:solidFill>
                <a:srgbClr val="775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74" name="Freeform 231"/>
              <p:cNvSpPr/>
              <p:nvPr/>
            </p:nvSpPr>
            <p:spPr bwMode="auto">
              <a:xfrm>
                <a:off x="6080125" y="5507038"/>
                <a:ext cx="23813" cy="12700"/>
              </a:xfrm>
              <a:custGeom>
                <a:avLst/>
                <a:gdLst>
                  <a:gd name="T0" fmla="*/ 52 w 58"/>
                  <a:gd name="T1" fmla="*/ 31 h 31"/>
                  <a:gd name="T2" fmla="*/ 39 w 58"/>
                  <a:gd name="T3" fmla="*/ 28 h 31"/>
                  <a:gd name="T4" fmla="*/ 13 w 58"/>
                  <a:gd name="T5" fmla="*/ 15 h 31"/>
                  <a:gd name="T6" fmla="*/ 0 w 58"/>
                  <a:gd name="T7" fmla="*/ 6 h 31"/>
                  <a:gd name="T8" fmla="*/ 5 w 58"/>
                  <a:gd name="T9" fmla="*/ 0 h 31"/>
                  <a:gd name="T10" fmla="*/ 18 w 58"/>
                  <a:gd name="T11" fmla="*/ 9 h 31"/>
                  <a:gd name="T12" fmla="*/ 44 w 58"/>
                  <a:gd name="T13" fmla="*/ 21 h 31"/>
                  <a:gd name="T14" fmla="*/ 58 w 58"/>
                  <a:gd name="T15" fmla="*/ 25 h 31"/>
                  <a:gd name="T16" fmla="*/ 56 w 58"/>
                  <a:gd name="T17" fmla="*/ 28 h 31"/>
                  <a:gd name="T18" fmla="*/ 52 w 58"/>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1">
                    <a:moveTo>
                      <a:pt x="52" y="31"/>
                    </a:moveTo>
                    <a:lnTo>
                      <a:pt x="39" y="28"/>
                    </a:lnTo>
                    <a:lnTo>
                      <a:pt x="13" y="15"/>
                    </a:lnTo>
                    <a:lnTo>
                      <a:pt x="0" y="6"/>
                    </a:lnTo>
                    <a:lnTo>
                      <a:pt x="5" y="0"/>
                    </a:lnTo>
                    <a:lnTo>
                      <a:pt x="18" y="9"/>
                    </a:lnTo>
                    <a:lnTo>
                      <a:pt x="44" y="21"/>
                    </a:lnTo>
                    <a:lnTo>
                      <a:pt x="58" y="25"/>
                    </a:lnTo>
                    <a:lnTo>
                      <a:pt x="56" y="28"/>
                    </a:lnTo>
                    <a:lnTo>
                      <a:pt x="52" y="31"/>
                    </a:lnTo>
                    <a:close/>
                  </a:path>
                </a:pathLst>
              </a:custGeom>
              <a:solidFill>
                <a:srgbClr val="775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75" name="Freeform 232"/>
              <p:cNvSpPr/>
              <p:nvPr/>
            </p:nvSpPr>
            <p:spPr bwMode="auto">
              <a:xfrm>
                <a:off x="6072188" y="5518150"/>
                <a:ext cx="22225" cy="11113"/>
              </a:xfrm>
              <a:custGeom>
                <a:avLst/>
                <a:gdLst>
                  <a:gd name="T0" fmla="*/ 52 w 57"/>
                  <a:gd name="T1" fmla="*/ 30 h 30"/>
                  <a:gd name="T2" fmla="*/ 38 w 57"/>
                  <a:gd name="T3" fmla="*/ 26 h 30"/>
                  <a:gd name="T4" fmla="*/ 12 w 57"/>
                  <a:gd name="T5" fmla="*/ 13 h 30"/>
                  <a:gd name="T6" fmla="*/ 0 w 57"/>
                  <a:gd name="T7" fmla="*/ 4 h 30"/>
                  <a:gd name="T8" fmla="*/ 4 w 57"/>
                  <a:gd name="T9" fmla="*/ 0 h 30"/>
                  <a:gd name="T10" fmla="*/ 17 w 57"/>
                  <a:gd name="T11" fmla="*/ 8 h 30"/>
                  <a:gd name="T12" fmla="*/ 43 w 57"/>
                  <a:gd name="T13" fmla="*/ 21 h 30"/>
                  <a:gd name="T14" fmla="*/ 57 w 57"/>
                  <a:gd name="T15" fmla="*/ 24 h 30"/>
                  <a:gd name="T16" fmla="*/ 55 w 57"/>
                  <a:gd name="T17" fmla="*/ 26 h 30"/>
                  <a:gd name="T18" fmla="*/ 52 w 57"/>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0">
                    <a:moveTo>
                      <a:pt x="52" y="30"/>
                    </a:moveTo>
                    <a:lnTo>
                      <a:pt x="38" y="26"/>
                    </a:lnTo>
                    <a:lnTo>
                      <a:pt x="12" y="13"/>
                    </a:lnTo>
                    <a:lnTo>
                      <a:pt x="0" y="4"/>
                    </a:lnTo>
                    <a:lnTo>
                      <a:pt x="4" y="0"/>
                    </a:lnTo>
                    <a:lnTo>
                      <a:pt x="17" y="8"/>
                    </a:lnTo>
                    <a:lnTo>
                      <a:pt x="43" y="21"/>
                    </a:lnTo>
                    <a:lnTo>
                      <a:pt x="57" y="24"/>
                    </a:lnTo>
                    <a:lnTo>
                      <a:pt x="55" y="26"/>
                    </a:lnTo>
                    <a:lnTo>
                      <a:pt x="52" y="30"/>
                    </a:lnTo>
                    <a:close/>
                  </a:path>
                </a:pathLst>
              </a:custGeom>
              <a:solidFill>
                <a:srgbClr val="775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76" name="Rectangle 233"/>
              <p:cNvSpPr>
                <a:spLocks noChangeArrowheads="1"/>
              </p:cNvSpPr>
              <p:nvPr/>
            </p:nvSpPr>
            <p:spPr bwMode="auto">
              <a:xfrm>
                <a:off x="6496050" y="5024438"/>
                <a:ext cx="1588" cy="1588"/>
              </a:xfrm>
              <a:prstGeom prst="rect">
                <a:avLst/>
              </a:prstGeom>
              <a:solidFill>
                <a:srgbClr val="C2C0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77" name="Rectangle 234"/>
              <p:cNvSpPr>
                <a:spLocks noChangeArrowheads="1"/>
              </p:cNvSpPr>
              <p:nvPr/>
            </p:nvSpPr>
            <p:spPr bwMode="auto">
              <a:xfrm>
                <a:off x="6723063" y="4819650"/>
                <a:ext cx="1588" cy="1588"/>
              </a:xfrm>
              <a:prstGeom prst="rect">
                <a:avLst/>
              </a:prstGeom>
              <a:solidFill>
                <a:srgbClr val="364D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sp>
            <p:nvSpPr>
              <p:cNvPr id="78" name="Freeform 235"/>
              <p:cNvSpPr/>
              <p:nvPr/>
            </p:nvSpPr>
            <p:spPr bwMode="auto">
              <a:xfrm>
                <a:off x="6491288" y="4819650"/>
                <a:ext cx="231775" cy="230188"/>
              </a:xfrm>
              <a:custGeom>
                <a:avLst/>
                <a:gdLst>
                  <a:gd name="T0" fmla="*/ 0 w 583"/>
                  <a:gd name="T1" fmla="*/ 580 h 580"/>
                  <a:gd name="T2" fmla="*/ 11 w 583"/>
                  <a:gd name="T3" fmla="*/ 518 h 580"/>
                  <a:gd name="T4" fmla="*/ 11 w 583"/>
                  <a:gd name="T5" fmla="*/ 518 h 580"/>
                  <a:gd name="T6" fmla="*/ 11 w 583"/>
                  <a:gd name="T7" fmla="*/ 518 h 580"/>
                  <a:gd name="T8" fmla="*/ 583 w 583"/>
                  <a:gd name="T9" fmla="*/ 0 h 580"/>
                  <a:gd name="T10" fmla="*/ 583 w 583"/>
                  <a:gd name="T11" fmla="*/ 0 h 580"/>
                  <a:gd name="T12" fmla="*/ 583 w 583"/>
                  <a:gd name="T13" fmla="*/ 0 h 580"/>
                  <a:gd name="T14" fmla="*/ 0 w 583"/>
                  <a:gd name="T15" fmla="*/ 580 h 5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3" h="580">
                    <a:moveTo>
                      <a:pt x="0" y="580"/>
                    </a:moveTo>
                    <a:lnTo>
                      <a:pt x="11" y="518"/>
                    </a:lnTo>
                    <a:lnTo>
                      <a:pt x="11" y="518"/>
                    </a:lnTo>
                    <a:lnTo>
                      <a:pt x="11" y="518"/>
                    </a:lnTo>
                    <a:lnTo>
                      <a:pt x="583" y="0"/>
                    </a:lnTo>
                    <a:lnTo>
                      <a:pt x="583" y="0"/>
                    </a:lnTo>
                    <a:lnTo>
                      <a:pt x="583" y="0"/>
                    </a:lnTo>
                    <a:lnTo>
                      <a:pt x="0" y="580"/>
                    </a:lnTo>
                    <a:close/>
                  </a:path>
                </a:pathLst>
              </a:custGeom>
              <a:solidFill>
                <a:srgbClr val="2333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solidFill>
                    <a:schemeClr val="bg1"/>
                  </a:solidFill>
                  <a:latin typeface="思源黑体 CN Normal" panose="020B0400000000000000" charset="-122"/>
                  <a:ea typeface="思源黑体 CN Normal" panose="020B0400000000000000" charset="-122"/>
                </a:endParaRPr>
              </a:p>
            </p:txBody>
          </p:sp>
        </p:grpSp>
      </p:grpSp>
      <p:sp>
        <p:nvSpPr>
          <p:cNvPr id="79" name="矩形 78"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6032500" y="1841500"/>
            <a:ext cx="1844040" cy="368300"/>
          </a:xfrm>
          <a:prstGeom prst="rect">
            <a:avLst/>
          </a:prstGeom>
          <a:noFill/>
        </p:spPr>
        <p:txBody>
          <a:bodyPr wrap="square">
            <a:spAutoFit/>
          </a:bodyPr>
          <a:lstStyle/>
          <a:p>
            <a:pP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研究成果应用</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80" name="矩形 7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6032500" y="2101850"/>
            <a:ext cx="5396865" cy="645160"/>
          </a:xfrm>
          <a:prstGeom prst="rect">
            <a:avLst/>
          </a:prstGeom>
        </p:spPr>
        <p:txBody>
          <a:bodyPr wrap="square">
            <a:spAutoFit/>
          </a:bodyPr>
          <a:lstStyle/>
          <a:p>
            <a:pPr>
              <a:lnSpc>
                <a:spcPct val="150000"/>
              </a:lnSpc>
            </a:pPr>
            <a:r>
              <a:rPr lang="en-US" altLang="zh-CN" sz="12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81" name="直接连接符 8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5440680" y="2203450"/>
            <a:ext cx="23749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矩形 1"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6032500" y="3386455"/>
            <a:ext cx="1844040" cy="368300"/>
          </a:xfrm>
          <a:prstGeom prst="rect">
            <a:avLst/>
          </a:prstGeom>
          <a:noFill/>
        </p:spPr>
        <p:txBody>
          <a:bodyPr wrap="square">
            <a:spAutoFit/>
          </a:bodyPr>
          <a:lstStyle/>
          <a:p>
            <a:pP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研究成果应用</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3" name="矩形 2"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6032500" y="3646170"/>
            <a:ext cx="5396865" cy="645160"/>
          </a:xfrm>
          <a:prstGeom prst="rect">
            <a:avLst/>
          </a:prstGeom>
        </p:spPr>
        <p:txBody>
          <a:bodyPr wrap="square">
            <a:spAutoFit/>
          </a:bodyPr>
          <a:lstStyle/>
          <a:p>
            <a:pPr>
              <a:lnSpc>
                <a:spcPct val="150000"/>
              </a:lnSpc>
            </a:pPr>
            <a:r>
              <a:rPr lang="en-US" altLang="zh-CN" sz="12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5" name="直接连接符 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5440680" y="3747770"/>
            <a:ext cx="23749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矩形 8"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6032500" y="4787265"/>
            <a:ext cx="1844040" cy="368300"/>
          </a:xfrm>
          <a:prstGeom prst="rect">
            <a:avLst/>
          </a:prstGeom>
          <a:noFill/>
        </p:spPr>
        <p:txBody>
          <a:bodyPr wrap="square">
            <a:spAutoFit/>
          </a:bodyPr>
          <a:lstStyle/>
          <a:p>
            <a:pP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研究成果应用</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10" name="矩形 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6032500" y="5046980"/>
            <a:ext cx="5396865" cy="645160"/>
          </a:xfrm>
          <a:prstGeom prst="rect">
            <a:avLst/>
          </a:prstGeom>
        </p:spPr>
        <p:txBody>
          <a:bodyPr wrap="square">
            <a:spAutoFit/>
          </a:bodyPr>
          <a:lstStyle/>
          <a:p>
            <a:pPr>
              <a:lnSpc>
                <a:spcPct val="150000"/>
              </a:lnSpc>
            </a:pPr>
            <a:r>
              <a:rPr lang="en-US" altLang="zh-CN" sz="12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11" name="直接连接符 1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5440680" y="5149215"/>
            <a:ext cx="23749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Freeform 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a:spLocks noEditPoints="1"/>
          </p:cNvSpPr>
          <p:nvPr/>
        </p:nvSpPr>
        <p:spPr bwMode="auto">
          <a:xfrm>
            <a:off x="5297488" y="2082800"/>
            <a:ext cx="523875" cy="410210"/>
          </a:xfrm>
          <a:custGeom>
            <a:avLst/>
            <a:gdLst>
              <a:gd name="T0" fmla="*/ 234 w 285"/>
              <a:gd name="T1" fmla="*/ 84 h 223"/>
              <a:gd name="T2" fmla="*/ 225 w 285"/>
              <a:gd name="T3" fmla="*/ 84 h 223"/>
              <a:gd name="T4" fmla="*/ 207 w 285"/>
              <a:gd name="T5" fmla="*/ 79 h 223"/>
              <a:gd name="T6" fmla="*/ 207 w 285"/>
              <a:gd name="T7" fmla="*/ 99 h 223"/>
              <a:gd name="T8" fmla="*/ 207 w 285"/>
              <a:gd name="T9" fmla="*/ 79 h 223"/>
              <a:gd name="T10" fmla="*/ 224 w 285"/>
              <a:gd name="T11" fmla="*/ 73 h 223"/>
              <a:gd name="T12" fmla="*/ 224 w 285"/>
              <a:gd name="T13" fmla="*/ 60 h 223"/>
              <a:gd name="T14" fmla="*/ 282 w 285"/>
              <a:gd name="T15" fmla="*/ 88 h 223"/>
              <a:gd name="T16" fmla="*/ 270 w 285"/>
              <a:gd name="T17" fmla="*/ 85 h 223"/>
              <a:gd name="T18" fmla="*/ 147 w 285"/>
              <a:gd name="T19" fmla="*/ 96 h 223"/>
              <a:gd name="T20" fmla="*/ 211 w 285"/>
              <a:gd name="T21" fmla="*/ 26 h 223"/>
              <a:gd name="T22" fmla="*/ 220 w 285"/>
              <a:gd name="T23" fmla="*/ 17 h 223"/>
              <a:gd name="T24" fmla="*/ 282 w 285"/>
              <a:gd name="T25" fmla="*/ 88 h 223"/>
              <a:gd name="T26" fmla="*/ 224 w 285"/>
              <a:gd name="T27" fmla="*/ 39 h 223"/>
              <a:gd name="T28" fmla="*/ 161 w 285"/>
              <a:gd name="T29" fmla="*/ 101 h 223"/>
              <a:gd name="T30" fmla="*/ 261 w 285"/>
              <a:gd name="T31" fmla="*/ 76 h 223"/>
              <a:gd name="T32" fmla="*/ 113 w 285"/>
              <a:gd name="T33" fmla="*/ 153 h 223"/>
              <a:gd name="T34" fmla="*/ 113 w 285"/>
              <a:gd name="T35" fmla="*/ 132 h 223"/>
              <a:gd name="T36" fmla="*/ 83 w 285"/>
              <a:gd name="T37" fmla="*/ 126 h 223"/>
              <a:gd name="T38" fmla="*/ 83 w 285"/>
              <a:gd name="T39" fmla="*/ 147 h 223"/>
              <a:gd name="T40" fmla="*/ 83 w 285"/>
              <a:gd name="T41" fmla="*/ 126 h 223"/>
              <a:gd name="T42" fmla="*/ 104 w 285"/>
              <a:gd name="T43" fmla="*/ 111 h 223"/>
              <a:gd name="T44" fmla="*/ 104 w 285"/>
              <a:gd name="T45" fmla="*/ 126 h 223"/>
              <a:gd name="T46" fmla="*/ 190 w 285"/>
              <a:gd name="T47" fmla="*/ 187 h 223"/>
              <a:gd name="T48" fmla="*/ 27 w 285"/>
              <a:gd name="T49" fmla="*/ 223 h 223"/>
              <a:gd name="T50" fmla="*/ 71 w 285"/>
              <a:gd name="T51" fmla="*/ 75 h 223"/>
              <a:gd name="T52" fmla="*/ 69 w 285"/>
              <a:gd name="T53" fmla="*/ 36 h 223"/>
              <a:gd name="T54" fmla="*/ 69 w 285"/>
              <a:gd name="T55" fmla="*/ 23 h 223"/>
              <a:gd name="T56" fmla="*/ 73 w 285"/>
              <a:gd name="T57" fmla="*/ 0 h 223"/>
              <a:gd name="T58" fmla="*/ 117 w 285"/>
              <a:gd name="T59" fmla="*/ 23 h 223"/>
              <a:gd name="T60" fmla="*/ 134 w 285"/>
              <a:gd name="T61" fmla="*/ 30 h 223"/>
              <a:gd name="T62" fmla="*/ 125 w 285"/>
              <a:gd name="T63" fmla="*/ 36 h 223"/>
              <a:gd name="T64" fmla="*/ 190 w 285"/>
              <a:gd name="T65" fmla="*/ 187 h 223"/>
              <a:gd name="T66" fmla="*/ 114 w 285"/>
              <a:gd name="T67" fmla="*/ 82 h 223"/>
              <a:gd name="T68" fmla="*/ 84 w 285"/>
              <a:gd name="T69" fmla="*/ 79 h 223"/>
              <a:gd name="T70" fmla="*/ 37 w 285"/>
              <a:gd name="T71" fmla="*/ 160 h 223"/>
              <a:gd name="T72" fmla="*/ 36 w 285"/>
              <a:gd name="T73"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223">
                <a:moveTo>
                  <a:pt x="229" y="79"/>
                </a:moveTo>
                <a:cubicBezTo>
                  <a:pt x="232" y="79"/>
                  <a:pt x="234" y="82"/>
                  <a:pt x="234" y="84"/>
                </a:cubicBezTo>
                <a:cubicBezTo>
                  <a:pt x="234" y="87"/>
                  <a:pt x="232" y="89"/>
                  <a:pt x="229" y="89"/>
                </a:cubicBezTo>
                <a:cubicBezTo>
                  <a:pt x="227" y="89"/>
                  <a:pt x="225" y="87"/>
                  <a:pt x="225" y="84"/>
                </a:cubicBezTo>
                <a:cubicBezTo>
                  <a:pt x="225" y="82"/>
                  <a:pt x="227" y="79"/>
                  <a:pt x="229" y="79"/>
                </a:cubicBezTo>
                <a:close/>
                <a:moveTo>
                  <a:pt x="207" y="79"/>
                </a:moveTo>
                <a:cubicBezTo>
                  <a:pt x="202" y="79"/>
                  <a:pt x="198" y="84"/>
                  <a:pt x="198" y="89"/>
                </a:cubicBezTo>
                <a:cubicBezTo>
                  <a:pt x="198" y="95"/>
                  <a:pt x="202" y="99"/>
                  <a:pt x="207" y="99"/>
                </a:cubicBezTo>
                <a:cubicBezTo>
                  <a:pt x="213" y="99"/>
                  <a:pt x="217" y="95"/>
                  <a:pt x="217" y="89"/>
                </a:cubicBezTo>
                <a:cubicBezTo>
                  <a:pt x="217" y="84"/>
                  <a:pt x="213" y="79"/>
                  <a:pt x="207" y="79"/>
                </a:cubicBezTo>
                <a:close/>
                <a:moveTo>
                  <a:pt x="217" y="66"/>
                </a:moveTo>
                <a:cubicBezTo>
                  <a:pt x="217" y="70"/>
                  <a:pt x="220" y="73"/>
                  <a:pt x="224" y="73"/>
                </a:cubicBezTo>
                <a:cubicBezTo>
                  <a:pt x="228" y="73"/>
                  <a:pt x="231" y="70"/>
                  <a:pt x="231" y="66"/>
                </a:cubicBezTo>
                <a:cubicBezTo>
                  <a:pt x="231" y="62"/>
                  <a:pt x="228" y="60"/>
                  <a:pt x="224" y="60"/>
                </a:cubicBezTo>
                <a:cubicBezTo>
                  <a:pt x="220" y="60"/>
                  <a:pt x="217" y="62"/>
                  <a:pt x="217" y="66"/>
                </a:cubicBezTo>
                <a:close/>
                <a:moveTo>
                  <a:pt x="282" y="88"/>
                </a:moveTo>
                <a:cubicBezTo>
                  <a:pt x="280" y="91"/>
                  <a:pt x="276" y="91"/>
                  <a:pt x="273" y="88"/>
                </a:cubicBezTo>
                <a:cubicBezTo>
                  <a:pt x="270" y="85"/>
                  <a:pt x="270" y="85"/>
                  <a:pt x="270" y="85"/>
                </a:cubicBezTo>
                <a:cubicBezTo>
                  <a:pt x="189" y="167"/>
                  <a:pt x="189" y="167"/>
                  <a:pt x="189" y="167"/>
                </a:cubicBezTo>
                <a:cubicBezTo>
                  <a:pt x="147" y="96"/>
                  <a:pt x="147" y="96"/>
                  <a:pt x="147" y="96"/>
                </a:cubicBezTo>
                <a:cubicBezTo>
                  <a:pt x="214" y="29"/>
                  <a:pt x="214" y="29"/>
                  <a:pt x="214" y="29"/>
                </a:cubicBezTo>
                <a:cubicBezTo>
                  <a:pt x="211" y="26"/>
                  <a:pt x="211" y="26"/>
                  <a:pt x="211" y="26"/>
                </a:cubicBezTo>
                <a:cubicBezTo>
                  <a:pt x="209" y="24"/>
                  <a:pt x="209" y="20"/>
                  <a:pt x="211" y="17"/>
                </a:cubicBezTo>
                <a:cubicBezTo>
                  <a:pt x="214" y="15"/>
                  <a:pt x="218" y="15"/>
                  <a:pt x="220" y="17"/>
                </a:cubicBezTo>
                <a:cubicBezTo>
                  <a:pt x="282" y="79"/>
                  <a:pt x="282" y="79"/>
                  <a:pt x="282" y="79"/>
                </a:cubicBezTo>
                <a:cubicBezTo>
                  <a:pt x="285" y="82"/>
                  <a:pt x="285" y="86"/>
                  <a:pt x="282" y="88"/>
                </a:cubicBezTo>
                <a:close/>
                <a:moveTo>
                  <a:pt x="261" y="76"/>
                </a:moveTo>
                <a:cubicBezTo>
                  <a:pt x="224" y="39"/>
                  <a:pt x="224" y="39"/>
                  <a:pt x="224" y="39"/>
                </a:cubicBezTo>
                <a:cubicBezTo>
                  <a:pt x="172" y="91"/>
                  <a:pt x="172" y="91"/>
                  <a:pt x="172" y="91"/>
                </a:cubicBezTo>
                <a:cubicBezTo>
                  <a:pt x="161" y="101"/>
                  <a:pt x="161" y="101"/>
                  <a:pt x="161" y="101"/>
                </a:cubicBezTo>
                <a:cubicBezTo>
                  <a:pt x="236" y="101"/>
                  <a:pt x="236" y="101"/>
                  <a:pt x="236" y="101"/>
                </a:cubicBezTo>
                <a:lnTo>
                  <a:pt x="261" y="76"/>
                </a:lnTo>
                <a:close/>
                <a:moveTo>
                  <a:pt x="102" y="142"/>
                </a:moveTo>
                <a:cubicBezTo>
                  <a:pt x="102" y="148"/>
                  <a:pt x="107" y="153"/>
                  <a:pt x="113" y="153"/>
                </a:cubicBezTo>
                <a:cubicBezTo>
                  <a:pt x="118" y="153"/>
                  <a:pt x="123" y="148"/>
                  <a:pt x="123" y="142"/>
                </a:cubicBezTo>
                <a:cubicBezTo>
                  <a:pt x="123" y="136"/>
                  <a:pt x="118" y="132"/>
                  <a:pt x="113" y="132"/>
                </a:cubicBezTo>
                <a:cubicBezTo>
                  <a:pt x="107" y="132"/>
                  <a:pt x="102" y="136"/>
                  <a:pt x="102" y="142"/>
                </a:cubicBezTo>
                <a:close/>
                <a:moveTo>
                  <a:pt x="83" y="126"/>
                </a:moveTo>
                <a:cubicBezTo>
                  <a:pt x="77" y="126"/>
                  <a:pt x="73" y="131"/>
                  <a:pt x="73" y="137"/>
                </a:cubicBezTo>
                <a:cubicBezTo>
                  <a:pt x="73" y="142"/>
                  <a:pt x="77" y="147"/>
                  <a:pt x="83" y="147"/>
                </a:cubicBezTo>
                <a:cubicBezTo>
                  <a:pt x="89" y="147"/>
                  <a:pt x="93" y="142"/>
                  <a:pt x="93" y="137"/>
                </a:cubicBezTo>
                <a:cubicBezTo>
                  <a:pt x="93" y="131"/>
                  <a:pt x="89" y="126"/>
                  <a:pt x="83" y="126"/>
                </a:cubicBezTo>
                <a:close/>
                <a:moveTo>
                  <a:pt x="112" y="119"/>
                </a:moveTo>
                <a:cubicBezTo>
                  <a:pt x="112" y="115"/>
                  <a:pt x="108" y="111"/>
                  <a:pt x="104" y="111"/>
                </a:cubicBezTo>
                <a:cubicBezTo>
                  <a:pt x="100" y="111"/>
                  <a:pt x="97" y="115"/>
                  <a:pt x="97" y="119"/>
                </a:cubicBezTo>
                <a:cubicBezTo>
                  <a:pt x="97" y="123"/>
                  <a:pt x="100" y="126"/>
                  <a:pt x="104" y="126"/>
                </a:cubicBezTo>
                <a:cubicBezTo>
                  <a:pt x="108" y="126"/>
                  <a:pt x="112" y="123"/>
                  <a:pt x="112" y="119"/>
                </a:cubicBezTo>
                <a:close/>
                <a:moveTo>
                  <a:pt x="190" y="187"/>
                </a:moveTo>
                <a:cubicBezTo>
                  <a:pt x="197" y="205"/>
                  <a:pt x="190" y="223"/>
                  <a:pt x="170" y="223"/>
                </a:cubicBezTo>
                <a:cubicBezTo>
                  <a:pt x="27" y="223"/>
                  <a:pt x="27" y="223"/>
                  <a:pt x="27" y="223"/>
                </a:cubicBezTo>
                <a:cubicBezTo>
                  <a:pt x="7" y="223"/>
                  <a:pt x="0" y="206"/>
                  <a:pt x="6" y="187"/>
                </a:cubicBezTo>
                <a:cubicBezTo>
                  <a:pt x="6" y="187"/>
                  <a:pt x="31" y="141"/>
                  <a:pt x="71" y="75"/>
                </a:cubicBezTo>
                <a:cubicBezTo>
                  <a:pt x="71" y="36"/>
                  <a:pt x="71" y="36"/>
                  <a:pt x="71" y="36"/>
                </a:cubicBezTo>
                <a:cubicBezTo>
                  <a:pt x="69" y="36"/>
                  <a:pt x="69" y="36"/>
                  <a:pt x="69" y="36"/>
                </a:cubicBezTo>
                <a:cubicBezTo>
                  <a:pt x="65" y="36"/>
                  <a:pt x="62" y="33"/>
                  <a:pt x="62" y="30"/>
                </a:cubicBezTo>
                <a:cubicBezTo>
                  <a:pt x="62" y="26"/>
                  <a:pt x="65" y="23"/>
                  <a:pt x="69" y="23"/>
                </a:cubicBezTo>
                <a:cubicBezTo>
                  <a:pt x="79" y="23"/>
                  <a:pt x="79" y="23"/>
                  <a:pt x="79" y="23"/>
                </a:cubicBezTo>
                <a:cubicBezTo>
                  <a:pt x="73" y="0"/>
                  <a:pt x="73" y="0"/>
                  <a:pt x="73" y="0"/>
                </a:cubicBezTo>
                <a:cubicBezTo>
                  <a:pt x="123" y="0"/>
                  <a:pt x="123" y="0"/>
                  <a:pt x="123" y="0"/>
                </a:cubicBezTo>
                <a:cubicBezTo>
                  <a:pt x="117" y="23"/>
                  <a:pt x="117" y="23"/>
                  <a:pt x="117" y="23"/>
                </a:cubicBezTo>
                <a:cubicBezTo>
                  <a:pt x="128" y="23"/>
                  <a:pt x="128" y="23"/>
                  <a:pt x="128" y="23"/>
                </a:cubicBezTo>
                <a:cubicBezTo>
                  <a:pt x="131" y="23"/>
                  <a:pt x="134" y="26"/>
                  <a:pt x="134" y="30"/>
                </a:cubicBezTo>
                <a:cubicBezTo>
                  <a:pt x="134" y="33"/>
                  <a:pt x="131" y="36"/>
                  <a:pt x="128" y="36"/>
                </a:cubicBezTo>
                <a:cubicBezTo>
                  <a:pt x="125" y="36"/>
                  <a:pt x="125" y="36"/>
                  <a:pt x="125" y="36"/>
                </a:cubicBezTo>
                <a:cubicBezTo>
                  <a:pt x="125" y="75"/>
                  <a:pt x="125" y="75"/>
                  <a:pt x="125" y="75"/>
                </a:cubicBezTo>
                <a:cubicBezTo>
                  <a:pt x="166" y="141"/>
                  <a:pt x="190" y="187"/>
                  <a:pt x="190" y="187"/>
                </a:cubicBezTo>
                <a:close/>
                <a:moveTo>
                  <a:pt x="160" y="162"/>
                </a:moveTo>
                <a:cubicBezTo>
                  <a:pt x="157" y="156"/>
                  <a:pt x="124" y="98"/>
                  <a:pt x="114" y="82"/>
                </a:cubicBezTo>
                <a:cubicBezTo>
                  <a:pt x="112" y="79"/>
                  <a:pt x="112" y="79"/>
                  <a:pt x="112" y="79"/>
                </a:cubicBezTo>
                <a:cubicBezTo>
                  <a:pt x="84" y="79"/>
                  <a:pt x="84" y="79"/>
                  <a:pt x="84" y="79"/>
                </a:cubicBezTo>
                <a:cubicBezTo>
                  <a:pt x="83" y="82"/>
                  <a:pt x="83" y="82"/>
                  <a:pt x="83" y="82"/>
                </a:cubicBezTo>
                <a:cubicBezTo>
                  <a:pt x="72" y="99"/>
                  <a:pt x="41" y="154"/>
                  <a:pt x="37" y="160"/>
                </a:cubicBezTo>
                <a:cubicBezTo>
                  <a:pt x="37" y="160"/>
                  <a:pt x="37" y="161"/>
                  <a:pt x="36" y="162"/>
                </a:cubicBezTo>
                <a:cubicBezTo>
                  <a:pt x="36" y="162"/>
                  <a:pt x="36" y="162"/>
                  <a:pt x="36" y="162"/>
                </a:cubicBezTo>
                <a:lnTo>
                  <a:pt x="160" y="162"/>
                </a:ln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solidFill>
              <a:latin typeface="思源黑体 CN Normal" panose="020B0400000000000000" charset="-122"/>
              <a:ea typeface="思源黑体 CN Normal" panose="020B0400000000000000" charset="-122"/>
            </a:endParaRPr>
          </a:p>
        </p:txBody>
      </p:sp>
      <p:grpSp>
        <p:nvGrpSpPr>
          <p:cNvPr id="14" name="组合 13"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GrpSpPr/>
          <p:nvPr/>
        </p:nvGrpSpPr>
        <p:grpSpPr>
          <a:xfrm>
            <a:off x="5376228" y="3512185"/>
            <a:ext cx="366395" cy="497205"/>
            <a:chOff x="5680076" y="2749550"/>
            <a:chExt cx="547688" cy="742950"/>
          </a:xfrm>
          <a:solidFill>
            <a:schemeClr val="bg1"/>
          </a:solidFill>
        </p:grpSpPr>
        <p:sp>
          <p:nvSpPr>
            <p:cNvPr id="15" name="Freeform 13"/>
            <p:cNvSpPr/>
            <p:nvPr/>
          </p:nvSpPr>
          <p:spPr bwMode="auto">
            <a:xfrm>
              <a:off x="5680076" y="2749550"/>
              <a:ext cx="454025" cy="641350"/>
            </a:xfrm>
            <a:custGeom>
              <a:avLst/>
              <a:gdLst>
                <a:gd name="T0" fmla="*/ 158 w 165"/>
                <a:gd name="T1" fmla="*/ 195 h 233"/>
                <a:gd name="T2" fmla="*/ 158 w 165"/>
                <a:gd name="T3" fmla="*/ 189 h 233"/>
                <a:gd name="T4" fmla="*/ 70 w 165"/>
                <a:gd name="T5" fmla="*/ 189 h 233"/>
                <a:gd name="T6" fmla="*/ 70 w 165"/>
                <a:gd name="T7" fmla="*/ 195 h 233"/>
                <a:gd name="T8" fmla="*/ 68 w 165"/>
                <a:gd name="T9" fmla="*/ 195 h 233"/>
                <a:gd name="T10" fmla="*/ 18 w 165"/>
                <a:gd name="T11" fmla="*/ 120 h 233"/>
                <a:gd name="T12" fmla="*/ 94 w 165"/>
                <a:gd name="T13" fmla="*/ 39 h 233"/>
                <a:gd name="T14" fmla="*/ 94 w 165"/>
                <a:gd name="T15" fmla="*/ 120 h 233"/>
                <a:gd name="T16" fmla="*/ 70 w 165"/>
                <a:gd name="T17" fmla="*/ 120 h 233"/>
                <a:gd name="T18" fmla="*/ 70 w 165"/>
                <a:gd name="T19" fmla="*/ 127 h 233"/>
                <a:gd name="T20" fmla="*/ 76 w 165"/>
                <a:gd name="T21" fmla="*/ 127 h 233"/>
                <a:gd name="T22" fmla="*/ 75 w 165"/>
                <a:gd name="T23" fmla="*/ 131 h 233"/>
                <a:gd name="T24" fmla="*/ 75 w 165"/>
                <a:gd name="T25" fmla="*/ 150 h 233"/>
                <a:gd name="T26" fmla="*/ 86 w 165"/>
                <a:gd name="T27" fmla="*/ 161 h 233"/>
                <a:gd name="T28" fmla="*/ 97 w 165"/>
                <a:gd name="T29" fmla="*/ 150 h 233"/>
                <a:gd name="T30" fmla="*/ 97 w 165"/>
                <a:gd name="T31" fmla="*/ 131 h 233"/>
                <a:gd name="T32" fmla="*/ 96 w 165"/>
                <a:gd name="T33" fmla="*/ 127 h 233"/>
                <a:gd name="T34" fmla="*/ 104 w 165"/>
                <a:gd name="T35" fmla="*/ 127 h 233"/>
                <a:gd name="T36" fmla="*/ 103 w 165"/>
                <a:gd name="T37" fmla="*/ 131 h 233"/>
                <a:gd name="T38" fmla="*/ 103 w 165"/>
                <a:gd name="T39" fmla="*/ 163 h 233"/>
                <a:gd name="T40" fmla="*/ 114 w 165"/>
                <a:gd name="T41" fmla="*/ 174 h 233"/>
                <a:gd name="T42" fmla="*/ 125 w 165"/>
                <a:gd name="T43" fmla="*/ 163 h 233"/>
                <a:gd name="T44" fmla="*/ 125 w 165"/>
                <a:gd name="T45" fmla="*/ 131 h 233"/>
                <a:gd name="T46" fmla="*/ 124 w 165"/>
                <a:gd name="T47" fmla="*/ 127 h 233"/>
                <a:gd name="T48" fmla="*/ 132 w 165"/>
                <a:gd name="T49" fmla="*/ 127 h 233"/>
                <a:gd name="T50" fmla="*/ 131 w 165"/>
                <a:gd name="T51" fmla="*/ 131 h 233"/>
                <a:gd name="T52" fmla="*/ 131 w 165"/>
                <a:gd name="T53" fmla="*/ 150 h 233"/>
                <a:gd name="T54" fmla="*/ 142 w 165"/>
                <a:gd name="T55" fmla="*/ 161 h 233"/>
                <a:gd name="T56" fmla="*/ 153 w 165"/>
                <a:gd name="T57" fmla="*/ 150 h 233"/>
                <a:gd name="T58" fmla="*/ 153 w 165"/>
                <a:gd name="T59" fmla="*/ 131 h 233"/>
                <a:gd name="T60" fmla="*/ 152 w 165"/>
                <a:gd name="T61" fmla="*/ 127 h 233"/>
                <a:gd name="T62" fmla="*/ 158 w 165"/>
                <a:gd name="T63" fmla="*/ 127 h 233"/>
                <a:gd name="T64" fmla="*/ 158 w 165"/>
                <a:gd name="T65" fmla="*/ 120 h 233"/>
                <a:gd name="T66" fmla="*/ 134 w 165"/>
                <a:gd name="T67" fmla="*/ 120 h 233"/>
                <a:gd name="T68" fmla="*/ 134 w 165"/>
                <a:gd name="T69" fmla="*/ 18 h 233"/>
                <a:gd name="T70" fmla="*/ 142 w 165"/>
                <a:gd name="T71" fmla="*/ 18 h 233"/>
                <a:gd name="T72" fmla="*/ 142 w 165"/>
                <a:gd name="T73" fmla="*/ 0 h 233"/>
                <a:gd name="T74" fmla="*/ 86 w 165"/>
                <a:gd name="T75" fmla="*/ 0 h 233"/>
                <a:gd name="T76" fmla="*/ 86 w 165"/>
                <a:gd name="T77" fmla="*/ 18 h 233"/>
                <a:gd name="T78" fmla="*/ 94 w 165"/>
                <a:gd name="T79" fmla="*/ 18 h 233"/>
                <a:gd name="T80" fmla="*/ 94 w 165"/>
                <a:gd name="T81" fmla="*/ 20 h 233"/>
                <a:gd name="T82" fmla="*/ 0 w 165"/>
                <a:gd name="T83" fmla="*/ 120 h 233"/>
                <a:gd name="T84" fmla="*/ 63 w 165"/>
                <a:gd name="T85" fmla="*/ 213 h 233"/>
                <a:gd name="T86" fmla="*/ 63 w 165"/>
                <a:gd name="T87" fmla="*/ 233 h 233"/>
                <a:gd name="T88" fmla="*/ 165 w 165"/>
                <a:gd name="T89" fmla="*/ 233 h 233"/>
                <a:gd name="T90" fmla="*/ 165 w 165"/>
                <a:gd name="T91" fmla="*/ 195 h 233"/>
                <a:gd name="T92" fmla="*/ 158 w 165"/>
                <a:gd name="T93" fmla="*/ 1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233">
                  <a:moveTo>
                    <a:pt x="158" y="195"/>
                  </a:moveTo>
                  <a:cubicBezTo>
                    <a:pt x="158" y="189"/>
                    <a:pt x="158" y="189"/>
                    <a:pt x="158" y="189"/>
                  </a:cubicBezTo>
                  <a:cubicBezTo>
                    <a:pt x="70" y="189"/>
                    <a:pt x="70" y="189"/>
                    <a:pt x="70" y="189"/>
                  </a:cubicBezTo>
                  <a:cubicBezTo>
                    <a:pt x="70" y="195"/>
                    <a:pt x="70" y="195"/>
                    <a:pt x="70" y="195"/>
                  </a:cubicBezTo>
                  <a:cubicBezTo>
                    <a:pt x="68" y="195"/>
                    <a:pt x="68" y="195"/>
                    <a:pt x="68" y="195"/>
                  </a:cubicBezTo>
                  <a:cubicBezTo>
                    <a:pt x="38" y="183"/>
                    <a:pt x="18" y="154"/>
                    <a:pt x="18" y="120"/>
                  </a:cubicBezTo>
                  <a:cubicBezTo>
                    <a:pt x="18" y="77"/>
                    <a:pt x="51" y="42"/>
                    <a:pt x="94" y="39"/>
                  </a:cubicBezTo>
                  <a:cubicBezTo>
                    <a:pt x="94" y="120"/>
                    <a:pt x="94" y="120"/>
                    <a:pt x="94" y="120"/>
                  </a:cubicBezTo>
                  <a:cubicBezTo>
                    <a:pt x="70" y="120"/>
                    <a:pt x="70" y="120"/>
                    <a:pt x="70" y="120"/>
                  </a:cubicBezTo>
                  <a:cubicBezTo>
                    <a:pt x="70" y="127"/>
                    <a:pt x="70" y="127"/>
                    <a:pt x="70" y="127"/>
                  </a:cubicBezTo>
                  <a:cubicBezTo>
                    <a:pt x="76" y="127"/>
                    <a:pt x="76" y="127"/>
                    <a:pt x="76" y="127"/>
                  </a:cubicBezTo>
                  <a:cubicBezTo>
                    <a:pt x="75" y="128"/>
                    <a:pt x="75" y="130"/>
                    <a:pt x="75" y="131"/>
                  </a:cubicBezTo>
                  <a:cubicBezTo>
                    <a:pt x="75" y="150"/>
                    <a:pt x="75" y="150"/>
                    <a:pt x="75" y="150"/>
                  </a:cubicBezTo>
                  <a:cubicBezTo>
                    <a:pt x="75" y="156"/>
                    <a:pt x="80" y="161"/>
                    <a:pt x="86" y="161"/>
                  </a:cubicBezTo>
                  <a:cubicBezTo>
                    <a:pt x="92" y="161"/>
                    <a:pt x="97" y="156"/>
                    <a:pt x="97" y="150"/>
                  </a:cubicBezTo>
                  <a:cubicBezTo>
                    <a:pt x="97" y="131"/>
                    <a:pt x="97" y="131"/>
                    <a:pt x="97" y="131"/>
                  </a:cubicBezTo>
                  <a:cubicBezTo>
                    <a:pt x="97" y="130"/>
                    <a:pt x="96" y="128"/>
                    <a:pt x="96" y="127"/>
                  </a:cubicBezTo>
                  <a:cubicBezTo>
                    <a:pt x="104" y="127"/>
                    <a:pt x="104" y="127"/>
                    <a:pt x="104" y="127"/>
                  </a:cubicBezTo>
                  <a:cubicBezTo>
                    <a:pt x="103" y="128"/>
                    <a:pt x="103" y="130"/>
                    <a:pt x="103" y="131"/>
                  </a:cubicBezTo>
                  <a:cubicBezTo>
                    <a:pt x="103" y="163"/>
                    <a:pt x="103" y="163"/>
                    <a:pt x="103" y="163"/>
                  </a:cubicBezTo>
                  <a:cubicBezTo>
                    <a:pt x="103" y="169"/>
                    <a:pt x="108" y="174"/>
                    <a:pt x="114" y="174"/>
                  </a:cubicBezTo>
                  <a:cubicBezTo>
                    <a:pt x="120" y="174"/>
                    <a:pt x="125" y="169"/>
                    <a:pt x="125" y="163"/>
                  </a:cubicBezTo>
                  <a:cubicBezTo>
                    <a:pt x="125" y="131"/>
                    <a:pt x="125" y="131"/>
                    <a:pt x="125" y="131"/>
                  </a:cubicBezTo>
                  <a:cubicBezTo>
                    <a:pt x="125" y="130"/>
                    <a:pt x="125" y="128"/>
                    <a:pt x="124" y="127"/>
                  </a:cubicBezTo>
                  <a:cubicBezTo>
                    <a:pt x="132" y="127"/>
                    <a:pt x="132" y="127"/>
                    <a:pt x="132" y="127"/>
                  </a:cubicBezTo>
                  <a:cubicBezTo>
                    <a:pt x="131" y="128"/>
                    <a:pt x="131" y="130"/>
                    <a:pt x="131" y="131"/>
                  </a:cubicBezTo>
                  <a:cubicBezTo>
                    <a:pt x="131" y="150"/>
                    <a:pt x="131" y="150"/>
                    <a:pt x="131" y="150"/>
                  </a:cubicBezTo>
                  <a:cubicBezTo>
                    <a:pt x="131" y="156"/>
                    <a:pt x="136" y="161"/>
                    <a:pt x="142" y="161"/>
                  </a:cubicBezTo>
                  <a:cubicBezTo>
                    <a:pt x="148" y="161"/>
                    <a:pt x="153" y="156"/>
                    <a:pt x="153" y="150"/>
                  </a:cubicBezTo>
                  <a:cubicBezTo>
                    <a:pt x="153" y="131"/>
                    <a:pt x="153" y="131"/>
                    <a:pt x="153" y="131"/>
                  </a:cubicBezTo>
                  <a:cubicBezTo>
                    <a:pt x="153" y="130"/>
                    <a:pt x="153" y="128"/>
                    <a:pt x="152" y="127"/>
                  </a:cubicBezTo>
                  <a:cubicBezTo>
                    <a:pt x="158" y="127"/>
                    <a:pt x="158" y="127"/>
                    <a:pt x="158" y="127"/>
                  </a:cubicBezTo>
                  <a:cubicBezTo>
                    <a:pt x="158" y="120"/>
                    <a:pt x="158" y="120"/>
                    <a:pt x="158" y="120"/>
                  </a:cubicBezTo>
                  <a:cubicBezTo>
                    <a:pt x="134" y="120"/>
                    <a:pt x="134" y="120"/>
                    <a:pt x="134" y="120"/>
                  </a:cubicBezTo>
                  <a:cubicBezTo>
                    <a:pt x="134" y="18"/>
                    <a:pt x="134" y="18"/>
                    <a:pt x="134" y="18"/>
                  </a:cubicBezTo>
                  <a:cubicBezTo>
                    <a:pt x="142" y="18"/>
                    <a:pt x="142" y="18"/>
                    <a:pt x="142" y="18"/>
                  </a:cubicBezTo>
                  <a:cubicBezTo>
                    <a:pt x="142" y="0"/>
                    <a:pt x="142" y="0"/>
                    <a:pt x="142" y="0"/>
                  </a:cubicBezTo>
                  <a:cubicBezTo>
                    <a:pt x="86" y="0"/>
                    <a:pt x="86" y="0"/>
                    <a:pt x="86" y="0"/>
                  </a:cubicBezTo>
                  <a:cubicBezTo>
                    <a:pt x="86" y="18"/>
                    <a:pt x="86" y="18"/>
                    <a:pt x="86" y="18"/>
                  </a:cubicBezTo>
                  <a:cubicBezTo>
                    <a:pt x="94" y="18"/>
                    <a:pt x="94" y="18"/>
                    <a:pt x="94" y="18"/>
                  </a:cubicBezTo>
                  <a:cubicBezTo>
                    <a:pt x="94" y="20"/>
                    <a:pt x="94" y="20"/>
                    <a:pt x="94" y="20"/>
                  </a:cubicBezTo>
                  <a:cubicBezTo>
                    <a:pt x="41" y="24"/>
                    <a:pt x="0" y="67"/>
                    <a:pt x="0" y="120"/>
                  </a:cubicBezTo>
                  <a:cubicBezTo>
                    <a:pt x="0" y="162"/>
                    <a:pt x="26" y="198"/>
                    <a:pt x="63" y="213"/>
                  </a:cubicBezTo>
                  <a:cubicBezTo>
                    <a:pt x="63" y="233"/>
                    <a:pt x="63" y="233"/>
                    <a:pt x="63" y="233"/>
                  </a:cubicBezTo>
                  <a:cubicBezTo>
                    <a:pt x="165" y="233"/>
                    <a:pt x="165" y="233"/>
                    <a:pt x="165" y="233"/>
                  </a:cubicBezTo>
                  <a:cubicBezTo>
                    <a:pt x="165" y="195"/>
                    <a:pt x="165" y="195"/>
                    <a:pt x="165" y="195"/>
                  </a:cubicBezTo>
                  <a:lnTo>
                    <a:pt x="158" y="195"/>
                  </a:lnTo>
                  <a:close/>
                </a:path>
              </a:pathLst>
            </a:custGeom>
            <a:grpFill/>
            <a:ln>
              <a:noFill/>
            </a:ln>
          </p:spPr>
          <p:txBody>
            <a:bodyPr vert="horz" wrap="square" lIns="91440" tIns="45720" rIns="91440" bIns="45720" numCol="1" anchor="t" anchorCtr="0" compatLnSpc="1"/>
            <a:lstStyle/>
            <a:p>
              <a:endParaRPr lang="zh-CN" altLang="en-US" sz="2000">
                <a:solidFill>
                  <a:schemeClr val="bg1"/>
                </a:solidFill>
                <a:latin typeface="思源黑体 CN Normal" panose="020B0400000000000000" charset="-122"/>
                <a:ea typeface="思源黑体 CN Normal" panose="020B0400000000000000" charset="-122"/>
              </a:endParaRPr>
            </a:p>
          </p:txBody>
        </p:sp>
        <p:sp>
          <p:nvSpPr>
            <p:cNvPr id="16" name="Freeform 14"/>
            <p:cNvSpPr>
              <a:spLocks noEditPoints="1"/>
            </p:cNvSpPr>
            <p:nvPr/>
          </p:nvSpPr>
          <p:spPr bwMode="auto">
            <a:xfrm>
              <a:off x="5761039" y="3413125"/>
              <a:ext cx="466725" cy="79375"/>
            </a:xfrm>
            <a:custGeom>
              <a:avLst/>
              <a:gdLst>
                <a:gd name="T0" fmla="*/ 0 w 294"/>
                <a:gd name="T1" fmla="*/ 0 h 50"/>
                <a:gd name="T2" fmla="*/ 0 w 294"/>
                <a:gd name="T3" fmla="*/ 50 h 50"/>
                <a:gd name="T4" fmla="*/ 294 w 294"/>
                <a:gd name="T5" fmla="*/ 50 h 50"/>
                <a:gd name="T6" fmla="*/ 294 w 294"/>
                <a:gd name="T7" fmla="*/ 0 h 50"/>
                <a:gd name="T8" fmla="*/ 0 w 294"/>
                <a:gd name="T9" fmla="*/ 0 h 50"/>
                <a:gd name="T10" fmla="*/ 282 w 294"/>
                <a:gd name="T11" fmla="*/ 38 h 50"/>
                <a:gd name="T12" fmla="*/ 10 w 294"/>
                <a:gd name="T13" fmla="*/ 38 h 50"/>
                <a:gd name="T14" fmla="*/ 10 w 294"/>
                <a:gd name="T15" fmla="*/ 12 h 50"/>
                <a:gd name="T16" fmla="*/ 282 w 294"/>
                <a:gd name="T17" fmla="*/ 12 h 50"/>
                <a:gd name="T18" fmla="*/ 282 w 294"/>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0">
                  <a:moveTo>
                    <a:pt x="0" y="0"/>
                  </a:moveTo>
                  <a:lnTo>
                    <a:pt x="0" y="50"/>
                  </a:lnTo>
                  <a:lnTo>
                    <a:pt x="294" y="50"/>
                  </a:lnTo>
                  <a:lnTo>
                    <a:pt x="294" y="0"/>
                  </a:lnTo>
                  <a:lnTo>
                    <a:pt x="0" y="0"/>
                  </a:lnTo>
                  <a:close/>
                  <a:moveTo>
                    <a:pt x="282" y="38"/>
                  </a:moveTo>
                  <a:lnTo>
                    <a:pt x="10" y="38"/>
                  </a:lnTo>
                  <a:lnTo>
                    <a:pt x="10" y="12"/>
                  </a:lnTo>
                  <a:lnTo>
                    <a:pt x="282" y="12"/>
                  </a:lnTo>
                  <a:lnTo>
                    <a:pt x="282" y="38"/>
                  </a:lnTo>
                  <a:close/>
                </a:path>
              </a:pathLst>
            </a:custGeom>
            <a:grpFill/>
            <a:ln>
              <a:noFill/>
            </a:ln>
          </p:spPr>
          <p:txBody>
            <a:bodyPr vert="horz" wrap="square" lIns="91440" tIns="45720" rIns="91440" bIns="45720" numCol="1" anchor="t" anchorCtr="0" compatLnSpc="1"/>
            <a:lstStyle/>
            <a:p>
              <a:endParaRPr lang="zh-CN" altLang="en-US" sz="2000">
                <a:solidFill>
                  <a:schemeClr val="bg1"/>
                </a:solidFill>
                <a:latin typeface="思源黑体 CN Normal" panose="020B0400000000000000" charset="-122"/>
                <a:ea typeface="思源黑体 CN Normal" panose="020B0400000000000000" charset="-122"/>
              </a:endParaRPr>
            </a:p>
          </p:txBody>
        </p:sp>
      </p:grpSp>
      <p:sp>
        <p:nvSpPr>
          <p:cNvPr id="34" name="Freeform 2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a:spLocks noEditPoints="1"/>
          </p:cNvSpPr>
          <p:nvPr/>
        </p:nvSpPr>
        <p:spPr bwMode="auto">
          <a:xfrm>
            <a:off x="5339080" y="4979670"/>
            <a:ext cx="440690" cy="506730"/>
          </a:xfrm>
          <a:custGeom>
            <a:avLst/>
            <a:gdLst>
              <a:gd name="T0" fmla="*/ 61 w 240"/>
              <a:gd name="T1" fmla="*/ 0 h 275"/>
              <a:gd name="T2" fmla="*/ 61 w 240"/>
              <a:gd name="T3" fmla="*/ 46 h 275"/>
              <a:gd name="T4" fmla="*/ 91 w 240"/>
              <a:gd name="T5" fmla="*/ 109 h 275"/>
              <a:gd name="T6" fmla="*/ 152 w 240"/>
              <a:gd name="T7" fmla="*/ 131 h 275"/>
              <a:gd name="T8" fmla="*/ 179 w 240"/>
              <a:gd name="T9" fmla="*/ 275 h 275"/>
              <a:gd name="T10" fmla="*/ 240 w 240"/>
              <a:gd name="T11" fmla="*/ 131 h 275"/>
              <a:gd name="T12" fmla="*/ 91 w 240"/>
              <a:gd name="T13" fmla="*/ 109 h 275"/>
              <a:gd name="T14" fmla="*/ 59 w 240"/>
              <a:gd name="T15" fmla="*/ 145 h 275"/>
              <a:gd name="T16" fmla="*/ 123 w 240"/>
              <a:gd name="T17" fmla="*/ 102 h 275"/>
              <a:gd name="T18" fmla="*/ 123 w 240"/>
              <a:gd name="T19" fmla="*/ 102 h 275"/>
              <a:gd name="T20" fmla="*/ 123 w 240"/>
              <a:gd name="T21" fmla="*/ 73 h 275"/>
              <a:gd name="T22" fmla="*/ 69 w 240"/>
              <a:gd name="T23" fmla="*/ 73 h 275"/>
              <a:gd name="T24" fmla="*/ 68 w 240"/>
              <a:gd name="T25" fmla="*/ 50 h 275"/>
              <a:gd name="T26" fmla="*/ 40 w 240"/>
              <a:gd name="T27" fmla="*/ 53 h 275"/>
              <a:gd name="T28" fmla="*/ 3 w 240"/>
              <a:gd name="T29" fmla="*/ 177 h 275"/>
              <a:gd name="T30" fmla="*/ 92 w 240"/>
              <a:gd name="T31" fmla="*/ 259 h 275"/>
              <a:gd name="T32" fmla="*/ 125 w 240"/>
              <a:gd name="T33" fmla="*/ 259 h 275"/>
              <a:gd name="T34" fmla="*/ 121 w 240"/>
              <a:gd name="T35" fmla="*/ 145 h 275"/>
              <a:gd name="T36" fmla="*/ 40 w 240"/>
              <a:gd name="T37" fmla="*/ 197 h 275"/>
              <a:gd name="T38" fmla="*/ 54 w 240"/>
              <a:gd name="T39" fmla="*/ 273 h 275"/>
              <a:gd name="T40" fmla="*/ 86 w 240"/>
              <a:gd name="T41" fmla="*/ 197 h 275"/>
              <a:gd name="T42" fmla="*/ 7 w 240"/>
              <a:gd name="T43" fmla="*/ 185 h 275"/>
              <a:gd name="T44" fmla="*/ 218 w 240"/>
              <a:gd name="T45" fmla="*/ 79 h 275"/>
              <a:gd name="T46" fmla="*/ 146 w 240"/>
              <a:gd name="T47" fmla="*/ 100 h 275"/>
              <a:gd name="T48" fmla="*/ 218 w 240"/>
              <a:gd name="T49" fmla="*/ 79 h 275"/>
              <a:gd name="T50" fmla="*/ 233 w 240"/>
              <a:gd name="T51" fmla="*/ 75 h 275"/>
              <a:gd name="T52" fmla="*/ 161 w 240"/>
              <a:gd name="T53" fmla="*/ 53 h 275"/>
              <a:gd name="T54" fmla="*/ 160 w 240"/>
              <a:gd name="T55" fmla="*/ 49 h 275"/>
              <a:gd name="T56" fmla="*/ 232 w 240"/>
              <a:gd name="T57" fmla="*/ 28 h 275"/>
              <a:gd name="T58" fmla="*/ 160 w 240"/>
              <a:gd name="T59" fmla="*/ 49 h 275"/>
              <a:gd name="T60" fmla="*/ 149 w 240"/>
              <a:gd name="T61" fmla="*/ 2 h 275"/>
              <a:gd name="T62" fmla="*/ 222 w 240"/>
              <a:gd name="T63" fmla="*/ 2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75">
                <a:moveTo>
                  <a:pt x="37" y="23"/>
                </a:moveTo>
                <a:cubicBezTo>
                  <a:pt x="37" y="10"/>
                  <a:pt x="48" y="0"/>
                  <a:pt x="61" y="0"/>
                </a:cubicBezTo>
                <a:cubicBezTo>
                  <a:pt x="74" y="0"/>
                  <a:pt x="84" y="10"/>
                  <a:pt x="84" y="23"/>
                </a:cubicBezTo>
                <a:cubicBezTo>
                  <a:pt x="84" y="36"/>
                  <a:pt x="74" y="46"/>
                  <a:pt x="61" y="46"/>
                </a:cubicBezTo>
                <a:cubicBezTo>
                  <a:pt x="48" y="46"/>
                  <a:pt x="37" y="36"/>
                  <a:pt x="37" y="23"/>
                </a:cubicBezTo>
                <a:close/>
                <a:moveTo>
                  <a:pt x="91" y="109"/>
                </a:moveTo>
                <a:cubicBezTo>
                  <a:pt x="91" y="131"/>
                  <a:pt x="91" y="131"/>
                  <a:pt x="91" y="131"/>
                </a:cubicBezTo>
                <a:cubicBezTo>
                  <a:pt x="152" y="131"/>
                  <a:pt x="152" y="131"/>
                  <a:pt x="152" y="131"/>
                </a:cubicBezTo>
                <a:cubicBezTo>
                  <a:pt x="152" y="275"/>
                  <a:pt x="152" y="275"/>
                  <a:pt x="152" y="275"/>
                </a:cubicBezTo>
                <a:cubicBezTo>
                  <a:pt x="179" y="275"/>
                  <a:pt x="179" y="275"/>
                  <a:pt x="179" y="275"/>
                </a:cubicBezTo>
                <a:cubicBezTo>
                  <a:pt x="179" y="131"/>
                  <a:pt x="179" y="131"/>
                  <a:pt x="179" y="131"/>
                </a:cubicBezTo>
                <a:cubicBezTo>
                  <a:pt x="240" y="131"/>
                  <a:pt x="240" y="131"/>
                  <a:pt x="240" y="131"/>
                </a:cubicBezTo>
                <a:cubicBezTo>
                  <a:pt x="240" y="109"/>
                  <a:pt x="240" y="109"/>
                  <a:pt x="240" y="109"/>
                </a:cubicBezTo>
                <a:lnTo>
                  <a:pt x="91" y="109"/>
                </a:lnTo>
                <a:close/>
                <a:moveTo>
                  <a:pt x="121" y="145"/>
                </a:moveTo>
                <a:cubicBezTo>
                  <a:pt x="59" y="145"/>
                  <a:pt x="59" y="145"/>
                  <a:pt x="59" y="145"/>
                </a:cubicBezTo>
                <a:cubicBezTo>
                  <a:pt x="65" y="102"/>
                  <a:pt x="65" y="102"/>
                  <a:pt x="65" y="102"/>
                </a:cubicBezTo>
                <a:cubicBezTo>
                  <a:pt x="123" y="102"/>
                  <a:pt x="123" y="102"/>
                  <a:pt x="123" y="102"/>
                </a:cubicBezTo>
                <a:cubicBezTo>
                  <a:pt x="123" y="102"/>
                  <a:pt x="123" y="102"/>
                  <a:pt x="123" y="102"/>
                </a:cubicBezTo>
                <a:cubicBezTo>
                  <a:pt x="123" y="102"/>
                  <a:pt x="123" y="102"/>
                  <a:pt x="123" y="102"/>
                </a:cubicBezTo>
                <a:cubicBezTo>
                  <a:pt x="131" y="102"/>
                  <a:pt x="138" y="96"/>
                  <a:pt x="138" y="88"/>
                </a:cubicBezTo>
                <a:cubicBezTo>
                  <a:pt x="138" y="80"/>
                  <a:pt x="131" y="73"/>
                  <a:pt x="123" y="73"/>
                </a:cubicBezTo>
                <a:cubicBezTo>
                  <a:pt x="123" y="73"/>
                  <a:pt x="123" y="73"/>
                  <a:pt x="123" y="73"/>
                </a:cubicBezTo>
                <a:cubicBezTo>
                  <a:pt x="69" y="73"/>
                  <a:pt x="69" y="73"/>
                  <a:pt x="69" y="73"/>
                </a:cubicBezTo>
                <a:cubicBezTo>
                  <a:pt x="72" y="53"/>
                  <a:pt x="72" y="53"/>
                  <a:pt x="72" y="53"/>
                </a:cubicBezTo>
                <a:cubicBezTo>
                  <a:pt x="72" y="52"/>
                  <a:pt x="70" y="50"/>
                  <a:pt x="68" y="50"/>
                </a:cubicBezTo>
                <a:cubicBezTo>
                  <a:pt x="43" y="50"/>
                  <a:pt x="43" y="50"/>
                  <a:pt x="43" y="50"/>
                </a:cubicBezTo>
                <a:cubicBezTo>
                  <a:pt x="41" y="50"/>
                  <a:pt x="40" y="52"/>
                  <a:pt x="40" y="53"/>
                </a:cubicBezTo>
                <a:cubicBezTo>
                  <a:pt x="0" y="174"/>
                  <a:pt x="0" y="174"/>
                  <a:pt x="0" y="174"/>
                </a:cubicBezTo>
                <a:cubicBezTo>
                  <a:pt x="0" y="176"/>
                  <a:pt x="1" y="177"/>
                  <a:pt x="3" y="177"/>
                </a:cubicBezTo>
                <a:cubicBezTo>
                  <a:pt x="92" y="177"/>
                  <a:pt x="92" y="177"/>
                  <a:pt x="92" y="177"/>
                </a:cubicBezTo>
                <a:cubicBezTo>
                  <a:pt x="92" y="259"/>
                  <a:pt x="92" y="259"/>
                  <a:pt x="92" y="259"/>
                </a:cubicBezTo>
                <a:cubicBezTo>
                  <a:pt x="92" y="268"/>
                  <a:pt x="100" y="275"/>
                  <a:pt x="109" y="275"/>
                </a:cubicBezTo>
                <a:cubicBezTo>
                  <a:pt x="117" y="275"/>
                  <a:pt x="125" y="268"/>
                  <a:pt x="125" y="259"/>
                </a:cubicBezTo>
                <a:cubicBezTo>
                  <a:pt x="125" y="148"/>
                  <a:pt x="125" y="148"/>
                  <a:pt x="125" y="148"/>
                </a:cubicBezTo>
                <a:cubicBezTo>
                  <a:pt x="125" y="146"/>
                  <a:pt x="123" y="145"/>
                  <a:pt x="121" y="145"/>
                </a:cubicBezTo>
                <a:close/>
                <a:moveTo>
                  <a:pt x="7" y="197"/>
                </a:moveTo>
                <a:cubicBezTo>
                  <a:pt x="40" y="197"/>
                  <a:pt x="40" y="197"/>
                  <a:pt x="40" y="197"/>
                </a:cubicBezTo>
                <a:cubicBezTo>
                  <a:pt x="40" y="273"/>
                  <a:pt x="40" y="273"/>
                  <a:pt x="40" y="273"/>
                </a:cubicBezTo>
                <a:cubicBezTo>
                  <a:pt x="54" y="273"/>
                  <a:pt x="54" y="273"/>
                  <a:pt x="54" y="273"/>
                </a:cubicBezTo>
                <a:cubicBezTo>
                  <a:pt x="54" y="197"/>
                  <a:pt x="54" y="197"/>
                  <a:pt x="54" y="197"/>
                </a:cubicBezTo>
                <a:cubicBezTo>
                  <a:pt x="86" y="197"/>
                  <a:pt x="86" y="197"/>
                  <a:pt x="86" y="197"/>
                </a:cubicBezTo>
                <a:cubicBezTo>
                  <a:pt x="86" y="185"/>
                  <a:pt x="86" y="185"/>
                  <a:pt x="86" y="185"/>
                </a:cubicBezTo>
                <a:cubicBezTo>
                  <a:pt x="7" y="185"/>
                  <a:pt x="7" y="185"/>
                  <a:pt x="7" y="185"/>
                </a:cubicBezTo>
                <a:lnTo>
                  <a:pt x="7" y="197"/>
                </a:lnTo>
                <a:close/>
                <a:moveTo>
                  <a:pt x="218" y="79"/>
                </a:moveTo>
                <a:cubicBezTo>
                  <a:pt x="146" y="79"/>
                  <a:pt x="146" y="79"/>
                  <a:pt x="146" y="79"/>
                </a:cubicBezTo>
                <a:cubicBezTo>
                  <a:pt x="146" y="100"/>
                  <a:pt x="146" y="100"/>
                  <a:pt x="146" y="100"/>
                </a:cubicBezTo>
                <a:cubicBezTo>
                  <a:pt x="218" y="100"/>
                  <a:pt x="218" y="100"/>
                  <a:pt x="218" y="100"/>
                </a:cubicBezTo>
                <a:lnTo>
                  <a:pt x="218" y="79"/>
                </a:lnTo>
                <a:close/>
                <a:moveTo>
                  <a:pt x="161" y="75"/>
                </a:moveTo>
                <a:cubicBezTo>
                  <a:pt x="233" y="75"/>
                  <a:pt x="233" y="75"/>
                  <a:pt x="233" y="75"/>
                </a:cubicBezTo>
                <a:cubicBezTo>
                  <a:pt x="233" y="53"/>
                  <a:pt x="233" y="53"/>
                  <a:pt x="233" y="53"/>
                </a:cubicBezTo>
                <a:cubicBezTo>
                  <a:pt x="161" y="53"/>
                  <a:pt x="161" y="53"/>
                  <a:pt x="161" y="53"/>
                </a:cubicBezTo>
                <a:lnTo>
                  <a:pt x="161" y="75"/>
                </a:lnTo>
                <a:close/>
                <a:moveTo>
                  <a:pt x="160" y="49"/>
                </a:moveTo>
                <a:cubicBezTo>
                  <a:pt x="232" y="49"/>
                  <a:pt x="232" y="49"/>
                  <a:pt x="232" y="49"/>
                </a:cubicBezTo>
                <a:cubicBezTo>
                  <a:pt x="232" y="28"/>
                  <a:pt x="232" y="28"/>
                  <a:pt x="232" y="28"/>
                </a:cubicBezTo>
                <a:cubicBezTo>
                  <a:pt x="160" y="28"/>
                  <a:pt x="160" y="28"/>
                  <a:pt x="160" y="28"/>
                </a:cubicBezTo>
                <a:lnTo>
                  <a:pt x="160" y="49"/>
                </a:lnTo>
                <a:close/>
                <a:moveTo>
                  <a:pt x="222" y="2"/>
                </a:moveTo>
                <a:cubicBezTo>
                  <a:pt x="149" y="2"/>
                  <a:pt x="149" y="2"/>
                  <a:pt x="149" y="2"/>
                </a:cubicBezTo>
                <a:cubicBezTo>
                  <a:pt x="149" y="24"/>
                  <a:pt x="149" y="24"/>
                  <a:pt x="149" y="24"/>
                </a:cubicBezTo>
                <a:cubicBezTo>
                  <a:pt x="222" y="24"/>
                  <a:pt x="222" y="24"/>
                  <a:pt x="222" y="24"/>
                </a:cubicBezTo>
                <a:lnTo>
                  <a:pt x="222" y="2"/>
                </a:ln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solidFill>
              <a:latin typeface="思源黑体 CN Normal" panose="020B0400000000000000" charset="-122"/>
              <a:ea typeface="思源黑体 CN Normal" panose="020B0400000000000000" charset="-122"/>
            </a:endParaRPr>
          </a:p>
        </p:txBody>
      </p:sp>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6" name="矩形 5"/>
          <p:cNvSpPr/>
          <p:nvPr/>
        </p:nvSpPr>
        <p:spPr>
          <a:xfrm>
            <a:off x="3745230" y="3903980"/>
            <a:ext cx="2287270" cy="2282825"/>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96" name="矩形 95"/>
          <p:cNvSpPr/>
          <p:nvPr/>
        </p:nvSpPr>
        <p:spPr>
          <a:xfrm>
            <a:off x="1393190" y="1622425"/>
            <a:ext cx="2287270" cy="2282825"/>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4" name="矩形 3"/>
          <p:cNvSpPr/>
          <p:nvPr/>
        </p:nvSpPr>
        <p:spPr bwMode="auto">
          <a:xfrm>
            <a:off x="120015" y="205740"/>
            <a:ext cx="5127625"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rPr>
              <a:t>第三部分：研究成果展示及其应用</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endParaRPr>
          </a:p>
        </p:txBody>
      </p:sp>
      <p:sp>
        <p:nvSpPr>
          <p:cNvPr id="7" name="矩形 6"/>
          <p:cNvSpPr/>
          <p:nvPr/>
        </p:nvSpPr>
        <p:spPr>
          <a:xfrm>
            <a:off x="120015" y="697865"/>
            <a:ext cx="4324350" cy="245110"/>
          </a:xfrm>
          <a:prstGeom prst="rect">
            <a:avLst/>
          </a:prstGeom>
        </p:spPr>
        <p:txBody>
          <a:bodyPr wrap="square">
            <a:spAutoFit/>
          </a:bodyPr>
          <a:lstStyle/>
          <a:p>
            <a:pPr algn="l"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sym typeface="+mn-ea"/>
              </a:rPr>
              <a:t>RESEARCH RESULTS AND ITS APPLICATION</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9478" name="Rectangle 22" descr="sy_64934932458副本"/>
          <p:cNvSpPr>
            <a:spLocks noChangeArrowheads="1"/>
          </p:cNvSpPr>
          <p:nvPr/>
        </p:nvSpPr>
        <p:spPr bwMode="auto">
          <a:xfrm>
            <a:off x="1393190" y="3904641"/>
            <a:ext cx="2288117" cy="2282471"/>
          </a:xfrm>
          <a:prstGeom prst="rect">
            <a:avLst/>
          </a:prstGeom>
          <a:blipFill dpi="0" rotWithShape="1">
            <a:blip r:embed="rId2" cstate="print">
              <a:extLst>
                <a:ext uri="{28A0092B-C50C-407E-A947-70E740481C1C}">
                  <a14:useLocalDpi xmlns:a14="http://schemas.microsoft.com/office/drawing/2010/main" val="0"/>
                </a:ext>
              </a:extLst>
            </a:blip>
            <a:srcRect/>
            <a:stretch>
              <a:fillRect l="-11885" r="-11885"/>
            </a:stretch>
          </a:blipFill>
          <a:ln>
            <a:noFill/>
          </a:ln>
          <a:effec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19479" name="Rectangle 23" descr="sy_20111224160806078015"/>
          <p:cNvSpPr>
            <a:spLocks noChangeArrowheads="1"/>
          </p:cNvSpPr>
          <p:nvPr/>
        </p:nvSpPr>
        <p:spPr bwMode="auto">
          <a:xfrm>
            <a:off x="3744809" y="1622170"/>
            <a:ext cx="2288116" cy="2282471"/>
          </a:xfrm>
          <a:prstGeom prst="rect">
            <a:avLst/>
          </a:prstGeom>
          <a:blipFill dpi="0" rotWithShape="1">
            <a:blip r:embed="rId3" cstate="print">
              <a:extLst>
                <a:ext uri="{28A0092B-C50C-407E-A947-70E740481C1C}">
                  <a14:useLocalDpi xmlns:a14="http://schemas.microsoft.com/office/drawing/2010/main" val="0"/>
                </a:ext>
              </a:extLst>
            </a:blip>
            <a:srcRect/>
            <a:stretch>
              <a:fillRect l="-23423" t="580" r="-23423" b="580"/>
            </a:stretch>
          </a:blipFill>
          <a:ln>
            <a:noFill/>
          </a:ln>
          <a:effec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19481" name="Freeform 25" descr="17957756_101728372001_2副本"/>
          <p:cNvSpPr/>
          <p:nvPr/>
        </p:nvSpPr>
        <p:spPr bwMode="auto">
          <a:xfrm>
            <a:off x="6096425" y="1622170"/>
            <a:ext cx="4643967" cy="4564941"/>
          </a:xfrm>
          <a:custGeom>
            <a:avLst/>
            <a:gdLst>
              <a:gd name="T0" fmla="*/ 0 w 2507"/>
              <a:gd name="T1" fmla="*/ 0 h 2464"/>
              <a:gd name="T2" fmla="*/ 0 w 2507"/>
              <a:gd name="T3" fmla="*/ 1232 h 2464"/>
              <a:gd name="T4" fmla="*/ 0 w 2507"/>
              <a:gd name="T5" fmla="*/ 2464 h 2464"/>
              <a:gd name="T6" fmla="*/ 2507 w 2507"/>
              <a:gd name="T7" fmla="*/ 2464 h 2464"/>
              <a:gd name="T8" fmla="*/ 2507 w 2507"/>
              <a:gd name="T9" fmla="*/ 1232 h 2464"/>
              <a:gd name="T10" fmla="*/ 2507 w 2507"/>
              <a:gd name="T11" fmla="*/ 0 h 2464"/>
              <a:gd name="T12" fmla="*/ 0 w 2507"/>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2507" h="2464">
                <a:moveTo>
                  <a:pt x="0" y="0"/>
                </a:moveTo>
                <a:lnTo>
                  <a:pt x="0" y="1232"/>
                </a:lnTo>
                <a:lnTo>
                  <a:pt x="0" y="2464"/>
                </a:lnTo>
                <a:lnTo>
                  <a:pt x="2507" y="2464"/>
                </a:lnTo>
                <a:lnTo>
                  <a:pt x="2507" y="1232"/>
                </a:lnTo>
                <a:lnTo>
                  <a:pt x="2507" y="0"/>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19482" name="Rectangle 26"/>
          <p:cNvSpPr>
            <a:spLocks noChangeArrowheads="1"/>
          </p:cNvSpPr>
          <p:nvPr/>
        </p:nvSpPr>
        <p:spPr bwMode="auto">
          <a:xfrm>
            <a:off x="1625179" y="1886901"/>
            <a:ext cx="1824567" cy="1753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kern="1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研究成果应用</a:t>
            </a:r>
            <a:endParaRPr lang="zh-CN" altLang="en-US" kern="1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gn="ctr"/>
            <a:endParaRPr lang="zh-CN" altLang="en-US" sz="1200"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gn="ctr"/>
            <a:r>
              <a:rPr lang="en-US" altLang="zh-CN" sz="1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We have many PowerPoint </a:t>
            </a:r>
            <a:r>
              <a:rPr lang="zh-CN" altLang="en-US" sz="1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templates</a:t>
            </a:r>
            <a:r>
              <a:rPr lang="en-US" altLang="zh-CN" sz="1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 that has been specifically designed to help anyone that is stepping into the world of PowerPoint for the very first time.</a:t>
            </a:r>
            <a:endParaRPr lang="en-US" altLang="zh-CN" sz="1200"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9483" name="Rectangle 27"/>
          <p:cNvSpPr>
            <a:spLocks noChangeArrowheads="1"/>
          </p:cNvSpPr>
          <p:nvPr/>
        </p:nvSpPr>
        <p:spPr bwMode="auto">
          <a:xfrm>
            <a:off x="3976584" y="4199650"/>
            <a:ext cx="1824567" cy="1753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kern="1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研究成果应用</a:t>
            </a:r>
            <a:endParaRPr lang="zh-CN" altLang="en-US" kern="1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gn="ctr"/>
            <a:endParaRPr lang="zh-CN" altLang="en-US" sz="12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gn="ctr"/>
            <a:r>
              <a:rPr lang="en-US" altLang="zh-CN" sz="1200">
                <a:solidFill>
                  <a:schemeClr val="bg1"/>
                </a:solidFill>
                <a:latin typeface="思源黑体 CN Normal" panose="020B0400000000000000" charset="-122"/>
                <a:ea typeface="思源黑体 CN Normal" panose="020B0400000000000000" charset="-122"/>
                <a:cs typeface="思源黑体 CN Normal" panose="020B0400000000000000" charset="-122"/>
              </a:rPr>
              <a:t>We have many PowerPoint </a:t>
            </a:r>
            <a:r>
              <a:rPr lang="zh-CN" altLang="en-US" sz="1200">
                <a:solidFill>
                  <a:schemeClr val="bg1"/>
                </a:solidFill>
                <a:latin typeface="思源黑体 CN Normal" panose="020B0400000000000000" charset="-122"/>
                <a:ea typeface="思源黑体 CN Normal" panose="020B0400000000000000" charset="-122"/>
                <a:cs typeface="思源黑体 CN Normal" panose="020B0400000000000000" charset="-122"/>
              </a:rPr>
              <a:t>templates</a:t>
            </a:r>
            <a:r>
              <a:rPr lang="en-US" altLang="zh-CN" sz="1200">
                <a:solidFill>
                  <a:schemeClr val="bg1"/>
                </a:solidFill>
                <a:latin typeface="思源黑体 CN Normal" panose="020B0400000000000000" charset="-122"/>
                <a:ea typeface="思源黑体 CN Normal" panose="020B0400000000000000" charset="-122"/>
                <a:cs typeface="思源黑体 CN Normal" panose="020B0400000000000000" charset="-122"/>
              </a:rPr>
              <a:t> that has been specifically designed to help anyone that is stepping into the world of PowerPoint for the very first time.</a:t>
            </a:r>
            <a:endParaRPr lang="en-US" altLang="zh-CN" sz="12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Tree>
    <p:custDataLst>
      <p:tags r:id="rId5"/>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grpSp>
        <p:nvGrpSpPr>
          <p:cNvPr id="5" name="组合 4"/>
          <p:cNvGrpSpPr/>
          <p:nvPr/>
        </p:nvGrpSpPr>
        <p:grpSpPr>
          <a:xfrm>
            <a:off x="2830195" y="163830"/>
            <a:ext cx="6531610" cy="6531610"/>
            <a:chOff x="1638" y="1026"/>
            <a:chExt cx="9626" cy="9626"/>
          </a:xfrm>
        </p:grpSpPr>
        <p:sp>
          <p:nvSpPr>
            <p:cNvPr id="10" name="菱形 9"/>
            <p:cNvSpPr/>
            <p:nvPr/>
          </p:nvSpPr>
          <p:spPr>
            <a:xfrm>
              <a:off x="1638" y="1026"/>
              <a:ext cx="9626" cy="9626"/>
            </a:xfrm>
            <a:prstGeom prst="diamond">
              <a:avLst/>
            </a:prstGeom>
            <a:solidFill>
              <a:srgbClr val="3B3FF5"/>
            </a:solidFill>
            <a:ln w="7620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sp>
          <p:nvSpPr>
            <p:cNvPr id="11" name="菱形 10"/>
            <p:cNvSpPr/>
            <p:nvPr/>
          </p:nvSpPr>
          <p:spPr>
            <a:xfrm>
              <a:off x="1690" y="1077"/>
              <a:ext cx="9523" cy="9523"/>
            </a:xfrm>
            <a:prstGeom prst="diamond">
              <a:avLst/>
            </a:prstGeom>
            <a:solidFill>
              <a:srgbClr val="3B3FF5"/>
            </a:solidFill>
            <a:ln w="7620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grpSp>
      <p:cxnSp>
        <p:nvCxnSpPr>
          <p:cNvPr id="34" name="直接连接符 33"/>
          <p:cNvCxnSpPr/>
          <p:nvPr/>
        </p:nvCxnSpPr>
        <p:spPr>
          <a:xfrm>
            <a:off x="1125728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bwMode="auto">
          <a:xfrm>
            <a:off x="9920605" y="6424295"/>
            <a:ext cx="1854835" cy="306705"/>
          </a:xfrm>
          <a:prstGeom prst="rect">
            <a:avLst/>
          </a:prstGeom>
        </p:spPr>
        <p:txBody>
          <a:bodyPr wrap="square">
            <a:spAutoFit/>
          </a:bodyPr>
          <a:lstStyle/>
          <a:p>
            <a:pPr algn="r">
              <a:defRPr/>
            </a:pPr>
            <a:r>
              <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填写你的课题名称</a:t>
            </a:r>
            <a:endPar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cxnSp>
        <p:nvCxnSpPr>
          <p:cNvPr id="47" name="直接连接符 46"/>
          <p:cNvCxnSpPr/>
          <p:nvPr/>
        </p:nvCxnSpPr>
        <p:spPr>
          <a:xfrm>
            <a:off x="63754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bwMode="auto">
          <a:xfrm>
            <a:off x="479425" y="6424295"/>
            <a:ext cx="1123315" cy="306705"/>
          </a:xfrm>
          <a:prstGeom prst="rect">
            <a:avLst/>
          </a:prstGeom>
        </p:spPr>
        <p:txBody>
          <a:bodyPr wrap="square">
            <a:spAutoFit/>
          </a:bodyPr>
          <a:lstStyle/>
          <a:p>
            <a:pPr>
              <a:defRPr/>
            </a:pPr>
            <a:r>
              <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rPr>
              <a:t>2019-6-6</a:t>
            </a:r>
            <a:endPar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grpSp>
        <p:nvGrpSpPr>
          <p:cNvPr id="2" name="组合 1"/>
          <p:cNvGrpSpPr/>
          <p:nvPr/>
        </p:nvGrpSpPr>
        <p:grpSpPr>
          <a:xfrm>
            <a:off x="2508250" y="2403820"/>
            <a:ext cx="7178040" cy="1800597"/>
            <a:chOff x="3899" y="3529"/>
            <a:chExt cx="6602" cy="1656"/>
          </a:xfrm>
        </p:grpSpPr>
        <p:sp>
          <p:nvSpPr>
            <p:cNvPr id="13" name="矩形 12"/>
            <p:cNvSpPr/>
            <p:nvPr/>
          </p:nvSpPr>
          <p:spPr bwMode="auto">
            <a:xfrm>
              <a:off x="4792" y="3529"/>
              <a:ext cx="4815" cy="593"/>
            </a:xfrm>
            <a:prstGeom prst="rect">
              <a:avLst/>
            </a:prstGeom>
            <a:noFill/>
          </p:spPr>
          <p:txBody>
            <a:bodyPr wrap="square">
              <a:spAutoFit/>
            </a:bodyPr>
            <a:lstStyle/>
            <a:p>
              <a:pPr algn="ctr">
                <a:defRPr/>
              </a:pPr>
              <a:r>
                <a:rPr lang="zh-CN" altLang="en-US" sz="3600" kern="100">
                  <a:solidFill>
                    <a:schemeClr val="bg1"/>
                  </a:solidFill>
                  <a:latin typeface="思源黑体 CN Bold" panose="020B0800000000000000" charset="-122"/>
                  <a:ea typeface="思源黑体 CN Bold" panose="020B0800000000000000" charset="-122"/>
                  <a:cs typeface="Times New Roman" panose="02020603050405020304" pitchFamily="18" charset="0"/>
                  <a:sym typeface="+mn-ea"/>
                </a:rPr>
                <a:t>论文总结</a:t>
              </a:r>
              <a:endParaRPr lang="zh-CN" altLang="en-US" sz="3600" kern="100" dirty="0">
                <a:solidFill>
                  <a:schemeClr val="bg1"/>
                </a:solidFill>
                <a:latin typeface="思源黑体 CN Bold" panose="020B0800000000000000" charset="-122"/>
                <a:ea typeface="思源黑体 CN Bold" panose="020B0800000000000000" charset="-122"/>
                <a:cs typeface="Times New Roman" panose="02020603050405020304" pitchFamily="18" charset="0"/>
                <a:sym typeface="+mn-ea"/>
              </a:endParaRPr>
            </a:p>
          </p:txBody>
        </p:sp>
        <p:sp>
          <p:nvSpPr>
            <p:cNvPr id="14" name="矩形 13"/>
            <p:cNvSpPr/>
            <p:nvPr/>
          </p:nvSpPr>
          <p:spPr>
            <a:xfrm>
              <a:off x="3899" y="4122"/>
              <a:ext cx="6602" cy="282"/>
            </a:xfrm>
            <a:prstGeom prst="rect">
              <a:avLst/>
            </a:prstGeom>
          </p:spPr>
          <p:txBody>
            <a:bodyPr wrap="square">
              <a:spAutoFit/>
            </a:bodyPr>
            <a:lstStyle/>
            <a:p>
              <a:pPr algn="ctr" fontAlgn="base">
                <a:spcBef>
                  <a:spcPct val="0"/>
                </a:spcBef>
                <a:spcAft>
                  <a:spcPct val="0"/>
                </a:spcAft>
                <a:defRPr/>
              </a:pPr>
              <a:r>
                <a:rPr lang="en-US" altLang="zh-CN" sz="1400">
                  <a:solidFill>
                    <a:schemeClr val="bg1"/>
                  </a:solidFill>
                  <a:latin typeface="思源黑体 CN Normal" panose="020B0400000000000000" charset="-122"/>
                  <a:ea typeface="思源黑体 CN Normal" panose="020B0400000000000000" charset="-122"/>
                  <a:sym typeface="+mn-ea"/>
                </a:rPr>
                <a:t>THE PAPER SUMMARY</a:t>
              </a:r>
              <a:endParaRPr lang="en-US" altLang="zh-CN" sz="1400">
                <a:solidFill>
                  <a:schemeClr val="bg1"/>
                </a:solidFill>
                <a:latin typeface="思源黑体 CN Normal" panose="020B0400000000000000" charset="-122"/>
                <a:ea typeface="思源黑体 CN Normal" panose="020B0400000000000000" charset="-122"/>
                <a:sym typeface="+mn-ea"/>
              </a:endParaRPr>
            </a:p>
          </p:txBody>
        </p:sp>
        <p:sp>
          <p:nvSpPr>
            <p:cNvPr id="15" name="矩形 14"/>
            <p:cNvSpPr/>
            <p:nvPr/>
          </p:nvSpPr>
          <p:spPr>
            <a:xfrm>
              <a:off x="4696" y="4676"/>
              <a:ext cx="5006" cy="509"/>
            </a:xfrm>
            <a:prstGeom prst="rect">
              <a:avLst/>
            </a:prstGeom>
          </p:spPr>
          <p:txBody>
            <a:bodyPr wrap="square">
              <a:spAutoFit/>
            </a:bodyPr>
            <a:lstStyle/>
            <a:p>
              <a:pPr lvl="0" algn="ctr">
                <a:lnSpc>
                  <a:spcPct val="150000"/>
                </a:lnSpc>
              </a:pPr>
              <a:r>
                <a:rPr lang="en-US" altLang="zh-CN" sz="1000" dirty="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000" dirty="0">
                <a:solidFill>
                  <a:schemeClr val="bg1"/>
                </a:solidFill>
                <a:latin typeface="思源黑体 CN Normal" panose="020B0400000000000000" charset="-122"/>
                <a:ea typeface="思源黑体 CN Normal" panose="020B0400000000000000" charset="-122"/>
              </a:endParaRPr>
            </a:p>
          </p:txBody>
        </p:sp>
        <p:cxnSp>
          <p:nvCxnSpPr>
            <p:cNvPr id="16" name="直接连接符 15"/>
            <p:cNvCxnSpPr/>
            <p:nvPr/>
          </p:nvCxnSpPr>
          <p:spPr>
            <a:xfrm>
              <a:off x="6994" y="4603"/>
              <a:ext cx="41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4" name="矩形 3"/>
          <p:cNvSpPr/>
          <p:nvPr/>
        </p:nvSpPr>
        <p:spPr bwMode="auto">
          <a:xfrm>
            <a:off x="120015" y="205740"/>
            <a:ext cx="5127625"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rPr>
              <a:t>第四部分：论文总结</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endParaRPr>
          </a:p>
        </p:txBody>
      </p:sp>
      <p:sp>
        <p:nvSpPr>
          <p:cNvPr id="7" name="矩形 6"/>
          <p:cNvSpPr/>
          <p:nvPr/>
        </p:nvSpPr>
        <p:spPr>
          <a:xfrm>
            <a:off x="120015" y="697865"/>
            <a:ext cx="4324350" cy="245110"/>
          </a:xfrm>
          <a:prstGeom prst="rect">
            <a:avLst/>
          </a:prstGeom>
        </p:spPr>
        <p:txBody>
          <a:bodyPr wrap="square">
            <a:spAutoFit/>
          </a:bodyPr>
          <a:lstStyle/>
          <a:p>
            <a:pPr algn="l"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sym typeface="+mn-ea"/>
              </a:rPr>
              <a:t>THE PAPER SUMMARY</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85750" y="2675890"/>
            <a:ext cx="11548110" cy="0"/>
          </a:xfrm>
          <a:prstGeom prst="line">
            <a:avLst/>
          </a:prstGeom>
          <a:ln w="12700">
            <a:solidFill>
              <a:srgbClr val="7E81F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85750" y="4356100"/>
            <a:ext cx="11548110" cy="0"/>
          </a:xfrm>
          <a:prstGeom prst="line">
            <a:avLst/>
          </a:prstGeom>
          <a:ln w="12700">
            <a:solidFill>
              <a:srgbClr val="7E81F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85750" y="6036310"/>
            <a:ext cx="11548110" cy="0"/>
          </a:xfrm>
          <a:prstGeom prst="line">
            <a:avLst/>
          </a:prstGeom>
          <a:ln w="12700">
            <a:solidFill>
              <a:srgbClr val="7E81F9"/>
            </a:solidFill>
          </a:ln>
        </p:spPr>
        <p:style>
          <a:lnRef idx="1">
            <a:schemeClr val="accent1"/>
          </a:lnRef>
          <a:fillRef idx="0">
            <a:schemeClr val="accent1"/>
          </a:fillRef>
          <a:effectRef idx="0">
            <a:schemeClr val="accent1"/>
          </a:effectRef>
          <a:fontRef idx="minor">
            <a:schemeClr val="tx1"/>
          </a:fontRef>
        </p:style>
      </p:cxnSp>
      <p:sp>
        <p:nvSpPr>
          <p:cNvPr id="82" name="矩形 81"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1036955" y="1411605"/>
            <a:ext cx="1351280" cy="367665"/>
          </a:xfrm>
          <a:prstGeom prst="rect">
            <a:avLst/>
          </a:prstGeom>
          <a:noFill/>
        </p:spPr>
        <p:txBody>
          <a:bodyPr wrap="square">
            <a:spAutoFit/>
          </a:bodyPr>
          <a:lstStyle/>
          <a:p>
            <a:pP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论文总结</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83" name="矩形 82"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1036955" y="1866265"/>
            <a:ext cx="10683240" cy="645160"/>
          </a:xfrm>
          <a:prstGeom prst="rect">
            <a:avLst/>
          </a:prstGeom>
        </p:spPr>
        <p:txBody>
          <a:bodyPr wrap="square">
            <a:spAutoFit/>
          </a:bodyPr>
          <a:lstStyle/>
          <a:p>
            <a:pPr>
              <a:lnSpc>
                <a:spcPct val="150000"/>
              </a:lnSpc>
            </a:pPr>
            <a:r>
              <a:rPr lang="en-US" altLang="zh-CN" sz="12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Lorem ipsum dolor sit amet, consectetur adipiscing elit. Donec luctus nibh sit amet sem vulputate venenatis bibendum orci pulvinar.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84" name="直接连接符 83"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1184910" y="1903095"/>
            <a:ext cx="245110" cy="0"/>
          </a:xfrm>
          <a:prstGeom prst="line">
            <a:avLst/>
          </a:prstGeom>
          <a:ln w="19050">
            <a:solidFill>
              <a:srgbClr val="7E81F9"/>
            </a:solidFill>
          </a:ln>
        </p:spPr>
        <p:style>
          <a:lnRef idx="1">
            <a:schemeClr val="accent1"/>
          </a:lnRef>
          <a:fillRef idx="0">
            <a:schemeClr val="accent1"/>
          </a:fillRef>
          <a:effectRef idx="0">
            <a:schemeClr val="accent1"/>
          </a:effectRef>
          <a:fontRef idx="minor">
            <a:schemeClr val="tx1"/>
          </a:fontRef>
        </p:style>
      </p:cxnSp>
      <p:sp>
        <p:nvSpPr>
          <p:cNvPr id="85" name="矩形 8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1036955" y="2956560"/>
            <a:ext cx="1351280" cy="367665"/>
          </a:xfrm>
          <a:prstGeom prst="rect">
            <a:avLst/>
          </a:prstGeom>
          <a:noFill/>
        </p:spPr>
        <p:txBody>
          <a:bodyPr wrap="square">
            <a:spAutoFit/>
          </a:bodyPr>
          <a:lstStyle/>
          <a:p>
            <a:pP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论文总结</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86" name="矩形 8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1036955" y="3411855"/>
            <a:ext cx="10683240" cy="645160"/>
          </a:xfrm>
          <a:prstGeom prst="rect">
            <a:avLst/>
          </a:prstGeom>
        </p:spPr>
        <p:txBody>
          <a:bodyPr wrap="square">
            <a:spAutoFit/>
          </a:bodyPr>
          <a:lstStyle/>
          <a:p>
            <a:pPr>
              <a:lnSpc>
                <a:spcPct val="150000"/>
              </a:lnSpc>
            </a:pPr>
            <a:r>
              <a:rPr lang="en-US" altLang="zh-CN" sz="12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Lorem ipsum dolor sit amet, consectetur adipiscing elit. Donec luctus nibh sit amet sem vulputate venenatis bibendum orci pulvinar.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87" name="直接连接符 8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1184910" y="3448050"/>
            <a:ext cx="245110" cy="0"/>
          </a:xfrm>
          <a:prstGeom prst="line">
            <a:avLst/>
          </a:prstGeom>
          <a:ln w="19050">
            <a:solidFill>
              <a:srgbClr val="7E81F9"/>
            </a:solidFill>
          </a:ln>
        </p:spPr>
        <p:style>
          <a:lnRef idx="1">
            <a:schemeClr val="accent1"/>
          </a:lnRef>
          <a:fillRef idx="0">
            <a:schemeClr val="accent1"/>
          </a:fillRef>
          <a:effectRef idx="0">
            <a:schemeClr val="accent1"/>
          </a:effectRef>
          <a:fontRef idx="minor">
            <a:schemeClr val="tx1"/>
          </a:fontRef>
        </p:style>
      </p:cxnSp>
      <p:sp>
        <p:nvSpPr>
          <p:cNvPr id="88" name="矩形 87"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1036955" y="4653280"/>
            <a:ext cx="1351280" cy="367665"/>
          </a:xfrm>
          <a:prstGeom prst="rect">
            <a:avLst/>
          </a:prstGeom>
          <a:noFill/>
        </p:spPr>
        <p:txBody>
          <a:bodyPr wrap="square">
            <a:spAutoFit/>
          </a:bodyPr>
          <a:lstStyle/>
          <a:p>
            <a:pP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论文总结</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89" name="矩形 88"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1036955" y="5109210"/>
            <a:ext cx="10683240" cy="645160"/>
          </a:xfrm>
          <a:prstGeom prst="rect">
            <a:avLst/>
          </a:prstGeom>
        </p:spPr>
        <p:txBody>
          <a:bodyPr wrap="square">
            <a:spAutoFit/>
          </a:bodyPr>
          <a:lstStyle/>
          <a:p>
            <a:pPr>
              <a:lnSpc>
                <a:spcPct val="150000"/>
              </a:lnSpc>
            </a:pPr>
            <a:r>
              <a:rPr lang="en-US" altLang="zh-CN" sz="12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Lorem ipsum dolor sit amet, consectetur adipiscing elit. Donec luctus nibh sit amet sem vulputate venenatis bibendum orci pulvinar.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90" name="直接连接符 89"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1184910" y="5144770"/>
            <a:ext cx="245110" cy="0"/>
          </a:xfrm>
          <a:prstGeom prst="line">
            <a:avLst/>
          </a:prstGeom>
          <a:ln w="19050">
            <a:solidFill>
              <a:srgbClr val="7E81F9"/>
            </a:solidFill>
          </a:ln>
        </p:spPr>
        <p:style>
          <a:lnRef idx="1">
            <a:schemeClr val="accent1"/>
          </a:lnRef>
          <a:fillRef idx="0">
            <a:schemeClr val="accent1"/>
          </a:fillRef>
          <a:effectRef idx="0">
            <a:schemeClr val="accent1"/>
          </a:effectRef>
          <a:fontRef idx="minor">
            <a:schemeClr val="tx1"/>
          </a:fontRef>
        </p:style>
      </p:cxnSp>
      <p:sp>
        <p:nvSpPr>
          <p:cNvPr id="91" name="Freeform 893"/>
          <p:cNvSpPr>
            <a:spLocks noEditPoints="1"/>
          </p:cNvSpPr>
          <p:nvPr/>
        </p:nvSpPr>
        <p:spPr bwMode="auto">
          <a:xfrm>
            <a:off x="462280" y="4890135"/>
            <a:ext cx="454025" cy="781050"/>
          </a:xfrm>
          <a:custGeom>
            <a:avLst/>
            <a:gdLst>
              <a:gd name="T0" fmla="*/ 105 w 115"/>
              <a:gd name="T1" fmla="*/ 49 h 198"/>
              <a:gd name="T2" fmla="*/ 115 w 115"/>
              <a:gd name="T3" fmla="*/ 53 h 198"/>
              <a:gd name="T4" fmla="*/ 101 w 115"/>
              <a:gd name="T5" fmla="*/ 93 h 198"/>
              <a:gd name="T6" fmla="*/ 89 w 115"/>
              <a:gd name="T7" fmla="*/ 93 h 198"/>
              <a:gd name="T8" fmla="*/ 105 w 115"/>
              <a:gd name="T9" fmla="*/ 49 h 198"/>
              <a:gd name="T10" fmla="*/ 112 w 115"/>
              <a:gd name="T11" fmla="*/ 18 h 198"/>
              <a:gd name="T12" fmla="*/ 109 w 115"/>
              <a:gd name="T13" fmla="*/ 17 h 198"/>
              <a:gd name="T14" fmla="*/ 94 w 115"/>
              <a:gd name="T15" fmla="*/ 33 h 198"/>
              <a:gd name="T16" fmla="*/ 114 w 115"/>
              <a:gd name="T17" fmla="*/ 39 h 198"/>
              <a:gd name="T18" fmla="*/ 112 w 115"/>
              <a:gd name="T19" fmla="*/ 18 h 198"/>
              <a:gd name="T20" fmla="*/ 78 w 115"/>
              <a:gd name="T21" fmla="*/ 93 h 198"/>
              <a:gd name="T22" fmla="*/ 95 w 115"/>
              <a:gd name="T23" fmla="*/ 46 h 198"/>
              <a:gd name="T24" fmla="*/ 85 w 115"/>
              <a:gd name="T25" fmla="*/ 42 h 198"/>
              <a:gd name="T26" fmla="*/ 67 w 115"/>
              <a:gd name="T27" fmla="*/ 93 h 198"/>
              <a:gd name="T28" fmla="*/ 78 w 115"/>
              <a:gd name="T29" fmla="*/ 93 h 198"/>
              <a:gd name="T30" fmla="*/ 2 w 115"/>
              <a:gd name="T31" fmla="*/ 25 h 198"/>
              <a:gd name="T32" fmla="*/ 15 w 115"/>
              <a:gd name="T33" fmla="*/ 3 h 198"/>
              <a:gd name="T34" fmla="*/ 38 w 115"/>
              <a:gd name="T35" fmla="*/ 16 h 198"/>
              <a:gd name="T36" fmla="*/ 58 w 115"/>
              <a:gd name="T37" fmla="*/ 93 h 198"/>
              <a:gd name="T38" fmla="*/ 20 w 115"/>
              <a:gd name="T39" fmla="*/ 93 h 198"/>
              <a:gd name="T40" fmla="*/ 2 w 115"/>
              <a:gd name="T41" fmla="*/ 25 h 198"/>
              <a:gd name="T42" fmla="*/ 16 w 115"/>
              <a:gd name="T43" fmla="*/ 22 h 198"/>
              <a:gd name="T44" fmla="*/ 28 w 115"/>
              <a:gd name="T45" fmla="*/ 69 h 198"/>
              <a:gd name="T46" fmla="*/ 34 w 115"/>
              <a:gd name="T47" fmla="*/ 72 h 198"/>
              <a:gd name="T48" fmla="*/ 37 w 115"/>
              <a:gd name="T49" fmla="*/ 66 h 198"/>
              <a:gd name="T50" fmla="*/ 24 w 115"/>
              <a:gd name="T51" fmla="*/ 19 h 198"/>
              <a:gd name="T52" fmla="*/ 19 w 115"/>
              <a:gd name="T53" fmla="*/ 16 h 198"/>
              <a:gd name="T54" fmla="*/ 16 w 115"/>
              <a:gd name="T55" fmla="*/ 22 h 198"/>
              <a:gd name="T56" fmla="*/ 107 w 115"/>
              <a:gd name="T57" fmla="*/ 100 h 198"/>
              <a:gd name="T58" fmla="*/ 8 w 115"/>
              <a:gd name="T59" fmla="*/ 100 h 198"/>
              <a:gd name="T60" fmla="*/ 2 w 115"/>
              <a:gd name="T61" fmla="*/ 105 h 198"/>
              <a:gd name="T62" fmla="*/ 8 w 115"/>
              <a:gd name="T63" fmla="*/ 109 h 198"/>
              <a:gd name="T64" fmla="*/ 19 w 115"/>
              <a:gd name="T65" fmla="*/ 190 h 198"/>
              <a:gd name="T66" fmla="*/ 14 w 115"/>
              <a:gd name="T67" fmla="*/ 194 h 198"/>
              <a:gd name="T68" fmla="*/ 20 w 115"/>
              <a:gd name="T69" fmla="*/ 198 h 198"/>
              <a:gd name="T70" fmla="*/ 95 w 115"/>
              <a:gd name="T71" fmla="*/ 198 h 198"/>
              <a:gd name="T72" fmla="*/ 101 w 115"/>
              <a:gd name="T73" fmla="*/ 194 h 198"/>
              <a:gd name="T74" fmla="*/ 96 w 115"/>
              <a:gd name="T75" fmla="*/ 190 h 198"/>
              <a:gd name="T76" fmla="*/ 107 w 115"/>
              <a:gd name="T77" fmla="*/ 109 h 198"/>
              <a:gd name="T78" fmla="*/ 113 w 115"/>
              <a:gd name="T79" fmla="*/ 105 h 198"/>
              <a:gd name="T80" fmla="*/ 107 w 115"/>
              <a:gd name="T81" fmla="*/ 100 h 198"/>
              <a:gd name="T82" fmla="*/ 34 w 115"/>
              <a:gd name="T83" fmla="*/ 186 h 198"/>
              <a:gd name="T84" fmla="*/ 34 w 115"/>
              <a:gd name="T85" fmla="*/ 186 h 198"/>
              <a:gd name="T86" fmla="*/ 30 w 115"/>
              <a:gd name="T87" fmla="*/ 183 h 198"/>
              <a:gd name="T88" fmla="*/ 20 w 115"/>
              <a:gd name="T89" fmla="*/ 115 h 198"/>
              <a:gd name="T90" fmla="*/ 23 w 115"/>
              <a:gd name="T91" fmla="*/ 110 h 198"/>
              <a:gd name="T92" fmla="*/ 28 w 115"/>
              <a:gd name="T93" fmla="*/ 114 h 198"/>
              <a:gd name="T94" fmla="*/ 38 w 115"/>
              <a:gd name="T95" fmla="*/ 182 h 198"/>
              <a:gd name="T96" fmla="*/ 34 w 115"/>
              <a:gd name="T97" fmla="*/ 18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198">
                <a:moveTo>
                  <a:pt x="105" y="49"/>
                </a:moveTo>
                <a:cubicBezTo>
                  <a:pt x="115" y="53"/>
                  <a:pt x="115" y="53"/>
                  <a:pt x="115" y="53"/>
                </a:cubicBezTo>
                <a:cubicBezTo>
                  <a:pt x="101" y="93"/>
                  <a:pt x="101" y="93"/>
                  <a:pt x="101" y="93"/>
                </a:cubicBezTo>
                <a:cubicBezTo>
                  <a:pt x="89" y="93"/>
                  <a:pt x="89" y="93"/>
                  <a:pt x="89" y="93"/>
                </a:cubicBezTo>
                <a:lnTo>
                  <a:pt x="105" y="49"/>
                </a:lnTo>
                <a:close/>
                <a:moveTo>
                  <a:pt x="112" y="18"/>
                </a:moveTo>
                <a:cubicBezTo>
                  <a:pt x="112" y="16"/>
                  <a:pt x="111" y="16"/>
                  <a:pt x="109" y="17"/>
                </a:cubicBezTo>
                <a:cubicBezTo>
                  <a:pt x="94" y="33"/>
                  <a:pt x="94" y="33"/>
                  <a:pt x="94" y="33"/>
                </a:cubicBezTo>
                <a:cubicBezTo>
                  <a:pt x="114" y="39"/>
                  <a:pt x="114" y="39"/>
                  <a:pt x="114" y="39"/>
                </a:cubicBezTo>
                <a:lnTo>
                  <a:pt x="112" y="18"/>
                </a:lnTo>
                <a:close/>
                <a:moveTo>
                  <a:pt x="78" y="93"/>
                </a:moveTo>
                <a:cubicBezTo>
                  <a:pt x="95" y="46"/>
                  <a:pt x="95" y="46"/>
                  <a:pt x="95" y="46"/>
                </a:cubicBezTo>
                <a:cubicBezTo>
                  <a:pt x="85" y="42"/>
                  <a:pt x="85" y="42"/>
                  <a:pt x="85" y="42"/>
                </a:cubicBezTo>
                <a:cubicBezTo>
                  <a:pt x="67" y="93"/>
                  <a:pt x="67" y="93"/>
                  <a:pt x="67" y="93"/>
                </a:cubicBezTo>
                <a:lnTo>
                  <a:pt x="78" y="93"/>
                </a:lnTo>
                <a:close/>
                <a:moveTo>
                  <a:pt x="2" y="25"/>
                </a:moveTo>
                <a:cubicBezTo>
                  <a:pt x="0" y="15"/>
                  <a:pt x="5" y="5"/>
                  <a:pt x="15" y="3"/>
                </a:cubicBezTo>
                <a:cubicBezTo>
                  <a:pt x="25" y="0"/>
                  <a:pt x="35" y="6"/>
                  <a:pt x="38" y="16"/>
                </a:cubicBezTo>
                <a:cubicBezTo>
                  <a:pt x="58" y="93"/>
                  <a:pt x="58" y="93"/>
                  <a:pt x="58" y="93"/>
                </a:cubicBezTo>
                <a:cubicBezTo>
                  <a:pt x="20" y="93"/>
                  <a:pt x="20" y="93"/>
                  <a:pt x="20" y="93"/>
                </a:cubicBezTo>
                <a:lnTo>
                  <a:pt x="2" y="25"/>
                </a:lnTo>
                <a:close/>
                <a:moveTo>
                  <a:pt x="16" y="22"/>
                </a:moveTo>
                <a:cubicBezTo>
                  <a:pt x="28" y="69"/>
                  <a:pt x="28" y="69"/>
                  <a:pt x="28" y="69"/>
                </a:cubicBezTo>
                <a:cubicBezTo>
                  <a:pt x="29" y="71"/>
                  <a:pt x="31" y="72"/>
                  <a:pt x="34" y="72"/>
                </a:cubicBezTo>
                <a:cubicBezTo>
                  <a:pt x="36" y="71"/>
                  <a:pt x="38" y="69"/>
                  <a:pt x="37" y="66"/>
                </a:cubicBezTo>
                <a:cubicBezTo>
                  <a:pt x="24" y="19"/>
                  <a:pt x="24" y="19"/>
                  <a:pt x="24" y="19"/>
                </a:cubicBezTo>
                <a:cubicBezTo>
                  <a:pt x="24" y="17"/>
                  <a:pt x="21" y="16"/>
                  <a:pt x="19" y="16"/>
                </a:cubicBezTo>
                <a:cubicBezTo>
                  <a:pt x="16" y="17"/>
                  <a:pt x="15" y="19"/>
                  <a:pt x="16" y="22"/>
                </a:cubicBezTo>
                <a:close/>
                <a:moveTo>
                  <a:pt x="107" y="100"/>
                </a:moveTo>
                <a:cubicBezTo>
                  <a:pt x="8" y="100"/>
                  <a:pt x="8" y="100"/>
                  <a:pt x="8" y="100"/>
                </a:cubicBezTo>
                <a:cubicBezTo>
                  <a:pt x="5" y="100"/>
                  <a:pt x="2" y="102"/>
                  <a:pt x="2" y="105"/>
                </a:cubicBezTo>
                <a:cubicBezTo>
                  <a:pt x="2" y="107"/>
                  <a:pt x="4" y="109"/>
                  <a:pt x="8" y="109"/>
                </a:cubicBezTo>
                <a:cubicBezTo>
                  <a:pt x="19" y="190"/>
                  <a:pt x="19" y="190"/>
                  <a:pt x="19" y="190"/>
                </a:cubicBezTo>
                <a:cubicBezTo>
                  <a:pt x="16" y="190"/>
                  <a:pt x="14" y="192"/>
                  <a:pt x="14" y="194"/>
                </a:cubicBezTo>
                <a:cubicBezTo>
                  <a:pt x="14" y="196"/>
                  <a:pt x="17" y="198"/>
                  <a:pt x="20" y="198"/>
                </a:cubicBezTo>
                <a:cubicBezTo>
                  <a:pt x="95" y="198"/>
                  <a:pt x="95" y="198"/>
                  <a:pt x="95" y="198"/>
                </a:cubicBezTo>
                <a:cubicBezTo>
                  <a:pt x="98" y="198"/>
                  <a:pt x="101" y="196"/>
                  <a:pt x="101" y="194"/>
                </a:cubicBezTo>
                <a:cubicBezTo>
                  <a:pt x="101" y="192"/>
                  <a:pt x="99" y="190"/>
                  <a:pt x="96" y="190"/>
                </a:cubicBezTo>
                <a:cubicBezTo>
                  <a:pt x="107" y="109"/>
                  <a:pt x="107" y="109"/>
                  <a:pt x="107" y="109"/>
                </a:cubicBezTo>
                <a:cubicBezTo>
                  <a:pt x="111" y="109"/>
                  <a:pt x="113" y="107"/>
                  <a:pt x="113" y="105"/>
                </a:cubicBezTo>
                <a:cubicBezTo>
                  <a:pt x="113" y="102"/>
                  <a:pt x="110" y="100"/>
                  <a:pt x="107" y="100"/>
                </a:cubicBezTo>
                <a:close/>
                <a:moveTo>
                  <a:pt x="34" y="186"/>
                </a:moveTo>
                <a:cubicBezTo>
                  <a:pt x="34" y="186"/>
                  <a:pt x="34" y="186"/>
                  <a:pt x="34" y="186"/>
                </a:cubicBezTo>
                <a:cubicBezTo>
                  <a:pt x="32" y="186"/>
                  <a:pt x="30" y="185"/>
                  <a:pt x="30" y="183"/>
                </a:cubicBezTo>
                <a:cubicBezTo>
                  <a:pt x="20" y="115"/>
                  <a:pt x="20" y="115"/>
                  <a:pt x="20" y="115"/>
                </a:cubicBezTo>
                <a:cubicBezTo>
                  <a:pt x="19" y="112"/>
                  <a:pt x="21" y="110"/>
                  <a:pt x="23" y="110"/>
                </a:cubicBezTo>
                <a:cubicBezTo>
                  <a:pt x="26" y="110"/>
                  <a:pt x="28" y="111"/>
                  <a:pt x="28" y="114"/>
                </a:cubicBezTo>
                <a:cubicBezTo>
                  <a:pt x="38" y="182"/>
                  <a:pt x="38" y="182"/>
                  <a:pt x="38" y="182"/>
                </a:cubicBezTo>
                <a:cubicBezTo>
                  <a:pt x="38" y="184"/>
                  <a:pt x="37" y="186"/>
                  <a:pt x="34" y="186"/>
                </a:cubicBezTo>
                <a:close/>
              </a:path>
            </a:pathLst>
          </a:custGeom>
          <a:solidFill>
            <a:srgbClr val="FFFFFF"/>
          </a:solidFill>
          <a:ln>
            <a:noFill/>
          </a:ln>
          <a:effectLst>
            <a:outerShdw blurRad="63500" sx="102000" sy="102000" algn="ctr" rotWithShape="0">
              <a:srgbClr val="080CAD">
                <a:alpha val="40000"/>
              </a:srgb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思源黑体 CN Normal" panose="020B0400000000000000" charset="-122"/>
              <a:ea typeface="思源黑体 CN Normal" panose="020B0400000000000000" charset="-122"/>
            </a:endParaRPr>
          </a:p>
        </p:txBody>
      </p:sp>
      <p:sp>
        <p:nvSpPr>
          <p:cNvPr id="92" name="Freeform 895"/>
          <p:cNvSpPr>
            <a:spLocks noEditPoints="1"/>
          </p:cNvSpPr>
          <p:nvPr/>
        </p:nvSpPr>
        <p:spPr bwMode="auto">
          <a:xfrm>
            <a:off x="360045" y="3159760"/>
            <a:ext cx="659130" cy="794385"/>
          </a:xfrm>
          <a:custGeom>
            <a:avLst/>
            <a:gdLst>
              <a:gd name="T0" fmla="*/ 167 w 167"/>
              <a:gd name="T1" fmla="*/ 194 h 201"/>
              <a:gd name="T2" fmla="*/ 160 w 167"/>
              <a:gd name="T3" fmla="*/ 201 h 201"/>
              <a:gd name="T4" fmla="*/ 31 w 167"/>
              <a:gd name="T5" fmla="*/ 201 h 201"/>
              <a:gd name="T6" fmla="*/ 0 w 167"/>
              <a:gd name="T7" fmla="*/ 170 h 201"/>
              <a:gd name="T8" fmla="*/ 31 w 167"/>
              <a:gd name="T9" fmla="*/ 139 h 201"/>
              <a:gd name="T10" fmla="*/ 160 w 167"/>
              <a:gd name="T11" fmla="*/ 139 h 201"/>
              <a:gd name="T12" fmla="*/ 167 w 167"/>
              <a:gd name="T13" fmla="*/ 146 h 201"/>
              <a:gd name="T14" fmla="*/ 160 w 167"/>
              <a:gd name="T15" fmla="*/ 154 h 201"/>
              <a:gd name="T16" fmla="*/ 33 w 167"/>
              <a:gd name="T17" fmla="*/ 154 h 201"/>
              <a:gd name="T18" fmla="*/ 17 w 167"/>
              <a:gd name="T19" fmla="*/ 170 h 201"/>
              <a:gd name="T20" fmla="*/ 33 w 167"/>
              <a:gd name="T21" fmla="*/ 187 h 201"/>
              <a:gd name="T22" fmla="*/ 160 w 167"/>
              <a:gd name="T23" fmla="*/ 187 h 201"/>
              <a:gd name="T24" fmla="*/ 167 w 167"/>
              <a:gd name="T25" fmla="*/ 194 h 201"/>
              <a:gd name="T26" fmla="*/ 86 w 167"/>
              <a:gd name="T27" fmla="*/ 28 h 201"/>
              <a:gd name="T28" fmla="*/ 114 w 167"/>
              <a:gd name="T29" fmla="*/ 2 h 201"/>
              <a:gd name="T30" fmla="*/ 113 w 167"/>
              <a:gd name="T31" fmla="*/ 0 h 201"/>
              <a:gd name="T32" fmla="*/ 111 w 167"/>
              <a:gd name="T33" fmla="*/ 0 h 201"/>
              <a:gd name="T34" fmla="*/ 84 w 167"/>
              <a:gd name="T35" fmla="*/ 26 h 201"/>
              <a:gd name="T36" fmla="*/ 84 w 167"/>
              <a:gd name="T37" fmla="*/ 28 h 201"/>
              <a:gd name="T38" fmla="*/ 86 w 167"/>
              <a:gd name="T39" fmla="*/ 28 h 201"/>
              <a:gd name="T40" fmla="*/ 137 w 167"/>
              <a:gd name="T41" fmla="*/ 50 h 201"/>
              <a:gd name="T42" fmla="*/ 108 w 167"/>
              <a:gd name="T43" fmla="*/ 31 h 201"/>
              <a:gd name="T44" fmla="*/ 85 w 167"/>
              <a:gd name="T45" fmla="*/ 36 h 201"/>
              <a:gd name="T46" fmla="*/ 63 w 167"/>
              <a:gd name="T47" fmla="*/ 31 h 201"/>
              <a:gd name="T48" fmla="*/ 34 w 167"/>
              <a:gd name="T49" fmla="*/ 50 h 201"/>
              <a:gd name="T50" fmla="*/ 64 w 167"/>
              <a:gd name="T51" fmla="*/ 125 h 201"/>
              <a:gd name="T52" fmla="*/ 85 w 167"/>
              <a:gd name="T53" fmla="*/ 120 h 201"/>
              <a:gd name="T54" fmla="*/ 106 w 167"/>
              <a:gd name="T55" fmla="*/ 125 h 201"/>
              <a:gd name="T56" fmla="*/ 137 w 167"/>
              <a:gd name="T57" fmla="*/ 50 h 201"/>
              <a:gd name="T58" fmla="*/ 63 w 167"/>
              <a:gd name="T59" fmla="*/ 46 h 201"/>
              <a:gd name="T60" fmla="*/ 62 w 167"/>
              <a:gd name="T61" fmla="*/ 46 h 201"/>
              <a:gd name="T62" fmla="*/ 47 w 167"/>
              <a:gd name="T63" fmla="*/ 59 h 201"/>
              <a:gd name="T64" fmla="*/ 44 w 167"/>
              <a:gd name="T65" fmla="*/ 62 h 201"/>
              <a:gd name="T66" fmla="*/ 43 w 167"/>
              <a:gd name="T67" fmla="*/ 62 h 201"/>
              <a:gd name="T68" fmla="*/ 43 w 167"/>
              <a:gd name="T69" fmla="*/ 62 h 201"/>
              <a:gd name="T70" fmla="*/ 40 w 167"/>
              <a:gd name="T71" fmla="*/ 57 h 201"/>
              <a:gd name="T72" fmla="*/ 62 w 167"/>
              <a:gd name="T73" fmla="*/ 39 h 201"/>
              <a:gd name="T74" fmla="*/ 63 w 167"/>
              <a:gd name="T75" fmla="*/ 39 h 201"/>
              <a:gd name="T76" fmla="*/ 67 w 167"/>
              <a:gd name="T77" fmla="*/ 43 h 201"/>
              <a:gd name="T78" fmla="*/ 63 w 167"/>
              <a:gd name="T79" fmla="*/ 4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201">
                <a:moveTo>
                  <a:pt x="167" y="194"/>
                </a:moveTo>
                <a:cubicBezTo>
                  <a:pt x="167" y="198"/>
                  <a:pt x="164" y="201"/>
                  <a:pt x="160" y="201"/>
                </a:cubicBezTo>
                <a:cubicBezTo>
                  <a:pt x="31" y="201"/>
                  <a:pt x="31" y="201"/>
                  <a:pt x="31" y="201"/>
                </a:cubicBezTo>
                <a:cubicBezTo>
                  <a:pt x="14" y="201"/>
                  <a:pt x="0" y="187"/>
                  <a:pt x="0" y="170"/>
                </a:cubicBezTo>
                <a:cubicBezTo>
                  <a:pt x="0" y="153"/>
                  <a:pt x="14" y="139"/>
                  <a:pt x="31" y="139"/>
                </a:cubicBezTo>
                <a:cubicBezTo>
                  <a:pt x="160" y="139"/>
                  <a:pt x="160" y="139"/>
                  <a:pt x="160" y="139"/>
                </a:cubicBezTo>
                <a:cubicBezTo>
                  <a:pt x="164" y="139"/>
                  <a:pt x="167" y="142"/>
                  <a:pt x="167" y="146"/>
                </a:cubicBezTo>
                <a:cubicBezTo>
                  <a:pt x="167" y="150"/>
                  <a:pt x="164" y="154"/>
                  <a:pt x="160" y="154"/>
                </a:cubicBezTo>
                <a:cubicBezTo>
                  <a:pt x="33" y="154"/>
                  <a:pt x="33" y="154"/>
                  <a:pt x="33" y="154"/>
                </a:cubicBezTo>
                <a:cubicBezTo>
                  <a:pt x="24" y="154"/>
                  <a:pt x="17" y="161"/>
                  <a:pt x="17" y="170"/>
                </a:cubicBezTo>
                <a:cubicBezTo>
                  <a:pt x="17" y="179"/>
                  <a:pt x="24" y="187"/>
                  <a:pt x="33" y="187"/>
                </a:cubicBezTo>
                <a:cubicBezTo>
                  <a:pt x="160" y="187"/>
                  <a:pt x="160" y="187"/>
                  <a:pt x="160" y="187"/>
                </a:cubicBezTo>
                <a:cubicBezTo>
                  <a:pt x="164" y="187"/>
                  <a:pt x="167" y="190"/>
                  <a:pt x="167" y="194"/>
                </a:cubicBezTo>
                <a:close/>
                <a:moveTo>
                  <a:pt x="86" y="28"/>
                </a:moveTo>
                <a:cubicBezTo>
                  <a:pt x="101" y="28"/>
                  <a:pt x="114" y="17"/>
                  <a:pt x="114" y="2"/>
                </a:cubicBezTo>
                <a:cubicBezTo>
                  <a:pt x="114" y="1"/>
                  <a:pt x="114" y="1"/>
                  <a:pt x="113" y="0"/>
                </a:cubicBezTo>
                <a:cubicBezTo>
                  <a:pt x="113" y="0"/>
                  <a:pt x="112" y="0"/>
                  <a:pt x="111" y="0"/>
                </a:cubicBezTo>
                <a:cubicBezTo>
                  <a:pt x="96" y="0"/>
                  <a:pt x="84" y="12"/>
                  <a:pt x="84" y="26"/>
                </a:cubicBezTo>
                <a:cubicBezTo>
                  <a:pt x="84" y="27"/>
                  <a:pt x="84" y="28"/>
                  <a:pt x="84" y="28"/>
                </a:cubicBezTo>
                <a:cubicBezTo>
                  <a:pt x="85" y="28"/>
                  <a:pt x="85" y="28"/>
                  <a:pt x="86" y="28"/>
                </a:cubicBezTo>
                <a:close/>
                <a:moveTo>
                  <a:pt x="137" y="50"/>
                </a:moveTo>
                <a:cubicBezTo>
                  <a:pt x="131" y="37"/>
                  <a:pt x="118" y="31"/>
                  <a:pt x="108" y="31"/>
                </a:cubicBezTo>
                <a:cubicBezTo>
                  <a:pt x="97" y="31"/>
                  <a:pt x="94" y="36"/>
                  <a:pt x="85" y="36"/>
                </a:cubicBezTo>
                <a:cubicBezTo>
                  <a:pt x="76" y="36"/>
                  <a:pt x="74" y="31"/>
                  <a:pt x="63" y="31"/>
                </a:cubicBezTo>
                <a:cubicBezTo>
                  <a:pt x="53" y="31"/>
                  <a:pt x="40" y="37"/>
                  <a:pt x="34" y="50"/>
                </a:cubicBezTo>
                <a:cubicBezTo>
                  <a:pt x="23" y="76"/>
                  <a:pt x="42" y="125"/>
                  <a:pt x="64" y="125"/>
                </a:cubicBezTo>
                <a:cubicBezTo>
                  <a:pt x="73" y="125"/>
                  <a:pt x="77" y="120"/>
                  <a:pt x="85" y="120"/>
                </a:cubicBezTo>
                <a:cubicBezTo>
                  <a:pt x="94" y="120"/>
                  <a:pt x="97" y="125"/>
                  <a:pt x="106" y="125"/>
                </a:cubicBezTo>
                <a:cubicBezTo>
                  <a:pt x="129" y="125"/>
                  <a:pt x="148" y="76"/>
                  <a:pt x="137" y="50"/>
                </a:cubicBezTo>
                <a:close/>
                <a:moveTo>
                  <a:pt x="63" y="46"/>
                </a:moveTo>
                <a:cubicBezTo>
                  <a:pt x="62" y="46"/>
                  <a:pt x="62" y="46"/>
                  <a:pt x="62" y="46"/>
                </a:cubicBezTo>
                <a:cubicBezTo>
                  <a:pt x="57" y="46"/>
                  <a:pt x="49" y="51"/>
                  <a:pt x="47" y="59"/>
                </a:cubicBezTo>
                <a:cubicBezTo>
                  <a:pt x="47" y="61"/>
                  <a:pt x="45" y="62"/>
                  <a:pt x="44" y="62"/>
                </a:cubicBezTo>
                <a:cubicBezTo>
                  <a:pt x="43" y="62"/>
                  <a:pt x="43" y="62"/>
                  <a:pt x="43" y="62"/>
                </a:cubicBezTo>
                <a:cubicBezTo>
                  <a:pt x="43" y="62"/>
                  <a:pt x="43" y="62"/>
                  <a:pt x="43" y="62"/>
                </a:cubicBezTo>
                <a:cubicBezTo>
                  <a:pt x="41" y="61"/>
                  <a:pt x="40" y="59"/>
                  <a:pt x="40" y="57"/>
                </a:cubicBezTo>
                <a:cubicBezTo>
                  <a:pt x="42" y="46"/>
                  <a:pt x="53" y="39"/>
                  <a:pt x="62" y="39"/>
                </a:cubicBezTo>
                <a:cubicBezTo>
                  <a:pt x="62" y="39"/>
                  <a:pt x="63" y="39"/>
                  <a:pt x="63" y="39"/>
                </a:cubicBezTo>
                <a:cubicBezTo>
                  <a:pt x="65" y="39"/>
                  <a:pt x="67" y="41"/>
                  <a:pt x="67" y="43"/>
                </a:cubicBezTo>
                <a:cubicBezTo>
                  <a:pt x="66" y="45"/>
                  <a:pt x="65" y="46"/>
                  <a:pt x="63" y="46"/>
                </a:cubicBezTo>
                <a:close/>
              </a:path>
            </a:pathLst>
          </a:custGeom>
          <a:solidFill>
            <a:srgbClr val="FFFFFF"/>
          </a:solidFill>
          <a:ln>
            <a:noFill/>
          </a:ln>
          <a:effectLst>
            <a:outerShdw blurRad="63500" sx="102000" sy="102000" algn="ctr" rotWithShape="0">
              <a:srgbClr val="080CAD">
                <a:alpha val="40000"/>
              </a:srgb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思源黑体 CN Normal" panose="020B0400000000000000" charset="-122"/>
              <a:ea typeface="思源黑体 CN Normal" panose="020B0400000000000000" charset="-122"/>
            </a:endParaRPr>
          </a:p>
        </p:txBody>
      </p:sp>
      <p:sp>
        <p:nvSpPr>
          <p:cNvPr id="93" name="Freeform 897"/>
          <p:cNvSpPr>
            <a:spLocks noEditPoints="1"/>
          </p:cNvSpPr>
          <p:nvPr/>
        </p:nvSpPr>
        <p:spPr bwMode="auto">
          <a:xfrm>
            <a:off x="325120" y="1608455"/>
            <a:ext cx="640715" cy="770890"/>
          </a:xfrm>
          <a:custGeom>
            <a:avLst/>
            <a:gdLst>
              <a:gd name="T0" fmla="*/ 40 w 162"/>
              <a:gd name="T1" fmla="*/ 195 h 195"/>
              <a:gd name="T2" fmla="*/ 128 w 162"/>
              <a:gd name="T3" fmla="*/ 191 h 195"/>
              <a:gd name="T4" fmla="*/ 131 w 162"/>
              <a:gd name="T5" fmla="*/ 125 h 195"/>
              <a:gd name="T6" fmla="*/ 31 w 162"/>
              <a:gd name="T7" fmla="*/ 69 h 195"/>
              <a:gd name="T8" fmla="*/ 38 w 162"/>
              <a:gd name="T9" fmla="*/ 72 h 195"/>
              <a:gd name="T10" fmla="*/ 41 w 162"/>
              <a:gd name="T11" fmla="*/ 68 h 195"/>
              <a:gd name="T12" fmla="*/ 43 w 162"/>
              <a:gd name="T13" fmla="*/ 65 h 195"/>
              <a:gd name="T14" fmla="*/ 31 w 162"/>
              <a:gd name="T15" fmla="*/ 69 h 195"/>
              <a:gd name="T16" fmla="*/ 81 w 162"/>
              <a:gd name="T17" fmla="*/ 33 h 195"/>
              <a:gd name="T18" fmla="*/ 82 w 162"/>
              <a:gd name="T19" fmla="*/ 26 h 195"/>
              <a:gd name="T20" fmla="*/ 87 w 162"/>
              <a:gd name="T21" fmla="*/ 37 h 195"/>
              <a:gd name="T22" fmla="*/ 81 w 162"/>
              <a:gd name="T23" fmla="*/ 51 h 195"/>
              <a:gd name="T24" fmla="*/ 85 w 162"/>
              <a:gd name="T25" fmla="*/ 58 h 195"/>
              <a:gd name="T26" fmla="*/ 87 w 162"/>
              <a:gd name="T27" fmla="*/ 49 h 195"/>
              <a:gd name="T28" fmla="*/ 89 w 162"/>
              <a:gd name="T29" fmla="*/ 46 h 195"/>
              <a:gd name="T30" fmla="*/ 104 w 162"/>
              <a:gd name="T31" fmla="*/ 45 h 195"/>
              <a:gd name="T32" fmla="*/ 92 w 162"/>
              <a:gd name="T33" fmla="*/ 55 h 195"/>
              <a:gd name="T34" fmla="*/ 96 w 162"/>
              <a:gd name="T35" fmla="*/ 78 h 195"/>
              <a:gd name="T36" fmla="*/ 107 w 162"/>
              <a:gd name="T37" fmla="*/ 74 h 195"/>
              <a:gd name="T38" fmla="*/ 131 w 162"/>
              <a:gd name="T39" fmla="*/ 94 h 195"/>
              <a:gd name="T40" fmla="*/ 129 w 162"/>
              <a:gd name="T41" fmla="*/ 80 h 195"/>
              <a:gd name="T42" fmla="*/ 118 w 162"/>
              <a:gd name="T43" fmla="*/ 60 h 195"/>
              <a:gd name="T44" fmla="*/ 119 w 162"/>
              <a:gd name="T45" fmla="*/ 47 h 195"/>
              <a:gd name="T46" fmla="*/ 112 w 162"/>
              <a:gd name="T47" fmla="*/ 46 h 195"/>
              <a:gd name="T48" fmla="*/ 119 w 162"/>
              <a:gd name="T49" fmla="*/ 44 h 195"/>
              <a:gd name="T50" fmla="*/ 128 w 162"/>
              <a:gd name="T51" fmla="*/ 45 h 195"/>
              <a:gd name="T52" fmla="*/ 89 w 162"/>
              <a:gd name="T53" fmla="*/ 17 h 195"/>
              <a:gd name="T54" fmla="*/ 87 w 162"/>
              <a:gd name="T55" fmla="*/ 21 h 195"/>
              <a:gd name="T56" fmla="*/ 76 w 162"/>
              <a:gd name="T57" fmla="*/ 26 h 195"/>
              <a:gd name="T58" fmla="*/ 72 w 162"/>
              <a:gd name="T59" fmla="*/ 115 h 195"/>
              <a:gd name="T60" fmla="*/ 94 w 162"/>
              <a:gd name="T61" fmla="*/ 128 h 195"/>
              <a:gd name="T62" fmla="*/ 100 w 162"/>
              <a:gd name="T63" fmla="*/ 131 h 195"/>
              <a:gd name="T64" fmla="*/ 98 w 162"/>
              <a:gd name="T65" fmla="*/ 127 h 195"/>
              <a:gd name="T66" fmla="*/ 98 w 162"/>
              <a:gd name="T67" fmla="*/ 119 h 195"/>
              <a:gd name="T68" fmla="*/ 100 w 162"/>
              <a:gd name="T69" fmla="*/ 116 h 195"/>
              <a:gd name="T70" fmla="*/ 99 w 162"/>
              <a:gd name="T71" fmla="*/ 108 h 195"/>
              <a:gd name="T72" fmla="*/ 92 w 162"/>
              <a:gd name="T73" fmla="*/ 96 h 195"/>
              <a:gd name="T74" fmla="*/ 80 w 162"/>
              <a:gd name="T75" fmla="*/ 100 h 195"/>
              <a:gd name="T76" fmla="*/ 56 w 162"/>
              <a:gd name="T77" fmla="*/ 73 h 195"/>
              <a:gd name="T78" fmla="*/ 60 w 162"/>
              <a:gd name="T79" fmla="*/ 72 h 195"/>
              <a:gd name="T80" fmla="*/ 39 w 162"/>
              <a:gd name="T81" fmla="*/ 77 h 195"/>
              <a:gd name="T82" fmla="*/ 33 w 162"/>
              <a:gd name="T83" fmla="*/ 77 h 195"/>
              <a:gd name="T84" fmla="*/ 48 w 162"/>
              <a:gd name="T85" fmla="*/ 113 h 195"/>
              <a:gd name="T86" fmla="*/ 57 w 162"/>
              <a:gd name="T87" fmla="*/ 105 h 195"/>
              <a:gd name="T88" fmla="*/ 45 w 162"/>
              <a:gd name="T89" fmla="*/ 110 h 195"/>
              <a:gd name="T90" fmla="*/ 43 w 162"/>
              <a:gd name="T91" fmla="*/ 100 h 195"/>
              <a:gd name="T92" fmla="*/ 51 w 162"/>
              <a:gd name="T93" fmla="*/ 96 h 195"/>
              <a:gd name="T94" fmla="*/ 55 w 162"/>
              <a:gd name="T95" fmla="*/ 78 h 195"/>
              <a:gd name="T96" fmla="*/ 44 w 162"/>
              <a:gd name="T97" fmla="*/ 38 h 195"/>
              <a:gd name="T98" fmla="*/ 45 w 162"/>
              <a:gd name="T99" fmla="*/ 54 h 195"/>
              <a:gd name="T100" fmla="*/ 47 w 162"/>
              <a:gd name="T101" fmla="*/ 53 h 195"/>
              <a:gd name="T102" fmla="*/ 48 w 162"/>
              <a:gd name="T103" fmla="*/ 56 h 195"/>
              <a:gd name="T104" fmla="*/ 55 w 162"/>
              <a:gd name="T105" fmla="*/ 46 h 195"/>
              <a:gd name="T106" fmla="*/ 55 w 162"/>
              <a:gd name="T107" fmla="*/ 41 h 195"/>
              <a:gd name="T108" fmla="*/ 47 w 162"/>
              <a:gd name="T109" fmla="*/ 39 h 195"/>
              <a:gd name="T110" fmla="*/ 44 w 162"/>
              <a:gd name="T111" fmla="*/ 39 h 195"/>
              <a:gd name="T112" fmla="*/ 144 w 162"/>
              <a:gd name="T113" fmla="*/ 130 h 195"/>
              <a:gd name="T114" fmla="*/ 13 w 162"/>
              <a:gd name="T115" fmla="*/ 89 h 195"/>
              <a:gd name="T116" fmla="*/ 47 w 162"/>
              <a:gd name="T117" fmla="*/ 4 h 195"/>
              <a:gd name="T118" fmla="*/ 2 w 162"/>
              <a:gd name="T119" fmla="*/ 91 h 195"/>
              <a:gd name="T120" fmla="*/ 153 w 162"/>
              <a:gd name="T121" fmla="*/ 13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195">
                <a:moveTo>
                  <a:pt x="128" y="191"/>
                </a:moveTo>
                <a:cubicBezTo>
                  <a:pt x="130" y="192"/>
                  <a:pt x="128" y="195"/>
                  <a:pt x="125" y="195"/>
                </a:cubicBezTo>
                <a:cubicBezTo>
                  <a:pt x="40" y="195"/>
                  <a:pt x="40" y="195"/>
                  <a:pt x="40" y="195"/>
                </a:cubicBezTo>
                <a:cubicBezTo>
                  <a:pt x="37" y="195"/>
                  <a:pt x="37" y="192"/>
                  <a:pt x="38" y="191"/>
                </a:cubicBezTo>
                <a:cubicBezTo>
                  <a:pt x="44" y="181"/>
                  <a:pt x="63" y="172"/>
                  <a:pt x="83" y="172"/>
                </a:cubicBezTo>
                <a:cubicBezTo>
                  <a:pt x="102" y="172"/>
                  <a:pt x="121" y="180"/>
                  <a:pt x="128" y="191"/>
                </a:cubicBezTo>
                <a:close/>
                <a:moveTo>
                  <a:pt x="49" y="26"/>
                </a:moveTo>
                <a:cubicBezTo>
                  <a:pt x="76" y="3"/>
                  <a:pt x="116" y="7"/>
                  <a:pt x="139" y="34"/>
                </a:cubicBezTo>
                <a:cubicBezTo>
                  <a:pt x="162" y="61"/>
                  <a:pt x="158" y="102"/>
                  <a:pt x="131" y="125"/>
                </a:cubicBezTo>
                <a:cubicBezTo>
                  <a:pt x="104" y="147"/>
                  <a:pt x="63" y="144"/>
                  <a:pt x="41" y="117"/>
                </a:cubicBezTo>
                <a:cubicBezTo>
                  <a:pt x="18" y="89"/>
                  <a:pt x="21" y="49"/>
                  <a:pt x="49" y="26"/>
                </a:cubicBezTo>
                <a:close/>
                <a:moveTo>
                  <a:pt x="31" y="69"/>
                </a:moveTo>
                <a:cubicBezTo>
                  <a:pt x="32" y="68"/>
                  <a:pt x="33" y="68"/>
                  <a:pt x="34" y="68"/>
                </a:cubicBezTo>
                <a:cubicBezTo>
                  <a:pt x="35" y="68"/>
                  <a:pt x="36" y="68"/>
                  <a:pt x="37" y="69"/>
                </a:cubicBezTo>
                <a:cubicBezTo>
                  <a:pt x="37" y="70"/>
                  <a:pt x="38" y="71"/>
                  <a:pt x="38" y="72"/>
                </a:cubicBezTo>
                <a:cubicBezTo>
                  <a:pt x="39" y="71"/>
                  <a:pt x="40" y="71"/>
                  <a:pt x="40" y="70"/>
                </a:cubicBezTo>
                <a:cubicBezTo>
                  <a:pt x="41" y="70"/>
                  <a:pt x="42" y="70"/>
                  <a:pt x="42" y="69"/>
                </a:cubicBezTo>
                <a:cubicBezTo>
                  <a:pt x="42" y="69"/>
                  <a:pt x="42" y="69"/>
                  <a:pt x="41" y="68"/>
                </a:cubicBezTo>
                <a:cubicBezTo>
                  <a:pt x="40" y="67"/>
                  <a:pt x="40" y="67"/>
                  <a:pt x="40" y="67"/>
                </a:cubicBezTo>
                <a:cubicBezTo>
                  <a:pt x="40" y="66"/>
                  <a:pt x="41" y="66"/>
                  <a:pt x="41" y="66"/>
                </a:cubicBezTo>
                <a:cubicBezTo>
                  <a:pt x="42" y="66"/>
                  <a:pt x="43" y="65"/>
                  <a:pt x="43" y="65"/>
                </a:cubicBezTo>
                <a:cubicBezTo>
                  <a:pt x="43" y="65"/>
                  <a:pt x="43" y="65"/>
                  <a:pt x="43" y="65"/>
                </a:cubicBezTo>
                <a:cubicBezTo>
                  <a:pt x="39" y="65"/>
                  <a:pt x="35" y="66"/>
                  <a:pt x="32" y="68"/>
                </a:cubicBezTo>
                <a:cubicBezTo>
                  <a:pt x="31" y="68"/>
                  <a:pt x="31" y="68"/>
                  <a:pt x="31" y="69"/>
                </a:cubicBezTo>
                <a:close/>
                <a:moveTo>
                  <a:pt x="78" y="37"/>
                </a:moveTo>
                <a:cubicBezTo>
                  <a:pt x="79" y="37"/>
                  <a:pt x="80" y="37"/>
                  <a:pt x="82" y="37"/>
                </a:cubicBezTo>
                <a:cubicBezTo>
                  <a:pt x="81" y="36"/>
                  <a:pt x="81" y="34"/>
                  <a:pt x="81" y="33"/>
                </a:cubicBezTo>
                <a:cubicBezTo>
                  <a:pt x="80" y="27"/>
                  <a:pt x="80" y="26"/>
                  <a:pt x="80" y="25"/>
                </a:cubicBezTo>
                <a:cubicBezTo>
                  <a:pt x="80" y="25"/>
                  <a:pt x="81" y="25"/>
                  <a:pt x="81" y="25"/>
                </a:cubicBezTo>
                <a:cubicBezTo>
                  <a:pt x="82" y="25"/>
                  <a:pt x="82" y="26"/>
                  <a:pt x="82" y="26"/>
                </a:cubicBezTo>
                <a:cubicBezTo>
                  <a:pt x="82" y="26"/>
                  <a:pt x="82" y="26"/>
                  <a:pt x="82" y="26"/>
                </a:cubicBezTo>
                <a:cubicBezTo>
                  <a:pt x="83" y="27"/>
                  <a:pt x="83" y="28"/>
                  <a:pt x="84" y="29"/>
                </a:cubicBezTo>
                <a:cubicBezTo>
                  <a:pt x="86" y="32"/>
                  <a:pt x="88" y="35"/>
                  <a:pt x="87" y="37"/>
                </a:cubicBezTo>
                <a:cubicBezTo>
                  <a:pt x="87" y="39"/>
                  <a:pt x="86" y="40"/>
                  <a:pt x="84" y="41"/>
                </a:cubicBezTo>
                <a:cubicBezTo>
                  <a:pt x="83" y="42"/>
                  <a:pt x="83" y="42"/>
                  <a:pt x="83" y="44"/>
                </a:cubicBezTo>
                <a:cubicBezTo>
                  <a:pt x="83" y="45"/>
                  <a:pt x="82" y="47"/>
                  <a:pt x="81" y="51"/>
                </a:cubicBezTo>
                <a:cubicBezTo>
                  <a:pt x="82" y="52"/>
                  <a:pt x="82" y="54"/>
                  <a:pt x="82" y="55"/>
                </a:cubicBezTo>
                <a:cubicBezTo>
                  <a:pt x="82" y="56"/>
                  <a:pt x="82" y="57"/>
                  <a:pt x="84" y="59"/>
                </a:cubicBezTo>
                <a:cubicBezTo>
                  <a:pt x="84" y="59"/>
                  <a:pt x="85" y="59"/>
                  <a:pt x="85" y="58"/>
                </a:cubicBezTo>
                <a:cubicBezTo>
                  <a:pt x="86" y="57"/>
                  <a:pt x="86" y="56"/>
                  <a:pt x="86" y="54"/>
                </a:cubicBezTo>
                <a:cubicBezTo>
                  <a:pt x="85" y="52"/>
                  <a:pt x="85" y="51"/>
                  <a:pt x="86" y="50"/>
                </a:cubicBezTo>
                <a:cubicBezTo>
                  <a:pt x="86" y="49"/>
                  <a:pt x="87" y="49"/>
                  <a:pt x="87" y="49"/>
                </a:cubicBezTo>
                <a:cubicBezTo>
                  <a:pt x="88" y="48"/>
                  <a:pt x="88" y="48"/>
                  <a:pt x="88" y="47"/>
                </a:cubicBezTo>
                <a:cubicBezTo>
                  <a:pt x="88" y="47"/>
                  <a:pt x="88" y="47"/>
                  <a:pt x="88" y="47"/>
                </a:cubicBezTo>
                <a:cubicBezTo>
                  <a:pt x="88" y="46"/>
                  <a:pt x="88" y="46"/>
                  <a:pt x="89" y="46"/>
                </a:cubicBezTo>
                <a:cubicBezTo>
                  <a:pt x="91" y="46"/>
                  <a:pt x="94" y="47"/>
                  <a:pt x="97" y="48"/>
                </a:cubicBezTo>
                <a:cubicBezTo>
                  <a:pt x="97" y="47"/>
                  <a:pt x="97" y="47"/>
                  <a:pt x="98" y="46"/>
                </a:cubicBezTo>
                <a:cubicBezTo>
                  <a:pt x="100" y="44"/>
                  <a:pt x="102" y="44"/>
                  <a:pt x="104" y="45"/>
                </a:cubicBezTo>
                <a:cubicBezTo>
                  <a:pt x="106" y="46"/>
                  <a:pt x="106" y="48"/>
                  <a:pt x="106" y="50"/>
                </a:cubicBezTo>
                <a:cubicBezTo>
                  <a:pt x="104" y="53"/>
                  <a:pt x="100" y="57"/>
                  <a:pt x="96" y="57"/>
                </a:cubicBezTo>
                <a:cubicBezTo>
                  <a:pt x="94" y="57"/>
                  <a:pt x="93" y="56"/>
                  <a:pt x="92" y="55"/>
                </a:cubicBezTo>
                <a:cubicBezTo>
                  <a:pt x="90" y="56"/>
                  <a:pt x="88" y="57"/>
                  <a:pt x="87" y="60"/>
                </a:cubicBezTo>
                <a:cubicBezTo>
                  <a:pt x="86" y="64"/>
                  <a:pt x="87" y="69"/>
                  <a:pt x="90" y="74"/>
                </a:cubicBezTo>
                <a:cubicBezTo>
                  <a:pt x="92" y="78"/>
                  <a:pt x="95" y="78"/>
                  <a:pt x="96" y="78"/>
                </a:cubicBezTo>
                <a:cubicBezTo>
                  <a:pt x="98" y="78"/>
                  <a:pt x="100" y="77"/>
                  <a:pt x="101" y="76"/>
                </a:cubicBezTo>
                <a:cubicBezTo>
                  <a:pt x="103" y="75"/>
                  <a:pt x="105" y="75"/>
                  <a:pt x="107" y="74"/>
                </a:cubicBezTo>
                <a:cubicBezTo>
                  <a:pt x="107" y="74"/>
                  <a:pt x="107" y="74"/>
                  <a:pt x="107" y="74"/>
                </a:cubicBezTo>
                <a:cubicBezTo>
                  <a:pt x="107" y="74"/>
                  <a:pt x="108" y="74"/>
                  <a:pt x="108" y="74"/>
                </a:cubicBezTo>
                <a:cubicBezTo>
                  <a:pt x="109" y="75"/>
                  <a:pt x="110" y="76"/>
                  <a:pt x="112" y="78"/>
                </a:cubicBezTo>
                <a:cubicBezTo>
                  <a:pt x="117" y="83"/>
                  <a:pt x="128" y="94"/>
                  <a:pt x="131" y="94"/>
                </a:cubicBezTo>
                <a:cubicBezTo>
                  <a:pt x="132" y="94"/>
                  <a:pt x="132" y="94"/>
                  <a:pt x="132" y="94"/>
                </a:cubicBezTo>
                <a:cubicBezTo>
                  <a:pt x="132" y="93"/>
                  <a:pt x="133" y="92"/>
                  <a:pt x="131" y="87"/>
                </a:cubicBezTo>
                <a:cubicBezTo>
                  <a:pt x="131" y="85"/>
                  <a:pt x="130" y="83"/>
                  <a:pt x="129" y="80"/>
                </a:cubicBezTo>
                <a:cubicBezTo>
                  <a:pt x="128" y="73"/>
                  <a:pt x="125" y="63"/>
                  <a:pt x="122" y="58"/>
                </a:cubicBezTo>
                <a:cubicBezTo>
                  <a:pt x="121" y="59"/>
                  <a:pt x="120" y="60"/>
                  <a:pt x="119" y="60"/>
                </a:cubicBezTo>
                <a:cubicBezTo>
                  <a:pt x="119" y="61"/>
                  <a:pt x="118" y="60"/>
                  <a:pt x="118" y="60"/>
                </a:cubicBezTo>
                <a:cubicBezTo>
                  <a:pt x="117" y="58"/>
                  <a:pt x="118" y="56"/>
                  <a:pt x="119" y="54"/>
                </a:cubicBezTo>
                <a:cubicBezTo>
                  <a:pt x="120" y="52"/>
                  <a:pt x="121" y="50"/>
                  <a:pt x="120" y="48"/>
                </a:cubicBezTo>
                <a:cubicBezTo>
                  <a:pt x="120" y="48"/>
                  <a:pt x="119" y="47"/>
                  <a:pt x="119" y="47"/>
                </a:cubicBezTo>
                <a:cubicBezTo>
                  <a:pt x="119" y="47"/>
                  <a:pt x="118" y="48"/>
                  <a:pt x="118" y="48"/>
                </a:cubicBezTo>
                <a:cubicBezTo>
                  <a:pt x="117" y="49"/>
                  <a:pt x="116" y="49"/>
                  <a:pt x="115" y="49"/>
                </a:cubicBezTo>
                <a:cubicBezTo>
                  <a:pt x="113" y="49"/>
                  <a:pt x="112" y="48"/>
                  <a:pt x="112" y="46"/>
                </a:cubicBezTo>
                <a:cubicBezTo>
                  <a:pt x="111" y="46"/>
                  <a:pt x="111" y="45"/>
                  <a:pt x="112" y="45"/>
                </a:cubicBezTo>
                <a:cubicBezTo>
                  <a:pt x="112" y="45"/>
                  <a:pt x="113" y="45"/>
                  <a:pt x="113" y="45"/>
                </a:cubicBezTo>
                <a:cubicBezTo>
                  <a:pt x="115" y="46"/>
                  <a:pt x="117" y="45"/>
                  <a:pt x="119" y="44"/>
                </a:cubicBezTo>
                <a:cubicBezTo>
                  <a:pt x="120" y="43"/>
                  <a:pt x="122" y="43"/>
                  <a:pt x="123" y="43"/>
                </a:cubicBezTo>
                <a:cubicBezTo>
                  <a:pt x="124" y="43"/>
                  <a:pt x="126" y="43"/>
                  <a:pt x="127" y="44"/>
                </a:cubicBezTo>
                <a:cubicBezTo>
                  <a:pt x="127" y="44"/>
                  <a:pt x="128" y="45"/>
                  <a:pt x="128" y="45"/>
                </a:cubicBezTo>
                <a:cubicBezTo>
                  <a:pt x="129" y="47"/>
                  <a:pt x="130" y="48"/>
                  <a:pt x="134" y="48"/>
                </a:cubicBezTo>
                <a:cubicBezTo>
                  <a:pt x="133" y="45"/>
                  <a:pt x="132" y="40"/>
                  <a:pt x="134" y="37"/>
                </a:cubicBezTo>
                <a:cubicBezTo>
                  <a:pt x="123" y="24"/>
                  <a:pt x="106" y="16"/>
                  <a:pt x="89" y="17"/>
                </a:cubicBezTo>
                <a:cubicBezTo>
                  <a:pt x="90" y="17"/>
                  <a:pt x="90" y="18"/>
                  <a:pt x="90" y="19"/>
                </a:cubicBezTo>
                <a:cubicBezTo>
                  <a:pt x="90" y="20"/>
                  <a:pt x="89" y="21"/>
                  <a:pt x="88" y="21"/>
                </a:cubicBezTo>
                <a:cubicBezTo>
                  <a:pt x="88" y="21"/>
                  <a:pt x="88" y="21"/>
                  <a:pt x="87" y="21"/>
                </a:cubicBezTo>
                <a:cubicBezTo>
                  <a:pt x="87" y="21"/>
                  <a:pt x="87" y="21"/>
                  <a:pt x="87" y="21"/>
                </a:cubicBezTo>
                <a:cubicBezTo>
                  <a:pt x="86" y="20"/>
                  <a:pt x="85" y="19"/>
                  <a:pt x="84" y="19"/>
                </a:cubicBezTo>
                <a:cubicBezTo>
                  <a:pt x="82" y="19"/>
                  <a:pt x="78" y="22"/>
                  <a:pt x="76" y="26"/>
                </a:cubicBezTo>
                <a:cubicBezTo>
                  <a:pt x="75" y="28"/>
                  <a:pt x="74" y="33"/>
                  <a:pt x="78" y="37"/>
                </a:cubicBezTo>
                <a:close/>
                <a:moveTo>
                  <a:pt x="69" y="105"/>
                </a:moveTo>
                <a:cubicBezTo>
                  <a:pt x="69" y="109"/>
                  <a:pt x="70" y="112"/>
                  <a:pt x="72" y="115"/>
                </a:cubicBezTo>
                <a:cubicBezTo>
                  <a:pt x="72" y="115"/>
                  <a:pt x="73" y="116"/>
                  <a:pt x="73" y="117"/>
                </a:cubicBezTo>
                <a:cubicBezTo>
                  <a:pt x="74" y="116"/>
                  <a:pt x="75" y="116"/>
                  <a:pt x="77" y="116"/>
                </a:cubicBezTo>
                <a:cubicBezTo>
                  <a:pt x="84" y="116"/>
                  <a:pt x="89" y="122"/>
                  <a:pt x="94" y="128"/>
                </a:cubicBezTo>
                <a:cubicBezTo>
                  <a:pt x="95" y="130"/>
                  <a:pt x="97" y="132"/>
                  <a:pt x="98" y="133"/>
                </a:cubicBezTo>
                <a:cubicBezTo>
                  <a:pt x="99" y="133"/>
                  <a:pt x="100" y="133"/>
                  <a:pt x="101" y="133"/>
                </a:cubicBezTo>
                <a:cubicBezTo>
                  <a:pt x="101" y="132"/>
                  <a:pt x="100" y="131"/>
                  <a:pt x="100" y="131"/>
                </a:cubicBezTo>
                <a:cubicBezTo>
                  <a:pt x="99" y="130"/>
                  <a:pt x="99" y="130"/>
                  <a:pt x="99" y="130"/>
                </a:cubicBezTo>
                <a:cubicBezTo>
                  <a:pt x="99" y="128"/>
                  <a:pt x="99" y="127"/>
                  <a:pt x="99" y="127"/>
                </a:cubicBezTo>
                <a:cubicBezTo>
                  <a:pt x="98" y="127"/>
                  <a:pt x="98" y="127"/>
                  <a:pt x="98" y="127"/>
                </a:cubicBezTo>
                <a:cubicBezTo>
                  <a:pt x="98" y="127"/>
                  <a:pt x="98" y="126"/>
                  <a:pt x="98" y="126"/>
                </a:cubicBezTo>
                <a:cubicBezTo>
                  <a:pt x="98" y="124"/>
                  <a:pt x="99" y="122"/>
                  <a:pt x="100" y="120"/>
                </a:cubicBezTo>
                <a:cubicBezTo>
                  <a:pt x="99" y="120"/>
                  <a:pt x="99" y="120"/>
                  <a:pt x="98" y="119"/>
                </a:cubicBezTo>
                <a:cubicBezTo>
                  <a:pt x="98" y="119"/>
                  <a:pt x="98" y="119"/>
                  <a:pt x="98" y="118"/>
                </a:cubicBezTo>
                <a:cubicBezTo>
                  <a:pt x="99" y="118"/>
                  <a:pt x="99" y="117"/>
                  <a:pt x="99" y="117"/>
                </a:cubicBezTo>
                <a:cubicBezTo>
                  <a:pt x="100" y="116"/>
                  <a:pt x="100" y="116"/>
                  <a:pt x="100" y="116"/>
                </a:cubicBezTo>
                <a:cubicBezTo>
                  <a:pt x="100" y="115"/>
                  <a:pt x="100" y="114"/>
                  <a:pt x="100" y="114"/>
                </a:cubicBezTo>
                <a:cubicBezTo>
                  <a:pt x="100" y="112"/>
                  <a:pt x="100" y="111"/>
                  <a:pt x="99" y="110"/>
                </a:cubicBezTo>
                <a:cubicBezTo>
                  <a:pt x="98" y="109"/>
                  <a:pt x="98" y="109"/>
                  <a:pt x="99" y="108"/>
                </a:cubicBezTo>
                <a:cubicBezTo>
                  <a:pt x="101" y="104"/>
                  <a:pt x="100" y="101"/>
                  <a:pt x="98" y="97"/>
                </a:cubicBezTo>
                <a:cubicBezTo>
                  <a:pt x="97" y="96"/>
                  <a:pt x="97" y="95"/>
                  <a:pt x="96" y="94"/>
                </a:cubicBezTo>
                <a:cubicBezTo>
                  <a:pt x="95" y="94"/>
                  <a:pt x="94" y="95"/>
                  <a:pt x="92" y="96"/>
                </a:cubicBezTo>
                <a:cubicBezTo>
                  <a:pt x="90" y="97"/>
                  <a:pt x="89" y="99"/>
                  <a:pt x="87" y="99"/>
                </a:cubicBezTo>
                <a:cubicBezTo>
                  <a:pt x="86" y="99"/>
                  <a:pt x="85" y="98"/>
                  <a:pt x="84" y="98"/>
                </a:cubicBezTo>
                <a:cubicBezTo>
                  <a:pt x="83" y="99"/>
                  <a:pt x="81" y="99"/>
                  <a:pt x="80" y="100"/>
                </a:cubicBezTo>
                <a:cubicBezTo>
                  <a:pt x="76" y="101"/>
                  <a:pt x="73" y="102"/>
                  <a:pt x="69" y="105"/>
                </a:cubicBezTo>
                <a:close/>
                <a:moveTo>
                  <a:pt x="53" y="76"/>
                </a:moveTo>
                <a:cubicBezTo>
                  <a:pt x="54" y="74"/>
                  <a:pt x="55" y="73"/>
                  <a:pt x="56" y="73"/>
                </a:cubicBezTo>
                <a:cubicBezTo>
                  <a:pt x="57" y="73"/>
                  <a:pt x="57" y="74"/>
                  <a:pt x="57" y="74"/>
                </a:cubicBezTo>
                <a:cubicBezTo>
                  <a:pt x="58" y="74"/>
                  <a:pt x="58" y="74"/>
                  <a:pt x="58" y="74"/>
                </a:cubicBezTo>
                <a:cubicBezTo>
                  <a:pt x="58" y="74"/>
                  <a:pt x="59" y="73"/>
                  <a:pt x="60" y="72"/>
                </a:cubicBezTo>
                <a:cubicBezTo>
                  <a:pt x="59" y="71"/>
                  <a:pt x="58" y="70"/>
                  <a:pt x="56" y="70"/>
                </a:cubicBezTo>
                <a:cubicBezTo>
                  <a:pt x="50" y="70"/>
                  <a:pt x="42" y="73"/>
                  <a:pt x="40" y="75"/>
                </a:cubicBezTo>
                <a:cubicBezTo>
                  <a:pt x="40" y="76"/>
                  <a:pt x="40" y="77"/>
                  <a:pt x="39" y="77"/>
                </a:cubicBezTo>
                <a:cubicBezTo>
                  <a:pt x="39" y="78"/>
                  <a:pt x="37" y="79"/>
                  <a:pt x="36" y="79"/>
                </a:cubicBezTo>
                <a:cubicBezTo>
                  <a:pt x="36" y="79"/>
                  <a:pt x="34" y="79"/>
                  <a:pt x="34" y="77"/>
                </a:cubicBezTo>
                <a:cubicBezTo>
                  <a:pt x="33" y="77"/>
                  <a:pt x="33" y="77"/>
                  <a:pt x="33" y="77"/>
                </a:cubicBezTo>
                <a:cubicBezTo>
                  <a:pt x="32" y="77"/>
                  <a:pt x="31" y="77"/>
                  <a:pt x="31" y="77"/>
                </a:cubicBezTo>
                <a:cubicBezTo>
                  <a:pt x="31" y="90"/>
                  <a:pt x="36" y="102"/>
                  <a:pt x="44" y="113"/>
                </a:cubicBezTo>
                <a:cubicBezTo>
                  <a:pt x="45" y="113"/>
                  <a:pt x="45" y="113"/>
                  <a:pt x="48" y="113"/>
                </a:cubicBezTo>
                <a:cubicBezTo>
                  <a:pt x="53" y="113"/>
                  <a:pt x="61" y="111"/>
                  <a:pt x="65" y="108"/>
                </a:cubicBezTo>
                <a:cubicBezTo>
                  <a:pt x="63" y="108"/>
                  <a:pt x="60" y="107"/>
                  <a:pt x="59" y="106"/>
                </a:cubicBezTo>
                <a:cubicBezTo>
                  <a:pt x="58" y="105"/>
                  <a:pt x="57" y="105"/>
                  <a:pt x="57" y="105"/>
                </a:cubicBezTo>
                <a:cubicBezTo>
                  <a:pt x="57" y="105"/>
                  <a:pt x="57" y="105"/>
                  <a:pt x="57" y="105"/>
                </a:cubicBezTo>
                <a:cubicBezTo>
                  <a:pt x="54" y="105"/>
                  <a:pt x="51" y="109"/>
                  <a:pt x="49" y="110"/>
                </a:cubicBezTo>
                <a:cubicBezTo>
                  <a:pt x="48" y="111"/>
                  <a:pt x="47" y="112"/>
                  <a:pt x="45" y="110"/>
                </a:cubicBezTo>
                <a:cubicBezTo>
                  <a:pt x="43" y="109"/>
                  <a:pt x="42" y="108"/>
                  <a:pt x="42" y="106"/>
                </a:cubicBezTo>
                <a:cubicBezTo>
                  <a:pt x="41" y="104"/>
                  <a:pt x="42" y="102"/>
                  <a:pt x="43" y="100"/>
                </a:cubicBezTo>
                <a:cubicBezTo>
                  <a:pt x="43" y="100"/>
                  <a:pt x="43" y="100"/>
                  <a:pt x="43" y="100"/>
                </a:cubicBezTo>
                <a:cubicBezTo>
                  <a:pt x="44" y="100"/>
                  <a:pt x="46" y="100"/>
                  <a:pt x="48" y="100"/>
                </a:cubicBezTo>
                <a:cubicBezTo>
                  <a:pt x="49" y="101"/>
                  <a:pt x="50" y="101"/>
                  <a:pt x="51" y="101"/>
                </a:cubicBezTo>
                <a:cubicBezTo>
                  <a:pt x="51" y="99"/>
                  <a:pt x="51" y="98"/>
                  <a:pt x="51" y="96"/>
                </a:cubicBezTo>
                <a:cubicBezTo>
                  <a:pt x="50" y="91"/>
                  <a:pt x="50" y="85"/>
                  <a:pt x="56" y="78"/>
                </a:cubicBezTo>
                <a:cubicBezTo>
                  <a:pt x="56" y="78"/>
                  <a:pt x="56" y="78"/>
                  <a:pt x="56" y="78"/>
                </a:cubicBezTo>
                <a:cubicBezTo>
                  <a:pt x="55" y="78"/>
                  <a:pt x="55" y="78"/>
                  <a:pt x="55" y="78"/>
                </a:cubicBezTo>
                <a:cubicBezTo>
                  <a:pt x="54" y="78"/>
                  <a:pt x="53" y="77"/>
                  <a:pt x="53" y="77"/>
                </a:cubicBezTo>
                <a:cubicBezTo>
                  <a:pt x="52" y="77"/>
                  <a:pt x="52" y="76"/>
                  <a:pt x="53" y="76"/>
                </a:cubicBezTo>
                <a:close/>
                <a:moveTo>
                  <a:pt x="44" y="38"/>
                </a:moveTo>
                <a:cubicBezTo>
                  <a:pt x="41" y="42"/>
                  <a:pt x="39" y="46"/>
                  <a:pt x="37" y="50"/>
                </a:cubicBezTo>
                <a:cubicBezTo>
                  <a:pt x="39" y="50"/>
                  <a:pt x="43" y="51"/>
                  <a:pt x="44" y="53"/>
                </a:cubicBezTo>
                <a:cubicBezTo>
                  <a:pt x="45" y="54"/>
                  <a:pt x="45" y="54"/>
                  <a:pt x="45" y="54"/>
                </a:cubicBezTo>
                <a:cubicBezTo>
                  <a:pt x="45" y="54"/>
                  <a:pt x="45" y="54"/>
                  <a:pt x="45" y="53"/>
                </a:cubicBezTo>
                <a:cubicBezTo>
                  <a:pt x="46" y="53"/>
                  <a:pt x="46" y="53"/>
                  <a:pt x="47" y="53"/>
                </a:cubicBezTo>
                <a:cubicBezTo>
                  <a:pt x="47" y="53"/>
                  <a:pt x="47" y="53"/>
                  <a:pt x="47" y="53"/>
                </a:cubicBezTo>
                <a:cubicBezTo>
                  <a:pt x="48" y="53"/>
                  <a:pt x="48" y="53"/>
                  <a:pt x="48" y="53"/>
                </a:cubicBezTo>
                <a:cubicBezTo>
                  <a:pt x="48" y="54"/>
                  <a:pt x="48" y="55"/>
                  <a:pt x="48" y="56"/>
                </a:cubicBezTo>
                <a:cubicBezTo>
                  <a:pt x="48" y="56"/>
                  <a:pt x="48" y="56"/>
                  <a:pt x="48" y="56"/>
                </a:cubicBezTo>
                <a:cubicBezTo>
                  <a:pt x="51" y="58"/>
                  <a:pt x="54" y="57"/>
                  <a:pt x="57" y="55"/>
                </a:cubicBezTo>
                <a:cubicBezTo>
                  <a:pt x="55" y="53"/>
                  <a:pt x="55" y="51"/>
                  <a:pt x="55" y="49"/>
                </a:cubicBezTo>
                <a:cubicBezTo>
                  <a:pt x="55" y="48"/>
                  <a:pt x="55" y="47"/>
                  <a:pt x="55" y="46"/>
                </a:cubicBezTo>
                <a:cubicBezTo>
                  <a:pt x="54" y="44"/>
                  <a:pt x="55" y="44"/>
                  <a:pt x="56" y="43"/>
                </a:cubicBezTo>
                <a:cubicBezTo>
                  <a:pt x="56" y="43"/>
                  <a:pt x="56" y="42"/>
                  <a:pt x="56" y="41"/>
                </a:cubicBezTo>
                <a:cubicBezTo>
                  <a:pt x="56" y="41"/>
                  <a:pt x="56" y="41"/>
                  <a:pt x="55" y="41"/>
                </a:cubicBezTo>
                <a:cubicBezTo>
                  <a:pt x="54" y="41"/>
                  <a:pt x="52" y="41"/>
                  <a:pt x="50" y="39"/>
                </a:cubicBezTo>
                <a:cubicBezTo>
                  <a:pt x="50" y="38"/>
                  <a:pt x="49" y="38"/>
                  <a:pt x="49" y="38"/>
                </a:cubicBezTo>
                <a:cubicBezTo>
                  <a:pt x="49" y="38"/>
                  <a:pt x="48" y="38"/>
                  <a:pt x="47" y="39"/>
                </a:cubicBezTo>
                <a:cubicBezTo>
                  <a:pt x="46" y="39"/>
                  <a:pt x="46" y="39"/>
                  <a:pt x="46" y="39"/>
                </a:cubicBezTo>
                <a:cubicBezTo>
                  <a:pt x="46" y="39"/>
                  <a:pt x="46" y="40"/>
                  <a:pt x="46" y="39"/>
                </a:cubicBezTo>
                <a:cubicBezTo>
                  <a:pt x="45" y="39"/>
                  <a:pt x="45" y="39"/>
                  <a:pt x="44" y="39"/>
                </a:cubicBezTo>
                <a:cubicBezTo>
                  <a:pt x="44" y="39"/>
                  <a:pt x="44" y="39"/>
                  <a:pt x="44" y="38"/>
                </a:cubicBezTo>
                <a:close/>
                <a:moveTo>
                  <a:pt x="153" y="130"/>
                </a:moveTo>
                <a:cubicBezTo>
                  <a:pt x="150" y="128"/>
                  <a:pt x="147" y="128"/>
                  <a:pt x="144" y="130"/>
                </a:cubicBezTo>
                <a:cubicBezTo>
                  <a:pt x="133" y="141"/>
                  <a:pt x="119" y="149"/>
                  <a:pt x="103" y="152"/>
                </a:cubicBezTo>
                <a:cubicBezTo>
                  <a:pt x="97" y="153"/>
                  <a:pt x="90" y="153"/>
                  <a:pt x="83" y="153"/>
                </a:cubicBezTo>
                <a:cubicBezTo>
                  <a:pt x="47" y="150"/>
                  <a:pt x="19" y="123"/>
                  <a:pt x="13" y="89"/>
                </a:cubicBezTo>
                <a:cubicBezTo>
                  <a:pt x="12" y="82"/>
                  <a:pt x="12" y="76"/>
                  <a:pt x="12" y="69"/>
                </a:cubicBezTo>
                <a:cubicBezTo>
                  <a:pt x="14" y="45"/>
                  <a:pt x="27" y="25"/>
                  <a:pt x="45" y="12"/>
                </a:cubicBezTo>
                <a:cubicBezTo>
                  <a:pt x="48" y="10"/>
                  <a:pt x="48" y="6"/>
                  <a:pt x="47" y="4"/>
                </a:cubicBezTo>
                <a:cubicBezTo>
                  <a:pt x="45" y="1"/>
                  <a:pt x="41" y="0"/>
                  <a:pt x="38" y="2"/>
                </a:cubicBezTo>
                <a:cubicBezTo>
                  <a:pt x="17" y="17"/>
                  <a:pt x="3" y="40"/>
                  <a:pt x="1" y="68"/>
                </a:cubicBezTo>
                <a:cubicBezTo>
                  <a:pt x="0" y="76"/>
                  <a:pt x="0" y="83"/>
                  <a:pt x="2" y="91"/>
                </a:cubicBezTo>
                <a:cubicBezTo>
                  <a:pt x="8" y="130"/>
                  <a:pt x="41" y="161"/>
                  <a:pt x="82" y="164"/>
                </a:cubicBezTo>
                <a:cubicBezTo>
                  <a:pt x="90" y="165"/>
                  <a:pt x="98" y="165"/>
                  <a:pt x="105" y="163"/>
                </a:cubicBezTo>
                <a:cubicBezTo>
                  <a:pt x="123" y="160"/>
                  <a:pt x="140" y="151"/>
                  <a:pt x="153" y="139"/>
                </a:cubicBezTo>
                <a:cubicBezTo>
                  <a:pt x="155" y="136"/>
                  <a:pt x="155" y="133"/>
                  <a:pt x="153" y="130"/>
                </a:cubicBezTo>
                <a:close/>
              </a:path>
            </a:pathLst>
          </a:custGeom>
          <a:solidFill>
            <a:srgbClr val="FFFFFF"/>
          </a:solidFill>
          <a:ln>
            <a:noFill/>
          </a:ln>
          <a:effectLst>
            <a:outerShdw blurRad="63500" sx="102000" sy="102000" algn="ctr" rotWithShape="0">
              <a:srgbClr val="080CAD">
                <a:alpha val="40000"/>
              </a:srgb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chemeClr val="bg1"/>
              </a:solidFill>
              <a:effectLst/>
              <a:uLnTx/>
              <a:uFillTx/>
              <a:latin typeface="思源黑体 CN Normal" panose="020B0400000000000000" charset="-122"/>
              <a:ea typeface="思源黑体 CN Normal" panose="020B0400000000000000" charset="-122"/>
            </a:endParaRPr>
          </a:p>
        </p:txBody>
      </p:sp>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96" name="矩形 95"/>
          <p:cNvSpPr/>
          <p:nvPr/>
        </p:nvSpPr>
        <p:spPr>
          <a:xfrm>
            <a:off x="1282700" y="1586415"/>
            <a:ext cx="1608455" cy="1609090"/>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2" name="矩形 1"/>
          <p:cNvSpPr/>
          <p:nvPr/>
        </p:nvSpPr>
        <p:spPr>
          <a:xfrm>
            <a:off x="1285875" y="3352165"/>
            <a:ext cx="1608455" cy="1609090"/>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3" name="矩形 2"/>
          <p:cNvSpPr/>
          <p:nvPr/>
        </p:nvSpPr>
        <p:spPr>
          <a:xfrm>
            <a:off x="3062605" y="4245610"/>
            <a:ext cx="2484120" cy="1632585"/>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5" name="矩形 4"/>
          <p:cNvSpPr/>
          <p:nvPr/>
        </p:nvSpPr>
        <p:spPr>
          <a:xfrm>
            <a:off x="5706745" y="1586415"/>
            <a:ext cx="2491105" cy="1609090"/>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9" name="矩形 8"/>
          <p:cNvSpPr/>
          <p:nvPr/>
        </p:nvSpPr>
        <p:spPr>
          <a:xfrm>
            <a:off x="8324850" y="1586415"/>
            <a:ext cx="1671955" cy="1609090"/>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10" name="矩形 9"/>
          <p:cNvSpPr/>
          <p:nvPr/>
        </p:nvSpPr>
        <p:spPr>
          <a:xfrm>
            <a:off x="9266555" y="3352165"/>
            <a:ext cx="1640205" cy="1609090"/>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4" name="矩形 3"/>
          <p:cNvSpPr/>
          <p:nvPr/>
        </p:nvSpPr>
        <p:spPr bwMode="auto">
          <a:xfrm>
            <a:off x="120015" y="205740"/>
            <a:ext cx="5127625"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rPr>
              <a:t>第四部分：论文总结</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endParaRPr>
          </a:p>
        </p:txBody>
      </p:sp>
      <p:sp>
        <p:nvSpPr>
          <p:cNvPr id="7" name="矩形 6"/>
          <p:cNvSpPr/>
          <p:nvPr/>
        </p:nvSpPr>
        <p:spPr>
          <a:xfrm>
            <a:off x="120015" y="697865"/>
            <a:ext cx="4324350" cy="245110"/>
          </a:xfrm>
          <a:prstGeom prst="rect">
            <a:avLst/>
          </a:prstGeom>
        </p:spPr>
        <p:txBody>
          <a:bodyPr wrap="square">
            <a:spAutoFit/>
          </a:bodyPr>
          <a:lstStyle/>
          <a:p>
            <a:pPr algn="l"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sym typeface="+mn-ea"/>
              </a:rPr>
              <a:t>THE PAPER SUMMARY</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5850" name="Rectangle 10" descr="001e90bc453a118d6b4237"/>
          <p:cNvSpPr>
            <a:spLocks noChangeArrowheads="1"/>
          </p:cNvSpPr>
          <p:nvPr/>
        </p:nvSpPr>
        <p:spPr bwMode="auto">
          <a:xfrm>
            <a:off x="3062819" y="1586415"/>
            <a:ext cx="2484967" cy="2489968"/>
          </a:xfrm>
          <a:prstGeom prst="rect">
            <a:avLst/>
          </a:prstGeom>
          <a:blipFill dpi="0" rotWithShape="1">
            <a:blip r:embed="rId2" cstate="print"/>
            <a:srcRect/>
            <a:stretch>
              <a:fillRect b="-164"/>
            </a:stretch>
          </a:bli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35855" name="Rectangle 15" descr="160621-20121008053110-8"/>
          <p:cNvSpPr>
            <a:spLocks noChangeArrowheads="1"/>
          </p:cNvSpPr>
          <p:nvPr/>
        </p:nvSpPr>
        <p:spPr bwMode="auto">
          <a:xfrm>
            <a:off x="5706533" y="3352165"/>
            <a:ext cx="3412067" cy="2525964"/>
          </a:xfrm>
          <a:prstGeom prst="rect">
            <a:avLst/>
          </a:prstGeom>
          <a:blipFill dpi="0" rotWithShape="1">
            <a:blip r:embed="rId3" cstate="print"/>
            <a:srcRect/>
            <a:stretch>
              <a:fillRect b="-34896"/>
            </a:stretch>
          </a:bli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grpSp>
        <p:nvGrpSpPr>
          <p:cNvPr id="35857" name="Group 17"/>
          <p:cNvGrpSpPr/>
          <p:nvPr/>
        </p:nvGrpSpPr>
        <p:grpSpPr bwMode="auto">
          <a:xfrm>
            <a:off x="9846733" y="3851949"/>
            <a:ext cx="476251" cy="614023"/>
            <a:chOff x="0" y="0"/>
            <a:chExt cx="225" cy="290"/>
          </a:xfrm>
          <a:effectLst/>
        </p:grpSpPr>
        <p:sp>
          <p:nvSpPr>
            <p:cNvPr id="35858" name="Freeform 18"/>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35859" name="Freeform 19"/>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35860" name="Freeform 20"/>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35861" name="Freeform 21"/>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35862" name="Freeform 22"/>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grpSp>
      <p:grpSp>
        <p:nvGrpSpPr>
          <p:cNvPr id="35863" name="Group 23"/>
          <p:cNvGrpSpPr/>
          <p:nvPr/>
        </p:nvGrpSpPr>
        <p:grpSpPr bwMode="auto">
          <a:xfrm>
            <a:off x="8881535" y="2045874"/>
            <a:ext cx="590551" cy="590732"/>
            <a:chOff x="0" y="0"/>
            <a:chExt cx="279" cy="279"/>
          </a:xfrm>
          <a:effectLst/>
        </p:grpSpPr>
        <p:sp>
          <p:nvSpPr>
            <p:cNvPr id="35864" name="Freeform 24"/>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35865" name="Freeform 25"/>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grpSp>
      <p:grpSp>
        <p:nvGrpSpPr>
          <p:cNvPr id="35866" name="Group 26"/>
          <p:cNvGrpSpPr/>
          <p:nvPr/>
        </p:nvGrpSpPr>
        <p:grpSpPr bwMode="auto">
          <a:xfrm>
            <a:off x="1792819" y="3856182"/>
            <a:ext cx="594783" cy="601319"/>
            <a:chOff x="0" y="0"/>
            <a:chExt cx="281" cy="284"/>
          </a:xfrm>
          <a:effectLst/>
        </p:grpSpPr>
        <p:sp>
          <p:nvSpPr>
            <p:cNvPr id="35867" name="Freeform 27"/>
            <p:cNvSpPr/>
            <p:nvPr/>
          </p:nvSpPr>
          <p:spPr bwMode="auto">
            <a:xfrm>
              <a:off x="0" y="0"/>
              <a:ext cx="281" cy="206"/>
            </a:xfrm>
            <a:custGeom>
              <a:avLst/>
              <a:gdLst>
                <a:gd name="T0" fmla="*/ 91 w 119"/>
                <a:gd name="T1" fmla="*/ 32 h 87"/>
                <a:gd name="T2" fmla="*/ 86 w 119"/>
                <a:gd name="T3" fmla="*/ 32 h 87"/>
                <a:gd name="T4" fmla="*/ 86 w 119"/>
                <a:gd name="T5" fmla="*/ 30 h 87"/>
                <a:gd name="T6" fmla="*/ 56 w 119"/>
                <a:gd name="T7" fmla="*/ 0 h 87"/>
                <a:gd name="T8" fmla="*/ 27 w 119"/>
                <a:gd name="T9" fmla="*/ 25 h 87"/>
                <a:gd name="T10" fmla="*/ 19 w 119"/>
                <a:gd name="T11" fmla="*/ 26 h 87"/>
                <a:gd name="T12" fmla="*/ 19 w 119"/>
                <a:gd name="T13" fmla="*/ 26 h 87"/>
                <a:gd name="T14" fmla="*/ 7 w 119"/>
                <a:gd name="T15" fmla="*/ 43 h 87"/>
                <a:gd name="T16" fmla="*/ 9 w 119"/>
                <a:gd name="T17" fmla="*/ 52 h 87"/>
                <a:gd name="T18" fmla="*/ 0 w 119"/>
                <a:gd name="T19" fmla="*/ 68 h 87"/>
                <a:gd name="T20" fmla="*/ 19 w 119"/>
                <a:gd name="T21" fmla="*/ 87 h 87"/>
                <a:gd name="T22" fmla="*/ 39 w 119"/>
                <a:gd name="T23" fmla="*/ 87 h 87"/>
                <a:gd name="T24" fmla="*/ 44 w 119"/>
                <a:gd name="T25" fmla="*/ 81 h 87"/>
                <a:gd name="T26" fmla="*/ 39 w 119"/>
                <a:gd name="T27" fmla="*/ 76 h 87"/>
                <a:gd name="T28" fmla="*/ 19 w 119"/>
                <a:gd name="T29" fmla="*/ 76 h 87"/>
                <a:gd name="T30" fmla="*/ 10 w 119"/>
                <a:gd name="T31" fmla="*/ 68 h 87"/>
                <a:gd name="T32" fmla="*/ 18 w 119"/>
                <a:gd name="T33" fmla="*/ 59 h 87"/>
                <a:gd name="T34" fmla="*/ 22 w 119"/>
                <a:gd name="T35" fmla="*/ 55 h 87"/>
                <a:gd name="T36" fmla="*/ 20 w 119"/>
                <a:gd name="T37" fmla="*/ 50 h 87"/>
                <a:gd name="T38" fmla="*/ 17 w 119"/>
                <a:gd name="T39" fmla="*/ 43 h 87"/>
                <a:gd name="T40" fmla="*/ 22 w 119"/>
                <a:gd name="T41" fmla="*/ 35 h 87"/>
                <a:gd name="T42" fmla="*/ 22 w 119"/>
                <a:gd name="T43" fmla="*/ 35 h 87"/>
                <a:gd name="T44" fmla="*/ 30 w 119"/>
                <a:gd name="T45" fmla="*/ 36 h 87"/>
                <a:gd name="T46" fmla="*/ 35 w 119"/>
                <a:gd name="T47" fmla="*/ 36 h 87"/>
                <a:gd name="T48" fmla="*/ 37 w 119"/>
                <a:gd name="T49" fmla="*/ 31 h 87"/>
                <a:gd name="T50" fmla="*/ 37 w 119"/>
                <a:gd name="T51" fmla="*/ 30 h 87"/>
                <a:gd name="T52" fmla="*/ 37 w 119"/>
                <a:gd name="T53" fmla="*/ 30 h 87"/>
                <a:gd name="T54" fmla="*/ 56 w 119"/>
                <a:gd name="T55" fmla="*/ 11 h 87"/>
                <a:gd name="T56" fmla="*/ 75 w 119"/>
                <a:gd name="T57" fmla="*/ 30 h 87"/>
                <a:gd name="T58" fmla="*/ 73 w 119"/>
                <a:gd name="T59" fmla="*/ 40 h 87"/>
                <a:gd name="T60" fmla="*/ 74 w 119"/>
                <a:gd name="T61" fmla="*/ 46 h 87"/>
                <a:gd name="T62" fmla="*/ 80 w 119"/>
                <a:gd name="T63" fmla="*/ 46 h 87"/>
                <a:gd name="T64" fmla="*/ 91 w 119"/>
                <a:gd name="T65" fmla="*/ 42 h 87"/>
                <a:gd name="T66" fmla="*/ 108 w 119"/>
                <a:gd name="T67" fmla="*/ 59 h 87"/>
                <a:gd name="T68" fmla="*/ 91 w 119"/>
                <a:gd name="T69" fmla="*/ 76 h 87"/>
                <a:gd name="T70" fmla="*/ 80 w 119"/>
                <a:gd name="T71" fmla="*/ 76 h 87"/>
                <a:gd name="T72" fmla="*/ 75 w 119"/>
                <a:gd name="T73" fmla="*/ 81 h 87"/>
                <a:gd name="T74" fmla="*/ 80 w 119"/>
                <a:gd name="T75" fmla="*/ 87 h 87"/>
                <a:gd name="T76" fmla="*/ 91 w 119"/>
                <a:gd name="T77" fmla="*/ 87 h 87"/>
                <a:gd name="T78" fmla="*/ 119 w 119"/>
                <a:gd name="T79" fmla="*/ 59 h 87"/>
                <a:gd name="T80" fmla="*/ 91 w 119"/>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87">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35868" name="Freeform 28"/>
            <p:cNvSpPr/>
            <p:nvPr/>
          </p:nvSpPr>
          <p:spPr bwMode="auto">
            <a:xfrm>
              <a:off x="85" y="116"/>
              <a:ext cx="108" cy="168"/>
            </a:xfrm>
            <a:custGeom>
              <a:avLst/>
              <a:gdLst>
                <a:gd name="T0" fmla="*/ 37 w 46"/>
                <a:gd name="T1" fmla="*/ 45 h 71"/>
                <a:gd name="T2" fmla="*/ 28 w 46"/>
                <a:gd name="T3" fmla="*/ 54 h 71"/>
                <a:gd name="T4" fmla="*/ 28 w 46"/>
                <a:gd name="T5" fmla="*/ 5 h 71"/>
                <a:gd name="T6" fmla="*/ 23 w 46"/>
                <a:gd name="T7" fmla="*/ 0 h 71"/>
                <a:gd name="T8" fmla="*/ 18 w 46"/>
                <a:gd name="T9" fmla="*/ 5 h 71"/>
                <a:gd name="T10" fmla="*/ 18 w 46"/>
                <a:gd name="T11" fmla="*/ 54 h 71"/>
                <a:gd name="T12" fmla="*/ 9 w 46"/>
                <a:gd name="T13" fmla="*/ 45 h 71"/>
                <a:gd name="T14" fmla="*/ 2 w 46"/>
                <a:gd name="T15" fmla="*/ 45 h 71"/>
                <a:gd name="T16" fmla="*/ 2 w 46"/>
                <a:gd name="T17" fmla="*/ 52 h 71"/>
                <a:gd name="T18" fmla="*/ 20 w 46"/>
                <a:gd name="T19" fmla="*/ 70 h 71"/>
                <a:gd name="T20" fmla="*/ 23 w 46"/>
                <a:gd name="T21" fmla="*/ 71 h 71"/>
                <a:gd name="T22" fmla="*/ 27 w 46"/>
                <a:gd name="T23" fmla="*/ 70 h 71"/>
                <a:gd name="T24" fmla="*/ 44 w 46"/>
                <a:gd name="T25" fmla="*/ 52 h 71"/>
                <a:gd name="T26" fmla="*/ 44 w 46"/>
                <a:gd name="T27" fmla="*/ 45 h 71"/>
                <a:gd name="T28" fmla="*/ 37 w 46"/>
                <a:gd name="T2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1">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grpSp>
      <p:grpSp>
        <p:nvGrpSpPr>
          <p:cNvPr id="35869" name="Group 29"/>
          <p:cNvGrpSpPr/>
          <p:nvPr/>
        </p:nvGrpSpPr>
        <p:grpSpPr bwMode="auto">
          <a:xfrm>
            <a:off x="1816100" y="2111511"/>
            <a:ext cx="541867" cy="533564"/>
            <a:chOff x="0" y="0"/>
            <a:chExt cx="256" cy="252"/>
          </a:xfrm>
          <a:effectLst/>
        </p:grpSpPr>
        <p:sp>
          <p:nvSpPr>
            <p:cNvPr id="35870" name="Freeform 30"/>
            <p:cNvSpPr>
              <a:spLocks noEditPoints="1"/>
            </p:cNvSpPr>
            <p:nvPr/>
          </p:nvSpPr>
          <p:spPr bwMode="auto">
            <a:xfrm>
              <a:off x="0" y="0"/>
              <a:ext cx="256" cy="252"/>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35871" name="Freeform 31"/>
            <p:cNvSpPr/>
            <p:nvPr/>
          </p:nvSpPr>
          <p:spPr bwMode="auto">
            <a:xfrm>
              <a:off x="145" y="0"/>
              <a:ext cx="111" cy="111"/>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grpSp>
      <p:sp>
        <p:nvSpPr>
          <p:cNvPr id="35872" name="Rectangle 32"/>
          <p:cNvSpPr>
            <a:spLocks noChangeArrowheads="1"/>
          </p:cNvSpPr>
          <p:nvPr/>
        </p:nvSpPr>
        <p:spPr bwMode="auto">
          <a:xfrm>
            <a:off x="5930900" y="1875790"/>
            <a:ext cx="2242185" cy="995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kern="1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论文总结</a:t>
            </a:r>
            <a:endParaRPr lang="zh-CN" altLang="en-US" kern="1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nSpc>
                <a:spcPct val="120000"/>
              </a:lnSpc>
            </a:pPr>
            <a:r>
              <a:rPr lang="en-US" altLang="zh-CN" sz="1200">
                <a:solidFill>
                  <a:schemeClr val="bg1"/>
                </a:solidFill>
                <a:latin typeface="思源黑体 CN Normal" panose="020B0400000000000000" charset="-122"/>
                <a:ea typeface="思源黑体 CN Normal" panose="020B0400000000000000" charset="-122"/>
                <a:cs typeface="思源黑体 CN Normal" panose="020B0400000000000000" charset="-122"/>
              </a:rPr>
              <a:t>We have many PowerPoint </a:t>
            </a:r>
            <a:r>
              <a:rPr lang="zh-CN" altLang="en-US" sz="1200">
                <a:solidFill>
                  <a:schemeClr val="bg1"/>
                </a:solidFill>
                <a:latin typeface="思源黑体 CN Normal" panose="020B0400000000000000" charset="-122"/>
                <a:ea typeface="思源黑体 CN Normal" panose="020B0400000000000000" charset="-122"/>
                <a:cs typeface="思源黑体 CN Normal" panose="020B0400000000000000" charset="-122"/>
              </a:rPr>
              <a:t>templates</a:t>
            </a:r>
            <a:r>
              <a:rPr lang="en-US" altLang="zh-CN" sz="1200">
                <a:solidFill>
                  <a:schemeClr val="bg1"/>
                </a:solidFill>
                <a:latin typeface="思源黑体 CN Normal" panose="020B0400000000000000" charset="-122"/>
                <a:ea typeface="思源黑体 CN Normal" panose="020B0400000000000000" charset="-122"/>
                <a:cs typeface="思源黑体 CN Normal" panose="020B0400000000000000" charset="-122"/>
              </a:rPr>
              <a:t> that has been specifically designed</a:t>
            </a:r>
            <a:r>
              <a:rPr lang="zh-CN" altLang="en-US" sz="1200">
                <a:solidFill>
                  <a:schemeClr val="bg1"/>
                </a:solidFill>
                <a:latin typeface="思源黑体 CN Normal" panose="020B0400000000000000" charset="-122"/>
                <a:ea typeface="思源黑体 CN Normal" panose="020B0400000000000000" charset="-122"/>
                <a:cs typeface="思源黑体 CN Normal" panose="020B0400000000000000" charset="-122"/>
              </a:rPr>
              <a:t>.</a:t>
            </a:r>
            <a:endParaRPr lang="zh-CN" altLang="en-US" sz="12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873" name="Rectangle 33"/>
          <p:cNvSpPr>
            <a:spLocks noChangeArrowheads="1"/>
          </p:cNvSpPr>
          <p:nvPr/>
        </p:nvSpPr>
        <p:spPr bwMode="auto">
          <a:xfrm>
            <a:off x="3242945" y="4564380"/>
            <a:ext cx="2242185" cy="995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kern="1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论文总结</a:t>
            </a:r>
            <a:endParaRPr lang="zh-CN" altLang="en-US" kern="1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nSpc>
                <a:spcPct val="120000"/>
              </a:lnSpc>
            </a:pPr>
            <a:r>
              <a:rPr lang="en-US" altLang="zh-CN" sz="1200">
                <a:solidFill>
                  <a:schemeClr val="bg1"/>
                </a:solidFill>
                <a:latin typeface="思源黑体 CN Normal" panose="020B0400000000000000" charset="-122"/>
                <a:ea typeface="思源黑体 CN Normal" panose="020B0400000000000000" charset="-122"/>
                <a:cs typeface="思源黑体 CN Normal" panose="020B0400000000000000" charset="-122"/>
              </a:rPr>
              <a:t>We have many PowerPoint </a:t>
            </a:r>
            <a:r>
              <a:rPr lang="zh-CN" altLang="en-US" sz="1200">
                <a:solidFill>
                  <a:schemeClr val="bg1"/>
                </a:solidFill>
                <a:latin typeface="思源黑体 CN Normal" panose="020B0400000000000000" charset="-122"/>
                <a:ea typeface="思源黑体 CN Normal" panose="020B0400000000000000" charset="-122"/>
                <a:cs typeface="思源黑体 CN Normal" panose="020B0400000000000000" charset="-122"/>
              </a:rPr>
              <a:t>templates</a:t>
            </a:r>
            <a:r>
              <a:rPr lang="en-US" altLang="zh-CN" sz="1200">
                <a:solidFill>
                  <a:schemeClr val="bg1"/>
                </a:solidFill>
                <a:latin typeface="思源黑体 CN Normal" panose="020B0400000000000000" charset="-122"/>
                <a:ea typeface="思源黑体 CN Normal" panose="020B0400000000000000" charset="-122"/>
                <a:cs typeface="思源黑体 CN Normal" panose="020B0400000000000000" charset="-122"/>
              </a:rPr>
              <a:t> that has been specifically designed</a:t>
            </a:r>
            <a:r>
              <a:rPr lang="zh-CN" altLang="en-US" sz="1200">
                <a:solidFill>
                  <a:schemeClr val="bg1"/>
                </a:solidFill>
                <a:latin typeface="思源黑体 CN Normal" panose="020B0400000000000000" charset="-122"/>
                <a:ea typeface="思源黑体 CN Normal" panose="020B0400000000000000" charset="-122"/>
                <a:cs typeface="思源黑体 CN Normal" panose="020B0400000000000000" charset="-122"/>
              </a:rPr>
              <a:t>.</a:t>
            </a:r>
            <a:endParaRPr lang="zh-CN" altLang="en-US" sz="12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Tree>
    <p:custDataLst>
      <p:tags r:id="rId4"/>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2" name="圆角矩形 1"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a:off x="1860550" y="1917065"/>
            <a:ext cx="9224645" cy="4076065"/>
          </a:xfrm>
          <a:prstGeom prst="roundRect">
            <a:avLst/>
          </a:prstGeom>
          <a:noFill/>
          <a:ln w="19050">
            <a:solidFill>
              <a:srgbClr val="7E81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85000"/>
                  <a:lumOff val="15000"/>
                </a:schemeClr>
              </a:solidFill>
              <a:ea typeface="阿里巴巴普惠体 R" panose="00020600040101010101" pitchFamily="18" charset="-122"/>
            </a:endParaRPr>
          </a:p>
        </p:txBody>
      </p:sp>
      <p:sp>
        <p:nvSpPr>
          <p:cNvPr id="33" name="Freeform 5"/>
          <p:cNvSpPr/>
          <p:nvPr/>
        </p:nvSpPr>
        <p:spPr bwMode="auto">
          <a:xfrm>
            <a:off x="10315575" y="5421630"/>
            <a:ext cx="966470" cy="8712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rotWithShape="1">
            <a:blip r:embed="rId1"/>
            <a:stretch>
              <a:fillRect/>
            </a:stretch>
          </a:blipFill>
          <a:ln w="9525" cap="flat">
            <a:noFill/>
            <a:prstDash val="solid"/>
            <a:miter lim="800000"/>
          </a:ln>
          <a:effectLst>
            <a:innerShdw blurRad="63500" dist="50800" dir="13500000">
              <a:srgbClr val="080CAD">
                <a:alpha val="50000"/>
              </a:srgbClr>
            </a:innerShdw>
          </a:effectLst>
        </p:spPr>
        <p:txBody>
          <a:bodyPr vert="horz" wrap="square" lIns="68562" tIns="34281" rIns="68562" bIns="34281" numCol="1" anchor="t" anchorCtr="0" compatLnSpc="1"/>
          <a:lstStyle/>
          <a:p>
            <a:endParaRPr lang="zh-CN" altLang="en-US" sz="1200">
              <a:solidFill>
                <a:schemeClr val="tx1">
                  <a:lumMod val="85000"/>
                  <a:lumOff val="15000"/>
                </a:schemeClr>
              </a:solidFill>
              <a:ea typeface="阿里巴巴普惠体 R" panose="00020600040101010101" pitchFamily="18" charset="-122"/>
            </a:endParaRPr>
          </a:p>
        </p:txBody>
      </p:sp>
      <p:grpSp>
        <p:nvGrpSpPr>
          <p:cNvPr id="26" name="组合 25"/>
          <p:cNvGrpSpPr/>
          <p:nvPr/>
        </p:nvGrpSpPr>
        <p:grpSpPr>
          <a:xfrm>
            <a:off x="11231880" y="5345430"/>
            <a:ext cx="319405" cy="319405"/>
            <a:chOff x="2321" y="2347"/>
            <a:chExt cx="2013" cy="2013"/>
          </a:xfrm>
        </p:grpSpPr>
        <p:sp>
          <p:nvSpPr>
            <p:cNvPr id="27" name="椭圆 26"/>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28" name="椭圆 27"/>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29" name="组合 28"/>
          <p:cNvGrpSpPr/>
          <p:nvPr/>
        </p:nvGrpSpPr>
        <p:grpSpPr>
          <a:xfrm>
            <a:off x="10084435" y="6148070"/>
            <a:ext cx="319405" cy="319405"/>
            <a:chOff x="2321" y="2347"/>
            <a:chExt cx="2013" cy="2013"/>
          </a:xfrm>
        </p:grpSpPr>
        <p:sp>
          <p:nvSpPr>
            <p:cNvPr id="30" name="椭圆 29"/>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31" name="椭圆 30"/>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20" name="组合 19"/>
          <p:cNvGrpSpPr/>
          <p:nvPr/>
        </p:nvGrpSpPr>
        <p:grpSpPr>
          <a:xfrm>
            <a:off x="763270" y="1710690"/>
            <a:ext cx="319405" cy="319405"/>
            <a:chOff x="2321" y="2347"/>
            <a:chExt cx="2013" cy="2013"/>
          </a:xfrm>
        </p:grpSpPr>
        <p:sp>
          <p:nvSpPr>
            <p:cNvPr id="21" name="椭圆 20"/>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22" name="椭圆 21"/>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36" name="组合 35"/>
          <p:cNvGrpSpPr/>
          <p:nvPr/>
        </p:nvGrpSpPr>
        <p:grpSpPr>
          <a:xfrm>
            <a:off x="2698750" y="1229995"/>
            <a:ext cx="319405" cy="319405"/>
            <a:chOff x="2321" y="2347"/>
            <a:chExt cx="2013" cy="2013"/>
          </a:xfrm>
        </p:grpSpPr>
        <p:sp>
          <p:nvSpPr>
            <p:cNvPr id="37" name="椭圆 36"/>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38" name="椭圆 37"/>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sp>
        <p:nvSpPr>
          <p:cNvPr id="4" name="矩形 3"/>
          <p:cNvSpPr/>
          <p:nvPr/>
        </p:nvSpPr>
        <p:spPr bwMode="auto">
          <a:xfrm>
            <a:off x="120015" y="205740"/>
            <a:ext cx="5127625"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rPr>
              <a:t>第四部分：论文总结</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endParaRPr>
          </a:p>
        </p:txBody>
      </p:sp>
      <p:sp>
        <p:nvSpPr>
          <p:cNvPr id="7" name="矩形 6"/>
          <p:cNvSpPr/>
          <p:nvPr/>
        </p:nvSpPr>
        <p:spPr>
          <a:xfrm>
            <a:off x="120015" y="697865"/>
            <a:ext cx="4324350" cy="245110"/>
          </a:xfrm>
          <a:prstGeom prst="rect">
            <a:avLst/>
          </a:prstGeom>
        </p:spPr>
        <p:txBody>
          <a:bodyPr wrap="square">
            <a:spAutoFit/>
          </a:bodyPr>
          <a:lstStyle/>
          <a:p>
            <a:pPr algn="l"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sym typeface="+mn-ea"/>
              </a:rPr>
              <a:t>THE PAPER SUMMARY</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矩形 14"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2151380" y="2652395"/>
            <a:ext cx="8744585" cy="1706880"/>
          </a:xfrm>
          <a:prstGeom prst="rect">
            <a:avLst/>
          </a:prstGeom>
        </p:spPr>
        <p:txBody>
          <a:bodyPr wrap="square">
            <a:spAutoFit/>
          </a:bodyPr>
          <a:lstStyle/>
          <a:p>
            <a:pPr>
              <a:lnSpc>
                <a:spcPct val="150000"/>
              </a:lnSpc>
            </a:pPr>
            <a:r>
              <a:rPr lang="zh-CN" altLang="en-US" sz="1400">
                <a:solidFill>
                  <a:schemeClr val="bg1"/>
                </a:solidFill>
                <a:latin typeface="思源黑体 CN Normal" panose="020B0400000000000000" charset="-122"/>
                <a:ea typeface="思源黑体 CN Normal" panose="020B0400000000000000" charset="-122"/>
                <a:cs typeface="思源黑体 CN Normal" panose="020B0400000000000000" charset="-122"/>
              </a:rPr>
              <a:t>       这次的毕业论文设计总结是在我的指导老师熊猫老师亲切关怀和悉心指导下完成的。从毕业设计选题到设计完成，熊猫老师给予了我耐心指导与细心关怀，有了熊猫老师耐心指导与细心关怀我才不会在设计的过程中迷失方向，失去前进动力。</a:t>
            </a:r>
            <a:endParaRPr lang="en-US" altLang="zh-CN" sz="14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nSpc>
                <a:spcPct val="150000"/>
              </a:lnSpc>
            </a:pPr>
            <a:r>
              <a:rPr lang="zh-CN" altLang="en-US" sz="1400">
                <a:solidFill>
                  <a:schemeClr val="bg1"/>
                </a:solidFill>
                <a:latin typeface="思源黑体 CN Normal" panose="020B0400000000000000" charset="-122"/>
                <a:ea typeface="思源黑体 CN Normal" panose="020B0400000000000000" charset="-122"/>
                <a:cs typeface="思源黑体 CN Normal" panose="020B0400000000000000" charset="-122"/>
              </a:rPr>
              <a:t>熊猫老师有严肃的科学态度，严谨的治学精神和精益求精的工作作风，这些都是我所需要学习的，感谢熊猫老师给予了我这样一个学习机会，谢谢</a:t>
            </a:r>
            <a:r>
              <a:rPr lang="en-US" altLang="zh-CN" sz="1400">
                <a:solidFill>
                  <a:schemeClr val="bg1"/>
                </a:solidFill>
                <a:latin typeface="思源黑体 CN Normal" panose="020B0400000000000000" charset="-122"/>
                <a:ea typeface="思源黑体 CN Normal" panose="020B0400000000000000" charset="-122"/>
                <a:cs typeface="思源黑体 CN Normal" panose="020B0400000000000000" charset="-122"/>
              </a:rPr>
              <a:t>!</a:t>
            </a:r>
            <a:endParaRPr lang="en-US" altLang="zh-CN" sz="14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6" name="矩形 1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2151380" y="4521835"/>
            <a:ext cx="8648700" cy="737235"/>
          </a:xfrm>
          <a:prstGeom prst="rect">
            <a:avLst/>
          </a:prstGeom>
        </p:spPr>
        <p:txBody>
          <a:bodyPr wrap="square">
            <a:spAutoFit/>
          </a:bodyPr>
          <a:lstStyle/>
          <a:p>
            <a:pPr lvl="0">
              <a:lnSpc>
                <a:spcPct val="150000"/>
              </a:lnSpc>
            </a:pPr>
            <a:r>
              <a:rPr lang="zh-CN" altLang="en-US" sz="1400">
                <a:solidFill>
                  <a:schemeClr val="bg1"/>
                </a:solidFill>
                <a:latin typeface="思源黑体 CN Normal" panose="020B0400000000000000" charset="-122"/>
                <a:ea typeface="思源黑体 CN Normal" panose="020B0400000000000000" charset="-122"/>
                <a:cs typeface="思源黑体 CN Normal" panose="020B0400000000000000" charset="-122"/>
              </a:rPr>
              <a:t>       感谢与我并肩作战的舍友与同学们，感谢关心我支持我的朋友们，感谢学校领导、老师们，感谢你们给予我的帮助与关怀</a:t>
            </a:r>
            <a:r>
              <a:rPr lang="en-US" altLang="zh-CN" sz="1400">
                <a:solidFill>
                  <a:schemeClr val="bg1"/>
                </a:solidFill>
                <a:latin typeface="思源黑体 CN Normal" panose="020B0400000000000000" charset="-122"/>
                <a:ea typeface="思源黑体 CN Normal" panose="020B0400000000000000" charset="-122"/>
                <a:cs typeface="思源黑体 CN Normal" panose="020B0400000000000000" charset="-122"/>
              </a:rPr>
              <a:t>;</a:t>
            </a:r>
            <a:r>
              <a:rPr lang="zh-CN" altLang="en-US" sz="1400">
                <a:solidFill>
                  <a:schemeClr val="bg1"/>
                </a:solidFill>
                <a:latin typeface="思源黑体 CN Normal" panose="020B0400000000000000" charset="-122"/>
                <a:ea typeface="思源黑体 CN Normal" panose="020B0400000000000000" charset="-122"/>
                <a:cs typeface="思源黑体 CN Normal" panose="020B0400000000000000" charset="-122"/>
              </a:rPr>
              <a:t> 特别感谢学院四年来为我提供的良好学习环境，谢谢</a:t>
            </a:r>
            <a:r>
              <a:rPr lang="en-US" altLang="zh-CN" sz="1400">
                <a:solidFill>
                  <a:schemeClr val="bg1"/>
                </a:solidFill>
                <a:latin typeface="思源黑体 CN Normal" panose="020B0400000000000000" charset="-122"/>
                <a:ea typeface="思源黑体 CN Normal" panose="020B0400000000000000" charset="-122"/>
                <a:cs typeface="思源黑体 CN Normal" panose="020B0400000000000000" charset="-122"/>
              </a:rPr>
              <a:t>!</a:t>
            </a:r>
            <a:endParaRPr lang="en-US" altLang="zh-CN" sz="14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8" name="Freeform 5"/>
          <p:cNvSpPr/>
          <p:nvPr/>
        </p:nvSpPr>
        <p:spPr bwMode="auto">
          <a:xfrm>
            <a:off x="1249680" y="1328420"/>
            <a:ext cx="1664335" cy="150050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rotWithShape="1">
            <a:blip r:embed="rId1"/>
            <a:stretch>
              <a:fillRect/>
            </a:stretch>
          </a:blipFill>
          <a:ln w="9525" cap="flat">
            <a:noFill/>
            <a:prstDash val="solid"/>
            <a:miter lim="800000"/>
          </a:ln>
          <a:effectLst>
            <a:innerShdw blurRad="63500" dist="50800" dir="13500000">
              <a:srgbClr val="080CAD">
                <a:alpha val="50000"/>
              </a:srgbClr>
            </a:innerShdw>
          </a:effectLst>
        </p:spPr>
        <p:txBody>
          <a:bodyPr vert="horz" wrap="square" lIns="68562" tIns="34281" rIns="68562" bIns="34281" numCol="1" anchor="t" anchorCtr="0" compatLnSpc="1"/>
          <a:lstStyle/>
          <a:p>
            <a:endParaRPr lang="zh-CN" altLang="en-US" sz="1200">
              <a:solidFill>
                <a:schemeClr val="tx1">
                  <a:lumMod val="85000"/>
                  <a:lumOff val="15000"/>
                </a:schemeClr>
              </a:solidFill>
              <a:ea typeface="阿里巴巴普惠体 R" panose="00020600040101010101" pitchFamily="18" charset="-122"/>
            </a:endParaRPr>
          </a:p>
        </p:txBody>
      </p:sp>
      <p:sp>
        <p:nvSpPr>
          <p:cNvPr id="19" name="TextBox 156"/>
          <p:cNvSpPr txBox="1"/>
          <p:nvPr/>
        </p:nvSpPr>
        <p:spPr>
          <a:xfrm>
            <a:off x="1475105" y="1818005"/>
            <a:ext cx="1214120" cy="521970"/>
          </a:xfrm>
          <a:prstGeom prst="rect">
            <a:avLst/>
          </a:prstGeom>
          <a:noFill/>
        </p:spPr>
        <p:txBody>
          <a:bodyPr wrap="square" rtlCol="0">
            <a:spAutoFit/>
          </a:bodyPr>
          <a:lstStyle/>
          <a:p>
            <a:pPr algn="ctr"/>
            <a:r>
              <a:rPr lang="zh-CN" altLang="en-US" sz="2800" b="1">
                <a:solidFill>
                  <a:schemeClr val="bg1"/>
                </a:solidFill>
                <a:latin typeface="思源黑体 CN Bold" panose="020B0800000000000000" charset="-122"/>
                <a:ea typeface="思源黑体 CN Bold" panose="020B0800000000000000" charset="-122"/>
              </a:rPr>
              <a:t>致谢</a:t>
            </a:r>
            <a:endParaRPr lang="zh-CN" altLang="en-US" sz="2800" b="1" dirty="0">
              <a:solidFill>
                <a:schemeClr val="bg1"/>
              </a:solidFill>
              <a:latin typeface="思源黑体 CN Bold" panose="020B0800000000000000" charset="-122"/>
              <a:ea typeface="思源黑体 CN Bold" panose="020B0800000000000000" charset="-122"/>
            </a:endParaRPr>
          </a:p>
        </p:txBody>
      </p:sp>
      <p:grpSp>
        <p:nvGrpSpPr>
          <p:cNvPr id="23" name="组合 22"/>
          <p:cNvGrpSpPr/>
          <p:nvPr/>
        </p:nvGrpSpPr>
        <p:grpSpPr>
          <a:xfrm>
            <a:off x="763270" y="2459990"/>
            <a:ext cx="572770" cy="572770"/>
            <a:chOff x="2321" y="2347"/>
            <a:chExt cx="2013" cy="2013"/>
          </a:xfrm>
        </p:grpSpPr>
        <p:sp>
          <p:nvSpPr>
            <p:cNvPr id="24" name="椭圆 23"/>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25" name="椭圆 24"/>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spTree>
    <p:custDataLst>
      <p:tags r:id="rId2"/>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10" name="菱形 9"/>
          <p:cNvSpPr/>
          <p:nvPr/>
        </p:nvSpPr>
        <p:spPr>
          <a:xfrm>
            <a:off x="3039745" y="296545"/>
            <a:ext cx="6112510" cy="6112510"/>
          </a:xfrm>
          <a:prstGeom prst="diamond">
            <a:avLst/>
          </a:prstGeom>
          <a:solidFill>
            <a:srgbClr val="3B3FF5"/>
          </a:solidFill>
          <a:ln w="7620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sp>
        <p:nvSpPr>
          <p:cNvPr id="12" name="菱形 11"/>
          <p:cNvSpPr/>
          <p:nvPr/>
        </p:nvSpPr>
        <p:spPr>
          <a:xfrm>
            <a:off x="3048635" y="305435"/>
            <a:ext cx="6047105" cy="6047105"/>
          </a:xfrm>
          <a:prstGeom prst="diamond">
            <a:avLst/>
          </a:prstGeom>
          <a:solidFill>
            <a:srgbClr val="3B3FF5"/>
          </a:solidFill>
          <a:ln w="7620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sp>
        <p:nvSpPr>
          <p:cNvPr id="32" name="矩形 31"/>
          <p:cNvSpPr/>
          <p:nvPr/>
        </p:nvSpPr>
        <p:spPr>
          <a:xfrm>
            <a:off x="3375025" y="3408680"/>
            <a:ext cx="5441950" cy="337185"/>
          </a:xfrm>
          <a:prstGeom prst="rect">
            <a:avLst/>
          </a:prstGeom>
        </p:spPr>
        <p:txBody>
          <a:bodyPr wrap="square">
            <a:spAutoFit/>
          </a:bodyPr>
          <a:lstStyle/>
          <a:p>
            <a:pPr algn="ctr"/>
            <a:r>
              <a:rPr lang="en-US" altLang="zh-CN" sz="1600">
                <a:solidFill>
                  <a:schemeClr val="bg1"/>
                </a:solidFill>
                <a:latin typeface="思源黑体 CN Normal" panose="020B0400000000000000" charset="-122"/>
                <a:ea typeface="思源黑体 CN Normal" panose="020B0400000000000000" charset="-122"/>
              </a:rPr>
              <a:t>BLUE FRESH GRADUATION REPLY TEMPLATE</a:t>
            </a:r>
            <a:endParaRPr lang="en-US" altLang="zh-CN" sz="1600">
              <a:solidFill>
                <a:schemeClr val="bg1"/>
              </a:solidFill>
              <a:latin typeface="思源黑体 CN Normal" panose="020B0400000000000000" charset="-122"/>
              <a:ea typeface="思源黑体 CN Normal" panose="020B0400000000000000" charset="-122"/>
            </a:endParaRPr>
          </a:p>
        </p:txBody>
      </p:sp>
      <p:cxnSp>
        <p:nvCxnSpPr>
          <p:cNvPr id="34" name="直接连接符 33"/>
          <p:cNvCxnSpPr/>
          <p:nvPr/>
        </p:nvCxnSpPr>
        <p:spPr>
          <a:xfrm>
            <a:off x="1125728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bwMode="auto">
          <a:xfrm>
            <a:off x="9920605" y="6424295"/>
            <a:ext cx="1854835" cy="306705"/>
          </a:xfrm>
          <a:prstGeom prst="rect">
            <a:avLst/>
          </a:prstGeom>
        </p:spPr>
        <p:txBody>
          <a:bodyPr wrap="square">
            <a:spAutoFit/>
          </a:bodyPr>
          <a:lstStyle/>
          <a:p>
            <a:pPr algn="r">
              <a:defRPr/>
            </a:pPr>
            <a:r>
              <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填写你的课题名称</a:t>
            </a:r>
            <a:endPar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cxnSp>
        <p:nvCxnSpPr>
          <p:cNvPr id="47" name="直接连接符 46"/>
          <p:cNvCxnSpPr/>
          <p:nvPr/>
        </p:nvCxnSpPr>
        <p:spPr>
          <a:xfrm>
            <a:off x="63754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bwMode="auto">
          <a:xfrm>
            <a:off x="479425" y="6424295"/>
            <a:ext cx="1123315" cy="306705"/>
          </a:xfrm>
          <a:prstGeom prst="rect">
            <a:avLst/>
          </a:prstGeom>
        </p:spPr>
        <p:txBody>
          <a:bodyPr wrap="square">
            <a:spAutoFit/>
          </a:bodyPr>
          <a:lstStyle/>
          <a:p>
            <a:pPr>
              <a:defRPr/>
            </a:pPr>
            <a:r>
              <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rPr>
              <a:t>2019-6-6</a:t>
            </a:r>
            <a:endPar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31" name="矩形 30"/>
          <p:cNvSpPr/>
          <p:nvPr/>
        </p:nvSpPr>
        <p:spPr bwMode="auto">
          <a:xfrm>
            <a:off x="3950335" y="2801620"/>
            <a:ext cx="4291965" cy="645160"/>
          </a:xfrm>
          <a:prstGeom prst="rect">
            <a:avLst/>
          </a:prstGeom>
        </p:spPr>
        <p:txBody>
          <a:bodyPr wrap="square">
            <a:spAutoFit/>
          </a:bodyPr>
          <a:lstStyle/>
          <a:p>
            <a:pPr algn="ctr">
              <a:defRPr/>
            </a:pPr>
            <a:r>
              <a:rPr lang="zh-CN" altLang="en-US" sz="3600" kern="100" dirty="0">
                <a:solidFill>
                  <a:schemeClr val="bg1"/>
                </a:solidFill>
                <a:effectLst>
                  <a:outerShdw blurRad="63500" sx="102000" sy="102000" algn="ctr" rotWithShape="0">
                    <a:srgbClr val="080CAD">
                      <a:alpha val="40000"/>
                    </a:srgbClr>
                  </a:outerShdw>
                </a:effectLst>
                <a:latin typeface="思源黑体 CN Bold" panose="020B0800000000000000" charset="-122"/>
                <a:ea typeface="思源黑体 CN Bold" panose="020B0800000000000000" charset="-122"/>
                <a:cs typeface="Times New Roman" panose="02020603050405020304" pitchFamily="18" charset="0"/>
              </a:rPr>
              <a:t>感谢您的观看</a:t>
            </a:r>
            <a:endParaRPr lang="zh-CN" altLang="en-US" sz="3600" kern="100" dirty="0">
              <a:solidFill>
                <a:schemeClr val="bg1"/>
              </a:solidFill>
              <a:effectLst>
                <a:outerShdw blurRad="63500" sx="102000" sy="102000" algn="ctr" rotWithShape="0">
                  <a:srgbClr val="080CAD">
                    <a:alpha val="40000"/>
                  </a:srgbClr>
                </a:outerShdw>
              </a:effectLst>
              <a:latin typeface="思源黑体 CN Bold" panose="020B0800000000000000" charset="-122"/>
              <a:ea typeface="思源黑体 CN Bold" panose="020B0800000000000000" charset="-122"/>
              <a:cs typeface="Times New Roman" panose="02020603050405020304" pitchFamily="18" charset="0"/>
            </a:endParaRPr>
          </a:p>
        </p:txBody>
      </p:sp>
      <p:sp>
        <p:nvSpPr>
          <p:cNvPr id="38" name="矩形 37"/>
          <p:cNvSpPr/>
          <p:nvPr/>
        </p:nvSpPr>
        <p:spPr>
          <a:xfrm>
            <a:off x="3991610" y="3851910"/>
            <a:ext cx="4203065" cy="783590"/>
          </a:xfrm>
          <a:prstGeom prst="rect">
            <a:avLst/>
          </a:prstGeom>
        </p:spPr>
        <p:txBody>
          <a:bodyPr wrap="square">
            <a:spAutoFit/>
          </a:bodyPr>
          <a:lstStyle/>
          <a:p>
            <a:pPr lvl="0" algn="ctr">
              <a:lnSpc>
                <a:spcPct val="150000"/>
              </a:lnSpc>
            </a:pPr>
            <a:r>
              <a:rPr lang="en-US" altLang="zh-CN" sz="1000" dirty="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a:t>
            </a:r>
            <a:endParaRPr lang="en-US" altLang="zh-CN" sz="1000" dirty="0">
              <a:solidFill>
                <a:schemeClr val="bg1"/>
              </a:solidFill>
              <a:latin typeface="思源黑体 CN Normal" panose="020B0400000000000000" charset="-122"/>
              <a:ea typeface="思源黑体 CN Normal" panose="020B0400000000000000" charset="-122"/>
            </a:endParaRPr>
          </a:p>
          <a:p>
            <a:pPr lvl="0" algn="ctr">
              <a:lnSpc>
                <a:spcPct val="150000"/>
              </a:lnSpc>
            </a:pPr>
            <a:endParaRPr lang="en-US" altLang="zh-CN" sz="1000" dirty="0">
              <a:solidFill>
                <a:schemeClr val="bg1"/>
              </a:solidFill>
              <a:latin typeface="思源黑体 CN Normal" panose="020B0400000000000000" charset="-122"/>
              <a:ea typeface="思源黑体 CN Normal" panose="020B0400000000000000" charset="-122"/>
            </a:endParaRPr>
          </a:p>
        </p:txBody>
      </p:sp>
      <p:cxnSp>
        <p:nvCxnSpPr>
          <p:cNvPr id="40" name="直接连接符 39"/>
          <p:cNvCxnSpPr/>
          <p:nvPr/>
        </p:nvCxnSpPr>
        <p:spPr>
          <a:xfrm>
            <a:off x="5922010" y="3846195"/>
            <a:ext cx="34226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1"/>
            </p:custDataLst>
          </p:nvPr>
        </p:nvSpPr>
        <p:spPr>
          <a:xfrm>
            <a:off x="5258435" y="4784090"/>
            <a:ext cx="1668780" cy="368300"/>
          </a:xfrm>
          <a:prstGeom prst="rect">
            <a:avLst/>
          </a:prstGeom>
          <a:noFill/>
        </p:spPr>
        <p:txBody>
          <a:bodyPr wrap="none" rtlCol="0">
            <a:spAutoFit/>
          </a:bodyPr>
          <a:lstStyle/>
          <a:p>
            <a:pPr algn="ctr"/>
            <a:r>
              <a:rPr lang="zh-CN" altLang="en-US">
                <a:solidFill>
                  <a:schemeClr val="bg1"/>
                </a:solidFill>
                <a:latin typeface="思源黑体 CN Normal" panose="020B0400000000000000" charset="-122"/>
                <a:ea typeface="思源黑体 CN Normal" panose="020B0400000000000000" charset="-122"/>
              </a:rPr>
              <a:t>汇报人：</a:t>
            </a:r>
            <a:r>
              <a:rPr lang="en-US" altLang="zh-CN">
                <a:solidFill>
                  <a:schemeClr val="bg1"/>
                </a:solidFill>
                <a:latin typeface="思源黑体 CN Normal" panose="020B0400000000000000" charset="-122"/>
                <a:ea typeface="思源黑体 CN Normal" panose="020B0400000000000000" charset="-122"/>
              </a:rPr>
              <a:t>PPT</a:t>
            </a:r>
            <a:r>
              <a:rPr lang="zh-CN" altLang="en-US">
                <a:solidFill>
                  <a:schemeClr val="bg1"/>
                </a:solidFill>
                <a:latin typeface="思源黑体 CN Normal" panose="020B0400000000000000" charset="-122"/>
                <a:ea typeface="思源黑体 CN Normal" panose="020B0400000000000000" charset="-122"/>
              </a:rPr>
              <a:t>营</a:t>
            </a:r>
            <a:endParaRPr lang="zh-CN" altLang="en-US">
              <a:solidFill>
                <a:schemeClr val="bg1"/>
              </a:solidFill>
              <a:latin typeface="思源黑体 CN Normal" panose="020B0400000000000000" charset="-122"/>
              <a:ea typeface="思源黑体 CN Normal" panose="020B0400000000000000" charset="-122"/>
            </a:endParaRPr>
          </a:p>
        </p:txBody>
      </p:sp>
      <p:sp>
        <p:nvSpPr>
          <p:cNvPr id="2" name="矩形 1"/>
          <p:cNvSpPr/>
          <p:nvPr/>
        </p:nvSpPr>
        <p:spPr bwMode="auto">
          <a:xfrm>
            <a:off x="3623945" y="1864995"/>
            <a:ext cx="4944745" cy="922020"/>
          </a:xfrm>
          <a:prstGeom prst="rect">
            <a:avLst/>
          </a:prstGeom>
        </p:spPr>
        <p:txBody>
          <a:bodyPr wrap="square">
            <a:spAutoFit/>
          </a:bodyPr>
          <a:lstStyle/>
          <a:p>
            <a:pPr algn="ctr">
              <a:defRPr/>
            </a:pPr>
            <a:r>
              <a:rPr lang="en-US" altLang="zh-CN" sz="5400" kern="100" dirty="0">
                <a:solidFill>
                  <a:schemeClr val="bg1"/>
                </a:solidFill>
                <a:effectLst>
                  <a:outerShdw blurRad="63500" sx="102000" sy="102000" algn="ctr" rotWithShape="0">
                    <a:srgbClr val="080CAD">
                      <a:alpha val="40000"/>
                    </a:srgbClr>
                  </a:outerShdw>
                </a:effectLst>
                <a:latin typeface="思源黑体 CN Bold" panose="020B0800000000000000" charset="-122"/>
                <a:ea typeface="思源黑体 CN Bold" panose="020B0800000000000000" charset="-122"/>
                <a:cs typeface="Times New Roman" panose="02020603050405020304" pitchFamily="18" charset="0"/>
              </a:rPr>
              <a:t>LOGO</a:t>
            </a:r>
            <a:endParaRPr lang="en-US" altLang="zh-CN" sz="5400" kern="100" dirty="0">
              <a:solidFill>
                <a:schemeClr val="bg1"/>
              </a:solidFill>
              <a:effectLst>
                <a:outerShdw blurRad="63500" sx="102000" sy="102000" algn="ctr" rotWithShape="0">
                  <a:srgbClr val="080CAD">
                    <a:alpha val="40000"/>
                  </a:srgbClr>
                </a:outerShdw>
              </a:effectLst>
              <a:latin typeface="思源黑体 CN Bold" panose="020B0800000000000000" charset="-122"/>
              <a:ea typeface="思源黑体 CN Bold" panose="020B0800000000000000" charset="-122"/>
              <a:cs typeface="Times New Roman" panose="02020603050405020304" pitchFamily="18" charset="0"/>
            </a:endParaRPr>
          </a:p>
        </p:txBody>
      </p:sp>
    </p:spTree>
    <p:custDataLst>
      <p:tags r:id="rId2"/>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grpSp>
        <p:nvGrpSpPr>
          <p:cNvPr id="6" name="组合 5"/>
          <p:cNvGrpSpPr/>
          <p:nvPr/>
        </p:nvGrpSpPr>
        <p:grpSpPr>
          <a:xfrm>
            <a:off x="1205230" y="1355090"/>
            <a:ext cx="4033520" cy="4033520"/>
            <a:chOff x="1638" y="1026"/>
            <a:chExt cx="9626" cy="9626"/>
          </a:xfrm>
        </p:grpSpPr>
        <p:sp>
          <p:nvSpPr>
            <p:cNvPr id="3" name="菱形 2"/>
            <p:cNvSpPr/>
            <p:nvPr/>
          </p:nvSpPr>
          <p:spPr>
            <a:xfrm>
              <a:off x="1638" y="1026"/>
              <a:ext cx="9626" cy="9626"/>
            </a:xfrm>
            <a:prstGeom prst="diamond">
              <a:avLst/>
            </a:prstGeom>
            <a:solidFill>
              <a:srgbClr val="3B3FF5"/>
            </a:solidFill>
            <a:ln w="7620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sp>
          <p:nvSpPr>
            <p:cNvPr id="4" name="菱形 3"/>
            <p:cNvSpPr/>
            <p:nvPr/>
          </p:nvSpPr>
          <p:spPr>
            <a:xfrm>
              <a:off x="1690" y="1077"/>
              <a:ext cx="9523" cy="9523"/>
            </a:xfrm>
            <a:prstGeom prst="diamond">
              <a:avLst/>
            </a:prstGeom>
            <a:solidFill>
              <a:srgbClr val="3B3FF5"/>
            </a:solidFill>
            <a:ln w="7620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grpSp>
      <p:cxnSp>
        <p:nvCxnSpPr>
          <p:cNvPr id="34" name="直接连接符 33"/>
          <p:cNvCxnSpPr/>
          <p:nvPr/>
        </p:nvCxnSpPr>
        <p:spPr>
          <a:xfrm>
            <a:off x="1125728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bwMode="auto">
          <a:xfrm>
            <a:off x="9920605" y="6424295"/>
            <a:ext cx="1854835" cy="306705"/>
          </a:xfrm>
          <a:prstGeom prst="rect">
            <a:avLst/>
          </a:prstGeom>
        </p:spPr>
        <p:txBody>
          <a:bodyPr wrap="square">
            <a:spAutoFit/>
          </a:bodyPr>
          <a:lstStyle/>
          <a:p>
            <a:pPr algn="r">
              <a:defRPr/>
            </a:pPr>
            <a:r>
              <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填写你的课题名称</a:t>
            </a:r>
            <a:endPar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cxnSp>
        <p:nvCxnSpPr>
          <p:cNvPr id="47" name="直接连接符 46"/>
          <p:cNvCxnSpPr/>
          <p:nvPr/>
        </p:nvCxnSpPr>
        <p:spPr>
          <a:xfrm>
            <a:off x="63754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bwMode="auto">
          <a:xfrm>
            <a:off x="479425" y="6424295"/>
            <a:ext cx="1123315" cy="306705"/>
          </a:xfrm>
          <a:prstGeom prst="rect">
            <a:avLst/>
          </a:prstGeom>
        </p:spPr>
        <p:txBody>
          <a:bodyPr wrap="square">
            <a:spAutoFit/>
          </a:bodyPr>
          <a:lstStyle/>
          <a:p>
            <a:pPr>
              <a:defRPr/>
            </a:pPr>
            <a:r>
              <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rPr>
              <a:t>2019-6-6</a:t>
            </a:r>
            <a:endPar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60" name="矩形 59"/>
          <p:cNvSpPr/>
          <p:nvPr/>
        </p:nvSpPr>
        <p:spPr bwMode="auto">
          <a:xfrm>
            <a:off x="2193925" y="2421890"/>
            <a:ext cx="2056130" cy="922020"/>
          </a:xfrm>
          <a:prstGeom prst="rect">
            <a:avLst/>
          </a:prstGeom>
        </p:spPr>
        <p:txBody>
          <a:bodyPr wrap="square">
            <a:spAutoFit/>
          </a:bodyPr>
          <a:lstStyle/>
          <a:p>
            <a:pPr algn="ctr">
              <a:defRPr/>
            </a:pPr>
            <a:r>
              <a:rPr lang="zh-CN" altLang="en-US" sz="5400" kern="100" dirty="0">
                <a:solidFill>
                  <a:schemeClr val="bg1"/>
                </a:solidFill>
                <a:latin typeface="思源黑体 CN Bold" panose="020B0800000000000000" charset="-122"/>
                <a:ea typeface="思源黑体 CN Bold" panose="020B0800000000000000" charset="-122"/>
                <a:cs typeface="思源黑体 CN Bold" panose="020B0800000000000000" charset="-122"/>
              </a:rPr>
              <a:t>目 录</a:t>
            </a:r>
            <a:endParaRPr lang="zh-CN" altLang="en-US" sz="5400" kern="100" dirty="0">
              <a:solidFill>
                <a:schemeClr val="bg1"/>
              </a:solidFill>
              <a:latin typeface="思源黑体 CN Bold" panose="020B0800000000000000" charset="-122"/>
              <a:ea typeface="思源黑体 CN Bold" panose="020B0800000000000000" charset="-122"/>
              <a:cs typeface="思源黑体 CN Bold" panose="020B0800000000000000" charset="-122"/>
            </a:endParaRPr>
          </a:p>
        </p:txBody>
      </p:sp>
      <p:sp>
        <p:nvSpPr>
          <p:cNvPr id="61" name="文本框 6"/>
          <p:cNvSpPr txBox="1">
            <a:spLocks noChangeArrowheads="1"/>
          </p:cNvSpPr>
          <p:nvPr/>
        </p:nvSpPr>
        <p:spPr bwMode="auto">
          <a:xfrm>
            <a:off x="7837805" y="1194435"/>
            <a:ext cx="253428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chemeClr val="bg1"/>
                </a:solidFill>
                <a:latin typeface="思源黑体 CN Bold" panose="020B0800000000000000" charset="-122"/>
                <a:ea typeface="思源黑体 CN Bold" panose="020B0800000000000000" charset="-122"/>
              </a:rPr>
              <a:t>选题的背景与意义</a:t>
            </a:r>
            <a:endParaRPr lang="zh-CN" altLang="en-US" sz="2000">
              <a:solidFill>
                <a:schemeClr val="bg1"/>
              </a:solidFill>
              <a:latin typeface="思源黑体 CN Bold" panose="020B0800000000000000" charset="-122"/>
              <a:ea typeface="思源黑体 CN Bold" panose="020B0800000000000000" charset="-122"/>
            </a:endParaRPr>
          </a:p>
        </p:txBody>
      </p:sp>
      <p:sp>
        <p:nvSpPr>
          <p:cNvPr id="62" name="矩形 61"/>
          <p:cNvSpPr/>
          <p:nvPr/>
        </p:nvSpPr>
        <p:spPr>
          <a:xfrm>
            <a:off x="7837805" y="1588135"/>
            <a:ext cx="3550920" cy="275590"/>
          </a:xfrm>
          <a:prstGeom prst="rect">
            <a:avLst/>
          </a:prstGeom>
        </p:spPr>
        <p:txBody>
          <a:bodyPr wrap="square">
            <a:spAutoFit/>
          </a:bodyPr>
          <a:lstStyle/>
          <a:p>
            <a:pPr lvl="0" fontAlgn="base">
              <a:spcBef>
                <a:spcPct val="0"/>
              </a:spcBef>
              <a:spcAft>
                <a:spcPct val="0"/>
              </a:spcAft>
              <a:defRPr/>
            </a:pPr>
            <a:r>
              <a:rPr lang="en-US" altLang="zh-CN" sz="1200">
                <a:solidFill>
                  <a:schemeClr val="bg1"/>
                </a:solidFill>
                <a:latin typeface="Calibri Light" panose="020F0302020204030204" pitchFamily="34" charset="0"/>
                <a:ea typeface="方正兰亭黑_GBK"/>
              </a:rPr>
              <a:t>Background And Significance Of The Selected Topic</a:t>
            </a:r>
            <a:endParaRPr lang="en-US" altLang="zh-CN" sz="1200">
              <a:solidFill>
                <a:schemeClr val="bg1"/>
              </a:solidFill>
              <a:latin typeface="Calibri Light" panose="020F0302020204030204" pitchFamily="34" charset="0"/>
              <a:ea typeface="方正兰亭黑_GBK"/>
            </a:endParaRPr>
          </a:p>
        </p:txBody>
      </p:sp>
      <p:sp>
        <p:nvSpPr>
          <p:cNvPr id="64" name="文本框 6"/>
          <p:cNvSpPr txBox="1">
            <a:spLocks noChangeArrowheads="1"/>
          </p:cNvSpPr>
          <p:nvPr/>
        </p:nvSpPr>
        <p:spPr bwMode="auto">
          <a:xfrm>
            <a:off x="7837805" y="2524125"/>
            <a:ext cx="2249805" cy="39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chemeClr val="bg1"/>
                </a:solidFill>
                <a:latin typeface="思源黑体 CN Bold" panose="020B0800000000000000" charset="-122"/>
                <a:ea typeface="思源黑体 CN Bold" panose="020B0800000000000000" charset="-122"/>
              </a:rPr>
              <a:t>研究方法及过程</a:t>
            </a:r>
            <a:endParaRPr lang="zh-CN" altLang="en-US" sz="2000">
              <a:solidFill>
                <a:schemeClr val="bg1"/>
              </a:solidFill>
              <a:latin typeface="思源黑体 CN Bold" panose="020B0800000000000000" charset="-122"/>
              <a:ea typeface="思源黑体 CN Bold" panose="020B0800000000000000" charset="-122"/>
            </a:endParaRPr>
          </a:p>
        </p:txBody>
      </p:sp>
      <p:sp>
        <p:nvSpPr>
          <p:cNvPr id="65" name="矩形 64"/>
          <p:cNvSpPr/>
          <p:nvPr/>
        </p:nvSpPr>
        <p:spPr>
          <a:xfrm>
            <a:off x="7837805" y="2917190"/>
            <a:ext cx="2427605" cy="275590"/>
          </a:xfrm>
          <a:prstGeom prst="rect">
            <a:avLst/>
          </a:prstGeom>
        </p:spPr>
        <p:txBody>
          <a:bodyPr wrap="square">
            <a:spAutoFit/>
          </a:bodyPr>
          <a:lstStyle/>
          <a:p>
            <a:pPr lvl="0" fontAlgn="base">
              <a:spcBef>
                <a:spcPct val="0"/>
              </a:spcBef>
              <a:spcAft>
                <a:spcPct val="0"/>
              </a:spcAft>
              <a:defRPr/>
            </a:pPr>
            <a:r>
              <a:rPr lang="en-US" altLang="zh-CN" sz="1200">
                <a:solidFill>
                  <a:schemeClr val="bg1"/>
                </a:solidFill>
                <a:latin typeface="Calibri Light" panose="020F0302020204030204" pitchFamily="34" charset="0"/>
                <a:ea typeface="方正兰亭黑_GBK"/>
              </a:rPr>
              <a:t>Research Methods And Processes</a:t>
            </a:r>
            <a:endParaRPr lang="en-US" altLang="zh-CN" sz="1200">
              <a:solidFill>
                <a:schemeClr val="bg1"/>
              </a:solidFill>
              <a:latin typeface="Calibri Light" panose="020F0302020204030204" pitchFamily="34" charset="0"/>
              <a:ea typeface="方正兰亭黑_GBK"/>
            </a:endParaRPr>
          </a:p>
        </p:txBody>
      </p:sp>
      <p:sp>
        <p:nvSpPr>
          <p:cNvPr id="67" name="文本框 66"/>
          <p:cNvSpPr txBox="1">
            <a:spLocks noChangeArrowheads="1"/>
          </p:cNvSpPr>
          <p:nvPr/>
        </p:nvSpPr>
        <p:spPr bwMode="auto">
          <a:xfrm>
            <a:off x="7837805" y="3836670"/>
            <a:ext cx="3103880" cy="39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chemeClr val="bg1"/>
                </a:solidFill>
                <a:latin typeface="思源黑体 CN Bold" panose="020B0800000000000000" charset="-122"/>
                <a:ea typeface="思源黑体 CN Bold" panose="020B0800000000000000" charset="-122"/>
              </a:rPr>
              <a:t>研究成果展示及其应用</a:t>
            </a:r>
            <a:endParaRPr lang="zh-CN" altLang="en-US" sz="2000">
              <a:solidFill>
                <a:schemeClr val="bg1"/>
              </a:solidFill>
              <a:latin typeface="思源黑体 CN Bold" panose="020B0800000000000000" charset="-122"/>
              <a:ea typeface="思源黑体 CN Bold" panose="020B0800000000000000" charset="-122"/>
            </a:endParaRPr>
          </a:p>
        </p:txBody>
      </p:sp>
      <p:sp>
        <p:nvSpPr>
          <p:cNvPr id="68" name="文本框 6"/>
          <p:cNvSpPr txBox="1">
            <a:spLocks noChangeArrowheads="1"/>
          </p:cNvSpPr>
          <p:nvPr/>
        </p:nvSpPr>
        <p:spPr bwMode="auto">
          <a:xfrm>
            <a:off x="7837805" y="5214620"/>
            <a:ext cx="1395095" cy="39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chemeClr val="bg1"/>
                </a:solidFill>
                <a:latin typeface="思源黑体 CN Bold" panose="020B0800000000000000" charset="-122"/>
                <a:ea typeface="思源黑体 CN Bold" panose="020B0800000000000000" charset="-122"/>
              </a:rPr>
              <a:t>论文总结</a:t>
            </a:r>
            <a:endParaRPr lang="zh-CN" altLang="en-US" sz="2000">
              <a:solidFill>
                <a:schemeClr val="bg1"/>
              </a:solidFill>
              <a:latin typeface="思源黑体 CN Bold" panose="020B0800000000000000" charset="-122"/>
              <a:ea typeface="思源黑体 CN Bold" panose="020B0800000000000000" charset="-122"/>
            </a:endParaRPr>
          </a:p>
        </p:txBody>
      </p:sp>
      <p:sp>
        <p:nvSpPr>
          <p:cNvPr id="69" name="矩形 68"/>
          <p:cNvSpPr/>
          <p:nvPr/>
        </p:nvSpPr>
        <p:spPr>
          <a:xfrm>
            <a:off x="7837805" y="4229735"/>
            <a:ext cx="2587625" cy="275590"/>
          </a:xfrm>
          <a:prstGeom prst="rect">
            <a:avLst/>
          </a:prstGeom>
        </p:spPr>
        <p:txBody>
          <a:bodyPr wrap="square">
            <a:spAutoFit/>
          </a:bodyPr>
          <a:lstStyle/>
          <a:p>
            <a:pPr lvl="0" fontAlgn="base">
              <a:spcBef>
                <a:spcPct val="0"/>
              </a:spcBef>
              <a:spcAft>
                <a:spcPct val="0"/>
              </a:spcAft>
              <a:defRPr/>
            </a:pPr>
            <a:r>
              <a:rPr lang="en-US" altLang="zh-CN" sz="1200">
                <a:solidFill>
                  <a:schemeClr val="bg1"/>
                </a:solidFill>
                <a:latin typeface="Calibri Light" panose="020F0302020204030204" pitchFamily="34" charset="0"/>
                <a:ea typeface="方正兰亭黑_GBK"/>
              </a:rPr>
              <a:t>Research Results And Its Application</a:t>
            </a:r>
            <a:endParaRPr lang="en-US" altLang="zh-CN" sz="1200">
              <a:solidFill>
                <a:schemeClr val="bg1"/>
              </a:solidFill>
              <a:latin typeface="Calibri Light" panose="020F0302020204030204" pitchFamily="34" charset="0"/>
              <a:ea typeface="方正兰亭黑_GBK"/>
            </a:endParaRPr>
          </a:p>
        </p:txBody>
      </p:sp>
      <p:sp>
        <p:nvSpPr>
          <p:cNvPr id="70" name="矩形 69"/>
          <p:cNvSpPr/>
          <p:nvPr/>
        </p:nvSpPr>
        <p:spPr>
          <a:xfrm>
            <a:off x="7837805" y="5608955"/>
            <a:ext cx="1555750" cy="275590"/>
          </a:xfrm>
          <a:prstGeom prst="rect">
            <a:avLst/>
          </a:prstGeom>
        </p:spPr>
        <p:txBody>
          <a:bodyPr wrap="square">
            <a:spAutoFit/>
          </a:bodyPr>
          <a:lstStyle/>
          <a:p>
            <a:pPr lvl="0" fontAlgn="base">
              <a:spcBef>
                <a:spcPct val="0"/>
              </a:spcBef>
              <a:spcAft>
                <a:spcPct val="0"/>
              </a:spcAft>
              <a:defRPr/>
            </a:pPr>
            <a:r>
              <a:rPr lang="en-US" altLang="zh-CN" sz="1200">
                <a:solidFill>
                  <a:schemeClr val="bg1"/>
                </a:solidFill>
                <a:latin typeface="Calibri Light" panose="020F0302020204030204" pitchFamily="34" charset="0"/>
                <a:ea typeface="方正兰亭黑_GBK"/>
              </a:rPr>
              <a:t>The Paper Summary</a:t>
            </a:r>
            <a:endParaRPr lang="en-US" altLang="zh-CN" sz="1200">
              <a:solidFill>
                <a:schemeClr val="bg1"/>
              </a:solidFill>
              <a:latin typeface="Calibri Light" panose="020F0302020204030204" pitchFamily="34" charset="0"/>
              <a:ea typeface="方正兰亭黑_GBK"/>
            </a:endParaRPr>
          </a:p>
        </p:txBody>
      </p:sp>
      <p:sp>
        <p:nvSpPr>
          <p:cNvPr id="20" name="矩形 19"/>
          <p:cNvSpPr/>
          <p:nvPr/>
        </p:nvSpPr>
        <p:spPr bwMode="auto">
          <a:xfrm>
            <a:off x="1918970" y="3343910"/>
            <a:ext cx="2606040" cy="583565"/>
          </a:xfrm>
          <a:prstGeom prst="rect">
            <a:avLst/>
          </a:prstGeom>
        </p:spPr>
        <p:txBody>
          <a:bodyPr wrap="square">
            <a:spAutoFit/>
          </a:bodyPr>
          <a:lstStyle/>
          <a:p>
            <a:pPr algn="ctr">
              <a:defRPr/>
            </a:pPr>
            <a:r>
              <a:rPr lang="en-US" altLang="zh-CN" sz="3200" kern="100">
                <a:solidFill>
                  <a:schemeClr val="bg1"/>
                </a:solidFill>
                <a:latin typeface="+mj-lt"/>
                <a:ea typeface="阿里巴巴普惠体 R" panose="00020600040101010101" pitchFamily="18" charset="-122"/>
                <a:cs typeface="Times New Roman" panose="02020603050405020304" pitchFamily="18" charset="0"/>
              </a:rPr>
              <a:t>CONTENTS</a:t>
            </a:r>
            <a:endParaRPr lang="en-US" altLang="zh-CN" sz="3200" kern="100">
              <a:solidFill>
                <a:schemeClr val="bg1"/>
              </a:solidFill>
              <a:latin typeface="+mj-lt"/>
              <a:ea typeface="阿里巴巴普惠体 R" panose="00020600040101010101" pitchFamily="18" charset="-122"/>
              <a:cs typeface="Times New Roman" panose="02020603050405020304" pitchFamily="18" charset="0"/>
            </a:endParaRPr>
          </a:p>
        </p:txBody>
      </p:sp>
      <p:grpSp>
        <p:nvGrpSpPr>
          <p:cNvPr id="7" name="组合 6"/>
          <p:cNvGrpSpPr/>
          <p:nvPr/>
        </p:nvGrpSpPr>
        <p:grpSpPr>
          <a:xfrm>
            <a:off x="7214870" y="1082675"/>
            <a:ext cx="622935" cy="622935"/>
            <a:chOff x="2321" y="2347"/>
            <a:chExt cx="2013" cy="2013"/>
          </a:xfrm>
        </p:grpSpPr>
        <p:sp>
          <p:nvSpPr>
            <p:cNvPr id="8" name="椭圆 7"/>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9" name="椭圆 8"/>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思源黑体 CN Normal" panose="020B0400000000000000" charset="-122"/>
                  <a:ea typeface="思源黑体 CN Normal" panose="020B0400000000000000" charset="-122"/>
                </a:rPr>
                <a:t>01</a:t>
              </a: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25" name="组合 24"/>
          <p:cNvGrpSpPr/>
          <p:nvPr/>
        </p:nvGrpSpPr>
        <p:grpSpPr>
          <a:xfrm>
            <a:off x="7214870" y="2422525"/>
            <a:ext cx="622935" cy="622935"/>
            <a:chOff x="2321" y="2347"/>
            <a:chExt cx="2013" cy="2013"/>
          </a:xfrm>
        </p:grpSpPr>
        <p:sp>
          <p:nvSpPr>
            <p:cNvPr id="26" name="椭圆 25"/>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27" name="椭圆 26"/>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思源黑体 CN Normal" panose="020B0400000000000000" charset="-122"/>
                  <a:ea typeface="思源黑体 CN Normal" panose="020B0400000000000000" charset="-122"/>
                </a:rPr>
                <a:t>02</a:t>
              </a: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28" name="组合 27"/>
          <p:cNvGrpSpPr/>
          <p:nvPr/>
        </p:nvGrpSpPr>
        <p:grpSpPr>
          <a:xfrm>
            <a:off x="7214870" y="3762375"/>
            <a:ext cx="622935" cy="622935"/>
            <a:chOff x="2321" y="2347"/>
            <a:chExt cx="2013" cy="2013"/>
          </a:xfrm>
        </p:grpSpPr>
        <p:sp>
          <p:nvSpPr>
            <p:cNvPr id="29" name="椭圆 28"/>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30" name="椭圆 29"/>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思源黑体 CN Normal" panose="020B0400000000000000" charset="-122"/>
                  <a:ea typeface="思源黑体 CN Normal" panose="020B0400000000000000" charset="-122"/>
                </a:rPr>
                <a:t>03</a:t>
              </a: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33" name="组合 32"/>
          <p:cNvGrpSpPr/>
          <p:nvPr/>
        </p:nvGrpSpPr>
        <p:grpSpPr>
          <a:xfrm>
            <a:off x="7214870" y="5102225"/>
            <a:ext cx="622935" cy="622935"/>
            <a:chOff x="2321" y="2347"/>
            <a:chExt cx="2013" cy="2013"/>
          </a:xfrm>
        </p:grpSpPr>
        <p:sp>
          <p:nvSpPr>
            <p:cNvPr id="35" name="椭圆 34"/>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36" name="椭圆 35"/>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latin typeface="思源黑体 CN Normal" panose="020B0400000000000000" charset="-122"/>
                  <a:ea typeface="思源黑体 CN Normal" panose="020B0400000000000000" charset="-122"/>
                </a:rPr>
                <a:t>04</a:t>
              </a:r>
              <a:endParaRPr lang="en-US" altLang="zh-CN">
                <a:solidFill>
                  <a:schemeClr val="bg1"/>
                </a:solidFill>
                <a:latin typeface="思源黑体 CN Normal" panose="020B0400000000000000" charset="-122"/>
                <a:ea typeface="思源黑体 CN Normal" panose="020B0400000000000000" charset="-122"/>
              </a:endParaRPr>
            </a:p>
          </p:txBody>
        </p:sp>
      </p:grpSp>
    </p:spTree>
    <p:custDataLst>
      <p:tags r:id="rId1"/>
    </p:custData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grpSp>
        <p:nvGrpSpPr>
          <p:cNvPr id="5" name="组合 4"/>
          <p:cNvGrpSpPr/>
          <p:nvPr/>
        </p:nvGrpSpPr>
        <p:grpSpPr>
          <a:xfrm>
            <a:off x="2830195" y="163830"/>
            <a:ext cx="6531610" cy="6531610"/>
            <a:chOff x="1638" y="1026"/>
            <a:chExt cx="9626" cy="9626"/>
          </a:xfrm>
        </p:grpSpPr>
        <p:sp>
          <p:nvSpPr>
            <p:cNvPr id="10" name="菱形 9"/>
            <p:cNvSpPr/>
            <p:nvPr/>
          </p:nvSpPr>
          <p:spPr>
            <a:xfrm>
              <a:off x="1638" y="1026"/>
              <a:ext cx="9626" cy="9626"/>
            </a:xfrm>
            <a:prstGeom prst="diamond">
              <a:avLst/>
            </a:prstGeom>
            <a:solidFill>
              <a:srgbClr val="3B3FF5"/>
            </a:solidFill>
            <a:ln w="7620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sp>
          <p:nvSpPr>
            <p:cNvPr id="11" name="菱形 10"/>
            <p:cNvSpPr/>
            <p:nvPr/>
          </p:nvSpPr>
          <p:spPr>
            <a:xfrm>
              <a:off x="1690" y="1077"/>
              <a:ext cx="9523" cy="9523"/>
            </a:xfrm>
            <a:prstGeom prst="diamond">
              <a:avLst/>
            </a:prstGeom>
            <a:solidFill>
              <a:srgbClr val="3B3FF5"/>
            </a:solidFill>
            <a:ln w="7620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grpSp>
      <p:cxnSp>
        <p:nvCxnSpPr>
          <p:cNvPr id="34" name="直接连接符 33"/>
          <p:cNvCxnSpPr/>
          <p:nvPr/>
        </p:nvCxnSpPr>
        <p:spPr>
          <a:xfrm>
            <a:off x="1125728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bwMode="auto">
          <a:xfrm>
            <a:off x="9920605" y="6424295"/>
            <a:ext cx="1854835" cy="306705"/>
          </a:xfrm>
          <a:prstGeom prst="rect">
            <a:avLst/>
          </a:prstGeom>
        </p:spPr>
        <p:txBody>
          <a:bodyPr wrap="square">
            <a:spAutoFit/>
          </a:bodyPr>
          <a:lstStyle/>
          <a:p>
            <a:pPr algn="r">
              <a:defRPr/>
            </a:pPr>
            <a:r>
              <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填写你的课题名称</a:t>
            </a:r>
            <a:endPar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cxnSp>
        <p:nvCxnSpPr>
          <p:cNvPr id="47" name="直接连接符 46"/>
          <p:cNvCxnSpPr/>
          <p:nvPr/>
        </p:nvCxnSpPr>
        <p:spPr>
          <a:xfrm>
            <a:off x="63754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bwMode="auto">
          <a:xfrm>
            <a:off x="479425" y="6424295"/>
            <a:ext cx="1123315" cy="306705"/>
          </a:xfrm>
          <a:prstGeom prst="rect">
            <a:avLst/>
          </a:prstGeom>
        </p:spPr>
        <p:txBody>
          <a:bodyPr wrap="square">
            <a:spAutoFit/>
          </a:bodyPr>
          <a:lstStyle/>
          <a:p>
            <a:pPr>
              <a:defRPr/>
            </a:pPr>
            <a:r>
              <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rPr>
              <a:t>2019-6-6</a:t>
            </a:r>
            <a:endPar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grpSp>
        <p:nvGrpSpPr>
          <p:cNvPr id="2" name="组合 1"/>
          <p:cNvGrpSpPr/>
          <p:nvPr/>
        </p:nvGrpSpPr>
        <p:grpSpPr>
          <a:xfrm>
            <a:off x="2508250" y="2403820"/>
            <a:ext cx="7178040" cy="1800597"/>
            <a:chOff x="3899" y="3529"/>
            <a:chExt cx="6602" cy="1656"/>
          </a:xfrm>
        </p:grpSpPr>
        <p:sp>
          <p:nvSpPr>
            <p:cNvPr id="13" name="矩形 12"/>
            <p:cNvSpPr/>
            <p:nvPr/>
          </p:nvSpPr>
          <p:spPr bwMode="auto">
            <a:xfrm>
              <a:off x="4792" y="3529"/>
              <a:ext cx="4815" cy="593"/>
            </a:xfrm>
            <a:prstGeom prst="rect">
              <a:avLst/>
            </a:prstGeom>
            <a:noFill/>
          </p:spPr>
          <p:txBody>
            <a:bodyPr wrap="square">
              <a:spAutoFit/>
            </a:bodyPr>
            <a:lstStyle/>
            <a:p>
              <a:pPr algn="ctr">
                <a:defRPr/>
              </a:pPr>
              <a:r>
                <a:rPr lang="zh-CN" altLang="en-US" sz="3600" kern="100" dirty="0">
                  <a:solidFill>
                    <a:schemeClr val="bg1"/>
                  </a:solidFill>
                  <a:latin typeface="思源黑体 CN Bold" panose="020B0800000000000000" charset="-122"/>
                  <a:ea typeface="思源黑体 CN Bold" panose="020B0800000000000000" charset="-122"/>
                  <a:cs typeface="Times New Roman" panose="02020603050405020304" pitchFamily="18" charset="0"/>
                </a:rPr>
                <a:t>选题的背景与意义</a:t>
              </a:r>
              <a:endParaRPr lang="zh-CN" altLang="en-US" sz="3600" kern="100" dirty="0">
                <a:solidFill>
                  <a:schemeClr val="bg1"/>
                </a:solidFill>
                <a:latin typeface="思源黑体 CN Bold" panose="020B0800000000000000" charset="-122"/>
                <a:ea typeface="思源黑体 CN Bold" panose="020B0800000000000000" charset="-122"/>
                <a:cs typeface="Times New Roman" panose="02020603050405020304" pitchFamily="18" charset="0"/>
              </a:endParaRPr>
            </a:p>
          </p:txBody>
        </p:sp>
        <p:sp>
          <p:nvSpPr>
            <p:cNvPr id="14" name="矩形 13"/>
            <p:cNvSpPr/>
            <p:nvPr/>
          </p:nvSpPr>
          <p:spPr>
            <a:xfrm>
              <a:off x="3899" y="4122"/>
              <a:ext cx="6602" cy="282"/>
            </a:xfrm>
            <a:prstGeom prst="rect">
              <a:avLst/>
            </a:prstGeom>
          </p:spPr>
          <p:txBody>
            <a:bodyPr wrap="square">
              <a:spAutoFit/>
            </a:bodyPr>
            <a:lstStyle/>
            <a:p>
              <a:pPr lvl="0" algn="ctr" fontAlgn="base">
                <a:spcBef>
                  <a:spcPct val="0"/>
                </a:spcBef>
                <a:spcAft>
                  <a:spcPct val="0"/>
                </a:spcAft>
                <a:defRPr/>
              </a:pPr>
              <a:r>
                <a:rPr lang="en-US" altLang="zh-CN" sz="1400">
                  <a:solidFill>
                    <a:schemeClr val="bg1"/>
                  </a:solidFill>
                  <a:latin typeface="思源黑体 CN Normal" panose="020B0400000000000000" charset="-122"/>
                  <a:ea typeface="思源黑体 CN Normal" panose="020B0400000000000000" charset="-122"/>
                </a:rPr>
                <a:t>BACKGROUND AND SIGNIFICANCE OF THE SELECTED TOPIC</a:t>
              </a:r>
              <a:endParaRPr lang="en-US" altLang="zh-CN" sz="1400">
                <a:solidFill>
                  <a:schemeClr val="bg1"/>
                </a:solidFill>
                <a:latin typeface="思源黑体 CN Normal" panose="020B0400000000000000" charset="-122"/>
                <a:ea typeface="思源黑体 CN Normal" panose="020B0400000000000000" charset="-122"/>
              </a:endParaRPr>
            </a:p>
          </p:txBody>
        </p:sp>
        <p:sp>
          <p:nvSpPr>
            <p:cNvPr id="15" name="矩形 14"/>
            <p:cNvSpPr/>
            <p:nvPr/>
          </p:nvSpPr>
          <p:spPr>
            <a:xfrm>
              <a:off x="4696" y="4676"/>
              <a:ext cx="5006" cy="509"/>
            </a:xfrm>
            <a:prstGeom prst="rect">
              <a:avLst/>
            </a:prstGeom>
          </p:spPr>
          <p:txBody>
            <a:bodyPr wrap="square">
              <a:spAutoFit/>
            </a:bodyPr>
            <a:lstStyle/>
            <a:p>
              <a:pPr lvl="0" algn="ctr">
                <a:lnSpc>
                  <a:spcPct val="150000"/>
                </a:lnSpc>
              </a:pPr>
              <a:r>
                <a:rPr lang="en-US" altLang="zh-CN" sz="1000" dirty="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000" dirty="0">
                <a:solidFill>
                  <a:schemeClr val="bg1"/>
                </a:solidFill>
                <a:latin typeface="思源黑体 CN Normal" panose="020B0400000000000000" charset="-122"/>
                <a:ea typeface="思源黑体 CN Normal" panose="020B0400000000000000" charset="-122"/>
              </a:endParaRPr>
            </a:p>
          </p:txBody>
        </p:sp>
        <p:cxnSp>
          <p:nvCxnSpPr>
            <p:cNvPr id="16" name="直接连接符 15"/>
            <p:cNvCxnSpPr/>
            <p:nvPr/>
          </p:nvCxnSpPr>
          <p:spPr>
            <a:xfrm>
              <a:off x="6994" y="4603"/>
              <a:ext cx="41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r="3620"/>
          <a:stretch>
            <a:fillRect/>
          </a:stretch>
        </p:blipFill>
        <p:spPr>
          <a:xfrm>
            <a:off x="0" y="1827530"/>
            <a:ext cx="5662930" cy="3916045"/>
          </a:xfrm>
          <a:prstGeom prst="rect">
            <a:avLst/>
          </a:prstGeom>
        </p:spPr>
      </p:pic>
      <p:sp>
        <p:nvSpPr>
          <p:cNvPr id="6" name="矩形 5"/>
          <p:cNvSpPr/>
          <p:nvPr/>
        </p:nvSpPr>
        <p:spPr>
          <a:xfrm>
            <a:off x="4883150" y="2233930"/>
            <a:ext cx="7308850" cy="3103245"/>
          </a:xfrm>
          <a:prstGeom prst="rect">
            <a:avLst/>
          </a:prstGeom>
          <a:blipFill rotWithShape="1">
            <a:blip r:embed="rId2"/>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4" name="矩形 3"/>
          <p:cNvSpPr/>
          <p:nvPr/>
        </p:nvSpPr>
        <p:spPr bwMode="auto">
          <a:xfrm>
            <a:off x="120015" y="205740"/>
            <a:ext cx="4244340"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第一部分：选题的背景与意义</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7" name="矩形 6"/>
          <p:cNvSpPr/>
          <p:nvPr/>
        </p:nvSpPr>
        <p:spPr>
          <a:xfrm>
            <a:off x="120015" y="697865"/>
            <a:ext cx="4324350" cy="245110"/>
          </a:xfrm>
          <a:prstGeom prst="rect">
            <a:avLst/>
          </a:prstGeom>
        </p:spPr>
        <p:txBody>
          <a:bodyPr wrap="square">
            <a:spAutoFit/>
          </a:bodyPr>
          <a:lstStyle/>
          <a:p>
            <a:pPr lvl="0"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rPr>
              <a:t>BACKGROUND AND SIGNIFICANCE OF THE SELECTED TOPIC</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393055" y="2540635"/>
            <a:ext cx="1953895" cy="398145"/>
          </a:xfrm>
          <a:prstGeom prst="rect">
            <a:avLst/>
          </a:prstGeom>
          <a:noFill/>
        </p:spPr>
        <p:txBody>
          <a:bodyPr wrap="square">
            <a:spAutoFit/>
          </a:bodyPr>
          <a:lstStyle/>
          <a:p>
            <a:r>
              <a:rPr lang="zh-CN" altLang="en-US" sz="2000">
                <a:solidFill>
                  <a:schemeClr val="bg1"/>
                </a:solidFill>
                <a:latin typeface="思源黑体 CN Normal" panose="020B0400000000000000" charset="-122"/>
                <a:ea typeface="思源黑体 CN Normal" panose="020B0400000000000000" charset="-122"/>
              </a:rPr>
              <a:t>选题的背景</a:t>
            </a:r>
            <a:endParaRPr lang="zh-CN" altLang="en-US" sz="2000">
              <a:solidFill>
                <a:schemeClr val="bg1"/>
              </a:solidFill>
              <a:latin typeface="思源黑体 CN Normal" panose="020B0400000000000000" charset="-122"/>
              <a:ea typeface="思源黑体 CN Normal" panose="020B0400000000000000" charset="-122"/>
            </a:endParaRPr>
          </a:p>
        </p:txBody>
      </p:sp>
      <p:sp>
        <p:nvSpPr>
          <p:cNvPr id="18" name="矩形 17"/>
          <p:cNvSpPr/>
          <p:nvPr/>
        </p:nvSpPr>
        <p:spPr>
          <a:xfrm>
            <a:off x="5393055" y="3025140"/>
            <a:ext cx="6470015" cy="575945"/>
          </a:xfrm>
          <a:prstGeom prst="rect">
            <a:avLst/>
          </a:prstGeom>
        </p:spPr>
        <p:txBody>
          <a:bodyPr wrap="square">
            <a:spAutoFit/>
          </a:bodyPr>
          <a:lstStyle/>
          <a:p>
            <a:pPr>
              <a:lnSpc>
                <a:spcPct val="150000"/>
              </a:lnSpc>
            </a:pPr>
            <a:r>
              <a:rPr lang="en-US" altLang="zh-CN" sz="1050" dirty="0">
                <a:solidFill>
                  <a:schemeClr val="bg1"/>
                </a:solidFill>
                <a:latin typeface="思源黑体 CN Normal" panose="020B0400000000000000" charset="-122"/>
                <a:ea typeface="思源黑体 CN Normal" panose="020B0400000000000000" charset="-122"/>
              </a:rPr>
              <a:t>Lorem</a:t>
            </a:r>
            <a:endParaRPr lang="en-US" altLang="zh-CN" sz="1050" dirty="0">
              <a:solidFill>
                <a:schemeClr val="bg1"/>
              </a:solidFill>
              <a:latin typeface="思源黑体 CN Normal" panose="020B0400000000000000" charset="-122"/>
              <a:ea typeface="思源黑体 CN Normal" panose="020B0400000000000000" charset="-122"/>
            </a:endParaRPr>
          </a:p>
          <a:p>
            <a:pPr>
              <a:lnSpc>
                <a:spcPct val="150000"/>
              </a:lnSpc>
            </a:pPr>
            <a:r>
              <a:rPr lang="en-US" altLang="zh-CN" sz="1050" dirty="0">
                <a:solidFill>
                  <a:schemeClr val="bg1"/>
                </a:solidFill>
                <a:latin typeface="思源黑体 CN Normal" panose="020B0400000000000000" charset="-122"/>
                <a:ea typeface="思源黑体 CN Normal" panose="020B0400000000000000" charset="-122"/>
              </a:rPr>
              <a:t>elit. Donec luctus nibh sit amet sem vulputate venenatis bibendum orci pulvinar. </a:t>
            </a:r>
            <a:endParaRPr lang="en-US" altLang="zh-CN" sz="1050" dirty="0">
              <a:solidFill>
                <a:schemeClr val="bg1"/>
              </a:solidFill>
              <a:latin typeface="思源黑体 CN Normal" panose="020B0400000000000000" charset="-122"/>
              <a:ea typeface="思源黑体 CN Normal" panose="020B0400000000000000" charset="-122"/>
            </a:endParaRPr>
          </a:p>
        </p:txBody>
      </p:sp>
      <p:sp>
        <p:nvSpPr>
          <p:cNvPr id="20" name="矩形 19"/>
          <p:cNvSpPr/>
          <p:nvPr/>
        </p:nvSpPr>
        <p:spPr>
          <a:xfrm>
            <a:off x="5393055" y="4406900"/>
            <a:ext cx="6470015" cy="575945"/>
          </a:xfrm>
          <a:prstGeom prst="rect">
            <a:avLst/>
          </a:prstGeom>
        </p:spPr>
        <p:txBody>
          <a:bodyPr wrap="square">
            <a:spAutoFit/>
          </a:bodyPr>
          <a:lstStyle/>
          <a:p>
            <a:pPr>
              <a:lnSpc>
                <a:spcPct val="150000"/>
              </a:lnSpc>
            </a:pPr>
            <a:r>
              <a:rPr lang="en-US" altLang="zh-CN" sz="105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050">
              <a:solidFill>
                <a:schemeClr val="bg1"/>
              </a:solidFill>
              <a:latin typeface="思源黑体 CN Normal" panose="020B0400000000000000" charset="-122"/>
              <a:ea typeface="思源黑体 CN Normal" panose="020B0400000000000000" charset="-122"/>
            </a:endParaRPr>
          </a:p>
        </p:txBody>
      </p:sp>
      <p:cxnSp>
        <p:nvCxnSpPr>
          <p:cNvPr id="9" name="直接连接符 8"/>
          <p:cNvCxnSpPr/>
          <p:nvPr/>
        </p:nvCxnSpPr>
        <p:spPr>
          <a:xfrm>
            <a:off x="5516880" y="3074035"/>
            <a:ext cx="2438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10" name="矩形 9"/>
          <p:cNvSpPr/>
          <p:nvPr/>
        </p:nvSpPr>
        <p:spPr>
          <a:xfrm>
            <a:off x="0" y="1880870"/>
            <a:ext cx="12192635" cy="3653790"/>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4" name="矩形 3"/>
          <p:cNvSpPr/>
          <p:nvPr/>
        </p:nvSpPr>
        <p:spPr bwMode="auto">
          <a:xfrm>
            <a:off x="120015" y="205740"/>
            <a:ext cx="4244340"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第一部分：选题的背景与意义</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7" name="矩形 6"/>
          <p:cNvSpPr/>
          <p:nvPr/>
        </p:nvSpPr>
        <p:spPr>
          <a:xfrm>
            <a:off x="120015" y="697865"/>
            <a:ext cx="4324350" cy="245110"/>
          </a:xfrm>
          <a:prstGeom prst="rect">
            <a:avLst/>
          </a:prstGeom>
        </p:spPr>
        <p:txBody>
          <a:bodyPr wrap="square">
            <a:spAutoFit/>
          </a:bodyPr>
          <a:lstStyle/>
          <a:p>
            <a:pPr lvl="0"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rPr>
              <a:t>BACKGROUND AND SIGNIFICANCE OF THE SELECTED TOPIC</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254000" y="3862070"/>
            <a:ext cx="2921000" cy="810260"/>
          </a:xfrm>
          <a:prstGeom prst="rect">
            <a:avLst/>
          </a:prstGeom>
        </p:spPr>
        <p:txBody>
          <a:bodyPr wrap="square">
            <a:spAutoFit/>
          </a:bodyPr>
          <a:lstStyle/>
          <a:p>
            <a:pPr algn="ctr">
              <a:lnSpc>
                <a:spcPct val="130000"/>
              </a:lnSpc>
              <a:spcBef>
                <a:spcPts val="600"/>
              </a:spcBef>
            </a:pPr>
            <a:r>
              <a:rPr lang="en-US" altLang="zh-CN" sz="1200">
                <a:solidFill>
                  <a:schemeClr val="bg1"/>
                </a:solidFill>
                <a:latin typeface="思源黑体 CN Normal" panose="020B0400000000000000" charset="-122"/>
                <a:ea typeface="思源黑体 CN Normal" panose="020B0400000000000000" charset="-122"/>
              </a:rPr>
              <a:t>Lorem ipsum dolor sit amet, consectetuer adipiscing elit. Aenean commodo ligula eget dolor.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48" name="直接连接符 47"/>
          <p:cNvCxnSpPr/>
          <p:nvPr/>
        </p:nvCxnSpPr>
        <p:spPr>
          <a:xfrm>
            <a:off x="1557020" y="3844290"/>
            <a:ext cx="3155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859155" y="3416300"/>
            <a:ext cx="1710055" cy="337185"/>
          </a:xfrm>
          <a:prstGeom prst="rect">
            <a:avLst/>
          </a:prstGeom>
        </p:spPr>
        <p:txBody>
          <a:bodyPr wrap="square">
            <a:spAutoFit/>
          </a:bodyPr>
          <a:lstStyle/>
          <a:p>
            <a:pPr algn="ctr"/>
            <a:r>
              <a:rPr lang="zh-CN" altLang="en-US" sz="1600">
                <a:solidFill>
                  <a:schemeClr val="bg1"/>
                </a:solidFill>
                <a:latin typeface="思源黑体 CN Normal" panose="020B0400000000000000" charset="-122"/>
                <a:ea typeface="思源黑体 CN Normal" panose="020B0400000000000000" charset="-122"/>
              </a:rPr>
              <a:t>选题的意义</a:t>
            </a:r>
            <a:endParaRPr lang="zh-CN" altLang="en-US" sz="1600">
              <a:solidFill>
                <a:schemeClr val="bg1"/>
              </a:solidFill>
              <a:latin typeface="思源黑体 CN Normal" panose="020B0400000000000000" charset="-122"/>
              <a:ea typeface="思源黑体 CN Normal" panose="020B0400000000000000" charset="-122"/>
            </a:endParaRPr>
          </a:p>
        </p:txBody>
      </p:sp>
      <p:grpSp>
        <p:nvGrpSpPr>
          <p:cNvPr id="62" name="组合 61"/>
          <p:cNvGrpSpPr/>
          <p:nvPr/>
        </p:nvGrpSpPr>
        <p:grpSpPr>
          <a:xfrm>
            <a:off x="1410970" y="2734945"/>
            <a:ext cx="589280" cy="589280"/>
            <a:chOff x="2473104" y="2145028"/>
            <a:chExt cx="359165" cy="359165"/>
          </a:xfrm>
          <a:solidFill>
            <a:schemeClr val="bg1"/>
          </a:solidFill>
        </p:grpSpPr>
        <p:sp>
          <p:nvSpPr>
            <p:cNvPr id="6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68"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sp>
        <p:nvSpPr>
          <p:cNvPr id="71" name="矩形 70"/>
          <p:cNvSpPr/>
          <p:nvPr/>
        </p:nvSpPr>
        <p:spPr>
          <a:xfrm>
            <a:off x="4631055" y="3862070"/>
            <a:ext cx="2921000" cy="810260"/>
          </a:xfrm>
          <a:prstGeom prst="rect">
            <a:avLst/>
          </a:prstGeom>
        </p:spPr>
        <p:txBody>
          <a:bodyPr wrap="square">
            <a:spAutoFit/>
          </a:bodyPr>
          <a:lstStyle/>
          <a:p>
            <a:pPr algn="ctr">
              <a:lnSpc>
                <a:spcPct val="130000"/>
              </a:lnSpc>
              <a:spcBef>
                <a:spcPts val="600"/>
              </a:spcBef>
            </a:pPr>
            <a:r>
              <a:rPr lang="en-US" altLang="zh-CN" sz="1200">
                <a:solidFill>
                  <a:schemeClr val="bg1"/>
                </a:solidFill>
                <a:latin typeface="思源黑体 CN Normal" panose="020B0400000000000000" charset="-122"/>
                <a:ea typeface="思源黑体 CN Normal" panose="020B0400000000000000" charset="-122"/>
              </a:rPr>
              <a:t>Lorem ipsum dolor sit amet, consectetuer adipiscing elit. Aenean commodo ligula eget dolor.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72" name="直接连接符 71"/>
          <p:cNvCxnSpPr/>
          <p:nvPr/>
        </p:nvCxnSpPr>
        <p:spPr>
          <a:xfrm>
            <a:off x="5934075" y="3844290"/>
            <a:ext cx="3155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5236845" y="3416300"/>
            <a:ext cx="1710055" cy="337185"/>
          </a:xfrm>
          <a:prstGeom prst="rect">
            <a:avLst/>
          </a:prstGeom>
        </p:spPr>
        <p:txBody>
          <a:bodyPr wrap="square">
            <a:spAutoFit/>
          </a:bodyPr>
          <a:lstStyle/>
          <a:p>
            <a:pPr algn="ctr"/>
            <a:r>
              <a:rPr lang="zh-CN" altLang="en-US" sz="1600">
                <a:solidFill>
                  <a:schemeClr val="bg1"/>
                </a:solidFill>
                <a:latin typeface="思源黑体 CN Normal" panose="020B0400000000000000" charset="-122"/>
                <a:ea typeface="思源黑体 CN Normal" panose="020B0400000000000000" charset="-122"/>
              </a:rPr>
              <a:t>选题的意义</a:t>
            </a:r>
            <a:endParaRPr lang="zh-CN" altLang="en-US" sz="1600">
              <a:solidFill>
                <a:schemeClr val="bg1"/>
              </a:solidFill>
              <a:latin typeface="思源黑体 CN Normal" panose="020B0400000000000000" charset="-122"/>
              <a:ea typeface="思源黑体 CN Normal" panose="020B0400000000000000" charset="-122"/>
            </a:endParaRPr>
          </a:p>
        </p:txBody>
      </p:sp>
      <p:sp>
        <p:nvSpPr>
          <p:cNvPr id="77" name="矩形 76"/>
          <p:cNvSpPr/>
          <p:nvPr/>
        </p:nvSpPr>
        <p:spPr>
          <a:xfrm>
            <a:off x="9007475" y="3862070"/>
            <a:ext cx="2921000" cy="810260"/>
          </a:xfrm>
          <a:prstGeom prst="rect">
            <a:avLst/>
          </a:prstGeom>
        </p:spPr>
        <p:txBody>
          <a:bodyPr wrap="square">
            <a:spAutoFit/>
          </a:bodyPr>
          <a:lstStyle/>
          <a:p>
            <a:pPr algn="ctr">
              <a:lnSpc>
                <a:spcPct val="130000"/>
              </a:lnSpc>
              <a:spcBef>
                <a:spcPts val="600"/>
              </a:spcBef>
            </a:pPr>
            <a:r>
              <a:rPr lang="en-US" altLang="zh-CN" sz="1200">
                <a:solidFill>
                  <a:schemeClr val="bg1"/>
                </a:solidFill>
                <a:latin typeface="思源黑体 CN Normal" panose="020B0400000000000000" charset="-122"/>
                <a:ea typeface="思源黑体 CN Normal" panose="020B0400000000000000" charset="-122"/>
              </a:rPr>
              <a:t>Lorem ipsum dolor sit amet, consectetuer adipiscing elit. Aenean commodo ligula eget dolor.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78" name="直接连接符 77"/>
          <p:cNvCxnSpPr/>
          <p:nvPr/>
        </p:nvCxnSpPr>
        <p:spPr>
          <a:xfrm>
            <a:off x="10310495" y="3844290"/>
            <a:ext cx="31559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9613265" y="3416300"/>
            <a:ext cx="1710055" cy="337185"/>
          </a:xfrm>
          <a:prstGeom prst="rect">
            <a:avLst/>
          </a:prstGeom>
        </p:spPr>
        <p:txBody>
          <a:bodyPr wrap="square">
            <a:spAutoFit/>
          </a:bodyPr>
          <a:lstStyle/>
          <a:p>
            <a:pPr algn="ctr"/>
            <a:r>
              <a:rPr lang="zh-CN" altLang="en-US" sz="1600">
                <a:solidFill>
                  <a:schemeClr val="bg1"/>
                </a:solidFill>
                <a:latin typeface="思源黑体 CN Normal" panose="020B0400000000000000" charset="-122"/>
                <a:ea typeface="思源黑体 CN Normal" panose="020B0400000000000000" charset="-122"/>
              </a:rPr>
              <a:t>选题的意义</a:t>
            </a:r>
            <a:endParaRPr lang="zh-CN" altLang="en-US" sz="1600">
              <a:solidFill>
                <a:schemeClr val="bg1"/>
              </a:solidFill>
              <a:latin typeface="思源黑体 CN Normal" panose="020B0400000000000000" charset="-122"/>
              <a:ea typeface="思源黑体 CN Normal" panose="020B0400000000000000" charset="-122"/>
            </a:endParaRPr>
          </a:p>
        </p:txBody>
      </p:sp>
      <p:grpSp>
        <p:nvGrpSpPr>
          <p:cNvPr id="83" name="Group 112"/>
          <p:cNvGrpSpPr/>
          <p:nvPr/>
        </p:nvGrpSpPr>
        <p:grpSpPr>
          <a:xfrm>
            <a:off x="10164445" y="2734945"/>
            <a:ext cx="590550" cy="553085"/>
            <a:chOff x="5368132" y="3540125"/>
            <a:chExt cx="465138" cy="435769"/>
          </a:xfrm>
          <a:solidFill>
            <a:schemeClr val="bg1"/>
          </a:solidFill>
        </p:grpSpPr>
        <p:sp>
          <p:nvSpPr>
            <p:cNvPr id="8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8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grpSp>
        <p:nvGrpSpPr>
          <p:cNvPr id="86" name="组合 85"/>
          <p:cNvGrpSpPr/>
          <p:nvPr/>
        </p:nvGrpSpPr>
        <p:grpSpPr>
          <a:xfrm>
            <a:off x="5880100" y="2734945"/>
            <a:ext cx="405130" cy="589915"/>
            <a:chOff x="2528974" y="2863357"/>
            <a:chExt cx="246811" cy="359779"/>
          </a:xfrm>
          <a:solidFill>
            <a:schemeClr val="bg1"/>
          </a:solidFill>
        </p:grpSpPr>
        <p:sp>
          <p:nvSpPr>
            <p:cNvPr id="87"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88"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cxnSp>
        <p:nvCxnSpPr>
          <p:cNvPr id="15" name="直接连接符 14"/>
          <p:cNvCxnSpPr/>
          <p:nvPr/>
        </p:nvCxnSpPr>
        <p:spPr>
          <a:xfrm>
            <a:off x="3768725" y="3221355"/>
            <a:ext cx="0" cy="9728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8411210" y="3221355"/>
            <a:ext cx="0" cy="9728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2" name="矩形 1"/>
          <p:cNvSpPr/>
          <p:nvPr/>
        </p:nvSpPr>
        <p:spPr>
          <a:xfrm>
            <a:off x="621665" y="2166357"/>
            <a:ext cx="3074035" cy="3446780"/>
          </a:xfrm>
          <a:prstGeom prst="rect">
            <a:avLst/>
          </a:prstGeom>
          <a:blipFill rotWithShape="1">
            <a:blip r:embed="rId1"/>
            <a:stretch>
              <a:fillRect/>
            </a:stretch>
          </a:blipFill>
          <a:ln>
            <a:noFill/>
          </a:ln>
          <a:effectLst>
            <a:innerShdw blurRad="63500" dist="50800" dir="135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endParaRPr>
          </a:p>
        </p:txBody>
      </p:sp>
      <p:sp>
        <p:nvSpPr>
          <p:cNvPr id="4" name="矩形 3"/>
          <p:cNvSpPr/>
          <p:nvPr/>
        </p:nvSpPr>
        <p:spPr bwMode="auto">
          <a:xfrm>
            <a:off x="120015" y="205740"/>
            <a:ext cx="4244340"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第一部分：选题的背景与意义</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7" name="矩形 6"/>
          <p:cNvSpPr/>
          <p:nvPr/>
        </p:nvSpPr>
        <p:spPr>
          <a:xfrm>
            <a:off x="120015" y="697865"/>
            <a:ext cx="4324350" cy="245110"/>
          </a:xfrm>
          <a:prstGeom prst="rect">
            <a:avLst/>
          </a:prstGeom>
        </p:spPr>
        <p:txBody>
          <a:bodyPr wrap="square">
            <a:spAutoFit/>
          </a:bodyPr>
          <a:lstStyle/>
          <a:p>
            <a:pPr lvl="0"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rPr>
              <a:t>BACKGROUND AND SIGNIFICANCE OF THE SELECTED TOPIC</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9963" name="Rectangle 27"/>
          <p:cNvSpPr>
            <a:spLocks noChangeArrowheads="1"/>
          </p:cNvSpPr>
          <p:nvPr/>
        </p:nvSpPr>
        <p:spPr bwMode="auto">
          <a:xfrm>
            <a:off x="719243" y="2236524"/>
            <a:ext cx="2878667" cy="330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选题的意义</a:t>
            </a:r>
            <a:endParaRPr lang="zh-CN" altLang="en-US" sz="16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nSpc>
                <a:spcPct val="120000"/>
              </a:lnSpc>
              <a:buFont typeface="Arial" panose="020B0604020202020204" pitchFamily="34" charset="0"/>
              <a:buNone/>
            </a:pPr>
            <a:endParaRPr lang="zh-CN" altLang="en-US" sz="1335"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nSpc>
                <a:spcPct val="120000"/>
              </a:lnSpc>
              <a:buFont typeface="Arial" panose="020B0604020202020204" pitchFamily="34" charset="0"/>
              <a:buNone/>
            </a:pPr>
            <a:r>
              <a:rPr lang="en-US" altLang="zh-CN" sz="1065" dirty="0">
                <a:solidFill>
                  <a:schemeClr val="bg1"/>
                </a:solidFill>
                <a:latin typeface="思源黑体 CN Normal" panose="020B0400000000000000" charset="-122"/>
                <a:ea typeface="思源黑体 CN Normal" panose="020B0400000000000000" charset="-122"/>
                <a:cs typeface="思源黑体 CN Normal" panose="020B0400000000000000" charset="-122"/>
              </a:rPr>
              <a:t>We have many PowerPoint </a:t>
            </a:r>
            <a:r>
              <a:rPr lang="zh-CN" altLang="en-US" sz="1065" dirty="0">
                <a:solidFill>
                  <a:schemeClr val="bg1"/>
                </a:solidFill>
                <a:latin typeface="思源黑体 CN Normal" panose="020B0400000000000000" charset="-122"/>
                <a:ea typeface="思源黑体 CN Normal" panose="020B0400000000000000" charset="-122"/>
                <a:cs typeface="思源黑体 CN Normal" panose="020B0400000000000000" charset="-122"/>
              </a:rPr>
              <a:t>templates</a:t>
            </a:r>
            <a:r>
              <a:rPr lang="en-US" altLang="zh-CN" sz="1065" dirty="0">
                <a:solidFill>
                  <a:schemeClr val="bg1"/>
                </a:solidFill>
                <a:latin typeface="思源黑体 CN Normal" panose="020B0400000000000000" charset="-122"/>
                <a:ea typeface="思源黑体 CN Normal" panose="020B0400000000000000" charset="-122"/>
                <a:cs typeface="思源黑体 CN Normal" panose="020B0400000000000000" charset="-122"/>
              </a:rPr>
              <a:t> that has been specifically designed to help anyone that is stepping into the world of PowerPoint for the very first time. </a:t>
            </a:r>
            <a:endParaRPr lang="zh-CN" altLang="en-US" sz="1065"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nSpc>
                <a:spcPct val="120000"/>
              </a:lnSpc>
              <a:buFont typeface="Arial" panose="020B0604020202020204" pitchFamily="34" charset="0"/>
              <a:buNone/>
            </a:pPr>
            <a:endParaRPr lang="zh-CN" altLang="en-US" sz="1065"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nSpc>
                <a:spcPct val="120000"/>
              </a:lnSpc>
              <a:buFont typeface="Arial" panose="020B0604020202020204" pitchFamily="34" charset="0"/>
              <a:buNone/>
            </a:pPr>
            <a:r>
              <a:rPr lang="en-US" altLang="zh-CN" sz="1065" dirty="0">
                <a:solidFill>
                  <a:schemeClr val="bg1"/>
                </a:solidFill>
                <a:latin typeface="思源黑体 CN Normal" panose="020B0400000000000000" charset="-122"/>
                <a:ea typeface="思源黑体 CN Normal" panose="020B0400000000000000" charset="-122"/>
                <a:cs typeface="思源黑体 CN Normal" panose="020B0400000000000000" charset="-122"/>
              </a:rPr>
              <a:t>We have many PowerPoint </a:t>
            </a:r>
            <a:r>
              <a:rPr lang="zh-CN" altLang="en-US" sz="1065" dirty="0">
                <a:solidFill>
                  <a:schemeClr val="bg1"/>
                </a:solidFill>
                <a:latin typeface="思源黑体 CN Normal" panose="020B0400000000000000" charset="-122"/>
                <a:ea typeface="思源黑体 CN Normal" panose="020B0400000000000000" charset="-122"/>
                <a:cs typeface="思源黑体 CN Normal" panose="020B0400000000000000" charset="-122"/>
              </a:rPr>
              <a:t>templates</a:t>
            </a:r>
            <a:r>
              <a:rPr lang="en-US" altLang="zh-CN" sz="1065" dirty="0">
                <a:solidFill>
                  <a:schemeClr val="bg1"/>
                </a:solidFill>
                <a:latin typeface="思源黑体 CN Normal" panose="020B0400000000000000" charset="-122"/>
                <a:ea typeface="思源黑体 CN Normal" panose="020B0400000000000000" charset="-122"/>
                <a:cs typeface="思源黑体 CN Normal" panose="020B0400000000000000" charset="-122"/>
              </a:rPr>
              <a:t> that has been specifically designed to help anyone that is stepping into the world of PowerPoint for the very first time.</a:t>
            </a:r>
            <a:endParaRPr lang="zh-CN" altLang="en-US" sz="1065"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nSpc>
                <a:spcPct val="120000"/>
              </a:lnSpc>
              <a:buFont typeface="Arial" panose="020B0604020202020204" pitchFamily="34" charset="0"/>
              <a:buNone/>
            </a:pPr>
            <a:endParaRPr lang="zh-CN" altLang="en-US" sz="1065"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pPr>
              <a:lnSpc>
                <a:spcPct val="120000"/>
              </a:lnSpc>
              <a:buFont typeface="Arial" panose="020B0604020202020204" pitchFamily="34" charset="0"/>
              <a:buNone/>
            </a:pPr>
            <a:r>
              <a:rPr lang="en-US" altLang="zh-CN" sz="1065" dirty="0">
                <a:solidFill>
                  <a:schemeClr val="bg1"/>
                </a:solidFill>
                <a:latin typeface="思源黑体 CN Normal" panose="020B0400000000000000" charset="-122"/>
                <a:ea typeface="思源黑体 CN Normal" panose="020B0400000000000000" charset="-122"/>
                <a:cs typeface="思源黑体 CN Normal" panose="020B0400000000000000" charset="-122"/>
              </a:rPr>
              <a:t>We have many PowerPoint </a:t>
            </a:r>
            <a:r>
              <a:rPr lang="zh-CN" altLang="en-US" sz="1065" dirty="0">
                <a:solidFill>
                  <a:schemeClr val="bg1"/>
                </a:solidFill>
                <a:latin typeface="思源黑体 CN Normal" panose="020B0400000000000000" charset="-122"/>
                <a:ea typeface="思源黑体 CN Normal" panose="020B0400000000000000" charset="-122"/>
                <a:cs typeface="思源黑体 CN Normal" panose="020B0400000000000000" charset="-122"/>
              </a:rPr>
              <a:t>templates</a:t>
            </a:r>
            <a:r>
              <a:rPr lang="en-US" altLang="zh-CN" sz="1065" dirty="0">
                <a:solidFill>
                  <a:schemeClr val="bg1"/>
                </a:solidFill>
                <a:latin typeface="思源黑体 CN Normal" panose="020B0400000000000000" charset="-122"/>
                <a:ea typeface="思源黑体 CN Normal" panose="020B0400000000000000" charset="-122"/>
                <a:cs typeface="思源黑体 CN Normal" panose="020B0400000000000000" charset="-122"/>
              </a:rPr>
              <a:t> that has been specifically designed to help anyone that is stepping into the world of PowerPoint for the very first time.</a:t>
            </a:r>
            <a:endParaRPr lang="en-US" altLang="zh-CN" sz="1065"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9964" name="Rectangle 28" descr="33"/>
          <p:cNvSpPr>
            <a:spLocks noChangeArrowheads="1"/>
          </p:cNvSpPr>
          <p:nvPr/>
        </p:nvSpPr>
        <p:spPr bwMode="auto">
          <a:xfrm>
            <a:off x="4444156" y="2166248"/>
            <a:ext cx="7105649" cy="3446997"/>
          </a:xfrm>
          <a:prstGeom prst="rect">
            <a:avLst/>
          </a:prstGeom>
          <a:blipFill dpi="0" rotWithShape="1">
            <a:blip r:embed="rId2" cstate="print"/>
            <a:srcRect/>
            <a:stretch>
              <a:fillRect/>
            </a:stretch>
          </a:blipFill>
          <a:ln>
            <a:noFill/>
          </a:ln>
          <a:effectLst/>
        </p:spPr>
        <p:txBody>
          <a:bodyPr wrap="none" anchor="ctr"/>
          <a:lstStyle/>
          <a:p>
            <a:endParaRPr lang="zh-CN" altLang="en-US" sz="2400">
              <a:latin typeface="阿里巴巴普惠体 R" panose="00020600040101010101" pitchFamily="18" charset="-122"/>
              <a:ea typeface="阿里巴巴普惠体 R" panose="00020600040101010101" pitchFamily="18" charset="-122"/>
            </a:endParaRPr>
          </a:p>
        </p:txBody>
      </p:sp>
      <p:sp>
        <p:nvSpPr>
          <p:cNvPr id="39969" name="Line 33"/>
          <p:cNvSpPr>
            <a:spLocks noChangeShapeType="1"/>
          </p:cNvSpPr>
          <p:nvPr/>
        </p:nvSpPr>
        <p:spPr bwMode="auto">
          <a:xfrm>
            <a:off x="4097021" y="2166248"/>
            <a:ext cx="0" cy="3446997"/>
          </a:xfrm>
          <a:prstGeom prst="line">
            <a:avLst/>
          </a:prstGeom>
          <a:noFill/>
          <a:ln w="6350">
            <a:solidFill>
              <a:srgbClr val="7E81F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latin typeface="阿里巴巴普惠体 R" panose="00020600040101010101" pitchFamily="18" charset="-122"/>
              <a:ea typeface="阿里巴巴普惠体 R" panose="00020600040101010101" pitchFamily="18" charset="-122"/>
            </a:endParaRPr>
          </a:p>
        </p:txBody>
      </p:sp>
    </p:spTree>
    <p:custDataLst>
      <p:tags r:id="rId3"/>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grpSp>
        <p:nvGrpSpPr>
          <p:cNvPr id="5" name="组合 4"/>
          <p:cNvGrpSpPr/>
          <p:nvPr/>
        </p:nvGrpSpPr>
        <p:grpSpPr>
          <a:xfrm>
            <a:off x="2830195" y="163830"/>
            <a:ext cx="6531610" cy="6531610"/>
            <a:chOff x="1638" y="1026"/>
            <a:chExt cx="9626" cy="9626"/>
          </a:xfrm>
        </p:grpSpPr>
        <p:sp>
          <p:nvSpPr>
            <p:cNvPr id="10" name="菱形 9"/>
            <p:cNvSpPr/>
            <p:nvPr/>
          </p:nvSpPr>
          <p:spPr>
            <a:xfrm>
              <a:off x="1638" y="1026"/>
              <a:ext cx="9626" cy="9626"/>
            </a:xfrm>
            <a:prstGeom prst="diamond">
              <a:avLst/>
            </a:prstGeom>
            <a:solidFill>
              <a:srgbClr val="3B3FF5"/>
            </a:solidFill>
            <a:ln w="7620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sp>
          <p:nvSpPr>
            <p:cNvPr id="11" name="菱形 10"/>
            <p:cNvSpPr/>
            <p:nvPr/>
          </p:nvSpPr>
          <p:spPr>
            <a:xfrm>
              <a:off x="1690" y="1077"/>
              <a:ext cx="9523" cy="9523"/>
            </a:xfrm>
            <a:prstGeom prst="diamond">
              <a:avLst/>
            </a:prstGeom>
            <a:solidFill>
              <a:srgbClr val="3B3FF5"/>
            </a:solidFill>
            <a:ln w="7620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阿里巴巴普惠体 R" panose="00020600040101010101" pitchFamily="18" charset="-122"/>
              </a:endParaRPr>
            </a:p>
          </p:txBody>
        </p:sp>
      </p:grpSp>
      <p:cxnSp>
        <p:nvCxnSpPr>
          <p:cNvPr id="34" name="直接连接符 33"/>
          <p:cNvCxnSpPr/>
          <p:nvPr/>
        </p:nvCxnSpPr>
        <p:spPr>
          <a:xfrm>
            <a:off x="1125728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bwMode="auto">
          <a:xfrm>
            <a:off x="9920605" y="6424295"/>
            <a:ext cx="1854835" cy="306705"/>
          </a:xfrm>
          <a:prstGeom prst="rect">
            <a:avLst/>
          </a:prstGeom>
        </p:spPr>
        <p:txBody>
          <a:bodyPr wrap="square">
            <a:spAutoFit/>
          </a:bodyPr>
          <a:lstStyle/>
          <a:p>
            <a:pPr algn="r">
              <a:defRPr/>
            </a:pPr>
            <a:r>
              <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填写你的课题名称</a:t>
            </a:r>
            <a:endParaRPr lang="zh-CN" altLang="en-US" sz="1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cxnSp>
        <p:nvCxnSpPr>
          <p:cNvPr id="47" name="直接连接符 46"/>
          <p:cNvCxnSpPr/>
          <p:nvPr/>
        </p:nvCxnSpPr>
        <p:spPr>
          <a:xfrm>
            <a:off x="637540" y="6351905"/>
            <a:ext cx="32893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bwMode="auto">
          <a:xfrm>
            <a:off x="479425" y="6424295"/>
            <a:ext cx="1123315" cy="306705"/>
          </a:xfrm>
          <a:prstGeom prst="rect">
            <a:avLst/>
          </a:prstGeom>
        </p:spPr>
        <p:txBody>
          <a:bodyPr wrap="square">
            <a:spAutoFit/>
          </a:bodyPr>
          <a:lstStyle/>
          <a:p>
            <a:pPr>
              <a:defRPr/>
            </a:pPr>
            <a:r>
              <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rPr>
              <a:t>2019-6-6</a:t>
            </a:r>
            <a:endParaRPr lang="en-US" altLang="zh-CN" sz="1400" kern="100" dirty="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grpSp>
        <p:nvGrpSpPr>
          <p:cNvPr id="2" name="组合 1"/>
          <p:cNvGrpSpPr/>
          <p:nvPr/>
        </p:nvGrpSpPr>
        <p:grpSpPr>
          <a:xfrm>
            <a:off x="2508250" y="2403820"/>
            <a:ext cx="7178040" cy="1800597"/>
            <a:chOff x="3899" y="3529"/>
            <a:chExt cx="6602" cy="1656"/>
          </a:xfrm>
        </p:grpSpPr>
        <p:sp>
          <p:nvSpPr>
            <p:cNvPr id="13" name="矩形 12"/>
            <p:cNvSpPr/>
            <p:nvPr/>
          </p:nvSpPr>
          <p:spPr bwMode="auto">
            <a:xfrm>
              <a:off x="4792" y="3529"/>
              <a:ext cx="4815" cy="593"/>
            </a:xfrm>
            <a:prstGeom prst="rect">
              <a:avLst/>
            </a:prstGeom>
            <a:noFill/>
          </p:spPr>
          <p:txBody>
            <a:bodyPr wrap="square">
              <a:spAutoFit/>
            </a:bodyPr>
            <a:lstStyle/>
            <a:p>
              <a:pPr algn="ctr">
                <a:defRPr/>
              </a:pPr>
              <a:r>
                <a:rPr lang="zh-CN" altLang="en-US" sz="3600" kern="100">
                  <a:solidFill>
                    <a:schemeClr val="bg1"/>
                  </a:solidFill>
                  <a:latin typeface="思源黑体 CN Bold" panose="020B0800000000000000" charset="-122"/>
                  <a:ea typeface="思源黑体 CN Bold" panose="020B0800000000000000" charset="-122"/>
                  <a:cs typeface="Times New Roman" panose="02020603050405020304" pitchFamily="18" charset="0"/>
                  <a:sym typeface="+mn-ea"/>
                </a:rPr>
                <a:t>研究方法及过程</a:t>
              </a:r>
              <a:endParaRPr lang="zh-CN" altLang="en-US" sz="3600" kern="100" dirty="0">
                <a:solidFill>
                  <a:schemeClr val="bg1"/>
                </a:solidFill>
                <a:latin typeface="思源黑体 CN Bold" panose="020B0800000000000000" charset="-122"/>
                <a:ea typeface="思源黑体 CN Bold" panose="020B0800000000000000" charset="-122"/>
                <a:cs typeface="Times New Roman" panose="02020603050405020304" pitchFamily="18" charset="0"/>
                <a:sym typeface="+mn-ea"/>
              </a:endParaRPr>
            </a:p>
          </p:txBody>
        </p:sp>
        <p:sp>
          <p:nvSpPr>
            <p:cNvPr id="14" name="矩形 13"/>
            <p:cNvSpPr/>
            <p:nvPr/>
          </p:nvSpPr>
          <p:spPr>
            <a:xfrm>
              <a:off x="3899" y="4122"/>
              <a:ext cx="6602" cy="282"/>
            </a:xfrm>
            <a:prstGeom prst="rect">
              <a:avLst/>
            </a:prstGeom>
          </p:spPr>
          <p:txBody>
            <a:bodyPr wrap="square">
              <a:spAutoFit/>
            </a:bodyPr>
            <a:lstStyle/>
            <a:p>
              <a:pPr algn="ctr" fontAlgn="base">
                <a:spcBef>
                  <a:spcPct val="0"/>
                </a:spcBef>
                <a:spcAft>
                  <a:spcPct val="0"/>
                </a:spcAft>
                <a:defRPr/>
              </a:pPr>
              <a:r>
                <a:rPr lang="en-US" altLang="zh-CN" sz="1400">
                  <a:solidFill>
                    <a:schemeClr val="bg1"/>
                  </a:solidFill>
                  <a:latin typeface="思源黑体 CN Normal" panose="020B0400000000000000" charset="-122"/>
                  <a:ea typeface="思源黑体 CN Normal" panose="020B0400000000000000" charset="-122"/>
                  <a:sym typeface="+mn-ea"/>
                </a:rPr>
                <a:t>RESEARCH METHODS AND PROCESSES</a:t>
              </a:r>
              <a:endParaRPr lang="en-US" altLang="zh-CN" sz="1400">
                <a:solidFill>
                  <a:schemeClr val="bg1"/>
                </a:solidFill>
                <a:latin typeface="思源黑体 CN Normal" panose="020B0400000000000000" charset="-122"/>
                <a:ea typeface="思源黑体 CN Normal" panose="020B0400000000000000" charset="-122"/>
                <a:sym typeface="+mn-ea"/>
              </a:endParaRPr>
            </a:p>
          </p:txBody>
        </p:sp>
        <p:sp>
          <p:nvSpPr>
            <p:cNvPr id="15" name="矩形 14"/>
            <p:cNvSpPr/>
            <p:nvPr/>
          </p:nvSpPr>
          <p:spPr>
            <a:xfrm>
              <a:off x="4696" y="4676"/>
              <a:ext cx="5006" cy="509"/>
            </a:xfrm>
            <a:prstGeom prst="rect">
              <a:avLst/>
            </a:prstGeom>
          </p:spPr>
          <p:txBody>
            <a:bodyPr wrap="square">
              <a:spAutoFit/>
            </a:bodyPr>
            <a:lstStyle/>
            <a:p>
              <a:pPr lvl="0" algn="ctr">
                <a:lnSpc>
                  <a:spcPct val="150000"/>
                </a:lnSpc>
              </a:pPr>
              <a:r>
                <a:rPr lang="en-US" altLang="zh-CN" sz="1000" dirty="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000" dirty="0">
                <a:solidFill>
                  <a:schemeClr val="bg1"/>
                </a:solidFill>
                <a:latin typeface="思源黑体 CN Normal" panose="020B0400000000000000" charset="-122"/>
                <a:ea typeface="思源黑体 CN Normal" panose="020B0400000000000000" charset="-122"/>
              </a:endParaRPr>
            </a:p>
          </p:txBody>
        </p:sp>
        <p:cxnSp>
          <p:nvCxnSpPr>
            <p:cNvPr id="16" name="直接连接符 15"/>
            <p:cNvCxnSpPr/>
            <p:nvPr/>
          </p:nvCxnSpPr>
          <p:spPr>
            <a:xfrm>
              <a:off x="6994" y="4603"/>
              <a:ext cx="41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sp>
        <p:nvSpPr>
          <p:cNvPr id="13" name="菱形 12"/>
          <p:cNvSpPr/>
          <p:nvPr/>
        </p:nvSpPr>
        <p:spPr>
          <a:xfrm>
            <a:off x="4100195" y="1659890"/>
            <a:ext cx="2073910" cy="2073910"/>
          </a:xfrm>
          <a:prstGeom prst="diamond">
            <a:avLst/>
          </a:prstGeom>
          <a:blipFill rotWithShape="1">
            <a:blip r:embed="rId1"/>
            <a:stretch>
              <a:fillRect/>
            </a:stretch>
          </a:blipFill>
          <a:ln w="38100">
            <a:noFill/>
          </a:ln>
          <a:effectLst>
            <a:innerShdw blurRad="63500" dist="50800" dir="27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Normal" panose="020B0400000000000000" charset="-122"/>
              <a:ea typeface="思源黑体 CN Normal" panose="020B0400000000000000" charset="-122"/>
            </a:endParaRPr>
          </a:p>
        </p:txBody>
      </p:sp>
      <p:sp>
        <p:nvSpPr>
          <p:cNvPr id="14" name="菱形 13"/>
          <p:cNvSpPr/>
          <p:nvPr/>
        </p:nvSpPr>
        <p:spPr>
          <a:xfrm>
            <a:off x="6182995" y="3733800"/>
            <a:ext cx="2073910" cy="2073910"/>
          </a:xfrm>
          <a:prstGeom prst="diamond">
            <a:avLst/>
          </a:prstGeom>
          <a:blipFill rotWithShape="1">
            <a:blip r:embed="rId1"/>
            <a:stretch>
              <a:fillRect/>
            </a:stretch>
          </a:blipFill>
          <a:ln w="38100">
            <a:noFill/>
          </a:ln>
          <a:effectLst>
            <a:innerShdw blurRad="63500" dist="50800" dir="27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Normal" panose="020B0400000000000000" charset="-122"/>
              <a:ea typeface="思源黑体 CN Normal" panose="020B0400000000000000" charset="-122"/>
            </a:endParaRPr>
          </a:p>
        </p:txBody>
      </p:sp>
      <p:sp>
        <p:nvSpPr>
          <p:cNvPr id="16" name="菱形 15"/>
          <p:cNvSpPr/>
          <p:nvPr/>
        </p:nvSpPr>
        <p:spPr>
          <a:xfrm>
            <a:off x="4109085" y="3733800"/>
            <a:ext cx="2073910" cy="2073910"/>
          </a:xfrm>
          <a:prstGeom prst="diamond">
            <a:avLst/>
          </a:prstGeom>
          <a:blipFill rotWithShape="1">
            <a:blip r:embed="rId1"/>
            <a:stretch>
              <a:fillRect/>
            </a:stretch>
          </a:blipFill>
          <a:ln w="38100">
            <a:noFill/>
          </a:ln>
          <a:effectLst>
            <a:innerShdw blurRad="63500" dist="50800" dir="27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Normal" panose="020B0400000000000000" charset="-122"/>
              <a:ea typeface="思源黑体 CN Normal" panose="020B0400000000000000" charset="-122"/>
            </a:endParaRPr>
          </a:p>
        </p:txBody>
      </p:sp>
      <p:sp>
        <p:nvSpPr>
          <p:cNvPr id="4" name="矩形 3"/>
          <p:cNvSpPr/>
          <p:nvPr/>
        </p:nvSpPr>
        <p:spPr bwMode="auto">
          <a:xfrm>
            <a:off x="120015" y="205740"/>
            <a:ext cx="4244340"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rPr>
              <a:t>第二部分：研究方法及过程</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endParaRPr>
          </a:p>
        </p:txBody>
      </p:sp>
      <p:sp>
        <p:nvSpPr>
          <p:cNvPr id="7" name="矩形 6"/>
          <p:cNvSpPr/>
          <p:nvPr/>
        </p:nvSpPr>
        <p:spPr>
          <a:xfrm>
            <a:off x="120015" y="697865"/>
            <a:ext cx="4324350" cy="245110"/>
          </a:xfrm>
          <a:prstGeom prst="rect">
            <a:avLst/>
          </a:prstGeom>
        </p:spPr>
        <p:txBody>
          <a:bodyPr wrap="square">
            <a:spAutoFit/>
          </a:bodyPr>
          <a:lstStyle/>
          <a:p>
            <a:pPr algn="l"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sym typeface="+mn-ea"/>
              </a:rPr>
              <a:t>RESEARCH METHODS AND PROCESSES</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菱形 40"/>
          <p:cNvSpPr/>
          <p:nvPr/>
        </p:nvSpPr>
        <p:spPr>
          <a:xfrm>
            <a:off x="6174105" y="1659890"/>
            <a:ext cx="2073910" cy="2073910"/>
          </a:xfrm>
          <a:prstGeom prst="diamond">
            <a:avLst/>
          </a:prstGeom>
          <a:blipFill rotWithShape="1">
            <a:blip r:embed="rId1"/>
            <a:stretch>
              <a:fillRect/>
            </a:stretch>
          </a:blipFill>
          <a:ln w="38100">
            <a:noFill/>
          </a:ln>
          <a:effectLst>
            <a:innerShdw blurRad="63500" dist="50800" dir="2700000">
              <a:srgbClr val="080CA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Normal" panose="020B0400000000000000" charset="-122"/>
              <a:ea typeface="思源黑体 CN Normal" panose="020B0400000000000000" charset="-122"/>
            </a:endParaRPr>
          </a:p>
        </p:txBody>
      </p:sp>
      <p:sp>
        <p:nvSpPr>
          <p:cNvPr id="44" name="矩形 43"/>
          <p:cNvSpPr/>
          <p:nvPr/>
        </p:nvSpPr>
        <p:spPr bwMode="auto">
          <a:xfrm>
            <a:off x="2492375" y="1659890"/>
            <a:ext cx="1414780" cy="368300"/>
          </a:xfrm>
          <a:prstGeom prst="rect">
            <a:avLst/>
          </a:prstGeom>
          <a:noFill/>
        </p:spPr>
        <p:txBody>
          <a:bodyPr wrap="square">
            <a:spAutoFit/>
          </a:bodyPr>
          <a:lstStyle/>
          <a:p>
            <a:pPr algn="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研究方法</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45" name="矩形 44"/>
          <p:cNvSpPr/>
          <p:nvPr/>
        </p:nvSpPr>
        <p:spPr>
          <a:xfrm>
            <a:off x="472440" y="2109470"/>
            <a:ext cx="3434715" cy="922655"/>
          </a:xfrm>
          <a:prstGeom prst="rect">
            <a:avLst/>
          </a:prstGeom>
        </p:spPr>
        <p:txBody>
          <a:bodyPr wrap="square">
            <a:spAutoFit/>
          </a:bodyPr>
          <a:lstStyle/>
          <a:p>
            <a:pPr algn="r">
              <a:lnSpc>
                <a:spcPct val="150000"/>
              </a:lnSpc>
            </a:pPr>
            <a:r>
              <a:rPr lang="en-US" altLang="zh-CN" sz="12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46" name="直接连接符 45"/>
          <p:cNvCxnSpPr/>
          <p:nvPr/>
        </p:nvCxnSpPr>
        <p:spPr>
          <a:xfrm>
            <a:off x="3533775" y="2171065"/>
            <a:ext cx="2565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bwMode="auto">
          <a:xfrm>
            <a:off x="2395220" y="4314825"/>
            <a:ext cx="1414780" cy="368300"/>
          </a:xfrm>
          <a:prstGeom prst="rect">
            <a:avLst/>
          </a:prstGeom>
          <a:noFill/>
        </p:spPr>
        <p:txBody>
          <a:bodyPr wrap="square">
            <a:spAutoFit/>
          </a:bodyPr>
          <a:lstStyle/>
          <a:p>
            <a:pPr algn="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研究方法</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3" name="矩形 2"/>
          <p:cNvSpPr/>
          <p:nvPr/>
        </p:nvSpPr>
        <p:spPr>
          <a:xfrm>
            <a:off x="375285" y="4764405"/>
            <a:ext cx="3434715" cy="922655"/>
          </a:xfrm>
          <a:prstGeom prst="rect">
            <a:avLst/>
          </a:prstGeom>
        </p:spPr>
        <p:txBody>
          <a:bodyPr wrap="square">
            <a:spAutoFit/>
          </a:bodyPr>
          <a:lstStyle/>
          <a:p>
            <a:pPr algn="r">
              <a:lnSpc>
                <a:spcPct val="150000"/>
              </a:lnSpc>
            </a:pPr>
            <a:r>
              <a:rPr lang="en-US" altLang="zh-CN" sz="12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5" name="直接连接符 4"/>
          <p:cNvCxnSpPr/>
          <p:nvPr/>
        </p:nvCxnSpPr>
        <p:spPr>
          <a:xfrm>
            <a:off x="3436620" y="4826000"/>
            <a:ext cx="2565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bwMode="auto">
          <a:xfrm>
            <a:off x="8312785" y="4314825"/>
            <a:ext cx="1414780" cy="368300"/>
          </a:xfrm>
          <a:prstGeom prst="rect">
            <a:avLst/>
          </a:prstGeom>
          <a:noFill/>
        </p:spPr>
        <p:txBody>
          <a:bodyPr wrap="square">
            <a:spAutoFit/>
          </a:bodyPr>
          <a:lstStyle/>
          <a:p>
            <a:pP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研究方法</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51" name="矩形 50"/>
          <p:cNvSpPr/>
          <p:nvPr/>
        </p:nvSpPr>
        <p:spPr>
          <a:xfrm>
            <a:off x="8312785" y="4764405"/>
            <a:ext cx="3434715" cy="922655"/>
          </a:xfrm>
          <a:prstGeom prst="rect">
            <a:avLst/>
          </a:prstGeom>
        </p:spPr>
        <p:txBody>
          <a:bodyPr wrap="square">
            <a:spAutoFit/>
          </a:bodyPr>
          <a:lstStyle/>
          <a:p>
            <a:pPr>
              <a:lnSpc>
                <a:spcPct val="150000"/>
              </a:lnSpc>
            </a:pPr>
            <a:r>
              <a:rPr lang="en-US" altLang="zh-CN" sz="12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52" name="直接连接符 51"/>
          <p:cNvCxnSpPr/>
          <p:nvPr/>
        </p:nvCxnSpPr>
        <p:spPr>
          <a:xfrm>
            <a:off x="8441690" y="4826000"/>
            <a:ext cx="2565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bwMode="auto">
          <a:xfrm>
            <a:off x="8312785" y="1659890"/>
            <a:ext cx="1414780" cy="368300"/>
          </a:xfrm>
          <a:prstGeom prst="rect">
            <a:avLst/>
          </a:prstGeom>
          <a:noFill/>
        </p:spPr>
        <p:txBody>
          <a:bodyPr wrap="square">
            <a:spAutoFit/>
          </a:bodyPr>
          <a:lstStyle/>
          <a:p>
            <a:pP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研究方法</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61" name="矩形 60"/>
          <p:cNvSpPr/>
          <p:nvPr/>
        </p:nvSpPr>
        <p:spPr>
          <a:xfrm>
            <a:off x="8312785" y="2109470"/>
            <a:ext cx="3434715" cy="922655"/>
          </a:xfrm>
          <a:prstGeom prst="rect">
            <a:avLst/>
          </a:prstGeom>
        </p:spPr>
        <p:txBody>
          <a:bodyPr wrap="square">
            <a:spAutoFit/>
          </a:bodyPr>
          <a:lstStyle/>
          <a:p>
            <a:pPr>
              <a:lnSpc>
                <a:spcPct val="150000"/>
              </a:lnSpc>
            </a:pPr>
            <a:r>
              <a:rPr lang="en-US" altLang="zh-CN" sz="12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200">
              <a:solidFill>
                <a:schemeClr val="bg1"/>
              </a:solidFill>
              <a:latin typeface="思源黑体 CN Normal" panose="020B0400000000000000" charset="-122"/>
              <a:ea typeface="思源黑体 CN Normal" panose="020B0400000000000000" charset="-122"/>
            </a:endParaRPr>
          </a:p>
        </p:txBody>
      </p:sp>
      <p:cxnSp>
        <p:nvCxnSpPr>
          <p:cNvPr id="6" name="直接连接符 5"/>
          <p:cNvCxnSpPr/>
          <p:nvPr/>
        </p:nvCxnSpPr>
        <p:spPr>
          <a:xfrm>
            <a:off x="8441690" y="2171065"/>
            <a:ext cx="2565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6899910" y="2426970"/>
            <a:ext cx="575310" cy="539115"/>
            <a:chOff x="5087836" y="1841051"/>
            <a:chExt cx="408660" cy="382858"/>
          </a:xfrm>
          <a:solidFill>
            <a:srgbClr val="FFFFFF"/>
          </a:solidFill>
        </p:grpSpPr>
        <p:sp>
          <p:nvSpPr>
            <p:cNvPr id="23" name="AutoShape 110"/>
            <p:cNvSpPr/>
            <p:nvPr/>
          </p:nvSpPr>
          <p:spPr bwMode="auto">
            <a:xfrm>
              <a:off x="5139441" y="1891959"/>
              <a:ext cx="305449" cy="204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24" name="AutoShape 111"/>
            <p:cNvSpPr/>
            <p:nvPr/>
          </p:nvSpPr>
          <p:spPr bwMode="auto">
            <a:xfrm>
              <a:off x="5087836" y="1841051"/>
              <a:ext cx="408660" cy="382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sp>
        <p:nvSpPr>
          <p:cNvPr id="25" name="AutoShape 112"/>
          <p:cNvSpPr/>
          <p:nvPr/>
        </p:nvSpPr>
        <p:spPr bwMode="auto">
          <a:xfrm>
            <a:off x="4838700" y="4420235"/>
            <a:ext cx="575945" cy="57340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nvGrpSpPr>
          <p:cNvPr id="26" name="组合 25"/>
          <p:cNvGrpSpPr/>
          <p:nvPr/>
        </p:nvGrpSpPr>
        <p:grpSpPr>
          <a:xfrm>
            <a:off x="7022465" y="4464685"/>
            <a:ext cx="394335" cy="575310"/>
            <a:chOff x="2528974" y="2863357"/>
            <a:chExt cx="246811" cy="359779"/>
          </a:xfrm>
          <a:solidFill>
            <a:srgbClr val="FFFFFF"/>
          </a:solidFill>
        </p:grpSpPr>
        <p:sp>
          <p:nvSpPr>
            <p:cNvPr id="27"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28"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grpSp>
        <p:nvGrpSpPr>
          <p:cNvPr id="29" name="组合 28"/>
          <p:cNvGrpSpPr/>
          <p:nvPr/>
        </p:nvGrpSpPr>
        <p:grpSpPr>
          <a:xfrm>
            <a:off x="4826635" y="2409190"/>
            <a:ext cx="574040" cy="574040"/>
            <a:chOff x="2473104" y="2145028"/>
            <a:chExt cx="359165" cy="359165"/>
          </a:xfrm>
          <a:solidFill>
            <a:srgbClr val="FFFFFF"/>
          </a:solidFill>
        </p:grpSpPr>
        <p:sp>
          <p:nvSpPr>
            <p:cNvPr id="30"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sp>
          <p:nvSpPr>
            <p:cNvPr id="31"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600" b="0" i="0" u="none" strike="noStrike" kern="0" cap="none" spc="0" normalizeH="0" baseline="0" noProof="0">
                <a:ln>
                  <a:noFill/>
                </a:ln>
                <a:solidFill>
                  <a:schemeClr val="bg1"/>
                </a:solidFill>
                <a:effectLst>
                  <a:outerShdw blurRad="38100" dist="38100" dir="2700000" algn="tl">
                    <a:srgbClr val="000000"/>
                  </a:outerShdw>
                </a:effectLst>
                <a:uLnTx/>
                <a:uFillTx/>
                <a:latin typeface="思源黑体 CN Normal" panose="020B0400000000000000" charset="-122"/>
                <a:ea typeface="思源黑体 CN Normal" panose="020B0400000000000000" charset="-122"/>
                <a:sym typeface="Gill Sans" charset="0"/>
              </a:endParaRPr>
            </a:p>
          </p:txBody>
        </p:sp>
      </p:grpSp>
    </p:spTree>
    <p:custDataLst>
      <p:tags r:id="rId2"/>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B3FF5"/>
        </a:solidFill>
        <a:effectLst/>
      </p:bgPr>
    </p:bg>
    <p:spTree>
      <p:nvGrpSpPr>
        <p:cNvPr id="1" name=""/>
        <p:cNvGrpSpPr/>
        <p:nvPr/>
      </p:nvGrpSpPr>
      <p:grpSpPr>
        <a:xfrm>
          <a:off x="0" y="0"/>
          <a:ext cx="0" cy="0"/>
          <a:chOff x="0" y="0"/>
          <a:chExt cx="0" cy="0"/>
        </a:xfrm>
      </p:grpSpPr>
      <p:pic>
        <p:nvPicPr>
          <p:cNvPr id="79" name="图片 78"/>
          <p:cNvPicPr>
            <a:picLocks noChangeAspect="1"/>
          </p:cNvPicPr>
          <p:nvPr/>
        </p:nvPicPr>
        <p:blipFill rotWithShape="1">
          <a:blip r:embed="rId1" cstate="print">
            <a:extLst>
              <a:ext uri="{28A0092B-C50C-407E-A947-70E740481C1C}">
                <a14:useLocalDpi xmlns:a14="http://schemas.microsoft.com/office/drawing/2010/main" val="0"/>
              </a:ext>
            </a:extLst>
          </a:blip>
          <a:srcRect t="17209" r="3620" b="36551"/>
          <a:stretch>
            <a:fillRect/>
          </a:stretch>
        </p:blipFill>
        <p:spPr>
          <a:xfrm>
            <a:off x="0" y="0"/>
            <a:ext cx="12198350" cy="3900170"/>
          </a:xfrm>
          <a:prstGeom prst="rect">
            <a:avLst/>
          </a:prstGeom>
        </p:spPr>
      </p:pic>
      <p:grpSp>
        <p:nvGrpSpPr>
          <p:cNvPr id="48" name="组合 47"/>
          <p:cNvGrpSpPr/>
          <p:nvPr/>
        </p:nvGrpSpPr>
        <p:grpSpPr>
          <a:xfrm>
            <a:off x="10044430" y="3263900"/>
            <a:ext cx="1294130" cy="1294130"/>
            <a:chOff x="2321" y="2347"/>
            <a:chExt cx="2013" cy="2013"/>
          </a:xfrm>
        </p:grpSpPr>
        <p:sp>
          <p:nvSpPr>
            <p:cNvPr id="49" name="椭圆 48"/>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54" name="椭圆 53"/>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35" name="组合 34"/>
          <p:cNvGrpSpPr/>
          <p:nvPr/>
        </p:nvGrpSpPr>
        <p:grpSpPr>
          <a:xfrm>
            <a:off x="988060" y="3263900"/>
            <a:ext cx="1294130" cy="1294130"/>
            <a:chOff x="2321" y="2347"/>
            <a:chExt cx="2013" cy="2013"/>
          </a:xfrm>
        </p:grpSpPr>
        <p:sp>
          <p:nvSpPr>
            <p:cNvPr id="36" name="椭圆 35"/>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37" name="椭圆 36"/>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38" name="组合 37"/>
          <p:cNvGrpSpPr/>
          <p:nvPr/>
        </p:nvGrpSpPr>
        <p:grpSpPr>
          <a:xfrm>
            <a:off x="4006850" y="3263900"/>
            <a:ext cx="1294130" cy="1294130"/>
            <a:chOff x="2321" y="2347"/>
            <a:chExt cx="2013" cy="2013"/>
          </a:xfrm>
        </p:grpSpPr>
        <p:sp>
          <p:nvSpPr>
            <p:cNvPr id="39" name="椭圆 38"/>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40" name="椭圆 39"/>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grpSp>
        <p:nvGrpSpPr>
          <p:cNvPr id="42" name="组合 41"/>
          <p:cNvGrpSpPr/>
          <p:nvPr/>
        </p:nvGrpSpPr>
        <p:grpSpPr>
          <a:xfrm>
            <a:off x="7025640" y="3263900"/>
            <a:ext cx="1294130" cy="1294130"/>
            <a:chOff x="2321" y="2347"/>
            <a:chExt cx="2013" cy="2013"/>
          </a:xfrm>
        </p:grpSpPr>
        <p:sp>
          <p:nvSpPr>
            <p:cNvPr id="43" name="椭圆 42"/>
            <p:cNvSpPr/>
            <p:nvPr/>
          </p:nvSpPr>
          <p:spPr>
            <a:xfrm>
              <a:off x="2321" y="2347"/>
              <a:ext cx="2013" cy="2013"/>
            </a:xfrm>
            <a:prstGeom prst="ellipse">
              <a:avLst/>
            </a:prstGeom>
            <a:solidFill>
              <a:srgbClr val="3B3FF5"/>
            </a:solidFill>
            <a:ln w="19050">
              <a:noFill/>
            </a:ln>
            <a:effectLst>
              <a:outerShdw blurRad="50800" dist="38100" dir="13500000" algn="br" rotWithShape="0">
                <a:srgbClr val="7E81F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Normal" panose="020B0400000000000000" charset="-122"/>
                <a:ea typeface="思源黑体 CN Normal" panose="020B0400000000000000" charset="-122"/>
              </a:endParaRPr>
            </a:p>
          </p:txBody>
        </p:sp>
        <p:sp>
          <p:nvSpPr>
            <p:cNvPr id="47" name="椭圆 46"/>
            <p:cNvSpPr/>
            <p:nvPr/>
          </p:nvSpPr>
          <p:spPr>
            <a:xfrm>
              <a:off x="2321" y="2347"/>
              <a:ext cx="2013" cy="2013"/>
            </a:xfrm>
            <a:prstGeom prst="ellipse">
              <a:avLst/>
            </a:prstGeom>
            <a:solidFill>
              <a:srgbClr val="3B3FF5"/>
            </a:solidFill>
            <a:ln w="19050">
              <a:noFill/>
            </a:ln>
            <a:effectLst>
              <a:outerShdw blurRad="50800" dist="38100" dir="2700000" algn="tl" rotWithShape="0">
                <a:srgbClr val="080CA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solidFill>
                <a:latin typeface="思源黑体 CN Normal" panose="020B0400000000000000" charset="-122"/>
                <a:ea typeface="思源黑体 CN Normal" panose="020B0400000000000000" charset="-122"/>
              </a:endParaRPr>
            </a:p>
          </p:txBody>
        </p:sp>
      </p:grpSp>
      <p:sp>
        <p:nvSpPr>
          <p:cNvPr id="4" name="矩形 3"/>
          <p:cNvSpPr/>
          <p:nvPr/>
        </p:nvSpPr>
        <p:spPr bwMode="auto">
          <a:xfrm>
            <a:off x="120015" y="205740"/>
            <a:ext cx="4244340" cy="460375"/>
          </a:xfrm>
          <a:prstGeom prst="rect">
            <a:avLst/>
          </a:prstGeom>
          <a:noFill/>
        </p:spPr>
        <p:txBody>
          <a:bodyPr wrap="square">
            <a:spAutoFit/>
          </a:bodyPr>
          <a:lstStyle/>
          <a:p>
            <a:pPr>
              <a:defRPr/>
            </a:pPr>
            <a:r>
              <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rPr>
              <a:t>第二部分：研究方法及过程</a:t>
            </a:r>
            <a:endParaRPr lang="zh-CN" altLang="en-US" sz="2400" kern="100">
              <a:solidFill>
                <a:schemeClr val="bg1"/>
              </a:solidFill>
              <a:latin typeface="思源黑体 CN Normal" panose="020B0400000000000000" charset="-122"/>
              <a:ea typeface="思源黑体 CN Normal" panose="020B0400000000000000" charset="-122"/>
              <a:cs typeface="Times New Roman" panose="02020603050405020304" pitchFamily="18" charset="0"/>
              <a:sym typeface="+mn-ea"/>
            </a:endParaRPr>
          </a:p>
        </p:txBody>
      </p:sp>
      <p:sp>
        <p:nvSpPr>
          <p:cNvPr id="7" name="矩形 6"/>
          <p:cNvSpPr/>
          <p:nvPr/>
        </p:nvSpPr>
        <p:spPr>
          <a:xfrm>
            <a:off x="120015" y="697865"/>
            <a:ext cx="4324350" cy="245110"/>
          </a:xfrm>
          <a:prstGeom prst="rect">
            <a:avLst/>
          </a:prstGeom>
        </p:spPr>
        <p:txBody>
          <a:bodyPr wrap="square">
            <a:spAutoFit/>
          </a:bodyPr>
          <a:lstStyle/>
          <a:p>
            <a:pPr algn="l" fontAlgn="base">
              <a:spcBef>
                <a:spcPct val="0"/>
              </a:spcBef>
              <a:spcAft>
                <a:spcPct val="0"/>
              </a:spcAft>
              <a:defRPr/>
            </a:pPr>
            <a:r>
              <a:rPr lang="en-US" altLang="zh-CN" sz="1000">
                <a:solidFill>
                  <a:schemeClr val="bg1"/>
                </a:solidFill>
                <a:latin typeface="思源黑体 CN Normal" panose="020B0400000000000000" charset="-122"/>
                <a:ea typeface="思源黑体 CN Normal" panose="020B0400000000000000" charset="-122"/>
                <a:sym typeface="+mn-ea"/>
              </a:rPr>
              <a:t>RESEARCH METHODS AND PROCESSES</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8" name="直接连接符 7"/>
          <p:cNvCxnSpPr/>
          <p:nvPr/>
        </p:nvCxnSpPr>
        <p:spPr>
          <a:xfrm>
            <a:off x="201295" y="1012825"/>
            <a:ext cx="34353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bwMode="auto">
          <a:xfrm>
            <a:off x="996950" y="4745990"/>
            <a:ext cx="1285240" cy="368935"/>
          </a:xfrm>
          <a:prstGeom prst="rect">
            <a:avLst/>
          </a:prstGeom>
          <a:noFill/>
        </p:spPr>
        <p:txBody>
          <a:bodyPr wrap="square">
            <a:spAutoFit/>
          </a:bodyPr>
          <a:lstStyle/>
          <a:p>
            <a:pPr algn="ct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研究方法</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68" name="矩形 67"/>
          <p:cNvSpPr/>
          <p:nvPr/>
        </p:nvSpPr>
        <p:spPr>
          <a:xfrm>
            <a:off x="316230" y="5198745"/>
            <a:ext cx="2647315" cy="1014095"/>
          </a:xfrm>
          <a:prstGeom prst="rect">
            <a:avLst/>
          </a:prstGeom>
        </p:spPr>
        <p:txBody>
          <a:bodyPr wrap="square">
            <a:spAutoFit/>
          </a:bodyPr>
          <a:lstStyle/>
          <a:p>
            <a:pPr algn="ctr">
              <a:lnSpc>
                <a:spcPct val="150000"/>
              </a:lnSpc>
            </a:pPr>
            <a:r>
              <a:rPr lang="en-US" altLang="zh-CN" sz="10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69" name="直接连接符 68"/>
          <p:cNvCxnSpPr/>
          <p:nvPr/>
        </p:nvCxnSpPr>
        <p:spPr>
          <a:xfrm>
            <a:off x="1523365" y="5212715"/>
            <a:ext cx="23304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bwMode="auto">
          <a:xfrm>
            <a:off x="3923030" y="4745990"/>
            <a:ext cx="1285240" cy="368935"/>
          </a:xfrm>
          <a:prstGeom prst="rect">
            <a:avLst/>
          </a:prstGeom>
          <a:noFill/>
        </p:spPr>
        <p:txBody>
          <a:bodyPr wrap="square">
            <a:spAutoFit/>
          </a:bodyPr>
          <a:lstStyle/>
          <a:p>
            <a:pPr algn="ct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研究方法</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71" name="矩形 70"/>
          <p:cNvSpPr/>
          <p:nvPr/>
        </p:nvSpPr>
        <p:spPr>
          <a:xfrm>
            <a:off x="3242310" y="5198745"/>
            <a:ext cx="2647315" cy="553085"/>
          </a:xfrm>
          <a:prstGeom prst="rect">
            <a:avLst/>
          </a:prstGeom>
        </p:spPr>
        <p:txBody>
          <a:bodyPr wrap="square">
            <a:spAutoFit/>
          </a:bodyPr>
          <a:lstStyle/>
          <a:p>
            <a:pPr algn="ctr">
              <a:lnSpc>
                <a:spcPct val="150000"/>
              </a:lnSpc>
            </a:pPr>
            <a:r>
              <a:rPr lang="en-US" altLang="zh-CN" sz="1000" dirty="0">
                <a:solidFill>
                  <a:schemeClr val="bg1"/>
                </a:solidFill>
                <a:latin typeface="思源黑体 CN Normal" panose="020B0400000000000000" charset="-122"/>
                <a:ea typeface="思源黑体 CN Normal" panose="020B0400000000000000" charset="-122"/>
              </a:rPr>
              <a:t>Lorem ipsum dolor sit </a:t>
            </a:r>
            <a:r>
              <a:rPr lang="en-US" altLang="zh-CN" sz="1000" dirty="0" err="1">
                <a:solidFill>
                  <a:schemeClr val="bg1"/>
                </a:solidFill>
                <a:latin typeface="思源黑体 CN Normal" panose="020B0400000000000000" charset="-122"/>
                <a:ea typeface="思源黑体 CN Normal" panose="020B0400000000000000" charset="-122"/>
              </a:rPr>
              <a:t>amet</a:t>
            </a:r>
            <a:r>
              <a:rPr lang="en-US" altLang="zh-CN" sz="1000" dirty="0">
                <a:solidFill>
                  <a:schemeClr val="bg1"/>
                </a:solidFill>
                <a:latin typeface="思源黑体 CN Normal" panose="020B0400000000000000" charset="-122"/>
                <a:ea typeface="思源黑体 CN Normal" panose="020B0400000000000000" charset="-122"/>
              </a:rPr>
              <a:t>,</a:t>
            </a:r>
            <a:endParaRPr lang="en-US" altLang="zh-CN" sz="1000" dirty="0">
              <a:solidFill>
                <a:schemeClr val="bg1"/>
              </a:solidFill>
              <a:latin typeface="思源黑体 CN Normal" panose="020B0400000000000000" charset="-122"/>
              <a:ea typeface="思源黑体 CN Normal" panose="020B0400000000000000" charset="-122"/>
            </a:endParaRPr>
          </a:p>
          <a:p>
            <a:pPr algn="ctr">
              <a:lnSpc>
                <a:spcPct val="150000"/>
              </a:lnSpc>
            </a:pPr>
            <a:r>
              <a:rPr lang="en-US" altLang="zh-CN" sz="1000" dirty="0">
                <a:solidFill>
                  <a:schemeClr val="bg1"/>
                </a:solidFill>
                <a:latin typeface="思源黑体 CN Normal" panose="020B0400000000000000" charset="-122"/>
                <a:ea typeface="思源黑体 CN Normal" panose="020B0400000000000000" charset="-122"/>
              </a:rPr>
              <a:t>pulvinar. </a:t>
            </a:r>
            <a:endParaRPr lang="en-US" altLang="zh-CN" sz="1000" dirty="0">
              <a:solidFill>
                <a:schemeClr val="bg1"/>
              </a:solidFill>
              <a:latin typeface="思源黑体 CN Normal" panose="020B0400000000000000" charset="-122"/>
              <a:ea typeface="思源黑体 CN Normal" panose="020B0400000000000000" charset="-122"/>
            </a:endParaRPr>
          </a:p>
        </p:txBody>
      </p:sp>
      <p:cxnSp>
        <p:nvCxnSpPr>
          <p:cNvPr id="72" name="直接连接符 71"/>
          <p:cNvCxnSpPr/>
          <p:nvPr/>
        </p:nvCxnSpPr>
        <p:spPr>
          <a:xfrm>
            <a:off x="4448810" y="5212715"/>
            <a:ext cx="23304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bwMode="auto">
          <a:xfrm>
            <a:off x="6951345" y="4779645"/>
            <a:ext cx="1285240" cy="368935"/>
          </a:xfrm>
          <a:prstGeom prst="rect">
            <a:avLst/>
          </a:prstGeom>
          <a:noFill/>
        </p:spPr>
        <p:txBody>
          <a:bodyPr wrap="square">
            <a:spAutoFit/>
          </a:bodyPr>
          <a:lstStyle/>
          <a:p>
            <a:pPr algn="ct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研究方法</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74" name="矩形 73"/>
          <p:cNvSpPr/>
          <p:nvPr/>
        </p:nvSpPr>
        <p:spPr>
          <a:xfrm>
            <a:off x="6270625" y="5233035"/>
            <a:ext cx="2647315" cy="1014095"/>
          </a:xfrm>
          <a:prstGeom prst="rect">
            <a:avLst/>
          </a:prstGeom>
        </p:spPr>
        <p:txBody>
          <a:bodyPr wrap="square">
            <a:spAutoFit/>
          </a:bodyPr>
          <a:lstStyle/>
          <a:p>
            <a:pPr algn="ctr">
              <a:lnSpc>
                <a:spcPct val="150000"/>
              </a:lnSpc>
            </a:pPr>
            <a:r>
              <a:rPr lang="en-US" altLang="zh-CN" sz="10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75" name="直接连接符 74"/>
          <p:cNvCxnSpPr/>
          <p:nvPr/>
        </p:nvCxnSpPr>
        <p:spPr>
          <a:xfrm>
            <a:off x="7477125" y="5247640"/>
            <a:ext cx="23304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bwMode="auto">
          <a:xfrm>
            <a:off x="10043795" y="4779645"/>
            <a:ext cx="1285240" cy="368935"/>
          </a:xfrm>
          <a:prstGeom prst="rect">
            <a:avLst/>
          </a:prstGeom>
          <a:noFill/>
        </p:spPr>
        <p:txBody>
          <a:bodyPr wrap="square">
            <a:spAutoFit/>
          </a:bodyPr>
          <a:lstStyle/>
          <a:p>
            <a:pPr algn="ctr">
              <a:defRPr/>
            </a:pPr>
            <a:r>
              <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rPr>
              <a:t>研究方法</a:t>
            </a:r>
            <a:endParaRPr lang="zh-CN" altLang="en-US" kern="100">
              <a:solidFill>
                <a:schemeClr val="bg1"/>
              </a:solidFill>
              <a:latin typeface="思源黑体 CN Normal" panose="020B0400000000000000" charset="-122"/>
              <a:ea typeface="思源黑体 CN Normal" panose="020B0400000000000000" charset="-122"/>
              <a:cs typeface="Times New Roman" panose="02020603050405020304" pitchFamily="18" charset="0"/>
            </a:endParaRPr>
          </a:p>
        </p:txBody>
      </p:sp>
      <p:sp>
        <p:nvSpPr>
          <p:cNvPr id="77" name="矩形 76"/>
          <p:cNvSpPr/>
          <p:nvPr/>
        </p:nvSpPr>
        <p:spPr>
          <a:xfrm>
            <a:off x="9363075" y="5233035"/>
            <a:ext cx="2647315" cy="1014095"/>
          </a:xfrm>
          <a:prstGeom prst="rect">
            <a:avLst/>
          </a:prstGeom>
        </p:spPr>
        <p:txBody>
          <a:bodyPr wrap="square">
            <a:spAutoFit/>
          </a:bodyPr>
          <a:lstStyle/>
          <a:p>
            <a:pPr algn="ctr">
              <a:lnSpc>
                <a:spcPct val="150000"/>
              </a:lnSpc>
            </a:pPr>
            <a:r>
              <a:rPr lang="en-US" altLang="zh-CN" sz="1000">
                <a:solidFill>
                  <a:schemeClr val="bg1"/>
                </a:solidFill>
                <a:latin typeface="思源黑体 CN Normal" panose="020B0400000000000000" charset="-122"/>
                <a:ea typeface="思源黑体 CN Normal" panose="020B0400000000000000" charset="-122"/>
              </a:rPr>
              <a:t>Lorem ipsum dolor sit amet, consectetur adipiscing elit. Donec luctus nibh sit amet sem vulputate venenatis bibendum orci pulvinar. </a:t>
            </a:r>
            <a:endParaRPr lang="en-US" altLang="zh-CN" sz="1000">
              <a:solidFill>
                <a:schemeClr val="bg1"/>
              </a:solidFill>
              <a:latin typeface="思源黑体 CN Normal" panose="020B0400000000000000" charset="-122"/>
              <a:ea typeface="思源黑体 CN Normal" panose="020B0400000000000000" charset="-122"/>
            </a:endParaRPr>
          </a:p>
        </p:txBody>
      </p:sp>
      <p:cxnSp>
        <p:nvCxnSpPr>
          <p:cNvPr id="78" name="直接连接符 77"/>
          <p:cNvCxnSpPr/>
          <p:nvPr/>
        </p:nvCxnSpPr>
        <p:spPr>
          <a:xfrm>
            <a:off x="10570210" y="5247640"/>
            <a:ext cx="23304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Freeform 9"/>
          <p:cNvSpPr>
            <a:spLocks noEditPoints="1"/>
          </p:cNvSpPr>
          <p:nvPr/>
        </p:nvSpPr>
        <p:spPr bwMode="auto">
          <a:xfrm>
            <a:off x="1290955" y="3634740"/>
            <a:ext cx="705485" cy="552450"/>
          </a:xfrm>
          <a:custGeom>
            <a:avLst/>
            <a:gdLst>
              <a:gd name="T0" fmla="*/ 234 w 285"/>
              <a:gd name="T1" fmla="*/ 84 h 223"/>
              <a:gd name="T2" fmla="*/ 225 w 285"/>
              <a:gd name="T3" fmla="*/ 84 h 223"/>
              <a:gd name="T4" fmla="*/ 207 w 285"/>
              <a:gd name="T5" fmla="*/ 79 h 223"/>
              <a:gd name="T6" fmla="*/ 207 w 285"/>
              <a:gd name="T7" fmla="*/ 99 h 223"/>
              <a:gd name="T8" fmla="*/ 207 w 285"/>
              <a:gd name="T9" fmla="*/ 79 h 223"/>
              <a:gd name="T10" fmla="*/ 224 w 285"/>
              <a:gd name="T11" fmla="*/ 73 h 223"/>
              <a:gd name="T12" fmla="*/ 224 w 285"/>
              <a:gd name="T13" fmla="*/ 60 h 223"/>
              <a:gd name="T14" fmla="*/ 282 w 285"/>
              <a:gd name="T15" fmla="*/ 88 h 223"/>
              <a:gd name="T16" fmla="*/ 270 w 285"/>
              <a:gd name="T17" fmla="*/ 85 h 223"/>
              <a:gd name="T18" fmla="*/ 147 w 285"/>
              <a:gd name="T19" fmla="*/ 96 h 223"/>
              <a:gd name="T20" fmla="*/ 211 w 285"/>
              <a:gd name="T21" fmla="*/ 26 h 223"/>
              <a:gd name="T22" fmla="*/ 220 w 285"/>
              <a:gd name="T23" fmla="*/ 17 h 223"/>
              <a:gd name="T24" fmla="*/ 282 w 285"/>
              <a:gd name="T25" fmla="*/ 88 h 223"/>
              <a:gd name="T26" fmla="*/ 224 w 285"/>
              <a:gd name="T27" fmla="*/ 39 h 223"/>
              <a:gd name="T28" fmla="*/ 161 w 285"/>
              <a:gd name="T29" fmla="*/ 101 h 223"/>
              <a:gd name="T30" fmla="*/ 261 w 285"/>
              <a:gd name="T31" fmla="*/ 76 h 223"/>
              <a:gd name="T32" fmla="*/ 113 w 285"/>
              <a:gd name="T33" fmla="*/ 153 h 223"/>
              <a:gd name="T34" fmla="*/ 113 w 285"/>
              <a:gd name="T35" fmla="*/ 132 h 223"/>
              <a:gd name="T36" fmla="*/ 83 w 285"/>
              <a:gd name="T37" fmla="*/ 126 h 223"/>
              <a:gd name="T38" fmla="*/ 83 w 285"/>
              <a:gd name="T39" fmla="*/ 147 h 223"/>
              <a:gd name="T40" fmla="*/ 83 w 285"/>
              <a:gd name="T41" fmla="*/ 126 h 223"/>
              <a:gd name="T42" fmla="*/ 104 w 285"/>
              <a:gd name="T43" fmla="*/ 111 h 223"/>
              <a:gd name="T44" fmla="*/ 104 w 285"/>
              <a:gd name="T45" fmla="*/ 126 h 223"/>
              <a:gd name="T46" fmla="*/ 190 w 285"/>
              <a:gd name="T47" fmla="*/ 187 h 223"/>
              <a:gd name="T48" fmla="*/ 27 w 285"/>
              <a:gd name="T49" fmla="*/ 223 h 223"/>
              <a:gd name="T50" fmla="*/ 71 w 285"/>
              <a:gd name="T51" fmla="*/ 75 h 223"/>
              <a:gd name="T52" fmla="*/ 69 w 285"/>
              <a:gd name="T53" fmla="*/ 36 h 223"/>
              <a:gd name="T54" fmla="*/ 69 w 285"/>
              <a:gd name="T55" fmla="*/ 23 h 223"/>
              <a:gd name="T56" fmla="*/ 73 w 285"/>
              <a:gd name="T57" fmla="*/ 0 h 223"/>
              <a:gd name="T58" fmla="*/ 117 w 285"/>
              <a:gd name="T59" fmla="*/ 23 h 223"/>
              <a:gd name="T60" fmla="*/ 134 w 285"/>
              <a:gd name="T61" fmla="*/ 30 h 223"/>
              <a:gd name="T62" fmla="*/ 125 w 285"/>
              <a:gd name="T63" fmla="*/ 36 h 223"/>
              <a:gd name="T64" fmla="*/ 190 w 285"/>
              <a:gd name="T65" fmla="*/ 187 h 223"/>
              <a:gd name="T66" fmla="*/ 114 w 285"/>
              <a:gd name="T67" fmla="*/ 82 h 223"/>
              <a:gd name="T68" fmla="*/ 84 w 285"/>
              <a:gd name="T69" fmla="*/ 79 h 223"/>
              <a:gd name="T70" fmla="*/ 37 w 285"/>
              <a:gd name="T71" fmla="*/ 160 h 223"/>
              <a:gd name="T72" fmla="*/ 36 w 285"/>
              <a:gd name="T73"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223">
                <a:moveTo>
                  <a:pt x="229" y="79"/>
                </a:moveTo>
                <a:cubicBezTo>
                  <a:pt x="232" y="79"/>
                  <a:pt x="234" y="82"/>
                  <a:pt x="234" y="84"/>
                </a:cubicBezTo>
                <a:cubicBezTo>
                  <a:pt x="234" y="87"/>
                  <a:pt x="232" y="89"/>
                  <a:pt x="229" y="89"/>
                </a:cubicBezTo>
                <a:cubicBezTo>
                  <a:pt x="227" y="89"/>
                  <a:pt x="225" y="87"/>
                  <a:pt x="225" y="84"/>
                </a:cubicBezTo>
                <a:cubicBezTo>
                  <a:pt x="225" y="82"/>
                  <a:pt x="227" y="79"/>
                  <a:pt x="229" y="79"/>
                </a:cubicBezTo>
                <a:close/>
                <a:moveTo>
                  <a:pt x="207" y="79"/>
                </a:moveTo>
                <a:cubicBezTo>
                  <a:pt x="202" y="79"/>
                  <a:pt x="198" y="84"/>
                  <a:pt x="198" y="89"/>
                </a:cubicBezTo>
                <a:cubicBezTo>
                  <a:pt x="198" y="95"/>
                  <a:pt x="202" y="99"/>
                  <a:pt x="207" y="99"/>
                </a:cubicBezTo>
                <a:cubicBezTo>
                  <a:pt x="213" y="99"/>
                  <a:pt x="217" y="95"/>
                  <a:pt x="217" y="89"/>
                </a:cubicBezTo>
                <a:cubicBezTo>
                  <a:pt x="217" y="84"/>
                  <a:pt x="213" y="79"/>
                  <a:pt x="207" y="79"/>
                </a:cubicBezTo>
                <a:close/>
                <a:moveTo>
                  <a:pt x="217" y="66"/>
                </a:moveTo>
                <a:cubicBezTo>
                  <a:pt x="217" y="70"/>
                  <a:pt x="220" y="73"/>
                  <a:pt x="224" y="73"/>
                </a:cubicBezTo>
                <a:cubicBezTo>
                  <a:pt x="228" y="73"/>
                  <a:pt x="231" y="70"/>
                  <a:pt x="231" y="66"/>
                </a:cubicBezTo>
                <a:cubicBezTo>
                  <a:pt x="231" y="62"/>
                  <a:pt x="228" y="60"/>
                  <a:pt x="224" y="60"/>
                </a:cubicBezTo>
                <a:cubicBezTo>
                  <a:pt x="220" y="60"/>
                  <a:pt x="217" y="62"/>
                  <a:pt x="217" y="66"/>
                </a:cubicBezTo>
                <a:close/>
                <a:moveTo>
                  <a:pt x="282" y="88"/>
                </a:moveTo>
                <a:cubicBezTo>
                  <a:pt x="280" y="91"/>
                  <a:pt x="276" y="91"/>
                  <a:pt x="273" y="88"/>
                </a:cubicBezTo>
                <a:cubicBezTo>
                  <a:pt x="270" y="85"/>
                  <a:pt x="270" y="85"/>
                  <a:pt x="270" y="85"/>
                </a:cubicBezTo>
                <a:cubicBezTo>
                  <a:pt x="189" y="167"/>
                  <a:pt x="189" y="167"/>
                  <a:pt x="189" y="167"/>
                </a:cubicBezTo>
                <a:cubicBezTo>
                  <a:pt x="147" y="96"/>
                  <a:pt x="147" y="96"/>
                  <a:pt x="147" y="96"/>
                </a:cubicBezTo>
                <a:cubicBezTo>
                  <a:pt x="214" y="29"/>
                  <a:pt x="214" y="29"/>
                  <a:pt x="214" y="29"/>
                </a:cubicBezTo>
                <a:cubicBezTo>
                  <a:pt x="211" y="26"/>
                  <a:pt x="211" y="26"/>
                  <a:pt x="211" y="26"/>
                </a:cubicBezTo>
                <a:cubicBezTo>
                  <a:pt x="209" y="24"/>
                  <a:pt x="209" y="20"/>
                  <a:pt x="211" y="17"/>
                </a:cubicBezTo>
                <a:cubicBezTo>
                  <a:pt x="214" y="15"/>
                  <a:pt x="218" y="15"/>
                  <a:pt x="220" y="17"/>
                </a:cubicBezTo>
                <a:cubicBezTo>
                  <a:pt x="282" y="79"/>
                  <a:pt x="282" y="79"/>
                  <a:pt x="282" y="79"/>
                </a:cubicBezTo>
                <a:cubicBezTo>
                  <a:pt x="285" y="82"/>
                  <a:pt x="285" y="86"/>
                  <a:pt x="282" y="88"/>
                </a:cubicBezTo>
                <a:close/>
                <a:moveTo>
                  <a:pt x="261" y="76"/>
                </a:moveTo>
                <a:cubicBezTo>
                  <a:pt x="224" y="39"/>
                  <a:pt x="224" y="39"/>
                  <a:pt x="224" y="39"/>
                </a:cubicBezTo>
                <a:cubicBezTo>
                  <a:pt x="172" y="91"/>
                  <a:pt x="172" y="91"/>
                  <a:pt x="172" y="91"/>
                </a:cubicBezTo>
                <a:cubicBezTo>
                  <a:pt x="161" y="101"/>
                  <a:pt x="161" y="101"/>
                  <a:pt x="161" y="101"/>
                </a:cubicBezTo>
                <a:cubicBezTo>
                  <a:pt x="236" y="101"/>
                  <a:pt x="236" y="101"/>
                  <a:pt x="236" y="101"/>
                </a:cubicBezTo>
                <a:lnTo>
                  <a:pt x="261" y="76"/>
                </a:lnTo>
                <a:close/>
                <a:moveTo>
                  <a:pt x="102" y="142"/>
                </a:moveTo>
                <a:cubicBezTo>
                  <a:pt x="102" y="148"/>
                  <a:pt x="107" y="153"/>
                  <a:pt x="113" y="153"/>
                </a:cubicBezTo>
                <a:cubicBezTo>
                  <a:pt x="118" y="153"/>
                  <a:pt x="123" y="148"/>
                  <a:pt x="123" y="142"/>
                </a:cubicBezTo>
                <a:cubicBezTo>
                  <a:pt x="123" y="136"/>
                  <a:pt x="118" y="132"/>
                  <a:pt x="113" y="132"/>
                </a:cubicBezTo>
                <a:cubicBezTo>
                  <a:pt x="107" y="132"/>
                  <a:pt x="102" y="136"/>
                  <a:pt x="102" y="142"/>
                </a:cubicBezTo>
                <a:close/>
                <a:moveTo>
                  <a:pt x="83" y="126"/>
                </a:moveTo>
                <a:cubicBezTo>
                  <a:pt x="77" y="126"/>
                  <a:pt x="73" y="131"/>
                  <a:pt x="73" y="137"/>
                </a:cubicBezTo>
                <a:cubicBezTo>
                  <a:pt x="73" y="142"/>
                  <a:pt x="77" y="147"/>
                  <a:pt x="83" y="147"/>
                </a:cubicBezTo>
                <a:cubicBezTo>
                  <a:pt x="89" y="147"/>
                  <a:pt x="93" y="142"/>
                  <a:pt x="93" y="137"/>
                </a:cubicBezTo>
                <a:cubicBezTo>
                  <a:pt x="93" y="131"/>
                  <a:pt x="89" y="126"/>
                  <a:pt x="83" y="126"/>
                </a:cubicBezTo>
                <a:close/>
                <a:moveTo>
                  <a:pt x="112" y="119"/>
                </a:moveTo>
                <a:cubicBezTo>
                  <a:pt x="112" y="115"/>
                  <a:pt x="108" y="111"/>
                  <a:pt x="104" y="111"/>
                </a:cubicBezTo>
                <a:cubicBezTo>
                  <a:pt x="100" y="111"/>
                  <a:pt x="97" y="115"/>
                  <a:pt x="97" y="119"/>
                </a:cubicBezTo>
                <a:cubicBezTo>
                  <a:pt x="97" y="123"/>
                  <a:pt x="100" y="126"/>
                  <a:pt x="104" y="126"/>
                </a:cubicBezTo>
                <a:cubicBezTo>
                  <a:pt x="108" y="126"/>
                  <a:pt x="112" y="123"/>
                  <a:pt x="112" y="119"/>
                </a:cubicBezTo>
                <a:close/>
                <a:moveTo>
                  <a:pt x="190" y="187"/>
                </a:moveTo>
                <a:cubicBezTo>
                  <a:pt x="197" y="205"/>
                  <a:pt x="190" y="223"/>
                  <a:pt x="170" y="223"/>
                </a:cubicBezTo>
                <a:cubicBezTo>
                  <a:pt x="27" y="223"/>
                  <a:pt x="27" y="223"/>
                  <a:pt x="27" y="223"/>
                </a:cubicBezTo>
                <a:cubicBezTo>
                  <a:pt x="7" y="223"/>
                  <a:pt x="0" y="206"/>
                  <a:pt x="6" y="187"/>
                </a:cubicBezTo>
                <a:cubicBezTo>
                  <a:pt x="6" y="187"/>
                  <a:pt x="31" y="141"/>
                  <a:pt x="71" y="75"/>
                </a:cubicBezTo>
                <a:cubicBezTo>
                  <a:pt x="71" y="36"/>
                  <a:pt x="71" y="36"/>
                  <a:pt x="71" y="36"/>
                </a:cubicBezTo>
                <a:cubicBezTo>
                  <a:pt x="69" y="36"/>
                  <a:pt x="69" y="36"/>
                  <a:pt x="69" y="36"/>
                </a:cubicBezTo>
                <a:cubicBezTo>
                  <a:pt x="65" y="36"/>
                  <a:pt x="62" y="33"/>
                  <a:pt x="62" y="30"/>
                </a:cubicBezTo>
                <a:cubicBezTo>
                  <a:pt x="62" y="26"/>
                  <a:pt x="65" y="23"/>
                  <a:pt x="69" y="23"/>
                </a:cubicBezTo>
                <a:cubicBezTo>
                  <a:pt x="79" y="23"/>
                  <a:pt x="79" y="23"/>
                  <a:pt x="79" y="23"/>
                </a:cubicBezTo>
                <a:cubicBezTo>
                  <a:pt x="73" y="0"/>
                  <a:pt x="73" y="0"/>
                  <a:pt x="73" y="0"/>
                </a:cubicBezTo>
                <a:cubicBezTo>
                  <a:pt x="123" y="0"/>
                  <a:pt x="123" y="0"/>
                  <a:pt x="123" y="0"/>
                </a:cubicBezTo>
                <a:cubicBezTo>
                  <a:pt x="117" y="23"/>
                  <a:pt x="117" y="23"/>
                  <a:pt x="117" y="23"/>
                </a:cubicBezTo>
                <a:cubicBezTo>
                  <a:pt x="128" y="23"/>
                  <a:pt x="128" y="23"/>
                  <a:pt x="128" y="23"/>
                </a:cubicBezTo>
                <a:cubicBezTo>
                  <a:pt x="131" y="23"/>
                  <a:pt x="134" y="26"/>
                  <a:pt x="134" y="30"/>
                </a:cubicBezTo>
                <a:cubicBezTo>
                  <a:pt x="134" y="33"/>
                  <a:pt x="131" y="36"/>
                  <a:pt x="128" y="36"/>
                </a:cubicBezTo>
                <a:cubicBezTo>
                  <a:pt x="125" y="36"/>
                  <a:pt x="125" y="36"/>
                  <a:pt x="125" y="36"/>
                </a:cubicBezTo>
                <a:cubicBezTo>
                  <a:pt x="125" y="75"/>
                  <a:pt x="125" y="75"/>
                  <a:pt x="125" y="75"/>
                </a:cubicBezTo>
                <a:cubicBezTo>
                  <a:pt x="166" y="141"/>
                  <a:pt x="190" y="187"/>
                  <a:pt x="190" y="187"/>
                </a:cubicBezTo>
                <a:close/>
                <a:moveTo>
                  <a:pt x="160" y="162"/>
                </a:moveTo>
                <a:cubicBezTo>
                  <a:pt x="157" y="156"/>
                  <a:pt x="124" y="98"/>
                  <a:pt x="114" y="82"/>
                </a:cubicBezTo>
                <a:cubicBezTo>
                  <a:pt x="112" y="79"/>
                  <a:pt x="112" y="79"/>
                  <a:pt x="112" y="79"/>
                </a:cubicBezTo>
                <a:cubicBezTo>
                  <a:pt x="84" y="79"/>
                  <a:pt x="84" y="79"/>
                  <a:pt x="84" y="79"/>
                </a:cubicBezTo>
                <a:cubicBezTo>
                  <a:pt x="83" y="82"/>
                  <a:pt x="83" y="82"/>
                  <a:pt x="83" y="82"/>
                </a:cubicBezTo>
                <a:cubicBezTo>
                  <a:pt x="72" y="99"/>
                  <a:pt x="41" y="154"/>
                  <a:pt x="37" y="160"/>
                </a:cubicBezTo>
                <a:cubicBezTo>
                  <a:pt x="37" y="160"/>
                  <a:pt x="37" y="161"/>
                  <a:pt x="36" y="162"/>
                </a:cubicBezTo>
                <a:cubicBezTo>
                  <a:pt x="36" y="162"/>
                  <a:pt x="36" y="162"/>
                  <a:pt x="36" y="162"/>
                </a:cubicBezTo>
                <a:lnTo>
                  <a:pt x="160" y="162"/>
                </a:lnTo>
                <a:close/>
              </a:path>
            </a:pathLst>
          </a:custGeom>
          <a:solidFill>
            <a:srgbClr val="FFFFFF"/>
          </a:solidFill>
          <a:ln>
            <a:noFill/>
          </a:ln>
        </p:spPr>
        <p:txBody>
          <a:bodyPr vert="horz" wrap="square" lIns="91440" tIns="45720" rIns="91440" bIns="45720" numCol="1" anchor="t" anchorCtr="0" compatLnSpc="1"/>
          <a:lstStyle/>
          <a:p>
            <a:endParaRPr lang="zh-CN" altLang="en-US" sz="2000">
              <a:solidFill>
                <a:schemeClr val="bg1"/>
              </a:solidFill>
              <a:latin typeface="思源黑体 CN Normal" panose="020B0400000000000000" charset="-122"/>
              <a:ea typeface="思源黑体 CN Normal" panose="020B0400000000000000" charset="-122"/>
            </a:endParaRPr>
          </a:p>
        </p:txBody>
      </p:sp>
      <p:grpSp>
        <p:nvGrpSpPr>
          <p:cNvPr id="15" name="组合 14"/>
          <p:cNvGrpSpPr/>
          <p:nvPr/>
        </p:nvGrpSpPr>
        <p:grpSpPr>
          <a:xfrm>
            <a:off x="7453630" y="3550920"/>
            <a:ext cx="494030" cy="669925"/>
            <a:chOff x="5680076" y="2749550"/>
            <a:chExt cx="547688" cy="742950"/>
          </a:xfrm>
          <a:solidFill>
            <a:srgbClr val="FFFFFF"/>
          </a:solidFill>
        </p:grpSpPr>
        <p:sp>
          <p:nvSpPr>
            <p:cNvPr id="17" name="Freeform 13"/>
            <p:cNvSpPr/>
            <p:nvPr/>
          </p:nvSpPr>
          <p:spPr bwMode="auto">
            <a:xfrm>
              <a:off x="5680076" y="2749550"/>
              <a:ext cx="454025" cy="641350"/>
            </a:xfrm>
            <a:custGeom>
              <a:avLst/>
              <a:gdLst>
                <a:gd name="T0" fmla="*/ 158 w 165"/>
                <a:gd name="T1" fmla="*/ 195 h 233"/>
                <a:gd name="T2" fmla="*/ 158 w 165"/>
                <a:gd name="T3" fmla="*/ 189 h 233"/>
                <a:gd name="T4" fmla="*/ 70 w 165"/>
                <a:gd name="T5" fmla="*/ 189 h 233"/>
                <a:gd name="T6" fmla="*/ 70 w 165"/>
                <a:gd name="T7" fmla="*/ 195 h 233"/>
                <a:gd name="T8" fmla="*/ 68 w 165"/>
                <a:gd name="T9" fmla="*/ 195 h 233"/>
                <a:gd name="T10" fmla="*/ 18 w 165"/>
                <a:gd name="T11" fmla="*/ 120 h 233"/>
                <a:gd name="T12" fmla="*/ 94 w 165"/>
                <a:gd name="T13" fmla="*/ 39 h 233"/>
                <a:gd name="T14" fmla="*/ 94 w 165"/>
                <a:gd name="T15" fmla="*/ 120 h 233"/>
                <a:gd name="T16" fmla="*/ 70 w 165"/>
                <a:gd name="T17" fmla="*/ 120 h 233"/>
                <a:gd name="T18" fmla="*/ 70 w 165"/>
                <a:gd name="T19" fmla="*/ 127 h 233"/>
                <a:gd name="T20" fmla="*/ 76 w 165"/>
                <a:gd name="T21" fmla="*/ 127 h 233"/>
                <a:gd name="T22" fmla="*/ 75 w 165"/>
                <a:gd name="T23" fmla="*/ 131 h 233"/>
                <a:gd name="T24" fmla="*/ 75 w 165"/>
                <a:gd name="T25" fmla="*/ 150 h 233"/>
                <a:gd name="T26" fmla="*/ 86 w 165"/>
                <a:gd name="T27" fmla="*/ 161 h 233"/>
                <a:gd name="T28" fmla="*/ 97 w 165"/>
                <a:gd name="T29" fmla="*/ 150 h 233"/>
                <a:gd name="T30" fmla="*/ 97 w 165"/>
                <a:gd name="T31" fmla="*/ 131 h 233"/>
                <a:gd name="T32" fmla="*/ 96 w 165"/>
                <a:gd name="T33" fmla="*/ 127 h 233"/>
                <a:gd name="T34" fmla="*/ 104 w 165"/>
                <a:gd name="T35" fmla="*/ 127 h 233"/>
                <a:gd name="T36" fmla="*/ 103 w 165"/>
                <a:gd name="T37" fmla="*/ 131 h 233"/>
                <a:gd name="T38" fmla="*/ 103 w 165"/>
                <a:gd name="T39" fmla="*/ 163 h 233"/>
                <a:gd name="T40" fmla="*/ 114 w 165"/>
                <a:gd name="T41" fmla="*/ 174 h 233"/>
                <a:gd name="T42" fmla="*/ 125 w 165"/>
                <a:gd name="T43" fmla="*/ 163 h 233"/>
                <a:gd name="T44" fmla="*/ 125 w 165"/>
                <a:gd name="T45" fmla="*/ 131 h 233"/>
                <a:gd name="T46" fmla="*/ 124 w 165"/>
                <a:gd name="T47" fmla="*/ 127 h 233"/>
                <a:gd name="T48" fmla="*/ 132 w 165"/>
                <a:gd name="T49" fmla="*/ 127 h 233"/>
                <a:gd name="T50" fmla="*/ 131 w 165"/>
                <a:gd name="T51" fmla="*/ 131 h 233"/>
                <a:gd name="T52" fmla="*/ 131 w 165"/>
                <a:gd name="T53" fmla="*/ 150 h 233"/>
                <a:gd name="T54" fmla="*/ 142 w 165"/>
                <a:gd name="T55" fmla="*/ 161 h 233"/>
                <a:gd name="T56" fmla="*/ 153 w 165"/>
                <a:gd name="T57" fmla="*/ 150 h 233"/>
                <a:gd name="T58" fmla="*/ 153 w 165"/>
                <a:gd name="T59" fmla="*/ 131 h 233"/>
                <a:gd name="T60" fmla="*/ 152 w 165"/>
                <a:gd name="T61" fmla="*/ 127 h 233"/>
                <a:gd name="T62" fmla="*/ 158 w 165"/>
                <a:gd name="T63" fmla="*/ 127 h 233"/>
                <a:gd name="T64" fmla="*/ 158 w 165"/>
                <a:gd name="T65" fmla="*/ 120 h 233"/>
                <a:gd name="T66" fmla="*/ 134 w 165"/>
                <a:gd name="T67" fmla="*/ 120 h 233"/>
                <a:gd name="T68" fmla="*/ 134 w 165"/>
                <a:gd name="T69" fmla="*/ 18 h 233"/>
                <a:gd name="T70" fmla="*/ 142 w 165"/>
                <a:gd name="T71" fmla="*/ 18 h 233"/>
                <a:gd name="T72" fmla="*/ 142 w 165"/>
                <a:gd name="T73" fmla="*/ 0 h 233"/>
                <a:gd name="T74" fmla="*/ 86 w 165"/>
                <a:gd name="T75" fmla="*/ 0 h 233"/>
                <a:gd name="T76" fmla="*/ 86 w 165"/>
                <a:gd name="T77" fmla="*/ 18 h 233"/>
                <a:gd name="T78" fmla="*/ 94 w 165"/>
                <a:gd name="T79" fmla="*/ 18 h 233"/>
                <a:gd name="T80" fmla="*/ 94 w 165"/>
                <a:gd name="T81" fmla="*/ 20 h 233"/>
                <a:gd name="T82" fmla="*/ 0 w 165"/>
                <a:gd name="T83" fmla="*/ 120 h 233"/>
                <a:gd name="T84" fmla="*/ 63 w 165"/>
                <a:gd name="T85" fmla="*/ 213 h 233"/>
                <a:gd name="T86" fmla="*/ 63 w 165"/>
                <a:gd name="T87" fmla="*/ 233 h 233"/>
                <a:gd name="T88" fmla="*/ 165 w 165"/>
                <a:gd name="T89" fmla="*/ 233 h 233"/>
                <a:gd name="T90" fmla="*/ 165 w 165"/>
                <a:gd name="T91" fmla="*/ 195 h 233"/>
                <a:gd name="T92" fmla="*/ 158 w 165"/>
                <a:gd name="T93" fmla="*/ 19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233">
                  <a:moveTo>
                    <a:pt x="158" y="195"/>
                  </a:moveTo>
                  <a:cubicBezTo>
                    <a:pt x="158" y="189"/>
                    <a:pt x="158" y="189"/>
                    <a:pt x="158" y="189"/>
                  </a:cubicBezTo>
                  <a:cubicBezTo>
                    <a:pt x="70" y="189"/>
                    <a:pt x="70" y="189"/>
                    <a:pt x="70" y="189"/>
                  </a:cubicBezTo>
                  <a:cubicBezTo>
                    <a:pt x="70" y="195"/>
                    <a:pt x="70" y="195"/>
                    <a:pt x="70" y="195"/>
                  </a:cubicBezTo>
                  <a:cubicBezTo>
                    <a:pt x="68" y="195"/>
                    <a:pt x="68" y="195"/>
                    <a:pt x="68" y="195"/>
                  </a:cubicBezTo>
                  <a:cubicBezTo>
                    <a:pt x="38" y="183"/>
                    <a:pt x="18" y="154"/>
                    <a:pt x="18" y="120"/>
                  </a:cubicBezTo>
                  <a:cubicBezTo>
                    <a:pt x="18" y="77"/>
                    <a:pt x="51" y="42"/>
                    <a:pt x="94" y="39"/>
                  </a:cubicBezTo>
                  <a:cubicBezTo>
                    <a:pt x="94" y="120"/>
                    <a:pt x="94" y="120"/>
                    <a:pt x="94" y="120"/>
                  </a:cubicBezTo>
                  <a:cubicBezTo>
                    <a:pt x="70" y="120"/>
                    <a:pt x="70" y="120"/>
                    <a:pt x="70" y="120"/>
                  </a:cubicBezTo>
                  <a:cubicBezTo>
                    <a:pt x="70" y="127"/>
                    <a:pt x="70" y="127"/>
                    <a:pt x="70" y="127"/>
                  </a:cubicBezTo>
                  <a:cubicBezTo>
                    <a:pt x="76" y="127"/>
                    <a:pt x="76" y="127"/>
                    <a:pt x="76" y="127"/>
                  </a:cubicBezTo>
                  <a:cubicBezTo>
                    <a:pt x="75" y="128"/>
                    <a:pt x="75" y="130"/>
                    <a:pt x="75" y="131"/>
                  </a:cubicBezTo>
                  <a:cubicBezTo>
                    <a:pt x="75" y="150"/>
                    <a:pt x="75" y="150"/>
                    <a:pt x="75" y="150"/>
                  </a:cubicBezTo>
                  <a:cubicBezTo>
                    <a:pt x="75" y="156"/>
                    <a:pt x="80" y="161"/>
                    <a:pt x="86" y="161"/>
                  </a:cubicBezTo>
                  <a:cubicBezTo>
                    <a:pt x="92" y="161"/>
                    <a:pt x="97" y="156"/>
                    <a:pt x="97" y="150"/>
                  </a:cubicBezTo>
                  <a:cubicBezTo>
                    <a:pt x="97" y="131"/>
                    <a:pt x="97" y="131"/>
                    <a:pt x="97" y="131"/>
                  </a:cubicBezTo>
                  <a:cubicBezTo>
                    <a:pt x="97" y="130"/>
                    <a:pt x="96" y="128"/>
                    <a:pt x="96" y="127"/>
                  </a:cubicBezTo>
                  <a:cubicBezTo>
                    <a:pt x="104" y="127"/>
                    <a:pt x="104" y="127"/>
                    <a:pt x="104" y="127"/>
                  </a:cubicBezTo>
                  <a:cubicBezTo>
                    <a:pt x="103" y="128"/>
                    <a:pt x="103" y="130"/>
                    <a:pt x="103" y="131"/>
                  </a:cubicBezTo>
                  <a:cubicBezTo>
                    <a:pt x="103" y="163"/>
                    <a:pt x="103" y="163"/>
                    <a:pt x="103" y="163"/>
                  </a:cubicBezTo>
                  <a:cubicBezTo>
                    <a:pt x="103" y="169"/>
                    <a:pt x="108" y="174"/>
                    <a:pt x="114" y="174"/>
                  </a:cubicBezTo>
                  <a:cubicBezTo>
                    <a:pt x="120" y="174"/>
                    <a:pt x="125" y="169"/>
                    <a:pt x="125" y="163"/>
                  </a:cubicBezTo>
                  <a:cubicBezTo>
                    <a:pt x="125" y="131"/>
                    <a:pt x="125" y="131"/>
                    <a:pt x="125" y="131"/>
                  </a:cubicBezTo>
                  <a:cubicBezTo>
                    <a:pt x="125" y="130"/>
                    <a:pt x="125" y="128"/>
                    <a:pt x="124" y="127"/>
                  </a:cubicBezTo>
                  <a:cubicBezTo>
                    <a:pt x="132" y="127"/>
                    <a:pt x="132" y="127"/>
                    <a:pt x="132" y="127"/>
                  </a:cubicBezTo>
                  <a:cubicBezTo>
                    <a:pt x="131" y="128"/>
                    <a:pt x="131" y="130"/>
                    <a:pt x="131" y="131"/>
                  </a:cubicBezTo>
                  <a:cubicBezTo>
                    <a:pt x="131" y="150"/>
                    <a:pt x="131" y="150"/>
                    <a:pt x="131" y="150"/>
                  </a:cubicBezTo>
                  <a:cubicBezTo>
                    <a:pt x="131" y="156"/>
                    <a:pt x="136" y="161"/>
                    <a:pt x="142" y="161"/>
                  </a:cubicBezTo>
                  <a:cubicBezTo>
                    <a:pt x="148" y="161"/>
                    <a:pt x="153" y="156"/>
                    <a:pt x="153" y="150"/>
                  </a:cubicBezTo>
                  <a:cubicBezTo>
                    <a:pt x="153" y="131"/>
                    <a:pt x="153" y="131"/>
                    <a:pt x="153" y="131"/>
                  </a:cubicBezTo>
                  <a:cubicBezTo>
                    <a:pt x="153" y="130"/>
                    <a:pt x="153" y="128"/>
                    <a:pt x="152" y="127"/>
                  </a:cubicBezTo>
                  <a:cubicBezTo>
                    <a:pt x="158" y="127"/>
                    <a:pt x="158" y="127"/>
                    <a:pt x="158" y="127"/>
                  </a:cubicBezTo>
                  <a:cubicBezTo>
                    <a:pt x="158" y="120"/>
                    <a:pt x="158" y="120"/>
                    <a:pt x="158" y="120"/>
                  </a:cubicBezTo>
                  <a:cubicBezTo>
                    <a:pt x="134" y="120"/>
                    <a:pt x="134" y="120"/>
                    <a:pt x="134" y="120"/>
                  </a:cubicBezTo>
                  <a:cubicBezTo>
                    <a:pt x="134" y="18"/>
                    <a:pt x="134" y="18"/>
                    <a:pt x="134" y="18"/>
                  </a:cubicBezTo>
                  <a:cubicBezTo>
                    <a:pt x="142" y="18"/>
                    <a:pt x="142" y="18"/>
                    <a:pt x="142" y="18"/>
                  </a:cubicBezTo>
                  <a:cubicBezTo>
                    <a:pt x="142" y="0"/>
                    <a:pt x="142" y="0"/>
                    <a:pt x="142" y="0"/>
                  </a:cubicBezTo>
                  <a:cubicBezTo>
                    <a:pt x="86" y="0"/>
                    <a:pt x="86" y="0"/>
                    <a:pt x="86" y="0"/>
                  </a:cubicBezTo>
                  <a:cubicBezTo>
                    <a:pt x="86" y="18"/>
                    <a:pt x="86" y="18"/>
                    <a:pt x="86" y="18"/>
                  </a:cubicBezTo>
                  <a:cubicBezTo>
                    <a:pt x="94" y="18"/>
                    <a:pt x="94" y="18"/>
                    <a:pt x="94" y="18"/>
                  </a:cubicBezTo>
                  <a:cubicBezTo>
                    <a:pt x="94" y="20"/>
                    <a:pt x="94" y="20"/>
                    <a:pt x="94" y="20"/>
                  </a:cubicBezTo>
                  <a:cubicBezTo>
                    <a:pt x="41" y="24"/>
                    <a:pt x="0" y="67"/>
                    <a:pt x="0" y="120"/>
                  </a:cubicBezTo>
                  <a:cubicBezTo>
                    <a:pt x="0" y="162"/>
                    <a:pt x="26" y="198"/>
                    <a:pt x="63" y="213"/>
                  </a:cubicBezTo>
                  <a:cubicBezTo>
                    <a:pt x="63" y="233"/>
                    <a:pt x="63" y="233"/>
                    <a:pt x="63" y="233"/>
                  </a:cubicBezTo>
                  <a:cubicBezTo>
                    <a:pt x="165" y="233"/>
                    <a:pt x="165" y="233"/>
                    <a:pt x="165" y="233"/>
                  </a:cubicBezTo>
                  <a:cubicBezTo>
                    <a:pt x="165" y="195"/>
                    <a:pt x="165" y="195"/>
                    <a:pt x="165" y="195"/>
                  </a:cubicBezTo>
                  <a:lnTo>
                    <a:pt x="158" y="195"/>
                  </a:lnTo>
                  <a:close/>
                </a:path>
              </a:pathLst>
            </a:custGeom>
            <a:grpFill/>
            <a:ln>
              <a:noFill/>
            </a:ln>
          </p:spPr>
          <p:txBody>
            <a:bodyPr vert="horz" wrap="square" lIns="91440" tIns="45720" rIns="91440" bIns="45720" numCol="1" anchor="t" anchorCtr="0" compatLnSpc="1"/>
            <a:lstStyle/>
            <a:p>
              <a:endParaRPr lang="zh-CN" altLang="en-US" sz="2000">
                <a:solidFill>
                  <a:schemeClr val="bg1"/>
                </a:solidFill>
                <a:latin typeface="思源黑体 CN Normal" panose="020B0400000000000000" charset="-122"/>
                <a:ea typeface="思源黑体 CN Normal" panose="020B0400000000000000" charset="-122"/>
              </a:endParaRPr>
            </a:p>
          </p:txBody>
        </p:sp>
        <p:sp>
          <p:nvSpPr>
            <p:cNvPr id="18" name="Freeform 14"/>
            <p:cNvSpPr>
              <a:spLocks noEditPoints="1"/>
            </p:cNvSpPr>
            <p:nvPr/>
          </p:nvSpPr>
          <p:spPr bwMode="auto">
            <a:xfrm>
              <a:off x="5761039" y="3413125"/>
              <a:ext cx="466725" cy="79375"/>
            </a:xfrm>
            <a:custGeom>
              <a:avLst/>
              <a:gdLst>
                <a:gd name="T0" fmla="*/ 0 w 294"/>
                <a:gd name="T1" fmla="*/ 0 h 50"/>
                <a:gd name="T2" fmla="*/ 0 w 294"/>
                <a:gd name="T3" fmla="*/ 50 h 50"/>
                <a:gd name="T4" fmla="*/ 294 w 294"/>
                <a:gd name="T5" fmla="*/ 50 h 50"/>
                <a:gd name="T6" fmla="*/ 294 w 294"/>
                <a:gd name="T7" fmla="*/ 0 h 50"/>
                <a:gd name="T8" fmla="*/ 0 w 294"/>
                <a:gd name="T9" fmla="*/ 0 h 50"/>
                <a:gd name="T10" fmla="*/ 282 w 294"/>
                <a:gd name="T11" fmla="*/ 38 h 50"/>
                <a:gd name="T12" fmla="*/ 10 w 294"/>
                <a:gd name="T13" fmla="*/ 38 h 50"/>
                <a:gd name="T14" fmla="*/ 10 w 294"/>
                <a:gd name="T15" fmla="*/ 12 h 50"/>
                <a:gd name="T16" fmla="*/ 282 w 294"/>
                <a:gd name="T17" fmla="*/ 12 h 50"/>
                <a:gd name="T18" fmla="*/ 282 w 294"/>
                <a:gd name="T19"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0">
                  <a:moveTo>
                    <a:pt x="0" y="0"/>
                  </a:moveTo>
                  <a:lnTo>
                    <a:pt x="0" y="50"/>
                  </a:lnTo>
                  <a:lnTo>
                    <a:pt x="294" y="50"/>
                  </a:lnTo>
                  <a:lnTo>
                    <a:pt x="294" y="0"/>
                  </a:lnTo>
                  <a:lnTo>
                    <a:pt x="0" y="0"/>
                  </a:lnTo>
                  <a:close/>
                  <a:moveTo>
                    <a:pt x="282" y="38"/>
                  </a:moveTo>
                  <a:lnTo>
                    <a:pt x="10" y="38"/>
                  </a:lnTo>
                  <a:lnTo>
                    <a:pt x="10" y="12"/>
                  </a:lnTo>
                  <a:lnTo>
                    <a:pt x="282" y="12"/>
                  </a:lnTo>
                  <a:lnTo>
                    <a:pt x="282" y="38"/>
                  </a:lnTo>
                  <a:close/>
                </a:path>
              </a:pathLst>
            </a:custGeom>
            <a:grpFill/>
            <a:ln>
              <a:noFill/>
            </a:ln>
          </p:spPr>
          <p:txBody>
            <a:bodyPr vert="horz" wrap="square" lIns="91440" tIns="45720" rIns="91440" bIns="45720" numCol="1" anchor="t" anchorCtr="0" compatLnSpc="1"/>
            <a:lstStyle/>
            <a:p>
              <a:endParaRPr lang="zh-CN" altLang="en-US" sz="2000">
                <a:solidFill>
                  <a:schemeClr val="bg1"/>
                </a:solidFill>
                <a:latin typeface="思源黑体 CN Normal" panose="020B0400000000000000" charset="-122"/>
                <a:ea typeface="思源黑体 CN Normal" panose="020B0400000000000000" charset="-122"/>
              </a:endParaRPr>
            </a:p>
          </p:txBody>
        </p:sp>
      </p:grpSp>
      <p:grpSp>
        <p:nvGrpSpPr>
          <p:cNvPr id="19" name="组合 18"/>
          <p:cNvGrpSpPr/>
          <p:nvPr/>
        </p:nvGrpSpPr>
        <p:grpSpPr>
          <a:xfrm>
            <a:off x="10386060" y="3552825"/>
            <a:ext cx="685800" cy="666750"/>
            <a:chOff x="2790826" y="1647825"/>
            <a:chExt cx="760413" cy="739775"/>
          </a:xfrm>
          <a:solidFill>
            <a:srgbClr val="FFFFFF"/>
          </a:solidFill>
        </p:grpSpPr>
        <p:sp>
          <p:nvSpPr>
            <p:cNvPr id="20" name="Freeform 15"/>
            <p:cNvSpPr>
              <a:spLocks noEditPoints="1"/>
            </p:cNvSpPr>
            <p:nvPr/>
          </p:nvSpPr>
          <p:spPr bwMode="auto">
            <a:xfrm>
              <a:off x="2790826" y="2101850"/>
              <a:ext cx="760413" cy="285750"/>
            </a:xfrm>
            <a:custGeom>
              <a:avLst/>
              <a:gdLst>
                <a:gd name="T0" fmla="*/ 275 w 277"/>
                <a:gd name="T1" fmla="*/ 90 h 104"/>
                <a:gd name="T2" fmla="*/ 274 w 277"/>
                <a:gd name="T3" fmla="*/ 15 h 104"/>
                <a:gd name="T4" fmla="*/ 276 w 277"/>
                <a:gd name="T5" fmla="*/ 5 h 104"/>
                <a:gd name="T6" fmla="*/ 268 w 277"/>
                <a:gd name="T7" fmla="*/ 0 h 104"/>
                <a:gd name="T8" fmla="*/ 8 w 277"/>
                <a:gd name="T9" fmla="*/ 0 h 104"/>
                <a:gd name="T10" fmla="*/ 0 w 277"/>
                <a:gd name="T11" fmla="*/ 9 h 104"/>
                <a:gd name="T12" fmla="*/ 0 w 277"/>
                <a:gd name="T13" fmla="*/ 95 h 104"/>
                <a:gd name="T14" fmla="*/ 8 w 277"/>
                <a:gd name="T15" fmla="*/ 104 h 104"/>
                <a:gd name="T16" fmla="*/ 268 w 277"/>
                <a:gd name="T17" fmla="*/ 104 h 104"/>
                <a:gd name="T18" fmla="*/ 268 w 277"/>
                <a:gd name="T19" fmla="*/ 104 h 104"/>
                <a:gd name="T20" fmla="*/ 277 w 277"/>
                <a:gd name="T21" fmla="*/ 95 h 104"/>
                <a:gd name="T22" fmla="*/ 275 w 277"/>
                <a:gd name="T23" fmla="*/ 90 h 104"/>
                <a:gd name="T24" fmla="*/ 12 w 277"/>
                <a:gd name="T25" fmla="*/ 88 h 104"/>
                <a:gd name="T26" fmla="*/ 12 w 277"/>
                <a:gd name="T27" fmla="*/ 15 h 104"/>
                <a:gd name="T28" fmla="*/ 256 w 277"/>
                <a:gd name="T29" fmla="*/ 15 h 104"/>
                <a:gd name="T30" fmla="*/ 249 w 277"/>
                <a:gd name="T31" fmla="*/ 46 h 104"/>
                <a:gd name="T32" fmla="*/ 64 w 277"/>
                <a:gd name="T33" fmla="*/ 46 h 104"/>
                <a:gd name="T34" fmla="*/ 58 w 277"/>
                <a:gd name="T35" fmla="*/ 52 h 104"/>
                <a:gd name="T36" fmla="*/ 64 w 277"/>
                <a:gd name="T37" fmla="*/ 58 h 104"/>
                <a:gd name="T38" fmla="*/ 250 w 277"/>
                <a:gd name="T39" fmla="*/ 58 h 104"/>
                <a:gd name="T40" fmla="*/ 259 w 277"/>
                <a:gd name="T41" fmla="*/ 88 h 104"/>
                <a:gd name="T42" fmla="*/ 12 w 277"/>
                <a:gd name="T43"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104">
                  <a:moveTo>
                    <a:pt x="275" y="90"/>
                  </a:moveTo>
                  <a:cubicBezTo>
                    <a:pt x="271" y="84"/>
                    <a:pt x="247" y="41"/>
                    <a:pt x="274" y="15"/>
                  </a:cubicBezTo>
                  <a:cubicBezTo>
                    <a:pt x="277" y="12"/>
                    <a:pt x="277" y="8"/>
                    <a:pt x="276" y="5"/>
                  </a:cubicBezTo>
                  <a:cubicBezTo>
                    <a:pt x="275" y="2"/>
                    <a:pt x="272" y="0"/>
                    <a:pt x="268" y="0"/>
                  </a:cubicBezTo>
                  <a:cubicBezTo>
                    <a:pt x="8" y="0"/>
                    <a:pt x="8" y="0"/>
                    <a:pt x="8" y="0"/>
                  </a:cubicBezTo>
                  <a:cubicBezTo>
                    <a:pt x="4" y="0"/>
                    <a:pt x="0" y="4"/>
                    <a:pt x="0" y="9"/>
                  </a:cubicBezTo>
                  <a:cubicBezTo>
                    <a:pt x="0" y="95"/>
                    <a:pt x="0" y="95"/>
                    <a:pt x="0" y="95"/>
                  </a:cubicBezTo>
                  <a:cubicBezTo>
                    <a:pt x="0" y="100"/>
                    <a:pt x="4" y="104"/>
                    <a:pt x="8" y="104"/>
                  </a:cubicBezTo>
                  <a:cubicBezTo>
                    <a:pt x="268" y="104"/>
                    <a:pt x="268" y="104"/>
                    <a:pt x="268" y="104"/>
                  </a:cubicBezTo>
                  <a:cubicBezTo>
                    <a:pt x="268" y="104"/>
                    <a:pt x="268" y="104"/>
                    <a:pt x="268" y="104"/>
                  </a:cubicBezTo>
                  <a:cubicBezTo>
                    <a:pt x="273" y="104"/>
                    <a:pt x="277" y="100"/>
                    <a:pt x="277" y="95"/>
                  </a:cubicBezTo>
                  <a:cubicBezTo>
                    <a:pt x="277" y="93"/>
                    <a:pt x="276" y="91"/>
                    <a:pt x="275" y="90"/>
                  </a:cubicBezTo>
                  <a:close/>
                  <a:moveTo>
                    <a:pt x="12" y="88"/>
                  </a:moveTo>
                  <a:cubicBezTo>
                    <a:pt x="12" y="15"/>
                    <a:pt x="12" y="15"/>
                    <a:pt x="12" y="15"/>
                  </a:cubicBezTo>
                  <a:cubicBezTo>
                    <a:pt x="256" y="15"/>
                    <a:pt x="256" y="15"/>
                    <a:pt x="256" y="15"/>
                  </a:cubicBezTo>
                  <a:cubicBezTo>
                    <a:pt x="251" y="25"/>
                    <a:pt x="249" y="36"/>
                    <a:pt x="249" y="46"/>
                  </a:cubicBezTo>
                  <a:cubicBezTo>
                    <a:pt x="64" y="46"/>
                    <a:pt x="64" y="46"/>
                    <a:pt x="64" y="46"/>
                  </a:cubicBezTo>
                  <a:cubicBezTo>
                    <a:pt x="61" y="46"/>
                    <a:pt x="58" y="49"/>
                    <a:pt x="58" y="52"/>
                  </a:cubicBezTo>
                  <a:cubicBezTo>
                    <a:pt x="58" y="55"/>
                    <a:pt x="61" y="58"/>
                    <a:pt x="64" y="58"/>
                  </a:cubicBezTo>
                  <a:cubicBezTo>
                    <a:pt x="250" y="58"/>
                    <a:pt x="250" y="58"/>
                    <a:pt x="250" y="58"/>
                  </a:cubicBezTo>
                  <a:cubicBezTo>
                    <a:pt x="252" y="70"/>
                    <a:pt x="256" y="81"/>
                    <a:pt x="259" y="88"/>
                  </a:cubicBezTo>
                  <a:cubicBezTo>
                    <a:pt x="12" y="88"/>
                    <a:pt x="12" y="88"/>
                    <a:pt x="12" y="88"/>
                  </a:cubicBezTo>
                  <a:close/>
                </a:path>
              </a:pathLst>
            </a:custGeom>
            <a:grpFill/>
            <a:ln>
              <a:noFill/>
            </a:ln>
          </p:spPr>
          <p:txBody>
            <a:bodyPr vert="horz" wrap="square" lIns="91440" tIns="45720" rIns="91440" bIns="45720" numCol="1" anchor="t" anchorCtr="0" compatLnSpc="1"/>
            <a:lstStyle/>
            <a:p>
              <a:endParaRPr lang="zh-CN" altLang="en-US" sz="2000">
                <a:solidFill>
                  <a:schemeClr val="bg1"/>
                </a:solidFill>
                <a:latin typeface="思源黑体 CN Normal" panose="020B0400000000000000" charset="-122"/>
                <a:ea typeface="思源黑体 CN Normal" panose="020B0400000000000000" charset="-122"/>
              </a:endParaRPr>
            </a:p>
          </p:txBody>
        </p:sp>
        <p:sp>
          <p:nvSpPr>
            <p:cNvPr id="21" name="Freeform 16"/>
            <p:cNvSpPr/>
            <p:nvPr/>
          </p:nvSpPr>
          <p:spPr bwMode="auto">
            <a:xfrm>
              <a:off x="2957514" y="1647825"/>
              <a:ext cx="390525" cy="434975"/>
            </a:xfrm>
            <a:custGeom>
              <a:avLst/>
              <a:gdLst>
                <a:gd name="T0" fmla="*/ 60 w 142"/>
                <a:gd name="T1" fmla="*/ 157 h 158"/>
                <a:gd name="T2" fmla="*/ 79 w 142"/>
                <a:gd name="T3" fmla="*/ 158 h 158"/>
                <a:gd name="T4" fmla="*/ 140 w 142"/>
                <a:gd name="T5" fmla="*/ 80 h 158"/>
                <a:gd name="T6" fmla="*/ 74 w 142"/>
                <a:gd name="T7" fmla="*/ 38 h 158"/>
                <a:gd name="T8" fmla="*/ 71 w 142"/>
                <a:gd name="T9" fmla="*/ 34 h 158"/>
                <a:gd name="T10" fmla="*/ 125 w 142"/>
                <a:gd name="T11" fmla="*/ 8 h 158"/>
                <a:gd name="T12" fmla="*/ 71 w 142"/>
                <a:gd name="T13" fmla="*/ 34 h 158"/>
                <a:gd name="T14" fmla="*/ 60 w 142"/>
                <a:gd name="T15" fmla="*/ 0 h 158"/>
                <a:gd name="T16" fmla="*/ 52 w 142"/>
                <a:gd name="T17" fmla="*/ 2 h 158"/>
                <a:gd name="T18" fmla="*/ 64 w 142"/>
                <a:gd name="T19" fmla="*/ 37 h 158"/>
                <a:gd name="T20" fmla="*/ 2 w 142"/>
                <a:gd name="T21" fmla="*/ 80 h 158"/>
                <a:gd name="T22" fmla="*/ 60 w 142"/>
                <a:gd name="T23"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58">
                  <a:moveTo>
                    <a:pt x="60" y="157"/>
                  </a:moveTo>
                  <a:cubicBezTo>
                    <a:pt x="61" y="157"/>
                    <a:pt x="69" y="158"/>
                    <a:pt x="79" y="158"/>
                  </a:cubicBezTo>
                  <a:cubicBezTo>
                    <a:pt x="117" y="158"/>
                    <a:pt x="140" y="113"/>
                    <a:pt x="140" y="80"/>
                  </a:cubicBezTo>
                  <a:cubicBezTo>
                    <a:pt x="142" y="43"/>
                    <a:pt x="105" y="31"/>
                    <a:pt x="74" y="38"/>
                  </a:cubicBezTo>
                  <a:cubicBezTo>
                    <a:pt x="73" y="37"/>
                    <a:pt x="72" y="36"/>
                    <a:pt x="71" y="34"/>
                  </a:cubicBezTo>
                  <a:cubicBezTo>
                    <a:pt x="93" y="41"/>
                    <a:pt x="118" y="29"/>
                    <a:pt x="125" y="8"/>
                  </a:cubicBezTo>
                  <a:cubicBezTo>
                    <a:pt x="105" y="1"/>
                    <a:pt x="79" y="13"/>
                    <a:pt x="71" y="34"/>
                  </a:cubicBezTo>
                  <a:cubicBezTo>
                    <a:pt x="68" y="28"/>
                    <a:pt x="62" y="16"/>
                    <a:pt x="60" y="0"/>
                  </a:cubicBezTo>
                  <a:cubicBezTo>
                    <a:pt x="52" y="2"/>
                    <a:pt x="52" y="2"/>
                    <a:pt x="52" y="2"/>
                  </a:cubicBezTo>
                  <a:cubicBezTo>
                    <a:pt x="55" y="18"/>
                    <a:pt x="60" y="30"/>
                    <a:pt x="64" y="37"/>
                  </a:cubicBezTo>
                  <a:cubicBezTo>
                    <a:pt x="34" y="33"/>
                    <a:pt x="0" y="45"/>
                    <a:pt x="2" y="80"/>
                  </a:cubicBezTo>
                  <a:cubicBezTo>
                    <a:pt x="2" y="112"/>
                    <a:pt x="23" y="155"/>
                    <a:pt x="60" y="157"/>
                  </a:cubicBezTo>
                  <a:close/>
                </a:path>
              </a:pathLst>
            </a:custGeom>
            <a:grpFill/>
            <a:ln>
              <a:noFill/>
            </a:ln>
          </p:spPr>
          <p:txBody>
            <a:bodyPr vert="horz" wrap="square" lIns="91440" tIns="45720" rIns="91440" bIns="45720" numCol="1" anchor="t" anchorCtr="0" compatLnSpc="1"/>
            <a:lstStyle/>
            <a:p>
              <a:endParaRPr lang="zh-CN" altLang="en-US" sz="2000">
                <a:solidFill>
                  <a:schemeClr val="bg1"/>
                </a:solidFill>
                <a:latin typeface="思源黑体 CN Normal" panose="020B0400000000000000" charset="-122"/>
                <a:ea typeface="思源黑体 CN Normal" panose="020B0400000000000000" charset="-122"/>
              </a:endParaRPr>
            </a:p>
          </p:txBody>
        </p:sp>
      </p:grpSp>
      <p:sp>
        <p:nvSpPr>
          <p:cNvPr id="22" name="Freeform 32"/>
          <p:cNvSpPr>
            <a:spLocks noEditPoints="1"/>
          </p:cNvSpPr>
          <p:nvPr/>
        </p:nvSpPr>
        <p:spPr bwMode="auto">
          <a:xfrm>
            <a:off x="4436110" y="3542030"/>
            <a:ext cx="472440" cy="688340"/>
          </a:xfrm>
          <a:custGeom>
            <a:avLst/>
            <a:gdLst>
              <a:gd name="T0" fmla="*/ 183 w 191"/>
              <a:gd name="T1" fmla="*/ 20 h 278"/>
              <a:gd name="T2" fmla="*/ 145 w 191"/>
              <a:gd name="T3" fmla="*/ 20 h 278"/>
              <a:gd name="T4" fmla="*/ 133 w 191"/>
              <a:gd name="T5" fmla="*/ 15 h 278"/>
              <a:gd name="T6" fmla="*/ 116 w 191"/>
              <a:gd name="T7" fmla="*/ 15 h 278"/>
              <a:gd name="T8" fmla="*/ 116 w 191"/>
              <a:gd name="T9" fmla="*/ 12 h 278"/>
              <a:gd name="T10" fmla="*/ 99 w 191"/>
              <a:gd name="T11" fmla="*/ 0 h 278"/>
              <a:gd name="T12" fmla="*/ 81 w 191"/>
              <a:gd name="T13" fmla="*/ 12 h 278"/>
              <a:gd name="T14" fmla="*/ 81 w 191"/>
              <a:gd name="T15" fmla="*/ 15 h 278"/>
              <a:gd name="T16" fmla="*/ 65 w 191"/>
              <a:gd name="T17" fmla="*/ 15 h 278"/>
              <a:gd name="T18" fmla="*/ 52 w 191"/>
              <a:gd name="T19" fmla="*/ 20 h 278"/>
              <a:gd name="T20" fmla="*/ 8 w 191"/>
              <a:gd name="T21" fmla="*/ 20 h 278"/>
              <a:gd name="T22" fmla="*/ 0 w 191"/>
              <a:gd name="T23" fmla="*/ 28 h 278"/>
              <a:gd name="T24" fmla="*/ 0 w 191"/>
              <a:gd name="T25" fmla="*/ 270 h 278"/>
              <a:gd name="T26" fmla="*/ 8 w 191"/>
              <a:gd name="T27" fmla="*/ 278 h 278"/>
              <a:gd name="T28" fmla="*/ 183 w 191"/>
              <a:gd name="T29" fmla="*/ 278 h 278"/>
              <a:gd name="T30" fmla="*/ 191 w 191"/>
              <a:gd name="T31" fmla="*/ 270 h 278"/>
              <a:gd name="T32" fmla="*/ 191 w 191"/>
              <a:gd name="T33" fmla="*/ 28 h 278"/>
              <a:gd name="T34" fmla="*/ 183 w 191"/>
              <a:gd name="T35" fmla="*/ 20 h 278"/>
              <a:gd name="T36" fmla="*/ 175 w 191"/>
              <a:gd name="T37" fmla="*/ 261 h 278"/>
              <a:gd name="T38" fmla="*/ 16 w 191"/>
              <a:gd name="T39" fmla="*/ 261 h 278"/>
              <a:gd name="T40" fmla="*/ 16 w 191"/>
              <a:gd name="T41" fmla="*/ 37 h 278"/>
              <a:gd name="T42" fmla="*/ 49 w 191"/>
              <a:gd name="T43" fmla="*/ 37 h 278"/>
              <a:gd name="T44" fmla="*/ 65 w 191"/>
              <a:gd name="T45" fmla="*/ 48 h 278"/>
              <a:gd name="T46" fmla="*/ 133 w 191"/>
              <a:gd name="T47" fmla="*/ 48 h 278"/>
              <a:gd name="T48" fmla="*/ 148 w 191"/>
              <a:gd name="T49" fmla="*/ 37 h 278"/>
              <a:gd name="T50" fmla="*/ 175 w 191"/>
              <a:gd name="T51" fmla="*/ 37 h 278"/>
              <a:gd name="T52" fmla="*/ 175 w 191"/>
              <a:gd name="T53" fmla="*/ 261 h 278"/>
              <a:gd name="T54" fmla="*/ 175 w 191"/>
              <a:gd name="T55" fmla="*/ 261 h 278"/>
              <a:gd name="T56" fmla="*/ 38 w 191"/>
              <a:gd name="T57" fmla="*/ 87 h 278"/>
              <a:gd name="T58" fmla="*/ 159 w 191"/>
              <a:gd name="T59" fmla="*/ 87 h 278"/>
              <a:gd name="T60" fmla="*/ 159 w 191"/>
              <a:gd name="T61" fmla="*/ 92 h 278"/>
              <a:gd name="T62" fmla="*/ 38 w 191"/>
              <a:gd name="T63" fmla="*/ 92 h 278"/>
              <a:gd name="T64" fmla="*/ 38 w 191"/>
              <a:gd name="T65" fmla="*/ 87 h 278"/>
              <a:gd name="T66" fmla="*/ 38 w 191"/>
              <a:gd name="T67" fmla="*/ 106 h 278"/>
              <a:gd name="T68" fmla="*/ 159 w 191"/>
              <a:gd name="T69" fmla="*/ 106 h 278"/>
              <a:gd name="T70" fmla="*/ 159 w 191"/>
              <a:gd name="T71" fmla="*/ 112 h 278"/>
              <a:gd name="T72" fmla="*/ 38 w 191"/>
              <a:gd name="T73" fmla="*/ 112 h 278"/>
              <a:gd name="T74" fmla="*/ 38 w 191"/>
              <a:gd name="T75" fmla="*/ 106 h 278"/>
              <a:gd name="T76" fmla="*/ 38 w 191"/>
              <a:gd name="T77" fmla="*/ 127 h 278"/>
              <a:gd name="T78" fmla="*/ 159 w 191"/>
              <a:gd name="T79" fmla="*/ 127 h 278"/>
              <a:gd name="T80" fmla="*/ 159 w 191"/>
              <a:gd name="T81" fmla="*/ 132 h 278"/>
              <a:gd name="T82" fmla="*/ 38 w 191"/>
              <a:gd name="T83" fmla="*/ 132 h 278"/>
              <a:gd name="T84" fmla="*/ 38 w 191"/>
              <a:gd name="T85" fmla="*/ 127 h 278"/>
              <a:gd name="T86" fmla="*/ 38 w 191"/>
              <a:gd name="T87" fmla="*/ 146 h 278"/>
              <a:gd name="T88" fmla="*/ 159 w 191"/>
              <a:gd name="T89" fmla="*/ 146 h 278"/>
              <a:gd name="T90" fmla="*/ 159 w 191"/>
              <a:gd name="T91" fmla="*/ 152 h 278"/>
              <a:gd name="T92" fmla="*/ 38 w 191"/>
              <a:gd name="T93" fmla="*/ 152 h 278"/>
              <a:gd name="T94" fmla="*/ 38 w 191"/>
              <a:gd name="T95" fmla="*/ 146 h 278"/>
              <a:gd name="T96" fmla="*/ 141 w 191"/>
              <a:gd name="T97" fmla="*/ 184 h 278"/>
              <a:gd name="T98" fmla="*/ 92 w 191"/>
              <a:gd name="T99" fmla="*/ 235 h 278"/>
              <a:gd name="T100" fmla="*/ 80 w 191"/>
              <a:gd name="T101" fmla="*/ 238 h 278"/>
              <a:gd name="T102" fmla="*/ 57 w 191"/>
              <a:gd name="T103" fmla="*/ 209 h 278"/>
              <a:gd name="T104" fmla="*/ 73 w 191"/>
              <a:gd name="T105" fmla="*/ 196 h 278"/>
              <a:gd name="T106" fmla="*/ 88 w 191"/>
              <a:gd name="T107" fmla="*/ 217 h 278"/>
              <a:gd name="T108" fmla="*/ 133 w 191"/>
              <a:gd name="T109" fmla="*/ 171 h 278"/>
              <a:gd name="T110" fmla="*/ 141 w 191"/>
              <a:gd name="T11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 h="278">
                <a:moveTo>
                  <a:pt x="183" y="20"/>
                </a:moveTo>
                <a:cubicBezTo>
                  <a:pt x="145" y="20"/>
                  <a:pt x="145" y="20"/>
                  <a:pt x="145" y="20"/>
                </a:cubicBezTo>
                <a:cubicBezTo>
                  <a:pt x="142" y="17"/>
                  <a:pt x="138" y="15"/>
                  <a:pt x="133" y="15"/>
                </a:cubicBezTo>
                <a:cubicBezTo>
                  <a:pt x="116" y="15"/>
                  <a:pt x="116" y="15"/>
                  <a:pt x="116" y="15"/>
                </a:cubicBezTo>
                <a:cubicBezTo>
                  <a:pt x="116" y="12"/>
                  <a:pt x="116" y="12"/>
                  <a:pt x="116" y="12"/>
                </a:cubicBezTo>
                <a:cubicBezTo>
                  <a:pt x="116" y="6"/>
                  <a:pt x="108" y="0"/>
                  <a:pt x="99" y="0"/>
                </a:cubicBezTo>
                <a:cubicBezTo>
                  <a:pt x="89" y="0"/>
                  <a:pt x="81" y="6"/>
                  <a:pt x="81" y="12"/>
                </a:cubicBezTo>
                <a:cubicBezTo>
                  <a:pt x="81" y="15"/>
                  <a:pt x="81" y="15"/>
                  <a:pt x="81" y="15"/>
                </a:cubicBezTo>
                <a:cubicBezTo>
                  <a:pt x="65" y="15"/>
                  <a:pt x="65" y="15"/>
                  <a:pt x="65" y="15"/>
                </a:cubicBezTo>
                <a:cubicBezTo>
                  <a:pt x="60" y="15"/>
                  <a:pt x="55" y="17"/>
                  <a:pt x="52" y="20"/>
                </a:cubicBezTo>
                <a:cubicBezTo>
                  <a:pt x="8" y="20"/>
                  <a:pt x="8" y="20"/>
                  <a:pt x="8" y="20"/>
                </a:cubicBezTo>
                <a:cubicBezTo>
                  <a:pt x="3" y="20"/>
                  <a:pt x="0" y="24"/>
                  <a:pt x="0" y="28"/>
                </a:cubicBezTo>
                <a:cubicBezTo>
                  <a:pt x="0" y="270"/>
                  <a:pt x="0" y="270"/>
                  <a:pt x="0" y="270"/>
                </a:cubicBezTo>
                <a:cubicBezTo>
                  <a:pt x="0" y="274"/>
                  <a:pt x="3" y="278"/>
                  <a:pt x="8" y="278"/>
                </a:cubicBezTo>
                <a:cubicBezTo>
                  <a:pt x="183" y="278"/>
                  <a:pt x="183" y="278"/>
                  <a:pt x="183" y="278"/>
                </a:cubicBezTo>
                <a:cubicBezTo>
                  <a:pt x="187" y="278"/>
                  <a:pt x="191" y="274"/>
                  <a:pt x="191" y="270"/>
                </a:cubicBezTo>
                <a:cubicBezTo>
                  <a:pt x="191" y="28"/>
                  <a:pt x="191" y="28"/>
                  <a:pt x="191" y="28"/>
                </a:cubicBezTo>
                <a:cubicBezTo>
                  <a:pt x="191" y="24"/>
                  <a:pt x="187" y="20"/>
                  <a:pt x="183" y="20"/>
                </a:cubicBezTo>
                <a:close/>
                <a:moveTo>
                  <a:pt x="175" y="261"/>
                </a:moveTo>
                <a:cubicBezTo>
                  <a:pt x="16" y="261"/>
                  <a:pt x="16" y="261"/>
                  <a:pt x="16" y="261"/>
                </a:cubicBezTo>
                <a:cubicBezTo>
                  <a:pt x="16" y="37"/>
                  <a:pt x="16" y="37"/>
                  <a:pt x="16" y="37"/>
                </a:cubicBezTo>
                <a:cubicBezTo>
                  <a:pt x="49" y="37"/>
                  <a:pt x="49" y="37"/>
                  <a:pt x="49" y="37"/>
                </a:cubicBezTo>
                <a:cubicBezTo>
                  <a:pt x="51" y="43"/>
                  <a:pt x="57" y="48"/>
                  <a:pt x="65" y="48"/>
                </a:cubicBezTo>
                <a:cubicBezTo>
                  <a:pt x="133" y="48"/>
                  <a:pt x="133" y="48"/>
                  <a:pt x="133" y="48"/>
                </a:cubicBezTo>
                <a:cubicBezTo>
                  <a:pt x="140" y="48"/>
                  <a:pt x="146" y="43"/>
                  <a:pt x="148" y="37"/>
                </a:cubicBezTo>
                <a:cubicBezTo>
                  <a:pt x="175" y="37"/>
                  <a:pt x="175" y="37"/>
                  <a:pt x="175" y="37"/>
                </a:cubicBezTo>
                <a:cubicBezTo>
                  <a:pt x="175" y="261"/>
                  <a:pt x="175" y="261"/>
                  <a:pt x="175" y="261"/>
                </a:cubicBezTo>
                <a:cubicBezTo>
                  <a:pt x="175" y="261"/>
                  <a:pt x="175" y="261"/>
                  <a:pt x="175" y="261"/>
                </a:cubicBezTo>
                <a:close/>
                <a:moveTo>
                  <a:pt x="38" y="87"/>
                </a:moveTo>
                <a:cubicBezTo>
                  <a:pt x="159" y="87"/>
                  <a:pt x="159" y="87"/>
                  <a:pt x="159" y="87"/>
                </a:cubicBezTo>
                <a:cubicBezTo>
                  <a:pt x="159" y="92"/>
                  <a:pt x="159" y="92"/>
                  <a:pt x="159" y="92"/>
                </a:cubicBezTo>
                <a:cubicBezTo>
                  <a:pt x="38" y="92"/>
                  <a:pt x="38" y="92"/>
                  <a:pt x="38" y="92"/>
                </a:cubicBezTo>
                <a:lnTo>
                  <a:pt x="38" y="87"/>
                </a:lnTo>
                <a:close/>
                <a:moveTo>
                  <a:pt x="38" y="106"/>
                </a:moveTo>
                <a:cubicBezTo>
                  <a:pt x="159" y="106"/>
                  <a:pt x="159" y="106"/>
                  <a:pt x="159" y="106"/>
                </a:cubicBezTo>
                <a:cubicBezTo>
                  <a:pt x="159" y="112"/>
                  <a:pt x="159" y="112"/>
                  <a:pt x="159" y="112"/>
                </a:cubicBezTo>
                <a:cubicBezTo>
                  <a:pt x="38" y="112"/>
                  <a:pt x="38" y="112"/>
                  <a:pt x="38" y="112"/>
                </a:cubicBezTo>
                <a:lnTo>
                  <a:pt x="38" y="106"/>
                </a:lnTo>
                <a:close/>
                <a:moveTo>
                  <a:pt x="38" y="127"/>
                </a:moveTo>
                <a:cubicBezTo>
                  <a:pt x="159" y="127"/>
                  <a:pt x="159" y="127"/>
                  <a:pt x="159" y="127"/>
                </a:cubicBezTo>
                <a:cubicBezTo>
                  <a:pt x="159" y="132"/>
                  <a:pt x="159" y="132"/>
                  <a:pt x="159" y="132"/>
                </a:cubicBezTo>
                <a:cubicBezTo>
                  <a:pt x="38" y="132"/>
                  <a:pt x="38" y="132"/>
                  <a:pt x="38" y="132"/>
                </a:cubicBezTo>
                <a:lnTo>
                  <a:pt x="38" y="127"/>
                </a:lnTo>
                <a:close/>
                <a:moveTo>
                  <a:pt x="38" y="146"/>
                </a:moveTo>
                <a:cubicBezTo>
                  <a:pt x="159" y="146"/>
                  <a:pt x="159" y="146"/>
                  <a:pt x="159" y="146"/>
                </a:cubicBezTo>
                <a:cubicBezTo>
                  <a:pt x="159" y="152"/>
                  <a:pt x="159" y="152"/>
                  <a:pt x="159" y="152"/>
                </a:cubicBezTo>
                <a:cubicBezTo>
                  <a:pt x="38" y="152"/>
                  <a:pt x="38" y="152"/>
                  <a:pt x="38" y="152"/>
                </a:cubicBezTo>
                <a:lnTo>
                  <a:pt x="38" y="146"/>
                </a:lnTo>
                <a:close/>
                <a:moveTo>
                  <a:pt x="141" y="184"/>
                </a:moveTo>
                <a:cubicBezTo>
                  <a:pt x="122" y="199"/>
                  <a:pt x="107" y="217"/>
                  <a:pt x="92" y="235"/>
                </a:cubicBezTo>
                <a:cubicBezTo>
                  <a:pt x="89" y="238"/>
                  <a:pt x="83" y="242"/>
                  <a:pt x="80" y="238"/>
                </a:cubicBezTo>
                <a:cubicBezTo>
                  <a:pt x="71" y="229"/>
                  <a:pt x="62" y="220"/>
                  <a:pt x="57" y="209"/>
                </a:cubicBezTo>
                <a:cubicBezTo>
                  <a:pt x="54" y="200"/>
                  <a:pt x="69" y="187"/>
                  <a:pt x="73" y="196"/>
                </a:cubicBezTo>
                <a:cubicBezTo>
                  <a:pt x="76" y="204"/>
                  <a:pt x="82" y="211"/>
                  <a:pt x="88" y="217"/>
                </a:cubicBezTo>
                <a:cubicBezTo>
                  <a:pt x="102" y="201"/>
                  <a:pt x="116" y="185"/>
                  <a:pt x="133" y="171"/>
                </a:cubicBezTo>
                <a:cubicBezTo>
                  <a:pt x="144" y="163"/>
                  <a:pt x="149" y="177"/>
                  <a:pt x="141" y="184"/>
                </a:cubicBezTo>
                <a:close/>
              </a:path>
            </a:pathLst>
          </a:custGeom>
          <a:solidFill>
            <a:srgbClr val="FFFFFF"/>
          </a:solidFill>
          <a:ln>
            <a:noFill/>
          </a:ln>
        </p:spPr>
        <p:txBody>
          <a:bodyPr vert="horz" wrap="square" lIns="91440" tIns="45720" rIns="91440" bIns="45720" numCol="1" anchor="t" anchorCtr="0" compatLnSpc="1"/>
          <a:lstStyle/>
          <a:p>
            <a:endParaRPr lang="zh-CN" altLang="en-US" sz="2000">
              <a:solidFill>
                <a:schemeClr val="bg1"/>
              </a:solidFill>
              <a:latin typeface="思源黑体 CN Normal" panose="020B0400000000000000" charset="-122"/>
              <a:ea typeface="思源黑体 CN Normal" panose="020B0400000000000000" charset="-122"/>
            </a:endParaRPr>
          </a:p>
        </p:txBody>
      </p:sp>
    </p:spTree>
    <p:custDataLst>
      <p:tags r:id="rId2"/>
    </p:custDataLst>
  </p:cSld>
  <p:clrMapOvr>
    <a:masterClrMapping/>
  </p:clrMapOvr>
  <p:transition>
    <p:rand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REFSHAPE" val="376477404"/>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REFSHAPE" val="376477404"/>
</p:tagLst>
</file>

<file path=ppt/tags/tag8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p="http://schemas.openxmlformats.org/presentationml/2006/main">
  <p:tag name="commondata" val="eyJoZGlkIjoiYTQ3YTc2YjBlNWRhYjQ0NTA0MDBkN2E0YWM4YTZjZG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6661</Words>
  <Application>WPS 演示</Application>
  <PresentationFormat>宽屏</PresentationFormat>
  <Paragraphs>288</Paragraphs>
  <Slides>20</Slides>
  <Notes>20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20</vt:i4>
      </vt:variant>
    </vt:vector>
  </HeadingPairs>
  <TitlesOfParts>
    <vt:vector size="38" baseType="lpstr">
      <vt:lpstr>Arial</vt:lpstr>
      <vt:lpstr>宋体</vt:lpstr>
      <vt:lpstr>Wingdings</vt:lpstr>
      <vt:lpstr>阿里巴巴普惠体 R</vt:lpstr>
      <vt:lpstr>思源黑体 CN Normal</vt:lpstr>
      <vt:lpstr>黑体</vt:lpstr>
      <vt:lpstr>Times New Roman</vt:lpstr>
      <vt:lpstr>思源黑体 CN Bold</vt:lpstr>
      <vt:lpstr>Calibri Light</vt:lpstr>
      <vt:lpstr>方正宋刻本秀楷简体</vt:lpstr>
      <vt:lpstr>方正兰亭黑_GBK</vt:lpstr>
      <vt:lpstr>Gill Sans</vt:lpstr>
      <vt:lpstr>微软雅黑</vt:lpstr>
      <vt:lpstr>Arial Unicode MS</vt:lpstr>
      <vt:lpstr>阿里巴巴普惠体 B</vt:lpstr>
      <vt:lpstr>Segoe Print</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29</cp:revision>
  <dcterms:created xsi:type="dcterms:W3CDTF">2019-06-19T02:08:00Z</dcterms:created>
  <dcterms:modified xsi:type="dcterms:W3CDTF">2024-05-16T19:16:30Z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359F06CECE644F5EBBB5CC9FA26A48C5_13</vt:lpwstr>
  </property>
</Properties>
</file>