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5" r:id="rId30"/>
  </p:sldIdLst>
  <p:sldSz cx="12192000" cy="6858000"/>
  <p:notesSz cx="6858000" cy="9144000"/>
  <p:custDataLst>
    <p:tags r:id="rId3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C3FF"/>
    <a:srgbClr val="253E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75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4" Type="http://schemas.openxmlformats.org/officeDocument/2006/relationships/tags" Target="tags/tag1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257E4E-1FD7-4004-B25A-0A7753B6AD5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A5DE64-376F-49C8-B5F3-7C5A03FC4C5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5DE64-376F-49C8-B5F3-7C5A03FC4C5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 descr="图片包含 剪贴画&#10;&#10;已生成极高可信度的说明"/>
          <p:cNvPicPr>
            <a:picLocks noChangeAspect="1"/>
          </p:cNvPicPr>
          <p:nvPr userDrawn="1"/>
        </p:nvPicPr>
        <p:blipFill rotWithShape="1">
          <a:blip r:embed="rId2" cstate="email"/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1108634" y="309619"/>
            <a:ext cx="1298518" cy="1593273"/>
          </a:xfrm>
          <a:prstGeom prst="rect">
            <a:avLst/>
          </a:prstGeom>
        </p:spPr>
      </p:pic>
      <p:pic>
        <p:nvPicPr>
          <p:cNvPr id="17" name="图片 16" descr="图片包含 物体&#10;&#10;已生成高可信度的说明"/>
          <p:cNvPicPr>
            <a:picLocks noChangeAspect="1"/>
          </p:cNvPicPr>
          <p:nvPr userDrawn="1"/>
        </p:nvPicPr>
        <p:blipFill>
          <a:blip r:embed="rId4" cstate="email"/>
          <a:stretch>
            <a:fillRect/>
          </a:stretch>
        </p:blipFill>
        <p:spPr>
          <a:xfrm>
            <a:off x="8693425" y="309619"/>
            <a:ext cx="3134139" cy="2350604"/>
          </a:xfrm>
          <a:prstGeom prst="rect">
            <a:avLst/>
          </a:prstGeom>
        </p:spPr>
      </p:pic>
      <p:pic>
        <p:nvPicPr>
          <p:cNvPr id="18" name="图片 17" descr="图片包含 玩偶, 玩具&#10;&#10;已生成极高可信度的说明"/>
          <p:cNvPicPr>
            <a:picLocks noChangeAspect="1"/>
          </p:cNvPicPr>
          <p:nvPr userDrawn="1"/>
        </p:nvPicPr>
        <p:blipFill>
          <a:blip r:embed="rId5" cstate="email"/>
          <a:stretch>
            <a:fillRect/>
          </a:stretch>
        </p:blipFill>
        <p:spPr>
          <a:xfrm>
            <a:off x="9694169" y="4354285"/>
            <a:ext cx="2698501" cy="269850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97AD1-7ED9-4630-80B7-ECB690912F0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EE3D-28C7-4AFA-B276-AD77DA60A0A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97AD1-7ED9-4630-80B7-ECB690912F0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EE3D-28C7-4AFA-B276-AD77DA60A0A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图片包含 剪贴画&#10;&#10;已生成极高可信度的说明"/>
          <p:cNvPicPr>
            <a:picLocks noChangeAspect="1"/>
          </p:cNvPicPr>
          <p:nvPr userDrawn="1"/>
        </p:nvPicPr>
        <p:blipFill rotWithShape="1">
          <a:blip r:embed="rId2" cstate="email"/>
          <a:srcRect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1108634" y="309619"/>
            <a:ext cx="1298518" cy="1593273"/>
          </a:xfrm>
          <a:prstGeom prst="rect">
            <a:avLst/>
          </a:prstGeom>
        </p:spPr>
      </p:pic>
      <p:pic>
        <p:nvPicPr>
          <p:cNvPr id="9" name="图片 8" descr="图片包含 物体&#10;&#10;已生成高可信度的说明"/>
          <p:cNvPicPr>
            <a:picLocks noChangeAspect="1"/>
          </p:cNvPicPr>
          <p:nvPr userDrawn="1"/>
        </p:nvPicPr>
        <p:blipFill>
          <a:blip r:embed="rId4" cstate="email"/>
          <a:stretch>
            <a:fillRect/>
          </a:stretch>
        </p:blipFill>
        <p:spPr>
          <a:xfrm>
            <a:off x="8693425" y="309619"/>
            <a:ext cx="3134139" cy="2350604"/>
          </a:xfrm>
          <a:prstGeom prst="rect">
            <a:avLst/>
          </a:prstGeom>
        </p:spPr>
      </p:pic>
      <p:pic>
        <p:nvPicPr>
          <p:cNvPr id="10" name="图片 9" descr="图片包含 玩偶, 玩具&#10;&#10;已生成极高可信度的说明"/>
          <p:cNvPicPr>
            <a:picLocks noChangeAspect="1"/>
          </p:cNvPicPr>
          <p:nvPr userDrawn="1"/>
        </p:nvPicPr>
        <p:blipFill>
          <a:blip r:embed="rId5" cstate="email"/>
          <a:stretch>
            <a:fillRect/>
          </a:stretch>
        </p:blipFill>
        <p:spPr>
          <a:xfrm>
            <a:off x="9694169" y="4354285"/>
            <a:ext cx="2698501" cy="269850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97AD1-7ED9-4630-80B7-ECB690912F0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EE3D-28C7-4AFA-B276-AD77DA60A0A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97AD1-7ED9-4630-80B7-ECB690912F0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EE3D-28C7-4AFA-B276-AD77DA60A0A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97AD1-7ED9-4630-80B7-ECB690912F04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EE3D-28C7-4AFA-B276-AD77DA60A0A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97AD1-7ED9-4630-80B7-ECB690912F0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EE3D-28C7-4AFA-B276-AD77DA60A0A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97AD1-7ED9-4630-80B7-ECB690912F04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EE3D-28C7-4AFA-B276-AD77DA60A0A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97AD1-7ED9-4630-80B7-ECB690912F0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EE3D-28C7-4AFA-B276-AD77DA60A0A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97AD1-7ED9-4630-80B7-ECB690912F0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EE3D-28C7-4AFA-B276-AD77DA60A0A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97AD1-7ED9-4630-80B7-ECB690912F0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5EE3D-28C7-4AFA-B276-AD77DA60A0A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5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7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8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9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0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2.jpeg"/></Relationships>
</file>

<file path=ppt/slides/_rels/slide2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6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4.png"/><Relationship Id="rId2" Type="http://schemas.openxmlformats.org/officeDocument/2006/relationships/image" Target="../media/image6.png"/><Relationship Id="rId1" Type="http://schemas.openxmlformats.org/officeDocument/2006/relationships/image" Target="../media/image33.png"/></Relationships>
</file>

<file path=ppt/slides/_rels/slide2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7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35.pn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2.png"/><Relationship Id="rId1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4.jpeg"/><Relationship Id="rId2" Type="http://schemas.openxmlformats.org/officeDocument/2006/relationships/image" Target="../media/image12.png"/><Relationship Id="rId1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2.png"/><Relationship Id="rId2" Type="http://schemas.openxmlformats.org/officeDocument/2006/relationships/image" Target="../media/image16.jpeg"/><Relationship Id="rId1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图片 23" descr="图片包含 玩具, 玩偶&#10;&#10;已生成极高可信度的说明"/>
          <p:cNvPicPr>
            <a:picLocks noChangeAspect="1"/>
          </p:cNvPicPr>
          <p:nvPr/>
        </p:nvPicPr>
        <p:blipFill rotWithShape="1">
          <a:blip r:embed="rId1" cstate="email"/>
          <a:srcRect/>
          <a:stretch>
            <a:fillRect/>
          </a:stretch>
        </p:blipFill>
        <p:spPr>
          <a:xfrm>
            <a:off x="3814355" y="1103577"/>
            <a:ext cx="4211864" cy="4679792"/>
          </a:xfrm>
          <a:prstGeom prst="rect">
            <a:avLst/>
          </a:prstGeom>
        </p:spPr>
      </p:pic>
      <p:pic>
        <p:nvPicPr>
          <p:cNvPr id="16" name="图片 15" descr="图片包含 玩具, 玩偶&#10;&#10;已生成极高可信度的说明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-383111" y="3981845"/>
            <a:ext cx="3927765" cy="2945824"/>
          </a:xfrm>
          <a:prstGeom prst="rect">
            <a:avLst/>
          </a:prstGeom>
        </p:spPr>
      </p:pic>
      <p:sp>
        <p:nvSpPr>
          <p:cNvPr id="27" name="矩形 26"/>
          <p:cNvSpPr/>
          <p:nvPr/>
        </p:nvSpPr>
        <p:spPr>
          <a:xfrm rot="409001">
            <a:off x="4201021" y="3098026"/>
            <a:ext cx="156966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5400" b="1" dirty="0">
                <a:solidFill>
                  <a:srgbClr val="253E43"/>
                </a:solidFill>
                <a:latin typeface="华文彩云" panose="02010800040101010101" pitchFamily="2" charset="-122"/>
                <a:ea typeface="华文彩云" panose="02010800040101010101" pitchFamily="2" charset="-122"/>
              </a:rPr>
              <a:t>消防</a:t>
            </a:r>
            <a:endParaRPr lang="en-US" altLang="zh-CN" sz="5400" b="1" dirty="0">
              <a:solidFill>
                <a:srgbClr val="253E43"/>
              </a:solidFill>
              <a:latin typeface="华文彩云" panose="02010800040101010101" pitchFamily="2" charset="-122"/>
              <a:ea typeface="华文彩云" panose="02010800040101010101" pitchFamily="2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6232348" y="3296554"/>
            <a:ext cx="156966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5400" b="1" dirty="0">
                <a:solidFill>
                  <a:srgbClr val="253E43"/>
                </a:solidFill>
                <a:latin typeface="华文彩云" panose="02010800040101010101" pitchFamily="2" charset="-122"/>
                <a:ea typeface="华文彩云" panose="02010800040101010101" pitchFamily="2" charset="-122"/>
              </a:rPr>
              <a:t>知识</a:t>
            </a:r>
            <a:endParaRPr lang="en-US" altLang="zh-CN" sz="5400" b="1" dirty="0">
              <a:solidFill>
                <a:srgbClr val="253E43"/>
              </a:solidFill>
              <a:latin typeface="华文彩云" panose="02010800040101010101" pitchFamily="2" charset="-122"/>
              <a:ea typeface="华文彩云" panose="0201080004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32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3" presetID="32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7" grpId="1"/>
      <p:bldP spid="27" grpId="2"/>
      <p:bldP spid="28" grpId="0"/>
      <p:bldP spid="28" grpId="1"/>
      <p:bldP spid="28" grpId="2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686916" y="2502182"/>
            <a:ext cx="5386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教室集中授课处，防火安全最重要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686916" y="3153208"/>
            <a:ext cx="53863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火灾隐患：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、教室门不畅通或只开一个门；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、使用大功率照明灯或电取暖靠近易燃物；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、违反操作规则使用电子教具；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、电线线路老化或超负荷；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、不按照安全规定存放易燃物品；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、吸烟乱丢烟头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875073" y="1758823"/>
            <a:ext cx="38779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教室的火灾隐患和消防须知</a:t>
            </a:r>
            <a:endParaRPr lang="en-US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图片 8" descr="图片包含 房间&#10;&#10;已生成高可信度的说明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7079464" y="3001063"/>
            <a:ext cx="2904898" cy="218347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3726874" y="1559389"/>
            <a:ext cx="51400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教室失火的逃生和自救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216727" y="2251885"/>
            <a:ext cx="6282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教室失火别慌乱，听从老师指挥是关键，疏散出去最安全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16727" y="2728938"/>
            <a:ext cx="757887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逃生自救方法：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、教室一旦失火，在火势尚小时，可立即用教室里配备的灭火器扑灭自救。或用衣物将火压灭；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、火势发展，立即跑到教室外，如教室里已充斥大量烟气，撤离时可以用手帕、衣物等捂住口鼻。并弯腰低姿势快行，防止烟气吸入；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、一层教室失火，烟火封住教室门时，可用窗帘，衣物等拧成长条，制作一条安全绳，从窗口缓缓下滑；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、别的教室失火，当火势尚未控制楼道时，应该立即逃离教室，迅速进入安全通道向外疏散；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、烟火封住后撤楼道，大门时，可迅速撤往楼顶平台，等待救援。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502292" y="2842779"/>
            <a:ext cx="1200150" cy="1200150"/>
            <a:chOff x="2738871" y="2842779"/>
            <a:chExt cx="1200150" cy="1200150"/>
          </a:xfrm>
        </p:grpSpPr>
        <p:pic>
          <p:nvPicPr>
            <p:cNvPr id="5" name="图片 4" descr="图片包含 文字&#10;&#10;已生成高可信度的说明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738871" y="2842779"/>
              <a:ext cx="1200150" cy="1200150"/>
            </a:xfrm>
            <a:prstGeom prst="rect">
              <a:avLst/>
            </a:prstGeom>
          </p:spPr>
        </p:pic>
        <p:sp>
          <p:nvSpPr>
            <p:cNvPr id="6" name="文本框 5"/>
            <p:cNvSpPr txBox="1"/>
            <p:nvPr/>
          </p:nvSpPr>
          <p:spPr>
            <a:xfrm>
              <a:off x="2971801" y="3058133"/>
              <a:ext cx="73429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校</a:t>
              </a:r>
              <a:endParaRPr lang="zh-CN" altLang="en-US" sz="4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3702442" y="2842779"/>
            <a:ext cx="1200150" cy="1200150"/>
            <a:chOff x="3939021" y="2842779"/>
            <a:chExt cx="1200150" cy="1200150"/>
          </a:xfrm>
        </p:grpSpPr>
        <p:pic>
          <p:nvPicPr>
            <p:cNvPr id="8" name="图片 7" descr="图片包含 文字&#10;&#10;已生成高可信度的说明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939021" y="2842779"/>
              <a:ext cx="1200150" cy="1200150"/>
            </a:xfrm>
            <a:prstGeom prst="rect">
              <a:avLst/>
            </a:prstGeom>
          </p:spPr>
        </p:pic>
        <p:sp>
          <p:nvSpPr>
            <p:cNvPr id="9" name="文本框 8"/>
            <p:cNvSpPr txBox="1"/>
            <p:nvPr/>
          </p:nvSpPr>
          <p:spPr>
            <a:xfrm>
              <a:off x="4171950" y="3058133"/>
              <a:ext cx="73429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园</a:t>
              </a:r>
              <a:endParaRPr lang="zh-CN" altLang="en-US" sz="4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4902592" y="2842779"/>
            <a:ext cx="1200150" cy="1200150"/>
            <a:chOff x="5139171" y="2842779"/>
            <a:chExt cx="1200150" cy="1200150"/>
          </a:xfrm>
        </p:grpSpPr>
        <p:pic>
          <p:nvPicPr>
            <p:cNvPr id="11" name="图片 10" descr="图片包含 文字&#10;&#10;已生成高可信度的说明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139171" y="2842779"/>
              <a:ext cx="1200150" cy="1200150"/>
            </a:xfrm>
            <a:prstGeom prst="rect">
              <a:avLst/>
            </a:prstGeom>
          </p:spPr>
        </p:pic>
        <p:sp>
          <p:nvSpPr>
            <p:cNvPr id="12" name="文本框 11"/>
            <p:cNvSpPr txBox="1"/>
            <p:nvPr/>
          </p:nvSpPr>
          <p:spPr>
            <a:xfrm>
              <a:off x="5372100" y="3058133"/>
              <a:ext cx="73429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防</a:t>
              </a:r>
              <a:endParaRPr lang="zh-CN" altLang="en-US" sz="4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6102742" y="2842779"/>
            <a:ext cx="1200150" cy="1200150"/>
            <a:chOff x="6339321" y="2842779"/>
            <a:chExt cx="1200150" cy="1200150"/>
          </a:xfrm>
        </p:grpSpPr>
        <p:pic>
          <p:nvPicPr>
            <p:cNvPr id="14" name="图片 13" descr="图片包含 文字&#10;&#10;已生成高可信度的说明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6339321" y="2842779"/>
              <a:ext cx="1200150" cy="1200150"/>
            </a:xfrm>
            <a:prstGeom prst="rect">
              <a:avLst/>
            </a:prstGeom>
          </p:spPr>
        </p:pic>
        <p:sp>
          <p:nvSpPr>
            <p:cNvPr id="15" name="文本框 14"/>
            <p:cNvSpPr txBox="1"/>
            <p:nvPr/>
          </p:nvSpPr>
          <p:spPr>
            <a:xfrm>
              <a:off x="6572250" y="3058133"/>
              <a:ext cx="73429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火</a:t>
              </a:r>
              <a:endParaRPr lang="zh-CN" altLang="en-US" sz="4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7302892" y="2842779"/>
            <a:ext cx="1200150" cy="1200150"/>
            <a:chOff x="7539471" y="2842779"/>
            <a:chExt cx="1200150" cy="1200150"/>
          </a:xfrm>
        </p:grpSpPr>
        <p:pic>
          <p:nvPicPr>
            <p:cNvPr id="17" name="图片 16" descr="图片包含 文字&#10;&#10;已生成高可信度的说明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7539471" y="2842779"/>
              <a:ext cx="1200150" cy="1200150"/>
            </a:xfrm>
            <a:prstGeom prst="rect">
              <a:avLst/>
            </a:prstGeom>
          </p:spPr>
        </p:pic>
        <p:sp>
          <p:nvSpPr>
            <p:cNvPr id="18" name="文本框 17"/>
            <p:cNvSpPr txBox="1"/>
            <p:nvPr/>
          </p:nvSpPr>
          <p:spPr>
            <a:xfrm>
              <a:off x="7772400" y="3058132"/>
              <a:ext cx="73429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</a:t>
              </a:r>
              <a:endParaRPr lang="zh-CN" altLang="en-US" sz="4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8503042" y="2825202"/>
            <a:ext cx="1200150" cy="1200150"/>
            <a:chOff x="8739621" y="2825202"/>
            <a:chExt cx="1200150" cy="1200150"/>
          </a:xfrm>
        </p:grpSpPr>
        <p:pic>
          <p:nvPicPr>
            <p:cNvPr id="20" name="图片 19" descr="图片包含 文字&#10;&#10;已生成高可信度的说明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8739621" y="2825202"/>
              <a:ext cx="1200150" cy="1200150"/>
            </a:xfrm>
            <a:prstGeom prst="rect">
              <a:avLst/>
            </a:prstGeom>
          </p:spPr>
        </p:pic>
        <p:sp>
          <p:nvSpPr>
            <p:cNvPr id="21" name="文本框 20"/>
            <p:cNvSpPr txBox="1"/>
            <p:nvPr/>
          </p:nvSpPr>
          <p:spPr>
            <a:xfrm>
              <a:off x="8972550" y="3058132"/>
              <a:ext cx="73429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识</a:t>
              </a:r>
              <a:endParaRPr lang="zh-CN" altLang="en-US" sz="4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22" name="图片 21" descr="图片包含 玩具&#10;&#10;已生成极高可信度的说明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9382988" y="1849417"/>
            <a:ext cx="3048006" cy="3956312"/>
          </a:xfrm>
          <a:prstGeom prst="rect">
            <a:avLst/>
          </a:prstGeom>
        </p:spPr>
      </p:pic>
      <p:pic>
        <p:nvPicPr>
          <p:cNvPr id="23" name="图片 22" descr="图片包含 蛋糕, 小&#10;&#10;已生成高可信度的说明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-339232" y="2438399"/>
            <a:ext cx="3808744" cy="366485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5325024" y="2440082"/>
            <a:ext cx="4878732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据有关资料统计，在火灾中丧生的人，受烟雾中素、窒息而死亡的比例远比烧死的要高，大约比率高达</a:t>
            </a:r>
            <a:r>
              <a:rPr lang="en-US" altLang="zh-CN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70%</a:t>
            </a:r>
            <a:r>
              <a:rPr lang="zh-CN" altLang="en-US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以上，因此，当你被烟困住时，防烟雾中毒、防窒息死亡是非常重要的。我们日常生活中的毛巾要顺手捡来须知空气过滤器，人在烟雾中，用折叠</a:t>
            </a:r>
            <a:r>
              <a:rPr lang="en-US" altLang="zh-CN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</a:t>
            </a:r>
            <a:r>
              <a:rPr lang="zh-CN" altLang="en-US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层的湿毛巾蒙鼻保护，可减少</a:t>
            </a:r>
            <a:r>
              <a:rPr lang="en-US" altLang="zh-CN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60%</a:t>
            </a:r>
            <a:r>
              <a:rPr lang="zh-CN" altLang="en-US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烟雾毒气的吸入。 </a:t>
            </a:r>
            <a:endParaRPr lang="zh-CN" altLang="en-US" b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1944515" y="2576945"/>
            <a:ext cx="3180179" cy="2863958"/>
          </a:xfrm>
          <a:prstGeom prst="roundRect">
            <a:avLst>
              <a:gd name="adj" fmla="val 11256"/>
            </a:avLst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矩形 11"/>
          <p:cNvSpPr/>
          <p:nvPr/>
        </p:nvSpPr>
        <p:spPr>
          <a:xfrm>
            <a:off x="4318546" y="1814648"/>
            <a:ext cx="29209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毛巾妙用  过滤烟素 </a:t>
            </a:r>
            <a:endParaRPr lang="zh-CN" altLang="en-US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2057805" y="2609861"/>
            <a:ext cx="432913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当楼房突然发生火灾时，首先要强令自己保持镇静，切不可惊惶失措，以免做出错误的决断而冒险跳楼。逃生的路线要注意，朝有照明或明亮处迅速撤离；若在楼梯上，应选择往下跑，若被火档住，就要通过窗口或阳台等往外逃生。</a:t>
            </a:r>
            <a:endParaRPr lang="zh-CN" altLang="en-US" b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1" cstate="email"/>
          <a:srcRect/>
          <a:stretch>
            <a:fillRect/>
          </a:stretch>
        </p:blipFill>
        <p:spPr>
          <a:xfrm>
            <a:off x="6613554" y="2689787"/>
            <a:ext cx="3319063" cy="2425469"/>
          </a:xfrm>
          <a:prstGeom prst="roundRect">
            <a:avLst>
              <a:gd name="adj" fmla="val 11256"/>
            </a:avLst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矩形 10"/>
          <p:cNvSpPr/>
          <p:nvPr/>
        </p:nvSpPr>
        <p:spPr>
          <a:xfrm>
            <a:off x="4222375" y="1756474"/>
            <a:ext cx="29209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保持冷静  寻路逃生 </a:t>
            </a:r>
            <a:endParaRPr lang="zh-CN" altLang="en-US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867258" y="2324315"/>
            <a:ext cx="648072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你在跑离火场时，千万不要在弄不清方向的情况下乱跑，如普通楼梯一旦跑进去就遇上断电，就等于钻进死亡的“囚笼”；同时也不可躲入床下或壁柜中，这样会令救援者难以发现。正确有选择是：沿烟气不浓、大火尚未烧及的楼梯，应急疏散通道，楼外附设敞开式楼梯等往下跑，一旦在下跑的过程中受到烟火或人为封堵，应从水平方向选择其它通道，或临时退守到房间及避难层内争取时间，进而采用其它方法逃生。 </a:t>
            </a:r>
            <a:endParaRPr lang="zh-CN" altLang="en-US" b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413833" y="1778139"/>
            <a:ext cx="2920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明辨方向  逃离火场 </a:t>
            </a:r>
            <a:endParaRPr lang="zh-CN" altLang="en-US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2193347" y="2468061"/>
            <a:ext cx="761567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现代建筑虽然比较坚固，但诸如塑料壁线、化纤地板、人造宝丽板等，均为易燃物品。这些化学装饰材料燃烧时散发出的有毒气体，随着浓烟快于人奔跑速度的</a:t>
            </a:r>
            <a:r>
              <a:rPr lang="en-US" altLang="zh-CN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4-8</a:t>
            </a:r>
            <a:r>
              <a:rPr lang="zh-CN" altLang="en-US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倍迅速蔓延，即使不烧死，也会因烟雾毒气而窒息死亡。所以，当烟雾太浓时，可以用毛巾或湿布捂住口鼻，屏住呼吸，防止烟雾毒气呛入体内。同样，宜俯卧爬行，因烟气及毒气比空气轻，贴近地面的空气，一般比较清洁少烟，且含氧量较多，可避免被毒烟熏倒而窒息。</a:t>
            </a:r>
            <a:endParaRPr lang="zh-CN" altLang="en-US" b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387679" y="1770287"/>
            <a:ext cx="2920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烟雾场所  匍匐前进 </a:t>
            </a:r>
            <a:endParaRPr lang="zh-CN" altLang="en-US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2124222" y="2525653"/>
            <a:ext cx="469386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如果火灾发生时安全通道被堵，求援人员又不能不能及时赶到，情况万分危急时，你可迅速利用身边的绳索或可将窗帘、被罩、床单等撕成条，连接成绳，用水浇湿，一端紧固定在暖气管道或其它负载物体上，另一端沿窗口下垂至地面或较低的楼层的窗口，阳台处，顺绳下滑逃生。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 cstate="email"/>
          <a:srcRect/>
          <a:stretch>
            <a:fillRect/>
          </a:stretch>
        </p:blipFill>
        <p:spPr>
          <a:xfrm>
            <a:off x="6830290" y="2799803"/>
            <a:ext cx="3183345" cy="2452523"/>
          </a:xfrm>
          <a:prstGeom prst="roundRect">
            <a:avLst>
              <a:gd name="adj" fmla="val 5870"/>
            </a:avLst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矩形 7"/>
          <p:cNvSpPr/>
          <p:nvPr/>
        </p:nvSpPr>
        <p:spPr>
          <a:xfrm>
            <a:off x="4471152" y="1827469"/>
            <a:ext cx="2920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结绳自救  脱离险境 </a:t>
            </a:r>
            <a:endParaRPr lang="zh-CN" altLang="en-US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2175164" y="2551079"/>
            <a:ext cx="4283571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固守房中救生，可谓一种选择。你的邻居或别的房间发生火灾，如果用手摸房门感到烫手，则说明房外火势已进入</a:t>
            </a:r>
            <a:r>
              <a:rPr lang="zh-CN" altLang="en-US" sz="1600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“发展阶段”</a:t>
            </a:r>
            <a:r>
              <a:rPr lang="zh-CN" altLang="en-US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此时若开门，火焰和浓烟就会迎面而来。对于汹涌而来的烟雾，务必紧闭门窗，并用毛巾、被 子堵塞门缝，并向上泼水，顶住烟火进攻。 </a:t>
            </a:r>
            <a:endParaRPr lang="zh-CN" altLang="en-US" b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58735" y="2876956"/>
            <a:ext cx="3320724" cy="2349065"/>
          </a:xfrm>
          <a:prstGeom prst="roundRect">
            <a:avLst>
              <a:gd name="adj" fmla="val 5870"/>
            </a:avLst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矩形 7"/>
          <p:cNvSpPr/>
          <p:nvPr/>
        </p:nvSpPr>
        <p:spPr>
          <a:xfrm>
            <a:off x="4580087" y="1789203"/>
            <a:ext cx="2920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堵塞门户  固守救生 </a:t>
            </a:r>
            <a:endParaRPr lang="zh-CN" altLang="en-US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964979" y="2478817"/>
            <a:ext cx="474062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火灾发生时，如果你身处高楼，就要沿着楼梯向下跑，你如果旅游住的是星级以上酒店，一般都设有安全疏散楼梯间，安全疏散楼梯间都是防火防烟的。除非在最顶层你可向屋面跑，一般情况千万不要往上跑。因为烟和火的速度向上蔓延是非常快的，你肯定难以逃脱烟火的吞食。</a:t>
            </a:r>
            <a:endParaRPr lang="zh-CN" altLang="en-US" b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 cstate="email"/>
          <a:srcRect/>
          <a:stretch>
            <a:fillRect/>
          </a:stretch>
        </p:blipFill>
        <p:spPr>
          <a:xfrm>
            <a:off x="6604755" y="2599377"/>
            <a:ext cx="3453650" cy="2526806"/>
          </a:xfrm>
          <a:prstGeom prst="roundRect">
            <a:avLst>
              <a:gd name="adj" fmla="val 5870"/>
            </a:avLst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矩形 7"/>
          <p:cNvSpPr/>
          <p:nvPr/>
        </p:nvSpPr>
        <p:spPr>
          <a:xfrm>
            <a:off x="4335289" y="1784257"/>
            <a:ext cx="2920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身居高楼  沿梯下跑 </a:t>
            </a:r>
            <a:endParaRPr lang="zh-CN" altLang="en-US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2"/>
          <p:cNvSpPr txBox="1">
            <a:spLocks noChangeArrowheads="1"/>
          </p:cNvSpPr>
          <p:nvPr/>
        </p:nvSpPr>
        <p:spPr>
          <a:xfrm>
            <a:off x="4104843" y="2974167"/>
            <a:ext cx="6705601" cy="225691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4000" dirty="0">
                <a:solidFill>
                  <a:schemeClr val="bg1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1.</a:t>
            </a:r>
            <a:r>
              <a:rPr lang="zh-CN" altLang="en-US" sz="4000" dirty="0">
                <a:solidFill>
                  <a:schemeClr val="bg1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火灾事故案例</a:t>
            </a:r>
            <a:endParaRPr lang="en-US" altLang="zh-CN" sz="4000" dirty="0">
              <a:solidFill>
                <a:schemeClr val="bg1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  <a:p>
            <a:pPr marL="0" indent="0">
              <a:buNone/>
            </a:pPr>
            <a:r>
              <a:rPr lang="en-US" altLang="zh-CN" sz="4000" b="1" dirty="0">
                <a:solidFill>
                  <a:schemeClr val="bg1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2</a:t>
            </a:r>
            <a:r>
              <a:rPr lang="en-US" altLang="zh-CN" sz="4000" b="1" dirty="0" smtClean="0">
                <a:solidFill>
                  <a:schemeClr val="bg1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.</a:t>
            </a:r>
            <a:r>
              <a:rPr lang="zh-CN" altLang="en-US" sz="4000" dirty="0" smtClean="0">
                <a:solidFill>
                  <a:schemeClr val="bg1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校</a:t>
            </a:r>
            <a:r>
              <a:rPr lang="zh-CN" altLang="en-US" sz="4000" dirty="0">
                <a:solidFill>
                  <a:schemeClr val="bg1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园防火常识</a:t>
            </a:r>
            <a:endParaRPr lang="en-US" altLang="zh-CN" sz="4000" dirty="0">
              <a:solidFill>
                <a:schemeClr val="bg1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  <a:p>
            <a:pPr marL="0" indent="0">
              <a:buNone/>
            </a:pPr>
            <a:r>
              <a:rPr lang="en-US" altLang="zh-CN" sz="4000" b="1" dirty="0">
                <a:solidFill>
                  <a:schemeClr val="bg1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3</a:t>
            </a:r>
            <a:r>
              <a:rPr lang="en-US" altLang="zh-CN" sz="4000" b="1" dirty="0" smtClean="0">
                <a:solidFill>
                  <a:schemeClr val="bg1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.</a:t>
            </a:r>
            <a:r>
              <a:rPr lang="zh-CN" altLang="en-US" sz="4000" dirty="0" smtClean="0">
                <a:solidFill>
                  <a:schemeClr val="bg1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家</a:t>
            </a:r>
            <a:r>
              <a:rPr lang="zh-CN" altLang="en-US" sz="4000" dirty="0">
                <a:solidFill>
                  <a:schemeClr val="bg1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庭火灾逃生</a:t>
            </a:r>
            <a:endParaRPr lang="en-US" altLang="zh-CN" sz="4000" b="1" dirty="0">
              <a:solidFill>
                <a:schemeClr val="bg1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87165" y="2213321"/>
            <a:ext cx="3433178" cy="4463131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5127471" y="1937550"/>
            <a:ext cx="19257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>
                <a:solidFill>
                  <a:schemeClr val="bg1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目录</a:t>
            </a:r>
            <a:endParaRPr lang="zh-CN" altLang="en-US" sz="4800" dirty="0">
              <a:solidFill>
                <a:schemeClr val="bg1"/>
              </a:solidFill>
              <a:latin typeface="华文琥珀" panose="02010800040101010101" pitchFamily="2" charset="-122"/>
              <a:ea typeface="华文琥珀" panose="0201080004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69933" y="325925"/>
            <a:ext cx="16929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>
                <a:solidFill>
                  <a:srgbClr val="01C3FF"/>
                </a:solidFill>
              </a:rPr>
              <a:t>https://www.ypppt.com/</a:t>
            </a:r>
            <a:endParaRPr lang="zh-CN" altLang="en-US" sz="1050" dirty="0">
              <a:solidFill>
                <a:srgbClr val="01C3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49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200"/>
                            </p:stCondLst>
                            <p:childTnLst>
                              <p:par>
                                <p:cTn id="19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120000">
                                      <p:cBhvr>
                                        <p:cTn id="2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7" grpId="0"/>
      <p:bldP spid="7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978706" y="2500169"/>
            <a:ext cx="4654461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人处在火灾中，生命危在旦夕，不到最后刻，谁也不会放弃生命，一定要竭尽所能设法逃生，逃生和救人的器材设施种类较多，通常使用的有缓降器、救生袋、救生网、救生气垫、救生；；软梯、救生滑杆、救生滑台、救生舷梯等，如果能够充分利用这些器材和设施，你就可以火“口”脱险。</a:t>
            </a:r>
            <a:endParaRPr lang="zh-CN" altLang="en-US" b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6906457" y="2698467"/>
            <a:ext cx="2928408" cy="2524697"/>
          </a:xfrm>
          <a:prstGeom prst="roundRect">
            <a:avLst>
              <a:gd name="adj" fmla="val 5870"/>
            </a:avLst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矩形 10"/>
          <p:cNvSpPr/>
          <p:nvPr/>
        </p:nvSpPr>
        <p:spPr>
          <a:xfrm>
            <a:off x="4305936" y="1796550"/>
            <a:ext cx="34451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借助器材 火“口”脱险 </a:t>
            </a:r>
            <a:endParaRPr lang="zh-CN" altLang="en-US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2000498" y="2489255"/>
            <a:ext cx="481593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当你在无法冲出火海的情况下，可以逃进被认为是避难所的房间，如：浴室、卫生间等。因为这些房间既无可燃物，又有水源，进入后产即关门窗，这是以验也是证明了的，在一定条件下，该行为是有效的，可获得较大的生存机会。</a:t>
            </a:r>
            <a:endParaRPr lang="zh-CN" altLang="en-US" b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954982" y="2569902"/>
            <a:ext cx="3045859" cy="2424027"/>
          </a:xfrm>
          <a:prstGeom prst="roundRect">
            <a:avLst>
              <a:gd name="adj" fmla="val 5870"/>
            </a:avLst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矩形 7"/>
          <p:cNvSpPr/>
          <p:nvPr/>
        </p:nvSpPr>
        <p:spPr>
          <a:xfrm>
            <a:off x="4408467" y="1741131"/>
            <a:ext cx="2920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走投无路  厕所避难 </a:t>
            </a:r>
            <a:endParaRPr lang="zh-CN" altLang="en-US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911926" y="2585332"/>
            <a:ext cx="501498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世界灾难学者曾提出不少“自救”技巧，休斯</a:t>
            </a:r>
            <a:r>
              <a:rPr lang="en-US" altLang="zh-CN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1991</a:t>
            </a:r>
            <a:r>
              <a:rPr lang="zh-CN" altLang="en-US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年提出的 “软家具加重法”方法，获得了专家们的赞扬。 即在沙发、席梦思（最好数床相叠）等高楼上可以得到的家具下面捆上重物，如哑铃、带泥的花缸、水泥板等，总之，越重越好，然后人蹲在上面，两手紧紧抓住软家具从窗口或阳台被人推下，这样，由于这种“人物联合体”的重心在下面，因而上面的人不易翻转，而底下又有软物，因而获救的可能性较大。</a:t>
            </a:r>
            <a:br>
              <a:rPr lang="zh-CN" altLang="en-US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</a:br>
            <a:endParaRPr lang="zh-CN" altLang="en-US" b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6926915" y="2585332"/>
            <a:ext cx="3166202" cy="2385629"/>
          </a:xfrm>
          <a:prstGeom prst="roundRect">
            <a:avLst>
              <a:gd name="adj" fmla="val 5870"/>
            </a:avLst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矩形 7"/>
          <p:cNvSpPr/>
          <p:nvPr/>
        </p:nvSpPr>
        <p:spPr>
          <a:xfrm>
            <a:off x="4663213" y="1714458"/>
            <a:ext cx="2920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休斯跳楼  软物救命 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981201" y="2480309"/>
            <a:ext cx="5100968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正当起火建筑物被烈火或浓烟弥漫时，有些人刚刚疏散出来试图重返去灭火或找家人和抢救财产，结果成了人财两空。在火灾的发展阶段，当你重返建筑物时，也许正巧遇上可燃物发生“轰燃”，这时再次逃生的希望很小。即使火灾被扑灭也要慎重，有风吹，还会发生复燃现象，仍会遇上危险难以逃生。</a:t>
            </a:r>
            <a:endParaRPr lang="zh-CN" altLang="en-US" b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 cstate="email"/>
          <a:srcRect/>
          <a:stretch>
            <a:fillRect/>
          </a:stretch>
        </p:blipFill>
        <p:spPr>
          <a:xfrm>
            <a:off x="7082169" y="2616919"/>
            <a:ext cx="2956692" cy="2398425"/>
          </a:xfrm>
          <a:prstGeom prst="roundRect">
            <a:avLst>
              <a:gd name="adj" fmla="val 5870"/>
            </a:avLst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矩形 7"/>
          <p:cNvSpPr/>
          <p:nvPr/>
        </p:nvSpPr>
        <p:spPr>
          <a:xfrm>
            <a:off x="4696580" y="1757610"/>
            <a:ext cx="2920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既已逃生  勿念财物 </a:t>
            </a:r>
            <a:endParaRPr lang="zh-CN" altLang="en-US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134622" y="2623935"/>
            <a:ext cx="518057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居住在楼上的你被火包围，无法逃生时，可以向窗外晃动鲜艳的衣物或敲有声的金属制品，也可以向外抛轻型显眼的东西。如果在晚上，所有灯光失灵，你可以用手电筒，不停地在窗口闪动，及时发出有效的求救信号，以引起求援者的注意，将你从火“口”营救逃生。</a:t>
            </a:r>
            <a:endParaRPr lang="zh-CN" altLang="en-US" b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383472" y="1761898"/>
            <a:ext cx="2920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敲盆晃物  寻求救援 </a:t>
            </a:r>
            <a:endParaRPr lang="zh-CN" altLang="en-US" sz="4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1" name="图片 10" descr="图片包含 杯子, 就坐, 碗, 盘碟&#10;&#10;已生成极高可信度的说明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7428413" y="3006384"/>
            <a:ext cx="2825660" cy="220287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930699" y="2474956"/>
            <a:ext cx="528751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楼梯通道、安全出口等是火灾发生时最重要的逃生之路，应保证畅通无阻，切不可堆放杂物或设闸上锁，以便紧急时能安全迅速地通过</a:t>
            </a: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。</a:t>
            </a:r>
            <a:r>
              <a:rPr lang="zh-CN" altLang="en-US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在脱离时，往往要穿过着火地带，这时如果火势尚不太猛，可以穿上浸湿的不易燃烧的衣服或裹上湿的厚毯子。地面有火可以穿上胶鞋，穿过火区时要迅速果断，不要吸气，以免被浓烟熏呛。</a:t>
            </a:r>
            <a:endParaRPr lang="en-US" altLang="zh-CN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7218218" y="2589731"/>
            <a:ext cx="2904224" cy="2467177"/>
          </a:xfrm>
          <a:prstGeom prst="roundRect">
            <a:avLst>
              <a:gd name="adj" fmla="val 5870"/>
            </a:avLst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矩形 6"/>
          <p:cNvSpPr/>
          <p:nvPr/>
        </p:nvSpPr>
        <p:spPr>
          <a:xfrm>
            <a:off x="4574458" y="1728050"/>
            <a:ext cx="2920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通道畅通   速离险境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图片包含 玩具, 玩偶&#10;&#10;已生成极高可信度的说明"/>
          <p:cNvPicPr>
            <a:picLocks noChangeAspect="1"/>
          </p:cNvPicPr>
          <p:nvPr/>
        </p:nvPicPr>
        <p:blipFill rotWithShape="1">
          <a:blip r:embed="rId1" cstate="email"/>
          <a:srcRect/>
          <a:stretch>
            <a:fillRect/>
          </a:stretch>
        </p:blipFill>
        <p:spPr>
          <a:xfrm>
            <a:off x="3000152" y="1347417"/>
            <a:ext cx="6314935" cy="4679792"/>
          </a:xfrm>
          <a:prstGeom prst="rect">
            <a:avLst/>
          </a:prstGeom>
        </p:spPr>
      </p:pic>
      <p:pic>
        <p:nvPicPr>
          <p:cNvPr id="3" name="图片 2" descr="图片包含 玩具, 玩偶&#10;&#10;已生成极高可信度的说明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-266387" y="4028031"/>
            <a:ext cx="3927765" cy="2945824"/>
          </a:xfrm>
          <a:prstGeom prst="rect">
            <a:avLst/>
          </a:prstGeom>
        </p:spPr>
      </p:pic>
      <p:pic>
        <p:nvPicPr>
          <p:cNvPr id="4" name="图片 3" descr="图片包含 玩具, 玩偶, 室内, 小&#10;&#10;已生成高可信度的说明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9901812" y="3016121"/>
            <a:ext cx="2290188" cy="4073236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3275941" y="2961206"/>
            <a:ext cx="156966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5400" b="1" dirty="0">
                <a:solidFill>
                  <a:srgbClr val="253E43"/>
                </a:solidFill>
                <a:latin typeface="华文彩云" panose="02010800040101010101" pitchFamily="2" charset="-122"/>
                <a:ea typeface="华文彩云" panose="02010800040101010101" pitchFamily="2" charset="-122"/>
              </a:rPr>
              <a:t>谢谢</a:t>
            </a:r>
            <a:endParaRPr lang="en-US" altLang="zh-CN" sz="5400" b="1" dirty="0">
              <a:solidFill>
                <a:srgbClr val="253E43"/>
              </a:solidFill>
              <a:latin typeface="华文彩云" panose="02010800040101010101" pitchFamily="2" charset="-122"/>
              <a:ea typeface="华文彩云" panose="0201080004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 rot="409001">
            <a:off x="5489888" y="3341866"/>
            <a:ext cx="156966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5400" b="1" dirty="0">
                <a:solidFill>
                  <a:srgbClr val="253E43"/>
                </a:solidFill>
                <a:latin typeface="华文彩云" panose="02010800040101010101" pitchFamily="2" charset="-122"/>
                <a:ea typeface="华文彩云" panose="02010800040101010101" pitchFamily="2" charset="-122"/>
              </a:rPr>
              <a:t>你的</a:t>
            </a:r>
            <a:endParaRPr lang="en-US" altLang="zh-CN" sz="5400" b="1" dirty="0">
              <a:solidFill>
                <a:srgbClr val="253E43"/>
              </a:solidFill>
              <a:latin typeface="华文彩云" panose="02010800040101010101" pitchFamily="2" charset="-122"/>
              <a:ea typeface="华文彩云" panose="02010800040101010101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521215" y="3540394"/>
            <a:ext cx="156966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5400" b="1" dirty="0">
                <a:solidFill>
                  <a:srgbClr val="253E43"/>
                </a:solidFill>
                <a:latin typeface="华文彩云" panose="02010800040101010101" pitchFamily="2" charset="-122"/>
                <a:ea typeface="华文彩云" panose="02010800040101010101" pitchFamily="2" charset="-122"/>
              </a:rPr>
              <a:t>观看</a:t>
            </a:r>
            <a:endParaRPr lang="en-US" altLang="zh-CN" sz="5400" b="1" dirty="0">
              <a:solidFill>
                <a:srgbClr val="253E43"/>
              </a:solidFill>
              <a:latin typeface="华文彩云" panose="02010800040101010101" pitchFamily="2" charset="-122"/>
              <a:ea typeface="华文彩云" panose="0201080004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2" presetID="32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8" presetID="32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4" presetID="32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5" grpId="2"/>
      <p:bldP spid="6" grpId="0"/>
      <p:bldP spid="6" grpId="1"/>
      <p:bldP spid="6" grpId="2"/>
      <p:bldP spid="7" grpId="0"/>
      <p:bldP spid="7" grpId="1"/>
      <p:bldP spid="7" grpId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10457" y="-35665"/>
            <a:ext cx="12180611" cy="68931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1568" y="2587120"/>
            <a:ext cx="12189499" cy="123742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337" y="1400487"/>
            <a:ext cx="2504692" cy="761883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815" y="4134379"/>
            <a:ext cx="3799893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组合 21"/>
          <p:cNvGrpSpPr/>
          <p:nvPr/>
        </p:nvGrpSpPr>
        <p:grpSpPr>
          <a:xfrm>
            <a:off x="2502292" y="2842779"/>
            <a:ext cx="1200150" cy="1200150"/>
            <a:chOff x="2738871" y="2842779"/>
            <a:chExt cx="1200150" cy="1200150"/>
          </a:xfrm>
        </p:grpSpPr>
        <p:pic>
          <p:nvPicPr>
            <p:cNvPr id="5" name="图片 4" descr="图片包含 文字&#10;&#10;已生成高可信度的说明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738871" y="2842779"/>
              <a:ext cx="1200150" cy="1200150"/>
            </a:xfrm>
            <a:prstGeom prst="rect">
              <a:avLst/>
            </a:prstGeom>
          </p:spPr>
        </p:pic>
        <p:sp>
          <p:nvSpPr>
            <p:cNvPr id="11" name="文本框 10"/>
            <p:cNvSpPr txBox="1"/>
            <p:nvPr/>
          </p:nvSpPr>
          <p:spPr>
            <a:xfrm>
              <a:off x="2971801" y="3058133"/>
              <a:ext cx="73429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火</a:t>
              </a:r>
              <a:endParaRPr lang="zh-CN" altLang="en-US" sz="4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3702442" y="2842779"/>
            <a:ext cx="1200150" cy="1200150"/>
            <a:chOff x="3939021" y="2842779"/>
            <a:chExt cx="1200150" cy="1200150"/>
          </a:xfrm>
        </p:grpSpPr>
        <p:pic>
          <p:nvPicPr>
            <p:cNvPr id="7" name="图片 6" descr="图片包含 文字&#10;&#10;已生成高可信度的说明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939021" y="2842779"/>
              <a:ext cx="1200150" cy="1200150"/>
            </a:xfrm>
            <a:prstGeom prst="rect">
              <a:avLst/>
            </a:prstGeom>
          </p:spPr>
        </p:pic>
        <p:sp>
          <p:nvSpPr>
            <p:cNvPr id="12" name="文本框 11"/>
            <p:cNvSpPr txBox="1"/>
            <p:nvPr/>
          </p:nvSpPr>
          <p:spPr>
            <a:xfrm>
              <a:off x="4171950" y="3058133"/>
              <a:ext cx="73429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灾</a:t>
              </a:r>
              <a:endParaRPr lang="zh-CN" altLang="en-US" sz="4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4902592" y="2842779"/>
            <a:ext cx="1200150" cy="1200150"/>
            <a:chOff x="5139171" y="2842779"/>
            <a:chExt cx="1200150" cy="1200150"/>
          </a:xfrm>
        </p:grpSpPr>
        <p:pic>
          <p:nvPicPr>
            <p:cNvPr id="8" name="图片 7" descr="图片包含 文字&#10;&#10;已生成高可信度的说明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139171" y="2842779"/>
              <a:ext cx="1200150" cy="1200150"/>
            </a:xfrm>
            <a:prstGeom prst="rect">
              <a:avLst/>
            </a:prstGeom>
          </p:spPr>
        </p:pic>
        <p:sp>
          <p:nvSpPr>
            <p:cNvPr id="13" name="文本框 12"/>
            <p:cNvSpPr txBox="1"/>
            <p:nvPr/>
          </p:nvSpPr>
          <p:spPr>
            <a:xfrm>
              <a:off x="5372100" y="3058133"/>
              <a:ext cx="73429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故</a:t>
              </a:r>
              <a:endParaRPr lang="zh-CN" altLang="en-US" sz="4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6102742" y="2842779"/>
            <a:ext cx="1200150" cy="1200150"/>
            <a:chOff x="6339321" y="2842779"/>
            <a:chExt cx="1200150" cy="1200150"/>
          </a:xfrm>
        </p:grpSpPr>
        <p:pic>
          <p:nvPicPr>
            <p:cNvPr id="9" name="图片 8" descr="图片包含 文字&#10;&#10;已生成高可信度的说明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6339321" y="2842779"/>
              <a:ext cx="1200150" cy="1200150"/>
            </a:xfrm>
            <a:prstGeom prst="rect">
              <a:avLst/>
            </a:prstGeom>
          </p:spPr>
        </p:pic>
        <p:sp>
          <p:nvSpPr>
            <p:cNvPr id="14" name="文本框 13"/>
            <p:cNvSpPr txBox="1"/>
            <p:nvPr/>
          </p:nvSpPr>
          <p:spPr>
            <a:xfrm>
              <a:off x="6572250" y="3058133"/>
              <a:ext cx="73429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事</a:t>
              </a:r>
              <a:endParaRPr lang="zh-CN" altLang="en-US" sz="4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7302892" y="2842779"/>
            <a:ext cx="1200150" cy="1200150"/>
            <a:chOff x="7539471" y="2842779"/>
            <a:chExt cx="1200150" cy="1200150"/>
          </a:xfrm>
        </p:grpSpPr>
        <p:pic>
          <p:nvPicPr>
            <p:cNvPr id="10" name="图片 9" descr="图片包含 文字&#10;&#10;已生成高可信度的说明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7539471" y="2842779"/>
              <a:ext cx="1200150" cy="1200150"/>
            </a:xfrm>
            <a:prstGeom prst="rect">
              <a:avLst/>
            </a:prstGeom>
          </p:spPr>
        </p:pic>
        <p:sp>
          <p:nvSpPr>
            <p:cNvPr id="15" name="文本框 14"/>
            <p:cNvSpPr txBox="1"/>
            <p:nvPr/>
          </p:nvSpPr>
          <p:spPr>
            <a:xfrm>
              <a:off x="7772400" y="3058132"/>
              <a:ext cx="73429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案</a:t>
              </a:r>
              <a:endParaRPr lang="zh-CN" altLang="en-US" sz="4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8503042" y="2825202"/>
            <a:ext cx="1200150" cy="1200150"/>
            <a:chOff x="8739621" y="2825202"/>
            <a:chExt cx="1200150" cy="1200150"/>
          </a:xfrm>
        </p:grpSpPr>
        <p:pic>
          <p:nvPicPr>
            <p:cNvPr id="16" name="图片 15" descr="图片包含 文字&#10;&#10;已生成高可信度的说明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8739621" y="2825202"/>
              <a:ext cx="1200150" cy="1200150"/>
            </a:xfrm>
            <a:prstGeom prst="rect">
              <a:avLst/>
            </a:prstGeom>
          </p:spPr>
        </p:pic>
        <p:sp>
          <p:nvSpPr>
            <p:cNvPr id="17" name="文本框 16"/>
            <p:cNvSpPr txBox="1"/>
            <p:nvPr/>
          </p:nvSpPr>
          <p:spPr>
            <a:xfrm>
              <a:off x="8972550" y="3058132"/>
              <a:ext cx="73429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例</a:t>
              </a:r>
              <a:endParaRPr lang="zh-CN" altLang="en-US" sz="4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19" name="图片 18" descr="图片包含 玩具&#10;&#10;已生成极高可信度的说明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9382988" y="1849417"/>
            <a:ext cx="3048006" cy="3956312"/>
          </a:xfrm>
          <a:prstGeom prst="rect">
            <a:avLst/>
          </a:prstGeom>
        </p:spPr>
      </p:pic>
      <p:pic>
        <p:nvPicPr>
          <p:cNvPr id="21" name="图片 20" descr="图片包含 蛋糕, 小&#10;&#10;已生成高可信度的说明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-268313" y="2496456"/>
            <a:ext cx="3808744" cy="366485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Img260636836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2537430" y="1939343"/>
            <a:ext cx="5068716" cy="312651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768000" y="3502599"/>
            <a:ext cx="2544978" cy="3394364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7849300" y="2471548"/>
            <a:ext cx="243077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3200" dirty="0">
                <a:solidFill>
                  <a:schemeClr val="bg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上海商学院宿舍起火</a:t>
            </a:r>
            <a:r>
              <a:rPr lang="zh-CN" altLang="en-US" sz="3200" dirty="0">
                <a:solidFill>
                  <a:schemeClr val="bg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，</a:t>
            </a:r>
            <a:r>
              <a:rPr lang="zh-CN" altLang="zh-CN" sz="3200" dirty="0">
                <a:solidFill>
                  <a:schemeClr val="bg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四女生跳楼身亡</a:t>
            </a:r>
            <a:r>
              <a:rPr lang="zh-CN" altLang="en-US" sz="3200" dirty="0">
                <a:solidFill>
                  <a:schemeClr val="bg1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。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0913143631773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2362135" y="2790460"/>
            <a:ext cx="3501248" cy="229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4382198" y="1740243"/>
            <a:ext cx="39021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4800" dirty="0">
                <a:solidFill>
                  <a:schemeClr val="bg1"/>
                </a:solidFill>
                <a:ea typeface="隶书" panose="02010509060101010101" pitchFamily="49" charset="-122"/>
              </a:rPr>
              <a:t>火灾后的惨状</a:t>
            </a:r>
            <a:endParaRPr lang="zh-CN" altLang="en-US" sz="4800" dirty="0">
              <a:solidFill>
                <a:schemeClr val="bg1"/>
              </a:solidFill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768000" y="3502599"/>
            <a:ext cx="2544978" cy="3394364"/>
          </a:xfrm>
          <a:prstGeom prst="rect">
            <a:avLst/>
          </a:prstGeom>
        </p:spPr>
      </p:pic>
      <p:pic>
        <p:nvPicPr>
          <p:cNvPr id="8" name="Picture 3" descr="xinsrc_370701162222328268036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463192" y="2790459"/>
            <a:ext cx="3388261" cy="229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2006571155183097"/>
          <p:cNvPicPr>
            <a:picLocks noChangeAspect="1" noChangeArrowheads="1"/>
          </p:cNvPicPr>
          <p:nvPr/>
        </p:nvPicPr>
        <p:blipFill>
          <a:blip r:embed="rId1" cstate="email">
            <a:lum bright="20000" contrast="10000"/>
          </a:blip>
          <a:srcRect/>
          <a:stretch>
            <a:fillRect/>
          </a:stretch>
        </p:blipFill>
        <p:spPr bwMode="auto">
          <a:xfrm>
            <a:off x="7581680" y="2130176"/>
            <a:ext cx="2379861" cy="3204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张玉朵"/>
          <p:cNvPicPr>
            <a:picLocks noChangeAspect="1" noChangeArrowheads="1"/>
          </p:cNvPicPr>
          <p:nvPr/>
        </p:nvPicPr>
        <p:blipFill>
          <a:blip r:embed="rId2" cstate="email">
            <a:lum bright="-30000" contrast="14000"/>
          </a:blip>
          <a:srcRect/>
          <a:stretch>
            <a:fillRect/>
          </a:stretch>
        </p:blipFill>
        <p:spPr bwMode="auto">
          <a:xfrm>
            <a:off x="5056151" y="2128415"/>
            <a:ext cx="2272446" cy="3206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2695232" y="2462322"/>
            <a:ext cx="21078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3600" dirty="0">
                <a:solidFill>
                  <a:schemeClr val="bg1"/>
                </a:solidFill>
                <a:ea typeface="隶书" panose="02010509060101010101" pitchFamily="49" charset="-122"/>
              </a:rPr>
              <a:t>如花似玉美少女一场大火面目</a:t>
            </a:r>
            <a:r>
              <a:rPr lang="zh-CN" altLang="en-US" sz="3600" dirty="0">
                <a:solidFill>
                  <a:schemeClr val="bg1"/>
                </a:solidFill>
                <a:ea typeface="隶书" panose="02010509060101010101" pitchFamily="49" charset="-122"/>
              </a:rPr>
              <a:t>全</a:t>
            </a:r>
            <a:r>
              <a:rPr lang="zh-CN" altLang="zh-CN" sz="3600" dirty="0">
                <a:solidFill>
                  <a:schemeClr val="bg1"/>
                </a:solidFill>
                <a:ea typeface="隶书" panose="02010509060101010101" pitchFamily="49" charset="-122"/>
              </a:rPr>
              <a:t>非</a:t>
            </a:r>
            <a:endParaRPr lang="zh-CN" altLang="en-US" sz="3600" dirty="0">
              <a:solidFill>
                <a:schemeClr val="bg1"/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768000" y="3502599"/>
            <a:ext cx="2544978" cy="339436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502292" y="2842779"/>
            <a:ext cx="1200150" cy="1200150"/>
            <a:chOff x="2738871" y="2842779"/>
            <a:chExt cx="1200150" cy="1200150"/>
          </a:xfrm>
        </p:grpSpPr>
        <p:pic>
          <p:nvPicPr>
            <p:cNvPr id="5" name="图片 4" descr="图片包含 文字&#10;&#10;已生成高可信度的说明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738871" y="2842779"/>
              <a:ext cx="1200150" cy="1200150"/>
            </a:xfrm>
            <a:prstGeom prst="rect">
              <a:avLst/>
            </a:prstGeom>
          </p:spPr>
        </p:pic>
        <p:sp>
          <p:nvSpPr>
            <p:cNvPr id="6" name="文本框 5"/>
            <p:cNvSpPr txBox="1"/>
            <p:nvPr/>
          </p:nvSpPr>
          <p:spPr>
            <a:xfrm>
              <a:off x="2971801" y="3058133"/>
              <a:ext cx="73429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校</a:t>
              </a:r>
              <a:endParaRPr lang="zh-CN" altLang="en-US" sz="4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3702442" y="2842779"/>
            <a:ext cx="1200150" cy="1200150"/>
            <a:chOff x="3939021" y="2842779"/>
            <a:chExt cx="1200150" cy="1200150"/>
          </a:xfrm>
        </p:grpSpPr>
        <p:pic>
          <p:nvPicPr>
            <p:cNvPr id="8" name="图片 7" descr="图片包含 文字&#10;&#10;已生成高可信度的说明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939021" y="2842779"/>
              <a:ext cx="1200150" cy="1200150"/>
            </a:xfrm>
            <a:prstGeom prst="rect">
              <a:avLst/>
            </a:prstGeom>
          </p:spPr>
        </p:pic>
        <p:sp>
          <p:nvSpPr>
            <p:cNvPr id="9" name="文本框 8"/>
            <p:cNvSpPr txBox="1"/>
            <p:nvPr/>
          </p:nvSpPr>
          <p:spPr>
            <a:xfrm>
              <a:off x="4171950" y="3058133"/>
              <a:ext cx="73429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园</a:t>
              </a:r>
              <a:endParaRPr lang="zh-CN" altLang="en-US" sz="4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4902592" y="2842779"/>
            <a:ext cx="1200150" cy="1200150"/>
            <a:chOff x="5139171" y="2842779"/>
            <a:chExt cx="1200150" cy="1200150"/>
          </a:xfrm>
        </p:grpSpPr>
        <p:pic>
          <p:nvPicPr>
            <p:cNvPr id="11" name="图片 10" descr="图片包含 文字&#10;&#10;已生成高可信度的说明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139171" y="2842779"/>
              <a:ext cx="1200150" cy="1200150"/>
            </a:xfrm>
            <a:prstGeom prst="rect">
              <a:avLst/>
            </a:prstGeom>
          </p:spPr>
        </p:pic>
        <p:sp>
          <p:nvSpPr>
            <p:cNvPr id="12" name="文本框 11"/>
            <p:cNvSpPr txBox="1"/>
            <p:nvPr/>
          </p:nvSpPr>
          <p:spPr>
            <a:xfrm>
              <a:off x="5372100" y="3058133"/>
              <a:ext cx="73429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防</a:t>
              </a:r>
              <a:endParaRPr lang="zh-CN" altLang="en-US" sz="4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6102742" y="2842779"/>
            <a:ext cx="1200150" cy="1200150"/>
            <a:chOff x="6339321" y="2842779"/>
            <a:chExt cx="1200150" cy="1200150"/>
          </a:xfrm>
        </p:grpSpPr>
        <p:pic>
          <p:nvPicPr>
            <p:cNvPr id="14" name="图片 13" descr="图片包含 文字&#10;&#10;已生成高可信度的说明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6339321" y="2842779"/>
              <a:ext cx="1200150" cy="1200150"/>
            </a:xfrm>
            <a:prstGeom prst="rect">
              <a:avLst/>
            </a:prstGeom>
          </p:spPr>
        </p:pic>
        <p:sp>
          <p:nvSpPr>
            <p:cNvPr id="15" name="文本框 14"/>
            <p:cNvSpPr txBox="1"/>
            <p:nvPr/>
          </p:nvSpPr>
          <p:spPr>
            <a:xfrm>
              <a:off x="6572250" y="3058133"/>
              <a:ext cx="73429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火</a:t>
              </a:r>
              <a:endParaRPr lang="zh-CN" altLang="en-US" sz="4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7302892" y="2842779"/>
            <a:ext cx="1200150" cy="1200150"/>
            <a:chOff x="7539471" y="2842779"/>
            <a:chExt cx="1200150" cy="1200150"/>
          </a:xfrm>
        </p:grpSpPr>
        <p:pic>
          <p:nvPicPr>
            <p:cNvPr id="17" name="图片 16" descr="图片包含 文字&#10;&#10;已生成高可信度的说明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7539471" y="2842779"/>
              <a:ext cx="1200150" cy="1200150"/>
            </a:xfrm>
            <a:prstGeom prst="rect">
              <a:avLst/>
            </a:prstGeom>
          </p:spPr>
        </p:pic>
        <p:sp>
          <p:nvSpPr>
            <p:cNvPr id="18" name="文本框 17"/>
            <p:cNvSpPr txBox="1"/>
            <p:nvPr/>
          </p:nvSpPr>
          <p:spPr>
            <a:xfrm>
              <a:off x="7772400" y="3058132"/>
              <a:ext cx="73429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常</a:t>
              </a:r>
              <a:endParaRPr lang="zh-CN" altLang="en-US" sz="4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8503042" y="2825202"/>
            <a:ext cx="1200150" cy="1200150"/>
            <a:chOff x="8739621" y="2825202"/>
            <a:chExt cx="1200150" cy="1200150"/>
          </a:xfrm>
        </p:grpSpPr>
        <p:pic>
          <p:nvPicPr>
            <p:cNvPr id="20" name="图片 19" descr="图片包含 文字&#10;&#10;已生成高可信度的说明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8739621" y="2825202"/>
              <a:ext cx="1200150" cy="1200150"/>
            </a:xfrm>
            <a:prstGeom prst="rect">
              <a:avLst/>
            </a:prstGeom>
          </p:spPr>
        </p:pic>
        <p:sp>
          <p:nvSpPr>
            <p:cNvPr id="21" name="文本框 20"/>
            <p:cNvSpPr txBox="1"/>
            <p:nvPr/>
          </p:nvSpPr>
          <p:spPr>
            <a:xfrm>
              <a:off x="8972550" y="3058132"/>
              <a:ext cx="73429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识</a:t>
              </a:r>
              <a:endParaRPr lang="zh-CN" altLang="en-US" sz="4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22" name="图片 21" descr="图片包含 玩具&#10;&#10;已生成极高可信度的说明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9379339" y="659246"/>
            <a:ext cx="3048006" cy="3956312"/>
          </a:xfrm>
          <a:prstGeom prst="rect">
            <a:avLst/>
          </a:prstGeom>
        </p:spPr>
      </p:pic>
      <p:pic>
        <p:nvPicPr>
          <p:cNvPr id="23" name="图片 22" descr="图片包含 蛋糕, 小&#10;&#10;已生成高可信度的说明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-339232" y="2380342"/>
            <a:ext cx="3808744" cy="366485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837011" y="1662544"/>
            <a:ext cx="2984912" cy="569913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zh-CN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疏散指示标志</a:t>
            </a:r>
            <a:endParaRPr lang="zh-CN" altLang="zh-CN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1" cstate="email"/>
          <a:srcRect/>
          <a:stretch>
            <a:fillRect/>
          </a:stretch>
        </p:blipFill>
        <p:spPr>
          <a:xfrm>
            <a:off x="4973371" y="2628777"/>
            <a:ext cx="2356096" cy="240311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964219" y="2232458"/>
            <a:ext cx="3803800" cy="3195757"/>
          </a:xfrm>
          <a:prstGeom prst="rect">
            <a:avLst/>
          </a:prstGeom>
        </p:spPr>
      </p:pic>
      <p:pic>
        <p:nvPicPr>
          <p:cNvPr id="10" name="图片 9" descr="图片包含 玩偶, 玩具, 餐桌, 照片&#10;&#10;已生成极高可信度的说明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985170" y="1947501"/>
            <a:ext cx="2827132" cy="350519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图片包含 黄色&#10;&#10;已生成极高可信度的说明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7212993" y="2272146"/>
            <a:ext cx="2481176" cy="2522502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2638300" y="2126473"/>
            <a:ext cx="3906982" cy="2813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zh-CN" altLang="en-US" sz="2000" b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当发生火灾时通常会伴有停电等现象，消防应急灯是一种自动充电的照明灯，当发生火灾或停电时，消防应急灯会自动工作照明，指示人们安全通道和出口的位置，以免顾客找不到安全出口撞伤。 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0">
        <p:random/>
      </p:transition>
    </mc:Choice>
    <mc:Fallback>
      <p:transition spd="slow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ags/tag1.xml><?xml version="1.0" encoding="utf-8"?>
<p:tagLst xmlns:p="http://schemas.openxmlformats.org/presentationml/2006/main">
  <p:tag name="ISPRING_PRESENTATION_TITLE" val="PowerPoint 演示文稿"/>
  <p:tag name="commondata" val="eyJoZGlkIjoiYTQ3YTc2YjBlNWRhYjQ0NTA0MDBkN2E0YWM4YTZjZGMifQ==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2574</Words>
  <Application>WPS 演示</Application>
  <PresentationFormat>宽屏</PresentationFormat>
  <Paragraphs>144</Paragraphs>
  <Slides>27</Slides>
  <Notes>27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43" baseType="lpstr">
      <vt:lpstr>Arial</vt:lpstr>
      <vt:lpstr>宋体</vt:lpstr>
      <vt:lpstr>Wingdings</vt:lpstr>
      <vt:lpstr>华文彩云</vt:lpstr>
      <vt:lpstr>华文琥珀</vt:lpstr>
      <vt:lpstr>微软雅黑</vt:lpstr>
      <vt:lpstr>隶书</vt:lpstr>
      <vt:lpstr>Arial Unicode MS</vt:lpstr>
      <vt:lpstr>等线 Light</vt:lpstr>
      <vt:lpstr>等线</vt:lpstr>
      <vt:lpstr>Meiryo</vt:lpstr>
      <vt:lpstr>Yu Gothic UI</vt:lpstr>
      <vt:lpstr>Arial Narrow</vt:lpstr>
      <vt:lpstr>Calibri</vt:lpstr>
      <vt:lpstr>Calibri Light</vt:lpstr>
      <vt:lpstr>第一PPT模板网-WWW.1PPT.COM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creator>优品PPT</dc:creator>
  <dc:subject>https://www.ypppt.com/</dc:subject>
  <cp:lastModifiedBy>Years later</cp:lastModifiedBy>
  <cp:revision>33</cp:revision>
  <dcterms:created xsi:type="dcterms:W3CDTF">2017-09-27T08:46:00Z</dcterms:created>
  <dcterms:modified xsi:type="dcterms:W3CDTF">2024-05-29T17:56:16Z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C4689E2A1AC8403E83C19C7D3658372D_13</vt:lpwstr>
  </property>
  <property fmtid="{D5CDD505-2E9C-101B-9397-08002B2CF9AE}" pid="3" name="KSOProductBuildVer">
    <vt:lpwstr>2052-12.1.0.16417</vt:lpwstr>
  </property>
</Properties>
</file>