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66" r:id="rId6"/>
    <p:sldId id="272" r:id="rId7"/>
    <p:sldId id="273" r:id="rId8"/>
    <p:sldId id="260" r:id="rId9"/>
    <p:sldId id="269" r:id="rId10"/>
    <p:sldId id="284" r:id="rId11"/>
    <p:sldId id="276" r:id="rId12"/>
    <p:sldId id="267" r:id="rId13"/>
    <p:sldId id="263" r:id="rId14"/>
    <p:sldId id="271" r:id="rId15"/>
    <p:sldId id="282" r:id="rId16"/>
    <p:sldId id="285" r:id="rId17"/>
    <p:sldId id="279" r:id="rId18"/>
    <p:sldId id="280" r:id="rId19"/>
    <p:sldId id="278" r:id="rId20"/>
    <p:sldId id="277" r:id="rId21"/>
    <p:sldId id="296" r:id="rId22"/>
  </p:sldIdLst>
  <p:sldSz cx="9144000" cy="5143500" type="screen16x9"/>
  <p:notesSz cx="6858000" cy="9144000"/>
  <p:custDataLst>
    <p:tags r:id="rId26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0101"/>
    <a:srgbClr val="FF0101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18" autoAdjust="0"/>
    <p:restoredTop sz="93981" autoAdjust="0"/>
  </p:normalViewPr>
  <p:slideViewPr>
    <p:cSldViewPr showGuides="1">
      <p:cViewPr varScale="1">
        <p:scale>
          <a:sx n="135" d="100"/>
          <a:sy n="135" d="100"/>
        </p:scale>
        <p:origin x="1062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6" Type="http://schemas.openxmlformats.org/officeDocument/2006/relationships/tags" Target="tags/tag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A6A35CAA-EC5F-459A-A84A-E39278FBB8F6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E0F5971D-883F-431A-BC9F-02646BFFB30A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536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kumimoji="1" lang="zh-CN" altLang="en-US" dirty="0" smtClean="0"/>
          </a:p>
        </p:txBody>
      </p:sp>
      <p:sp>
        <p:nvSpPr>
          <p:cNvPr id="15363" name="幻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C238E9D-8CA3-4C24-8AAD-A4158176003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379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r>
              <a:rPr lang="zh-CN" altLang="zh-CN" smtClean="0"/>
              <a:t>消费管理：这点上我们指，对消费者的洞察以及消费行为分析及管理，</a:t>
            </a:r>
            <a:r>
              <a:rPr lang="zh-CN" altLang="en-US" smtClean="0"/>
              <a:t>与</a:t>
            </a:r>
            <a:r>
              <a:rPr lang="zh-CN" altLang="zh-CN" smtClean="0"/>
              <a:t>传统的用户调研有本质的区别，传统</a:t>
            </a:r>
            <a:r>
              <a:rPr lang="zh-CN" altLang="en-US" smtClean="0"/>
              <a:t>的用户调研是</a:t>
            </a:r>
            <a:r>
              <a:rPr lang="zh-CN" altLang="zh-CN" smtClean="0"/>
              <a:t>以样本反应群体，所能提供的仅仅是参考样本，很难称之为管理。在今天大数据的消费管理，是建立在企业市场所有的营销活动之中的系统平台。</a:t>
            </a:r>
            <a:r>
              <a:rPr lang="zh-CN" altLang="en-US" smtClean="0"/>
              <a:t>企业在整个营销过程中回收收集全人群数据再度优化，今天的大数据营销支撑的是企业的市场策略及战略。</a:t>
            </a:r>
            <a:endParaRPr lang="en-US" altLang="zh-CN" smtClean="0"/>
          </a:p>
        </p:txBody>
      </p:sp>
      <p:sp>
        <p:nvSpPr>
          <p:cNvPr id="3379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34863D4-28D1-4A8A-B7DE-81998934627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584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r>
              <a:rPr lang="zh-CN" altLang="zh-CN" smtClean="0"/>
              <a:t>全媒体的管理，更是在企业资金流向上做起了阀门和把关人。互联网已经不再是工具，而是以消费环境</a:t>
            </a:r>
            <a:r>
              <a:rPr lang="zh-CN" altLang="en-US" smtClean="0"/>
              <a:t>，</a:t>
            </a:r>
            <a:r>
              <a:rPr lang="zh-CN" altLang="zh-CN" smtClean="0"/>
              <a:t>大数据作为营销工具，在互联网中甚至可以反应出传统的媒体的各个点位价值，</a:t>
            </a:r>
            <a:r>
              <a:rPr lang="en-US" altLang="zh-CN" smtClean="0"/>
              <a:t>o2o</a:t>
            </a:r>
            <a:r>
              <a:rPr lang="zh-CN" altLang="zh-CN" smtClean="0"/>
              <a:t>这一新的模式出现，完全合理的利用了大数据这一点，为线下的所有落地营销做好了支撑</a:t>
            </a:r>
            <a:r>
              <a:rPr lang="zh-CN" altLang="en-US" smtClean="0"/>
              <a:t>。</a:t>
            </a:r>
            <a:endParaRPr lang="zh-CN" altLang="en-US" smtClean="0"/>
          </a:p>
        </p:txBody>
      </p:sp>
      <p:sp>
        <p:nvSpPr>
          <p:cNvPr id="3584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4BF18FA-2213-447F-A74D-1C1178C38A9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789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r>
              <a:rPr lang="zh-CN" altLang="zh-CN" smtClean="0"/>
              <a:t>所以说，在今天，这样的市场格局下，</a:t>
            </a:r>
            <a:r>
              <a:rPr lang="zh-CN" altLang="en-US" smtClean="0"/>
              <a:t>如何</a:t>
            </a:r>
            <a:r>
              <a:rPr lang="zh-CN" altLang="zh-CN" smtClean="0"/>
              <a:t>玩转大数据将会成为当前的制胜关键。这里，就以我们公司为例，从互联网诞生而出的大数据，是如何改变整个格局的？是如何为企业收获更大利益？</a:t>
            </a:r>
            <a:endParaRPr lang="zh-CN" altLang="zh-CN" smtClean="0"/>
          </a:p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7891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5177F86-0D56-469B-8CA7-CBA87AE9C7E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r>
              <a:rPr lang="zh-CN" altLang="zh-CN" smtClean="0"/>
              <a:t>我们对自己的定位很清晰，数据资源运营商（以大数据为基础的资源运营商）</a:t>
            </a:r>
            <a:endParaRPr lang="zh-CN" altLang="zh-CN" smtClean="0"/>
          </a:p>
          <a:p>
            <a:pPr>
              <a:spcBef>
                <a:spcPct val="0"/>
              </a:spcBef>
            </a:pPr>
            <a:r>
              <a:rPr lang="zh-CN" altLang="zh-CN" smtClean="0"/>
              <a:t>之所以这么说，原因在于以下三点：</a:t>
            </a:r>
            <a:endParaRPr lang="en-US" altLang="zh-CN" smtClean="0"/>
          </a:p>
          <a:p>
            <a:pPr>
              <a:spcBef>
                <a:spcPct val="0"/>
              </a:spcBef>
            </a:pPr>
            <a:r>
              <a:rPr lang="en-US" altLang="zh-CN" smtClean="0"/>
              <a:t>1</a:t>
            </a:r>
            <a:r>
              <a:rPr lang="zh-CN" altLang="en-US" smtClean="0"/>
              <a:t>、数据</a:t>
            </a:r>
            <a:r>
              <a:rPr lang="zh-CN" altLang="zh-CN" smtClean="0"/>
              <a:t>运营分发能力：</a:t>
            </a:r>
            <a:endParaRPr lang="zh-CN" altLang="zh-CN" smtClean="0"/>
          </a:p>
          <a:p>
            <a:pPr>
              <a:spcBef>
                <a:spcPct val="0"/>
              </a:spcBef>
            </a:pPr>
            <a:r>
              <a:rPr lang="en-US" altLang="zh-CN" smtClean="0"/>
              <a:t>2</a:t>
            </a:r>
            <a:r>
              <a:rPr lang="zh-CN" altLang="en-US" smtClean="0"/>
              <a:t>、</a:t>
            </a:r>
            <a:r>
              <a:rPr lang="zh-CN" altLang="zh-CN" smtClean="0"/>
              <a:t>数据获</a:t>
            </a:r>
            <a:r>
              <a:rPr lang="zh-CN" altLang="en-US" smtClean="0"/>
              <a:t>取</a:t>
            </a:r>
            <a:r>
              <a:rPr lang="zh-CN" altLang="zh-CN" smtClean="0"/>
              <a:t>源，行业</a:t>
            </a:r>
            <a:r>
              <a:rPr lang="en-US" altLang="zh-CN" smtClean="0"/>
              <a:t>dmc</a:t>
            </a:r>
            <a:endParaRPr lang="zh-CN" altLang="zh-CN" smtClean="0"/>
          </a:p>
          <a:p>
            <a:pPr>
              <a:spcBef>
                <a:spcPct val="0"/>
              </a:spcBef>
            </a:pPr>
            <a:r>
              <a:rPr lang="en-US" altLang="zh-CN" smtClean="0"/>
              <a:t>3</a:t>
            </a:r>
            <a:r>
              <a:rPr lang="zh-CN" altLang="zh-CN" smtClean="0"/>
              <a:t>、全媒体营销能力：</a:t>
            </a:r>
            <a:endParaRPr lang="zh-CN" altLang="zh-CN" smtClean="0"/>
          </a:p>
          <a:p>
            <a:pPr>
              <a:spcBef>
                <a:spcPct val="0"/>
              </a:spcBef>
            </a:pPr>
            <a:r>
              <a:rPr lang="zh-CN" altLang="zh-CN" smtClean="0"/>
              <a:t>多屏营销、娱乐营销</a:t>
            </a:r>
            <a:endParaRPr lang="zh-CN" altLang="zh-CN" smtClean="0"/>
          </a:p>
          <a:p>
            <a:pPr>
              <a:spcBef>
                <a:spcPct val="0"/>
              </a:spcBef>
            </a:pPr>
            <a:endParaRPr lang="zh-CN" altLang="en-US" smtClean="0"/>
          </a:p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36681B6-6AE2-4077-B73E-E9139DE5393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4198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r>
              <a:rPr lang="en-US" altLang="zh-CN" smtClean="0"/>
              <a:t>2</a:t>
            </a:r>
            <a:r>
              <a:rPr lang="zh-CN" altLang="zh-CN" smtClean="0"/>
              <a:t>、用户循环管理能力：</a:t>
            </a:r>
            <a:endParaRPr lang="zh-CN" altLang="zh-CN" smtClean="0"/>
          </a:p>
          <a:p>
            <a:pPr>
              <a:spcBef>
                <a:spcPct val="0"/>
              </a:spcBef>
            </a:pPr>
            <a:r>
              <a:rPr lang="en-US" altLang="zh-CN" smtClean="0"/>
              <a:t>adtime</a:t>
            </a:r>
            <a:r>
              <a:rPr lang="zh-CN" altLang="zh-CN" smtClean="0"/>
              <a:t>的大数据的广告生态，帮助品牌电商化，</a:t>
            </a:r>
            <a:endParaRPr lang="zh-CN" altLang="zh-CN" smtClean="0"/>
          </a:p>
          <a:p>
            <a:pPr>
              <a:lnSpc>
                <a:spcPct val="150000"/>
              </a:lnSpc>
              <a:spcBef>
                <a:spcPct val="0"/>
              </a:spcBef>
            </a:pPr>
            <a:endParaRPr lang="zh-CN" altLang="en-US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987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A0A7438-AA92-4BC5-AF09-AF755390A80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4403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r>
              <a:rPr lang="zh-CN" altLang="zh-CN" smtClean="0"/>
              <a:t>我们对自己的定位很清晰，数据资源运营商（以大数据为基础的资源运营商）</a:t>
            </a:r>
            <a:endParaRPr lang="zh-CN" altLang="zh-CN" smtClean="0"/>
          </a:p>
          <a:p>
            <a:pPr>
              <a:spcBef>
                <a:spcPct val="0"/>
              </a:spcBef>
            </a:pPr>
            <a:r>
              <a:rPr lang="zh-CN" altLang="zh-CN" smtClean="0"/>
              <a:t>之所以这么说，原因在于以下三点：</a:t>
            </a:r>
            <a:endParaRPr lang="en-US" altLang="zh-CN" smtClean="0"/>
          </a:p>
          <a:p>
            <a:pPr>
              <a:spcBef>
                <a:spcPct val="0"/>
              </a:spcBef>
            </a:pPr>
            <a:r>
              <a:rPr lang="en-US" altLang="zh-CN" smtClean="0"/>
              <a:t>1</a:t>
            </a:r>
            <a:r>
              <a:rPr lang="zh-CN" altLang="zh-CN" smtClean="0"/>
              <a:t>、数据运营分发能力：</a:t>
            </a:r>
            <a:endParaRPr lang="zh-CN" altLang="zh-CN" smtClean="0"/>
          </a:p>
          <a:p>
            <a:pPr>
              <a:spcBef>
                <a:spcPct val="0"/>
              </a:spcBef>
            </a:pPr>
            <a:r>
              <a:rPr lang="zh-CN" altLang="zh-CN" smtClean="0"/>
              <a:t>数据获悉源，行业</a:t>
            </a:r>
            <a:r>
              <a:rPr lang="en-US" altLang="zh-CN" smtClean="0"/>
              <a:t>dmc</a:t>
            </a:r>
            <a:endParaRPr lang="zh-CN" altLang="zh-CN" smtClean="0"/>
          </a:p>
          <a:p>
            <a:pPr>
              <a:spcBef>
                <a:spcPct val="0"/>
              </a:spcBef>
            </a:pPr>
            <a:r>
              <a:rPr lang="en-US" altLang="zh-CN" smtClean="0"/>
              <a:t>2</a:t>
            </a:r>
            <a:r>
              <a:rPr lang="zh-CN" altLang="zh-CN" smtClean="0"/>
              <a:t>、用户循环管理能力：</a:t>
            </a:r>
            <a:endParaRPr lang="zh-CN" altLang="zh-CN" smtClean="0"/>
          </a:p>
          <a:p>
            <a:pPr>
              <a:spcBef>
                <a:spcPct val="0"/>
              </a:spcBef>
            </a:pPr>
            <a:r>
              <a:rPr lang="en-US" altLang="zh-CN" smtClean="0"/>
              <a:t>adtime</a:t>
            </a:r>
            <a:r>
              <a:rPr lang="zh-CN" altLang="zh-CN" smtClean="0"/>
              <a:t>的大数据的广告生态，帮助品牌电商化，</a:t>
            </a:r>
            <a:endParaRPr lang="zh-CN" altLang="zh-CN" smtClean="0"/>
          </a:p>
          <a:p>
            <a:pPr>
              <a:spcBef>
                <a:spcPct val="0"/>
              </a:spcBef>
            </a:pPr>
            <a:r>
              <a:rPr lang="en-US" altLang="zh-CN" smtClean="0"/>
              <a:t>3</a:t>
            </a:r>
            <a:r>
              <a:rPr lang="zh-CN" altLang="zh-CN" smtClean="0"/>
              <a:t>、全媒体营销能力：</a:t>
            </a:r>
            <a:endParaRPr lang="zh-CN" altLang="zh-CN" smtClean="0"/>
          </a:p>
          <a:p>
            <a:pPr>
              <a:spcBef>
                <a:spcPct val="0"/>
              </a:spcBef>
            </a:pPr>
            <a:r>
              <a:rPr lang="zh-CN" altLang="zh-CN" smtClean="0"/>
              <a:t>多屏营销、娱乐营销</a:t>
            </a:r>
            <a:endParaRPr lang="zh-CN" altLang="zh-CN" smtClean="0"/>
          </a:p>
          <a:p>
            <a:pPr>
              <a:spcBef>
                <a:spcPct val="0"/>
              </a:spcBef>
            </a:pPr>
            <a:endParaRPr lang="zh-CN" altLang="zh-CN" smtClean="0"/>
          </a:p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403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1D9D7EF-A472-487D-ADF5-13D624BEE03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4608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r>
              <a:rPr lang="zh-CN" altLang="zh-CN" smtClean="0"/>
              <a:t>我们对自己的定位很清晰，数据资源运营商（以大数据为基础的资源运营商）</a:t>
            </a:r>
            <a:endParaRPr lang="zh-CN" altLang="zh-CN" smtClean="0"/>
          </a:p>
          <a:p>
            <a:pPr>
              <a:spcBef>
                <a:spcPct val="0"/>
              </a:spcBef>
            </a:pPr>
            <a:r>
              <a:rPr lang="zh-CN" altLang="zh-CN" smtClean="0"/>
              <a:t>之所以这么说，原因在于以下三点：</a:t>
            </a:r>
            <a:endParaRPr lang="en-US" altLang="zh-CN" smtClean="0"/>
          </a:p>
          <a:p>
            <a:pPr>
              <a:spcBef>
                <a:spcPct val="0"/>
              </a:spcBef>
            </a:pPr>
            <a:r>
              <a:rPr lang="en-US" altLang="zh-CN" smtClean="0"/>
              <a:t>1</a:t>
            </a:r>
            <a:r>
              <a:rPr lang="zh-CN" altLang="zh-CN" smtClean="0"/>
              <a:t>、数据运营分发能力：</a:t>
            </a:r>
            <a:endParaRPr lang="zh-CN" altLang="zh-CN" smtClean="0"/>
          </a:p>
          <a:p>
            <a:pPr>
              <a:spcBef>
                <a:spcPct val="0"/>
              </a:spcBef>
            </a:pPr>
            <a:r>
              <a:rPr lang="zh-CN" altLang="zh-CN" smtClean="0"/>
              <a:t>数据获悉源，行业</a:t>
            </a:r>
            <a:r>
              <a:rPr lang="en-US" altLang="zh-CN" smtClean="0"/>
              <a:t>dmc</a:t>
            </a:r>
            <a:endParaRPr lang="zh-CN" altLang="zh-CN" smtClean="0"/>
          </a:p>
          <a:p>
            <a:pPr>
              <a:spcBef>
                <a:spcPct val="0"/>
              </a:spcBef>
            </a:pPr>
            <a:r>
              <a:rPr lang="en-US" altLang="zh-CN" smtClean="0"/>
              <a:t>2</a:t>
            </a:r>
            <a:r>
              <a:rPr lang="zh-CN" altLang="zh-CN" smtClean="0"/>
              <a:t>、用户循环管理能力：</a:t>
            </a:r>
            <a:endParaRPr lang="zh-CN" altLang="zh-CN" smtClean="0"/>
          </a:p>
          <a:p>
            <a:pPr>
              <a:spcBef>
                <a:spcPct val="0"/>
              </a:spcBef>
            </a:pPr>
            <a:r>
              <a:rPr lang="en-US" altLang="zh-CN" smtClean="0"/>
              <a:t>adtime</a:t>
            </a:r>
            <a:r>
              <a:rPr lang="zh-CN" altLang="zh-CN" smtClean="0"/>
              <a:t>的大数据的广告生态，帮助品牌电商化，</a:t>
            </a:r>
            <a:endParaRPr lang="zh-CN" altLang="zh-CN" smtClean="0"/>
          </a:p>
          <a:p>
            <a:pPr>
              <a:spcBef>
                <a:spcPct val="0"/>
              </a:spcBef>
            </a:pPr>
            <a:r>
              <a:rPr lang="en-US" altLang="zh-CN" smtClean="0"/>
              <a:t>3</a:t>
            </a:r>
            <a:r>
              <a:rPr lang="zh-CN" altLang="zh-CN" smtClean="0"/>
              <a:t>、全媒体营销能力：</a:t>
            </a:r>
            <a:endParaRPr lang="zh-CN" altLang="zh-CN" smtClean="0"/>
          </a:p>
          <a:p>
            <a:pPr>
              <a:spcBef>
                <a:spcPct val="0"/>
              </a:spcBef>
            </a:pPr>
            <a:r>
              <a:rPr lang="zh-CN" altLang="zh-CN" smtClean="0"/>
              <a:t>多屏营销、娱乐营销</a:t>
            </a:r>
            <a:endParaRPr lang="zh-CN" altLang="zh-CN" smtClean="0"/>
          </a:p>
          <a:p>
            <a:pPr>
              <a:spcBef>
                <a:spcPct val="0"/>
              </a:spcBef>
            </a:pPr>
            <a:endParaRPr lang="zh-CN" altLang="zh-CN" smtClean="0"/>
          </a:p>
        </p:txBody>
      </p:sp>
      <p:sp>
        <p:nvSpPr>
          <p:cNvPr id="4608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CA957FF-0ADB-413B-99E7-7C311A2B9EC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dirty="0" smtClean="0"/>
              <a:t>在今天急速的发展，让我们所能看到的一切已经成为过去式，对于消费者以及企业都将是前所未有的机遇；</a:t>
            </a:r>
            <a:endParaRPr lang="en-US" altLang="zh-CN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mtClean="0"/>
              <a:t>引用华为的一句广告语：</a:t>
            </a:r>
            <a:r>
              <a:rPr lang="zh-CN" altLang="en-US" dirty="0" smtClean="0"/>
              <a:t>在大机会时代面前，不要机会主义，开放开放，在开放。开放数据，开放市场，开放思维！</a:t>
            </a:r>
            <a:endParaRPr lang="zh-CN" altLang="zh-CN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dirty="0" smtClean="0"/>
              <a:t>在今天这样的巨大的市场格局中，大数据的出现终于能让企业发展速率赶上互联网的步伐；</a:t>
            </a:r>
            <a:endParaRPr lang="en-US" altLang="zh-CN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 smtClean="0">
                <a:solidFill>
                  <a:srgbClr val="E1010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大数据时代，所见即所得！</a:t>
            </a:r>
            <a:endParaRPr lang="zh-CN" altLang="en-US" sz="105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131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2025931-6194-4600-9D05-9F28F39E388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741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r>
              <a:rPr lang="zh-CN" altLang="en-US" b="1" smtClean="0">
                <a:solidFill>
                  <a:srgbClr val="E1010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随着移动互联网的发展</a:t>
            </a:r>
            <a:r>
              <a:rPr lang="zh-CN" altLang="zh-CN" b="1" smtClean="0">
                <a:solidFill>
                  <a:srgbClr val="E1010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，不仅改变的是我们的生活，而是让我们置身一个全新的</a:t>
            </a:r>
            <a:r>
              <a:rPr lang="en-US" altLang="zh-CN" b="1" smtClean="0">
                <a:solidFill>
                  <a:srgbClr val="E1010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byte</a:t>
            </a:r>
            <a:r>
              <a:rPr lang="zh-CN" altLang="zh-CN" b="1" smtClean="0">
                <a:solidFill>
                  <a:srgbClr val="E1010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世界</a:t>
            </a:r>
            <a:r>
              <a:rPr lang="zh-CN" altLang="en-US" b="1" smtClean="0">
                <a:solidFill>
                  <a:srgbClr val="E1010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里</a:t>
            </a:r>
            <a:r>
              <a:rPr lang="zh-CN" altLang="zh-CN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比如手机，已经可以作为我们的身体一个基本器官，</a:t>
            </a:r>
            <a:r>
              <a:rPr lang="en-US" altLang="zh-CN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24</a:t>
            </a:r>
            <a:r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小时跟着你。记录着你随时随刻的位置信息，交互信息。在比如</a:t>
            </a:r>
            <a:r>
              <a:rPr lang="zh-CN" altLang="zh-CN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我们的身份，除了在现实社会中，这个身份信息也同样存在于各种</a:t>
            </a:r>
            <a:r>
              <a:rPr lang="en-US" altLang="zh-CN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IT</a:t>
            </a:r>
            <a:r>
              <a:rPr lang="zh-CN" altLang="zh-CN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系统里。它可能</a:t>
            </a:r>
            <a:r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zh-CN" altLang="zh-CN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微博上，也可</a:t>
            </a:r>
            <a:r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zh-CN" altLang="zh-CN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豆瓣网这样的</a:t>
            </a:r>
            <a:r>
              <a:rPr lang="en-US" altLang="zh-CN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SNS</a:t>
            </a:r>
            <a:r>
              <a:rPr lang="zh-CN" altLang="zh-CN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网络上， 还存在于</a:t>
            </a:r>
            <a:r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公安部的身份管理系统中</a:t>
            </a:r>
            <a:r>
              <a:rPr lang="zh-CN" altLang="zh-CN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从原子到比特背后是崛起的比特对广告行业的重构。也许在比特世界里的你才是真正的你。</a:t>
            </a:r>
            <a:endParaRPr lang="en-US" altLang="zh-CN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411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671B81C-FE73-4124-A15A-EBF73CBE47C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945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前我们大谈物联网的时候，今天我们早已实现了人机交互，你可以远程跟你的汽车甚至你的冰箱对话。我们的穿戴设备，我的生活用品，都在联网，每分每秒都在产生数据，数据量大到你无法想像，现阶段的摩尔定律是：每</a:t>
            </a:r>
            <a:r>
              <a:rPr lang="en-US" altLang="zh-CN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18</a:t>
            </a:r>
            <a:r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个月产生的数据之前全人类的总和。万物互联的时代我们今天对物品可以定义为在线上的和在线下的。</a:t>
            </a:r>
            <a:endParaRPr lang="en-US" altLang="zh-CN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9459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F155146-9214-4E20-B761-6D837BB5A0F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150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r>
              <a:rPr lang="zh-CN" altLang="en-US" sz="1800" b="1" smtClean="0">
                <a:solidFill>
                  <a:srgbClr val="E1010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传播学教父麦克卢汉曾经说过</a:t>
            </a:r>
            <a:r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，“媒介即讯息”，过去人们很难理解这句话的涵义。进入大数据时代，我们才意识到真正有意义的信息并非这个时代的传播内容，而是这个时代所使用的媒介的性质所开创的可能性，以及它所带来的变革。</a:t>
            </a:r>
            <a:endParaRPr lang="zh-CN" altLang="zh-CN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1507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D54BC85-310E-42E8-B673-FF4375CF2D5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355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r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在坐的各位可能不太清楚这个日子，</a:t>
            </a:r>
            <a:r>
              <a:rPr lang="en-US" altLang="zh-CN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1997</a:t>
            </a:r>
            <a:r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月，</a:t>
            </a:r>
            <a:r>
              <a:rPr lang="en-US" altLang="zh-CN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IBM</a:t>
            </a:r>
            <a:r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Intel</a:t>
            </a:r>
            <a:r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开始在</a:t>
            </a:r>
            <a:r>
              <a:rPr lang="en-US" altLang="zh-CN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ChinaByte</a:t>
            </a:r>
            <a:r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上发布网上广告。</a:t>
            </a:r>
            <a:r>
              <a:rPr lang="en-US" altLang="zh-CN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IBM</a:t>
            </a:r>
            <a:r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为</a:t>
            </a:r>
            <a:r>
              <a:rPr lang="en-US" altLang="zh-CN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AS400</a:t>
            </a:r>
            <a:r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的宣传付了</a:t>
            </a:r>
            <a:r>
              <a:rPr lang="en-US" altLang="zh-CN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3,000</a:t>
            </a:r>
            <a:r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美元</a:t>
            </a:r>
            <a:r>
              <a:rPr lang="en-US" altLang="zh-CN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;</a:t>
            </a:r>
            <a:r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这是中国第一个网络广告，开创了中国互联网广告业的历史。宣布了有中国特色的互联网商业模型的开启，以广告作为经济基础免费供人使用的互联网是最符合中国国情，这使得中国的网络基础单元，在极佳的环境下，得以极速的发展。</a:t>
            </a:r>
            <a:r>
              <a:rPr lang="zh-CN" altLang="zh-CN" smtClean="0"/>
              <a:t>这也让我们看到了一个与其他国家与众不同的现象，中国互联网发展速度远远赶超中国企业的发展速度。在企业追逐的过程中，互联网逐渐下沉，从营销工具成为了营销环境。</a:t>
            </a:r>
            <a:endParaRPr lang="zh-CN" altLang="en-US" smtClean="0"/>
          </a:p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355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2C044E5-D910-4114-AE84-4A8B7775EF0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560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我们利用大数据作为工具，分析比特世界中存在的比以往多得多的信息，通过这些新的分析工具，我们能从大量信息中发现一些有价值的东西。不管是在广告投放上，还是在确定一个城市可能发生火灾的位置等公共政策问题上，大数据都在给世界带来变革。</a:t>
            </a:r>
            <a:endParaRPr lang="zh-CN" altLang="en-US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60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038785A-94A1-4F88-8C31-278512A21E7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765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这张图大家比较熟悉，这就类似我们在原子世界中对量子物理进行研究一样，同样可以解析社会构成元素。</a:t>
            </a:r>
            <a:endParaRPr lang="zh-CN" altLang="en-US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大数据可以是多种类海量数据，正推动分析技术行业革新。这种革新始于企业需要处理这些数量庞大又变化迅速的数据，而旧的分析技术已无法满足需求。</a:t>
            </a:r>
            <a:endParaRPr lang="en-US" altLang="zh-CN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分析技术必须朝着平民化、易操作化方向发展：简单易懂、容易操作并且能为各类企业所用。</a:t>
            </a:r>
            <a:endParaRPr lang="zh-CN" altLang="en-US" smtClean="0"/>
          </a:p>
        </p:txBody>
      </p:sp>
      <p:sp>
        <p:nvSpPr>
          <p:cNvPr id="27651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8FDFC78-C704-4159-B0E1-9FD9675E3E8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969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r>
              <a:rPr lang="en-US" altLang="zh-CN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dmc</a:t>
            </a:r>
            <a:r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可视化分析解决方案就是一个很好的例子，即使使用者毫无数据分析专业背景，也能通过直观的图形界面轻松地进行数据分析。新的营销工具的出现，一定程度改变当前的市场格局！</a:t>
            </a:r>
            <a:endParaRPr lang="zh-CN" altLang="en-US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9699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82C5C71-B674-4F2C-A8AA-0C6885A31CB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174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r>
              <a:rPr lang="zh-CN" altLang="zh-CN" smtClean="0"/>
              <a:t>对于企业在大数据上的营销需求可以简单拆解为两大块：</a:t>
            </a:r>
            <a:endParaRPr lang="zh-CN" altLang="zh-CN" smtClean="0"/>
          </a:p>
          <a:p>
            <a:pPr>
              <a:spcBef>
                <a:spcPct val="0"/>
              </a:spcBef>
            </a:pPr>
            <a:r>
              <a:rPr lang="zh-CN" altLang="zh-CN" smtClean="0"/>
              <a:t>消费管理、全媒体管理；</a:t>
            </a:r>
            <a:endParaRPr lang="zh-CN" altLang="zh-CN" smtClean="0"/>
          </a:p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1747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5698A91-C474-457B-89AD-0449AF821AA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BD1E7-75A5-46E1-BCB9-F9128F52A904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71865-C8ED-4A36-960A-095E389A6E0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CB665-76E1-4D4D-82BE-612965FA6DEE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F3FE7-240D-42EA-BC79-CFEB5F02853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1697D-A9FD-4010-A3FF-C01980ACF1C6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415A3-4CFD-4A03-B9AD-9C239ED4792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A91BF-0CBD-4883-A2BE-B2D05940DBC7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32B55-C38F-4311-8E79-F7BF7D4854F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8E6E8-5C59-4B29-801B-0999E868EAE8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631FE-333D-4091-8789-A9EA34820B8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D07DF-E8CF-471A-BCE8-7D29D4D0720A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F0702-FA1F-4237-9ABD-C8900AE302A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2E5EF-034A-4BF6-8B25-2EDE0D25FC31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71BDE-829A-44D2-A1BF-37D96707EDC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1B226-2B2C-45BB-83F7-9FC74AB0E741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A84B7-0C96-4EFA-9406-D53823ACE3A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EB654-5B4C-42E6-A8E3-C37B0EED958A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80650-C584-4251-8802-C6AE6A11FC1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5144-1A63-4B0B-AD89-88DDC3AEB3EA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AED4E-785B-4C6A-9958-5BCCCBF6E57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C1A99-BB51-4BBD-B2BF-FD9EFBB2D663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294B6-0CC1-4A57-A475-47E5F22224A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AAC099C-20A3-499B-B142-4FD6EF780644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3DC1A79-09AC-4AF5-B1F8-B499287CFAFB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2.xml"/><Relationship Id="rId2" Type="http://schemas.openxmlformats.org/officeDocument/2006/relationships/hyperlink" Target="http://www.51pptmoban.com/" TargetMode="External"/><Relationship Id="rId1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32.png"/><Relationship Id="rId8" Type="http://schemas.openxmlformats.org/officeDocument/2006/relationships/image" Target="../media/image31.png"/><Relationship Id="rId7" Type="http://schemas.openxmlformats.org/officeDocument/2006/relationships/image" Target="../media/image30.png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4" Type="http://schemas.openxmlformats.org/officeDocument/2006/relationships/notesSlide" Target="../notesSlides/notesSlide16.xml"/><Relationship Id="rId13" Type="http://schemas.openxmlformats.org/officeDocument/2006/relationships/slideLayout" Target="../slideLayouts/slideLayout2.xml"/><Relationship Id="rId12" Type="http://schemas.openxmlformats.org/officeDocument/2006/relationships/image" Target="../media/image35.png"/><Relationship Id="rId11" Type="http://schemas.openxmlformats.org/officeDocument/2006/relationships/image" Target="../media/image34.png"/><Relationship Id="rId10" Type="http://schemas.openxmlformats.org/officeDocument/2006/relationships/image" Target="../media/image33.png"/><Relationship Id="rId1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7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.xml"/><Relationship Id="rId2" Type="http://schemas.openxmlformats.org/officeDocument/2006/relationships/hyperlink" Target="http://www.51pptmoban.com/" TargetMode="Externa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C:\Users\huchenghui\Desktop\png\插图-09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3" descr="C:\Users\huchenghui\Desktop\png\插图-06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287338" y="-20638"/>
            <a:ext cx="9431338" cy="530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C:\Users\huchenghui\Desktop\png\插图-07.png"/>
          <p:cNvPicPr>
            <a:picLocks noChangeAspect="1" noChangeArrowheads="1"/>
          </p:cNvPicPr>
          <p:nvPr/>
        </p:nvPicPr>
        <p:blipFill>
          <a:blip r:embed="rId1"/>
          <a:srcRect l="-1320" r="-2"/>
          <a:stretch>
            <a:fillRect/>
          </a:stretch>
        </p:blipFill>
        <p:spPr bwMode="auto">
          <a:xfrm>
            <a:off x="179388" y="195263"/>
            <a:ext cx="8569325" cy="475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直接连接符 23"/>
          <p:cNvCxnSpPr/>
          <p:nvPr/>
        </p:nvCxnSpPr>
        <p:spPr>
          <a:xfrm>
            <a:off x="2070100" y="4011613"/>
            <a:ext cx="0" cy="2714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1277938" y="2787650"/>
            <a:ext cx="0" cy="2714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67" name="矩形 3"/>
          <p:cNvSpPr>
            <a:spLocks noChangeArrowheads="1"/>
          </p:cNvSpPr>
          <p:nvPr/>
        </p:nvSpPr>
        <p:spPr bwMode="auto">
          <a:xfrm>
            <a:off x="1493838" y="1906588"/>
            <a:ext cx="6750050" cy="1385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300000"/>
              </a:lnSpc>
            </a:pPr>
            <a:r>
              <a:rPr lang="zh-CN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如何回收以及再利用消费用户数据已形成</a:t>
            </a:r>
            <a:r>
              <a:rPr lang="zh-CN" altLang="zh-CN" sz="2800" b="1">
                <a:solidFill>
                  <a:srgbClr val="E1010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循环管理</a:t>
            </a:r>
            <a:r>
              <a:rPr lang="zh-CN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  <a:endParaRPr lang="zh-CN" alt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868" name="矩形 4"/>
          <p:cNvSpPr>
            <a:spLocks noChangeArrowheads="1"/>
          </p:cNvSpPr>
          <p:nvPr/>
        </p:nvSpPr>
        <p:spPr bwMode="auto">
          <a:xfrm>
            <a:off x="917575" y="754063"/>
            <a:ext cx="6750050" cy="1385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300000"/>
              </a:lnSpc>
            </a:pPr>
            <a:r>
              <a:rPr lang="zh-CN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如何在营销活动中构建大数据系统从而</a:t>
            </a:r>
            <a:r>
              <a:rPr lang="zh-CN" altLang="zh-CN" sz="2800" b="1">
                <a:solidFill>
                  <a:srgbClr val="E1010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获取数据</a:t>
            </a:r>
            <a:r>
              <a:rPr lang="zh-CN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  <a:endParaRPr lang="zh-CN" alt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869" name="矩形 5"/>
          <p:cNvSpPr>
            <a:spLocks noChangeArrowheads="1"/>
          </p:cNvSpPr>
          <p:nvPr/>
        </p:nvSpPr>
        <p:spPr bwMode="auto">
          <a:xfrm>
            <a:off x="2357438" y="3130550"/>
            <a:ext cx="6751637" cy="1385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300000"/>
              </a:lnSpc>
            </a:pPr>
            <a:r>
              <a:rPr lang="zh-CN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如何在跨媒体中部署营销活动从而实现</a:t>
            </a:r>
            <a:r>
              <a:rPr lang="zh-CN" altLang="zh-CN" sz="2800" b="1">
                <a:solidFill>
                  <a:srgbClr val="E1010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全媒体收益</a:t>
            </a:r>
            <a:r>
              <a:rPr lang="zh-CN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  <a:endParaRPr lang="zh-CN" alt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712788" y="1924050"/>
            <a:ext cx="62611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6205538" y="4300538"/>
            <a:ext cx="17478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84"/>
          <p:cNvSpPr>
            <a:spLocks noChangeAspect="1" noChangeArrowheads="1"/>
          </p:cNvSpPr>
          <p:nvPr/>
        </p:nvSpPr>
        <p:spPr bwMode="auto">
          <a:xfrm>
            <a:off x="1133872" y="2643758"/>
            <a:ext cx="292258" cy="288032"/>
          </a:xfrm>
          <a:prstGeom prst="ellipse">
            <a:avLst/>
          </a:prstGeom>
          <a:solidFill>
            <a:srgbClr val="E10101"/>
          </a:solidFill>
          <a:ln w="254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 extrusionH="304800" contourW="19050">
            <a:bevelT w="101600" prst="convex"/>
            <a:bevelB w="0" h="6350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913130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Wingdings" panose="05000000000000000000" pitchFamily="2" charset="2"/>
              <a:buChar char="u"/>
              <a:defRPr/>
            </a:pPr>
            <a:endParaRPr lang="zh-CN" altLang="en-US" sz="14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 Box 85"/>
          <p:cNvSpPr txBox="1">
            <a:spLocks noChangeArrowheads="1"/>
          </p:cNvSpPr>
          <p:nvPr/>
        </p:nvSpPr>
        <p:spPr bwMode="auto">
          <a:xfrm>
            <a:off x="1084263" y="2643188"/>
            <a:ext cx="409575" cy="307975"/>
          </a:xfrm>
          <a:prstGeom prst="rect">
            <a:avLst/>
          </a:prstGeom>
          <a:noFill/>
          <a:ln w="9525" algn="ctr">
            <a:noFill/>
            <a:miter lim="800000"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 spc="50" dirty="0">
                <a:ln w="11430"/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en-US" altLang="zh-CN" sz="1400" b="1" spc="50" dirty="0">
              <a:ln w="11430"/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Oval 84"/>
          <p:cNvSpPr>
            <a:spLocks noChangeAspect="1" noChangeArrowheads="1"/>
          </p:cNvSpPr>
          <p:nvPr/>
        </p:nvSpPr>
        <p:spPr bwMode="auto">
          <a:xfrm>
            <a:off x="1928920" y="3867894"/>
            <a:ext cx="292258" cy="288032"/>
          </a:xfrm>
          <a:prstGeom prst="ellipse">
            <a:avLst/>
          </a:prstGeom>
          <a:solidFill>
            <a:srgbClr val="E10101"/>
          </a:solidFill>
          <a:ln w="254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 extrusionH="304800" contourW="19050">
            <a:bevelT w="101600" prst="convex"/>
            <a:bevelB w="0" h="6350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913130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Wingdings" panose="05000000000000000000" pitchFamily="2" charset="2"/>
              <a:buChar char="u"/>
              <a:defRPr/>
            </a:pPr>
            <a:endParaRPr lang="zh-CN" altLang="en-US" sz="14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 Box 85"/>
          <p:cNvSpPr txBox="1">
            <a:spLocks noChangeArrowheads="1"/>
          </p:cNvSpPr>
          <p:nvPr/>
        </p:nvSpPr>
        <p:spPr bwMode="auto">
          <a:xfrm>
            <a:off x="1876425" y="3867150"/>
            <a:ext cx="409575" cy="307975"/>
          </a:xfrm>
          <a:prstGeom prst="rect">
            <a:avLst/>
          </a:prstGeom>
          <a:noFill/>
          <a:ln w="9525" algn="ctr">
            <a:noFill/>
            <a:miter lim="800000"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 spc="50" dirty="0">
                <a:ln w="11430"/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en-US" altLang="zh-CN" sz="1400" b="1" spc="50" dirty="0">
              <a:ln w="11430"/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706438" y="1635125"/>
            <a:ext cx="0" cy="2714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1289050" y="3076575"/>
            <a:ext cx="62626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2076450" y="4300538"/>
            <a:ext cx="62611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84"/>
          <p:cNvSpPr>
            <a:spLocks noChangeAspect="1" noChangeArrowheads="1"/>
          </p:cNvSpPr>
          <p:nvPr/>
        </p:nvSpPr>
        <p:spPr bwMode="auto">
          <a:xfrm>
            <a:off x="560768" y="1491630"/>
            <a:ext cx="292258" cy="288032"/>
          </a:xfrm>
          <a:prstGeom prst="ellipse">
            <a:avLst/>
          </a:prstGeom>
          <a:solidFill>
            <a:srgbClr val="E10101"/>
          </a:solidFill>
          <a:ln w="254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 extrusionH="304800" contourW="19050">
            <a:bevelT w="101600" prst="convex"/>
            <a:bevelB w="0" h="6350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913130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Wingdings" panose="05000000000000000000" pitchFamily="2" charset="2"/>
              <a:buChar char="u"/>
              <a:defRPr/>
            </a:pPr>
            <a:endParaRPr lang="zh-CN" altLang="en-US" sz="14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 Box 85"/>
          <p:cNvSpPr txBox="1">
            <a:spLocks noChangeArrowheads="1"/>
          </p:cNvSpPr>
          <p:nvPr/>
        </p:nvSpPr>
        <p:spPr bwMode="auto">
          <a:xfrm>
            <a:off x="508000" y="1492250"/>
            <a:ext cx="409575" cy="276225"/>
          </a:xfrm>
          <a:prstGeom prst="rect">
            <a:avLst/>
          </a:prstGeom>
          <a:noFill/>
          <a:ln w="9525" algn="ctr">
            <a:noFill/>
            <a:miter lim="800000"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 spc="50" dirty="0">
                <a:ln w="11430"/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en-US" altLang="zh-CN" sz="1400" b="1" spc="50" dirty="0">
              <a:ln w="11430"/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881" name="矩形 24"/>
          <p:cNvSpPr>
            <a:spLocks noChangeArrowheads="1"/>
          </p:cNvSpPr>
          <p:nvPr/>
        </p:nvSpPr>
        <p:spPr bwMode="auto">
          <a:xfrm>
            <a:off x="544513" y="392113"/>
            <a:ext cx="5899150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zh-CN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大数据营销中的</a:t>
            </a:r>
            <a:r>
              <a:rPr lang="en-US" altLang="zh-CN" sz="2800" b="1">
                <a:solidFill>
                  <a:srgbClr val="E1010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zh-CN" sz="2800" b="1">
                <a:solidFill>
                  <a:srgbClr val="E1010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</a:t>
            </a:r>
            <a:r>
              <a:rPr lang="zh-CN" altLang="zh-CN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关键点：</a:t>
            </a:r>
            <a:endParaRPr lang="zh-CN" altLang="zh-CN" sz="28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标题 1"/>
          <p:cNvSpPr>
            <a:spLocks noGrp="1"/>
          </p:cNvSpPr>
          <p:nvPr>
            <p:ph type="title"/>
          </p:nvPr>
        </p:nvSpPr>
        <p:spPr>
          <a:xfrm>
            <a:off x="169863" y="127000"/>
            <a:ext cx="4618037" cy="500063"/>
          </a:xfrm>
        </p:spPr>
        <p:txBody>
          <a:bodyPr/>
          <a:lstStyle/>
          <a:p>
            <a:pPr algn="l"/>
            <a:r>
              <a:rPr kumimoji="1" lang="en-US" altLang="zh-CN" sz="28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kumimoji="1" lang="zh-CN" altLang="en-US" sz="28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、数据运营分发能力</a:t>
            </a:r>
            <a:endParaRPr kumimoji="1" lang="zh-CN" altLang="en-US" sz="2800" b="1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914" name="TextBox 10"/>
          <p:cNvSpPr txBox="1">
            <a:spLocks noChangeArrowheads="1"/>
          </p:cNvSpPr>
          <p:nvPr/>
        </p:nvSpPr>
        <p:spPr bwMode="auto">
          <a:xfrm>
            <a:off x="1588" y="746125"/>
            <a:ext cx="9144000" cy="3460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71" tIns="34285" rIns="68571" bIns="34285">
            <a:spAutoFit/>
          </a:bodyPr>
          <a:lstStyle/>
          <a:p>
            <a:pPr algn="ctr"/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ATLAS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数据采集、处理、挖掘、分析</a:t>
            </a: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8915" name="Picture 6" descr="C:\Users\Administrator\Desktop\公司介绍\云图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594100" y="2457450"/>
            <a:ext cx="1927225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8916" name="组合 45"/>
          <p:cNvGrpSpPr/>
          <p:nvPr/>
        </p:nvGrpSpPr>
        <p:grpSpPr bwMode="auto">
          <a:xfrm>
            <a:off x="1127125" y="1031875"/>
            <a:ext cx="2433638" cy="1852613"/>
            <a:chOff x="1503529" y="1054924"/>
            <a:chExt cx="3243528" cy="2471647"/>
          </a:xfrm>
        </p:grpSpPr>
        <p:grpSp>
          <p:nvGrpSpPr>
            <p:cNvPr id="38964" name="组合 66"/>
            <p:cNvGrpSpPr/>
            <p:nvPr/>
          </p:nvGrpSpPr>
          <p:grpSpPr bwMode="auto">
            <a:xfrm>
              <a:off x="1503529" y="1054924"/>
              <a:ext cx="750123" cy="822610"/>
              <a:chOff x="2172281" y="316670"/>
              <a:chExt cx="750123" cy="822610"/>
            </a:xfrm>
          </p:grpSpPr>
          <p:sp>
            <p:nvSpPr>
              <p:cNvPr id="18" name="圆角矩形 17"/>
              <p:cNvSpPr/>
              <p:nvPr/>
            </p:nvSpPr>
            <p:spPr>
              <a:xfrm>
                <a:off x="2172281" y="365383"/>
                <a:ext cx="751111" cy="749754"/>
              </a:xfrm>
              <a:prstGeom prst="roundRect">
                <a:avLst/>
              </a:prstGeom>
              <a:solidFill>
                <a:srgbClr val="E2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pic>
            <p:nvPicPr>
              <p:cNvPr id="38969" name="Picture 4" descr="C:\Users\Administrator\Desktop\公司介绍\icon1.png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262161" y="316670"/>
                <a:ext cx="608031" cy="8226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38965" name="组合 94"/>
            <p:cNvGrpSpPr/>
            <p:nvPr/>
          </p:nvGrpSpPr>
          <p:grpSpPr bwMode="auto">
            <a:xfrm rot="1958888">
              <a:off x="2155395" y="2142695"/>
              <a:ext cx="2591662" cy="1383876"/>
              <a:chOff x="3864559" y="2815152"/>
              <a:chExt cx="2694924" cy="1383876"/>
            </a:xfrm>
          </p:grpSpPr>
          <p:cxnSp>
            <p:nvCxnSpPr>
              <p:cNvPr id="16" name="直接连接符 15"/>
              <p:cNvCxnSpPr/>
              <p:nvPr/>
            </p:nvCxnSpPr>
            <p:spPr>
              <a:xfrm rot="19800000">
                <a:off x="3862742" y="2814151"/>
                <a:ext cx="2354113" cy="1383019"/>
              </a:xfrm>
              <a:prstGeom prst="line">
                <a:avLst/>
              </a:prstGeom>
              <a:noFill/>
              <a:ln w="38100">
                <a:solidFill>
                  <a:schemeClr val="bg1">
                    <a:lumMod val="65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7" name="等腰三角形 16"/>
              <p:cNvSpPr/>
              <p:nvPr/>
            </p:nvSpPr>
            <p:spPr>
              <a:xfrm rot="5400000">
                <a:off x="6390789" y="3439273"/>
                <a:ext cx="180025" cy="156208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38917" name="组合 1024"/>
          <p:cNvGrpSpPr/>
          <p:nvPr/>
        </p:nvGrpSpPr>
        <p:grpSpPr bwMode="auto">
          <a:xfrm>
            <a:off x="5021263" y="1076325"/>
            <a:ext cx="2530475" cy="1808163"/>
            <a:chOff x="6694517" y="1114570"/>
            <a:chExt cx="3372364" cy="2412001"/>
          </a:xfrm>
        </p:grpSpPr>
        <p:grpSp>
          <p:nvGrpSpPr>
            <p:cNvPr id="38958" name="组合 47"/>
            <p:cNvGrpSpPr/>
            <p:nvPr/>
          </p:nvGrpSpPr>
          <p:grpSpPr bwMode="auto">
            <a:xfrm>
              <a:off x="9133680" y="1114570"/>
              <a:ext cx="933201" cy="757911"/>
              <a:chOff x="9802432" y="277346"/>
              <a:chExt cx="933201" cy="757911"/>
            </a:xfrm>
          </p:grpSpPr>
          <p:sp>
            <p:nvSpPr>
              <p:cNvPr id="25" name="圆角矩形 24"/>
              <p:cNvSpPr/>
              <p:nvPr/>
            </p:nvSpPr>
            <p:spPr>
              <a:xfrm>
                <a:off x="9904177" y="285817"/>
                <a:ext cx="748944" cy="749647"/>
              </a:xfrm>
              <a:prstGeom prst="roundRect">
                <a:avLst/>
              </a:prstGeom>
              <a:solidFill>
                <a:srgbClr val="E2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pic>
            <p:nvPicPr>
              <p:cNvPr id="38963" name="Picture 3" descr="C:\Users\Administrator\Desktop\公司介绍\icon1.pn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9802432" y="277346"/>
                <a:ext cx="933201" cy="753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38959" name="组合 116"/>
            <p:cNvGrpSpPr/>
            <p:nvPr/>
          </p:nvGrpSpPr>
          <p:grpSpPr bwMode="auto">
            <a:xfrm rot="19641112" flipH="1">
              <a:off x="6694517" y="2142695"/>
              <a:ext cx="2591662" cy="1383876"/>
              <a:chOff x="3864559" y="2815152"/>
              <a:chExt cx="2694924" cy="1383876"/>
            </a:xfrm>
          </p:grpSpPr>
          <p:cxnSp>
            <p:nvCxnSpPr>
              <p:cNvPr id="23" name="直接连接符 22"/>
              <p:cNvCxnSpPr/>
              <p:nvPr/>
            </p:nvCxnSpPr>
            <p:spPr>
              <a:xfrm rot="19800000">
                <a:off x="3866004" y="2814924"/>
                <a:ext cx="2353955" cy="1382825"/>
              </a:xfrm>
              <a:prstGeom prst="line">
                <a:avLst/>
              </a:prstGeom>
              <a:noFill/>
              <a:ln w="38100">
                <a:solidFill>
                  <a:schemeClr val="bg1">
                    <a:lumMod val="65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4" name="等腰三角形 23"/>
              <p:cNvSpPr/>
              <p:nvPr/>
            </p:nvSpPr>
            <p:spPr>
              <a:xfrm rot="5400000">
                <a:off x="6392701" y="3438169"/>
                <a:ext cx="179999" cy="156198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38918" name="组合 1023"/>
          <p:cNvGrpSpPr/>
          <p:nvPr/>
        </p:nvGrpSpPr>
        <p:grpSpPr bwMode="auto">
          <a:xfrm>
            <a:off x="4284663" y="1127125"/>
            <a:ext cx="561975" cy="1589088"/>
            <a:chOff x="5711201" y="1018105"/>
            <a:chExt cx="750123" cy="2119514"/>
          </a:xfrm>
        </p:grpSpPr>
        <p:grpSp>
          <p:nvGrpSpPr>
            <p:cNvPr id="38952" name="组合 60"/>
            <p:cNvGrpSpPr/>
            <p:nvPr/>
          </p:nvGrpSpPr>
          <p:grpSpPr bwMode="auto">
            <a:xfrm>
              <a:off x="5711201" y="1018105"/>
              <a:ext cx="750123" cy="871074"/>
              <a:chOff x="4645190" y="310055"/>
              <a:chExt cx="750123" cy="871074"/>
            </a:xfrm>
          </p:grpSpPr>
          <p:sp>
            <p:nvSpPr>
              <p:cNvPr id="32" name="圆角矩形 31"/>
              <p:cNvSpPr/>
              <p:nvPr/>
            </p:nvSpPr>
            <p:spPr>
              <a:xfrm>
                <a:off x="4645190" y="341817"/>
                <a:ext cx="750123" cy="749559"/>
              </a:xfrm>
              <a:prstGeom prst="roundRect">
                <a:avLst/>
              </a:prstGeom>
              <a:solidFill>
                <a:srgbClr val="E2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pic>
            <p:nvPicPr>
              <p:cNvPr id="38957" name="Picture 3" descr="C:\Users\Administrator\Desktop\公司介绍\icon1.pn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671698" y="310055"/>
                <a:ext cx="720000" cy="8710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38953" name="组合 140"/>
            <p:cNvGrpSpPr/>
            <p:nvPr/>
          </p:nvGrpSpPr>
          <p:grpSpPr bwMode="auto">
            <a:xfrm rot="5525368">
              <a:off x="5548467" y="2270397"/>
              <a:ext cx="1232673" cy="501771"/>
              <a:chOff x="3171621" y="3326105"/>
              <a:chExt cx="1232673" cy="501771"/>
            </a:xfrm>
          </p:grpSpPr>
          <p:cxnSp>
            <p:nvCxnSpPr>
              <p:cNvPr id="30" name="直接连接符 29"/>
              <p:cNvCxnSpPr/>
              <p:nvPr/>
            </p:nvCxnSpPr>
            <p:spPr>
              <a:xfrm rot="6752212" flipH="1" flipV="1">
                <a:off x="3480964" y="3020215"/>
                <a:ext cx="500082" cy="1117985"/>
              </a:xfrm>
              <a:prstGeom prst="line">
                <a:avLst/>
              </a:prstGeom>
              <a:noFill/>
              <a:ln w="38100">
                <a:solidFill>
                  <a:schemeClr val="bg1">
                    <a:lumMod val="65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31" name="等腰三角形 30"/>
              <p:cNvSpPr/>
              <p:nvPr/>
            </p:nvSpPr>
            <p:spPr>
              <a:xfrm rot="5400000">
                <a:off x="4235734" y="3484448"/>
                <a:ext cx="180115" cy="156687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38919" name="组合 1030"/>
          <p:cNvGrpSpPr/>
          <p:nvPr/>
        </p:nvGrpSpPr>
        <p:grpSpPr bwMode="auto">
          <a:xfrm>
            <a:off x="1530350" y="1630363"/>
            <a:ext cx="2008188" cy="1063625"/>
            <a:chOff x="2040109" y="1854072"/>
            <a:chExt cx="2677218" cy="1418591"/>
          </a:xfrm>
        </p:grpSpPr>
        <p:grpSp>
          <p:nvGrpSpPr>
            <p:cNvPr id="38948" name="组合 97"/>
            <p:cNvGrpSpPr/>
            <p:nvPr/>
          </p:nvGrpSpPr>
          <p:grpSpPr bwMode="auto">
            <a:xfrm rot="-8784212">
              <a:off x="2040109" y="1854072"/>
              <a:ext cx="2677218" cy="1418591"/>
              <a:chOff x="3732312" y="2812064"/>
              <a:chExt cx="2737608" cy="1418591"/>
            </a:xfrm>
          </p:grpSpPr>
          <p:cxnSp>
            <p:nvCxnSpPr>
              <p:cNvPr id="37" name="直接连接符 36"/>
              <p:cNvCxnSpPr>
                <a:endCxn id="38" idx="3"/>
              </p:cNvCxnSpPr>
              <p:nvPr/>
            </p:nvCxnSpPr>
            <p:spPr>
              <a:xfrm rot="9000000" flipH="1" flipV="1">
                <a:off x="3733667" y="2813541"/>
                <a:ext cx="2378365" cy="1418591"/>
              </a:xfrm>
              <a:prstGeom prst="line">
                <a:avLst/>
              </a:prstGeom>
              <a:noFill/>
              <a:ln w="38100">
                <a:solidFill>
                  <a:schemeClr val="bg1">
                    <a:lumMod val="65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38" name="等腰三角形 37"/>
              <p:cNvSpPr/>
              <p:nvPr/>
            </p:nvSpPr>
            <p:spPr>
              <a:xfrm rot="5400000">
                <a:off x="6302441" y="3479868"/>
                <a:ext cx="179970" cy="155816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 rot="2125732">
              <a:off x="2596717" y="2294470"/>
              <a:ext cx="1913205" cy="41075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b="1" spc="225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数据增值服务</a:t>
              </a:r>
              <a:endParaRPr lang="zh-CN" altLang="en-US" sz="1400" b="1" spc="225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8920" name="组合 1031"/>
          <p:cNvGrpSpPr/>
          <p:nvPr/>
        </p:nvGrpSpPr>
        <p:grpSpPr bwMode="auto">
          <a:xfrm>
            <a:off x="4035425" y="1719263"/>
            <a:ext cx="1435100" cy="923925"/>
            <a:chOff x="5379230" y="1835234"/>
            <a:chExt cx="1913095" cy="1232673"/>
          </a:xfrm>
        </p:grpSpPr>
        <p:grpSp>
          <p:nvGrpSpPr>
            <p:cNvPr id="38944" name="组合 136"/>
            <p:cNvGrpSpPr/>
            <p:nvPr/>
          </p:nvGrpSpPr>
          <p:grpSpPr bwMode="auto">
            <a:xfrm rot="-5360000">
              <a:off x="5391382" y="2200685"/>
              <a:ext cx="1232673" cy="501771"/>
              <a:chOff x="3171621" y="3326105"/>
              <a:chExt cx="1232673" cy="501771"/>
            </a:xfrm>
          </p:grpSpPr>
          <p:cxnSp>
            <p:nvCxnSpPr>
              <p:cNvPr id="42" name="直接连接符 41"/>
              <p:cNvCxnSpPr/>
              <p:nvPr/>
            </p:nvCxnSpPr>
            <p:spPr>
              <a:xfrm rot="6752212" flipH="1" flipV="1">
                <a:off x="3481035" y="3016405"/>
                <a:ext cx="503669" cy="1118301"/>
              </a:xfrm>
              <a:prstGeom prst="line">
                <a:avLst/>
              </a:prstGeom>
              <a:noFill/>
              <a:ln w="38100">
                <a:solidFill>
                  <a:schemeClr val="bg1">
                    <a:lumMod val="65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43" name="等腰三角形 42"/>
              <p:cNvSpPr/>
              <p:nvPr/>
            </p:nvSpPr>
            <p:spPr>
              <a:xfrm rot="5400000">
                <a:off x="4236864" y="3479689"/>
                <a:ext cx="181998" cy="156732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>
              <a:off x="5379230" y="2201646"/>
              <a:ext cx="1913095" cy="41089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b="1" spc="225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数据二次利用</a:t>
              </a:r>
              <a:endParaRPr lang="zh-CN" altLang="en-US" sz="1400" b="1" spc="225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8921" name="组合 1032"/>
          <p:cNvGrpSpPr/>
          <p:nvPr/>
        </p:nvGrpSpPr>
        <p:grpSpPr bwMode="auto">
          <a:xfrm>
            <a:off x="5043488" y="1630363"/>
            <a:ext cx="2008187" cy="1063625"/>
            <a:chOff x="6724247" y="1854072"/>
            <a:chExt cx="2677218" cy="1418591"/>
          </a:xfrm>
        </p:grpSpPr>
        <p:grpSp>
          <p:nvGrpSpPr>
            <p:cNvPr id="38940" name="组合 117"/>
            <p:cNvGrpSpPr/>
            <p:nvPr/>
          </p:nvGrpSpPr>
          <p:grpSpPr bwMode="auto">
            <a:xfrm rot="8784212" flipH="1">
              <a:off x="6724247" y="1854072"/>
              <a:ext cx="2677218" cy="1418591"/>
              <a:chOff x="3732312" y="2812064"/>
              <a:chExt cx="2737608" cy="1418591"/>
            </a:xfrm>
          </p:grpSpPr>
          <p:cxnSp>
            <p:nvCxnSpPr>
              <p:cNvPr id="47" name="直接连接符 46"/>
              <p:cNvCxnSpPr>
                <a:endCxn id="48" idx="3"/>
              </p:cNvCxnSpPr>
              <p:nvPr/>
            </p:nvCxnSpPr>
            <p:spPr>
              <a:xfrm rot="9000000" flipH="1" flipV="1">
                <a:off x="3731863" y="2814713"/>
                <a:ext cx="2378366" cy="1418591"/>
              </a:xfrm>
              <a:prstGeom prst="line">
                <a:avLst/>
              </a:prstGeom>
              <a:noFill/>
              <a:ln w="38100">
                <a:solidFill>
                  <a:schemeClr val="bg1">
                    <a:lumMod val="65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48" name="等腰三角形 47"/>
              <p:cNvSpPr/>
              <p:nvPr/>
            </p:nvSpPr>
            <p:spPr>
              <a:xfrm rot="5400000">
                <a:off x="6304243" y="3478697"/>
                <a:ext cx="179970" cy="155816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6" name="TextBox 45"/>
            <p:cNvSpPr txBox="1"/>
            <p:nvPr/>
          </p:nvSpPr>
          <p:spPr>
            <a:xfrm rot="19632255">
              <a:off x="6834299" y="2275414"/>
              <a:ext cx="2190451" cy="41075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b="1" spc="225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商业化数据服务</a:t>
              </a:r>
              <a:endParaRPr lang="zh-CN" altLang="en-US" sz="1400" b="1" spc="225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8922" name="组合 1033"/>
          <p:cNvGrpSpPr/>
          <p:nvPr/>
        </p:nvGrpSpPr>
        <p:grpSpPr bwMode="auto">
          <a:xfrm>
            <a:off x="6197600" y="3506788"/>
            <a:ext cx="2335213" cy="1728787"/>
            <a:chOff x="8242752" y="3262790"/>
            <a:chExt cx="3271816" cy="1317918"/>
          </a:xfrm>
        </p:grpSpPr>
        <p:grpSp>
          <p:nvGrpSpPr>
            <p:cNvPr id="38936" name="组合 154"/>
            <p:cNvGrpSpPr/>
            <p:nvPr/>
          </p:nvGrpSpPr>
          <p:grpSpPr bwMode="auto">
            <a:xfrm>
              <a:off x="8242752" y="3262790"/>
              <a:ext cx="3271816" cy="1317918"/>
              <a:chOff x="4413955" y="2931203"/>
              <a:chExt cx="3271816" cy="1317918"/>
            </a:xfrm>
          </p:grpSpPr>
          <p:sp>
            <p:nvSpPr>
              <p:cNvPr id="52" name="矩形 51"/>
              <p:cNvSpPr/>
              <p:nvPr/>
            </p:nvSpPr>
            <p:spPr bwMode="auto">
              <a:xfrm>
                <a:off x="4425077" y="3693635"/>
                <a:ext cx="3051618" cy="526441"/>
              </a:xfrm>
              <a:prstGeom prst="rect">
                <a:avLst/>
              </a:prstGeom>
            </p:spPr>
            <p:txBody>
              <a:bodyPr wrap="none" lIns="121917" tIns="60958" rIns="121917" bIns="60958"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05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对</a:t>
                </a:r>
                <a:r>
                  <a:rPr lang="en-US" altLang="en-US" sz="2400" dirty="0">
                    <a:solidFill>
                      <a:srgbClr val="E2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5</a:t>
                </a:r>
                <a:r>
                  <a:rPr lang="zh-CN" altLang="en-US" sz="1050" b="1" dirty="0">
                    <a:solidFill>
                      <a:srgbClr val="E2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亿</a:t>
                </a:r>
                <a:r>
                  <a:rPr lang="zh-CN" altLang="en-US" sz="105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网民的行为数据进行细分</a:t>
                </a:r>
                <a:endParaRPr lang="zh-CN" altLang="en-US" sz="1050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3" name="矩形 2"/>
              <p:cNvSpPr>
                <a:spLocks noChangeArrowheads="1"/>
              </p:cNvSpPr>
              <p:nvPr/>
            </p:nvSpPr>
            <p:spPr bwMode="auto">
              <a:xfrm>
                <a:off x="4413955" y="2931203"/>
                <a:ext cx="3271816" cy="131791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lIns="121917" tIns="60958" rIns="121917" bIns="60958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400" b="1" spc="-113" dirty="0">
                    <a:solidFill>
                      <a:srgbClr val="E2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云计算中心：</a:t>
                </a:r>
                <a:r>
                  <a:rPr lang="en-US" altLang="zh-CN" spc="-113" dirty="0">
                    <a:solidFill>
                      <a:srgbClr val="E2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</a:t>
                </a:r>
                <a:r>
                  <a:rPr lang="zh-CN" altLang="en-US" sz="1400" b="1" spc="-113" dirty="0">
                    <a:solidFill>
                      <a:srgbClr val="E2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个主机房，</a:t>
                </a:r>
                <a:r>
                  <a:rPr lang="en-US" altLang="zh-CN" spc="-113" dirty="0">
                    <a:solidFill>
                      <a:srgbClr val="E2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500</a:t>
                </a:r>
                <a:r>
                  <a:rPr lang="zh-CN" altLang="en-US" sz="1400" b="1" spc="-113" dirty="0">
                    <a:solidFill>
                      <a:srgbClr val="E2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余台服务器</a:t>
                </a:r>
                <a:endParaRPr lang="en-US" altLang="zh-CN" spc="-113" dirty="0">
                  <a:solidFill>
                    <a:srgbClr val="E2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pc="-113" dirty="0">
                    <a:solidFill>
                      <a:srgbClr val="E2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10TB</a:t>
                </a:r>
                <a:r>
                  <a:rPr lang="zh-CN" altLang="en-US" sz="105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日均数据存储量</a:t>
                </a:r>
                <a:endParaRPr lang="en-US" altLang="zh-CN" sz="105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05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每日处理曝光量可达</a:t>
                </a:r>
                <a:r>
                  <a:rPr lang="en-US" altLang="zh-CN" spc="-113" dirty="0">
                    <a:solidFill>
                      <a:srgbClr val="E2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100 </a:t>
                </a:r>
                <a:r>
                  <a:rPr lang="zh-CN" altLang="en-US" sz="1050" b="1" spc="-113" dirty="0">
                    <a:solidFill>
                      <a:srgbClr val="E2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亿</a:t>
                </a:r>
                <a:endParaRPr lang="zh-CN" altLang="en-US" sz="1000" b="1" spc="-113" dirty="0">
                  <a:solidFill>
                    <a:srgbClr val="E2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1" name="线形标注 2(带强调线) 50"/>
            <p:cNvSpPr/>
            <p:nvPr/>
          </p:nvSpPr>
          <p:spPr>
            <a:xfrm>
              <a:off x="8378430" y="3386231"/>
              <a:ext cx="1207746" cy="1095239"/>
            </a:xfrm>
            <a:prstGeom prst="accentCallout2">
              <a:avLst>
                <a:gd name="adj1" fmla="val 18750"/>
                <a:gd name="adj2" fmla="val -8333"/>
                <a:gd name="adj3" fmla="val 20638"/>
                <a:gd name="adj4" fmla="val -30226"/>
                <a:gd name="adj5" fmla="val -20524"/>
                <a:gd name="adj6" fmla="val -92563"/>
              </a:avLst>
            </a:prstGeom>
            <a:noFill/>
            <a:ln w="3175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8923" name="组合 1034"/>
          <p:cNvGrpSpPr/>
          <p:nvPr/>
        </p:nvGrpSpPr>
        <p:grpSpPr bwMode="auto">
          <a:xfrm>
            <a:off x="3225800" y="3462338"/>
            <a:ext cx="2979738" cy="1557337"/>
            <a:chOff x="4476367" y="4366390"/>
            <a:chExt cx="3972978" cy="2077650"/>
          </a:xfrm>
        </p:grpSpPr>
        <p:sp>
          <p:nvSpPr>
            <p:cNvPr id="38928" name="TextBox 54"/>
            <p:cNvSpPr txBox="1">
              <a:spLocks noChangeArrowheads="1"/>
            </p:cNvSpPr>
            <p:nvPr/>
          </p:nvSpPr>
          <p:spPr bwMode="auto">
            <a:xfrm>
              <a:off x="4476367" y="5746252"/>
              <a:ext cx="3972978" cy="69778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2800">
                  <a:latin typeface="微软雅黑" panose="020B0503020204020204" pitchFamily="34" charset="-122"/>
                  <a:ea typeface="微软雅黑" panose="020B0503020204020204" pitchFamily="34" charset="-122"/>
                </a:rPr>
                <a:t>高价值营销数据</a:t>
              </a:r>
              <a:endPara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8929" name="组合 166"/>
            <p:cNvGrpSpPr/>
            <p:nvPr/>
          </p:nvGrpSpPr>
          <p:grpSpPr bwMode="auto">
            <a:xfrm rot="5400000">
              <a:off x="5602883" y="4531518"/>
              <a:ext cx="1135033" cy="804777"/>
              <a:chOff x="2800174" y="5744390"/>
              <a:chExt cx="1511300" cy="1071563"/>
            </a:xfrm>
          </p:grpSpPr>
          <p:sp>
            <p:nvSpPr>
              <p:cNvPr id="57" name="Freeform 1000"/>
              <p:cNvSpPr/>
              <p:nvPr/>
            </p:nvSpPr>
            <p:spPr bwMode="auto">
              <a:xfrm>
                <a:off x="2867852" y="6393839"/>
                <a:ext cx="936232" cy="5637"/>
              </a:xfrm>
              <a:custGeom>
                <a:avLst/>
                <a:gdLst>
                  <a:gd name="T0" fmla="*/ 0 w 825"/>
                  <a:gd name="T1" fmla="*/ 5 h 5"/>
                  <a:gd name="T2" fmla="*/ 4 w 825"/>
                  <a:gd name="T3" fmla="*/ 0 h 5"/>
                  <a:gd name="T4" fmla="*/ 825 w 825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825"/>
                  <a:gd name="T10" fmla="*/ 0 h 5"/>
                  <a:gd name="T11" fmla="*/ 825 w 825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25" h="5">
                    <a:moveTo>
                      <a:pt x="0" y="5"/>
                    </a:moveTo>
                    <a:lnTo>
                      <a:pt x="4" y="0"/>
                    </a:lnTo>
                    <a:lnTo>
                      <a:pt x="825" y="0"/>
                    </a:lnTo>
                  </a:path>
                </a:pathLst>
              </a:custGeom>
              <a:noFill/>
              <a:ln w="28575" cap="rnd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8" name="Freeform 1001"/>
              <p:cNvSpPr/>
              <p:nvPr/>
            </p:nvSpPr>
            <p:spPr bwMode="auto">
              <a:xfrm>
                <a:off x="3601047" y="6405113"/>
                <a:ext cx="242518" cy="411478"/>
              </a:xfrm>
              <a:custGeom>
                <a:avLst/>
                <a:gdLst>
                  <a:gd name="T0" fmla="*/ 156 w 214"/>
                  <a:gd name="T1" fmla="*/ 359 h 364"/>
                  <a:gd name="T2" fmla="*/ 151 w 214"/>
                  <a:gd name="T3" fmla="*/ 364 h 364"/>
                  <a:gd name="T4" fmla="*/ 0 w 214"/>
                  <a:gd name="T5" fmla="*/ 213 h 364"/>
                  <a:gd name="T6" fmla="*/ 214 w 214"/>
                  <a:gd name="T7" fmla="*/ 0 h 36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4"/>
                  <a:gd name="T13" fmla="*/ 0 h 364"/>
                  <a:gd name="T14" fmla="*/ 214 w 214"/>
                  <a:gd name="T15" fmla="*/ 364 h 36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4" h="364">
                    <a:moveTo>
                      <a:pt x="156" y="359"/>
                    </a:moveTo>
                    <a:lnTo>
                      <a:pt x="151" y="364"/>
                    </a:lnTo>
                    <a:lnTo>
                      <a:pt x="0" y="213"/>
                    </a:lnTo>
                    <a:lnTo>
                      <a:pt x="214" y="0"/>
                    </a:lnTo>
                  </a:path>
                </a:pathLst>
              </a:custGeom>
              <a:noFill/>
              <a:ln w="28575" cap="rnd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9" name="Freeform 1002"/>
              <p:cNvSpPr/>
              <p:nvPr/>
            </p:nvSpPr>
            <p:spPr bwMode="auto">
              <a:xfrm>
                <a:off x="3770244" y="5745620"/>
                <a:ext cx="541436" cy="1065333"/>
              </a:xfrm>
              <a:custGeom>
                <a:avLst/>
                <a:gdLst>
                  <a:gd name="T0" fmla="*/ 0 w 478"/>
                  <a:gd name="T1" fmla="*/ 4 h 941"/>
                  <a:gd name="T2" fmla="*/ 4 w 478"/>
                  <a:gd name="T3" fmla="*/ 0 h 941"/>
                  <a:gd name="T4" fmla="*/ 478 w 478"/>
                  <a:gd name="T5" fmla="*/ 474 h 941"/>
                  <a:gd name="T6" fmla="*/ 7 w 478"/>
                  <a:gd name="T7" fmla="*/ 941 h 94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78"/>
                  <a:gd name="T13" fmla="*/ 0 h 941"/>
                  <a:gd name="T14" fmla="*/ 478 w 478"/>
                  <a:gd name="T15" fmla="*/ 941 h 94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78" h="941">
                    <a:moveTo>
                      <a:pt x="0" y="4"/>
                    </a:moveTo>
                    <a:lnTo>
                      <a:pt x="4" y="0"/>
                    </a:lnTo>
                    <a:lnTo>
                      <a:pt x="478" y="474"/>
                    </a:lnTo>
                    <a:lnTo>
                      <a:pt x="7" y="941"/>
                    </a:lnTo>
                  </a:path>
                </a:pathLst>
              </a:custGeom>
              <a:noFill/>
              <a:ln w="28575" cap="rnd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0" name="Freeform 1003"/>
              <p:cNvSpPr/>
              <p:nvPr/>
            </p:nvSpPr>
            <p:spPr bwMode="auto">
              <a:xfrm>
                <a:off x="3603866" y="5754075"/>
                <a:ext cx="248158" cy="408661"/>
              </a:xfrm>
              <a:custGeom>
                <a:avLst/>
                <a:gdLst>
                  <a:gd name="T0" fmla="*/ 211 w 217"/>
                  <a:gd name="T1" fmla="*/ 363 h 363"/>
                  <a:gd name="T2" fmla="*/ 217 w 217"/>
                  <a:gd name="T3" fmla="*/ 363 h 363"/>
                  <a:gd name="T4" fmla="*/ 0 w 217"/>
                  <a:gd name="T5" fmla="*/ 146 h 363"/>
                  <a:gd name="T6" fmla="*/ 146 w 217"/>
                  <a:gd name="T7" fmla="*/ 0 h 36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7"/>
                  <a:gd name="T13" fmla="*/ 0 h 363"/>
                  <a:gd name="T14" fmla="*/ 217 w 217"/>
                  <a:gd name="T15" fmla="*/ 363 h 36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7" h="363">
                    <a:moveTo>
                      <a:pt x="211" y="363"/>
                    </a:moveTo>
                    <a:lnTo>
                      <a:pt x="217" y="363"/>
                    </a:lnTo>
                    <a:lnTo>
                      <a:pt x="0" y="146"/>
                    </a:lnTo>
                    <a:lnTo>
                      <a:pt x="146" y="0"/>
                    </a:lnTo>
                  </a:path>
                </a:pathLst>
              </a:custGeom>
              <a:noFill/>
              <a:ln w="28575" cap="rnd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1" name="Freeform 1004"/>
              <p:cNvSpPr/>
              <p:nvPr/>
            </p:nvSpPr>
            <p:spPr bwMode="auto">
              <a:xfrm>
                <a:off x="2808632" y="6159917"/>
                <a:ext cx="1034933" cy="5637"/>
              </a:xfrm>
              <a:custGeom>
                <a:avLst/>
                <a:gdLst>
                  <a:gd name="T0" fmla="*/ 0 w 915"/>
                  <a:gd name="T1" fmla="*/ 4 h 4"/>
                  <a:gd name="T2" fmla="*/ 0 w 915"/>
                  <a:gd name="T3" fmla="*/ 0 h 4"/>
                  <a:gd name="T4" fmla="*/ 915 w 915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915"/>
                  <a:gd name="T10" fmla="*/ 0 h 4"/>
                  <a:gd name="T11" fmla="*/ 915 w 915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15" h="4">
                    <a:moveTo>
                      <a:pt x="0" y="4"/>
                    </a:moveTo>
                    <a:lnTo>
                      <a:pt x="0" y="0"/>
                    </a:lnTo>
                    <a:lnTo>
                      <a:pt x="915" y="0"/>
                    </a:lnTo>
                  </a:path>
                </a:pathLst>
              </a:custGeom>
              <a:noFill/>
              <a:ln w="28575" cap="rnd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2" name="Freeform 1005"/>
              <p:cNvSpPr/>
              <p:nvPr/>
            </p:nvSpPr>
            <p:spPr bwMode="auto">
              <a:xfrm>
                <a:off x="2800173" y="6168373"/>
                <a:ext cx="8459" cy="233922"/>
              </a:xfrm>
              <a:custGeom>
                <a:avLst/>
                <a:gdLst>
                  <a:gd name="T0" fmla="*/ 0 w 6"/>
                  <a:gd name="T1" fmla="*/ 206 h 206"/>
                  <a:gd name="T2" fmla="*/ 6 w 6"/>
                  <a:gd name="T3" fmla="*/ 206 h 206"/>
                  <a:gd name="T4" fmla="*/ 6 w 6"/>
                  <a:gd name="T5" fmla="*/ 0 h 206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206"/>
                  <a:gd name="T11" fmla="*/ 6 w 6"/>
                  <a:gd name="T12" fmla="*/ 206 h 20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206">
                    <a:moveTo>
                      <a:pt x="0" y="206"/>
                    </a:moveTo>
                    <a:lnTo>
                      <a:pt x="6" y="206"/>
                    </a:lnTo>
                    <a:lnTo>
                      <a:pt x="6" y="0"/>
                    </a:lnTo>
                  </a:path>
                </a:pathLst>
              </a:custGeom>
              <a:noFill/>
              <a:ln w="28575" cap="rnd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38924" name="TextBox 62"/>
          <p:cNvSpPr txBox="1">
            <a:spLocks noChangeArrowheads="1"/>
          </p:cNvSpPr>
          <p:nvPr/>
        </p:nvSpPr>
        <p:spPr bwMode="auto">
          <a:xfrm>
            <a:off x="4905375" y="3414713"/>
            <a:ext cx="782638" cy="387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71" tIns="34285" rIns="68571" bIns="34285"/>
          <a:lstStyle/>
          <a:p>
            <a:r>
              <a:rPr lang="zh-CN" altLang="en-US" sz="2400" b="1">
                <a:solidFill>
                  <a:srgbClr val="E2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云 图</a:t>
            </a:r>
            <a:endParaRPr lang="zh-CN" altLang="en-US" sz="2400" b="1">
              <a:solidFill>
                <a:srgbClr val="E2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8925" name="组合 13"/>
          <p:cNvGrpSpPr/>
          <p:nvPr/>
        </p:nvGrpSpPr>
        <p:grpSpPr bwMode="auto">
          <a:xfrm>
            <a:off x="34925" y="3435350"/>
            <a:ext cx="4438650" cy="1304925"/>
            <a:chOff x="115645" y="4135499"/>
            <a:chExt cx="5916665" cy="1739339"/>
          </a:xfrm>
        </p:grpSpPr>
        <p:sp>
          <p:nvSpPr>
            <p:cNvPr id="65" name="矩形 33"/>
            <p:cNvSpPr>
              <a:spLocks noChangeArrowheads="1"/>
            </p:cNvSpPr>
            <p:nvPr/>
          </p:nvSpPr>
          <p:spPr bwMode="auto">
            <a:xfrm>
              <a:off x="115645" y="4135499"/>
              <a:ext cx="4517912" cy="1739339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marL="128905" indent="-128905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l"/>
                <a:defRPr/>
              </a:pPr>
              <a:r>
                <a:rPr lang="en-US" altLang="zh-CN" sz="105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ATLAS</a:t>
              </a:r>
              <a:r>
                <a:rPr lang="zh-CN" altLang="en-US" sz="105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云图的“云”代表云计算，“图”代表可视化。通过</a:t>
              </a:r>
              <a:r>
                <a:rPr lang="zh-CN" altLang="en-US" sz="105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四大核心技术</a:t>
              </a:r>
              <a:r>
                <a:rPr lang="zh-CN" altLang="en-US" sz="105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，</a:t>
              </a:r>
              <a:r>
                <a:rPr lang="en-US" altLang="zh-CN" sz="105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ATLAS</a:t>
              </a:r>
              <a:r>
                <a:rPr lang="zh-CN" altLang="en-US" sz="105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即可实现数据可视化</a:t>
              </a:r>
              <a:endParaRPr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28905" indent="-128905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l"/>
                <a:defRPr/>
              </a:pPr>
              <a:r>
                <a:rPr lang="en-US" altLang="zh-CN" sz="105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35</a:t>
              </a:r>
              <a:r>
                <a:rPr lang="zh-CN" altLang="en-US" sz="105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个城市网络汇聚节点部署</a:t>
              </a:r>
              <a:r>
                <a:rPr lang="en-US" altLang="zh-CN" sz="105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AIO</a:t>
              </a:r>
              <a:r>
                <a:rPr lang="zh-CN" altLang="en-US" sz="105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设备</a:t>
              </a:r>
              <a:r>
                <a:rPr lang="zh-CN" altLang="en-US" sz="105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，具备海量的用户数据资源，实时计算能力，跨网跨平台汇聚、多用户行为分析、人群属性关联、多行业数据分析等</a:t>
              </a:r>
              <a:endParaRPr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6" name="线形标注 2(带强调线) 65"/>
            <p:cNvSpPr/>
            <p:nvPr/>
          </p:nvSpPr>
          <p:spPr>
            <a:xfrm>
              <a:off x="4798614" y="4203210"/>
              <a:ext cx="1233696" cy="1360578"/>
            </a:xfrm>
            <a:prstGeom prst="accentCallout2">
              <a:avLst>
                <a:gd name="adj1" fmla="val 18750"/>
                <a:gd name="adj2" fmla="val -8333"/>
                <a:gd name="adj3" fmla="val 19163"/>
                <a:gd name="adj4" fmla="val 12846"/>
                <a:gd name="adj5" fmla="val -6622"/>
                <a:gd name="adj6" fmla="val 58744"/>
              </a:avLst>
            </a:prstGeom>
            <a:noFill/>
            <a:ln w="3175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标题 49"/>
          <p:cNvSpPr>
            <a:spLocks noGrp="1"/>
          </p:cNvSpPr>
          <p:nvPr>
            <p:ph type="title"/>
          </p:nvPr>
        </p:nvSpPr>
        <p:spPr>
          <a:xfrm>
            <a:off x="179388" y="268288"/>
            <a:ext cx="4911725" cy="500062"/>
          </a:xfrm>
        </p:spPr>
        <p:txBody>
          <a:bodyPr/>
          <a:lstStyle/>
          <a:p>
            <a:pPr algn="l"/>
            <a:endParaRPr kumimoji="1" lang="zh-CN" altLang="en-US" sz="2800" b="1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0962" name="组 235"/>
          <p:cNvGrpSpPr/>
          <p:nvPr/>
        </p:nvGrpSpPr>
        <p:grpSpPr bwMode="auto">
          <a:xfrm>
            <a:off x="107950" y="1131888"/>
            <a:ext cx="1439863" cy="1177925"/>
            <a:chOff x="107504" y="1091108"/>
            <a:chExt cx="1440160" cy="1178881"/>
          </a:xfrm>
        </p:grpSpPr>
        <p:sp>
          <p:nvSpPr>
            <p:cNvPr id="9" name="椭圆 8"/>
            <p:cNvSpPr/>
            <p:nvPr/>
          </p:nvSpPr>
          <p:spPr>
            <a:xfrm>
              <a:off x="394901" y="1529614"/>
              <a:ext cx="741515" cy="740375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045" name="TextBox 101"/>
            <p:cNvSpPr txBox="1">
              <a:spLocks noChangeArrowheads="1"/>
            </p:cNvSpPr>
            <p:nvPr/>
          </p:nvSpPr>
          <p:spPr bwMode="auto">
            <a:xfrm>
              <a:off x="422560" y="1759148"/>
              <a:ext cx="720080" cy="25658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/>
            <a:lstStyle/>
            <a:p>
              <a:pPr algn="ctr"/>
              <a:r>
                <a:rPr lang="en-US" altLang="zh-CN" sz="1000">
                  <a:latin typeface="微软雅黑" panose="020B0503020204020204" pitchFamily="34" charset="-122"/>
                  <a:ea typeface="微软雅黑" panose="020B0503020204020204" pitchFamily="34" charset="-122"/>
                </a:rPr>
                <a:t>ATLAS</a:t>
              </a:r>
              <a:endPara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1046" name="组合 33"/>
            <p:cNvGrpSpPr/>
            <p:nvPr/>
          </p:nvGrpSpPr>
          <p:grpSpPr bwMode="auto">
            <a:xfrm>
              <a:off x="107504" y="1091108"/>
              <a:ext cx="1440160" cy="321565"/>
              <a:chOff x="10010444" y="769903"/>
              <a:chExt cx="1904202" cy="321565"/>
            </a:xfrm>
          </p:grpSpPr>
          <p:sp>
            <p:nvSpPr>
              <p:cNvPr id="12" name="圆角矩形 11"/>
              <p:cNvSpPr/>
              <p:nvPr/>
            </p:nvSpPr>
            <p:spPr>
              <a:xfrm>
                <a:off x="10088124" y="811212"/>
                <a:ext cx="1784533" cy="279627"/>
              </a:xfrm>
              <a:prstGeom prst="roundRect">
                <a:avLst>
                  <a:gd name="adj" fmla="val 50000"/>
                </a:avLst>
              </a:prstGeom>
              <a:solidFill>
                <a:srgbClr val="E2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048" name="矩形 12"/>
              <p:cNvSpPr>
                <a:spLocks noChangeArrowheads="1"/>
              </p:cNvSpPr>
              <p:nvPr/>
            </p:nvSpPr>
            <p:spPr bwMode="auto">
              <a:xfrm>
                <a:off x="10010444" y="769903"/>
                <a:ext cx="1904202" cy="30777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zh-CN" altLang="en-US" sz="14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基建产品</a:t>
                </a:r>
                <a:endPara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40963" name="组 234"/>
          <p:cNvGrpSpPr/>
          <p:nvPr/>
        </p:nvGrpSpPr>
        <p:grpSpPr bwMode="auto">
          <a:xfrm>
            <a:off x="395288" y="2557463"/>
            <a:ext cx="765175" cy="1749425"/>
            <a:chOff x="395536" y="2517433"/>
            <a:chExt cx="765378" cy="1748486"/>
          </a:xfrm>
        </p:grpSpPr>
        <p:grpSp>
          <p:nvGrpSpPr>
            <p:cNvPr id="41039" name="组 233"/>
            <p:cNvGrpSpPr/>
            <p:nvPr/>
          </p:nvGrpSpPr>
          <p:grpSpPr bwMode="auto">
            <a:xfrm>
              <a:off x="395536" y="2517433"/>
              <a:ext cx="758646" cy="1748486"/>
              <a:chOff x="395536" y="2517433"/>
              <a:chExt cx="758646" cy="1748486"/>
            </a:xfrm>
          </p:grpSpPr>
          <p:sp>
            <p:nvSpPr>
              <p:cNvPr id="18" name="椭圆 17"/>
              <p:cNvSpPr/>
              <p:nvPr/>
            </p:nvSpPr>
            <p:spPr>
              <a:xfrm>
                <a:off x="395536" y="2517433"/>
                <a:ext cx="739971" cy="740964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椭圆 18"/>
              <p:cNvSpPr/>
              <p:nvPr/>
            </p:nvSpPr>
            <p:spPr>
              <a:xfrm>
                <a:off x="414591" y="3524954"/>
                <a:ext cx="739971" cy="740965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1040" name="TextBox 101"/>
            <p:cNvSpPr txBox="1">
              <a:spLocks noChangeArrowheads="1"/>
            </p:cNvSpPr>
            <p:nvPr/>
          </p:nvSpPr>
          <p:spPr bwMode="auto">
            <a:xfrm>
              <a:off x="422560" y="2746966"/>
              <a:ext cx="720080" cy="25658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/>
            <a:lstStyle/>
            <a:p>
              <a:pPr algn="ctr"/>
              <a:r>
                <a:rPr lang="zh-CN" altLang="en-US" sz="1000">
                  <a:latin typeface="微软雅黑" panose="020B0503020204020204" pitchFamily="34" charset="-122"/>
                  <a:ea typeface="微软雅黑" panose="020B0503020204020204" pitchFamily="34" charset="-122"/>
                </a:rPr>
                <a:t>品牌舆情</a:t>
              </a:r>
              <a:endPara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041" name="TextBox 101"/>
            <p:cNvSpPr txBox="1">
              <a:spLocks noChangeArrowheads="1"/>
            </p:cNvSpPr>
            <p:nvPr/>
          </p:nvSpPr>
          <p:spPr bwMode="auto">
            <a:xfrm>
              <a:off x="440834" y="3755078"/>
              <a:ext cx="720080" cy="25658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/>
            <a:lstStyle/>
            <a:p>
              <a:pPr algn="ctr"/>
              <a:r>
                <a:rPr lang="zh-CN" altLang="en-US" sz="1000">
                  <a:latin typeface="微软雅黑" panose="020B0503020204020204" pitchFamily="34" charset="-122"/>
                  <a:ea typeface="微软雅黑" panose="020B0503020204020204" pitchFamily="34" charset="-122"/>
                </a:rPr>
                <a:t>广告监播</a:t>
              </a:r>
              <a:endPara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0964" name="组 236"/>
          <p:cNvGrpSpPr/>
          <p:nvPr/>
        </p:nvGrpSpPr>
        <p:grpSpPr bwMode="auto">
          <a:xfrm>
            <a:off x="1181100" y="1135063"/>
            <a:ext cx="2814638" cy="2811462"/>
            <a:chOff x="1181304" y="1094086"/>
            <a:chExt cx="2814632" cy="2811793"/>
          </a:xfrm>
        </p:grpSpPr>
        <p:cxnSp>
          <p:nvCxnSpPr>
            <p:cNvPr id="21" name="直接连接符 186"/>
            <p:cNvCxnSpPr/>
            <p:nvPr/>
          </p:nvCxnSpPr>
          <p:spPr>
            <a:xfrm>
              <a:off x="1835353" y="1122664"/>
              <a:ext cx="0" cy="368343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75"/>
            <p:cNvCxnSpPr/>
            <p:nvPr/>
          </p:nvCxnSpPr>
          <p:spPr>
            <a:xfrm flipH="1">
              <a:off x="1187654" y="2897698"/>
              <a:ext cx="576262" cy="7938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75"/>
            <p:cNvCxnSpPr/>
            <p:nvPr/>
          </p:nvCxnSpPr>
          <p:spPr>
            <a:xfrm flipH="1">
              <a:off x="1187654" y="1818071"/>
              <a:ext cx="576262" cy="6351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75"/>
            <p:cNvCxnSpPr/>
            <p:nvPr/>
          </p:nvCxnSpPr>
          <p:spPr>
            <a:xfrm flipH="1">
              <a:off x="1181304" y="3899528"/>
              <a:ext cx="576262" cy="6351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036" name="组合 33"/>
            <p:cNvGrpSpPr/>
            <p:nvPr/>
          </p:nvGrpSpPr>
          <p:grpSpPr bwMode="auto">
            <a:xfrm>
              <a:off x="2555776" y="1094086"/>
              <a:ext cx="1440160" cy="321565"/>
              <a:chOff x="10010444" y="769903"/>
              <a:chExt cx="1904202" cy="321565"/>
            </a:xfrm>
          </p:grpSpPr>
          <p:sp>
            <p:nvSpPr>
              <p:cNvPr id="26" name="圆角矩形 25"/>
              <p:cNvSpPr/>
              <p:nvPr/>
            </p:nvSpPr>
            <p:spPr>
              <a:xfrm>
                <a:off x="10088505" y="811183"/>
                <a:ext cx="1784161" cy="281020"/>
              </a:xfrm>
              <a:prstGeom prst="roundRect">
                <a:avLst>
                  <a:gd name="adj" fmla="val 50000"/>
                </a:avLst>
              </a:prstGeom>
              <a:solidFill>
                <a:srgbClr val="E2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038" name="矩形 26"/>
              <p:cNvSpPr>
                <a:spLocks noChangeArrowheads="1"/>
              </p:cNvSpPr>
              <p:nvPr/>
            </p:nvSpPr>
            <p:spPr bwMode="auto">
              <a:xfrm>
                <a:off x="10010444" y="769903"/>
                <a:ext cx="1904202" cy="30777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zh-CN" altLang="en-US" sz="14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能力封装</a:t>
                </a:r>
                <a:endPara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40965" name="组 239"/>
          <p:cNvGrpSpPr/>
          <p:nvPr/>
        </p:nvGrpSpPr>
        <p:grpSpPr bwMode="auto">
          <a:xfrm>
            <a:off x="6734175" y="1641475"/>
            <a:ext cx="1039813" cy="2808288"/>
            <a:chOff x="6733524" y="1601623"/>
            <a:chExt cx="1040347" cy="2808312"/>
          </a:xfrm>
        </p:grpSpPr>
        <p:grpSp>
          <p:nvGrpSpPr>
            <p:cNvPr id="41018" name="组合 18"/>
            <p:cNvGrpSpPr/>
            <p:nvPr/>
          </p:nvGrpSpPr>
          <p:grpSpPr bwMode="auto">
            <a:xfrm>
              <a:off x="6804247" y="1601623"/>
              <a:ext cx="930110" cy="700645"/>
              <a:chOff x="5608645" y="1361764"/>
              <a:chExt cx="1547816" cy="1166377"/>
            </a:xfrm>
          </p:grpSpPr>
          <p:cxnSp>
            <p:nvCxnSpPr>
              <p:cNvPr id="41" name="直接连接符 78"/>
              <p:cNvCxnSpPr/>
              <p:nvPr/>
            </p:nvCxnSpPr>
            <p:spPr>
              <a:xfrm flipH="1">
                <a:off x="5609895" y="2035670"/>
                <a:ext cx="684575" cy="491554"/>
              </a:xfrm>
              <a:prstGeom prst="line">
                <a:avLst/>
              </a:prstGeom>
              <a:ln w="38100">
                <a:solidFill>
                  <a:schemeClr val="bg1">
                    <a:lumMod val="6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椭圆 41"/>
              <p:cNvSpPr/>
              <p:nvPr/>
            </p:nvSpPr>
            <p:spPr>
              <a:xfrm>
                <a:off x="6233678" y="1361764"/>
                <a:ext cx="922458" cy="922325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5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pic>
          <p:nvPicPr>
            <p:cNvPr id="41019" name="Picture 5"/>
            <p:cNvPicPr>
              <a:picLocks noChangeAspect="1" noChangeArrowheads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182" t="24763" r="82507" b="62193"/>
            <a:stretch>
              <a:fillRect/>
            </a:stretch>
          </p:blipFill>
          <p:spPr bwMode="auto">
            <a:xfrm>
              <a:off x="7258192" y="1601623"/>
              <a:ext cx="404246" cy="527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1" name="直接连接符 75"/>
            <p:cNvCxnSpPr/>
            <p:nvPr/>
          </p:nvCxnSpPr>
          <p:spPr>
            <a:xfrm flipH="1">
              <a:off x="7021010" y="2684307"/>
              <a:ext cx="157243" cy="4763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椭圆 31"/>
            <p:cNvSpPr/>
            <p:nvPr/>
          </p:nvSpPr>
          <p:spPr>
            <a:xfrm>
              <a:off x="7200489" y="2393793"/>
              <a:ext cx="562264" cy="561980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5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endPara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41022" name="Picture 3" descr="C:\图片资料\公司PPT\logo\icon2.png"/>
            <p:cNvPicPr>
              <a:picLocks noChangeAspect="1" noChangeArrowheads="1"/>
            </p:cNvPicPr>
            <p:nvPr/>
          </p:nvPicPr>
          <p:blipFill>
            <a:blip r:embed="rId2">
              <a:grayscl/>
            </a:blip>
            <a:srcRect l="42039" t="40823" r="53767" b="51582"/>
            <a:stretch>
              <a:fillRect/>
            </a:stretch>
          </p:blipFill>
          <p:spPr bwMode="auto">
            <a:xfrm>
              <a:off x="7319252" y="2476668"/>
              <a:ext cx="314696" cy="3798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4" name="直接连接符 75"/>
            <p:cNvCxnSpPr/>
            <p:nvPr/>
          </p:nvCxnSpPr>
          <p:spPr>
            <a:xfrm flipH="1">
              <a:off x="7030539" y="3417739"/>
              <a:ext cx="158832" cy="4763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椭圆 34"/>
            <p:cNvSpPr/>
            <p:nvPr/>
          </p:nvSpPr>
          <p:spPr>
            <a:xfrm>
              <a:off x="7211607" y="3127224"/>
              <a:ext cx="562264" cy="561980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5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endPara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41025" name="Picture 3" descr="C:\图片资料\公司PPT\logo\icon2.png"/>
            <p:cNvPicPr>
              <a:picLocks noChangeAspect="1" noChangeArrowheads="1"/>
            </p:cNvPicPr>
            <p:nvPr/>
          </p:nvPicPr>
          <p:blipFill>
            <a:blip r:embed="rId2">
              <a:grayscl/>
            </a:blip>
            <a:srcRect l="7251" t="40636" r="88211" b="51768"/>
            <a:stretch>
              <a:fillRect/>
            </a:stretch>
          </p:blipFill>
          <p:spPr bwMode="auto">
            <a:xfrm>
              <a:off x="7308304" y="3206644"/>
              <a:ext cx="340678" cy="3798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1026" name="组合 20"/>
            <p:cNvGrpSpPr/>
            <p:nvPr/>
          </p:nvGrpSpPr>
          <p:grpSpPr bwMode="auto">
            <a:xfrm>
              <a:off x="6733524" y="3745356"/>
              <a:ext cx="1024108" cy="664579"/>
              <a:chOff x="5727789" y="4445547"/>
              <a:chExt cx="1704241" cy="1106338"/>
            </a:xfrm>
          </p:grpSpPr>
          <p:cxnSp>
            <p:nvCxnSpPr>
              <p:cNvPr id="39" name="直接连接符 71"/>
              <p:cNvCxnSpPr/>
              <p:nvPr/>
            </p:nvCxnSpPr>
            <p:spPr>
              <a:xfrm flipH="1" flipV="1">
                <a:off x="5727789" y="4444565"/>
                <a:ext cx="748013" cy="539124"/>
              </a:xfrm>
              <a:prstGeom prst="line">
                <a:avLst/>
              </a:prstGeom>
              <a:ln w="38100">
                <a:solidFill>
                  <a:schemeClr val="bg1">
                    <a:lumMod val="6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椭圆 39"/>
              <p:cNvSpPr/>
              <p:nvPr/>
            </p:nvSpPr>
            <p:spPr>
              <a:xfrm>
                <a:off x="6510162" y="4629558"/>
                <a:ext cx="922461" cy="922327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15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endParaRPr lang="zh-CN" altLang="en-US" sz="15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pic>
          <p:nvPicPr>
            <p:cNvPr id="41027" name="Picture 3" descr="C:\图片资料\公司PPT\logo\icon2.png"/>
            <p:cNvPicPr>
              <a:picLocks noChangeAspect="1" noChangeArrowheads="1"/>
            </p:cNvPicPr>
            <p:nvPr/>
          </p:nvPicPr>
          <p:blipFill>
            <a:blip r:embed="rId2">
              <a:grayscl/>
            </a:blip>
            <a:srcRect l="47974" t="40430" r="47833" b="51974"/>
            <a:stretch>
              <a:fillRect/>
            </a:stretch>
          </p:blipFill>
          <p:spPr bwMode="auto">
            <a:xfrm>
              <a:off x="7319252" y="3927777"/>
              <a:ext cx="314696" cy="3798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0966" name="组 241"/>
          <p:cNvGrpSpPr/>
          <p:nvPr/>
        </p:nvGrpSpPr>
        <p:grpSpPr bwMode="auto">
          <a:xfrm>
            <a:off x="7235825" y="1162050"/>
            <a:ext cx="1657350" cy="3754438"/>
            <a:chOff x="7236296" y="1122298"/>
            <a:chExt cx="1656184" cy="3753708"/>
          </a:xfrm>
        </p:grpSpPr>
        <p:cxnSp>
          <p:nvCxnSpPr>
            <p:cNvPr id="44" name="直接连接符 186"/>
            <p:cNvCxnSpPr/>
            <p:nvPr/>
          </p:nvCxnSpPr>
          <p:spPr>
            <a:xfrm>
              <a:off x="7236296" y="1122298"/>
              <a:ext cx="0" cy="369816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006" name="组合 33"/>
            <p:cNvGrpSpPr/>
            <p:nvPr/>
          </p:nvGrpSpPr>
          <p:grpSpPr bwMode="auto">
            <a:xfrm>
              <a:off x="7452320" y="1122298"/>
              <a:ext cx="1440160" cy="321565"/>
              <a:chOff x="10010444" y="769903"/>
              <a:chExt cx="1904202" cy="321565"/>
            </a:xfrm>
          </p:grpSpPr>
          <p:sp>
            <p:nvSpPr>
              <p:cNvPr id="55" name="圆角矩形 54"/>
              <p:cNvSpPr/>
              <p:nvPr/>
            </p:nvSpPr>
            <p:spPr>
              <a:xfrm>
                <a:off x="10087689" y="811170"/>
                <a:ext cx="1785006" cy="280933"/>
              </a:xfrm>
              <a:prstGeom prst="roundRect">
                <a:avLst>
                  <a:gd name="adj" fmla="val 50000"/>
                </a:avLst>
              </a:prstGeom>
              <a:solidFill>
                <a:srgbClr val="E2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017" name="矩形 55"/>
              <p:cNvSpPr>
                <a:spLocks noChangeArrowheads="1"/>
              </p:cNvSpPr>
              <p:nvPr/>
            </p:nvSpPr>
            <p:spPr bwMode="auto">
              <a:xfrm>
                <a:off x="10010444" y="769903"/>
                <a:ext cx="1904202" cy="30777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zh-CN" altLang="en-US" sz="14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行业解决方案</a:t>
                </a:r>
                <a:endPara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6" name="圆角矩形 45"/>
            <p:cNvSpPr/>
            <p:nvPr/>
          </p:nvSpPr>
          <p:spPr>
            <a:xfrm>
              <a:off x="7812154" y="1634961"/>
              <a:ext cx="1080326" cy="3241045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008" name="矩形 46"/>
            <p:cNvSpPr>
              <a:spLocks noChangeArrowheads="1"/>
            </p:cNvSpPr>
            <p:nvPr/>
          </p:nvSpPr>
          <p:spPr bwMode="auto">
            <a:xfrm>
              <a:off x="7934588" y="2089180"/>
              <a:ext cx="813043" cy="27699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竞品分析</a:t>
              </a:r>
              <a:endParaRPr lang="zh-CN" altLang="en-US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009" name="矩形 47"/>
            <p:cNvSpPr>
              <a:spLocks noChangeArrowheads="1"/>
            </p:cNvSpPr>
            <p:nvPr/>
          </p:nvSpPr>
          <p:spPr bwMode="auto">
            <a:xfrm>
              <a:off x="7941741" y="3313728"/>
              <a:ext cx="813043" cy="27699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营销策略</a:t>
              </a:r>
              <a:endParaRPr lang="zh-CN" altLang="en-US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010" name="矩形 48"/>
            <p:cNvSpPr>
              <a:spLocks noChangeArrowheads="1"/>
            </p:cNvSpPr>
            <p:nvPr/>
          </p:nvSpPr>
          <p:spPr bwMode="auto">
            <a:xfrm>
              <a:off x="7925516" y="2499742"/>
              <a:ext cx="800219" cy="27699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降低成本</a:t>
              </a:r>
              <a:endParaRPr lang="zh-CN" altLang="en-US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011" name="矩形 49"/>
            <p:cNvSpPr>
              <a:spLocks noChangeArrowheads="1"/>
            </p:cNvSpPr>
            <p:nvPr/>
          </p:nvSpPr>
          <p:spPr bwMode="auto">
            <a:xfrm>
              <a:off x="7923640" y="1707654"/>
              <a:ext cx="813043" cy="27699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用户引流</a:t>
              </a:r>
              <a:endParaRPr lang="zh-CN" altLang="en-US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012" name="矩形 50"/>
            <p:cNvSpPr>
              <a:spLocks noChangeArrowheads="1"/>
            </p:cNvSpPr>
            <p:nvPr/>
          </p:nvSpPr>
          <p:spPr bwMode="auto">
            <a:xfrm>
              <a:off x="7925516" y="2903578"/>
              <a:ext cx="813043" cy="27699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渠道拓展</a:t>
              </a:r>
              <a:endParaRPr lang="zh-CN" altLang="en-US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013" name="矩形 51"/>
            <p:cNvSpPr>
              <a:spLocks noChangeArrowheads="1"/>
            </p:cNvSpPr>
            <p:nvPr/>
          </p:nvSpPr>
          <p:spPr bwMode="auto">
            <a:xfrm>
              <a:off x="7935421" y="3697345"/>
              <a:ext cx="813043" cy="27699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传播策略</a:t>
              </a:r>
              <a:endParaRPr lang="zh-CN" altLang="en-US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014" name="矩形 52"/>
            <p:cNvSpPr>
              <a:spLocks noChangeArrowheads="1"/>
            </p:cNvSpPr>
            <p:nvPr/>
          </p:nvSpPr>
          <p:spPr bwMode="auto">
            <a:xfrm>
              <a:off x="7954565" y="4084002"/>
              <a:ext cx="800219" cy="27699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危机公关</a:t>
              </a:r>
              <a:endParaRPr lang="zh-CN" altLang="en-US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015" name="矩形 53"/>
            <p:cNvSpPr>
              <a:spLocks noChangeArrowheads="1"/>
            </p:cNvSpPr>
            <p:nvPr/>
          </p:nvSpPr>
          <p:spPr bwMode="auto">
            <a:xfrm>
              <a:off x="7954565" y="4476805"/>
              <a:ext cx="800219" cy="27699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新品研发</a:t>
              </a:r>
              <a:endParaRPr lang="zh-CN" altLang="en-US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0967" name="组 237"/>
          <p:cNvGrpSpPr/>
          <p:nvPr/>
        </p:nvGrpSpPr>
        <p:grpSpPr bwMode="auto">
          <a:xfrm>
            <a:off x="1824038" y="1743075"/>
            <a:ext cx="3035300" cy="2713038"/>
            <a:chOff x="1824748" y="1702620"/>
            <a:chExt cx="3035284" cy="2713568"/>
          </a:xfrm>
        </p:grpSpPr>
        <p:sp>
          <p:nvSpPr>
            <p:cNvPr id="40982" name="文本框 65"/>
            <p:cNvSpPr txBox="1">
              <a:spLocks noChangeArrowheads="1"/>
            </p:cNvSpPr>
            <p:nvPr/>
          </p:nvSpPr>
          <p:spPr bwMode="auto">
            <a:xfrm>
              <a:off x="3819023" y="3014560"/>
              <a:ext cx="184666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endParaRPr kumimoji="1"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椭圆 58"/>
            <p:cNvSpPr/>
            <p:nvPr/>
          </p:nvSpPr>
          <p:spPr>
            <a:xfrm>
              <a:off x="2043822" y="1702620"/>
              <a:ext cx="2563798" cy="2562726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5" rIns="68571" bIns="34285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5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椭圆 59"/>
            <p:cNvSpPr/>
            <p:nvPr/>
          </p:nvSpPr>
          <p:spPr>
            <a:xfrm>
              <a:off x="2086684" y="1851874"/>
              <a:ext cx="620710" cy="620834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5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椭圆 60"/>
            <p:cNvSpPr/>
            <p:nvPr/>
          </p:nvSpPr>
          <p:spPr>
            <a:xfrm>
              <a:off x="1835860" y="3103069"/>
              <a:ext cx="620710" cy="620834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5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椭圆 61"/>
            <p:cNvSpPr/>
            <p:nvPr/>
          </p:nvSpPr>
          <p:spPr>
            <a:xfrm>
              <a:off x="2523244" y="3795354"/>
              <a:ext cx="620709" cy="620834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5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63" name="直接连接符 21"/>
            <p:cNvCxnSpPr>
              <a:stCxn id="60" idx="6"/>
              <a:endCxn id="40990" idx="1"/>
            </p:cNvCxnSpPr>
            <p:nvPr/>
          </p:nvCxnSpPr>
          <p:spPr>
            <a:xfrm>
              <a:off x="2707393" y="2161498"/>
              <a:ext cx="473073" cy="306447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27"/>
            <p:cNvCxnSpPr/>
            <p:nvPr/>
          </p:nvCxnSpPr>
          <p:spPr>
            <a:xfrm flipV="1">
              <a:off x="2483557" y="3153878"/>
              <a:ext cx="349248" cy="209591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34"/>
            <p:cNvCxnSpPr>
              <a:stCxn id="62" idx="0"/>
              <a:endCxn id="40991" idx="2"/>
            </p:cNvCxnSpPr>
            <p:nvPr/>
          </p:nvCxnSpPr>
          <p:spPr>
            <a:xfrm flipV="1">
              <a:off x="2834393" y="3220566"/>
              <a:ext cx="204786" cy="574787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990" name="矩形 65"/>
            <p:cNvSpPr>
              <a:spLocks noChangeArrowheads="1"/>
            </p:cNvSpPr>
            <p:nvPr/>
          </p:nvSpPr>
          <p:spPr bwMode="auto">
            <a:xfrm>
              <a:off x="3181234" y="2283718"/>
              <a:ext cx="415498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人</a:t>
              </a:r>
              <a:endPara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991" name="矩形 66"/>
            <p:cNvSpPr>
              <a:spLocks noChangeArrowheads="1"/>
            </p:cNvSpPr>
            <p:nvPr/>
          </p:nvSpPr>
          <p:spPr bwMode="auto">
            <a:xfrm>
              <a:off x="2716342" y="2850490"/>
              <a:ext cx="646331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客户</a:t>
              </a:r>
              <a:endPara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992" name="矩形 67"/>
            <p:cNvSpPr>
              <a:spLocks noChangeArrowheads="1"/>
            </p:cNvSpPr>
            <p:nvPr/>
          </p:nvSpPr>
          <p:spPr bwMode="auto">
            <a:xfrm>
              <a:off x="3421613" y="2850490"/>
              <a:ext cx="646331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媒介</a:t>
              </a:r>
              <a:endPara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" name="椭圆 68"/>
            <p:cNvSpPr/>
            <p:nvPr/>
          </p:nvSpPr>
          <p:spPr>
            <a:xfrm>
              <a:off x="3669413" y="3795354"/>
              <a:ext cx="620709" cy="620834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5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70" name="直接连接符 34"/>
            <p:cNvCxnSpPr>
              <a:stCxn id="69" idx="0"/>
              <a:endCxn id="40982" idx="1"/>
            </p:cNvCxnSpPr>
            <p:nvPr/>
          </p:nvCxnSpPr>
          <p:spPr>
            <a:xfrm flipH="1" flipV="1">
              <a:off x="3818637" y="3199925"/>
              <a:ext cx="161924" cy="595428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椭圆 70"/>
            <p:cNvSpPr/>
            <p:nvPr/>
          </p:nvSpPr>
          <p:spPr>
            <a:xfrm>
              <a:off x="4175823" y="3076076"/>
              <a:ext cx="620710" cy="619246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5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72" name="直接连接符 34"/>
            <p:cNvCxnSpPr>
              <a:stCxn id="40998" idx="1"/>
              <a:endCxn id="40982" idx="3"/>
            </p:cNvCxnSpPr>
            <p:nvPr/>
          </p:nvCxnSpPr>
          <p:spPr>
            <a:xfrm flipH="1" flipV="1">
              <a:off x="4004374" y="3199925"/>
              <a:ext cx="134937" cy="138139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997" name="TextBox 101"/>
            <p:cNvSpPr txBox="1">
              <a:spLocks noChangeArrowheads="1"/>
            </p:cNvSpPr>
            <p:nvPr/>
          </p:nvSpPr>
          <p:spPr bwMode="auto">
            <a:xfrm>
              <a:off x="2051720" y="1945576"/>
              <a:ext cx="720080" cy="25658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/>
            <a:lstStyle/>
            <a:p>
              <a:pPr algn="ctr"/>
              <a:r>
                <a:rPr lang="zh-CN" altLang="en-US" sz="1000">
                  <a:latin typeface="微软雅黑" panose="020B0503020204020204" pitchFamily="34" charset="-122"/>
                  <a:ea typeface="微软雅黑" panose="020B0503020204020204" pitchFamily="34" charset="-122"/>
                </a:rPr>
                <a:t>人群细分</a:t>
              </a:r>
              <a:endParaRPr lang="en-US" altLang="zh-CN" sz="1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1000">
                  <a:latin typeface="微软雅黑" panose="020B0503020204020204" pitchFamily="34" charset="-122"/>
                  <a:ea typeface="微软雅黑" panose="020B0503020204020204" pitchFamily="34" charset="-122"/>
                </a:rPr>
                <a:t>能力</a:t>
              </a:r>
              <a:endPara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998" name="TextBox 101"/>
            <p:cNvSpPr txBox="1">
              <a:spLocks noChangeArrowheads="1"/>
            </p:cNvSpPr>
            <p:nvPr/>
          </p:nvSpPr>
          <p:spPr bwMode="auto">
            <a:xfrm>
              <a:off x="4139952" y="3209105"/>
              <a:ext cx="720080" cy="25658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/>
            <a:lstStyle/>
            <a:p>
              <a:pPr algn="ctr"/>
              <a:r>
                <a:rPr lang="zh-CN" altLang="en-US" sz="1000">
                  <a:latin typeface="微软雅黑" panose="020B0503020204020204" pitchFamily="34" charset="-122"/>
                  <a:ea typeface="微软雅黑" panose="020B0503020204020204" pitchFamily="34" charset="-122"/>
                </a:rPr>
                <a:t>广告监测</a:t>
              </a:r>
              <a:endParaRPr lang="en-US" altLang="zh-CN" sz="1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1000">
                  <a:latin typeface="微软雅黑" panose="020B0503020204020204" pitchFamily="34" charset="-122"/>
                  <a:ea typeface="微软雅黑" panose="020B0503020204020204" pitchFamily="34" charset="-122"/>
                </a:rPr>
                <a:t>能力</a:t>
              </a:r>
              <a:endPara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999" name="TextBox 101"/>
            <p:cNvSpPr txBox="1">
              <a:spLocks noChangeArrowheads="1"/>
            </p:cNvSpPr>
            <p:nvPr/>
          </p:nvSpPr>
          <p:spPr bwMode="auto">
            <a:xfrm>
              <a:off x="1824748" y="3228932"/>
              <a:ext cx="720080" cy="25658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/>
            <a:lstStyle/>
            <a:p>
              <a:pPr algn="ctr"/>
              <a:r>
                <a:rPr lang="zh-CN" altLang="en-US" sz="1000">
                  <a:latin typeface="微软雅黑" panose="020B0503020204020204" pitchFamily="34" charset="-122"/>
                  <a:ea typeface="微软雅黑" panose="020B0503020204020204" pitchFamily="34" charset="-122"/>
                </a:rPr>
                <a:t>舆情爬取</a:t>
              </a:r>
              <a:endParaRPr lang="en-US" altLang="zh-CN" sz="1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1000">
                  <a:latin typeface="微软雅黑" panose="020B0503020204020204" pitchFamily="34" charset="-122"/>
                  <a:ea typeface="微软雅黑" panose="020B0503020204020204" pitchFamily="34" charset="-122"/>
                </a:rPr>
                <a:t>能力</a:t>
              </a:r>
              <a:endPara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000" name="TextBox 101"/>
            <p:cNvSpPr txBox="1">
              <a:spLocks noChangeArrowheads="1"/>
            </p:cNvSpPr>
            <p:nvPr/>
          </p:nvSpPr>
          <p:spPr bwMode="auto">
            <a:xfrm>
              <a:off x="3635896" y="3918331"/>
              <a:ext cx="720080" cy="25658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/>
            <a:lstStyle/>
            <a:p>
              <a:pPr algn="ctr"/>
              <a:r>
                <a:rPr lang="zh-CN" altLang="en-US" sz="1000">
                  <a:latin typeface="微软雅黑" panose="020B0503020204020204" pitchFamily="34" charset="-122"/>
                  <a:ea typeface="微软雅黑" panose="020B0503020204020204" pitchFamily="34" charset="-122"/>
                </a:rPr>
                <a:t>路径分析</a:t>
              </a:r>
              <a:endParaRPr lang="en-US" altLang="zh-CN" sz="1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1000">
                  <a:latin typeface="微软雅黑" panose="020B0503020204020204" pitchFamily="34" charset="-122"/>
                  <a:ea typeface="微软雅黑" panose="020B0503020204020204" pitchFamily="34" charset="-122"/>
                </a:rPr>
                <a:t>能力</a:t>
              </a:r>
              <a:endPara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001" name="TextBox 101"/>
            <p:cNvSpPr txBox="1">
              <a:spLocks noChangeArrowheads="1"/>
            </p:cNvSpPr>
            <p:nvPr/>
          </p:nvSpPr>
          <p:spPr bwMode="auto">
            <a:xfrm>
              <a:off x="2483768" y="3929787"/>
              <a:ext cx="720080" cy="25658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/>
            <a:lstStyle/>
            <a:p>
              <a:pPr algn="ctr"/>
              <a:r>
                <a:rPr lang="zh-CN" altLang="en-US" sz="1000">
                  <a:latin typeface="微软雅黑" panose="020B0503020204020204" pitchFamily="34" charset="-122"/>
                  <a:ea typeface="微软雅黑" panose="020B0503020204020204" pitchFamily="34" charset="-122"/>
                </a:rPr>
                <a:t>效果分析</a:t>
              </a:r>
              <a:endParaRPr lang="en-US" altLang="zh-CN" sz="1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1000">
                  <a:latin typeface="微软雅黑" panose="020B0503020204020204" pitchFamily="34" charset="-122"/>
                  <a:ea typeface="微软雅黑" panose="020B0503020204020204" pitchFamily="34" charset="-122"/>
                </a:rPr>
                <a:t>能力</a:t>
              </a:r>
              <a:endPara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8" name="椭圆 77"/>
            <p:cNvSpPr/>
            <p:nvPr/>
          </p:nvSpPr>
          <p:spPr>
            <a:xfrm>
              <a:off x="3996437" y="1851874"/>
              <a:ext cx="620709" cy="620834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5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79" name="直接连接符 21"/>
            <p:cNvCxnSpPr>
              <a:stCxn id="78" idx="2"/>
              <a:endCxn id="40990" idx="3"/>
            </p:cNvCxnSpPr>
            <p:nvPr/>
          </p:nvCxnSpPr>
          <p:spPr>
            <a:xfrm flipH="1">
              <a:off x="3596389" y="2161498"/>
              <a:ext cx="400048" cy="306447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004" name="TextBox 101"/>
            <p:cNvSpPr txBox="1">
              <a:spLocks noChangeArrowheads="1"/>
            </p:cNvSpPr>
            <p:nvPr/>
          </p:nvSpPr>
          <p:spPr bwMode="auto">
            <a:xfrm>
              <a:off x="3960323" y="1945576"/>
              <a:ext cx="720080" cy="25658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/>
            <a:lstStyle/>
            <a:p>
              <a:pPr algn="ctr"/>
              <a:r>
                <a:rPr lang="zh-CN" altLang="en-US" sz="1000">
                  <a:latin typeface="微软雅黑" panose="020B0503020204020204" pitchFamily="34" charset="-122"/>
                  <a:ea typeface="微软雅黑" panose="020B0503020204020204" pitchFamily="34" charset="-122"/>
                </a:rPr>
                <a:t>喜好定位</a:t>
              </a:r>
              <a:endParaRPr lang="en-US" altLang="zh-CN" sz="1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1000">
                  <a:latin typeface="微软雅黑" panose="020B0503020204020204" pitchFamily="34" charset="-122"/>
                  <a:ea typeface="微软雅黑" panose="020B0503020204020204" pitchFamily="34" charset="-122"/>
                </a:rPr>
                <a:t>能力</a:t>
              </a:r>
              <a:endPara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0968" name="组 242"/>
          <p:cNvGrpSpPr/>
          <p:nvPr/>
        </p:nvGrpSpPr>
        <p:grpSpPr bwMode="auto">
          <a:xfrm>
            <a:off x="4021138" y="1162050"/>
            <a:ext cx="2951162" cy="2895600"/>
            <a:chOff x="4020807" y="1122298"/>
            <a:chExt cx="2950715" cy="2894750"/>
          </a:xfrm>
        </p:grpSpPr>
        <p:cxnSp>
          <p:nvCxnSpPr>
            <p:cNvPr id="82" name="直接连接符 186"/>
            <p:cNvCxnSpPr/>
            <p:nvPr/>
          </p:nvCxnSpPr>
          <p:spPr>
            <a:xfrm>
              <a:off x="4787453" y="1122298"/>
              <a:ext cx="0" cy="369779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0970" name="组 238"/>
            <p:cNvGrpSpPr/>
            <p:nvPr/>
          </p:nvGrpSpPr>
          <p:grpSpPr bwMode="auto">
            <a:xfrm>
              <a:off x="4020807" y="1122298"/>
              <a:ext cx="2950715" cy="2894750"/>
              <a:chOff x="4020807" y="1122298"/>
              <a:chExt cx="2950715" cy="2894750"/>
            </a:xfrm>
          </p:grpSpPr>
          <p:grpSp>
            <p:nvGrpSpPr>
              <p:cNvPr id="40971" name="组合 9"/>
              <p:cNvGrpSpPr/>
              <p:nvPr/>
            </p:nvGrpSpPr>
            <p:grpSpPr bwMode="auto">
              <a:xfrm>
                <a:off x="4020807" y="2937308"/>
                <a:ext cx="839225" cy="135605"/>
                <a:chOff x="3435601" y="3482693"/>
                <a:chExt cx="1118821" cy="180848"/>
              </a:xfrm>
            </p:grpSpPr>
            <p:cxnSp>
              <p:nvCxnSpPr>
                <p:cNvPr id="93" name="直接连接符 45"/>
                <p:cNvCxnSpPr/>
                <p:nvPr/>
              </p:nvCxnSpPr>
              <p:spPr>
                <a:xfrm flipV="1">
                  <a:off x="3435601" y="3559631"/>
                  <a:ext cx="907794" cy="0"/>
                </a:xfrm>
                <a:prstGeom prst="line">
                  <a:avLst/>
                </a:prstGeom>
                <a:noFill/>
                <a:ln w="38100">
                  <a:solidFill>
                    <a:srgbClr val="FF8F8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94" name="等腰三角形 93"/>
                <p:cNvSpPr/>
                <p:nvPr/>
              </p:nvSpPr>
              <p:spPr>
                <a:xfrm rot="5400000">
                  <a:off x="4386755" y="3495093"/>
                  <a:ext cx="179905" cy="156589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solidFill>
                    <a:srgbClr val="FF8F8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5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40972" name="组合 10"/>
              <p:cNvGrpSpPr/>
              <p:nvPr/>
            </p:nvGrpSpPr>
            <p:grpSpPr bwMode="auto">
              <a:xfrm>
                <a:off x="4932040" y="1978305"/>
                <a:ext cx="2039482" cy="2038743"/>
                <a:chOff x="4430025" y="2444759"/>
                <a:chExt cx="2332764" cy="2332762"/>
              </a:xfrm>
            </p:grpSpPr>
            <p:sp>
              <p:nvSpPr>
                <p:cNvPr id="90" name="椭圆 89"/>
                <p:cNvSpPr/>
                <p:nvPr/>
              </p:nvSpPr>
              <p:spPr>
                <a:xfrm>
                  <a:off x="4429858" y="2444078"/>
                  <a:ext cx="2332931" cy="2333443"/>
                </a:xfrm>
                <a:prstGeom prst="ellipse">
                  <a:avLst/>
                </a:prstGeom>
                <a:solidFill>
                  <a:srgbClr val="E20000"/>
                </a:solidFill>
                <a:ln w="3175">
                  <a:solidFill>
                    <a:srgbClr val="E20000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5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91" name="椭圆 90"/>
                <p:cNvSpPr/>
                <p:nvPr/>
              </p:nvSpPr>
              <p:spPr>
                <a:xfrm>
                  <a:off x="4611409" y="2627485"/>
                  <a:ext cx="1975276" cy="197752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5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92" name="椭圆 91"/>
                <p:cNvSpPr/>
                <p:nvPr/>
              </p:nvSpPr>
              <p:spPr>
                <a:xfrm>
                  <a:off x="4471614" y="2485844"/>
                  <a:ext cx="2247603" cy="2248095"/>
                </a:xfrm>
                <a:prstGeom prst="ellipse">
                  <a:avLst/>
                </a:prstGeom>
                <a:noFill/>
                <a:ln w="3175">
                  <a:solidFill>
                    <a:srgbClr val="FFFFFF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5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40973" name="组合 33"/>
              <p:cNvGrpSpPr/>
              <p:nvPr/>
            </p:nvGrpSpPr>
            <p:grpSpPr bwMode="auto">
              <a:xfrm>
                <a:off x="5220072" y="1122298"/>
                <a:ext cx="1440160" cy="321565"/>
                <a:chOff x="10010444" y="769903"/>
                <a:chExt cx="1904202" cy="321565"/>
              </a:xfrm>
            </p:grpSpPr>
            <p:sp>
              <p:nvSpPr>
                <p:cNvPr id="88" name="圆角矩形 87"/>
                <p:cNvSpPr/>
                <p:nvPr/>
              </p:nvSpPr>
              <p:spPr>
                <a:xfrm>
                  <a:off x="10089025" y="811166"/>
                  <a:ext cx="1783895" cy="280906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E2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4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0976" name="矩形 88"/>
                <p:cNvSpPr>
                  <a:spLocks noChangeArrowheads="1"/>
                </p:cNvSpPr>
                <p:nvPr/>
              </p:nvSpPr>
              <p:spPr bwMode="auto">
                <a:xfrm>
                  <a:off x="10010444" y="769903"/>
                  <a:ext cx="1904202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n-US" altLang="zh-CN" sz="140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DMC</a:t>
                  </a:r>
                  <a:r>
                    <a:rPr lang="zh-CN" altLang="en-US" sz="140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公共版</a:t>
                  </a:r>
                  <a:endParaRPr lang="zh-CN" altLang="en-US" sz="14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pic>
            <p:nvPicPr>
              <p:cNvPr id="40974" name="图片 86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149562" y="2715766"/>
                <a:ext cx="1621842" cy="5760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标题 1"/>
          <p:cNvSpPr>
            <a:spLocks noGrp="1"/>
          </p:cNvSpPr>
          <p:nvPr>
            <p:ph type="title"/>
          </p:nvPr>
        </p:nvSpPr>
        <p:spPr>
          <a:xfrm>
            <a:off x="250825" y="195263"/>
            <a:ext cx="4619625" cy="500062"/>
          </a:xfrm>
        </p:spPr>
        <p:txBody>
          <a:bodyPr/>
          <a:lstStyle/>
          <a:p>
            <a:pPr algn="l"/>
            <a:r>
              <a:rPr kumimoji="1" lang="en-US" altLang="zh-CN" sz="28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kumimoji="1" lang="zh-CN" altLang="en-US" sz="28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、用户循环管理能力</a:t>
            </a:r>
            <a:endParaRPr kumimoji="1" lang="zh-CN" altLang="en-US" sz="2800" b="1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3010" name="组合 30"/>
          <p:cNvGrpSpPr/>
          <p:nvPr/>
        </p:nvGrpSpPr>
        <p:grpSpPr bwMode="auto">
          <a:xfrm>
            <a:off x="1301750" y="842963"/>
            <a:ext cx="6654800" cy="4089400"/>
            <a:chOff x="1490392" y="1059582"/>
            <a:chExt cx="5976664" cy="3672408"/>
          </a:xfrm>
        </p:grpSpPr>
        <p:grpSp>
          <p:nvGrpSpPr>
            <p:cNvPr id="43012" name="组合 10"/>
            <p:cNvGrpSpPr/>
            <p:nvPr/>
          </p:nvGrpSpPr>
          <p:grpSpPr bwMode="auto">
            <a:xfrm>
              <a:off x="1490392" y="1707654"/>
              <a:ext cx="2039482" cy="2038743"/>
              <a:chOff x="4430025" y="2444759"/>
              <a:chExt cx="2332764" cy="2332762"/>
            </a:xfrm>
          </p:grpSpPr>
          <p:sp>
            <p:nvSpPr>
              <p:cNvPr id="6" name="椭圆 5"/>
              <p:cNvSpPr/>
              <p:nvPr/>
            </p:nvSpPr>
            <p:spPr>
              <a:xfrm>
                <a:off x="4430025" y="2445430"/>
                <a:ext cx="2331978" cy="2332647"/>
              </a:xfrm>
              <a:prstGeom prst="ellipse">
                <a:avLst/>
              </a:prstGeom>
              <a:solidFill>
                <a:srgbClr val="E20000"/>
              </a:solidFill>
              <a:ln w="3175">
                <a:solidFill>
                  <a:srgbClr val="E2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5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4611039" y="2629759"/>
                <a:ext cx="1974843" cy="197540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5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" name="椭圆 7"/>
              <p:cNvSpPr/>
              <p:nvPr/>
            </p:nvSpPr>
            <p:spPr>
              <a:xfrm>
                <a:off x="4470794" y="2486211"/>
                <a:ext cx="2248809" cy="2249454"/>
              </a:xfrm>
              <a:prstGeom prst="ellipse">
                <a:avLst/>
              </a:prstGeom>
              <a:noFill/>
              <a:ln w="3175">
                <a:solidFill>
                  <a:srgbClr val="FFFFFF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5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9" name="文本框 25"/>
            <p:cNvSpPr txBox="1"/>
            <p:nvPr/>
          </p:nvSpPr>
          <p:spPr>
            <a:xfrm>
              <a:off x="3794373" y="1491546"/>
              <a:ext cx="2131468" cy="33929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marL="2667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渠道商</a:t>
              </a:r>
              <a:endPara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0" name="文本框 26"/>
            <p:cNvSpPr txBox="1"/>
            <p:nvPr/>
          </p:nvSpPr>
          <p:spPr>
            <a:xfrm>
              <a:off x="2545433" y="3436097"/>
              <a:ext cx="2041647" cy="332171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/>
            <a:lstStyle/>
            <a:p>
              <a:pPr marL="26670"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品牌商</a:t>
              </a:r>
              <a:endPara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3015" name="AutoShape 2"/>
            <p:cNvSpPr/>
            <p:nvPr/>
          </p:nvSpPr>
          <p:spPr bwMode="auto">
            <a:xfrm rot="10800000">
              <a:off x="6026896" y="1203598"/>
              <a:ext cx="360809" cy="1008113"/>
            </a:xfrm>
            <a:prstGeom prst="leftBrace">
              <a:avLst>
                <a:gd name="adj1" fmla="val 49892"/>
                <a:gd name="adj2" fmla="val 50000"/>
              </a:avLst>
            </a:prstGeom>
            <a:noFill/>
            <a:ln w="25400">
              <a:solidFill>
                <a:srgbClr val="FF0000"/>
              </a:solidFill>
              <a:round/>
            </a:ln>
          </p:spPr>
          <p:txBody>
            <a:bodyPr anchor="ctr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圆角矩形 11"/>
            <p:cNvSpPr/>
            <p:nvPr/>
          </p:nvSpPr>
          <p:spPr>
            <a:xfrm>
              <a:off x="4874768" y="1059582"/>
              <a:ext cx="1152128" cy="323366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50000">
                  <a:schemeClr val="bg1">
                    <a:lumMod val="7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  <a:tileRect/>
            </a:gradFill>
            <a:ln w="12700">
              <a:solidFill>
                <a:schemeClr val="bg1">
                  <a:lumMod val="50000"/>
                </a:schemeClr>
              </a:solidFill>
              <a:headEnd type="none" w="lg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2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4A</a:t>
              </a:r>
              <a:r>
                <a:rPr lang="zh-CN" altLang="en-US" sz="12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2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Digital</a:t>
              </a:r>
              <a:endPara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圆角矩形 12"/>
            <p:cNvSpPr/>
            <p:nvPr/>
          </p:nvSpPr>
          <p:spPr>
            <a:xfrm>
              <a:off x="4874768" y="1995686"/>
              <a:ext cx="1152128" cy="323366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50000">
                  <a:schemeClr val="bg1">
                    <a:lumMod val="7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  <a:tileRect/>
            </a:gradFill>
            <a:ln w="12700">
              <a:solidFill>
                <a:schemeClr val="bg1">
                  <a:lumMod val="50000"/>
                </a:schemeClr>
              </a:solidFill>
              <a:headEnd type="none" w="lg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数字创意公司</a:t>
              </a:r>
              <a:endPara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018" name="AutoShape 2"/>
            <p:cNvSpPr/>
            <p:nvPr/>
          </p:nvSpPr>
          <p:spPr bwMode="auto">
            <a:xfrm>
              <a:off x="4514728" y="1203598"/>
              <a:ext cx="360040" cy="1008112"/>
            </a:xfrm>
            <a:prstGeom prst="leftBrace">
              <a:avLst>
                <a:gd name="adj1" fmla="val 49894"/>
                <a:gd name="adj2" fmla="val 50000"/>
              </a:avLst>
            </a:prstGeom>
            <a:noFill/>
            <a:ln w="25400">
              <a:solidFill>
                <a:srgbClr val="FF0000"/>
              </a:solidFill>
              <a:round/>
            </a:ln>
          </p:spPr>
          <p:txBody>
            <a:bodyPr anchor="ctr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圆角矩形 14"/>
            <p:cNvSpPr/>
            <p:nvPr/>
          </p:nvSpPr>
          <p:spPr>
            <a:xfrm>
              <a:off x="6386352" y="1541443"/>
              <a:ext cx="1080704" cy="323616"/>
            </a:xfrm>
            <a:prstGeom prst="roundRect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数据咨询</a:t>
              </a:r>
              <a:endParaRPr lang="zh-CN" altLang="en-US" sz="1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43020" name="AutoShape 2"/>
            <p:cNvSpPr/>
            <p:nvPr/>
          </p:nvSpPr>
          <p:spPr bwMode="auto">
            <a:xfrm>
              <a:off x="4514728" y="3075806"/>
              <a:ext cx="360040" cy="1080120"/>
            </a:xfrm>
            <a:prstGeom prst="leftBrace">
              <a:avLst>
                <a:gd name="adj1" fmla="val 49889"/>
                <a:gd name="adj2" fmla="val 50000"/>
              </a:avLst>
            </a:prstGeom>
            <a:noFill/>
            <a:ln w="25400">
              <a:solidFill>
                <a:srgbClr val="FF0000"/>
              </a:solidFill>
              <a:round/>
            </a:ln>
          </p:spPr>
          <p:txBody>
            <a:bodyPr anchor="ctr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圆角矩形 16"/>
            <p:cNvSpPr/>
            <p:nvPr/>
          </p:nvSpPr>
          <p:spPr>
            <a:xfrm>
              <a:off x="4874768" y="2931790"/>
              <a:ext cx="1152128" cy="323366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50000">
                  <a:schemeClr val="bg1">
                    <a:lumMod val="7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  <a:tileRect/>
            </a:gradFill>
            <a:ln w="12700">
              <a:solidFill>
                <a:schemeClr val="bg1">
                  <a:lumMod val="50000"/>
                </a:schemeClr>
              </a:solidFill>
              <a:headEnd type="none" w="lg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电商</a:t>
              </a:r>
              <a:endPara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圆角矩形 17"/>
            <p:cNvSpPr/>
            <p:nvPr/>
          </p:nvSpPr>
          <p:spPr>
            <a:xfrm>
              <a:off x="4874768" y="3291830"/>
              <a:ext cx="1152128" cy="323366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50000">
                  <a:schemeClr val="bg1">
                    <a:lumMod val="7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  <a:tileRect/>
            </a:gradFill>
            <a:ln w="12700">
              <a:solidFill>
                <a:schemeClr val="bg1">
                  <a:lumMod val="50000"/>
                </a:schemeClr>
              </a:solidFill>
              <a:headEnd type="none" w="lg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游戏</a:t>
              </a:r>
              <a:endPara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圆角矩形 18"/>
            <p:cNvSpPr/>
            <p:nvPr/>
          </p:nvSpPr>
          <p:spPr>
            <a:xfrm>
              <a:off x="4874768" y="3651870"/>
              <a:ext cx="1152128" cy="323366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50000">
                  <a:schemeClr val="bg1">
                    <a:lumMod val="7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  <a:tileRect/>
            </a:gradFill>
            <a:ln w="12700">
              <a:solidFill>
                <a:schemeClr val="bg1">
                  <a:lumMod val="50000"/>
                </a:schemeClr>
              </a:solidFill>
              <a:headEnd type="none" w="lg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品牌</a:t>
              </a:r>
              <a:endPara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圆角矩形 19"/>
            <p:cNvSpPr/>
            <p:nvPr/>
          </p:nvSpPr>
          <p:spPr>
            <a:xfrm>
              <a:off x="4874768" y="4011910"/>
              <a:ext cx="1152128" cy="323366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50000">
                  <a:schemeClr val="bg1">
                    <a:lumMod val="7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  <a:tileRect/>
            </a:gradFill>
            <a:ln w="12700">
              <a:solidFill>
                <a:schemeClr val="bg1">
                  <a:lumMod val="50000"/>
                </a:schemeClr>
              </a:solidFill>
              <a:headEnd type="none" w="lg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2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……</a:t>
              </a:r>
              <a:endPara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025" name="AutoShape 2"/>
            <p:cNvSpPr/>
            <p:nvPr/>
          </p:nvSpPr>
          <p:spPr bwMode="auto">
            <a:xfrm rot="10800000">
              <a:off x="6026895" y="3050934"/>
              <a:ext cx="360809" cy="1104992"/>
            </a:xfrm>
            <a:prstGeom prst="leftBrace">
              <a:avLst>
                <a:gd name="adj1" fmla="val 49894"/>
                <a:gd name="adj2" fmla="val 50000"/>
              </a:avLst>
            </a:prstGeom>
            <a:noFill/>
            <a:ln w="25400">
              <a:solidFill>
                <a:srgbClr val="FF0000"/>
              </a:solidFill>
              <a:round/>
            </a:ln>
          </p:spPr>
          <p:txBody>
            <a:bodyPr anchor="ctr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圆角矩形 21"/>
            <p:cNvSpPr/>
            <p:nvPr/>
          </p:nvSpPr>
          <p:spPr>
            <a:xfrm>
              <a:off x="6386352" y="3436097"/>
              <a:ext cx="1080704" cy="323617"/>
            </a:xfrm>
            <a:prstGeom prst="roundRect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广告策略</a:t>
              </a:r>
              <a:endParaRPr lang="zh-CN" altLang="en-US" sz="1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cxnSp>
          <p:nvCxnSpPr>
            <p:cNvPr id="23" name="直接连接符 30"/>
            <p:cNvCxnSpPr>
              <a:stCxn id="24" idx="0"/>
              <a:endCxn id="22" idx="2"/>
            </p:cNvCxnSpPr>
            <p:nvPr/>
          </p:nvCxnSpPr>
          <p:spPr>
            <a:xfrm flipV="1">
              <a:off x="6926704" y="3759714"/>
              <a:ext cx="0" cy="648659"/>
            </a:xfrm>
            <a:prstGeom prst="line">
              <a:avLst/>
            </a:prstGeom>
            <a:solidFill>
              <a:schemeClr val="bg1"/>
            </a:solidFill>
            <a:ln>
              <a:solidFill>
                <a:srgbClr val="C00000"/>
              </a:solidFill>
              <a:headEnd type="triangl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4" name="圆角矩形 23"/>
            <p:cNvSpPr/>
            <p:nvPr/>
          </p:nvSpPr>
          <p:spPr>
            <a:xfrm>
              <a:off x="6386352" y="4408373"/>
              <a:ext cx="1080704" cy="323617"/>
            </a:xfrm>
            <a:prstGeom prst="roundRect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广告执行</a:t>
              </a:r>
              <a:endParaRPr lang="zh-CN" altLang="en-US" sz="1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25" name="圆角矩形 24"/>
            <p:cNvSpPr/>
            <p:nvPr/>
          </p:nvSpPr>
          <p:spPr>
            <a:xfrm flipV="1">
              <a:off x="6404887" y="4429758"/>
              <a:ext cx="1037932" cy="61301"/>
            </a:xfrm>
            <a:prstGeom prst="roundRect">
              <a:avLst/>
            </a:prstGeom>
            <a:gradFill flip="none" rotWithShape="1">
              <a:gsLst>
                <a:gs pos="0">
                  <a:schemeClr val="bg2">
                    <a:gamma/>
                    <a:tint val="0"/>
                    <a:invGamma/>
                    <a:alpha val="0"/>
                  </a:schemeClr>
                </a:gs>
                <a:gs pos="100000">
                  <a:schemeClr val="bg1">
                    <a:alpha val="91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圆角矩形 25"/>
            <p:cNvSpPr/>
            <p:nvPr/>
          </p:nvSpPr>
          <p:spPr>
            <a:xfrm flipV="1">
              <a:off x="6417718" y="3466036"/>
              <a:ext cx="1010844" cy="45620"/>
            </a:xfrm>
            <a:prstGeom prst="roundRect">
              <a:avLst/>
            </a:prstGeom>
            <a:gradFill flip="none" rotWithShape="1">
              <a:gsLst>
                <a:gs pos="0">
                  <a:schemeClr val="bg2">
                    <a:gamma/>
                    <a:tint val="0"/>
                    <a:invGamma/>
                    <a:alpha val="0"/>
                  </a:schemeClr>
                </a:gs>
                <a:gs pos="100000">
                  <a:schemeClr val="bg1">
                    <a:alpha val="91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圆角矩形 26"/>
            <p:cNvSpPr/>
            <p:nvPr/>
          </p:nvSpPr>
          <p:spPr>
            <a:xfrm flipV="1">
              <a:off x="6459065" y="1564253"/>
              <a:ext cx="935279" cy="59876"/>
            </a:xfrm>
            <a:prstGeom prst="roundRect">
              <a:avLst/>
            </a:prstGeom>
            <a:gradFill flip="none" rotWithShape="1">
              <a:gsLst>
                <a:gs pos="0">
                  <a:schemeClr val="bg2">
                    <a:gamma/>
                    <a:tint val="0"/>
                    <a:invGamma/>
                    <a:alpha val="0"/>
                  </a:schemeClr>
                </a:gs>
                <a:gs pos="100000">
                  <a:schemeClr val="bg1">
                    <a:alpha val="91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43032" name="图片 27"/>
            <p:cNvPicPr>
              <a:picLocks noChangeAspect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1706416" y="2427734"/>
              <a:ext cx="1567510" cy="5567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033" name="AutoShape 2"/>
            <p:cNvSpPr/>
            <p:nvPr/>
          </p:nvSpPr>
          <p:spPr bwMode="auto">
            <a:xfrm>
              <a:off x="3506616" y="1635646"/>
              <a:ext cx="360040" cy="2016224"/>
            </a:xfrm>
            <a:prstGeom prst="leftBrace">
              <a:avLst>
                <a:gd name="adj1" fmla="val 49907"/>
                <a:gd name="adj2" fmla="val 50000"/>
              </a:avLst>
            </a:prstGeom>
            <a:noFill/>
            <a:ln w="25400">
              <a:solidFill>
                <a:srgbClr val="FF0000"/>
              </a:solidFill>
              <a:round/>
            </a:ln>
          </p:spPr>
          <p:txBody>
            <a:bodyPr anchor="ctr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3011" name="TextBox 29"/>
          <p:cNvSpPr txBox="1">
            <a:spLocks noChangeArrowheads="1"/>
          </p:cNvSpPr>
          <p:nvPr/>
        </p:nvSpPr>
        <p:spPr bwMode="auto">
          <a:xfrm>
            <a:off x="3073400" y="7264400"/>
            <a:ext cx="3481388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>
                <a:latin typeface="Calibri" panose="020F0502020204030204" pitchFamily="34" charset="0"/>
                <a:hlinkClick r:id="rId2"/>
              </a:rPr>
              <a:t>www.5 1pptm oban.com</a:t>
            </a:r>
            <a:r>
              <a:rPr lang="en-US" altLang="zh-CN">
                <a:latin typeface="Calibri" panose="020F0502020204030204" pitchFamily="34" charset="0"/>
              </a:rPr>
              <a:t> </a:t>
            </a:r>
            <a:r>
              <a:rPr lang="zh-CN" altLang="en-US">
                <a:latin typeface="Calibri" panose="020F0502020204030204" pitchFamily="34" charset="0"/>
              </a:rPr>
              <a:t>搜集整理</a:t>
            </a:r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标题 1"/>
          <p:cNvSpPr>
            <a:spLocks noGrp="1"/>
          </p:cNvSpPr>
          <p:nvPr>
            <p:ph type="title"/>
          </p:nvPr>
        </p:nvSpPr>
        <p:spPr>
          <a:xfrm>
            <a:off x="107950" y="195263"/>
            <a:ext cx="4618038" cy="500062"/>
          </a:xfrm>
        </p:spPr>
        <p:txBody>
          <a:bodyPr/>
          <a:lstStyle/>
          <a:p>
            <a:pPr algn="l"/>
            <a:r>
              <a:rPr kumimoji="1" lang="en-US" altLang="zh-CN" sz="28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kumimoji="1" lang="zh-CN" altLang="en-US" sz="28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、全媒体营销能力：</a:t>
            </a:r>
            <a:endParaRPr kumimoji="1" lang="zh-CN" altLang="en-US" sz="2800" b="1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5058" name="图片 4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63513" y="2066925"/>
            <a:ext cx="125095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文本框 6"/>
          <p:cNvSpPr txBox="1">
            <a:spLocks noChangeArrowheads="1"/>
          </p:cNvSpPr>
          <p:nvPr/>
        </p:nvSpPr>
        <p:spPr bwMode="auto">
          <a:xfrm>
            <a:off x="379413" y="2787650"/>
            <a:ext cx="800100" cy="2778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kumimoji="1"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电视广告</a:t>
            </a:r>
            <a:endParaRPr kumimoji="1"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5060" name="图片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950" y="987425"/>
            <a:ext cx="1152525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文本框 12"/>
          <p:cNvSpPr txBox="1">
            <a:spLocks noChangeArrowheads="1"/>
          </p:cNvSpPr>
          <p:nvPr/>
        </p:nvSpPr>
        <p:spPr bwMode="auto">
          <a:xfrm>
            <a:off x="371475" y="1752600"/>
            <a:ext cx="800100" cy="2762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kumimoji="1"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纸媒广告</a:t>
            </a:r>
            <a:endParaRPr kumimoji="1"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5062" name="图片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4325" y="1009650"/>
            <a:ext cx="1387475" cy="68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3" name="文本框 15"/>
          <p:cNvSpPr txBox="1">
            <a:spLocks noChangeArrowheads="1"/>
          </p:cNvSpPr>
          <p:nvPr/>
        </p:nvSpPr>
        <p:spPr bwMode="auto">
          <a:xfrm>
            <a:off x="1819275" y="1701800"/>
            <a:ext cx="800100" cy="2778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kumimoji="1"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户外广告</a:t>
            </a:r>
            <a:endParaRPr kumimoji="1"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5064" name="图片 10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43013" y="3003550"/>
            <a:ext cx="1730375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5" name="文本框 18"/>
          <p:cNvSpPr txBox="1">
            <a:spLocks noChangeArrowheads="1"/>
          </p:cNvSpPr>
          <p:nvPr/>
        </p:nvSpPr>
        <p:spPr bwMode="auto">
          <a:xfrm>
            <a:off x="1616075" y="3508375"/>
            <a:ext cx="954088" cy="2762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kumimoji="1"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互联网广告</a:t>
            </a:r>
            <a:endParaRPr kumimoji="1"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5066" name="图片 12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1613" y="3148013"/>
            <a:ext cx="744537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7" name="文本框 21"/>
          <p:cNvSpPr txBox="1">
            <a:spLocks noChangeArrowheads="1"/>
          </p:cNvSpPr>
          <p:nvPr/>
        </p:nvSpPr>
        <p:spPr bwMode="auto">
          <a:xfrm>
            <a:off x="19050" y="4587875"/>
            <a:ext cx="1262063" cy="2778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kumimoji="1"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移动互联网广告</a:t>
            </a:r>
            <a:endParaRPr kumimoji="1"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5068" name="图片 1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19275" y="1946275"/>
            <a:ext cx="960438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9" name="文本框 24"/>
          <p:cNvSpPr txBox="1">
            <a:spLocks noChangeArrowheads="1"/>
          </p:cNvSpPr>
          <p:nvPr/>
        </p:nvSpPr>
        <p:spPr bwMode="auto">
          <a:xfrm>
            <a:off x="1882775" y="2667000"/>
            <a:ext cx="800100" cy="2762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kumimoji="1"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广播广告</a:t>
            </a:r>
            <a:endParaRPr kumimoji="1"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5070" name="图片 5" descr="www.zcool.com.cn__029_1600x1200_zcool.com.cn.png"/>
          <p:cNvPicPr>
            <a:picLocks noChangeAspect="1"/>
          </p:cNvPicPr>
          <p:nvPr/>
        </p:nvPicPr>
        <p:blipFill>
          <a:blip r:embed="rId7"/>
          <a:srcRect l="15613" t="818" r="17249" b="7584"/>
          <a:stretch>
            <a:fillRect/>
          </a:stretch>
        </p:blipFill>
        <p:spPr bwMode="auto">
          <a:xfrm>
            <a:off x="1531938" y="3651250"/>
            <a:ext cx="1150937" cy="117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右箭头 17"/>
          <p:cNvSpPr/>
          <p:nvPr/>
        </p:nvSpPr>
        <p:spPr>
          <a:xfrm>
            <a:off x="2971800" y="2427288"/>
            <a:ext cx="647700" cy="485775"/>
          </a:xfrm>
          <a:prstGeom prst="rightArrow">
            <a:avLst/>
          </a:prstGeom>
          <a:solidFill>
            <a:srgbClr val="E10101"/>
          </a:solidFill>
          <a:ln>
            <a:solidFill>
              <a:srgbClr val="E1010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5072" name="图片 1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662363" y="1708150"/>
            <a:ext cx="16129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73" name="矩形 14"/>
          <p:cNvSpPr>
            <a:spLocks noChangeArrowheads="1"/>
          </p:cNvSpPr>
          <p:nvPr/>
        </p:nvSpPr>
        <p:spPr bwMode="auto">
          <a:xfrm>
            <a:off x="3259138" y="1131888"/>
            <a:ext cx="2592387" cy="7318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Verdana" panose="020B0604030504040204" pitchFamily="34" charset="0"/>
                <a:sym typeface="微软雅黑" panose="020B0503020204020204" pitchFamily="34" charset="-122"/>
              </a:rPr>
              <a:t>4000+</a:t>
            </a:r>
            <a:r>
              <a:rPr lang="zh-CN" altLang="en-US" sz="1600" b="1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Verdana" panose="020B0604030504040204" pitchFamily="34" charset="0"/>
                <a:sym typeface="微软雅黑" panose="020B0503020204020204" pitchFamily="34" charset="-122"/>
              </a:rPr>
              <a:t>媒体覆盖</a:t>
            </a:r>
            <a:endParaRPr lang="zh-CN" altLang="en-US" sz="1600" b="1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Verdana" panose="020B060403050404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45074" name="文本框 31"/>
          <p:cNvSpPr txBox="1">
            <a:spLocks noChangeArrowheads="1"/>
          </p:cNvSpPr>
          <p:nvPr/>
        </p:nvSpPr>
        <p:spPr bwMode="auto">
          <a:xfrm>
            <a:off x="4556125" y="3508375"/>
            <a:ext cx="1295400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kumimoji="1"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品牌传播</a:t>
            </a:r>
            <a:endParaRPr kumimoji="1" lang="en-US" altLang="zh-CN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kumimoji="1"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策略分析模型</a:t>
            </a:r>
            <a:endParaRPr kumimoji="1"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5075" name="Picture 2" descr="C:\图片资料\6252_6252_6252_6(04-07-09-43-54)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116263" y="3652838"/>
            <a:ext cx="142240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76" name="文本框 36"/>
          <p:cNvSpPr txBox="1">
            <a:spLocks noChangeArrowheads="1"/>
          </p:cNvSpPr>
          <p:nvPr/>
        </p:nvSpPr>
        <p:spPr bwMode="auto">
          <a:xfrm>
            <a:off x="3043238" y="4208463"/>
            <a:ext cx="2808287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kumimoji="1"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日均监测广告位</a:t>
            </a:r>
            <a:r>
              <a:rPr kumimoji="1" lang="en-US" altLang="zh-CN" sz="2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kumimoji="1" lang="zh-CN" altLang="en-US" sz="2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</a:t>
            </a:r>
            <a:r>
              <a:rPr kumimoji="1" lang="en-US" altLang="zh-CN" sz="2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endParaRPr kumimoji="1" lang="en-US" altLang="zh-CN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kumimoji="1"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日均新增捕获广告创意</a:t>
            </a:r>
            <a:r>
              <a:rPr kumimoji="1" lang="zh-CN" altLang="zh-CN" sz="2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kumimoji="1" lang="en-US" altLang="zh-CN" sz="2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000+</a:t>
            </a:r>
            <a:endParaRPr kumimoji="1" lang="zh-CN" altLang="en-US" sz="1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5077" name="图片 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924550" y="1131888"/>
            <a:ext cx="1152525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78" name="图片 7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140450" y="2427288"/>
            <a:ext cx="728663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79" name="Picture 52" descr="1 (1)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995988" y="3867150"/>
            <a:ext cx="10779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80" name="圆角矩形 26"/>
          <p:cNvSpPr>
            <a:spLocks noChangeArrowheads="1"/>
          </p:cNvSpPr>
          <p:nvPr/>
        </p:nvSpPr>
        <p:spPr bwMode="auto">
          <a:xfrm>
            <a:off x="7291388" y="898525"/>
            <a:ext cx="1168400" cy="2333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rgbClr val="FF0000"/>
            </a:solidFill>
            <a:round/>
          </a:ln>
        </p:spPr>
        <p:txBody>
          <a:bodyPr/>
          <a:lstStyle/>
          <a:p>
            <a:pPr algn="ctr" defTabSz="1043305"/>
            <a:r>
              <a:rPr lang="zh-CN" altLang="en-US" sz="1100">
                <a:solidFill>
                  <a:srgbClr val="25406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投放周期</a:t>
            </a:r>
            <a:endParaRPr lang="zh-CN" altLang="en-US" sz="1100">
              <a:solidFill>
                <a:srgbClr val="25406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081" name="圆角矩形 27"/>
          <p:cNvSpPr>
            <a:spLocks noChangeArrowheads="1"/>
          </p:cNvSpPr>
          <p:nvPr/>
        </p:nvSpPr>
        <p:spPr bwMode="auto">
          <a:xfrm>
            <a:off x="7291388" y="1185863"/>
            <a:ext cx="1168400" cy="2333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rgbClr val="FF0000"/>
            </a:solidFill>
            <a:round/>
          </a:ln>
        </p:spPr>
        <p:txBody>
          <a:bodyPr/>
          <a:lstStyle/>
          <a:p>
            <a:pPr algn="ctr" defTabSz="1043305"/>
            <a:r>
              <a:rPr lang="zh-CN" altLang="en-US" sz="1100">
                <a:solidFill>
                  <a:srgbClr val="25406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投放创意</a:t>
            </a:r>
            <a:endParaRPr lang="zh-CN" altLang="en-US" sz="1100">
              <a:solidFill>
                <a:srgbClr val="25406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082" name="圆角矩形 28"/>
          <p:cNvSpPr>
            <a:spLocks noChangeArrowheads="1"/>
          </p:cNvSpPr>
          <p:nvPr/>
        </p:nvSpPr>
        <p:spPr bwMode="auto">
          <a:xfrm>
            <a:off x="7291388" y="1474788"/>
            <a:ext cx="1168400" cy="2333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rgbClr val="FF0000"/>
            </a:solidFill>
            <a:round/>
          </a:ln>
        </p:spPr>
        <p:txBody>
          <a:bodyPr/>
          <a:lstStyle/>
          <a:p>
            <a:pPr algn="ctr" defTabSz="1043305"/>
            <a:r>
              <a:rPr lang="zh-CN" altLang="en-US" sz="1100">
                <a:solidFill>
                  <a:srgbClr val="25406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投放媒介配比</a:t>
            </a:r>
            <a:endParaRPr lang="zh-CN" altLang="en-US" sz="1100">
              <a:solidFill>
                <a:srgbClr val="25406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083" name="圆角矩形 29"/>
          <p:cNvSpPr>
            <a:spLocks noChangeArrowheads="1"/>
          </p:cNvSpPr>
          <p:nvPr/>
        </p:nvSpPr>
        <p:spPr bwMode="auto">
          <a:xfrm>
            <a:off x="7291388" y="1762125"/>
            <a:ext cx="1168400" cy="2333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rgbClr val="FF0000"/>
            </a:solidFill>
            <a:round/>
          </a:ln>
        </p:spPr>
        <p:txBody>
          <a:bodyPr/>
          <a:lstStyle/>
          <a:p>
            <a:pPr algn="ctr" defTabSz="1043305"/>
            <a:r>
              <a:rPr lang="zh-CN" altLang="en-US" sz="1100">
                <a:solidFill>
                  <a:srgbClr val="25406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投放效果</a:t>
            </a:r>
            <a:endParaRPr lang="zh-CN" altLang="en-US" sz="1100">
              <a:solidFill>
                <a:srgbClr val="25406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084" name="文本框 44"/>
          <p:cNvSpPr txBox="1">
            <a:spLocks noChangeArrowheads="1"/>
          </p:cNvSpPr>
          <p:nvPr/>
        </p:nvSpPr>
        <p:spPr bwMode="auto">
          <a:xfrm>
            <a:off x="6142038" y="1563688"/>
            <a:ext cx="790575" cy="3079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kumimoji="1" lang="en-US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kumimoji="1"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车型</a:t>
            </a:r>
            <a:endParaRPr kumimoji="1"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085" name="文本框 45"/>
          <p:cNvSpPr txBox="1">
            <a:spLocks noChangeArrowheads="1"/>
          </p:cNvSpPr>
          <p:nvPr/>
        </p:nvSpPr>
        <p:spPr bwMode="auto">
          <a:xfrm>
            <a:off x="6119813" y="3076575"/>
            <a:ext cx="788987" cy="3063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kumimoji="1" lang="en-US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kumimoji="1"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节目</a:t>
            </a:r>
            <a:endParaRPr kumimoji="1"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086" name="文本框 46"/>
          <p:cNvSpPr txBox="1">
            <a:spLocks noChangeArrowheads="1"/>
          </p:cNvSpPr>
          <p:nvPr/>
        </p:nvSpPr>
        <p:spPr bwMode="auto">
          <a:xfrm>
            <a:off x="6140450" y="4516438"/>
            <a:ext cx="788988" cy="3079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kumimoji="1" lang="en-US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kumimoji="1"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新品</a:t>
            </a:r>
            <a:endParaRPr kumimoji="1"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087" name="圆角矩形 33"/>
          <p:cNvSpPr>
            <a:spLocks noChangeArrowheads="1"/>
          </p:cNvSpPr>
          <p:nvPr/>
        </p:nvSpPr>
        <p:spPr bwMode="auto">
          <a:xfrm>
            <a:off x="7291388" y="2284413"/>
            <a:ext cx="1168400" cy="2333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rgbClr val="FF0000"/>
            </a:solidFill>
            <a:round/>
          </a:ln>
        </p:spPr>
        <p:txBody>
          <a:bodyPr/>
          <a:lstStyle/>
          <a:p>
            <a:pPr algn="ctr" defTabSz="1043305"/>
            <a:r>
              <a:rPr lang="zh-CN" altLang="en-US" sz="1100">
                <a:solidFill>
                  <a:srgbClr val="25406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投放周期</a:t>
            </a:r>
            <a:endParaRPr lang="zh-CN" altLang="en-US" sz="1100">
              <a:solidFill>
                <a:srgbClr val="25406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088" name="圆角矩形 34"/>
          <p:cNvSpPr>
            <a:spLocks noChangeArrowheads="1"/>
          </p:cNvSpPr>
          <p:nvPr/>
        </p:nvSpPr>
        <p:spPr bwMode="auto">
          <a:xfrm>
            <a:off x="7291388" y="2571750"/>
            <a:ext cx="1168400" cy="2333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rgbClr val="FF0000"/>
            </a:solidFill>
            <a:round/>
          </a:ln>
        </p:spPr>
        <p:txBody>
          <a:bodyPr/>
          <a:lstStyle/>
          <a:p>
            <a:pPr algn="ctr" defTabSz="1043305"/>
            <a:r>
              <a:rPr lang="zh-CN" altLang="en-US" sz="1100">
                <a:solidFill>
                  <a:srgbClr val="25406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投放创意</a:t>
            </a:r>
            <a:endParaRPr lang="zh-CN" altLang="en-US" sz="1100">
              <a:solidFill>
                <a:srgbClr val="25406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089" name="圆角矩形 35"/>
          <p:cNvSpPr>
            <a:spLocks noChangeArrowheads="1"/>
          </p:cNvSpPr>
          <p:nvPr/>
        </p:nvSpPr>
        <p:spPr bwMode="auto">
          <a:xfrm>
            <a:off x="7291388" y="2859088"/>
            <a:ext cx="1168400" cy="2333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rgbClr val="FF0000"/>
            </a:solidFill>
            <a:round/>
          </a:ln>
        </p:spPr>
        <p:txBody>
          <a:bodyPr/>
          <a:lstStyle/>
          <a:p>
            <a:pPr algn="ctr" defTabSz="1043305"/>
            <a:r>
              <a:rPr lang="zh-CN" altLang="en-US" sz="1100">
                <a:solidFill>
                  <a:srgbClr val="25406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投放媒介配比</a:t>
            </a:r>
            <a:endParaRPr lang="zh-CN" altLang="en-US" sz="1100">
              <a:solidFill>
                <a:srgbClr val="25406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090" name="圆角矩形 36"/>
          <p:cNvSpPr>
            <a:spLocks noChangeArrowheads="1"/>
          </p:cNvSpPr>
          <p:nvPr/>
        </p:nvSpPr>
        <p:spPr bwMode="auto">
          <a:xfrm>
            <a:off x="7291388" y="3148013"/>
            <a:ext cx="1168400" cy="2333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rgbClr val="FF0000"/>
            </a:solidFill>
            <a:round/>
          </a:ln>
        </p:spPr>
        <p:txBody>
          <a:bodyPr/>
          <a:lstStyle/>
          <a:p>
            <a:pPr algn="ctr" defTabSz="1043305"/>
            <a:r>
              <a:rPr lang="zh-CN" altLang="en-US" sz="1100">
                <a:solidFill>
                  <a:srgbClr val="25406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投放效果</a:t>
            </a:r>
            <a:endParaRPr lang="zh-CN" altLang="en-US" sz="1100">
              <a:solidFill>
                <a:srgbClr val="25406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091" name="圆角矩形 37"/>
          <p:cNvSpPr>
            <a:spLocks noChangeArrowheads="1"/>
          </p:cNvSpPr>
          <p:nvPr/>
        </p:nvSpPr>
        <p:spPr bwMode="auto">
          <a:xfrm>
            <a:off x="7291388" y="3651250"/>
            <a:ext cx="1168400" cy="2333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rgbClr val="FF0000"/>
            </a:solidFill>
            <a:round/>
          </a:ln>
        </p:spPr>
        <p:txBody>
          <a:bodyPr/>
          <a:lstStyle/>
          <a:p>
            <a:pPr algn="ctr" defTabSz="1043305"/>
            <a:r>
              <a:rPr lang="zh-CN" altLang="en-US" sz="1100">
                <a:solidFill>
                  <a:srgbClr val="25406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投放周期</a:t>
            </a:r>
            <a:endParaRPr lang="zh-CN" altLang="en-US" sz="1100">
              <a:solidFill>
                <a:srgbClr val="25406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092" name="圆角矩形 38"/>
          <p:cNvSpPr>
            <a:spLocks noChangeArrowheads="1"/>
          </p:cNvSpPr>
          <p:nvPr/>
        </p:nvSpPr>
        <p:spPr bwMode="auto">
          <a:xfrm>
            <a:off x="7291388" y="3940175"/>
            <a:ext cx="1168400" cy="2333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rgbClr val="FF0000"/>
            </a:solidFill>
            <a:round/>
          </a:ln>
        </p:spPr>
        <p:txBody>
          <a:bodyPr/>
          <a:lstStyle/>
          <a:p>
            <a:pPr algn="ctr" defTabSz="1043305"/>
            <a:r>
              <a:rPr lang="zh-CN" altLang="en-US" sz="1100">
                <a:solidFill>
                  <a:srgbClr val="25406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投放创意</a:t>
            </a:r>
            <a:endParaRPr lang="zh-CN" altLang="en-US" sz="1100">
              <a:solidFill>
                <a:srgbClr val="25406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093" name="圆角矩形 39"/>
          <p:cNvSpPr>
            <a:spLocks noChangeArrowheads="1"/>
          </p:cNvSpPr>
          <p:nvPr/>
        </p:nvSpPr>
        <p:spPr bwMode="auto">
          <a:xfrm>
            <a:off x="7291388" y="4227513"/>
            <a:ext cx="1168400" cy="2333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rgbClr val="FF0000"/>
            </a:solidFill>
            <a:round/>
          </a:ln>
        </p:spPr>
        <p:txBody>
          <a:bodyPr/>
          <a:lstStyle/>
          <a:p>
            <a:pPr algn="ctr" defTabSz="1043305"/>
            <a:r>
              <a:rPr lang="zh-CN" altLang="en-US" sz="1100">
                <a:solidFill>
                  <a:srgbClr val="25406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投放媒介配比</a:t>
            </a:r>
            <a:endParaRPr lang="zh-CN" altLang="en-US" sz="1100">
              <a:solidFill>
                <a:srgbClr val="25406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094" name="圆角矩形 40"/>
          <p:cNvSpPr>
            <a:spLocks noChangeArrowheads="1"/>
          </p:cNvSpPr>
          <p:nvPr/>
        </p:nvSpPr>
        <p:spPr bwMode="auto">
          <a:xfrm>
            <a:off x="7291388" y="4516438"/>
            <a:ext cx="1168400" cy="2333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rgbClr val="FF0000"/>
            </a:solidFill>
            <a:round/>
          </a:ln>
        </p:spPr>
        <p:txBody>
          <a:bodyPr/>
          <a:lstStyle/>
          <a:p>
            <a:pPr algn="ctr" defTabSz="1043305"/>
            <a:r>
              <a:rPr lang="zh-CN" altLang="en-US" sz="1100">
                <a:solidFill>
                  <a:srgbClr val="25406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投放效果</a:t>
            </a:r>
            <a:endParaRPr lang="zh-CN" altLang="en-US" sz="1100">
              <a:solidFill>
                <a:srgbClr val="25406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右箭头 41"/>
          <p:cNvSpPr/>
          <p:nvPr/>
        </p:nvSpPr>
        <p:spPr>
          <a:xfrm>
            <a:off x="5275263" y="2427288"/>
            <a:ext cx="649287" cy="485775"/>
          </a:xfrm>
          <a:prstGeom prst="rightArrow">
            <a:avLst/>
          </a:prstGeom>
          <a:solidFill>
            <a:srgbClr val="E10101"/>
          </a:solidFill>
          <a:ln>
            <a:solidFill>
              <a:srgbClr val="E1010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5096" name="组合 34"/>
          <p:cNvGrpSpPr/>
          <p:nvPr/>
        </p:nvGrpSpPr>
        <p:grpSpPr bwMode="auto">
          <a:xfrm>
            <a:off x="8604250" y="771525"/>
            <a:ext cx="468313" cy="4032250"/>
            <a:chOff x="4181203" y="2669540"/>
            <a:chExt cx="4074491" cy="450300"/>
          </a:xfrm>
        </p:grpSpPr>
        <p:sp>
          <p:nvSpPr>
            <p:cNvPr id="44" name="矩形 43"/>
            <p:cNvSpPr>
              <a:spLocks noChangeArrowheads="1"/>
            </p:cNvSpPr>
            <p:nvPr/>
          </p:nvSpPr>
          <p:spPr bwMode="auto">
            <a:xfrm>
              <a:off x="4181203" y="2669540"/>
              <a:ext cx="4074491" cy="4503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TextBox 38"/>
            <p:cNvSpPr txBox="1"/>
            <p:nvPr/>
          </p:nvSpPr>
          <p:spPr bwMode="auto">
            <a:xfrm>
              <a:off x="4374568" y="2676454"/>
              <a:ext cx="3839686" cy="4433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提供最高性价比的品牌传播策略</a:t>
              </a:r>
              <a:endPara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2" descr="C:\Users\huchenghui\Desktop\png\插图-08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4288" y="19050"/>
            <a:ext cx="9144000" cy="514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6" name="矩形 4"/>
          <p:cNvSpPr>
            <a:spLocks noChangeArrowheads="1"/>
          </p:cNvSpPr>
          <p:nvPr/>
        </p:nvSpPr>
        <p:spPr bwMode="auto">
          <a:xfrm>
            <a:off x="141288" y="395288"/>
            <a:ext cx="4133850" cy="11382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未来，已发生改变</a:t>
            </a:r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en-US" altLang="zh-CN" sz="2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b="1">
                <a:solidFill>
                  <a:srgbClr val="E1010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大数据时代，所见即所得</a:t>
            </a:r>
            <a:endParaRPr lang="zh-CN" altLang="en-US" sz="2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2" descr="C:\Users\huchenghui\Desktop\插图-10-10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901700" y="0"/>
            <a:ext cx="10045700" cy="565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4" name="TextBox 2"/>
          <p:cNvSpPr txBox="1">
            <a:spLocks noChangeArrowheads="1"/>
          </p:cNvSpPr>
          <p:nvPr/>
        </p:nvSpPr>
        <p:spPr bwMode="auto">
          <a:xfrm>
            <a:off x="2947988" y="3651250"/>
            <a:ext cx="184150" cy="366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7843" y="-26749"/>
            <a:ext cx="9135458" cy="5169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50"/>
          </a:p>
        </p:txBody>
      </p:sp>
      <p:sp>
        <p:nvSpPr>
          <p:cNvPr id="7" name="矩形 6"/>
          <p:cNvSpPr/>
          <p:nvPr/>
        </p:nvSpPr>
        <p:spPr>
          <a:xfrm>
            <a:off x="1176" y="1940340"/>
            <a:ext cx="9142124" cy="92807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1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10000+套</a:t>
            </a:r>
            <a:r>
              <a:rPr kumimoji="0" lang="zh-CN" altLang="en-US" sz="208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精品</a:t>
            </a:r>
            <a:r>
              <a:rPr kumimoji="0" lang="en-US" altLang="zh-CN" sz="208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08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085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08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en-US" altLang="zh-CN" sz="2080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2503" y="1050365"/>
            <a:ext cx="1878519" cy="571412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150611" y="3100784"/>
            <a:ext cx="284992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24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24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24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24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5" name="组合 4"/>
          <p:cNvGrpSpPr/>
          <p:nvPr/>
        </p:nvGrpSpPr>
        <p:grpSpPr bwMode="auto">
          <a:xfrm>
            <a:off x="179388" y="123825"/>
            <a:ext cx="8064500" cy="3654425"/>
            <a:chOff x="179999" y="357504"/>
            <a:chExt cx="8064409" cy="3654406"/>
          </a:xfrm>
        </p:grpSpPr>
        <p:pic>
          <p:nvPicPr>
            <p:cNvPr id="16388" name="Picture 2" descr="C:\Users\huchenghui\Desktop\png\插图-01.png"/>
            <p:cNvPicPr>
              <a:picLocks noChangeAspect="1" noChangeArrowheads="1"/>
            </p:cNvPicPr>
            <p:nvPr/>
          </p:nvPicPr>
          <p:blipFill>
            <a:blip r:embed="rId1"/>
            <a:srcRect l="1698" t="5496" r="41612" b="27325"/>
            <a:stretch>
              <a:fillRect/>
            </a:stretch>
          </p:blipFill>
          <p:spPr bwMode="auto">
            <a:xfrm>
              <a:off x="179999" y="357504"/>
              <a:ext cx="5183742" cy="3456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89" name="图片 1"/>
            <p:cNvPicPr>
              <a:picLocks noChangeAspect="1"/>
            </p:cNvPicPr>
            <p:nvPr/>
          </p:nvPicPr>
          <p:blipFill>
            <a:blip r:embed="rId2">
              <a:grayscl/>
            </a:blip>
            <a:srcRect/>
            <a:stretch>
              <a:fillRect/>
            </a:stretch>
          </p:blipFill>
          <p:spPr bwMode="auto">
            <a:xfrm>
              <a:off x="5295920" y="1023578"/>
              <a:ext cx="2948488" cy="2988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386" name="矩形 2"/>
          <p:cNvSpPr>
            <a:spLocks noChangeArrowheads="1"/>
          </p:cNvSpPr>
          <p:nvPr/>
        </p:nvSpPr>
        <p:spPr bwMode="auto">
          <a:xfrm>
            <a:off x="1979613" y="3813175"/>
            <a:ext cx="1108075" cy="647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3600">
                <a:latin typeface="微软雅黑" panose="020B0503020204020204" pitchFamily="34" charset="-122"/>
                <a:ea typeface="微软雅黑" panose="020B0503020204020204" pitchFamily="34" charset="-122"/>
              </a:rPr>
              <a:t>原子</a:t>
            </a:r>
            <a:endParaRPr lang="zh-CN" altLang="en-US" sz="3600">
              <a:latin typeface="Calibri" panose="020F0502020204030204" pitchFamily="34" charset="0"/>
            </a:endParaRPr>
          </a:p>
        </p:txBody>
      </p:sp>
      <p:sp>
        <p:nvSpPr>
          <p:cNvPr id="16387" name="矩形 5"/>
          <p:cNvSpPr>
            <a:spLocks noChangeArrowheads="1"/>
          </p:cNvSpPr>
          <p:nvPr/>
        </p:nvSpPr>
        <p:spPr bwMode="auto">
          <a:xfrm>
            <a:off x="6172200" y="3813175"/>
            <a:ext cx="1108075" cy="647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3600">
                <a:latin typeface="微软雅黑" panose="020B0503020204020204" pitchFamily="34" charset="-122"/>
                <a:ea typeface="微软雅黑" panose="020B0503020204020204" pitchFamily="34" charset="-122"/>
              </a:rPr>
              <a:t>比特</a:t>
            </a:r>
            <a:endParaRPr lang="zh-CN" altLang="en-US" sz="360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3" descr="C:\Users\huchenghui\Desktop\png\插图-11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36513" y="-122238"/>
            <a:ext cx="9361488" cy="5267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 descr="C:\Users\huchenghui\Desktop\png\插图-02.png"/>
          <p:cNvPicPr>
            <a:picLocks noChangeAspect="1" noChangeArrowheads="1"/>
          </p:cNvPicPr>
          <p:nvPr/>
        </p:nvPicPr>
        <p:blipFill>
          <a:blip r:embed="rId2"/>
          <a:srcRect t="18005"/>
          <a:stretch>
            <a:fillRect/>
          </a:stretch>
        </p:blipFill>
        <p:spPr bwMode="auto">
          <a:xfrm>
            <a:off x="233363" y="1109663"/>
            <a:ext cx="8748712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Box 3"/>
          <p:cNvSpPr txBox="1">
            <a:spLocks noChangeArrowheads="1"/>
          </p:cNvSpPr>
          <p:nvPr/>
        </p:nvSpPr>
        <p:spPr bwMode="auto">
          <a:xfrm>
            <a:off x="1835150" y="242888"/>
            <a:ext cx="5545138" cy="7445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万物互联网的的时代已经来临</a:t>
            </a:r>
            <a:endParaRPr lang="zh-CN" altLang="zh-CN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3" descr="C:\Users\huchenghui\Desktop\png\插图-03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-1588"/>
            <a:ext cx="9144000" cy="514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C:\Users\huchenghui\Desktop\png\插图-05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文本框 1"/>
          <p:cNvSpPr txBox="1">
            <a:spLocks noChangeArrowheads="1"/>
          </p:cNvSpPr>
          <p:nvPr/>
        </p:nvSpPr>
        <p:spPr bwMode="auto">
          <a:xfrm>
            <a:off x="1116013" y="4443413"/>
            <a:ext cx="7343775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以广告作为经济基础免费供人使用的互联网是最符合中国国情</a:t>
            </a:r>
            <a:endParaRPr kumimoji="1" lang="zh-CN" altLang="en-US" dirty="0">
              <a:latin typeface="Calibri" panose="020F0502020204030204" pitchFamily="34" charset="0"/>
            </a:endParaRPr>
          </a:p>
        </p:txBody>
      </p:sp>
      <p:sp>
        <p:nvSpPr>
          <p:cNvPr id="22531" name="TextBox 2"/>
          <p:cNvSpPr txBox="1">
            <a:spLocks noChangeArrowheads="1"/>
          </p:cNvSpPr>
          <p:nvPr/>
        </p:nvSpPr>
        <p:spPr bwMode="auto">
          <a:xfrm>
            <a:off x="3073400" y="7264400"/>
            <a:ext cx="3429000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>
                <a:latin typeface="Calibri" panose="020F0502020204030204" pitchFamily="34" charset="0"/>
                <a:hlinkClick r:id="rId2"/>
              </a:rPr>
              <a:t>www.51pptm oban.com</a:t>
            </a:r>
            <a:r>
              <a:rPr lang="en-US" altLang="zh-CN">
                <a:latin typeface="Calibri" panose="020F0502020204030204" pitchFamily="34" charset="0"/>
              </a:rPr>
              <a:t> </a:t>
            </a:r>
            <a:r>
              <a:rPr lang="zh-CN" altLang="en-US">
                <a:latin typeface="Calibri" panose="020F0502020204030204" pitchFamily="34" charset="0"/>
              </a:rPr>
              <a:t>搜集整理</a:t>
            </a:r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C:\Users\huchenghui\Desktop\png\插图-04.png"/>
          <p:cNvPicPr>
            <a:picLocks noChangeAspect="1" noChangeArrowheads="1"/>
          </p:cNvPicPr>
          <p:nvPr/>
        </p:nvPicPr>
        <p:blipFill>
          <a:blip r:embed="rId1"/>
          <a:srcRect t="27403"/>
          <a:stretch>
            <a:fillRect/>
          </a:stretch>
        </p:blipFill>
        <p:spPr bwMode="auto">
          <a:xfrm>
            <a:off x="0" y="1409700"/>
            <a:ext cx="9144000" cy="373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 descr="C:\Users\huchenghui\Desktop\png\插图-04.png"/>
          <p:cNvPicPr>
            <a:picLocks noChangeAspect="1" noChangeArrowheads="1"/>
          </p:cNvPicPr>
          <p:nvPr/>
        </p:nvPicPr>
        <p:blipFill>
          <a:blip r:embed="rId1"/>
          <a:srcRect l="34473" t="9398" r="38158" b="72597"/>
          <a:stretch>
            <a:fillRect/>
          </a:stretch>
        </p:blipFill>
        <p:spPr bwMode="auto">
          <a:xfrm>
            <a:off x="844550" y="525463"/>
            <a:ext cx="1998663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标题 2"/>
          <p:cNvSpPr>
            <a:spLocks noGrp="1"/>
          </p:cNvSpPr>
          <p:nvPr>
            <p:ph type="title"/>
          </p:nvPr>
        </p:nvSpPr>
        <p:spPr>
          <a:xfrm>
            <a:off x="611188" y="195263"/>
            <a:ext cx="3884612" cy="500062"/>
          </a:xfrm>
        </p:spPr>
        <p:txBody>
          <a:bodyPr/>
          <a:lstStyle/>
          <a:p>
            <a:pPr algn="l"/>
            <a:r>
              <a:rPr kumimoji="1" lang="zh-CN" altLang="en-US" sz="28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数据平台技术架构图</a:t>
            </a:r>
            <a:endParaRPr kumimoji="1" lang="zh-CN" altLang="en-US" sz="2800" b="1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26" name="Rectangle 4"/>
          <p:cNvSpPr>
            <a:spLocks noChangeArrowheads="1"/>
          </p:cNvSpPr>
          <p:nvPr/>
        </p:nvSpPr>
        <p:spPr bwMode="auto">
          <a:xfrm>
            <a:off x="6399213" y="971550"/>
            <a:ext cx="2055812" cy="923925"/>
          </a:xfrm>
          <a:prstGeom prst="rect">
            <a:avLst/>
          </a:prstGeom>
          <a:solidFill>
            <a:srgbClr val="FFCC99">
              <a:alpha val="63136"/>
            </a:srgbClr>
          </a:solidFill>
          <a:ln w="9525">
            <a:solidFill>
              <a:schemeClr val="tx1"/>
            </a:solidFill>
            <a:prstDash val="lgDash"/>
            <a:miter lim="800000"/>
          </a:ln>
        </p:spPr>
        <p:txBody>
          <a:bodyPr wrap="none" lIns="91434" tIns="45717" rIns="91434" bIns="45717" anchor="ctr"/>
          <a:lstStyle/>
          <a:p>
            <a:pPr defTabSz="784225"/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  <a:cs typeface="华文细黑" panose="02010600040101010101" charset="-122"/>
            </a:endParaRPr>
          </a:p>
        </p:txBody>
      </p:sp>
      <p:sp>
        <p:nvSpPr>
          <p:cNvPr id="26627" name="Rectangle 6"/>
          <p:cNvSpPr>
            <a:spLocks noChangeArrowheads="1"/>
          </p:cNvSpPr>
          <p:nvPr/>
        </p:nvSpPr>
        <p:spPr bwMode="auto">
          <a:xfrm>
            <a:off x="684213" y="971550"/>
            <a:ext cx="5603875" cy="923925"/>
          </a:xfrm>
          <a:prstGeom prst="rect">
            <a:avLst/>
          </a:prstGeom>
          <a:solidFill>
            <a:srgbClr val="FFCC99">
              <a:alpha val="63136"/>
            </a:srgbClr>
          </a:solidFill>
          <a:ln w="9525">
            <a:solidFill>
              <a:schemeClr val="tx1"/>
            </a:solidFill>
            <a:prstDash val="lgDash"/>
            <a:miter lim="800000"/>
          </a:ln>
        </p:spPr>
        <p:txBody>
          <a:bodyPr wrap="none" lIns="91434" tIns="45717" rIns="91434" bIns="45717" anchor="ctr"/>
          <a:lstStyle/>
          <a:p>
            <a:pPr defTabSz="784225"/>
            <a:endParaRPr lang="zh-CN" altLang="en-US" sz="1200" b="1">
              <a:latin typeface="微软雅黑" panose="020B0503020204020204" pitchFamily="34" charset="-122"/>
              <a:ea typeface="微软雅黑" panose="020B0503020204020204" pitchFamily="34" charset="-122"/>
              <a:cs typeface="华文细黑" panose="02010600040101010101" charset="-122"/>
            </a:endParaRPr>
          </a:p>
        </p:txBody>
      </p:sp>
      <p:sp>
        <p:nvSpPr>
          <p:cNvPr id="26628" name="Rectangle 7"/>
          <p:cNvSpPr>
            <a:spLocks noChangeArrowheads="1"/>
          </p:cNvSpPr>
          <p:nvPr/>
        </p:nvSpPr>
        <p:spPr bwMode="auto">
          <a:xfrm>
            <a:off x="1579563" y="1020763"/>
            <a:ext cx="3130550" cy="817562"/>
          </a:xfrm>
          <a:prstGeom prst="rect">
            <a:avLst/>
          </a:prstGeom>
          <a:solidFill>
            <a:srgbClr val="99CCFF">
              <a:alpha val="39999"/>
            </a:srgbClr>
          </a:solidFill>
          <a:ln w="9525">
            <a:noFill/>
            <a:miter lim="800000"/>
          </a:ln>
          <a:effectLst>
            <a:prstShdw prst="shdw17" dist="17961" dir="2700000">
              <a:srgbClr val="5C7A99">
                <a:alpha val="74997"/>
              </a:srgbClr>
            </a:prstShdw>
          </a:effectLst>
        </p:spPr>
        <p:txBody>
          <a:bodyPr wrap="none" lIns="91434" tIns="0" rIns="91434" bIns="45717"/>
          <a:lstStyle/>
          <a:p>
            <a:r>
              <a:rPr lang="zh-CN" altLang="en-US" sz="1000" b="1">
                <a:latin typeface="微软雅黑" panose="020B0503020204020204" pitchFamily="34" charset="-122"/>
                <a:ea typeface="微软雅黑" panose="020B0503020204020204" pitchFamily="34" charset="-122"/>
                <a:cs typeface="华文细黑" panose="02010600040101010101" charset="-122"/>
              </a:rPr>
              <a:t>应用门户</a:t>
            </a:r>
            <a:endParaRPr lang="en-US" altLang="zh-CN" sz="1000" b="1">
              <a:latin typeface="微软雅黑" panose="020B0503020204020204" pitchFamily="34" charset="-122"/>
              <a:ea typeface="微软雅黑" panose="020B0503020204020204" pitchFamily="34" charset="-122"/>
              <a:cs typeface="华文细黑" panose="02010600040101010101" charset="-122"/>
            </a:endParaRPr>
          </a:p>
        </p:txBody>
      </p:sp>
      <p:sp>
        <p:nvSpPr>
          <p:cNvPr id="26629" name="Rectangle 9"/>
          <p:cNvSpPr>
            <a:spLocks noChangeArrowheads="1"/>
          </p:cNvSpPr>
          <p:nvPr/>
        </p:nvSpPr>
        <p:spPr bwMode="auto">
          <a:xfrm>
            <a:off x="4799013" y="1025525"/>
            <a:ext cx="882650" cy="812800"/>
          </a:xfrm>
          <a:prstGeom prst="rect">
            <a:avLst/>
          </a:prstGeom>
          <a:solidFill>
            <a:srgbClr val="99CCFF">
              <a:alpha val="39999"/>
            </a:srgbClr>
          </a:solidFill>
          <a:ln w="9525">
            <a:noFill/>
            <a:miter lim="800000"/>
          </a:ln>
          <a:effectLst>
            <a:prstShdw prst="shdw17" dist="17961" dir="2700000">
              <a:srgbClr val="5C7A99">
                <a:alpha val="74997"/>
              </a:srgbClr>
            </a:prstShdw>
          </a:effectLst>
        </p:spPr>
        <p:txBody>
          <a:bodyPr wrap="none" lIns="91434" tIns="0" rIns="91434" bIns="45717"/>
          <a:lstStyle/>
          <a:p>
            <a:r>
              <a:rPr lang="zh-CN" altLang="en-US" sz="1000" b="1">
                <a:latin typeface="微软雅黑" panose="020B0503020204020204" pitchFamily="34" charset="-122"/>
                <a:ea typeface="微软雅黑" panose="020B0503020204020204" pitchFamily="34" charset="-122"/>
                <a:cs typeface="华文细黑" panose="02010600040101010101" charset="-122"/>
              </a:rPr>
              <a:t>服务接口</a:t>
            </a:r>
            <a:endParaRPr lang="en-US" altLang="zh-CN" sz="1000" b="1">
              <a:latin typeface="微软雅黑" panose="020B0503020204020204" pitchFamily="34" charset="-122"/>
              <a:ea typeface="微软雅黑" panose="020B0503020204020204" pitchFamily="34" charset="-122"/>
              <a:cs typeface="华文细黑" panose="02010600040101010101" charset="-122"/>
            </a:endParaRPr>
          </a:p>
        </p:txBody>
      </p:sp>
      <p:sp>
        <p:nvSpPr>
          <p:cNvPr id="26630" name="AutoShape 10"/>
          <p:cNvSpPr>
            <a:spLocks noChangeArrowheads="1"/>
          </p:cNvSpPr>
          <p:nvPr/>
        </p:nvSpPr>
        <p:spPr bwMode="auto">
          <a:xfrm>
            <a:off x="7470775" y="1038225"/>
            <a:ext cx="319088" cy="520700"/>
          </a:xfrm>
          <a:prstGeom prst="can">
            <a:avLst>
              <a:gd name="adj" fmla="val 34208"/>
            </a:avLst>
          </a:prstGeom>
          <a:solidFill>
            <a:srgbClr val="68BC3A"/>
          </a:solidFill>
          <a:ln w="9525">
            <a:solidFill>
              <a:srgbClr val="969696"/>
            </a:solidFill>
            <a:round/>
          </a:ln>
        </p:spPr>
        <p:txBody>
          <a:bodyPr lIns="80152" tIns="40076" rIns="80152" bIns="40076" anchor="ctr">
            <a:spAutoFit/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26631" name="AutoShape 12"/>
          <p:cNvSpPr>
            <a:spLocks noChangeArrowheads="1"/>
          </p:cNvSpPr>
          <p:nvPr/>
        </p:nvSpPr>
        <p:spPr bwMode="auto">
          <a:xfrm>
            <a:off x="7124700" y="1412875"/>
            <a:ext cx="300038" cy="520700"/>
          </a:xfrm>
          <a:prstGeom prst="can">
            <a:avLst>
              <a:gd name="adj" fmla="val 36380"/>
            </a:avLst>
          </a:prstGeom>
          <a:solidFill>
            <a:srgbClr val="68BC3A"/>
          </a:solidFill>
          <a:ln w="9525">
            <a:solidFill>
              <a:srgbClr val="969696"/>
            </a:solidFill>
            <a:round/>
          </a:ln>
        </p:spPr>
        <p:txBody>
          <a:bodyPr lIns="80152" tIns="40076" rIns="80152" bIns="40076" anchor="ctr">
            <a:spAutoFit/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26632" name="Rectangle 13"/>
          <p:cNvSpPr>
            <a:spLocks noChangeArrowheads="1"/>
          </p:cNvSpPr>
          <p:nvPr/>
        </p:nvSpPr>
        <p:spPr bwMode="auto">
          <a:xfrm>
            <a:off x="7070725" y="1609725"/>
            <a:ext cx="407988" cy="2841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80147" tIns="40073" rIns="80147" bIns="40073">
            <a:spAutoFit/>
          </a:bodyPr>
          <a:lstStyle/>
          <a:p>
            <a:pPr marL="300355" indent="-300355" defTabSz="802005">
              <a:lnSpc>
                <a:spcPct val="140000"/>
              </a:lnSpc>
              <a:buClr>
                <a:schemeClr val="bg2"/>
              </a:buClr>
              <a:buSzPct val="60000"/>
            </a:pPr>
            <a:r>
              <a:rPr lang="zh-CN" altLang="en-US" sz="900">
                <a:latin typeface="微软雅黑" panose="020B0503020204020204" pitchFamily="34" charset="-122"/>
                <a:ea typeface="微软雅黑" panose="020B0503020204020204" pitchFamily="34" charset="-122"/>
                <a:cs typeface="华文细黑" panose="02010600040101010101" charset="-122"/>
              </a:rPr>
              <a:t>快消</a:t>
            </a:r>
            <a:endParaRPr lang="zh-CN" altLang="en-US" sz="900">
              <a:latin typeface="微软雅黑" panose="020B0503020204020204" pitchFamily="34" charset="-122"/>
              <a:ea typeface="微软雅黑" panose="020B0503020204020204" pitchFamily="34" charset="-122"/>
              <a:cs typeface="华文细黑" panose="02010600040101010101" charset="-122"/>
            </a:endParaRPr>
          </a:p>
        </p:txBody>
      </p:sp>
      <p:sp>
        <p:nvSpPr>
          <p:cNvPr id="26633" name="AutoShape 14"/>
          <p:cNvSpPr>
            <a:spLocks noChangeArrowheads="1"/>
          </p:cNvSpPr>
          <p:nvPr/>
        </p:nvSpPr>
        <p:spPr bwMode="auto">
          <a:xfrm>
            <a:off x="6797675" y="1412875"/>
            <a:ext cx="282575" cy="520700"/>
          </a:xfrm>
          <a:prstGeom prst="can">
            <a:avLst>
              <a:gd name="adj" fmla="val 38628"/>
            </a:avLst>
          </a:prstGeom>
          <a:solidFill>
            <a:srgbClr val="68BC3A"/>
          </a:solidFill>
          <a:ln w="9525">
            <a:solidFill>
              <a:srgbClr val="969696"/>
            </a:solidFill>
            <a:round/>
          </a:ln>
        </p:spPr>
        <p:txBody>
          <a:bodyPr lIns="80152" tIns="40076" rIns="80152" bIns="40076" anchor="ctr">
            <a:spAutoFit/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26634" name="Rectangle 15"/>
          <p:cNvSpPr>
            <a:spLocks noChangeArrowheads="1"/>
          </p:cNvSpPr>
          <p:nvPr/>
        </p:nvSpPr>
        <p:spPr bwMode="auto">
          <a:xfrm>
            <a:off x="6734175" y="1654175"/>
            <a:ext cx="412750" cy="1920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0147" tIns="40073" rIns="80147" bIns="40073" anchor="ctr"/>
          <a:lstStyle/>
          <a:p>
            <a:pPr marL="300355" indent="-300355" defTabSz="802005">
              <a:lnSpc>
                <a:spcPct val="140000"/>
              </a:lnSpc>
              <a:buClr>
                <a:schemeClr val="bg2"/>
              </a:buClr>
              <a:buSzPct val="60000"/>
            </a:pPr>
            <a:r>
              <a:rPr lang="zh-CN" altLang="en-US" sz="900">
                <a:latin typeface="微软雅黑" panose="020B0503020204020204" pitchFamily="34" charset="-122"/>
                <a:ea typeface="微软雅黑" panose="020B0503020204020204" pitchFamily="34" charset="-122"/>
                <a:cs typeface="华文细黑" panose="02010600040101010101" charset="-122"/>
              </a:rPr>
              <a:t>数码</a:t>
            </a:r>
            <a:endParaRPr lang="zh-CN" altLang="en-US" sz="900">
              <a:latin typeface="微软雅黑" panose="020B0503020204020204" pitchFamily="34" charset="-122"/>
              <a:ea typeface="微软雅黑" panose="020B0503020204020204" pitchFamily="34" charset="-122"/>
              <a:cs typeface="华文细黑" panose="02010600040101010101" charset="-122"/>
            </a:endParaRPr>
          </a:p>
        </p:txBody>
      </p:sp>
      <p:sp>
        <p:nvSpPr>
          <p:cNvPr id="26635" name="AutoShape 16"/>
          <p:cNvSpPr>
            <a:spLocks noChangeArrowheads="1"/>
          </p:cNvSpPr>
          <p:nvPr/>
        </p:nvSpPr>
        <p:spPr bwMode="auto">
          <a:xfrm>
            <a:off x="6483350" y="1412875"/>
            <a:ext cx="285750" cy="520700"/>
          </a:xfrm>
          <a:prstGeom prst="can">
            <a:avLst>
              <a:gd name="adj" fmla="val 38199"/>
            </a:avLst>
          </a:prstGeom>
          <a:solidFill>
            <a:srgbClr val="68BC3A"/>
          </a:solidFill>
          <a:ln w="9525">
            <a:solidFill>
              <a:srgbClr val="969696"/>
            </a:solidFill>
            <a:round/>
          </a:ln>
        </p:spPr>
        <p:txBody>
          <a:bodyPr lIns="80152" tIns="40076" rIns="80152" bIns="40076" anchor="ctr">
            <a:spAutoFit/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26636" name="Rectangle 17"/>
          <p:cNvSpPr>
            <a:spLocks noChangeArrowheads="1"/>
          </p:cNvSpPr>
          <p:nvPr/>
        </p:nvSpPr>
        <p:spPr bwMode="auto">
          <a:xfrm>
            <a:off x="6399213" y="1609725"/>
            <a:ext cx="406400" cy="2841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80147" tIns="40073" rIns="80147" bIns="40073">
            <a:spAutoFit/>
          </a:bodyPr>
          <a:lstStyle/>
          <a:p>
            <a:pPr marL="300355" indent="-300355" defTabSz="802005">
              <a:lnSpc>
                <a:spcPct val="140000"/>
              </a:lnSpc>
              <a:buClr>
                <a:schemeClr val="bg2"/>
              </a:buClr>
              <a:buSzPct val="60000"/>
            </a:pPr>
            <a:r>
              <a:rPr lang="zh-CN" altLang="en-US" sz="900">
                <a:latin typeface="微软雅黑" panose="020B0503020204020204" pitchFamily="34" charset="-122"/>
                <a:ea typeface="微软雅黑" panose="020B0503020204020204" pitchFamily="34" charset="-122"/>
                <a:cs typeface="华文细黑" panose="02010600040101010101" charset="-122"/>
              </a:rPr>
              <a:t>医疗</a:t>
            </a:r>
            <a:endParaRPr lang="zh-CN" altLang="en-US" sz="900">
              <a:latin typeface="微软雅黑" panose="020B0503020204020204" pitchFamily="34" charset="-122"/>
              <a:ea typeface="微软雅黑" panose="020B0503020204020204" pitchFamily="34" charset="-122"/>
              <a:cs typeface="华文细黑" panose="02010600040101010101" charset="-122"/>
            </a:endParaRPr>
          </a:p>
        </p:txBody>
      </p:sp>
      <p:sp>
        <p:nvSpPr>
          <p:cNvPr id="26637" name="AutoShape 18"/>
          <p:cNvSpPr>
            <a:spLocks noChangeArrowheads="1"/>
          </p:cNvSpPr>
          <p:nvPr/>
        </p:nvSpPr>
        <p:spPr bwMode="auto">
          <a:xfrm>
            <a:off x="7124700" y="1038225"/>
            <a:ext cx="319088" cy="520700"/>
          </a:xfrm>
          <a:prstGeom prst="can">
            <a:avLst>
              <a:gd name="adj" fmla="val 34208"/>
            </a:avLst>
          </a:prstGeom>
          <a:solidFill>
            <a:srgbClr val="68BC3A"/>
          </a:solidFill>
          <a:ln w="9525">
            <a:solidFill>
              <a:srgbClr val="969696"/>
            </a:solidFill>
            <a:round/>
          </a:ln>
        </p:spPr>
        <p:txBody>
          <a:bodyPr lIns="80152" tIns="40076" rIns="80152" bIns="40076" anchor="ctr">
            <a:spAutoFit/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26638" name="Rectangle 19"/>
          <p:cNvSpPr>
            <a:spLocks noChangeArrowheads="1"/>
          </p:cNvSpPr>
          <p:nvPr/>
        </p:nvSpPr>
        <p:spPr bwMode="auto">
          <a:xfrm>
            <a:off x="7080250" y="1244600"/>
            <a:ext cx="407988" cy="2841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80147" tIns="40073" rIns="80147" bIns="40073">
            <a:spAutoFit/>
          </a:bodyPr>
          <a:lstStyle/>
          <a:p>
            <a:pPr marL="300355" indent="-300355" defTabSz="802005">
              <a:lnSpc>
                <a:spcPct val="140000"/>
              </a:lnSpc>
              <a:buClr>
                <a:schemeClr val="bg2"/>
              </a:buClr>
              <a:buSzPct val="60000"/>
            </a:pPr>
            <a:r>
              <a:rPr lang="zh-CN" altLang="en-US" sz="900">
                <a:latin typeface="微软雅黑" panose="020B0503020204020204" pitchFamily="34" charset="-122"/>
                <a:ea typeface="微软雅黑" panose="020B0503020204020204" pitchFamily="34" charset="-122"/>
                <a:cs typeface="华文细黑" panose="02010600040101010101" charset="-122"/>
              </a:rPr>
              <a:t>旅游</a:t>
            </a:r>
            <a:endParaRPr lang="zh-CN" altLang="en-US" sz="900">
              <a:latin typeface="微软雅黑" panose="020B0503020204020204" pitchFamily="34" charset="-122"/>
              <a:ea typeface="微软雅黑" panose="020B0503020204020204" pitchFamily="34" charset="-122"/>
              <a:cs typeface="华文细黑" panose="02010600040101010101" charset="-122"/>
            </a:endParaRPr>
          </a:p>
        </p:txBody>
      </p:sp>
      <p:sp>
        <p:nvSpPr>
          <p:cNvPr id="26639" name="AutoShape 20"/>
          <p:cNvSpPr>
            <a:spLocks noChangeArrowheads="1"/>
          </p:cNvSpPr>
          <p:nvPr/>
        </p:nvSpPr>
        <p:spPr bwMode="auto">
          <a:xfrm>
            <a:off x="6777038" y="1038225"/>
            <a:ext cx="320675" cy="520700"/>
          </a:xfrm>
          <a:prstGeom prst="can">
            <a:avLst>
              <a:gd name="adj" fmla="val 34039"/>
            </a:avLst>
          </a:prstGeom>
          <a:solidFill>
            <a:srgbClr val="68BC3A"/>
          </a:solidFill>
          <a:ln w="9525">
            <a:solidFill>
              <a:srgbClr val="969696"/>
            </a:solidFill>
            <a:round/>
          </a:ln>
        </p:spPr>
        <p:txBody>
          <a:bodyPr lIns="80152" tIns="40076" rIns="80152" bIns="40076" anchor="ctr">
            <a:spAutoFit/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26640" name="Rectangle 21"/>
          <p:cNvSpPr>
            <a:spLocks noChangeArrowheads="1"/>
          </p:cNvSpPr>
          <p:nvPr/>
        </p:nvSpPr>
        <p:spPr bwMode="auto">
          <a:xfrm>
            <a:off x="6713538" y="1244600"/>
            <a:ext cx="406400" cy="2841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80147" tIns="40073" rIns="80147" bIns="40073">
            <a:spAutoFit/>
          </a:bodyPr>
          <a:lstStyle/>
          <a:p>
            <a:pPr marL="300355" indent="-300355" defTabSz="802005">
              <a:lnSpc>
                <a:spcPct val="140000"/>
              </a:lnSpc>
              <a:buClr>
                <a:schemeClr val="bg2"/>
              </a:buClr>
              <a:buSzPct val="60000"/>
            </a:pPr>
            <a:r>
              <a:rPr lang="zh-CN" altLang="en-US" sz="900">
                <a:latin typeface="微软雅黑" panose="020B0503020204020204" pitchFamily="34" charset="-122"/>
                <a:ea typeface="微软雅黑" panose="020B0503020204020204" pitchFamily="34" charset="-122"/>
                <a:cs typeface="华文细黑" panose="02010600040101010101" charset="-122"/>
              </a:rPr>
              <a:t>教育</a:t>
            </a:r>
            <a:endParaRPr lang="zh-CN" altLang="en-US" sz="900">
              <a:latin typeface="微软雅黑" panose="020B0503020204020204" pitchFamily="34" charset="-122"/>
              <a:ea typeface="微软雅黑" panose="020B0503020204020204" pitchFamily="34" charset="-122"/>
              <a:cs typeface="华文细黑" panose="02010600040101010101" charset="-122"/>
            </a:endParaRPr>
          </a:p>
        </p:txBody>
      </p:sp>
      <p:grpSp>
        <p:nvGrpSpPr>
          <p:cNvPr id="26641" name="Group 25"/>
          <p:cNvGrpSpPr/>
          <p:nvPr/>
        </p:nvGrpSpPr>
        <p:grpSpPr bwMode="auto">
          <a:xfrm>
            <a:off x="6459538" y="4441825"/>
            <a:ext cx="1857375" cy="346075"/>
            <a:chOff x="3379" y="3521"/>
            <a:chExt cx="1315" cy="272"/>
          </a:xfrm>
        </p:grpSpPr>
        <p:pic>
          <p:nvPicPr>
            <p:cNvPr id="26778" name="Picture 26" descr="云6"/>
            <p:cNvPicPr>
              <a:picLocks noChangeAspect="1" noChangeArrowheads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3379" y="3521"/>
              <a:ext cx="1315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779" name="Text Box 27"/>
            <p:cNvSpPr txBox="1">
              <a:spLocks noChangeArrowheads="1"/>
            </p:cNvSpPr>
            <p:nvPr/>
          </p:nvSpPr>
          <p:spPr bwMode="auto">
            <a:xfrm>
              <a:off x="3793" y="3558"/>
              <a:ext cx="658" cy="18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79195" tIns="39598" rIns="79195" bIns="39598">
              <a:spAutoFit/>
            </a:bodyPr>
            <a:lstStyle/>
            <a:p>
              <a:pPr defTabSz="802005"/>
              <a:r>
                <a:rPr lang="zh-CN" altLang="en-US" sz="1000">
                  <a:latin typeface="微软雅黑" panose="020B0503020204020204" pitchFamily="34" charset="-122"/>
                  <a:ea typeface="微软雅黑" panose="020B0503020204020204" pitchFamily="34" charset="-122"/>
                  <a:cs typeface="华文细黑" panose="02010600040101010101" charset="-122"/>
                </a:rPr>
                <a:t>用户属性数据</a:t>
              </a:r>
              <a:endParaRPr lang="en-US" altLang="zh-CN" sz="1000">
                <a:latin typeface="微软雅黑" panose="020B0503020204020204" pitchFamily="34" charset="-122"/>
                <a:ea typeface="微软雅黑" panose="020B0503020204020204" pitchFamily="34" charset="-122"/>
                <a:cs typeface="华文细黑" panose="02010600040101010101" charset="-122"/>
              </a:endParaRPr>
            </a:p>
          </p:txBody>
        </p:sp>
      </p:grpSp>
      <p:sp>
        <p:nvSpPr>
          <p:cNvPr id="26642" name="Text Box 53"/>
          <p:cNvSpPr txBox="1">
            <a:spLocks noChangeArrowheads="1"/>
          </p:cNvSpPr>
          <p:nvPr/>
        </p:nvSpPr>
        <p:spPr bwMode="auto">
          <a:xfrm>
            <a:off x="7235825" y="971550"/>
            <a:ext cx="1270000" cy="233363"/>
          </a:xfrm>
          <a:prstGeom prst="rect">
            <a:avLst/>
          </a:prstGeom>
          <a:noFill/>
          <a:ln w="9525">
            <a:noFill/>
            <a:miter lim="800000"/>
          </a:ln>
          <a:effectLst>
            <a:prstShdw prst="shdw17" dist="17961" dir="2700000">
              <a:srgbClr val="5C7A99">
                <a:alpha val="74997"/>
              </a:srgbClr>
            </a:prstShdw>
          </a:effectLst>
        </p:spPr>
        <p:txBody>
          <a:bodyPr lIns="78257" tIns="39132" rIns="78257" bIns="39132">
            <a:spAutoFit/>
          </a:bodyPr>
          <a:lstStyle/>
          <a:p>
            <a:pPr algn="r" defTabSz="784225"/>
            <a:r>
              <a:rPr lang="zh-CN" altLang="en-US" sz="1000" b="1">
                <a:latin typeface="微软雅黑" panose="020B0503020204020204" pitchFamily="34" charset="-122"/>
                <a:ea typeface="微软雅黑" panose="020B0503020204020204" pitchFamily="34" charset="-122"/>
                <a:cs typeface="华文细黑" panose="02010600040101010101" charset="-122"/>
              </a:rPr>
              <a:t>行业应用模型</a:t>
            </a:r>
            <a:endParaRPr lang="zh-CN" altLang="en-US" sz="1000" b="1">
              <a:latin typeface="微软雅黑" panose="020B0503020204020204" pitchFamily="34" charset="-122"/>
              <a:ea typeface="微软雅黑" panose="020B0503020204020204" pitchFamily="34" charset="-122"/>
              <a:cs typeface="华文细黑" panose="02010600040101010101" charset="-122"/>
            </a:endParaRPr>
          </a:p>
        </p:txBody>
      </p:sp>
      <p:sp>
        <p:nvSpPr>
          <p:cNvPr id="26643" name="Text Box 54"/>
          <p:cNvSpPr txBox="1">
            <a:spLocks noChangeArrowheads="1"/>
          </p:cNvSpPr>
          <p:nvPr/>
        </p:nvSpPr>
        <p:spPr bwMode="auto">
          <a:xfrm>
            <a:off x="684213" y="1317625"/>
            <a:ext cx="654050" cy="174625"/>
          </a:xfrm>
          <a:prstGeom prst="rect">
            <a:avLst/>
          </a:prstGeom>
          <a:noFill/>
          <a:ln w="9525">
            <a:noFill/>
            <a:miter lim="800000"/>
          </a:ln>
          <a:effectLst>
            <a:prstShdw prst="shdw17" dist="17961" dir="2700000">
              <a:srgbClr val="5C7A99">
                <a:alpha val="74997"/>
              </a:srgbClr>
            </a:prstShdw>
          </a:effectLst>
        </p:spPr>
        <p:txBody>
          <a:bodyPr lIns="78257" tIns="39132" rIns="78257" bIns="39132"/>
          <a:lstStyle/>
          <a:p>
            <a:pPr defTabSz="784225"/>
            <a:r>
              <a:rPr lang="zh-CN" altLang="en-US" sz="1000" b="1" dirty="0">
                <a:latin typeface="微软雅黑" panose="020B0503020204020204" pitchFamily="34" charset="-122"/>
                <a:ea typeface="微软雅黑" panose="020B0503020204020204" pitchFamily="34" charset="-122"/>
                <a:cs typeface="华文细黑" panose="02010600040101010101" charset="-122"/>
              </a:rPr>
              <a:t>应用层</a:t>
            </a:r>
            <a:endParaRPr lang="zh-CN" altLang="en-US" sz="1000" b="1" dirty="0">
              <a:latin typeface="微软雅黑" panose="020B0503020204020204" pitchFamily="34" charset="-122"/>
              <a:ea typeface="微软雅黑" panose="020B0503020204020204" pitchFamily="34" charset="-122"/>
              <a:cs typeface="华文细黑" panose="02010600040101010101" charset="-122"/>
            </a:endParaRPr>
          </a:p>
        </p:txBody>
      </p:sp>
      <p:sp>
        <p:nvSpPr>
          <p:cNvPr id="26644" name="AutoShape 62"/>
          <p:cNvSpPr>
            <a:spLocks noChangeArrowheads="1"/>
          </p:cNvSpPr>
          <p:nvPr/>
        </p:nvSpPr>
        <p:spPr bwMode="auto">
          <a:xfrm>
            <a:off x="7780338" y="1409700"/>
            <a:ext cx="300037" cy="520700"/>
          </a:xfrm>
          <a:prstGeom prst="can">
            <a:avLst>
              <a:gd name="adj" fmla="val 36380"/>
            </a:avLst>
          </a:prstGeom>
          <a:solidFill>
            <a:srgbClr val="68BC3A"/>
          </a:solidFill>
          <a:ln w="9525">
            <a:solidFill>
              <a:srgbClr val="969696"/>
            </a:solidFill>
            <a:round/>
          </a:ln>
        </p:spPr>
        <p:txBody>
          <a:bodyPr lIns="80152" tIns="40076" rIns="80152" bIns="40076" anchor="ctr">
            <a:spAutoFit/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26645" name="Rectangle 63"/>
          <p:cNvSpPr>
            <a:spLocks noChangeArrowheads="1"/>
          </p:cNvSpPr>
          <p:nvPr/>
        </p:nvSpPr>
        <p:spPr bwMode="auto">
          <a:xfrm>
            <a:off x="7726363" y="1609725"/>
            <a:ext cx="407987" cy="2841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80147" tIns="40073" rIns="80147" bIns="40073">
            <a:spAutoFit/>
          </a:bodyPr>
          <a:lstStyle/>
          <a:p>
            <a:pPr marL="300355" indent="-300355" defTabSz="802005">
              <a:lnSpc>
                <a:spcPct val="140000"/>
              </a:lnSpc>
              <a:buClr>
                <a:schemeClr val="bg2"/>
              </a:buClr>
              <a:buSzPct val="60000"/>
            </a:pPr>
            <a:r>
              <a:rPr lang="zh-CN" altLang="en-US" sz="900">
                <a:latin typeface="微软雅黑" panose="020B0503020204020204" pitchFamily="34" charset="-122"/>
                <a:ea typeface="微软雅黑" panose="020B0503020204020204" pitchFamily="34" charset="-122"/>
                <a:cs typeface="华文细黑" panose="02010600040101010101" charset="-122"/>
              </a:rPr>
              <a:t>电商</a:t>
            </a:r>
            <a:endParaRPr lang="zh-CN" altLang="en-US" sz="900">
              <a:latin typeface="微软雅黑" panose="020B0503020204020204" pitchFamily="34" charset="-122"/>
              <a:ea typeface="微软雅黑" panose="020B0503020204020204" pitchFamily="34" charset="-122"/>
              <a:cs typeface="华文细黑" panose="02010600040101010101" charset="-122"/>
            </a:endParaRPr>
          </a:p>
        </p:txBody>
      </p:sp>
      <p:sp>
        <p:nvSpPr>
          <p:cNvPr id="26646" name="AutoShape 64"/>
          <p:cNvSpPr>
            <a:spLocks noChangeArrowheads="1"/>
          </p:cNvSpPr>
          <p:nvPr/>
        </p:nvSpPr>
        <p:spPr bwMode="auto">
          <a:xfrm>
            <a:off x="7453313" y="1409700"/>
            <a:ext cx="282575" cy="520700"/>
          </a:xfrm>
          <a:prstGeom prst="can">
            <a:avLst>
              <a:gd name="adj" fmla="val 38628"/>
            </a:avLst>
          </a:prstGeom>
          <a:solidFill>
            <a:srgbClr val="68BC3A"/>
          </a:solidFill>
          <a:ln w="9525">
            <a:solidFill>
              <a:srgbClr val="969696"/>
            </a:solidFill>
            <a:round/>
          </a:ln>
        </p:spPr>
        <p:txBody>
          <a:bodyPr lIns="80152" tIns="40076" rIns="80152" bIns="40076" anchor="ctr">
            <a:spAutoFit/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26647" name="Rectangle 65"/>
          <p:cNvSpPr>
            <a:spLocks noChangeArrowheads="1"/>
          </p:cNvSpPr>
          <p:nvPr/>
        </p:nvSpPr>
        <p:spPr bwMode="auto">
          <a:xfrm>
            <a:off x="7369175" y="1609725"/>
            <a:ext cx="533400" cy="2841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0147" tIns="40073" rIns="80147" bIns="40073">
            <a:spAutoFit/>
          </a:bodyPr>
          <a:lstStyle/>
          <a:p>
            <a:pPr marL="300355" indent="-300355" defTabSz="802005">
              <a:lnSpc>
                <a:spcPct val="140000"/>
              </a:lnSpc>
              <a:buClr>
                <a:schemeClr val="bg2"/>
              </a:buClr>
              <a:buSzPct val="60000"/>
            </a:pPr>
            <a:r>
              <a:rPr lang="zh-CN" altLang="en-US" sz="900">
                <a:latin typeface="微软雅黑" panose="020B0503020204020204" pitchFamily="34" charset="-122"/>
                <a:ea typeface="微软雅黑" panose="020B0503020204020204" pitchFamily="34" charset="-122"/>
                <a:cs typeface="华文细黑" panose="02010600040101010101" charset="-122"/>
              </a:rPr>
              <a:t>游戏</a:t>
            </a:r>
            <a:endParaRPr lang="zh-CN" altLang="en-US" sz="900">
              <a:latin typeface="微软雅黑" panose="020B0503020204020204" pitchFamily="34" charset="-122"/>
              <a:ea typeface="微软雅黑" panose="020B0503020204020204" pitchFamily="34" charset="-122"/>
              <a:cs typeface="华文细黑" panose="02010600040101010101" charset="-122"/>
            </a:endParaRPr>
          </a:p>
        </p:txBody>
      </p:sp>
      <p:sp>
        <p:nvSpPr>
          <p:cNvPr id="26648" name="Rectangle 72"/>
          <p:cNvSpPr>
            <a:spLocks noChangeArrowheads="1"/>
          </p:cNvSpPr>
          <p:nvPr/>
        </p:nvSpPr>
        <p:spPr bwMode="auto">
          <a:xfrm>
            <a:off x="1714500" y="1385888"/>
            <a:ext cx="654050" cy="173037"/>
          </a:xfrm>
          <a:prstGeom prst="rect">
            <a:avLst/>
          </a:prstGeom>
          <a:solidFill>
            <a:schemeClr val="bg2"/>
          </a:solidFill>
          <a:ln w="9525">
            <a:solidFill>
              <a:schemeClr val="bg1"/>
            </a:solidFill>
            <a:miter lim="800000"/>
          </a:ln>
        </p:spPr>
        <p:txBody>
          <a:bodyPr lIns="0" tIns="39132" rIns="0" bIns="39132" anchor="ctr"/>
          <a:lstStyle/>
          <a:p>
            <a:pPr defTabSz="784225"/>
            <a:r>
              <a:rPr lang="zh-CN" altLang="en-US" sz="900">
                <a:latin typeface="微软雅黑" panose="020B0503020204020204" pitchFamily="34" charset="-122"/>
                <a:ea typeface="微软雅黑" panose="020B0503020204020204" pitchFamily="34" charset="-122"/>
                <a:cs typeface="华文细黑" panose="02010600040101010101" charset="-122"/>
              </a:rPr>
              <a:t>游戏门户</a:t>
            </a:r>
            <a:endParaRPr lang="zh-CN" altLang="en-US" sz="900">
              <a:latin typeface="微软雅黑" panose="020B0503020204020204" pitchFamily="34" charset="-122"/>
              <a:ea typeface="微软雅黑" panose="020B0503020204020204" pitchFamily="34" charset="-122"/>
              <a:cs typeface="华文细黑" panose="02010600040101010101" charset="-122"/>
            </a:endParaRPr>
          </a:p>
        </p:txBody>
      </p:sp>
      <p:sp>
        <p:nvSpPr>
          <p:cNvPr id="26649" name="Rectangle 73"/>
          <p:cNvSpPr>
            <a:spLocks noChangeArrowheads="1"/>
          </p:cNvSpPr>
          <p:nvPr/>
        </p:nvSpPr>
        <p:spPr bwMode="auto">
          <a:xfrm>
            <a:off x="2432050" y="1385888"/>
            <a:ext cx="654050" cy="173037"/>
          </a:xfrm>
          <a:prstGeom prst="rect">
            <a:avLst/>
          </a:prstGeom>
          <a:solidFill>
            <a:schemeClr val="bg2"/>
          </a:solidFill>
          <a:ln w="9525">
            <a:solidFill>
              <a:schemeClr val="bg1"/>
            </a:solidFill>
            <a:miter lim="800000"/>
          </a:ln>
        </p:spPr>
        <p:txBody>
          <a:bodyPr lIns="0" tIns="39132" rIns="0" bIns="39132" anchor="ctr"/>
          <a:lstStyle/>
          <a:p>
            <a:pPr defTabSz="784225"/>
            <a:r>
              <a:rPr lang="zh-CN" altLang="en-US" sz="900">
                <a:latin typeface="微软雅黑" panose="020B0503020204020204" pitchFamily="34" charset="-122"/>
                <a:ea typeface="微软雅黑" panose="020B0503020204020204" pitchFamily="34" charset="-122"/>
                <a:cs typeface="华文细黑" panose="02010600040101010101" charset="-122"/>
              </a:rPr>
              <a:t>汽车门户</a:t>
            </a:r>
            <a:endParaRPr lang="zh-CN" altLang="en-US" sz="900">
              <a:latin typeface="微软雅黑" panose="020B0503020204020204" pitchFamily="34" charset="-122"/>
              <a:ea typeface="微软雅黑" panose="020B0503020204020204" pitchFamily="34" charset="-122"/>
              <a:cs typeface="华文细黑" panose="02010600040101010101" charset="-122"/>
            </a:endParaRPr>
          </a:p>
        </p:txBody>
      </p:sp>
      <p:sp>
        <p:nvSpPr>
          <p:cNvPr id="26650" name="Rectangle 74"/>
          <p:cNvSpPr>
            <a:spLocks noChangeArrowheads="1"/>
          </p:cNvSpPr>
          <p:nvPr/>
        </p:nvSpPr>
        <p:spPr bwMode="auto">
          <a:xfrm>
            <a:off x="1714500" y="1168400"/>
            <a:ext cx="654050" cy="173038"/>
          </a:xfrm>
          <a:prstGeom prst="rect">
            <a:avLst/>
          </a:prstGeom>
          <a:solidFill>
            <a:schemeClr val="bg2"/>
          </a:solidFill>
          <a:ln w="9525">
            <a:solidFill>
              <a:schemeClr val="bg1"/>
            </a:solidFill>
            <a:miter lim="800000"/>
          </a:ln>
        </p:spPr>
        <p:txBody>
          <a:bodyPr lIns="0" tIns="39132" rIns="0" bIns="39132" anchor="ctr"/>
          <a:lstStyle/>
          <a:p>
            <a:pPr defTabSz="784225"/>
            <a:r>
              <a:rPr lang="zh-CN" altLang="en-US" sz="900">
                <a:latin typeface="微软雅黑" panose="020B0503020204020204" pitchFamily="34" charset="-122"/>
                <a:ea typeface="微软雅黑" panose="020B0503020204020204" pitchFamily="34" charset="-122"/>
                <a:cs typeface="华文细黑" panose="02010600040101010101" charset="-122"/>
              </a:rPr>
              <a:t>电商门户</a:t>
            </a:r>
            <a:endParaRPr lang="zh-CN" altLang="en-US" sz="900">
              <a:latin typeface="微软雅黑" panose="020B0503020204020204" pitchFamily="34" charset="-122"/>
              <a:ea typeface="微软雅黑" panose="020B0503020204020204" pitchFamily="34" charset="-122"/>
              <a:cs typeface="华文细黑" panose="02010600040101010101" charset="-122"/>
            </a:endParaRPr>
          </a:p>
        </p:txBody>
      </p:sp>
      <p:sp>
        <p:nvSpPr>
          <p:cNvPr id="26651" name="Rectangle 75"/>
          <p:cNvSpPr>
            <a:spLocks noChangeArrowheads="1"/>
          </p:cNvSpPr>
          <p:nvPr/>
        </p:nvSpPr>
        <p:spPr bwMode="auto">
          <a:xfrm>
            <a:off x="2432050" y="1168400"/>
            <a:ext cx="654050" cy="174625"/>
          </a:xfrm>
          <a:prstGeom prst="rect">
            <a:avLst/>
          </a:prstGeom>
          <a:solidFill>
            <a:schemeClr val="bg2"/>
          </a:solidFill>
          <a:ln w="9525">
            <a:solidFill>
              <a:schemeClr val="bg1"/>
            </a:solidFill>
            <a:miter lim="800000"/>
          </a:ln>
        </p:spPr>
        <p:txBody>
          <a:bodyPr lIns="0" tIns="39132" rIns="0" bIns="39132" anchor="ctr"/>
          <a:lstStyle/>
          <a:p>
            <a:pPr defTabSz="784225"/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cs typeface="华文细黑" panose="02010600040101010101" charset="-122"/>
              </a:rPr>
              <a:t>旅游门户</a:t>
            </a:r>
            <a:endParaRPr lang="zh-CN" altLang="en-US" sz="900" dirty="0">
              <a:latin typeface="微软雅黑" panose="020B0503020204020204" pitchFamily="34" charset="-122"/>
              <a:ea typeface="微软雅黑" panose="020B0503020204020204" pitchFamily="34" charset="-122"/>
              <a:cs typeface="华文细黑" panose="02010600040101010101" charset="-122"/>
            </a:endParaRPr>
          </a:p>
        </p:txBody>
      </p:sp>
      <p:sp>
        <p:nvSpPr>
          <p:cNvPr id="26652" name="Rectangle 76"/>
          <p:cNvSpPr>
            <a:spLocks noChangeArrowheads="1"/>
          </p:cNvSpPr>
          <p:nvPr/>
        </p:nvSpPr>
        <p:spPr bwMode="auto">
          <a:xfrm>
            <a:off x="1714500" y="1595438"/>
            <a:ext cx="654050" cy="173037"/>
          </a:xfrm>
          <a:prstGeom prst="rect">
            <a:avLst/>
          </a:prstGeom>
          <a:solidFill>
            <a:schemeClr val="bg2"/>
          </a:solidFill>
          <a:ln w="9525">
            <a:solidFill>
              <a:schemeClr val="bg1"/>
            </a:solidFill>
            <a:miter lim="800000"/>
          </a:ln>
        </p:spPr>
        <p:txBody>
          <a:bodyPr lIns="0" tIns="39132" rIns="0" bIns="39132" anchor="ctr"/>
          <a:lstStyle/>
          <a:p>
            <a:pPr defTabSz="784225"/>
            <a:r>
              <a:rPr lang="zh-CN" altLang="en-US" sz="900">
                <a:latin typeface="微软雅黑" panose="020B0503020204020204" pitchFamily="34" charset="-122"/>
                <a:ea typeface="微软雅黑" panose="020B0503020204020204" pitchFamily="34" charset="-122"/>
                <a:cs typeface="华文细黑" panose="02010600040101010101" charset="-122"/>
              </a:rPr>
              <a:t>影视门户</a:t>
            </a:r>
            <a:endParaRPr lang="zh-CN" altLang="en-US" sz="900">
              <a:latin typeface="微软雅黑" panose="020B0503020204020204" pitchFamily="34" charset="-122"/>
              <a:ea typeface="微软雅黑" panose="020B0503020204020204" pitchFamily="34" charset="-122"/>
              <a:cs typeface="华文细黑" panose="02010600040101010101" charset="-122"/>
            </a:endParaRPr>
          </a:p>
        </p:txBody>
      </p:sp>
      <p:sp>
        <p:nvSpPr>
          <p:cNvPr id="26653" name="Rectangle 77"/>
          <p:cNvSpPr>
            <a:spLocks noChangeArrowheads="1"/>
          </p:cNvSpPr>
          <p:nvPr/>
        </p:nvSpPr>
        <p:spPr bwMode="auto">
          <a:xfrm>
            <a:off x="2432050" y="1595438"/>
            <a:ext cx="654050" cy="173037"/>
          </a:xfrm>
          <a:prstGeom prst="rect">
            <a:avLst/>
          </a:prstGeom>
          <a:solidFill>
            <a:schemeClr val="bg2"/>
          </a:solidFill>
          <a:ln w="9525">
            <a:solidFill>
              <a:schemeClr val="bg1"/>
            </a:solidFill>
            <a:miter lim="800000"/>
          </a:ln>
        </p:spPr>
        <p:txBody>
          <a:bodyPr lIns="0" tIns="39132" rIns="0" bIns="39132" anchor="ctr"/>
          <a:lstStyle/>
          <a:p>
            <a:pPr defTabSz="784225"/>
            <a:r>
              <a:rPr lang="zh-CN" altLang="en-US" sz="900">
                <a:latin typeface="微软雅黑" panose="020B0503020204020204" pitchFamily="34" charset="-122"/>
                <a:ea typeface="微软雅黑" panose="020B0503020204020204" pitchFamily="34" charset="-122"/>
                <a:cs typeface="华文细黑" panose="02010600040101010101" charset="-122"/>
              </a:rPr>
              <a:t>教育门户</a:t>
            </a:r>
            <a:endParaRPr lang="zh-CN" altLang="en-US" sz="900">
              <a:latin typeface="微软雅黑" panose="020B0503020204020204" pitchFamily="34" charset="-122"/>
              <a:ea typeface="微软雅黑" panose="020B0503020204020204" pitchFamily="34" charset="-122"/>
              <a:cs typeface="华文细黑" panose="02010600040101010101" charset="-122"/>
            </a:endParaRPr>
          </a:p>
        </p:txBody>
      </p:sp>
      <p:sp>
        <p:nvSpPr>
          <p:cNvPr id="26654" name="Rectangle 78"/>
          <p:cNvSpPr>
            <a:spLocks noChangeArrowheads="1"/>
          </p:cNvSpPr>
          <p:nvPr/>
        </p:nvSpPr>
        <p:spPr bwMode="auto">
          <a:xfrm>
            <a:off x="4873625" y="1385888"/>
            <a:ext cx="654050" cy="173037"/>
          </a:xfrm>
          <a:prstGeom prst="rect">
            <a:avLst/>
          </a:prstGeom>
          <a:solidFill>
            <a:schemeClr val="bg2"/>
          </a:solidFill>
          <a:ln w="9525">
            <a:solidFill>
              <a:schemeClr val="bg1"/>
            </a:solidFill>
            <a:miter lim="800000"/>
          </a:ln>
        </p:spPr>
        <p:txBody>
          <a:bodyPr lIns="0" tIns="39132" rIns="0" bIns="39132" anchor="ctr"/>
          <a:lstStyle/>
          <a:p>
            <a:pPr defTabSz="784225"/>
            <a:r>
              <a:rPr lang="zh-CN" altLang="en-US" sz="900">
                <a:latin typeface="微软雅黑" panose="020B0503020204020204" pitchFamily="34" charset="-122"/>
                <a:ea typeface="微软雅黑" panose="020B0503020204020204" pitchFamily="34" charset="-122"/>
                <a:cs typeface="华文细黑" panose="02010600040101010101" charset="-122"/>
              </a:rPr>
              <a:t>本地部署</a:t>
            </a:r>
            <a:endParaRPr lang="zh-CN" altLang="en-US" sz="900">
              <a:latin typeface="微软雅黑" panose="020B0503020204020204" pitchFamily="34" charset="-122"/>
              <a:ea typeface="微软雅黑" panose="020B0503020204020204" pitchFamily="34" charset="-122"/>
              <a:cs typeface="华文细黑" panose="02010600040101010101" charset="-122"/>
            </a:endParaRPr>
          </a:p>
        </p:txBody>
      </p:sp>
      <p:sp>
        <p:nvSpPr>
          <p:cNvPr id="26655" name="Rectangle 80"/>
          <p:cNvSpPr>
            <a:spLocks noChangeArrowheads="1"/>
          </p:cNvSpPr>
          <p:nvPr/>
        </p:nvSpPr>
        <p:spPr bwMode="auto">
          <a:xfrm>
            <a:off x="4873625" y="1168400"/>
            <a:ext cx="654050" cy="174625"/>
          </a:xfrm>
          <a:prstGeom prst="rect">
            <a:avLst/>
          </a:prstGeom>
          <a:solidFill>
            <a:schemeClr val="bg2"/>
          </a:solidFill>
          <a:ln w="9525">
            <a:solidFill>
              <a:schemeClr val="bg1"/>
            </a:solidFill>
            <a:miter lim="800000"/>
          </a:ln>
        </p:spPr>
        <p:txBody>
          <a:bodyPr lIns="0" tIns="39132" rIns="0" bIns="39132" anchor="ctr"/>
          <a:lstStyle/>
          <a:p>
            <a:pPr defTabSz="784225"/>
            <a:r>
              <a:rPr lang="en-US" altLang="zh-CN" sz="900">
                <a:latin typeface="微软雅黑" panose="020B0503020204020204" pitchFamily="34" charset="-122"/>
                <a:ea typeface="微软雅黑" panose="020B0503020204020204" pitchFamily="34" charset="-122"/>
                <a:cs typeface="华文细黑" panose="02010600040101010101" charset="-122"/>
              </a:rPr>
              <a:t>API</a:t>
            </a:r>
            <a:r>
              <a:rPr lang="zh-CN" altLang="en-US" sz="900">
                <a:latin typeface="微软雅黑" panose="020B0503020204020204" pitchFamily="34" charset="-122"/>
                <a:ea typeface="微软雅黑" panose="020B0503020204020204" pitchFamily="34" charset="-122"/>
                <a:cs typeface="华文细黑" panose="02010600040101010101" charset="-122"/>
              </a:rPr>
              <a:t>接口</a:t>
            </a:r>
            <a:endParaRPr lang="zh-CN" altLang="en-US" sz="900">
              <a:latin typeface="微软雅黑" panose="020B0503020204020204" pitchFamily="34" charset="-122"/>
              <a:ea typeface="微软雅黑" panose="020B0503020204020204" pitchFamily="34" charset="-122"/>
              <a:cs typeface="华文细黑" panose="02010600040101010101" charset="-122"/>
            </a:endParaRPr>
          </a:p>
        </p:txBody>
      </p:sp>
      <p:sp>
        <p:nvSpPr>
          <p:cNvPr id="26656" name="Rectangle 82"/>
          <p:cNvSpPr>
            <a:spLocks noChangeArrowheads="1"/>
          </p:cNvSpPr>
          <p:nvPr/>
        </p:nvSpPr>
        <p:spPr bwMode="auto">
          <a:xfrm>
            <a:off x="4873625" y="1595438"/>
            <a:ext cx="654050" cy="173037"/>
          </a:xfrm>
          <a:prstGeom prst="rect">
            <a:avLst/>
          </a:prstGeom>
          <a:solidFill>
            <a:schemeClr val="bg2"/>
          </a:solidFill>
          <a:ln w="9525">
            <a:solidFill>
              <a:schemeClr val="bg1"/>
            </a:solidFill>
            <a:miter lim="800000"/>
          </a:ln>
        </p:spPr>
        <p:txBody>
          <a:bodyPr lIns="0" tIns="39132" rIns="0" bIns="39132" anchor="ctr"/>
          <a:lstStyle/>
          <a:p>
            <a:pPr defTabSz="784225"/>
            <a:r>
              <a:rPr lang="en-US" altLang="zh-CN" sz="900">
                <a:latin typeface="微软雅黑" panose="020B0503020204020204" pitchFamily="34" charset="-122"/>
                <a:ea typeface="微软雅黑" panose="020B0503020204020204" pitchFamily="34" charset="-122"/>
                <a:cs typeface="华文细黑" panose="02010600040101010101" charset="-122"/>
              </a:rPr>
              <a:t>……</a:t>
            </a:r>
            <a:endParaRPr lang="zh-CN" altLang="en-US" sz="900">
              <a:latin typeface="微软雅黑" panose="020B0503020204020204" pitchFamily="34" charset="-122"/>
              <a:ea typeface="微软雅黑" panose="020B0503020204020204" pitchFamily="34" charset="-122"/>
              <a:cs typeface="华文细黑" panose="02010600040101010101" charset="-122"/>
            </a:endParaRPr>
          </a:p>
        </p:txBody>
      </p:sp>
      <p:grpSp>
        <p:nvGrpSpPr>
          <p:cNvPr id="26657" name="Group 142"/>
          <p:cNvGrpSpPr/>
          <p:nvPr/>
        </p:nvGrpSpPr>
        <p:grpSpPr bwMode="auto">
          <a:xfrm>
            <a:off x="827088" y="4441825"/>
            <a:ext cx="1795462" cy="346075"/>
            <a:chOff x="3379" y="3521"/>
            <a:chExt cx="1315" cy="272"/>
          </a:xfrm>
        </p:grpSpPr>
        <p:pic>
          <p:nvPicPr>
            <p:cNvPr id="26776" name="Picture 143" descr="云6"/>
            <p:cNvPicPr>
              <a:picLocks noChangeAspect="1" noChangeArrowheads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3379" y="3521"/>
              <a:ext cx="1315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777" name="Text Box 144"/>
            <p:cNvSpPr txBox="1">
              <a:spLocks noChangeArrowheads="1"/>
            </p:cNvSpPr>
            <p:nvPr/>
          </p:nvSpPr>
          <p:spPr bwMode="auto">
            <a:xfrm>
              <a:off x="3742" y="3581"/>
              <a:ext cx="587" cy="18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79195" tIns="39598" rIns="79195" bIns="39598">
              <a:spAutoFit/>
            </a:bodyPr>
            <a:lstStyle/>
            <a:p>
              <a:pPr defTabSz="802005"/>
              <a:r>
                <a:rPr lang="zh-CN" altLang="en-US" sz="1000">
                  <a:latin typeface="微软雅黑" panose="020B0503020204020204" pitchFamily="34" charset="-122"/>
                  <a:ea typeface="微软雅黑" panose="020B0503020204020204" pitchFamily="34" charset="-122"/>
                  <a:cs typeface="华文细黑" panose="02010600040101010101" charset="-122"/>
                </a:rPr>
                <a:t>互联网数据</a:t>
              </a:r>
              <a:endPara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  <a:cs typeface="华文细黑" panose="02010600040101010101" charset="-122"/>
              </a:endParaRPr>
            </a:p>
          </p:txBody>
        </p:sp>
      </p:grpSp>
      <p:grpSp>
        <p:nvGrpSpPr>
          <p:cNvPr id="26658" name="Group 145"/>
          <p:cNvGrpSpPr/>
          <p:nvPr/>
        </p:nvGrpSpPr>
        <p:grpSpPr bwMode="auto">
          <a:xfrm>
            <a:off x="2700338" y="4441825"/>
            <a:ext cx="1800225" cy="346075"/>
            <a:chOff x="3379" y="3521"/>
            <a:chExt cx="1315" cy="272"/>
          </a:xfrm>
        </p:grpSpPr>
        <p:pic>
          <p:nvPicPr>
            <p:cNvPr id="26774" name="Picture 146" descr="云6"/>
            <p:cNvPicPr>
              <a:picLocks noChangeAspect="1" noChangeArrowheads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3379" y="3521"/>
              <a:ext cx="1315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775" name="Text Box 147"/>
            <p:cNvSpPr txBox="1">
              <a:spLocks noChangeArrowheads="1"/>
            </p:cNvSpPr>
            <p:nvPr/>
          </p:nvSpPr>
          <p:spPr bwMode="auto">
            <a:xfrm>
              <a:off x="3789" y="3567"/>
              <a:ext cx="585" cy="18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79195" tIns="39598" rIns="79195" bIns="39598">
              <a:spAutoFit/>
            </a:bodyPr>
            <a:lstStyle/>
            <a:p>
              <a:pPr defTabSz="802005"/>
              <a:r>
                <a:rPr lang="zh-CN" altLang="en-US" sz="1000">
                  <a:latin typeface="微软雅黑" panose="020B0503020204020204" pitchFamily="34" charset="-122"/>
                  <a:ea typeface="微软雅黑" panose="020B0503020204020204" pitchFamily="34" charset="-122"/>
                  <a:cs typeface="华文细黑" panose="02010600040101010101" charset="-122"/>
                </a:rPr>
                <a:t>移动互联网</a:t>
              </a:r>
              <a:endPara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  <a:cs typeface="华文细黑" panose="02010600040101010101" charset="-122"/>
              </a:endParaRPr>
            </a:p>
          </p:txBody>
        </p:sp>
      </p:grpSp>
      <p:sp>
        <p:nvSpPr>
          <p:cNvPr id="26659" name="Rectangle 2"/>
          <p:cNvSpPr>
            <a:spLocks noChangeArrowheads="1"/>
          </p:cNvSpPr>
          <p:nvPr/>
        </p:nvSpPr>
        <p:spPr bwMode="auto">
          <a:xfrm>
            <a:off x="684213" y="1954213"/>
            <a:ext cx="7786687" cy="2371725"/>
          </a:xfrm>
          <a:prstGeom prst="rect">
            <a:avLst/>
          </a:prstGeom>
          <a:solidFill>
            <a:srgbClr val="292929"/>
          </a:solidFill>
          <a:ln w="9525">
            <a:solidFill>
              <a:srgbClr val="FFCCFF"/>
            </a:solidFill>
            <a:miter lim="800000"/>
          </a:ln>
          <a:effectLst>
            <a:prstShdw prst="shdw17" dist="17961" dir="2700000">
              <a:srgbClr val="997A99">
                <a:alpha val="74997"/>
              </a:srgbClr>
            </a:prstShdw>
          </a:effectLst>
        </p:spPr>
        <p:txBody>
          <a:bodyPr wrap="none" lIns="91434" tIns="45717" rIns="91434" bIns="45717" anchor="ctr"/>
          <a:lstStyle/>
          <a:p>
            <a:pPr defTabSz="784225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华文细黑" panose="02010600040101010101" charset="-122"/>
            </a:endParaRPr>
          </a:p>
        </p:txBody>
      </p:sp>
      <p:sp>
        <p:nvSpPr>
          <p:cNvPr id="26660" name="Rectangle 5"/>
          <p:cNvSpPr>
            <a:spLocks noChangeArrowheads="1"/>
          </p:cNvSpPr>
          <p:nvPr/>
        </p:nvSpPr>
        <p:spPr bwMode="auto">
          <a:xfrm>
            <a:off x="1984375" y="2143125"/>
            <a:ext cx="6403975" cy="196850"/>
          </a:xfrm>
          <a:prstGeom prst="rect">
            <a:avLst/>
          </a:prstGeom>
          <a:solidFill>
            <a:srgbClr val="CCFFFF">
              <a:alpha val="76077"/>
            </a:srgbClr>
          </a:solidFill>
          <a:ln w="9525">
            <a:noFill/>
            <a:miter lim="800000"/>
          </a:ln>
        </p:spPr>
        <p:txBody>
          <a:bodyPr wrap="none" lIns="78257" tIns="39132" rIns="78257" bIns="39132" anchor="ctr"/>
          <a:lstStyle/>
          <a:p>
            <a:pPr algn="ctr" defTabSz="784225"/>
            <a:r>
              <a:rPr lang="en-US" altLang="zh-CN" sz="1000" b="1">
                <a:latin typeface="微软雅黑" panose="020B0503020204020204" pitchFamily="34" charset="-122"/>
                <a:ea typeface="微软雅黑" panose="020B0503020204020204" pitchFamily="34" charset="-122"/>
                <a:cs typeface="华文细黑" panose="02010600040101010101" charset="-122"/>
              </a:rPr>
              <a:t>KETTLE</a:t>
            </a:r>
            <a:r>
              <a:rPr lang="zh-CN" altLang="en-US" sz="1000" b="1">
                <a:latin typeface="微软雅黑" panose="020B0503020204020204" pitchFamily="34" charset="-122"/>
                <a:ea typeface="微软雅黑" panose="020B0503020204020204" pitchFamily="34" charset="-122"/>
                <a:cs typeface="华文细黑" panose="02010600040101010101" charset="-122"/>
              </a:rPr>
              <a:t>任务调度体系</a:t>
            </a:r>
            <a:endParaRPr lang="zh-CN" altLang="en-US" sz="1000" b="1">
              <a:latin typeface="微软雅黑" panose="020B0503020204020204" pitchFamily="34" charset="-122"/>
              <a:ea typeface="微软雅黑" panose="020B0503020204020204" pitchFamily="34" charset="-122"/>
              <a:cs typeface="华文细黑" panose="02010600040101010101" charset="-122"/>
            </a:endParaRPr>
          </a:p>
        </p:txBody>
      </p:sp>
      <p:sp>
        <p:nvSpPr>
          <p:cNvPr id="26661" name="Rectangle 50"/>
          <p:cNvSpPr>
            <a:spLocks noChangeArrowheads="1"/>
          </p:cNvSpPr>
          <p:nvPr/>
        </p:nvSpPr>
        <p:spPr bwMode="auto">
          <a:xfrm>
            <a:off x="773113" y="2146300"/>
            <a:ext cx="282575" cy="2138363"/>
          </a:xfrm>
          <a:prstGeom prst="rect">
            <a:avLst/>
          </a:prstGeom>
          <a:solidFill>
            <a:srgbClr val="CCFFFF">
              <a:alpha val="76077"/>
            </a:srgbClr>
          </a:solidFill>
          <a:ln w="9525">
            <a:noFill/>
            <a:miter lim="800000"/>
          </a:ln>
        </p:spPr>
        <p:txBody>
          <a:bodyPr vert="eaVert" wrap="none" lIns="78257" tIns="39132" rIns="78257" bIns="39132" anchor="ctr"/>
          <a:lstStyle/>
          <a:p>
            <a:pPr algn="ctr" defTabSz="784225"/>
            <a:r>
              <a:rPr lang="zh-CN" altLang="en-US" sz="1000" b="1">
                <a:latin typeface="微软雅黑" panose="020B0503020204020204" pitchFamily="34" charset="-122"/>
                <a:ea typeface="微软雅黑" panose="020B0503020204020204" pitchFamily="34" charset="-122"/>
                <a:cs typeface="华文细黑" panose="02010600040101010101" charset="-122"/>
              </a:rPr>
              <a:t>行业品牌标签库</a:t>
            </a:r>
            <a:endParaRPr lang="en-US" altLang="zh-CN" sz="1000" b="1">
              <a:latin typeface="微软雅黑" panose="020B0503020204020204" pitchFamily="34" charset="-122"/>
              <a:ea typeface="微软雅黑" panose="020B0503020204020204" pitchFamily="34" charset="-122"/>
              <a:cs typeface="华文细黑" panose="02010600040101010101" charset="-122"/>
            </a:endParaRPr>
          </a:p>
        </p:txBody>
      </p:sp>
      <p:sp>
        <p:nvSpPr>
          <p:cNvPr id="26662" name="Line 51"/>
          <p:cNvSpPr>
            <a:spLocks noChangeShapeType="1"/>
          </p:cNvSpPr>
          <p:nvPr/>
        </p:nvSpPr>
        <p:spPr bwMode="auto">
          <a:xfrm>
            <a:off x="1752600" y="3203575"/>
            <a:ext cx="298450" cy="0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triangle" w="med" len="med"/>
            <a:tailEnd type="triangle" w="med" len="med"/>
          </a:ln>
          <a:effectLst>
            <a:prstShdw prst="shdw17" dist="17961" dir="2700000">
              <a:srgbClr val="99993D">
                <a:alpha val="74997"/>
              </a:srgbClr>
            </a:prstShdw>
          </a:effectLst>
        </p:spPr>
        <p:txBody>
          <a:bodyPr wrap="none" lIns="78262" tIns="39135" rIns="78262" bIns="39135" anchor="ctr"/>
          <a:lstStyle/>
          <a:p>
            <a:endParaRPr lang="zh-CN" altLang="en-US"/>
          </a:p>
        </p:txBody>
      </p:sp>
      <p:sp>
        <p:nvSpPr>
          <p:cNvPr id="26663" name="Rectangle 108"/>
          <p:cNvSpPr>
            <a:spLocks noChangeArrowheads="1"/>
          </p:cNvSpPr>
          <p:nvPr/>
        </p:nvSpPr>
        <p:spPr bwMode="auto">
          <a:xfrm>
            <a:off x="2816225" y="2849563"/>
            <a:ext cx="3921125" cy="1155700"/>
          </a:xfrm>
          <a:prstGeom prst="rect">
            <a:avLst/>
          </a:prstGeom>
          <a:solidFill>
            <a:srgbClr val="CCFFFF">
              <a:alpha val="76077"/>
            </a:srgbClr>
          </a:solidFill>
          <a:ln w="9525">
            <a:noFill/>
            <a:miter lim="800000"/>
          </a:ln>
        </p:spPr>
        <p:txBody>
          <a:bodyPr wrap="none" lIns="78257" tIns="39132" rIns="78257" bIns="39132" anchorCtr="1"/>
          <a:lstStyle/>
          <a:p>
            <a:pPr defTabSz="784225"/>
            <a:r>
              <a:rPr lang="en-US" altLang="zh-CN" sz="1000" b="1">
                <a:latin typeface="微软雅黑" panose="020B0503020204020204" pitchFamily="34" charset="-122"/>
                <a:ea typeface="微软雅黑" panose="020B0503020204020204" pitchFamily="34" charset="-122"/>
                <a:cs typeface="华文细黑" panose="02010600040101010101" charset="-122"/>
              </a:rPr>
              <a:t>HADOOP</a:t>
            </a:r>
            <a:r>
              <a:rPr lang="zh-CN" altLang="en-US" sz="1000" b="1">
                <a:latin typeface="微软雅黑" panose="020B0503020204020204" pitchFamily="34" charset="-122"/>
                <a:ea typeface="微软雅黑" panose="020B0503020204020204" pitchFamily="34" charset="-122"/>
                <a:cs typeface="华文细黑" panose="02010600040101010101" charset="-122"/>
              </a:rPr>
              <a:t>集群</a:t>
            </a:r>
            <a:endParaRPr lang="zh-CN" altLang="en-US" sz="1000" b="1">
              <a:latin typeface="微软雅黑" panose="020B0503020204020204" pitchFamily="34" charset="-122"/>
              <a:ea typeface="微软雅黑" panose="020B0503020204020204" pitchFamily="34" charset="-122"/>
              <a:cs typeface="华文细黑" panose="02010600040101010101" charset="-122"/>
            </a:endParaRPr>
          </a:p>
        </p:txBody>
      </p:sp>
      <p:sp>
        <p:nvSpPr>
          <p:cNvPr id="26664" name="Line 156"/>
          <p:cNvSpPr>
            <a:spLocks noChangeShapeType="1"/>
          </p:cNvSpPr>
          <p:nvPr/>
        </p:nvSpPr>
        <p:spPr bwMode="auto">
          <a:xfrm flipV="1">
            <a:off x="2344738" y="2319338"/>
            <a:ext cx="0" cy="173037"/>
          </a:xfrm>
          <a:prstGeom prst="line">
            <a:avLst/>
          </a:prstGeom>
          <a:noFill/>
          <a:ln w="19050">
            <a:solidFill>
              <a:srgbClr val="FFFF66"/>
            </a:solidFill>
            <a:round/>
            <a:headEnd type="triangle" w="med" len="med"/>
            <a:tailEnd type="triangle" w="med" len="med"/>
          </a:ln>
          <a:effectLst>
            <a:prstShdw prst="shdw17" dist="17961" dir="2700000">
              <a:srgbClr val="99993D">
                <a:alpha val="74997"/>
              </a:srgbClr>
            </a:prstShdw>
          </a:effectLst>
        </p:spPr>
        <p:txBody>
          <a:bodyPr wrap="none" lIns="78262" tIns="39135" rIns="78262" bIns="39135" anchor="ctr"/>
          <a:lstStyle/>
          <a:p>
            <a:endParaRPr lang="zh-CN" altLang="en-US"/>
          </a:p>
        </p:txBody>
      </p:sp>
      <p:sp>
        <p:nvSpPr>
          <p:cNvPr id="26665" name="Rectangle 135"/>
          <p:cNvSpPr>
            <a:spLocks noChangeArrowheads="1"/>
          </p:cNvSpPr>
          <p:nvPr/>
        </p:nvSpPr>
        <p:spPr bwMode="auto">
          <a:xfrm>
            <a:off x="1982788" y="3492500"/>
            <a:ext cx="649287" cy="446088"/>
          </a:xfrm>
          <a:prstGeom prst="rect">
            <a:avLst/>
          </a:prstGeom>
          <a:solidFill>
            <a:srgbClr val="CCFFFF">
              <a:alpha val="76077"/>
            </a:srgbClr>
          </a:solidFill>
          <a:ln w="9525">
            <a:noFill/>
            <a:miter lim="800000"/>
          </a:ln>
        </p:spPr>
        <p:txBody>
          <a:bodyPr wrap="none" lIns="78257" tIns="0" rIns="78257" bIns="39132"/>
          <a:lstStyle/>
          <a:p>
            <a:pPr defTabSz="784225"/>
            <a:r>
              <a:rPr lang="zh-CN" altLang="en-US" sz="1000" b="1">
                <a:latin typeface="微软雅黑" panose="020B0503020204020204" pitchFamily="34" charset="-122"/>
                <a:ea typeface="微软雅黑" panose="020B0503020204020204" pitchFamily="34" charset="-122"/>
                <a:cs typeface="华文细黑" panose="02010600040101010101" charset="-122"/>
              </a:rPr>
              <a:t>缓存模块</a:t>
            </a:r>
            <a:endParaRPr lang="zh-CN" altLang="en-US" sz="1000" b="1">
              <a:latin typeface="微软雅黑" panose="020B0503020204020204" pitchFamily="34" charset="-122"/>
              <a:ea typeface="微软雅黑" panose="020B0503020204020204" pitchFamily="34" charset="-122"/>
              <a:cs typeface="华文细黑" panose="02010600040101010101" charset="-122"/>
            </a:endParaRPr>
          </a:p>
        </p:txBody>
      </p:sp>
      <p:sp>
        <p:nvSpPr>
          <p:cNvPr id="26666" name="Rectangle 232"/>
          <p:cNvSpPr>
            <a:spLocks noChangeArrowheads="1"/>
          </p:cNvSpPr>
          <p:nvPr/>
        </p:nvSpPr>
        <p:spPr bwMode="auto">
          <a:xfrm>
            <a:off x="6156325" y="4070350"/>
            <a:ext cx="1701800" cy="203200"/>
          </a:xfrm>
          <a:prstGeom prst="rect">
            <a:avLst/>
          </a:prstGeom>
          <a:solidFill>
            <a:srgbClr val="CCFFFF">
              <a:alpha val="76077"/>
            </a:srgbClr>
          </a:solidFill>
          <a:ln w="9525">
            <a:noFill/>
            <a:miter lim="800000"/>
          </a:ln>
        </p:spPr>
        <p:txBody>
          <a:bodyPr wrap="none" lIns="78257" tIns="39132" rIns="78257" bIns="39132" anchor="ctr"/>
          <a:lstStyle/>
          <a:p>
            <a:pPr algn="ctr" defTabSz="784225"/>
            <a:r>
              <a:rPr lang="en-US" altLang="zh-CN" sz="1000" b="1">
                <a:latin typeface="微软雅黑" panose="020B0503020204020204" pitchFamily="34" charset="-122"/>
                <a:ea typeface="微软雅黑" panose="020B0503020204020204" pitchFamily="34" charset="-122"/>
                <a:cs typeface="华文细黑" panose="02010600040101010101" charset="-122"/>
              </a:rPr>
              <a:t>C++</a:t>
            </a:r>
            <a:r>
              <a:rPr lang="zh-CN" altLang="en-US" sz="1000" b="1">
                <a:latin typeface="微软雅黑" panose="020B0503020204020204" pitchFamily="34" charset="-122"/>
                <a:ea typeface="微软雅黑" panose="020B0503020204020204" pitchFamily="34" charset="-122"/>
                <a:cs typeface="华文细黑" panose="02010600040101010101" charset="-122"/>
              </a:rPr>
              <a:t>数据预处理模块</a:t>
            </a:r>
            <a:endParaRPr lang="zh-CN" altLang="en-US" sz="1000" b="1">
              <a:latin typeface="微软雅黑" panose="020B0503020204020204" pitchFamily="34" charset="-122"/>
              <a:ea typeface="微软雅黑" panose="020B0503020204020204" pitchFamily="34" charset="-122"/>
              <a:cs typeface="华文细黑" panose="02010600040101010101" charset="-122"/>
            </a:endParaRPr>
          </a:p>
        </p:txBody>
      </p:sp>
      <p:sp>
        <p:nvSpPr>
          <p:cNvPr id="26667" name="Rectangle 234"/>
          <p:cNvSpPr>
            <a:spLocks noChangeArrowheads="1"/>
          </p:cNvSpPr>
          <p:nvPr/>
        </p:nvSpPr>
        <p:spPr bwMode="auto">
          <a:xfrm>
            <a:off x="2825750" y="2392363"/>
            <a:ext cx="3921125" cy="404812"/>
          </a:xfrm>
          <a:prstGeom prst="rect">
            <a:avLst/>
          </a:prstGeom>
          <a:solidFill>
            <a:srgbClr val="CCFFFF">
              <a:alpha val="76077"/>
            </a:srgbClr>
          </a:solidFill>
          <a:ln w="9525">
            <a:noFill/>
            <a:miter lim="800000"/>
          </a:ln>
        </p:spPr>
        <p:txBody>
          <a:bodyPr wrap="none" lIns="78257" tIns="39132" rIns="78257" bIns="39132" anchorCtr="1"/>
          <a:lstStyle/>
          <a:p>
            <a:pPr defTabSz="784225"/>
            <a:r>
              <a:rPr lang="en-US" altLang="zh-CN" sz="1000" b="1">
                <a:latin typeface="微软雅黑" panose="020B0503020204020204" pitchFamily="34" charset="-122"/>
                <a:ea typeface="微软雅黑" panose="020B0503020204020204" pitchFamily="34" charset="-122"/>
                <a:cs typeface="华文细黑" panose="02010600040101010101" charset="-122"/>
              </a:rPr>
              <a:t>ORACLE</a:t>
            </a:r>
            <a:r>
              <a:rPr lang="zh-CN" altLang="en-US" sz="1000" b="1">
                <a:latin typeface="微软雅黑" panose="020B0503020204020204" pitchFamily="34" charset="-122"/>
                <a:ea typeface="微软雅黑" panose="020B0503020204020204" pitchFamily="34" charset="-122"/>
                <a:cs typeface="华文细黑" panose="02010600040101010101" charset="-122"/>
              </a:rPr>
              <a:t> </a:t>
            </a:r>
            <a:r>
              <a:rPr lang="en-US" altLang="zh-CN" sz="1000" b="1">
                <a:latin typeface="微软雅黑" panose="020B0503020204020204" pitchFamily="34" charset="-122"/>
                <a:ea typeface="微软雅黑" panose="020B0503020204020204" pitchFamily="34" charset="-122"/>
                <a:cs typeface="华文细黑" panose="02010600040101010101" charset="-122"/>
              </a:rPr>
              <a:t>RAC</a:t>
            </a:r>
            <a:r>
              <a:rPr lang="zh-CN" altLang="en-US" sz="1000" b="1">
                <a:latin typeface="微软雅黑" panose="020B0503020204020204" pitchFamily="34" charset="-122"/>
                <a:ea typeface="微软雅黑" panose="020B0503020204020204" pitchFamily="34" charset="-122"/>
                <a:cs typeface="华文细黑" panose="02010600040101010101" charset="-122"/>
              </a:rPr>
              <a:t>集群</a:t>
            </a:r>
            <a:endParaRPr lang="zh-CN" altLang="en-US" sz="1000" b="1">
              <a:latin typeface="微软雅黑" panose="020B0503020204020204" pitchFamily="34" charset="-122"/>
              <a:ea typeface="微软雅黑" panose="020B0503020204020204" pitchFamily="34" charset="-122"/>
              <a:cs typeface="华文细黑" panose="02010600040101010101" charset="-122"/>
            </a:endParaRPr>
          </a:p>
        </p:txBody>
      </p:sp>
      <p:sp>
        <p:nvSpPr>
          <p:cNvPr id="26668" name="Rectangle 239"/>
          <p:cNvSpPr>
            <a:spLocks noChangeArrowheads="1"/>
          </p:cNvSpPr>
          <p:nvPr/>
        </p:nvSpPr>
        <p:spPr bwMode="auto">
          <a:xfrm>
            <a:off x="2892425" y="2595563"/>
            <a:ext cx="709613" cy="173037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</a:ln>
          <a:effectLst>
            <a:prstShdw prst="shdw17" dist="17961" dir="2700000">
              <a:srgbClr val="997A5C">
                <a:alpha val="74997"/>
              </a:srgbClr>
            </a:prstShdw>
          </a:effectLst>
        </p:spPr>
        <p:txBody>
          <a:bodyPr lIns="78257" tIns="0" rIns="78257" bIns="39132"/>
          <a:lstStyle/>
          <a:p>
            <a:r>
              <a:rPr lang="zh-CN" altLang="en-US" sz="1000" b="1">
                <a:latin typeface="微软雅黑" panose="020B0503020204020204" pitchFamily="34" charset="-122"/>
                <a:ea typeface="微软雅黑" panose="020B0503020204020204" pitchFamily="34" charset="-122"/>
                <a:cs typeface="华文细黑" panose="02010600040101010101" charset="-122"/>
              </a:rPr>
              <a:t>用户属性</a:t>
            </a:r>
            <a:endParaRPr lang="zh-CN" altLang="en-US" sz="1000" b="1">
              <a:latin typeface="微软雅黑" panose="020B0503020204020204" pitchFamily="34" charset="-122"/>
              <a:ea typeface="微软雅黑" panose="020B0503020204020204" pitchFamily="34" charset="-122"/>
              <a:cs typeface="华文细黑" panose="02010600040101010101" charset="-122"/>
            </a:endParaRPr>
          </a:p>
        </p:txBody>
      </p:sp>
      <p:sp>
        <p:nvSpPr>
          <p:cNvPr id="26669" name="Rectangle 240"/>
          <p:cNvSpPr>
            <a:spLocks noChangeArrowheads="1"/>
          </p:cNvSpPr>
          <p:nvPr/>
        </p:nvSpPr>
        <p:spPr bwMode="auto">
          <a:xfrm>
            <a:off x="3648075" y="2595563"/>
            <a:ext cx="711200" cy="173037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</a:ln>
          <a:effectLst>
            <a:prstShdw prst="shdw17" dist="17961" dir="2700000">
              <a:srgbClr val="997A5C">
                <a:alpha val="74997"/>
              </a:srgbClr>
            </a:prstShdw>
          </a:effectLst>
        </p:spPr>
        <p:txBody>
          <a:bodyPr lIns="78257" tIns="0" rIns="78257" bIns="39132"/>
          <a:lstStyle/>
          <a:p>
            <a:r>
              <a:rPr lang="zh-CN" altLang="en-US" sz="1000" b="1">
                <a:latin typeface="微软雅黑" panose="020B0503020204020204" pitchFamily="34" charset="-122"/>
                <a:ea typeface="微软雅黑" panose="020B0503020204020204" pitchFamily="34" charset="-122"/>
                <a:cs typeface="华文细黑" panose="02010600040101010101" charset="-122"/>
              </a:rPr>
              <a:t>用户搜索</a:t>
            </a:r>
            <a:endParaRPr lang="zh-CN" altLang="en-US" sz="1000" b="1">
              <a:latin typeface="微软雅黑" panose="020B0503020204020204" pitchFamily="34" charset="-122"/>
              <a:ea typeface="微软雅黑" panose="020B0503020204020204" pitchFamily="34" charset="-122"/>
              <a:cs typeface="华文细黑" panose="02010600040101010101" charset="-122"/>
            </a:endParaRPr>
          </a:p>
        </p:txBody>
      </p:sp>
      <p:sp>
        <p:nvSpPr>
          <p:cNvPr id="26670" name="Rectangle 241"/>
          <p:cNvSpPr>
            <a:spLocks noChangeArrowheads="1"/>
          </p:cNvSpPr>
          <p:nvPr/>
        </p:nvSpPr>
        <p:spPr bwMode="auto">
          <a:xfrm>
            <a:off x="4406900" y="2595563"/>
            <a:ext cx="709613" cy="173037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</a:ln>
          <a:effectLst>
            <a:prstShdw prst="shdw17" dist="17961" dir="2700000">
              <a:srgbClr val="997A5C">
                <a:alpha val="74997"/>
              </a:srgbClr>
            </a:prstShdw>
          </a:effectLst>
        </p:spPr>
        <p:txBody>
          <a:bodyPr lIns="78257" tIns="0" rIns="78257" bIns="39132"/>
          <a:lstStyle/>
          <a:p>
            <a:r>
              <a:rPr lang="zh-CN" altLang="en-US" sz="1000" b="1">
                <a:latin typeface="微软雅黑" panose="020B0503020204020204" pitchFamily="34" charset="-122"/>
                <a:ea typeface="微软雅黑" panose="020B0503020204020204" pitchFamily="34" charset="-122"/>
                <a:cs typeface="华文细黑" panose="02010600040101010101" charset="-122"/>
              </a:rPr>
              <a:t>行业访问</a:t>
            </a:r>
            <a:endParaRPr lang="zh-CN" altLang="en-US" sz="1000" b="1">
              <a:latin typeface="微软雅黑" panose="020B0503020204020204" pitchFamily="34" charset="-122"/>
              <a:ea typeface="微软雅黑" panose="020B0503020204020204" pitchFamily="34" charset="-122"/>
              <a:cs typeface="华文细黑" panose="02010600040101010101" charset="-122"/>
            </a:endParaRPr>
          </a:p>
        </p:txBody>
      </p:sp>
      <p:sp>
        <p:nvSpPr>
          <p:cNvPr id="26671" name="Rectangle 243"/>
          <p:cNvSpPr>
            <a:spLocks noChangeArrowheads="1"/>
          </p:cNvSpPr>
          <p:nvPr/>
        </p:nvSpPr>
        <p:spPr bwMode="auto">
          <a:xfrm>
            <a:off x="5162550" y="2595563"/>
            <a:ext cx="709613" cy="173037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</a:ln>
          <a:effectLst>
            <a:prstShdw prst="shdw17" dist="17961" dir="2700000">
              <a:srgbClr val="997A5C">
                <a:alpha val="74997"/>
              </a:srgbClr>
            </a:prstShdw>
          </a:effectLst>
        </p:spPr>
        <p:txBody>
          <a:bodyPr lIns="78257" tIns="0" rIns="78257" bIns="39132"/>
          <a:lstStyle/>
          <a:p>
            <a:r>
              <a:rPr lang="zh-CN" altLang="en-US" sz="1000" b="1">
                <a:latin typeface="微软雅黑" panose="020B0503020204020204" pitchFamily="34" charset="-122"/>
                <a:ea typeface="微软雅黑" panose="020B0503020204020204" pitchFamily="34" charset="-122"/>
                <a:cs typeface="华文细黑" panose="02010600040101010101" charset="-122"/>
              </a:rPr>
              <a:t>媒体表现</a:t>
            </a:r>
            <a:endParaRPr lang="zh-CN" altLang="en-US" sz="1000" b="1">
              <a:latin typeface="微软雅黑" panose="020B0503020204020204" pitchFamily="34" charset="-122"/>
              <a:ea typeface="微软雅黑" panose="020B0503020204020204" pitchFamily="34" charset="-122"/>
              <a:cs typeface="华文细黑" panose="02010600040101010101" charset="-122"/>
            </a:endParaRPr>
          </a:p>
        </p:txBody>
      </p:sp>
      <p:sp>
        <p:nvSpPr>
          <p:cNvPr id="26672" name="Rectangle 244"/>
          <p:cNvSpPr>
            <a:spLocks noChangeArrowheads="1"/>
          </p:cNvSpPr>
          <p:nvPr/>
        </p:nvSpPr>
        <p:spPr bwMode="auto">
          <a:xfrm>
            <a:off x="5919788" y="2595563"/>
            <a:ext cx="711200" cy="173037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</a:ln>
          <a:effectLst>
            <a:prstShdw prst="shdw17" dist="17961" dir="2700000">
              <a:srgbClr val="997A5C">
                <a:alpha val="74997"/>
              </a:srgbClr>
            </a:prstShdw>
          </a:effectLst>
        </p:spPr>
        <p:txBody>
          <a:bodyPr lIns="78257" tIns="0" rIns="78257" bIns="39132"/>
          <a:lstStyle/>
          <a:p>
            <a:pPr algn="ctr"/>
            <a:r>
              <a:rPr lang="zh-CN" altLang="en-US" sz="900" b="1">
                <a:latin typeface="微软雅黑" panose="020B0503020204020204" pitchFamily="34" charset="-122"/>
                <a:ea typeface="微软雅黑" panose="020B0503020204020204" pitchFamily="34" charset="-122"/>
                <a:cs typeface="华文细黑" panose="02010600040101010101" charset="-122"/>
              </a:rPr>
              <a:t>配置信息</a:t>
            </a:r>
            <a:endParaRPr lang="zh-CN" altLang="en-US" sz="900" b="1">
              <a:latin typeface="微软雅黑" panose="020B0503020204020204" pitchFamily="34" charset="-122"/>
              <a:ea typeface="微软雅黑" panose="020B0503020204020204" pitchFamily="34" charset="-122"/>
              <a:cs typeface="华文细黑" panose="02010600040101010101" charset="-122"/>
            </a:endParaRPr>
          </a:p>
        </p:txBody>
      </p:sp>
      <p:sp>
        <p:nvSpPr>
          <p:cNvPr id="26673" name="Line 48"/>
          <p:cNvSpPr>
            <a:spLocks noChangeShapeType="1"/>
          </p:cNvSpPr>
          <p:nvPr/>
        </p:nvSpPr>
        <p:spPr bwMode="auto">
          <a:xfrm flipV="1">
            <a:off x="4981575" y="2741613"/>
            <a:ext cx="0" cy="174625"/>
          </a:xfrm>
          <a:prstGeom prst="line">
            <a:avLst/>
          </a:prstGeom>
          <a:noFill/>
          <a:ln w="19050">
            <a:solidFill>
              <a:srgbClr val="FFFF66"/>
            </a:solidFill>
            <a:round/>
            <a:headEnd type="triangle" w="med" len="med"/>
            <a:tailEnd type="triangle" w="med" len="med"/>
          </a:ln>
          <a:effectLst>
            <a:prstShdw prst="shdw17" dist="17961" dir="2700000">
              <a:srgbClr val="99993D">
                <a:alpha val="74997"/>
              </a:srgbClr>
            </a:prstShdw>
          </a:effectLst>
        </p:spPr>
        <p:txBody>
          <a:bodyPr wrap="none" lIns="78262" tIns="39135" rIns="78262" bIns="39135" anchor="ctr"/>
          <a:lstStyle/>
          <a:p>
            <a:endParaRPr lang="zh-CN" altLang="en-US"/>
          </a:p>
        </p:txBody>
      </p:sp>
      <p:sp>
        <p:nvSpPr>
          <p:cNvPr id="26674" name="Line 157"/>
          <p:cNvSpPr>
            <a:spLocks noChangeShapeType="1"/>
          </p:cNvSpPr>
          <p:nvPr/>
        </p:nvSpPr>
        <p:spPr bwMode="auto">
          <a:xfrm flipV="1">
            <a:off x="4981575" y="2279650"/>
            <a:ext cx="0" cy="173038"/>
          </a:xfrm>
          <a:prstGeom prst="line">
            <a:avLst/>
          </a:prstGeom>
          <a:noFill/>
          <a:ln w="19050">
            <a:solidFill>
              <a:srgbClr val="FFFF66"/>
            </a:solidFill>
            <a:round/>
            <a:headEnd type="triangle" w="med" len="med"/>
            <a:tailEnd type="triangle" w="med" len="med"/>
          </a:ln>
          <a:effectLst>
            <a:prstShdw prst="shdw17" dist="17961" dir="2700000">
              <a:srgbClr val="99993D">
                <a:alpha val="74997"/>
              </a:srgbClr>
            </a:prstShdw>
          </a:effectLst>
        </p:spPr>
        <p:txBody>
          <a:bodyPr wrap="none" lIns="78262" tIns="39135" rIns="78262" bIns="39135" anchor="ctr"/>
          <a:lstStyle/>
          <a:p>
            <a:endParaRPr lang="zh-CN" altLang="en-US"/>
          </a:p>
        </p:txBody>
      </p:sp>
      <p:sp>
        <p:nvSpPr>
          <p:cNvPr id="26675" name="Line 245"/>
          <p:cNvSpPr>
            <a:spLocks noChangeShapeType="1"/>
          </p:cNvSpPr>
          <p:nvPr/>
        </p:nvSpPr>
        <p:spPr bwMode="auto">
          <a:xfrm flipV="1">
            <a:off x="2339975" y="3924300"/>
            <a:ext cx="0" cy="173038"/>
          </a:xfrm>
          <a:prstGeom prst="line">
            <a:avLst/>
          </a:prstGeom>
          <a:noFill/>
          <a:ln w="19050">
            <a:solidFill>
              <a:srgbClr val="FFFF66"/>
            </a:solidFill>
            <a:round/>
            <a:headEnd type="triangle" w="med" len="med"/>
            <a:tailEnd type="triangle" w="med" len="med"/>
          </a:ln>
          <a:effectLst>
            <a:prstShdw prst="shdw17" dist="17961" dir="2700000">
              <a:srgbClr val="99993D">
                <a:alpha val="74997"/>
              </a:srgbClr>
            </a:prstShdw>
          </a:effectLst>
        </p:spPr>
        <p:txBody>
          <a:bodyPr wrap="none" lIns="78262" tIns="39135" rIns="78262" bIns="39135" anchor="ctr"/>
          <a:lstStyle/>
          <a:p>
            <a:endParaRPr lang="zh-CN" altLang="en-US"/>
          </a:p>
        </p:txBody>
      </p:sp>
      <p:sp>
        <p:nvSpPr>
          <p:cNvPr id="26676" name="Rectangle 253"/>
          <p:cNvSpPr>
            <a:spLocks noChangeArrowheads="1"/>
          </p:cNvSpPr>
          <p:nvPr/>
        </p:nvSpPr>
        <p:spPr bwMode="auto">
          <a:xfrm>
            <a:off x="6875463" y="2492375"/>
            <a:ext cx="1512887" cy="1446213"/>
          </a:xfrm>
          <a:prstGeom prst="rect">
            <a:avLst/>
          </a:prstGeom>
          <a:solidFill>
            <a:srgbClr val="CCFFFF">
              <a:alpha val="76077"/>
            </a:srgbClr>
          </a:solidFill>
          <a:ln w="9525">
            <a:noFill/>
            <a:miter lim="800000"/>
          </a:ln>
        </p:spPr>
        <p:txBody>
          <a:bodyPr wrap="none" lIns="78257" tIns="0" rIns="78257" bIns="39132"/>
          <a:lstStyle/>
          <a:p>
            <a:pPr defTabSz="784225"/>
            <a:r>
              <a:rPr lang="zh-CN" altLang="en-US" sz="1000" b="1">
                <a:latin typeface="微软雅黑" panose="020B0503020204020204" pitchFamily="34" charset="-122"/>
                <a:ea typeface="微软雅黑" panose="020B0503020204020204" pitchFamily="34" charset="-122"/>
                <a:cs typeface="华文细黑" panose="02010600040101010101" charset="-122"/>
              </a:rPr>
              <a:t>技术能力</a:t>
            </a:r>
            <a:endParaRPr lang="zh-CN" altLang="en-US" sz="1000" b="1">
              <a:latin typeface="微软雅黑" panose="020B0503020204020204" pitchFamily="34" charset="-122"/>
              <a:ea typeface="微软雅黑" panose="020B0503020204020204" pitchFamily="34" charset="-122"/>
              <a:cs typeface="华文细黑" panose="02010600040101010101" charset="-122"/>
            </a:endParaRPr>
          </a:p>
        </p:txBody>
      </p:sp>
      <p:sp>
        <p:nvSpPr>
          <p:cNvPr id="26677" name="Rectangle 254"/>
          <p:cNvSpPr>
            <a:spLocks noChangeArrowheads="1"/>
          </p:cNvSpPr>
          <p:nvPr/>
        </p:nvSpPr>
        <p:spPr bwMode="auto">
          <a:xfrm>
            <a:off x="6924675" y="2654300"/>
            <a:ext cx="600075" cy="203200"/>
          </a:xfrm>
          <a:prstGeom prst="rect">
            <a:avLst/>
          </a:prstGeom>
          <a:solidFill>
            <a:srgbClr val="CCFF99"/>
          </a:solidFill>
          <a:ln w="9525">
            <a:solidFill>
              <a:srgbClr val="FFFF66"/>
            </a:solidFill>
            <a:miter lim="800000"/>
          </a:ln>
        </p:spPr>
        <p:txBody>
          <a:bodyPr lIns="35998" tIns="39132" rIns="43197" bIns="39132" anchor="ctr"/>
          <a:lstStyle/>
          <a:p>
            <a:pPr algn="ctr" defTabSz="784225"/>
            <a:r>
              <a:rPr lang="zh-CN" altLang="en-US" sz="900">
                <a:latin typeface="微软雅黑" panose="020B0503020204020204" pitchFamily="34" charset="-122"/>
                <a:ea typeface="微软雅黑" panose="020B0503020204020204" pitchFamily="34" charset="-122"/>
                <a:cs typeface="华文细黑" panose="02010600040101010101" charset="-122"/>
              </a:rPr>
              <a:t>全文检索</a:t>
            </a:r>
            <a:endParaRPr lang="zh-CN" altLang="en-US" sz="900">
              <a:latin typeface="微软雅黑" panose="020B0503020204020204" pitchFamily="34" charset="-122"/>
              <a:ea typeface="微软雅黑" panose="020B0503020204020204" pitchFamily="34" charset="-122"/>
              <a:cs typeface="华文细黑" panose="02010600040101010101" charset="-122"/>
            </a:endParaRPr>
          </a:p>
        </p:txBody>
      </p:sp>
      <p:sp>
        <p:nvSpPr>
          <p:cNvPr id="26678" name="Rectangle 255"/>
          <p:cNvSpPr>
            <a:spLocks noChangeArrowheads="1"/>
          </p:cNvSpPr>
          <p:nvPr/>
        </p:nvSpPr>
        <p:spPr bwMode="auto">
          <a:xfrm>
            <a:off x="6924675" y="3071813"/>
            <a:ext cx="600075" cy="204787"/>
          </a:xfrm>
          <a:prstGeom prst="rect">
            <a:avLst/>
          </a:prstGeom>
          <a:solidFill>
            <a:srgbClr val="CCFF99"/>
          </a:solidFill>
          <a:ln w="9525">
            <a:solidFill>
              <a:srgbClr val="FFFF66"/>
            </a:solidFill>
            <a:miter lim="800000"/>
          </a:ln>
        </p:spPr>
        <p:txBody>
          <a:bodyPr lIns="35998" tIns="39132" rIns="43197" bIns="39132" anchor="ctr"/>
          <a:lstStyle/>
          <a:p>
            <a:pPr algn="ctr" defTabSz="784225"/>
            <a:r>
              <a:rPr lang="zh-CN" altLang="en-US" sz="900">
                <a:latin typeface="微软雅黑" panose="020B0503020204020204" pitchFamily="34" charset="-122"/>
                <a:ea typeface="微软雅黑" panose="020B0503020204020204" pitchFamily="34" charset="-122"/>
                <a:cs typeface="华文细黑" panose="02010600040101010101" charset="-122"/>
              </a:rPr>
              <a:t>热词发现</a:t>
            </a:r>
            <a:endParaRPr lang="zh-CN" altLang="en-US" sz="900">
              <a:latin typeface="微软雅黑" panose="020B0503020204020204" pitchFamily="34" charset="-122"/>
              <a:ea typeface="微软雅黑" panose="020B0503020204020204" pitchFamily="34" charset="-122"/>
              <a:cs typeface="华文细黑" panose="02010600040101010101" charset="-122"/>
            </a:endParaRPr>
          </a:p>
        </p:txBody>
      </p:sp>
      <p:sp>
        <p:nvSpPr>
          <p:cNvPr id="26679" name="Rectangle 256"/>
          <p:cNvSpPr>
            <a:spLocks noChangeArrowheads="1"/>
          </p:cNvSpPr>
          <p:nvPr/>
        </p:nvSpPr>
        <p:spPr bwMode="auto">
          <a:xfrm>
            <a:off x="6924675" y="2863850"/>
            <a:ext cx="600075" cy="203200"/>
          </a:xfrm>
          <a:prstGeom prst="rect">
            <a:avLst/>
          </a:prstGeom>
          <a:solidFill>
            <a:srgbClr val="CCFF99"/>
          </a:solidFill>
          <a:ln w="9525">
            <a:solidFill>
              <a:srgbClr val="FFFF66"/>
            </a:solidFill>
            <a:miter lim="800000"/>
          </a:ln>
        </p:spPr>
        <p:txBody>
          <a:bodyPr lIns="35998" tIns="39132" rIns="43197" bIns="39132" anchor="ctr"/>
          <a:lstStyle/>
          <a:p>
            <a:pPr algn="ctr" defTabSz="784225"/>
            <a:r>
              <a:rPr lang="zh-CN" altLang="en-US" sz="900">
                <a:latin typeface="微软雅黑" panose="020B0503020204020204" pitchFamily="34" charset="-122"/>
                <a:ea typeface="微软雅黑" panose="020B0503020204020204" pitchFamily="34" charset="-122"/>
                <a:cs typeface="华文细黑" panose="02010600040101010101" charset="-122"/>
              </a:rPr>
              <a:t>智能分词</a:t>
            </a:r>
            <a:endParaRPr lang="zh-CN" altLang="en-US" sz="900">
              <a:latin typeface="微软雅黑" panose="020B0503020204020204" pitchFamily="34" charset="-122"/>
              <a:ea typeface="微软雅黑" panose="020B0503020204020204" pitchFamily="34" charset="-122"/>
              <a:cs typeface="华文细黑" panose="02010600040101010101" charset="-122"/>
            </a:endParaRPr>
          </a:p>
        </p:txBody>
      </p:sp>
      <p:sp>
        <p:nvSpPr>
          <p:cNvPr id="26680" name="Rectangle 257"/>
          <p:cNvSpPr>
            <a:spLocks noChangeArrowheads="1"/>
          </p:cNvSpPr>
          <p:nvPr/>
        </p:nvSpPr>
        <p:spPr bwMode="auto">
          <a:xfrm>
            <a:off x="6924675" y="3282950"/>
            <a:ext cx="600075" cy="203200"/>
          </a:xfrm>
          <a:prstGeom prst="rect">
            <a:avLst/>
          </a:prstGeom>
          <a:solidFill>
            <a:srgbClr val="CCFF99"/>
          </a:solidFill>
          <a:ln w="9525">
            <a:solidFill>
              <a:srgbClr val="FFFF66"/>
            </a:solidFill>
            <a:miter lim="800000"/>
          </a:ln>
        </p:spPr>
        <p:txBody>
          <a:bodyPr lIns="35998" tIns="39132" rIns="43197" bIns="39132" anchor="ctr"/>
          <a:lstStyle/>
          <a:p>
            <a:pPr algn="ctr" defTabSz="784225"/>
            <a:r>
              <a:rPr lang="zh-CN" altLang="en-US" sz="900">
                <a:latin typeface="微软雅黑" panose="020B0503020204020204" pitchFamily="34" charset="-122"/>
                <a:ea typeface="微软雅黑" panose="020B0503020204020204" pitchFamily="34" charset="-122"/>
                <a:cs typeface="华文细黑" panose="02010600040101010101" charset="-122"/>
              </a:rPr>
              <a:t>情感算法</a:t>
            </a:r>
            <a:endParaRPr lang="zh-CN" altLang="en-US" sz="900">
              <a:latin typeface="微软雅黑" panose="020B0503020204020204" pitchFamily="34" charset="-122"/>
              <a:ea typeface="微软雅黑" panose="020B0503020204020204" pitchFamily="34" charset="-122"/>
              <a:cs typeface="华文细黑" panose="02010600040101010101" charset="-122"/>
            </a:endParaRPr>
          </a:p>
        </p:txBody>
      </p:sp>
      <p:sp>
        <p:nvSpPr>
          <p:cNvPr id="26681" name="Rectangle 258"/>
          <p:cNvSpPr>
            <a:spLocks noChangeArrowheads="1"/>
          </p:cNvSpPr>
          <p:nvPr/>
        </p:nvSpPr>
        <p:spPr bwMode="auto">
          <a:xfrm>
            <a:off x="6924675" y="3490913"/>
            <a:ext cx="600075" cy="204787"/>
          </a:xfrm>
          <a:prstGeom prst="rect">
            <a:avLst/>
          </a:prstGeom>
          <a:solidFill>
            <a:srgbClr val="CCFF99"/>
          </a:solidFill>
          <a:ln w="9525">
            <a:solidFill>
              <a:srgbClr val="FFFF66"/>
            </a:solidFill>
            <a:miter lim="800000"/>
          </a:ln>
        </p:spPr>
        <p:txBody>
          <a:bodyPr lIns="35998" tIns="39132" rIns="43197" bIns="39132" anchor="ctr"/>
          <a:lstStyle/>
          <a:p>
            <a:pPr algn="ctr" defTabSz="784225"/>
            <a:r>
              <a:rPr lang="zh-CN" altLang="en-US" sz="900">
                <a:latin typeface="微软雅黑" panose="020B0503020204020204" pitchFamily="34" charset="-122"/>
                <a:ea typeface="微软雅黑" panose="020B0503020204020204" pitchFamily="34" charset="-122"/>
                <a:cs typeface="华文细黑" panose="02010600040101010101" charset="-122"/>
              </a:rPr>
              <a:t>漏斗模型</a:t>
            </a:r>
            <a:endParaRPr lang="zh-CN" altLang="en-US" sz="900">
              <a:latin typeface="微软雅黑" panose="020B0503020204020204" pitchFamily="34" charset="-122"/>
              <a:ea typeface="微软雅黑" panose="020B0503020204020204" pitchFamily="34" charset="-122"/>
              <a:cs typeface="华文细黑" panose="02010600040101010101" charset="-122"/>
            </a:endParaRPr>
          </a:p>
        </p:txBody>
      </p:sp>
      <p:sp>
        <p:nvSpPr>
          <p:cNvPr id="26682" name="Rectangle 259"/>
          <p:cNvSpPr>
            <a:spLocks noChangeArrowheads="1"/>
          </p:cNvSpPr>
          <p:nvPr/>
        </p:nvSpPr>
        <p:spPr bwMode="auto">
          <a:xfrm>
            <a:off x="6924675" y="3702050"/>
            <a:ext cx="600075" cy="203200"/>
          </a:xfrm>
          <a:prstGeom prst="rect">
            <a:avLst/>
          </a:prstGeom>
          <a:solidFill>
            <a:srgbClr val="CCFF99"/>
          </a:solidFill>
          <a:ln w="9525">
            <a:solidFill>
              <a:srgbClr val="FFFF66"/>
            </a:solidFill>
            <a:miter lim="800000"/>
          </a:ln>
        </p:spPr>
        <p:txBody>
          <a:bodyPr lIns="35998" tIns="39132" rIns="43197" bIns="39132" anchor="ctr"/>
          <a:lstStyle/>
          <a:p>
            <a:pPr algn="ctr" defTabSz="784225"/>
            <a:r>
              <a:rPr lang="zh-CN" altLang="en-US" sz="900">
                <a:latin typeface="微软雅黑" panose="020B0503020204020204" pitchFamily="34" charset="-122"/>
                <a:ea typeface="微软雅黑" panose="020B0503020204020204" pitchFamily="34" charset="-122"/>
                <a:cs typeface="华文细黑" panose="02010600040101010101" charset="-122"/>
              </a:rPr>
              <a:t>文本挖掘</a:t>
            </a:r>
            <a:endParaRPr lang="en-US" altLang="zh-CN" sz="1000">
              <a:latin typeface="微软雅黑" panose="020B0503020204020204" pitchFamily="34" charset="-122"/>
              <a:ea typeface="微软雅黑" panose="020B0503020204020204" pitchFamily="34" charset="-122"/>
              <a:cs typeface="华文细黑" panose="02010600040101010101" charset="-122"/>
            </a:endParaRPr>
          </a:p>
        </p:txBody>
      </p:sp>
      <p:sp>
        <p:nvSpPr>
          <p:cNvPr id="26683" name="Line 262"/>
          <p:cNvSpPr>
            <a:spLocks noChangeShapeType="1"/>
          </p:cNvSpPr>
          <p:nvPr/>
        </p:nvSpPr>
        <p:spPr bwMode="auto">
          <a:xfrm flipV="1">
            <a:off x="7448550" y="2319338"/>
            <a:ext cx="0" cy="173037"/>
          </a:xfrm>
          <a:prstGeom prst="line">
            <a:avLst/>
          </a:prstGeom>
          <a:noFill/>
          <a:ln w="19050">
            <a:solidFill>
              <a:srgbClr val="FFFF66"/>
            </a:solidFill>
            <a:round/>
            <a:headEnd type="triangle" w="med" len="med"/>
            <a:tailEnd type="triangle" w="med" len="med"/>
          </a:ln>
          <a:effectLst>
            <a:prstShdw prst="shdw17" dist="17961" dir="2700000">
              <a:srgbClr val="99993D">
                <a:alpha val="74997"/>
              </a:srgbClr>
            </a:prstShdw>
          </a:effectLst>
        </p:spPr>
        <p:txBody>
          <a:bodyPr wrap="none" lIns="78262" tIns="39135" rIns="78262" bIns="39135" anchor="ctr"/>
          <a:lstStyle/>
          <a:p>
            <a:endParaRPr lang="zh-CN" altLang="en-US"/>
          </a:p>
        </p:txBody>
      </p:sp>
      <p:sp>
        <p:nvSpPr>
          <p:cNvPr id="26684" name="Line 265"/>
          <p:cNvSpPr>
            <a:spLocks noChangeShapeType="1"/>
          </p:cNvSpPr>
          <p:nvPr/>
        </p:nvSpPr>
        <p:spPr bwMode="auto">
          <a:xfrm>
            <a:off x="2632075" y="3708400"/>
            <a:ext cx="223838" cy="0"/>
          </a:xfrm>
          <a:prstGeom prst="line">
            <a:avLst/>
          </a:prstGeom>
          <a:noFill/>
          <a:ln w="19050">
            <a:solidFill>
              <a:srgbClr val="FFFF66"/>
            </a:solidFill>
            <a:round/>
            <a:headEnd type="triangle" w="med" len="med"/>
            <a:tailEnd type="triangle" w="med" len="med"/>
          </a:ln>
          <a:effectLst>
            <a:prstShdw prst="shdw17" dist="17961" dir="2700000">
              <a:srgbClr val="99993D">
                <a:alpha val="74997"/>
              </a:srgbClr>
            </a:prstShdw>
          </a:effectLst>
        </p:spPr>
        <p:txBody>
          <a:bodyPr wrap="none" lIns="78262" tIns="39135" rIns="78262" bIns="39135" anchor="ctr"/>
          <a:lstStyle/>
          <a:p>
            <a:endParaRPr lang="zh-CN" altLang="en-US"/>
          </a:p>
        </p:txBody>
      </p:sp>
      <p:sp>
        <p:nvSpPr>
          <p:cNvPr id="26685" name="Line 106"/>
          <p:cNvSpPr>
            <a:spLocks noChangeShapeType="1"/>
          </p:cNvSpPr>
          <p:nvPr/>
        </p:nvSpPr>
        <p:spPr bwMode="auto">
          <a:xfrm>
            <a:off x="3746500" y="1866900"/>
            <a:ext cx="0" cy="288925"/>
          </a:xfrm>
          <a:prstGeom prst="line">
            <a:avLst/>
          </a:prstGeom>
          <a:noFill/>
          <a:ln w="19050">
            <a:solidFill>
              <a:srgbClr val="FFFF66"/>
            </a:solidFill>
            <a:round/>
            <a:headEnd type="triangle" w="med" len="med"/>
            <a:tailEnd type="triangle" w="med" len="med"/>
          </a:ln>
          <a:effectLst>
            <a:prstShdw prst="shdw17" dist="17961" dir="2700000">
              <a:srgbClr val="99993D">
                <a:alpha val="74997"/>
              </a:srgbClr>
            </a:prstShdw>
          </a:effectLst>
        </p:spPr>
        <p:txBody>
          <a:bodyPr wrap="none" lIns="78262" tIns="39135" rIns="78262" bIns="39135" anchor="ctr"/>
          <a:lstStyle/>
          <a:p>
            <a:endParaRPr lang="zh-CN" altLang="en-US"/>
          </a:p>
        </p:txBody>
      </p:sp>
      <p:sp>
        <p:nvSpPr>
          <p:cNvPr id="26686" name="Line 161"/>
          <p:cNvSpPr>
            <a:spLocks noChangeShapeType="1"/>
          </p:cNvSpPr>
          <p:nvPr/>
        </p:nvSpPr>
        <p:spPr bwMode="auto">
          <a:xfrm>
            <a:off x="7377113" y="1866900"/>
            <a:ext cx="0" cy="288925"/>
          </a:xfrm>
          <a:prstGeom prst="line">
            <a:avLst/>
          </a:prstGeom>
          <a:noFill/>
          <a:ln w="19050">
            <a:solidFill>
              <a:srgbClr val="FFFF66"/>
            </a:solidFill>
            <a:round/>
            <a:headEnd type="triangle" w="med" len="med"/>
            <a:tailEnd type="triangle" w="med" len="med"/>
          </a:ln>
          <a:effectLst>
            <a:prstShdw prst="shdw17" dist="17961" dir="2700000">
              <a:srgbClr val="99993D">
                <a:alpha val="74997"/>
              </a:srgbClr>
            </a:prstShdw>
          </a:effectLst>
        </p:spPr>
        <p:txBody>
          <a:bodyPr wrap="none" lIns="78262" tIns="39135" rIns="78262" bIns="39135" anchor="ctr"/>
          <a:lstStyle/>
          <a:p>
            <a:endParaRPr lang="zh-CN" altLang="en-US"/>
          </a:p>
        </p:txBody>
      </p:sp>
      <p:sp>
        <p:nvSpPr>
          <p:cNvPr id="26687" name="Line 24"/>
          <p:cNvSpPr>
            <a:spLocks noChangeShapeType="1"/>
          </p:cNvSpPr>
          <p:nvPr/>
        </p:nvSpPr>
        <p:spPr bwMode="auto">
          <a:xfrm flipV="1">
            <a:off x="1724025" y="4313238"/>
            <a:ext cx="0" cy="230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lIns="79200" tIns="39600" rIns="79200" bIns="39600">
            <a:spAutoFit/>
          </a:bodyPr>
          <a:lstStyle/>
          <a:p>
            <a:endParaRPr lang="zh-CN" altLang="en-US"/>
          </a:p>
        </p:txBody>
      </p:sp>
      <p:sp>
        <p:nvSpPr>
          <p:cNvPr id="26688" name="Line 148"/>
          <p:cNvSpPr>
            <a:spLocks noChangeShapeType="1"/>
          </p:cNvSpPr>
          <p:nvPr/>
        </p:nvSpPr>
        <p:spPr bwMode="auto">
          <a:xfrm flipV="1">
            <a:off x="3635375" y="4313238"/>
            <a:ext cx="0" cy="230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lIns="79200" tIns="39600" rIns="79200" bIns="39600">
            <a:spAutoFit/>
          </a:bodyPr>
          <a:lstStyle/>
          <a:p>
            <a:endParaRPr lang="zh-CN" altLang="en-US"/>
          </a:p>
        </p:txBody>
      </p:sp>
      <p:sp>
        <p:nvSpPr>
          <p:cNvPr id="26689" name="Line 149"/>
          <p:cNvSpPr>
            <a:spLocks noChangeShapeType="1"/>
          </p:cNvSpPr>
          <p:nvPr/>
        </p:nvSpPr>
        <p:spPr bwMode="auto">
          <a:xfrm flipV="1">
            <a:off x="7451725" y="4313238"/>
            <a:ext cx="0" cy="230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lIns="79200" tIns="39600" rIns="79200" bIns="39600">
            <a:spAutoFit/>
          </a:bodyPr>
          <a:lstStyle/>
          <a:p>
            <a:endParaRPr lang="zh-CN" altLang="en-US"/>
          </a:p>
        </p:txBody>
      </p:sp>
      <p:grpSp>
        <p:nvGrpSpPr>
          <p:cNvPr id="26690" name="Group 201"/>
          <p:cNvGrpSpPr/>
          <p:nvPr/>
        </p:nvGrpSpPr>
        <p:grpSpPr bwMode="auto">
          <a:xfrm>
            <a:off x="2114550" y="3708400"/>
            <a:ext cx="373063" cy="220663"/>
            <a:chOff x="960" y="3168"/>
            <a:chExt cx="432" cy="480"/>
          </a:xfrm>
        </p:grpSpPr>
        <p:grpSp>
          <p:nvGrpSpPr>
            <p:cNvPr id="26756" name="Group 202"/>
            <p:cNvGrpSpPr/>
            <p:nvPr/>
          </p:nvGrpSpPr>
          <p:grpSpPr bwMode="auto">
            <a:xfrm>
              <a:off x="960" y="3408"/>
              <a:ext cx="432" cy="240"/>
              <a:chOff x="2214" y="306"/>
              <a:chExt cx="1488" cy="372"/>
            </a:xfrm>
          </p:grpSpPr>
          <p:sp>
            <p:nvSpPr>
              <p:cNvPr id="26772" name="Oval 203"/>
              <p:cNvSpPr>
                <a:spLocks noChangeArrowheads="1"/>
              </p:cNvSpPr>
              <p:nvPr/>
            </p:nvSpPr>
            <p:spPr bwMode="auto">
              <a:xfrm>
                <a:off x="2214" y="342"/>
                <a:ext cx="1488" cy="336"/>
              </a:xfrm>
              <a:prstGeom prst="ellipse">
                <a:avLst/>
              </a:prstGeom>
              <a:solidFill>
                <a:srgbClr val="CC9900"/>
              </a:solidFill>
              <a:ln w="9525">
                <a:noFill/>
                <a:round/>
              </a:ln>
            </p:spPr>
            <p:txBody>
              <a:bodyPr wrap="none"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26773" name="Oval 204"/>
              <p:cNvSpPr>
                <a:spLocks noChangeArrowheads="1"/>
              </p:cNvSpPr>
              <p:nvPr/>
            </p:nvSpPr>
            <p:spPr bwMode="auto">
              <a:xfrm>
                <a:off x="2214" y="306"/>
                <a:ext cx="1488" cy="336"/>
              </a:xfrm>
              <a:prstGeom prst="ellipse">
                <a:avLst/>
              </a:prstGeom>
              <a:gradFill rotWithShape="0">
                <a:gsLst>
                  <a:gs pos="0">
                    <a:srgbClr val="CC9900"/>
                  </a:gs>
                  <a:gs pos="100000">
                    <a:srgbClr val="5E4700"/>
                  </a:gs>
                </a:gsLst>
                <a:lin ang="2700000" scaled="1"/>
              </a:gradFill>
              <a:ln w="9525">
                <a:noFill/>
                <a:round/>
              </a:ln>
            </p:spPr>
            <p:txBody>
              <a:bodyPr wrap="none"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endParaRPr>
              </a:p>
            </p:txBody>
          </p:sp>
        </p:grpSp>
        <p:grpSp>
          <p:nvGrpSpPr>
            <p:cNvPr id="26757" name="Group 205"/>
            <p:cNvGrpSpPr/>
            <p:nvPr/>
          </p:nvGrpSpPr>
          <p:grpSpPr bwMode="auto">
            <a:xfrm>
              <a:off x="960" y="3360"/>
              <a:ext cx="432" cy="240"/>
              <a:chOff x="2214" y="306"/>
              <a:chExt cx="1488" cy="372"/>
            </a:xfrm>
          </p:grpSpPr>
          <p:sp>
            <p:nvSpPr>
              <p:cNvPr id="26770" name="Oval 206"/>
              <p:cNvSpPr>
                <a:spLocks noChangeArrowheads="1"/>
              </p:cNvSpPr>
              <p:nvPr/>
            </p:nvSpPr>
            <p:spPr bwMode="auto">
              <a:xfrm>
                <a:off x="2214" y="342"/>
                <a:ext cx="1488" cy="336"/>
              </a:xfrm>
              <a:prstGeom prst="ellipse">
                <a:avLst/>
              </a:prstGeom>
              <a:solidFill>
                <a:srgbClr val="CC9900"/>
              </a:solidFill>
              <a:ln w="9525">
                <a:noFill/>
                <a:round/>
              </a:ln>
            </p:spPr>
            <p:txBody>
              <a:bodyPr wrap="none"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26771" name="Oval 207"/>
              <p:cNvSpPr>
                <a:spLocks noChangeArrowheads="1"/>
              </p:cNvSpPr>
              <p:nvPr/>
            </p:nvSpPr>
            <p:spPr bwMode="auto">
              <a:xfrm>
                <a:off x="2214" y="306"/>
                <a:ext cx="1488" cy="336"/>
              </a:xfrm>
              <a:prstGeom prst="ellipse">
                <a:avLst/>
              </a:prstGeom>
              <a:gradFill rotWithShape="0">
                <a:gsLst>
                  <a:gs pos="0">
                    <a:srgbClr val="CC9900"/>
                  </a:gs>
                  <a:gs pos="100000">
                    <a:srgbClr val="5E4700"/>
                  </a:gs>
                </a:gsLst>
                <a:lin ang="2700000" scaled="1"/>
              </a:gradFill>
              <a:ln w="9525">
                <a:noFill/>
                <a:round/>
              </a:ln>
            </p:spPr>
            <p:txBody>
              <a:bodyPr wrap="none"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endParaRPr>
              </a:p>
            </p:txBody>
          </p:sp>
        </p:grpSp>
        <p:grpSp>
          <p:nvGrpSpPr>
            <p:cNvPr id="26758" name="Group 208"/>
            <p:cNvGrpSpPr/>
            <p:nvPr/>
          </p:nvGrpSpPr>
          <p:grpSpPr bwMode="auto">
            <a:xfrm>
              <a:off x="960" y="3312"/>
              <a:ext cx="432" cy="240"/>
              <a:chOff x="2214" y="306"/>
              <a:chExt cx="1488" cy="372"/>
            </a:xfrm>
          </p:grpSpPr>
          <p:sp>
            <p:nvSpPr>
              <p:cNvPr id="26768" name="Oval 209"/>
              <p:cNvSpPr>
                <a:spLocks noChangeArrowheads="1"/>
              </p:cNvSpPr>
              <p:nvPr/>
            </p:nvSpPr>
            <p:spPr bwMode="auto">
              <a:xfrm>
                <a:off x="2214" y="342"/>
                <a:ext cx="1488" cy="336"/>
              </a:xfrm>
              <a:prstGeom prst="ellipse">
                <a:avLst/>
              </a:prstGeom>
              <a:solidFill>
                <a:srgbClr val="CC9900"/>
              </a:solidFill>
              <a:ln w="9525">
                <a:noFill/>
                <a:round/>
              </a:ln>
            </p:spPr>
            <p:txBody>
              <a:bodyPr wrap="none"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26769" name="Oval 210"/>
              <p:cNvSpPr>
                <a:spLocks noChangeArrowheads="1"/>
              </p:cNvSpPr>
              <p:nvPr/>
            </p:nvSpPr>
            <p:spPr bwMode="auto">
              <a:xfrm>
                <a:off x="2214" y="306"/>
                <a:ext cx="1488" cy="336"/>
              </a:xfrm>
              <a:prstGeom prst="ellipse">
                <a:avLst/>
              </a:prstGeom>
              <a:gradFill rotWithShape="0">
                <a:gsLst>
                  <a:gs pos="0">
                    <a:srgbClr val="CC9900"/>
                  </a:gs>
                  <a:gs pos="100000">
                    <a:srgbClr val="5E4700"/>
                  </a:gs>
                </a:gsLst>
                <a:lin ang="2700000" scaled="1"/>
              </a:gradFill>
              <a:ln w="9525">
                <a:noFill/>
                <a:round/>
              </a:ln>
            </p:spPr>
            <p:txBody>
              <a:bodyPr wrap="none"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endParaRPr>
              </a:p>
            </p:txBody>
          </p:sp>
        </p:grpSp>
        <p:grpSp>
          <p:nvGrpSpPr>
            <p:cNvPr id="26759" name="Group 211"/>
            <p:cNvGrpSpPr/>
            <p:nvPr/>
          </p:nvGrpSpPr>
          <p:grpSpPr bwMode="auto">
            <a:xfrm>
              <a:off x="960" y="3264"/>
              <a:ext cx="432" cy="240"/>
              <a:chOff x="2214" y="306"/>
              <a:chExt cx="1488" cy="372"/>
            </a:xfrm>
          </p:grpSpPr>
          <p:sp>
            <p:nvSpPr>
              <p:cNvPr id="26766" name="Oval 212"/>
              <p:cNvSpPr>
                <a:spLocks noChangeArrowheads="1"/>
              </p:cNvSpPr>
              <p:nvPr/>
            </p:nvSpPr>
            <p:spPr bwMode="auto">
              <a:xfrm>
                <a:off x="2214" y="342"/>
                <a:ext cx="1488" cy="336"/>
              </a:xfrm>
              <a:prstGeom prst="ellipse">
                <a:avLst/>
              </a:prstGeom>
              <a:solidFill>
                <a:srgbClr val="CC9900"/>
              </a:solidFill>
              <a:ln w="9525">
                <a:noFill/>
                <a:round/>
              </a:ln>
            </p:spPr>
            <p:txBody>
              <a:bodyPr wrap="none"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26767" name="Oval 213"/>
              <p:cNvSpPr>
                <a:spLocks noChangeArrowheads="1"/>
              </p:cNvSpPr>
              <p:nvPr/>
            </p:nvSpPr>
            <p:spPr bwMode="auto">
              <a:xfrm>
                <a:off x="2214" y="306"/>
                <a:ext cx="1488" cy="336"/>
              </a:xfrm>
              <a:prstGeom prst="ellipse">
                <a:avLst/>
              </a:prstGeom>
              <a:gradFill rotWithShape="0">
                <a:gsLst>
                  <a:gs pos="0">
                    <a:srgbClr val="CC9900"/>
                  </a:gs>
                  <a:gs pos="100000">
                    <a:srgbClr val="5E4700"/>
                  </a:gs>
                </a:gsLst>
                <a:lin ang="2700000" scaled="1"/>
              </a:gradFill>
              <a:ln w="9525">
                <a:noFill/>
                <a:round/>
              </a:ln>
            </p:spPr>
            <p:txBody>
              <a:bodyPr wrap="none"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endParaRPr>
              </a:p>
            </p:txBody>
          </p:sp>
        </p:grpSp>
        <p:grpSp>
          <p:nvGrpSpPr>
            <p:cNvPr id="26760" name="Group 214"/>
            <p:cNvGrpSpPr/>
            <p:nvPr/>
          </p:nvGrpSpPr>
          <p:grpSpPr bwMode="auto">
            <a:xfrm>
              <a:off x="960" y="3216"/>
              <a:ext cx="432" cy="240"/>
              <a:chOff x="2214" y="306"/>
              <a:chExt cx="1488" cy="372"/>
            </a:xfrm>
          </p:grpSpPr>
          <p:sp>
            <p:nvSpPr>
              <p:cNvPr id="26764" name="Oval 215"/>
              <p:cNvSpPr>
                <a:spLocks noChangeArrowheads="1"/>
              </p:cNvSpPr>
              <p:nvPr/>
            </p:nvSpPr>
            <p:spPr bwMode="auto">
              <a:xfrm>
                <a:off x="2214" y="342"/>
                <a:ext cx="1488" cy="336"/>
              </a:xfrm>
              <a:prstGeom prst="ellipse">
                <a:avLst/>
              </a:prstGeom>
              <a:solidFill>
                <a:srgbClr val="CC9900"/>
              </a:solidFill>
              <a:ln w="9525">
                <a:noFill/>
                <a:round/>
              </a:ln>
            </p:spPr>
            <p:txBody>
              <a:bodyPr wrap="none"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26765" name="Oval 216"/>
              <p:cNvSpPr>
                <a:spLocks noChangeArrowheads="1"/>
              </p:cNvSpPr>
              <p:nvPr/>
            </p:nvSpPr>
            <p:spPr bwMode="auto">
              <a:xfrm>
                <a:off x="2214" y="306"/>
                <a:ext cx="1488" cy="336"/>
              </a:xfrm>
              <a:prstGeom prst="ellipse">
                <a:avLst/>
              </a:prstGeom>
              <a:gradFill rotWithShape="0">
                <a:gsLst>
                  <a:gs pos="0">
                    <a:srgbClr val="CC9900"/>
                  </a:gs>
                  <a:gs pos="100000">
                    <a:srgbClr val="5E4700"/>
                  </a:gs>
                </a:gsLst>
                <a:lin ang="2700000" scaled="1"/>
              </a:gradFill>
              <a:ln w="9525">
                <a:noFill/>
                <a:round/>
              </a:ln>
            </p:spPr>
            <p:txBody>
              <a:bodyPr wrap="none"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endParaRPr>
              </a:p>
            </p:txBody>
          </p:sp>
        </p:grpSp>
        <p:grpSp>
          <p:nvGrpSpPr>
            <p:cNvPr id="26761" name="Group 217"/>
            <p:cNvGrpSpPr/>
            <p:nvPr/>
          </p:nvGrpSpPr>
          <p:grpSpPr bwMode="auto">
            <a:xfrm>
              <a:off x="960" y="3168"/>
              <a:ext cx="432" cy="240"/>
              <a:chOff x="2214" y="306"/>
              <a:chExt cx="1488" cy="372"/>
            </a:xfrm>
          </p:grpSpPr>
          <p:sp>
            <p:nvSpPr>
              <p:cNvPr id="26762" name="Oval 218"/>
              <p:cNvSpPr>
                <a:spLocks noChangeArrowheads="1"/>
              </p:cNvSpPr>
              <p:nvPr/>
            </p:nvSpPr>
            <p:spPr bwMode="auto">
              <a:xfrm>
                <a:off x="2214" y="342"/>
                <a:ext cx="1488" cy="336"/>
              </a:xfrm>
              <a:prstGeom prst="ellipse">
                <a:avLst/>
              </a:prstGeom>
              <a:solidFill>
                <a:srgbClr val="CC9900"/>
              </a:solidFill>
              <a:ln w="9525">
                <a:noFill/>
                <a:round/>
              </a:ln>
            </p:spPr>
            <p:txBody>
              <a:bodyPr wrap="none"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26763" name="Oval 219"/>
              <p:cNvSpPr>
                <a:spLocks noChangeArrowheads="1"/>
              </p:cNvSpPr>
              <p:nvPr/>
            </p:nvSpPr>
            <p:spPr bwMode="auto">
              <a:xfrm>
                <a:off x="2214" y="306"/>
                <a:ext cx="1488" cy="336"/>
              </a:xfrm>
              <a:prstGeom prst="ellipse">
                <a:avLst/>
              </a:prstGeom>
              <a:gradFill rotWithShape="0">
                <a:gsLst>
                  <a:gs pos="0">
                    <a:srgbClr val="CC9900"/>
                  </a:gs>
                  <a:gs pos="100000">
                    <a:srgbClr val="5E4700"/>
                  </a:gs>
                </a:gsLst>
                <a:lin ang="2700000" scaled="1"/>
              </a:gradFill>
              <a:ln w="9525">
                <a:noFill/>
                <a:round/>
              </a:ln>
            </p:spPr>
            <p:txBody>
              <a:bodyPr wrap="none"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endParaRPr>
              </a:p>
            </p:txBody>
          </p:sp>
        </p:grpSp>
      </p:grpSp>
      <p:sp>
        <p:nvSpPr>
          <p:cNvPr id="26691" name="Line 265"/>
          <p:cNvSpPr>
            <a:spLocks noChangeShapeType="1"/>
          </p:cNvSpPr>
          <p:nvPr/>
        </p:nvSpPr>
        <p:spPr bwMode="auto">
          <a:xfrm>
            <a:off x="6737350" y="3419475"/>
            <a:ext cx="223838" cy="0"/>
          </a:xfrm>
          <a:prstGeom prst="line">
            <a:avLst/>
          </a:prstGeom>
          <a:noFill/>
          <a:ln w="19050">
            <a:solidFill>
              <a:srgbClr val="FFFF66"/>
            </a:solidFill>
            <a:round/>
            <a:headEnd type="triangle" w="med" len="med"/>
            <a:tailEnd type="triangle" w="med" len="med"/>
          </a:ln>
          <a:effectLst>
            <a:prstShdw prst="shdw17" dist="17961" dir="2700000">
              <a:srgbClr val="99993D">
                <a:alpha val="74997"/>
              </a:srgbClr>
            </a:prstShdw>
          </a:effectLst>
        </p:spPr>
        <p:txBody>
          <a:bodyPr wrap="none" lIns="78262" tIns="39135" rIns="78262" bIns="39135" anchor="ctr"/>
          <a:lstStyle/>
          <a:p>
            <a:endParaRPr lang="zh-CN" altLang="en-US"/>
          </a:p>
        </p:txBody>
      </p:sp>
      <p:sp>
        <p:nvSpPr>
          <p:cNvPr id="26692" name="Line 265"/>
          <p:cNvSpPr>
            <a:spLocks noChangeShapeType="1"/>
          </p:cNvSpPr>
          <p:nvPr/>
        </p:nvSpPr>
        <p:spPr bwMode="auto">
          <a:xfrm>
            <a:off x="6737350" y="2700338"/>
            <a:ext cx="223838" cy="0"/>
          </a:xfrm>
          <a:prstGeom prst="line">
            <a:avLst/>
          </a:prstGeom>
          <a:noFill/>
          <a:ln w="19050">
            <a:solidFill>
              <a:srgbClr val="FFFF66"/>
            </a:solidFill>
            <a:round/>
            <a:headEnd type="triangle" w="med" len="med"/>
            <a:tailEnd type="triangle" w="med" len="med"/>
          </a:ln>
          <a:effectLst>
            <a:prstShdw prst="shdw17" dist="17961" dir="2700000">
              <a:srgbClr val="99993D">
                <a:alpha val="74997"/>
              </a:srgbClr>
            </a:prstShdw>
          </a:effectLst>
        </p:spPr>
        <p:txBody>
          <a:bodyPr wrap="none" lIns="78262" tIns="39135" rIns="78262" bIns="39135" anchor="ctr"/>
          <a:lstStyle/>
          <a:p>
            <a:endParaRPr lang="zh-CN" altLang="en-US"/>
          </a:p>
        </p:txBody>
      </p:sp>
      <p:pic>
        <p:nvPicPr>
          <p:cNvPr id="26693" name="图片 9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00363" y="3068638"/>
            <a:ext cx="3713162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94" name="Rectangle 11"/>
          <p:cNvSpPr>
            <a:spLocks noChangeArrowheads="1"/>
          </p:cNvSpPr>
          <p:nvPr/>
        </p:nvSpPr>
        <p:spPr bwMode="auto">
          <a:xfrm>
            <a:off x="7413625" y="1244600"/>
            <a:ext cx="406400" cy="2841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80147" tIns="40073" rIns="80147" bIns="40073">
            <a:spAutoFit/>
          </a:bodyPr>
          <a:lstStyle/>
          <a:p>
            <a:pPr marL="300355" indent="-300355" defTabSz="802005">
              <a:lnSpc>
                <a:spcPct val="140000"/>
              </a:lnSpc>
              <a:buClr>
                <a:schemeClr val="bg2"/>
              </a:buClr>
              <a:buSzPct val="60000"/>
            </a:pPr>
            <a:r>
              <a:rPr lang="zh-CN" altLang="en-US" sz="900">
                <a:latin typeface="微软雅黑" panose="020B0503020204020204" pitchFamily="34" charset="-122"/>
                <a:ea typeface="微软雅黑" panose="020B0503020204020204" pitchFamily="34" charset="-122"/>
                <a:cs typeface="华文细黑" panose="02010600040101010101" charset="-122"/>
              </a:rPr>
              <a:t>财经</a:t>
            </a:r>
            <a:endParaRPr lang="zh-CN" altLang="en-US" sz="900">
              <a:latin typeface="微软雅黑" panose="020B0503020204020204" pitchFamily="34" charset="-122"/>
              <a:ea typeface="微软雅黑" panose="020B0503020204020204" pitchFamily="34" charset="-122"/>
              <a:cs typeface="华文细黑" panose="02010600040101010101" charset="-122"/>
            </a:endParaRPr>
          </a:p>
        </p:txBody>
      </p:sp>
      <p:sp>
        <p:nvSpPr>
          <p:cNvPr id="26695" name="Rectangle 78"/>
          <p:cNvSpPr>
            <a:spLocks noChangeArrowheads="1"/>
          </p:cNvSpPr>
          <p:nvPr/>
        </p:nvSpPr>
        <p:spPr bwMode="auto">
          <a:xfrm>
            <a:off x="3155950" y="1374775"/>
            <a:ext cx="654050" cy="173038"/>
          </a:xfrm>
          <a:prstGeom prst="rect">
            <a:avLst/>
          </a:prstGeom>
          <a:solidFill>
            <a:schemeClr val="bg2"/>
          </a:solidFill>
          <a:ln w="9525">
            <a:solidFill>
              <a:schemeClr val="bg1"/>
            </a:solidFill>
            <a:miter lim="800000"/>
          </a:ln>
        </p:spPr>
        <p:txBody>
          <a:bodyPr lIns="0" tIns="39132" rIns="0" bIns="39132" anchor="ctr"/>
          <a:lstStyle/>
          <a:p>
            <a:pPr defTabSz="784225"/>
            <a:r>
              <a:rPr lang="zh-CN" altLang="en-US" sz="900">
                <a:latin typeface="微软雅黑" panose="020B0503020204020204" pitchFamily="34" charset="-122"/>
                <a:ea typeface="微软雅黑" panose="020B0503020204020204" pitchFamily="34" charset="-122"/>
                <a:cs typeface="华文细黑" panose="02010600040101010101" charset="-122"/>
              </a:rPr>
              <a:t>数码门户</a:t>
            </a:r>
            <a:endParaRPr lang="zh-CN" altLang="en-US" sz="900">
              <a:latin typeface="微软雅黑" panose="020B0503020204020204" pitchFamily="34" charset="-122"/>
              <a:ea typeface="微软雅黑" panose="020B0503020204020204" pitchFamily="34" charset="-122"/>
              <a:cs typeface="华文细黑" panose="02010600040101010101" charset="-122"/>
            </a:endParaRPr>
          </a:p>
        </p:txBody>
      </p:sp>
      <p:sp>
        <p:nvSpPr>
          <p:cNvPr id="26696" name="Rectangle 80"/>
          <p:cNvSpPr>
            <a:spLocks noChangeArrowheads="1"/>
          </p:cNvSpPr>
          <p:nvPr/>
        </p:nvSpPr>
        <p:spPr bwMode="auto">
          <a:xfrm>
            <a:off x="3155950" y="1157288"/>
            <a:ext cx="654050" cy="173037"/>
          </a:xfrm>
          <a:prstGeom prst="rect">
            <a:avLst/>
          </a:prstGeom>
          <a:solidFill>
            <a:schemeClr val="bg2"/>
          </a:solidFill>
          <a:ln w="9525">
            <a:solidFill>
              <a:schemeClr val="bg1"/>
            </a:solidFill>
            <a:miter lim="800000"/>
          </a:ln>
        </p:spPr>
        <p:txBody>
          <a:bodyPr lIns="0" tIns="39132" rIns="0" bIns="39132" anchor="ctr"/>
          <a:lstStyle/>
          <a:p>
            <a:pPr defTabSz="784225"/>
            <a:r>
              <a:rPr lang="zh-CN" altLang="en-US" sz="900">
                <a:latin typeface="微软雅黑" panose="020B0503020204020204" pitchFamily="34" charset="-122"/>
                <a:ea typeface="微软雅黑" panose="020B0503020204020204" pitchFamily="34" charset="-122"/>
                <a:cs typeface="华文细黑" panose="02010600040101010101" charset="-122"/>
              </a:rPr>
              <a:t>医疗门户</a:t>
            </a:r>
            <a:endParaRPr lang="zh-CN" altLang="en-US" sz="900">
              <a:latin typeface="微软雅黑" panose="020B0503020204020204" pitchFamily="34" charset="-122"/>
              <a:ea typeface="微软雅黑" panose="020B0503020204020204" pitchFamily="34" charset="-122"/>
              <a:cs typeface="华文细黑" panose="02010600040101010101" charset="-122"/>
            </a:endParaRPr>
          </a:p>
        </p:txBody>
      </p:sp>
      <p:sp>
        <p:nvSpPr>
          <p:cNvPr id="26697" name="Rectangle 82"/>
          <p:cNvSpPr>
            <a:spLocks noChangeArrowheads="1"/>
          </p:cNvSpPr>
          <p:nvPr/>
        </p:nvSpPr>
        <p:spPr bwMode="auto">
          <a:xfrm>
            <a:off x="3155950" y="1582738"/>
            <a:ext cx="654050" cy="173037"/>
          </a:xfrm>
          <a:prstGeom prst="rect">
            <a:avLst/>
          </a:prstGeom>
          <a:solidFill>
            <a:schemeClr val="bg2"/>
          </a:solidFill>
          <a:ln w="9525">
            <a:solidFill>
              <a:schemeClr val="bg1"/>
            </a:solidFill>
            <a:miter lim="800000"/>
          </a:ln>
        </p:spPr>
        <p:txBody>
          <a:bodyPr lIns="0" tIns="39132" rIns="0" bIns="39132" anchor="ctr"/>
          <a:lstStyle/>
          <a:p>
            <a:pPr defTabSz="784225"/>
            <a:r>
              <a:rPr lang="zh-CN" altLang="en-US" sz="900">
                <a:latin typeface="微软雅黑" panose="020B0503020204020204" pitchFamily="34" charset="-122"/>
                <a:ea typeface="微软雅黑" panose="020B0503020204020204" pitchFamily="34" charset="-122"/>
                <a:cs typeface="华文细黑" panose="02010600040101010101" charset="-122"/>
              </a:rPr>
              <a:t>快消门户</a:t>
            </a:r>
            <a:endParaRPr lang="zh-CN" altLang="en-US" sz="900">
              <a:latin typeface="微软雅黑" panose="020B0503020204020204" pitchFamily="34" charset="-122"/>
              <a:ea typeface="微软雅黑" panose="020B0503020204020204" pitchFamily="34" charset="-122"/>
              <a:cs typeface="华文细黑" panose="02010600040101010101" charset="-122"/>
            </a:endParaRPr>
          </a:p>
        </p:txBody>
      </p:sp>
      <p:sp>
        <p:nvSpPr>
          <p:cNvPr id="26698" name="Rectangle 78"/>
          <p:cNvSpPr>
            <a:spLocks noChangeArrowheads="1"/>
          </p:cNvSpPr>
          <p:nvPr/>
        </p:nvSpPr>
        <p:spPr bwMode="auto">
          <a:xfrm>
            <a:off x="3865563" y="1374775"/>
            <a:ext cx="654050" cy="173038"/>
          </a:xfrm>
          <a:prstGeom prst="rect">
            <a:avLst/>
          </a:prstGeom>
          <a:solidFill>
            <a:schemeClr val="bg2"/>
          </a:solidFill>
          <a:ln w="9525">
            <a:solidFill>
              <a:schemeClr val="bg1"/>
            </a:solidFill>
            <a:miter lim="800000"/>
          </a:ln>
        </p:spPr>
        <p:txBody>
          <a:bodyPr lIns="0" tIns="39132" rIns="0" bIns="39132" anchor="ctr"/>
          <a:lstStyle/>
          <a:p>
            <a:pPr defTabSz="784225"/>
            <a:r>
              <a:rPr lang="zh-CN" altLang="en-US" sz="900">
                <a:latin typeface="微软雅黑" panose="020B0503020204020204" pitchFamily="34" charset="-122"/>
                <a:ea typeface="微软雅黑" panose="020B0503020204020204" pitchFamily="34" charset="-122"/>
                <a:cs typeface="华文细黑" panose="02010600040101010101" charset="-122"/>
              </a:rPr>
              <a:t>家居门户</a:t>
            </a:r>
            <a:endParaRPr lang="zh-CN" altLang="en-US" sz="900">
              <a:latin typeface="微软雅黑" panose="020B0503020204020204" pitchFamily="34" charset="-122"/>
              <a:ea typeface="微软雅黑" panose="020B0503020204020204" pitchFamily="34" charset="-122"/>
              <a:cs typeface="华文细黑" panose="02010600040101010101" charset="-122"/>
            </a:endParaRPr>
          </a:p>
        </p:txBody>
      </p:sp>
      <p:sp>
        <p:nvSpPr>
          <p:cNvPr id="26699" name="Rectangle 80"/>
          <p:cNvSpPr>
            <a:spLocks noChangeArrowheads="1"/>
          </p:cNvSpPr>
          <p:nvPr/>
        </p:nvSpPr>
        <p:spPr bwMode="auto">
          <a:xfrm>
            <a:off x="3865563" y="1157288"/>
            <a:ext cx="654050" cy="173037"/>
          </a:xfrm>
          <a:prstGeom prst="rect">
            <a:avLst/>
          </a:prstGeom>
          <a:solidFill>
            <a:schemeClr val="bg2"/>
          </a:solidFill>
          <a:ln w="9525">
            <a:solidFill>
              <a:schemeClr val="bg1"/>
            </a:solidFill>
            <a:miter lim="800000"/>
          </a:ln>
        </p:spPr>
        <p:txBody>
          <a:bodyPr lIns="0" tIns="39132" rIns="0" bIns="39132" anchor="ctr"/>
          <a:lstStyle/>
          <a:p>
            <a:pPr defTabSz="784225"/>
            <a:r>
              <a:rPr lang="zh-CN" altLang="en-US" sz="900">
                <a:latin typeface="微软雅黑" panose="020B0503020204020204" pitchFamily="34" charset="-122"/>
                <a:ea typeface="微软雅黑" panose="020B0503020204020204" pitchFamily="34" charset="-122"/>
                <a:cs typeface="华文细黑" panose="02010600040101010101" charset="-122"/>
              </a:rPr>
              <a:t>母婴门户</a:t>
            </a:r>
            <a:endParaRPr lang="zh-CN" altLang="en-US" sz="900">
              <a:latin typeface="微软雅黑" panose="020B0503020204020204" pitchFamily="34" charset="-122"/>
              <a:ea typeface="微软雅黑" panose="020B0503020204020204" pitchFamily="34" charset="-122"/>
              <a:cs typeface="华文细黑" panose="02010600040101010101" charset="-122"/>
            </a:endParaRPr>
          </a:p>
        </p:txBody>
      </p:sp>
      <p:sp>
        <p:nvSpPr>
          <p:cNvPr id="26700" name="Rectangle 82"/>
          <p:cNvSpPr>
            <a:spLocks noChangeArrowheads="1"/>
          </p:cNvSpPr>
          <p:nvPr/>
        </p:nvSpPr>
        <p:spPr bwMode="auto">
          <a:xfrm>
            <a:off x="3865563" y="1582738"/>
            <a:ext cx="654050" cy="173037"/>
          </a:xfrm>
          <a:prstGeom prst="rect">
            <a:avLst/>
          </a:prstGeom>
          <a:solidFill>
            <a:schemeClr val="bg2"/>
          </a:solidFill>
          <a:ln w="9525">
            <a:solidFill>
              <a:schemeClr val="bg1"/>
            </a:solidFill>
            <a:miter lim="800000"/>
          </a:ln>
        </p:spPr>
        <p:txBody>
          <a:bodyPr lIns="0" tIns="39132" rIns="0" bIns="39132" anchor="ctr"/>
          <a:lstStyle/>
          <a:p>
            <a:pPr defTabSz="784225"/>
            <a:r>
              <a:rPr lang="en-US" altLang="zh-CN" sz="900">
                <a:latin typeface="微软雅黑" panose="020B0503020204020204" pitchFamily="34" charset="-122"/>
                <a:ea typeface="微软雅黑" panose="020B0503020204020204" pitchFamily="34" charset="-122"/>
                <a:cs typeface="华文细黑" panose="02010600040101010101" charset="-122"/>
              </a:rPr>
              <a:t>……</a:t>
            </a:r>
            <a:endParaRPr lang="zh-CN" altLang="en-US" sz="900">
              <a:latin typeface="微软雅黑" panose="020B0503020204020204" pitchFamily="34" charset="-122"/>
              <a:ea typeface="微软雅黑" panose="020B0503020204020204" pitchFamily="34" charset="-122"/>
              <a:cs typeface="华文细黑" panose="02010600040101010101" charset="-122"/>
            </a:endParaRPr>
          </a:p>
        </p:txBody>
      </p:sp>
      <p:grpSp>
        <p:nvGrpSpPr>
          <p:cNvPr id="26701" name="Group 25"/>
          <p:cNvGrpSpPr/>
          <p:nvPr/>
        </p:nvGrpSpPr>
        <p:grpSpPr bwMode="auto">
          <a:xfrm>
            <a:off x="4587875" y="4441825"/>
            <a:ext cx="1855788" cy="346075"/>
            <a:chOff x="3379" y="3521"/>
            <a:chExt cx="1315" cy="272"/>
          </a:xfrm>
        </p:grpSpPr>
        <p:pic>
          <p:nvPicPr>
            <p:cNvPr id="26754" name="Picture 26" descr="云6"/>
            <p:cNvPicPr>
              <a:picLocks noChangeAspect="1" noChangeArrowheads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3379" y="3521"/>
              <a:ext cx="1315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755" name="Text Box 27"/>
            <p:cNvSpPr txBox="1">
              <a:spLocks noChangeArrowheads="1"/>
            </p:cNvSpPr>
            <p:nvPr/>
          </p:nvSpPr>
          <p:spPr bwMode="auto">
            <a:xfrm>
              <a:off x="3770" y="3558"/>
              <a:ext cx="567" cy="18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79195" tIns="39598" rIns="79195" bIns="39598">
              <a:spAutoFit/>
            </a:bodyPr>
            <a:lstStyle/>
            <a:p>
              <a:pPr defTabSz="802005"/>
              <a:r>
                <a:rPr lang="zh-CN" altLang="en-US" sz="1000">
                  <a:latin typeface="微软雅黑" panose="020B0503020204020204" pitchFamily="34" charset="-122"/>
                  <a:ea typeface="微软雅黑" panose="020B0503020204020204" pitchFamily="34" charset="-122"/>
                  <a:cs typeface="华文细黑" panose="02010600040101010101" charset="-122"/>
                </a:rPr>
                <a:t>广电网数据</a:t>
              </a:r>
              <a:endParaRPr lang="en-US" altLang="zh-CN" sz="1000">
                <a:latin typeface="微软雅黑" panose="020B0503020204020204" pitchFamily="34" charset="-122"/>
                <a:ea typeface="微软雅黑" panose="020B0503020204020204" pitchFamily="34" charset="-122"/>
                <a:cs typeface="华文细黑" panose="02010600040101010101" charset="-122"/>
              </a:endParaRPr>
            </a:p>
          </p:txBody>
        </p:sp>
      </p:grpSp>
      <p:sp>
        <p:nvSpPr>
          <p:cNvPr id="26702" name="Line 149"/>
          <p:cNvSpPr>
            <a:spLocks noChangeShapeType="1"/>
          </p:cNvSpPr>
          <p:nvPr/>
        </p:nvSpPr>
        <p:spPr bwMode="auto">
          <a:xfrm flipV="1">
            <a:off x="5508625" y="4284663"/>
            <a:ext cx="0" cy="230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lIns="79200" tIns="39600" rIns="79200" bIns="39600">
            <a:spAutoFit/>
          </a:bodyPr>
          <a:lstStyle/>
          <a:p>
            <a:endParaRPr lang="zh-CN" altLang="en-US"/>
          </a:p>
        </p:txBody>
      </p:sp>
      <p:sp>
        <p:nvSpPr>
          <p:cNvPr id="26703" name="Rectangle 232"/>
          <p:cNvSpPr>
            <a:spLocks noChangeArrowheads="1"/>
          </p:cNvSpPr>
          <p:nvPr/>
        </p:nvSpPr>
        <p:spPr bwMode="auto">
          <a:xfrm>
            <a:off x="4067175" y="4070350"/>
            <a:ext cx="1703388" cy="203200"/>
          </a:xfrm>
          <a:prstGeom prst="rect">
            <a:avLst/>
          </a:prstGeom>
          <a:solidFill>
            <a:srgbClr val="CCFFFF">
              <a:alpha val="76077"/>
            </a:srgbClr>
          </a:solidFill>
          <a:ln w="9525">
            <a:noFill/>
            <a:miter lim="800000"/>
          </a:ln>
        </p:spPr>
        <p:txBody>
          <a:bodyPr wrap="none" lIns="78257" tIns="39132" rIns="78257" bIns="39132" anchor="ctr"/>
          <a:lstStyle/>
          <a:p>
            <a:pPr algn="ctr" defTabSz="784225"/>
            <a:r>
              <a:rPr lang="zh-CN" altLang="en-US" sz="1000" b="1">
                <a:latin typeface="微软雅黑" panose="020B0503020204020204" pitchFamily="34" charset="-122"/>
                <a:ea typeface="微软雅黑" panose="020B0503020204020204" pitchFamily="34" charset="-122"/>
                <a:cs typeface="华文细黑" panose="02010600040101010101" charset="-122"/>
              </a:rPr>
              <a:t>搜索引擎</a:t>
            </a:r>
            <a:endParaRPr lang="zh-CN" altLang="en-US" sz="1000" b="1">
              <a:latin typeface="微软雅黑" panose="020B0503020204020204" pitchFamily="34" charset="-122"/>
              <a:ea typeface="微软雅黑" panose="020B0503020204020204" pitchFamily="34" charset="-122"/>
              <a:cs typeface="华文细黑" panose="02010600040101010101" charset="-122"/>
            </a:endParaRPr>
          </a:p>
        </p:txBody>
      </p:sp>
      <p:sp>
        <p:nvSpPr>
          <p:cNvPr id="26704" name="Rectangle 232"/>
          <p:cNvSpPr>
            <a:spLocks noChangeArrowheads="1"/>
          </p:cNvSpPr>
          <p:nvPr/>
        </p:nvSpPr>
        <p:spPr bwMode="auto">
          <a:xfrm>
            <a:off x="1990725" y="4067175"/>
            <a:ext cx="1701800" cy="203200"/>
          </a:xfrm>
          <a:prstGeom prst="rect">
            <a:avLst/>
          </a:prstGeom>
          <a:solidFill>
            <a:srgbClr val="CCFFFF">
              <a:alpha val="76077"/>
            </a:srgbClr>
          </a:solidFill>
          <a:ln w="9525">
            <a:noFill/>
            <a:miter lim="800000"/>
          </a:ln>
        </p:spPr>
        <p:txBody>
          <a:bodyPr wrap="none" lIns="78257" tIns="39132" rIns="78257" bIns="39132" anchor="ctr"/>
          <a:lstStyle/>
          <a:p>
            <a:pPr algn="ctr" defTabSz="784225"/>
            <a:r>
              <a:rPr lang="zh-CN" altLang="en-US" sz="1000" b="1">
                <a:latin typeface="微软雅黑" panose="020B0503020204020204" pitchFamily="34" charset="-122"/>
                <a:ea typeface="微软雅黑" panose="020B0503020204020204" pitchFamily="34" charset="-122"/>
                <a:cs typeface="华文细黑" panose="02010600040101010101" charset="-122"/>
              </a:rPr>
              <a:t>数据爬虫</a:t>
            </a:r>
            <a:endParaRPr lang="zh-CN" altLang="en-US" sz="1000" b="1">
              <a:latin typeface="微软雅黑" panose="020B0503020204020204" pitchFamily="34" charset="-122"/>
              <a:ea typeface="微软雅黑" panose="020B0503020204020204" pitchFamily="34" charset="-122"/>
              <a:cs typeface="华文细黑" panose="02010600040101010101" charset="-122"/>
            </a:endParaRPr>
          </a:p>
        </p:txBody>
      </p:sp>
      <p:sp>
        <p:nvSpPr>
          <p:cNvPr id="26705" name="Rectangle 50"/>
          <p:cNvSpPr>
            <a:spLocks noChangeArrowheads="1"/>
          </p:cNvSpPr>
          <p:nvPr/>
        </p:nvSpPr>
        <p:spPr bwMode="auto">
          <a:xfrm>
            <a:off x="1120775" y="2155825"/>
            <a:ext cx="282575" cy="2139950"/>
          </a:xfrm>
          <a:prstGeom prst="rect">
            <a:avLst/>
          </a:prstGeom>
          <a:solidFill>
            <a:srgbClr val="CCFFFF">
              <a:alpha val="76077"/>
            </a:srgbClr>
          </a:solidFill>
          <a:ln w="9525">
            <a:noFill/>
            <a:miter lim="800000"/>
          </a:ln>
        </p:spPr>
        <p:txBody>
          <a:bodyPr vert="eaVert" wrap="none" lIns="78257" tIns="39132" rIns="78257" bIns="39132" anchor="ctr"/>
          <a:lstStyle/>
          <a:p>
            <a:pPr algn="ctr" defTabSz="784225"/>
            <a:r>
              <a:rPr lang="zh-CN" altLang="en-US" sz="1000" b="1">
                <a:latin typeface="微软雅黑" panose="020B0503020204020204" pitchFamily="34" charset="-122"/>
                <a:ea typeface="微软雅黑" panose="020B0503020204020204" pitchFamily="34" charset="-122"/>
                <a:cs typeface="华文细黑" panose="02010600040101010101" charset="-122"/>
              </a:rPr>
              <a:t>全媒体信息库</a:t>
            </a:r>
            <a:endParaRPr lang="en-US" altLang="zh-CN" sz="1000" b="1">
              <a:latin typeface="微软雅黑" panose="020B0503020204020204" pitchFamily="34" charset="-122"/>
              <a:ea typeface="微软雅黑" panose="020B0503020204020204" pitchFamily="34" charset="-122"/>
              <a:cs typeface="华文细黑" panose="02010600040101010101" charset="-122"/>
            </a:endParaRPr>
          </a:p>
        </p:txBody>
      </p:sp>
      <p:sp>
        <p:nvSpPr>
          <p:cNvPr id="26706" name="Rectangle 50"/>
          <p:cNvSpPr>
            <a:spLocks noChangeArrowheads="1"/>
          </p:cNvSpPr>
          <p:nvPr/>
        </p:nvSpPr>
        <p:spPr bwMode="auto">
          <a:xfrm>
            <a:off x="1479550" y="2162175"/>
            <a:ext cx="284163" cy="2139950"/>
          </a:xfrm>
          <a:prstGeom prst="rect">
            <a:avLst/>
          </a:prstGeom>
          <a:solidFill>
            <a:srgbClr val="CCFFFF">
              <a:alpha val="76077"/>
            </a:srgbClr>
          </a:solidFill>
          <a:ln w="9525">
            <a:noFill/>
            <a:miter lim="800000"/>
          </a:ln>
        </p:spPr>
        <p:txBody>
          <a:bodyPr vert="eaVert" wrap="none" lIns="78257" tIns="39132" rIns="78257" bIns="39132" anchor="ctr"/>
          <a:lstStyle/>
          <a:p>
            <a:pPr algn="ctr" defTabSz="784225"/>
            <a:r>
              <a:rPr lang="zh-CN" altLang="en-US" sz="1000" b="1">
                <a:latin typeface="微软雅黑" panose="020B0503020204020204" pitchFamily="34" charset="-122"/>
                <a:ea typeface="微软雅黑" panose="020B0503020204020204" pitchFamily="34" charset="-122"/>
                <a:cs typeface="华文细黑" panose="02010600040101010101" charset="-122"/>
              </a:rPr>
              <a:t>情感词库</a:t>
            </a:r>
            <a:endParaRPr lang="en-US" altLang="zh-CN" sz="1000" b="1">
              <a:latin typeface="微软雅黑" panose="020B0503020204020204" pitchFamily="34" charset="-122"/>
              <a:ea typeface="微软雅黑" panose="020B0503020204020204" pitchFamily="34" charset="-122"/>
              <a:cs typeface="华文细黑" panose="02010600040101010101" charset="-122"/>
            </a:endParaRPr>
          </a:p>
        </p:txBody>
      </p:sp>
      <p:sp>
        <p:nvSpPr>
          <p:cNvPr id="26707" name="Rectangle 135"/>
          <p:cNvSpPr>
            <a:spLocks noChangeArrowheads="1"/>
          </p:cNvSpPr>
          <p:nvPr/>
        </p:nvSpPr>
        <p:spPr bwMode="auto">
          <a:xfrm>
            <a:off x="1979613" y="2463800"/>
            <a:ext cx="671512" cy="452438"/>
          </a:xfrm>
          <a:prstGeom prst="rect">
            <a:avLst/>
          </a:prstGeom>
          <a:solidFill>
            <a:srgbClr val="CCFFFF">
              <a:alpha val="76077"/>
            </a:srgbClr>
          </a:solidFill>
          <a:ln w="9525">
            <a:noFill/>
            <a:miter lim="800000"/>
          </a:ln>
        </p:spPr>
        <p:txBody>
          <a:bodyPr wrap="none" lIns="78257" tIns="0" rIns="78257" bIns="39132"/>
          <a:lstStyle/>
          <a:p>
            <a:pPr algn="ctr" defTabSz="784225"/>
            <a:r>
              <a:rPr lang="en-US" altLang="zh-CN" sz="1000" b="1">
                <a:latin typeface="微软雅黑" panose="020B0503020204020204" pitchFamily="34" charset="-122"/>
                <a:ea typeface="微软雅黑" panose="020B0503020204020204" pitchFamily="34" charset="-122"/>
                <a:cs typeface="华文细黑" panose="02010600040101010101" charset="-122"/>
              </a:rPr>
              <a:t>Solr</a:t>
            </a:r>
            <a:endParaRPr lang="zh-CN" altLang="en-US" sz="1000" b="1">
              <a:latin typeface="微软雅黑" panose="020B0503020204020204" pitchFamily="34" charset="-122"/>
              <a:ea typeface="微软雅黑" panose="020B0503020204020204" pitchFamily="34" charset="-122"/>
              <a:cs typeface="华文细黑" panose="02010600040101010101" charset="-122"/>
            </a:endParaRPr>
          </a:p>
        </p:txBody>
      </p:sp>
      <p:grpSp>
        <p:nvGrpSpPr>
          <p:cNvPr id="26708" name="Group 201"/>
          <p:cNvGrpSpPr/>
          <p:nvPr/>
        </p:nvGrpSpPr>
        <p:grpSpPr bwMode="auto">
          <a:xfrm>
            <a:off x="2117725" y="2649538"/>
            <a:ext cx="369888" cy="266700"/>
            <a:chOff x="960" y="3168"/>
            <a:chExt cx="432" cy="480"/>
          </a:xfrm>
        </p:grpSpPr>
        <p:grpSp>
          <p:nvGrpSpPr>
            <p:cNvPr id="26736" name="Group 202"/>
            <p:cNvGrpSpPr/>
            <p:nvPr/>
          </p:nvGrpSpPr>
          <p:grpSpPr bwMode="auto">
            <a:xfrm>
              <a:off x="960" y="3408"/>
              <a:ext cx="432" cy="240"/>
              <a:chOff x="2214" y="306"/>
              <a:chExt cx="1488" cy="372"/>
            </a:xfrm>
          </p:grpSpPr>
          <p:sp>
            <p:nvSpPr>
              <p:cNvPr id="26752" name="Oval 203"/>
              <p:cNvSpPr>
                <a:spLocks noChangeArrowheads="1"/>
              </p:cNvSpPr>
              <p:nvPr/>
            </p:nvSpPr>
            <p:spPr bwMode="auto">
              <a:xfrm>
                <a:off x="2214" y="342"/>
                <a:ext cx="1488" cy="336"/>
              </a:xfrm>
              <a:prstGeom prst="ellipse">
                <a:avLst/>
              </a:prstGeom>
              <a:solidFill>
                <a:srgbClr val="CC9900"/>
              </a:solidFill>
              <a:ln w="9525">
                <a:noFill/>
                <a:round/>
              </a:ln>
            </p:spPr>
            <p:txBody>
              <a:bodyPr wrap="none"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26753" name="Oval 204"/>
              <p:cNvSpPr>
                <a:spLocks noChangeArrowheads="1"/>
              </p:cNvSpPr>
              <p:nvPr/>
            </p:nvSpPr>
            <p:spPr bwMode="auto">
              <a:xfrm>
                <a:off x="2214" y="306"/>
                <a:ext cx="1488" cy="336"/>
              </a:xfrm>
              <a:prstGeom prst="ellipse">
                <a:avLst/>
              </a:prstGeom>
              <a:gradFill rotWithShape="0">
                <a:gsLst>
                  <a:gs pos="0">
                    <a:srgbClr val="CC9900"/>
                  </a:gs>
                  <a:gs pos="100000">
                    <a:srgbClr val="5E4700"/>
                  </a:gs>
                </a:gsLst>
                <a:lin ang="2700000" scaled="1"/>
              </a:gradFill>
              <a:ln w="9525">
                <a:noFill/>
                <a:round/>
              </a:ln>
            </p:spPr>
            <p:txBody>
              <a:bodyPr wrap="none"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endParaRPr>
              </a:p>
            </p:txBody>
          </p:sp>
        </p:grpSp>
        <p:grpSp>
          <p:nvGrpSpPr>
            <p:cNvPr id="26737" name="Group 205"/>
            <p:cNvGrpSpPr/>
            <p:nvPr/>
          </p:nvGrpSpPr>
          <p:grpSpPr bwMode="auto">
            <a:xfrm>
              <a:off x="960" y="3360"/>
              <a:ext cx="432" cy="240"/>
              <a:chOff x="2214" y="306"/>
              <a:chExt cx="1488" cy="372"/>
            </a:xfrm>
          </p:grpSpPr>
          <p:sp>
            <p:nvSpPr>
              <p:cNvPr id="26750" name="Oval 206"/>
              <p:cNvSpPr>
                <a:spLocks noChangeArrowheads="1"/>
              </p:cNvSpPr>
              <p:nvPr/>
            </p:nvSpPr>
            <p:spPr bwMode="auto">
              <a:xfrm>
                <a:off x="2214" y="342"/>
                <a:ext cx="1488" cy="336"/>
              </a:xfrm>
              <a:prstGeom prst="ellipse">
                <a:avLst/>
              </a:prstGeom>
              <a:solidFill>
                <a:srgbClr val="CC9900"/>
              </a:solidFill>
              <a:ln w="9525">
                <a:noFill/>
                <a:round/>
              </a:ln>
            </p:spPr>
            <p:txBody>
              <a:bodyPr wrap="none"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26751" name="Oval 207"/>
              <p:cNvSpPr>
                <a:spLocks noChangeArrowheads="1"/>
              </p:cNvSpPr>
              <p:nvPr/>
            </p:nvSpPr>
            <p:spPr bwMode="auto">
              <a:xfrm>
                <a:off x="2214" y="306"/>
                <a:ext cx="1488" cy="336"/>
              </a:xfrm>
              <a:prstGeom prst="ellipse">
                <a:avLst/>
              </a:prstGeom>
              <a:gradFill rotWithShape="0">
                <a:gsLst>
                  <a:gs pos="0">
                    <a:srgbClr val="CC9900"/>
                  </a:gs>
                  <a:gs pos="100000">
                    <a:srgbClr val="5E4700"/>
                  </a:gs>
                </a:gsLst>
                <a:lin ang="2700000" scaled="1"/>
              </a:gradFill>
              <a:ln w="9525">
                <a:noFill/>
                <a:round/>
              </a:ln>
            </p:spPr>
            <p:txBody>
              <a:bodyPr wrap="none"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endParaRPr>
              </a:p>
            </p:txBody>
          </p:sp>
        </p:grpSp>
        <p:grpSp>
          <p:nvGrpSpPr>
            <p:cNvPr id="26738" name="Group 208"/>
            <p:cNvGrpSpPr/>
            <p:nvPr/>
          </p:nvGrpSpPr>
          <p:grpSpPr bwMode="auto">
            <a:xfrm>
              <a:off x="960" y="3312"/>
              <a:ext cx="432" cy="240"/>
              <a:chOff x="2214" y="306"/>
              <a:chExt cx="1488" cy="372"/>
            </a:xfrm>
          </p:grpSpPr>
          <p:sp>
            <p:nvSpPr>
              <p:cNvPr id="26748" name="Oval 209"/>
              <p:cNvSpPr>
                <a:spLocks noChangeArrowheads="1"/>
              </p:cNvSpPr>
              <p:nvPr/>
            </p:nvSpPr>
            <p:spPr bwMode="auto">
              <a:xfrm>
                <a:off x="2214" y="342"/>
                <a:ext cx="1488" cy="336"/>
              </a:xfrm>
              <a:prstGeom prst="ellipse">
                <a:avLst/>
              </a:prstGeom>
              <a:solidFill>
                <a:srgbClr val="CC9900"/>
              </a:solidFill>
              <a:ln w="9525">
                <a:noFill/>
                <a:round/>
              </a:ln>
            </p:spPr>
            <p:txBody>
              <a:bodyPr wrap="none"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26749" name="Oval 210"/>
              <p:cNvSpPr>
                <a:spLocks noChangeArrowheads="1"/>
              </p:cNvSpPr>
              <p:nvPr/>
            </p:nvSpPr>
            <p:spPr bwMode="auto">
              <a:xfrm>
                <a:off x="2214" y="306"/>
                <a:ext cx="1488" cy="336"/>
              </a:xfrm>
              <a:prstGeom prst="ellipse">
                <a:avLst/>
              </a:prstGeom>
              <a:gradFill rotWithShape="0">
                <a:gsLst>
                  <a:gs pos="0">
                    <a:srgbClr val="CC9900"/>
                  </a:gs>
                  <a:gs pos="100000">
                    <a:srgbClr val="5E4700"/>
                  </a:gs>
                </a:gsLst>
                <a:lin ang="2700000" scaled="1"/>
              </a:gradFill>
              <a:ln w="9525">
                <a:noFill/>
                <a:round/>
              </a:ln>
            </p:spPr>
            <p:txBody>
              <a:bodyPr wrap="none"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endParaRPr>
              </a:p>
            </p:txBody>
          </p:sp>
        </p:grpSp>
        <p:grpSp>
          <p:nvGrpSpPr>
            <p:cNvPr id="26739" name="Group 211"/>
            <p:cNvGrpSpPr/>
            <p:nvPr/>
          </p:nvGrpSpPr>
          <p:grpSpPr bwMode="auto">
            <a:xfrm>
              <a:off x="960" y="3264"/>
              <a:ext cx="432" cy="240"/>
              <a:chOff x="2214" y="306"/>
              <a:chExt cx="1488" cy="372"/>
            </a:xfrm>
          </p:grpSpPr>
          <p:sp>
            <p:nvSpPr>
              <p:cNvPr id="26746" name="Oval 212"/>
              <p:cNvSpPr>
                <a:spLocks noChangeArrowheads="1"/>
              </p:cNvSpPr>
              <p:nvPr/>
            </p:nvSpPr>
            <p:spPr bwMode="auto">
              <a:xfrm>
                <a:off x="2214" y="342"/>
                <a:ext cx="1488" cy="336"/>
              </a:xfrm>
              <a:prstGeom prst="ellipse">
                <a:avLst/>
              </a:prstGeom>
              <a:solidFill>
                <a:srgbClr val="CC9900"/>
              </a:solidFill>
              <a:ln w="9525">
                <a:noFill/>
                <a:round/>
              </a:ln>
            </p:spPr>
            <p:txBody>
              <a:bodyPr wrap="none"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26747" name="Oval 213"/>
              <p:cNvSpPr>
                <a:spLocks noChangeArrowheads="1"/>
              </p:cNvSpPr>
              <p:nvPr/>
            </p:nvSpPr>
            <p:spPr bwMode="auto">
              <a:xfrm>
                <a:off x="2214" y="306"/>
                <a:ext cx="1488" cy="336"/>
              </a:xfrm>
              <a:prstGeom prst="ellipse">
                <a:avLst/>
              </a:prstGeom>
              <a:gradFill rotWithShape="0">
                <a:gsLst>
                  <a:gs pos="0">
                    <a:srgbClr val="CC9900"/>
                  </a:gs>
                  <a:gs pos="100000">
                    <a:srgbClr val="5E4700"/>
                  </a:gs>
                </a:gsLst>
                <a:lin ang="2700000" scaled="1"/>
              </a:gradFill>
              <a:ln w="9525">
                <a:noFill/>
                <a:round/>
              </a:ln>
            </p:spPr>
            <p:txBody>
              <a:bodyPr wrap="none"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endParaRPr>
              </a:p>
            </p:txBody>
          </p:sp>
        </p:grpSp>
        <p:grpSp>
          <p:nvGrpSpPr>
            <p:cNvPr id="26740" name="Group 214"/>
            <p:cNvGrpSpPr/>
            <p:nvPr/>
          </p:nvGrpSpPr>
          <p:grpSpPr bwMode="auto">
            <a:xfrm>
              <a:off x="960" y="3216"/>
              <a:ext cx="432" cy="240"/>
              <a:chOff x="2214" y="306"/>
              <a:chExt cx="1488" cy="372"/>
            </a:xfrm>
          </p:grpSpPr>
          <p:sp>
            <p:nvSpPr>
              <p:cNvPr id="26744" name="Oval 215"/>
              <p:cNvSpPr>
                <a:spLocks noChangeArrowheads="1"/>
              </p:cNvSpPr>
              <p:nvPr/>
            </p:nvSpPr>
            <p:spPr bwMode="auto">
              <a:xfrm>
                <a:off x="2214" y="342"/>
                <a:ext cx="1488" cy="336"/>
              </a:xfrm>
              <a:prstGeom prst="ellipse">
                <a:avLst/>
              </a:prstGeom>
              <a:solidFill>
                <a:srgbClr val="CC9900"/>
              </a:solidFill>
              <a:ln w="9525">
                <a:noFill/>
                <a:round/>
              </a:ln>
            </p:spPr>
            <p:txBody>
              <a:bodyPr wrap="none"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26745" name="Oval 216"/>
              <p:cNvSpPr>
                <a:spLocks noChangeArrowheads="1"/>
              </p:cNvSpPr>
              <p:nvPr/>
            </p:nvSpPr>
            <p:spPr bwMode="auto">
              <a:xfrm>
                <a:off x="2214" y="306"/>
                <a:ext cx="1488" cy="336"/>
              </a:xfrm>
              <a:prstGeom prst="ellipse">
                <a:avLst/>
              </a:prstGeom>
              <a:gradFill rotWithShape="0">
                <a:gsLst>
                  <a:gs pos="0">
                    <a:srgbClr val="CC9900"/>
                  </a:gs>
                  <a:gs pos="100000">
                    <a:srgbClr val="5E4700"/>
                  </a:gs>
                </a:gsLst>
                <a:lin ang="2700000" scaled="1"/>
              </a:gradFill>
              <a:ln w="9525">
                <a:noFill/>
                <a:round/>
              </a:ln>
            </p:spPr>
            <p:txBody>
              <a:bodyPr wrap="none"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endParaRPr>
              </a:p>
            </p:txBody>
          </p:sp>
        </p:grpSp>
        <p:grpSp>
          <p:nvGrpSpPr>
            <p:cNvPr id="26741" name="Group 217"/>
            <p:cNvGrpSpPr/>
            <p:nvPr/>
          </p:nvGrpSpPr>
          <p:grpSpPr bwMode="auto">
            <a:xfrm>
              <a:off x="960" y="3168"/>
              <a:ext cx="432" cy="240"/>
              <a:chOff x="2214" y="306"/>
              <a:chExt cx="1488" cy="372"/>
            </a:xfrm>
          </p:grpSpPr>
          <p:sp>
            <p:nvSpPr>
              <p:cNvPr id="26742" name="Oval 218"/>
              <p:cNvSpPr>
                <a:spLocks noChangeArrowheads="1"/>
              </p:cNvSpPr>
              <p:nvPr/>
            </p:nvSpPr>
            <p:spPr bwMode="auto">
              <a:xfrm>
                <a:off x="2214" y="342"/>
                <a:ext cx="1488" cy="336"/>
              </a:xfrm>
              <a:prstGeom prst="ellipse">
                <a:avLst/>
              </a:prstGeom>
              <a:solidFill>
                <a:srgbClr val="CC9900"/>
              </a:solidFill>
              <a:ln w="9525">
                <a:noFill/>
                <a:round/>
              </a:ln>
            </p:spPr>
            <p:txBody>
              <a:bodyPr wrap="none"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26743" name="Oval 219"/>
              <p:cNvSpPr>
                <a:spLocks noChangeArrowheads="1"/>
              </p:cNvSpPr>
              <p:nvPr/>
            </p:nvSpPr>
            <p:spPr bwMode="auto">
              <a:xfrm>
                <a:off x="2214" y="306"/>
                <a:ext cx="1488" cy="336"/>
              </a:xfrm>
              <a:prstGeom prst="ellipse">
                <a:avLst/>
              </a:prstGeom>
              <a:gradFill rotWithShape="0">
                <a:gsLst>
                  <a:gs pos="0">
                    <a:srgbClr val="CC9900"/>
                  </a:gs>
                  <a:gs pos="100000">
                    <a:srgbClr val="5E4700"/>
                  </a:gs>
                </a:gsLst>
                <a:lin ang="2700000" scaled="1"/>
              </a:gradFill>
              <a:ln w="9525">
                <a:noFill/>
                <a:round/>
              </a:ln>
            </p:spPr>
            <p:txBody>
              <a:bodyPr wrap="none"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endParaRPr>
              </a:p>
            </p:txBody>
          </p:sp>
        </p:grpSp>
      </p:grpSp>
      <p:sp>
        <p:nvSpPr>
          <p:cNvPr id="26709" name="Rectangle 135"/>
          <p:cNvSpPr>
            <a:spLocks noChangeArrowheads="1"/>
          </p:cNvSpPr>
          <p:nvPr/>
        </p:nvSpPr>
        <p:spPr bwMode="auto">
          <a:xfrm>
            <a:off x="1984375" y="2987675"/>
            <a:ext cx="649288" cy="446088"/>
          </a:xfrm>
          <a:prstGeom prst="rect">
            <a:avLst/>
          </a:prstGeom>
          <a:solidFill>
            <a:srgbClr val="CCFFFF">
              <a:alpha val="76077"/>
            </a:srgbClr>
          </a:solidFill>
          <a:ln w="9525">
            <a:noFill/>
            <a:miter lim="800000"/>
          </a:ln>
        </p:spPr>
        <p:txBody>
          <a:bodyPr wrap="none" lIns="78257" tIns="0" rIns="78257" bIns="39132"/>
          <a:lstStyle/>
          <a:p>
            <a:pPr algn="ctr" defTabSz="784225"/>
            <a:r>
              <a:rPr lang="en-US" altLang="zh-CN" sz="1000" b="1">
                <a:latin typeface="微软雅黑" panose="020B0503020204020204" pitchFamily="34" charset="-122"/>
                <a:ea typeface="微软雅黑" panose="020B0503020204020204" pitchFamily="34" charset="-122"/>
                <a:cs typeface="华文细黑" panose="02010600040101010101" charset="-122"/>
              </a:rPr>
              <a:t>FASTDFS</a:t>
            </a:r>
            <a:endParaRPr lang="zh-CN" altLang="en-US" sz="1000" b="1">
              <a:latin typeface="微软雅黑" panose="020B0503020204020204" pitchFamily="34" charset="-122"/>
              <a:ea typeface="微软雅黑" panose="020B0503020204020204" pitchFamily="34" charset="-122"/>
              <a:cs typeface="华文细黑" panose="02010600040101010101" charset="-122"/>
            </a:endParaRPr>
          </a:p>
        </p:txBody>
      </p:sp>
      <p:grpSp>
        <p:nvGrpSpPr>
          <p:cNvPr id="26710" name="Group 201"/>
          <p:cNvGrpSpPr/>
          <p:nvPr/>
        </p:nvGrpSpPr>
        <p:grpSpPr bwMode="auto">
          <a:xfrm>
            <a:off x="2116138" y="3203575"/>
            <a:ext cx="374650" cy="220663"/>
            <a:chOff x="960" y="3168"/>
            <a:chExt cx="432" cy="480"/>
          </a:xfrm>
        </p:grpSpPr>
        <p:grpSp>
          <p:nvGrpSpPr>
            <p:cNvPr id="26718" name="Group 202"/>
            <p:cNvGrpSpPr/>
            <p:nvPr/>
          </p:nvGrpSpPr>
          <p:grpSpPr bwMode="auto">
            <a:xfrm>
              <a:off x="960" y="3408"/>
              <a:ext cx="432" cy="240"/>
              <a:chOff x="2214" y="306"/>
              <a:chExt cx="1488" cy="372"/>
            </a:xfrm>
          </p:grpSpPr>
          <p:sp>
            <p:nvSpPr>
              <p:cNvPr id="26734" name="Oval 203"/>
              <p:cNvSpPr>
                <a:spLocks noChangeArrowheads="1"/>
              </p:cNvSpPr>
              <p:nvPr/>
            </p:nvSpPr>
            <p:spPr bwMode="auto">
              <a:xfrm>
                <a:off x="2214" y="342"/>
                <a:ext cx="1488" cy="336"/>
              </a:xfrm>
              <a:prstGeom prst="ellipse">
                <a:avLst/>
              </a:prstGeom>
              <a:solidFill>
                <a:srgbClr val="CC9900"/>
              </a:solidFill>
              <a:ln w="9525">
                <a:noFill/>
                <a:round/>
              </a:ln>
            </p:spPr>
            <p:txBody>
              <a:bodyPr wrap="none"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26735" name="Oval 204"/>
              <p:cNvSpPr>
                <a:spLocks noChangeArrowheads="1"/>
              </p:cNvSpPr>
              <p:nvPr/>
            </p:nvSpPr>
            <p:spPr bwMode="auto">
              <a:xfrm>
                <a:off x="2214" y="306"/>
                <a:ext cx="1488" cy="336"/>
              </a:xfrm>
              <a:prstGeom prst="ellipse">
                <a:avLst/>
              </a:prstGeom>
              <a:gradFill rotWithShape="0">
                <a:gsLst>
                  <a:gs pos="0">
                    <a:srgbClr val="CC9900"/>
                  </a:gs>
                  <a:gs pos="100000">
                    <a:srgbClr val="5E4700"/>
                  </a:gs>
                </a:gsLst>
                <a:lin ang="2700000" scaled="1"/>
              </a:gradFill>
              <a:ln w="9525">
                <a:noFill/>
                <a:round/>
              </a:ln>
            </p:spPr>
            <p:txBody>
              <a:bodyPr wrap="none"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endParaRPr>
              </a:p>
            </p:txBody>
          </p:sp>
        </p:grpSp>
        <p:grpSp>
          <p:nvGrpSpPr>
            <p:cNvPr id="26719" name="Group 205"/>
            <p:cNvGrpSpPr/>
            <p:nvPr/>
          </p:nvGrpSpPr>
          <p:grpSpPr bwMode="auto">
            <a:xfrm>
              <a:off x="960" y="3360"/>
              <a:ext cx="432" cy="240"/>
              <a:chOff x="2214" y="306"/>
              <a:chExt cx="1488" cy="372"/>
            </a:xfrm>
          </p:grpSpPr>
          <p:sp>
            <p:nvSpPr>
              <p:cNvPr id="26732" name="Oval 206"/>
              <p:cNvSpPr>
                <a:spLocks noChangeArrowheads="1"/>
              </p:cNvSpPr>
              <p:nvPr/>
            </p:nvSpPr>
            <p:spPr bwMode="auto">
              <a:xfrm>
                <a:off x="2214" y="342"/>
                <a:ext cx="1488" cy="336"/>
              </a:xfrm>
              <a:prstGeom prst="ellipse">
                <a:avLst/>
              </a:prstGeom>
              <a:solidFill>
                <a:srgbClr val="CC9900"/>
              </a:solidFill>
              <a:ln w="9525">
                <a:noFill/>
                <a:round/>
              </a:ln>
            </p:spPr>
            <p:txBody>
              <a:bodyPr wrap="none"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26733" name="Oval 207"/>
              <p:cNvSpPr>
                <a:spLocks noChangeArrowheads="1"/>
              </p:cNvSpPr>
              <p:nvPr/>
            </p:nvSpPr>
            <p:spPr bwMode="auto">
              <a:xfrm>
                <a:off x="2214" y="306"/>
                <a:ext cx="1488" cy="336"/>
              </a:xfrm>
              <a:prstGeom prst="ellipse">
                <a:avLst/>
              </a:prstGeom>
              <a:gradFill rotWithShape="0">
                <a:gsLst>
                  <a:gs pos="0">
                    <a:srgbClr val="CC9900"/>
                  </a:gs>
                  <a:gs pos="100000">
                    <a:srgbClr val="5E4700"/>
                  </a:gs>
                </a:gsLst>
                <a:lin ang="2700000" scaled="1"/>
              </a:gradFill>
              <a:ln w="9525">
                <a:noFill/>
                <a:round/>
              </a:ln>
            </p:spPr>
            <p:txBody>
              <a:bodyPr wrap="none"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endParaRPr>
              </a:p>
            </p:txBody>
          </p:sp>
        </p:grpSp>
        <p:grpSp>
          <p:nvGrpSpPr>
            <p:cNvPr id="26720" name="Group 208"/>
            <p:cNvGrpSpPr/>
            <p:nvPr/>
          </p:nvGrpSpPr>
          <p:grpSpPr bwMode="auto">
            <a:xfrm>
              <a:off x="960" y="3312"/>
              <a:ext cx="432" cy="240"/>
              <a:chOff x="2214" y="306"/>
              <a:chExt cx="1488" cy="372"/>
            </a:xfrm>
          </p:grpSpPr>
          <p:sp>
            <p:nvSpPr>
              <p:cNvPr id="26730" name="Oval 209"/>
              <p:cNvSpPr>
                <a:spLocks noChangeArrowheads="1"/>
              </p:cNvSpPr>
              <p:nvPr/>
            </p:nvSpPr>
            <p:spPr bwMode="auto">
              <a:xfrm>
                <a:off x="2214" y="342"/>
                <a:ext cx="1488" cy="336"/>
              </a:xfrm>
              <a:prstGeom prst="ellipse">
                <a:avLst/>
              </a:prstGeom>
              <a:solidFill>
                <a:srgbClr val="CC9900"/>
              </a:solidFill>
              <a:ln w="9525">
                <a:noFill/>
                <a:round/>
              </a:ln>
            </p:spPr>
            <p:txBody>
              <a:bodyPr wrap="none"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26731" name="Oval 210"/>
              <p:cNvSpPr>
                <a:spLocks noChangeArrowheads="1"/>
              </p:cNvSpPr>
              <p:nvPr/>
            </p:nvSpPr>
            <p:spPr bwMode="auto">
              <a:xfrm>
                <a:off x="2214" y="306"/>
                <a:ext cx="1488" cy="336"/>
              </a:xfrm>
              <a:prstGeom prst="ellipse">
                <a:avLst/>
              </a:prstGeom>
              <a:gradFill rotWithShape="0">
                <a:gsLst>
                  <a:gs pos="0">
                    <a:srgbClr val="CC9900"/>
                  </a:gs>
                  <a:gs pos="100000">
                    <a:srgbClr val="5E4700"/>
                  </a:gs>
                </a:gsLst>
                <a:lin ang="2700000" scaled="1"/>
              </a:gradFill>
              <a:ln w="9525">
                <a:noFill/>
                <a:round/>
              </a:ln>
            </p:spPr>
            <p:txBody>
              <a:bodyPr wrap="none"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endParaRPr>
              </a:p>
            </p:txBody>
          </p:sp>
        </p:grpSp>
        <p:grpSp>
          <p:nvGrpSpPr>
            <p:cNvPr id="26721" name="Group 211"/>
            <p:cNvGrpSpPr/>
            <p:nvPr/>
          </p:nvGrpSpPr>
          <p:grpSpPr bwMode="auto">
            <a:xfrm>
              <a:off x="960" y="3264"/>
              <a:ext cx="432" cy="240"/>
              <a:chOff x="2214" y="306"/>
              <a:chExt cx="1488" cy="372"/>
            </a:xfrm>
          </p:grpSpPr>
          <p:sp>
            <p:nvSpPr>
              <p:cNvPr id="26728" name="Oval 212"/>
              <p:cNvSpPr>
                <a:spLocks noChangeArrowheads="1"/>
              </p:cNvSpPr>
              <p:nvPr/>
            </p:nvSpPr>
            <p:spPr bwMode="auto">
              <a:xfrm>
                <a:off x="2214" y="342"/>
                <a:ext cx="1488" cy="336"/>
              </a:xfrm>
              <a:prstGeom prst="ellipse">
                <a:avLst/>
              </a:prstGeom>
              <a:solidFill>
                <a:srgbClr val="CC9900"/>
              </a:solidFill>
              <a:ln w="9525">
                <a:noFill/>
                <a:round/>
              </a:ln>
            </p:spPr>
            <p:txBody>
              <a:bodyPr wrap="none"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26729" name="Oval 213"/>
              <p:cNvSpPr>
                <a:spLocks noChangeArrowheads="1"/>
              </p:cNvSpPr>
              <p:nvPr/>
            </p:nvSpPr>
            <p:spPr bwMode="auto">
              <a:xfrm>
                <a:off x="2214" y="306"/>
                <a:ext cx="1488" cy="336"/>
              </a:xfrm>
              <a:prstGeom prst="ellipse">
                <a:avLst/>
              </a:prstGeom>
              <a:gradFill rotWithShape="0">
                <a:gsLst>
                  <a:gs pos="0">
                    <a:srgbClr val="CC9900"/>
                  </a:gs>
                  <a:gs pos="100000">
                    <a:srgbClr val="5E4700"/>
                  </a:gs>
                </a:gsLst>
                <a:lin ang="2700000" scaled="1"/>
              </a:gradFill>
              <a:ln w="9525">
                <a:noFill/>
                <a:round/>
              </a:ln>
            </p:spPr>
            <p:txBody>
              <a:bodyPr wrap="none"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endParaRPr>
              </a:p>
            </p:txBody>
          </p:sp>
        </p:grpSp>
        <p:grpSp>
          <p:nvGrpSpPr>
            <p:cNvPr id="26722" name="Group 214"/>
            <p:cNvGrpSpPr/>
            <p:nvPr/>
          </p:nvGrpSpPr>
          <p:grpSpPr bwMode="auto">
            <a:xfrm>
              <a:off x="960" y="3216"/>
              <a:ext cx="432" cy="240"/>
              <a:chOff x="2214" y="306"/>
              <a:chExt cx="1488" cy="372"/>
            </a:xfrm>
          </p:grpSpPr>
          <p:sp>
            <p:nvSpPr>
              <p:cNvPr id="26726" name="Oval 215"/>
              <p:cNvSpPr>
                <a:spLocks noChangeArrowheads="1"/>
              </p:cNvSpPr>
              <p:nvPr/>
            </p:nvSpPr>
            <p:spPr bwMode="auto">
              <a:xfrm>
                <a:off x="2214" y="342"/>
                <a:ext cx="1488" cy="336"/>
              </a:xfrm>
              <a:prstGeom prst="ellipse">
                <a:avLst/>
              </a:prstGeom>
              <a:solidFill>
                <a:srgbClr val="CC9900"/>
              </a:solidFill>
              <a:ln w="9525">
                <a:noFill/>
                <a:round/>
              </a:ln>
            </p:spPr>
            <p:txBody>
              <a:bodyPr wrap="none"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26727" name="Oval 216"/>
              <p:cNvSpPr>
                <a:spLocks noChangeArrowheads="1"/>
              </p:cNvSpPr>
              <p:nvPr/>
            </p:nvSpPr>
            <p:spPr bwMode="auto">
              <a:xfrm>
                <a:off x="2214" y="306"/>
                <a:ext cx="1488" cy="336"/>
              </a:xfrm>
              <a:prstGeom prst="ellipse">
                <a:avLst/>
              </a:prstGeom>
              <a:gradFill rotWithShape="0">
                <a:gsLst>
                  <a:gs pos="0">
                    <a:srgbClr val="CC9900"/>
                  </a:gs>
                  <a:gs pos="100000">
                    <a:srgbClr val="5E4700"/>
                  </a:gs>
                </a:gsLst>
                <a:lin ang="2700000" scaled="1"/>
              </a:gradFill>
              <a:ln w="9525">
                <a:noFill/>
                <a:round/>
              </a:ln>
            </p:spPr>
            <p:txBody>
              <a:bodyPr wrap="none"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endParaRPr>
              </a:p>
            </p:txBody>
          </p:sp>
        </p:grpSp>
        <p:grpSp>
          <p:nvGrpSpPr>
            <p:cNvPr id="26723" name="Group 217"/>
            <p:cNvGrpSpPr/>
            <p:nvPr/>
          </p:nvGrpSpPr>
          <p:grpSpPr bwMode="auto">
            <a:xfrm>
              <a:off x="960" y="3168"/>
              <a:ext cx="432" cy="240"/>
              <a:chOff x="2214" y="306"/>
              <a:chExt cx="1488" cy="372"/>
            </a:xfrm>
          </p:grpSpPr>
          <p:sp>
            <p:nvSpPr>
              <p:cNvPr id="26724" name="Oval 218"/>
              <p:cNvSpPr>
                <a:spLocks noChangeArrowheads="1"/>
              </p:cNvSpPr>
              <p:nvPr/>
            </p:nvSpPr>
            <p:spPr bwMode="auto">
              <a:xfrm>
                <a:off x="2214" y="342"/>
                <a:ext cx="1488" cy="336"/>
              </a:xfrm>
              <a:prstGeom prst="ellipse">
                <a:avLst/>
              </a:prstGeom>
              <a:solidFill>
                <a:srgbClr val="CC9900"/>
              </a:solidFill>
              <a:ln w="9525">
                <a:noFill/>
                <a:round/>
              </a:ln>
            </p:spPr>
            <p:txBody>
              <a:bodyPr wrap="none"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26725" name="Oval 219"/>
              <p:cNvSpPr>
                <a:spLocks noChangeArrowheads="1"/>
              </p:cNvSpPr>
              <p:nvPr/>
            </p:nvSpPr>
            <p:spPr bwMode="auto">
              <a:xfrm>
                <a:off x="2214" y="306"/>
                <a:ext cx="1488" cy="336"/>
              </a:xfrm>
              <a:prstGeom prst="ellipse">
                <a:avLst/>
              </a:prstGeom>
              <a:gradFill rotWithShape="0">
                <a:gsLst>
                  <a:gs pos="0">
                    <a:srgbClr val="CC9900"/>
                  </a:gs>
                  <a:gs pos="100000">
                    <a:srgbClr val="5E4700"/>
                  </a:gs>
                </a:gsLst>
                <a:lin ang="2700000" scaled="1"/>
              </a:gradFill>
              <a:ln w="9525">
                <a:noFill/>
                <a:round/>
              </a:ln>
            </p:spPr>
            <p:txBody>
              <a:bodyPr wrap="none"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endParaRPr>
              </a:p>
            </p:txBody>
          </p:sp>
        </p:grpSp>
      </p:grpSp>
      <p:sp>
        <p:nvSpPr>
          <p:cNvPr id="26711" name="Rectangle 254"/>
          <p:cNvSpPr>
            <a:spLocks noChangeArrowheads="1"/>
          </p:cNvSpPr>
          <p:nvPr/>
        </p:nvSpPr>
        <p:spPr bwMode="auto">
          <a:xfrm>
            <a:off x="7716838" y="2651125"/>
            <a:ext cx="600075" cy="203200"/>
          </a:xfrm>
          <a:prstGeom prst="rect">
            <a:avLst/>
          </a:prstGeom>
          <a:solidFill>
            <a:srgbClr val="CCFF99"/>
          </a:solidFill>
          <a:ln w="9525">
            <a:solidFill>
              <a:srgbClr val="FFFF66"/>
            </a:solidFill>
            <a:miter lim="800000"/>
          </a:ln>
        </p:spPr>
        <p:txBody>
          <a:bodyPr lIns="35998" tIns="39132" rIns="43197" bIns="39132" anchor="ctr"/>
          <a:lstStyle/>
          <a:p>
            <a:pPr algn="ctr" defTabSz="784225"/>
            <a:r>
              <a:rPr lang="zh-CN" altLang="en-US" sz="900">
                <a:latin typeface="微软雅黑" panose="020B0503020204020204" pitchFamily="34" charset="-122"/>
                <a:ea typeface="微软雅黑" panose="020B0503020204020204" pitchFamily="34" charset="-122"/>
                <a:cs typeface="华文细黑" panose="02010600040101010101" charset="-122"/>
              </a:rPr>
              <a:t>音频识别</a:t>
            </a:r>
            <a:endParaRPr lang="zh-CN" altLang="en-US" sz="900">
              <a:latin typeface="微软雅黑" panose="020B0503020204020204" pitchFamily="34" charset="-122"/>
              <a:ea typeface="微软雅黑" panose="020B0503020204020204" pitchFamily="34" charset="-122"/>
              <a:cs typeface="华文细黑" panose="02010600040101010101" charset="-122"/>
            </a:endParaRPr>
          </a:p>
        </p:txBody>
      </p:sp>
      <p:sp>
        <p:nvSpPr>
          <p:cNvPr id="26712" name="Rectangle 255"/>
          <p:cNvSpPr>
            <a:spLocks noChangeArrowheads="1"/>
          </p:cNvSpPr>
          <p:nvPr/>
        </p:nvSpPr>
        <p:spPr bwMode="auto">
          <a:xfrm>
            <a:off x="7716838" y="3068638"/>
            <a:ext cx="600075" cy="203200"/>
          </a:xfrm>
          <a:prstGeom prst="rect">
            <a:avLst/>
          </a:prstGeom>
          <a:solidFill>
            <a:srgbClr val="CCFF99"/>
          </a:solidFill>
          <a:ln w="9525">
            <a:solidFill>
              <a:srgbClr val="FFFF66"/>
            </a:solidFill>
            <a:miter lim="800000"/>
          </a:ln>
        </p:spPr>
        <p:txBody>
          <a:bodyPr lIns="35998" tIns="39132" rIns="43197" bIns="39132" anchor="ctr"/>
          <a:lstStyle/>
          <a:p>
            <a:pPr algn="ctr" defTabSz="784225"/>
            <a:r>
              <a:rPr lang="zh-CN" altLang="en-US" sz="900">
                <a:latin typeface="微软雅黑" panose="020B0503020204020204" pitchFamily="34" charset="-122"/>
                <a:ea typeface="微软雅黑" panose="020B0503020204020204" pitchFamily="34" charset="-122"/>
                <a:cs typeface="华文细黑" panose="02010600040101010101" charset="-122"/>
              </a:rPr>
              <a:t>人脸识别</a:t>
            </a:r>
            <a:endParaRPr lang="zh-CN" altLang="en-US" sz="900">
              <a:latin typeface="微软雅黑" panose="020B0503020204020204" pitchFamily="34" charset="-122"/>
              <a:ea typeface="微软雅黑" panose="020B0503020204020204" pitchFamily="34" charset="-122"/>
              <a:cs typeface="华文细黑" panose="02010600040101010101" charset="-122"/>
            </a:endParaRPr>
          </a:p>
        </p:txBody>
      </p:sp>
      <p:sp>
        <p:nvSpPr>
          <p:cNvPr id="26713" name="Rectangle 256"/>
          <p:cNvSpPr>
            <a:spLocks noChangeArrowheads="1"/>
          </p:cNvSpPr>
          <p:nvPr/>
        </p:nvSpPr>
        <p:spPr bwMode="auto">
          <a:xfrm>
            <a:off x="7716838" y="2859088"/>
            <a:ext cx="600075" cy="204787"/>
          </a:xfrm>
          <a:prstGeom prst="rect">
            <a:avLst/>
          </a:prstGeom>
          <a:solidFill>
            <a:srgbClr val="CCFF99"/>
          </a:solidFill>
          <a:ln w="9525">
            <a:solidFill>
              <a:srgbClr val="FFFF66"/>
            </a:solidFill>
            <a:miter lim="800000"/>
          </a:ln>
        </p:spPr>
        <p:txBody>
          <a:bodyPr lIns="35998" tIns="39132" rIns="43197" bIns="39132" anchor="ctr"/>
          <a:lstStyle/>
          <a:p>
            <a:pPr algn="ctr" defTabSz="784225"/>
            <a:r>
              <a:rPr lang="zh-CN" altLang="en-US" sz="900">
                <a:latin typeface="微软雅黑" panose="020B0503020204020204" pitchFamily="34" charset="-122"/>
                <a:ea typeface="微软雅黑" panose="020B0503020204020204" pitchFamily="34" charset="-122"/>
                <a:cs typeface="华文细黑" panose="02010600040101010101" charset="-122"/>
              </a:rPr>
              <a:t>视频识别</a:t>
            </a:r>
            <a:endParaRPr lang="zh-CN" altLang="en-US" sz="900">
              <a:latin typeface="微软雅黑" panose="020B0503020204020204" pitchFamily="34" charset="-122"/>
              <a:ea typeface="微软雅黑" panose="020B0503020204020204" pitchFamily="34" charset="-122"/>
              <a:cs typeface="华文细黑" panose="02010600040101010101" charset="-122"/>
            </a:endParaRPr>
          </a:p>
        </p:txBody>
      </p:sp>
      <p:sp>
        <p:nvSpPr>
          <p:cNvPr id="26714" name="Rectangle 257"/>
          <p:cNvSpPr>
            <a:spLocks noChangeArrowheads="1"/>
          </p:cNvSpPr>
          <p:nvPr/>
        </p:nvSpPr>
        <p:spPr bwMode="auto">
          <a:xfrm>
            <a:off x="7716838" y="3279775"/>
            <a:ext cx="600075" cy="203200"/>
          </a:xfrm>
          <a:prstGeom prst="rect">
            <a:avLst/>
          </a:prstGeom>
          <a:solidFill>
            <a:srgbClr val="CCFF99"/>
          </a:solidFill>
          <a:ln w="9525">
            <a:solidFill>
              <a:srgbClr val="FFFF66"/>
            </a:solidFill>
            <a:miter lim="800000"/>
          </a:ln>
        </p:spPr>
        <p:txBody>
          <a:bodyPr lIns="35998" tIns="39132" rIns="43197" bIns="39132" anchor="ctr"/>
          <a:lstStyle/>
          <a:p>
            <a:pPr algn="ctr" defTabSz="784225"/>
            <a:r>
              <a:rPr lang="zh-CN" altLang="en-US" sz="800">
                <a:latin typeface="微软雅黑" panose="020B0503020204020204" pitchFamily="34" charset="-122"/>
                <a:ea typeface="微软雅黑" panose="020B0503020204020204" pitchFamily="34" charset="-122"/>
                <a:cs typeface="华文细黑" panose="02010600040101010101" charset="-122"/>
              </a:rPr>
              <a:t>非结构转换</a:t>
            </a:r>
            <a:endParaRPr lang="zh-CN" altLang="en-US" sz="800">
              <a:latin typeface="微软雅黑" panose="020B0503020204020204" pitchFamily="34" charset="-122"/>
              <a:ea typeface="微软雅黑" panose="020B0503020204020204" pitchFamily="34" charset="-122"/>
              <a:cs typeface="华文细黑" panose="02010600040101010101" charset="-122"/>
            </a:endParaRPr>
          </a:p>
        </p:txBody>
      </p:sp>
      <p:sp>
        <p:nvSpPr>
          <p:cNvPr id="26715" name="Rectangle 258"/>
          <p:cNvSpPr>
            <a:spLocks noChangeArrowheads="1"/>
          </p:cNvSpPr>
          <p:nvPr/>
        </p:nvSpPr>
        <p:spPr bwMode="auto">
          <a:xfrm>
            <a:off x="7716838" y="3487738"/>
            <a:ext cx="600075" cy="203200"/>
          </a:xfrm>
          <a:prstGeom prst="rect">
            <a:avLst/>
          </a:prstGeom>
          <a:solidFill>
            <a:srgbClr val="CCFF99"/>
          </a:solidFill>
          <a:ln w="9525">
            <a:solidFill>
              <a:srgbClr val="FFFF66"/>
            </a:solidFill>
            <a:miter lim="800000"/>
          </a:ln>
        </p:spPr>
        <p:txBody>
          <a:bodyPr lIns="35998" tIns="39132" rIns="43197" bIns="39132" anchor="ctr"/>
          <a:lstStyle/>
          <a:p>
            <a:pPr algn="ctr" defTabSz="784225"/>
            <a:r>
              <a:rPr lang="zh-CN" altLang="en-US" sz="900">
                <a:latin typeface="微软雅黑" panose="020B0503020204020204" pitchFamily="34" charset="-122"/>
                <a:ea typeface="微软雅黑" panose="020B0503020204020204" pitchFamily="34" charset="-122"/>
                <a:cs typeface="华文细黑" panose="02010600040101010101" charset="-122"/>
              </a:rPr>
              <a:t>实时监测</a:t>
            </a:r>
            <a:endParaRPr lang="zh-CN" altLang="en-US" sz="900">
              <a:latin typeface="微软雅黑" panose="020B0503020204020204" pitchFamily="34" charset="-122"/>
              <a:ea typeface="微软雅黑" panose="020B0503020204020204" pitchFamily="34" charset="-122"/>
              <a:cs typeface="华文细黑" panose="02010600040101010101" charset="-122"/>
            </a:endParaRPr>
          </a:p>
        </p:txBody>
      </p:sp>
      <p:sp>
        <p:nvSpPr>
          <p:cNvPr id="26716" name="Rectangle 259"/>
          <p:cNvSpPr>
            <a:spLocks noChangeArrowheads="1"/>
          </p:cNvSpPr>
          <p:nvPr/>
        </p:nvSpPr>
        <p:spPr bwMode="auto">
          <a:xfrm>
            <a:off x="7716838" y="3698875"/>
            <a:ext cx="600075" cy="203200"/>
          </a:xfrm>
          <a:prstGeom prst="rect">
            <a:avLst/>
          </a:prstGeom>
          <a:solidFill>
            <a:srgbClr val="CCFF99"/>
          </a:solidFill>
          <a:ln w="9525">
            <a:solidFill>
              <a:srgbClr val="FFFF66"/>
            </a:solidFill>
            <a:miter lim="800000"/>
          </a:ln>
        </p:spPr>
        <p:txBody>
          <a:bodyPr lIns="35998" tIns="39132" rIns="43197" bIns="39132" anchor="ctr"/>
          <a:lstStyle/>
          <a:p>
            <a:pPr algn="ctr" defTabSz="784225"/>
            <a:r>
              <a:rPr lang="en-US" altLang="zh-CN" sz="1000" b="1">
                <a:latin typeface="微软雅黑" panose="020B0503020204020204" pitchFamily="34" charset="-122"/>
                <a:ea typeface="微软雅黑" panose="020B0503020204020204" pitchFamily="34" charset="-122"/>
                <a:cs typeface="华文细黑" panose="02010600040101010101" charset="-122"/>
              </a:rPr>
              <a:t>...</a:t>
            </a:r>
            <a:endParaRPr lang="en-US" altLang="zh-CN" sz="1000" b="1">
              <a:latin typeface="微软雅黑" panose="020B0503020204020204" pitchFamily="34" charset="-122"/>
              <a:ea typeface="微软雅黑" panose="020B0503020204020204" pitchFamily="34" charset="-122"/>
              <a:cs typeface="华文细黑" panose="02010600040101010101" charset="-122"/>
            </a:endParaRPr>
          </a:p>
        </p:txBody>
      </p:sp>
      <p:sp>
        <p:nvSpPr>
          <p:cNvPr id="26717" name="Line 265"/>
          <p:cNvSpPr>
            <a:spLocks noChangeShapeType="1"/>
          </p:cNvSpPr>
          <p:nvPr/>
        </p:nvSpPr>
        <p:spPr bwMode="auto">
          <a:xfrm>
            <a:off x="2627313" y="2627313"/>
            <a:ext cx="223837" cy="0"/>
          </a:xfrm>
          <a:prstGeom prst="line">
            <a:avLst/>
          </a:prstGeom>
          <a:noFill/>
          <a:ln w="19050">
            <a:solidFill>
              <a:srgbClr val="FFFF66"/>
            </a:solidFill>
            <a:round/>
            <a:headEnd type="triangle" w="med" len="med"/>
            <a:tailEnd type="triangle" w="med" len="med"/>
          </a:ln>
          <a:effectLst>
            <a:prstShdw prst="shdw17" dist="17961" dir="2700000">
              <a:srgbClr val="99993D">
                <a:alpha val="74997"/>
              </a:srgbClr>
            </a:prstShdw>
          </a:effectLst>
        </p:spPr>
        <p:txBody>
          <a:bodyPr wrap="none" lIns="78262" tIns="39135" rIns="78262" bIns="39135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3" name="组合 3"/>
          <p:cNvGrpSpPr/>
          <p:nvPr/>
        </p:nvGrpSpPr>
        <p:grpSpPr bwMode="auto">
          <a:xfrm>
            <a:off x="684213" y="-9525"/>
            <a:ext cx="7775575" cy="5143500"/>
            <a:chOff x="1068294" y="-1"/>
            <a:chExt cx="9968169" cy="6593510"/>
          </a:xfrm>
        </p:grpSpPr>
        <p:pic>
          <p:nvPicPr>
            <p:cNvPr id="28677" name="Picture 2"/>
            <p:cNvPicPr>
              <a:picLocks noChangeAspect="1" noChangeArrowheads="1"/>
            </p:cNvPicPr>
            <p:nvPr/>
          </p:nvPicPr>
          <p:blipFill>
            <a:blip r:embed="rId1"/>
            <a:srcRect l="14790"/>
            <a:stretch>
              <a:fillRect/>
            </a:stretch>
          </p:blipFill>
          <p:spPr bwMode="auto">
            <a:xfrm>
              <a:off x="1068294" y="0"/>
              <a:ext cx="4868994" cy="3285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78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064142" y="-1"/>
              <a:ext cx="4964927" cy="3285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79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064143" y="3386278"/>
              <a:ext cx="4972320" cy="3207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4"/>
          <a:srcRect l="1991" r="3094"/>
          <a:stretch>
            <a:fillRect/>
          </a:stretch>
        </p:blipFill>
        <p:spPr bwMode="auto">
          <a:xfrm>
            <a:off x="698500" y="2632075"/>
            <a:ext cx="3767138" cy="250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0" y="123825"/>
            <a:ext cx="2879725" cy="360363"/>
          </a:xfrm>
          <a:prstGeom prst="rect">
            <a:avLst/>
          </a:prstGeom>
          <a:solidFill>
            <a:srgbClr val="E10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8676" name="矩形 8"/>
          <p:cNvSpPr>
            <a:spLocks noChangeArrowheads="1"/>
          </p:cNvSpPr>
          <p:nvPr/>
        </p:nvSpPr>
        <p:spPr bwMode="auto">
          <a:xfrm>
            <a:off x="-98425" y="123825"/>
            <a:ext cx="2836863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DMC</a:t>
            </a:r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可视化分析解决方案</a:t>
            </a:r>
            <a:endParaRPr lang="zh-CN" altLang="en-US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直接连接符 22"/>
          <p:cNvCxnSpPr/>
          <p:nvPr/>
        </p:nvCxnSpPr>
        <p:spPr>
          <a:xfrm>
            <a:off x="71438" y="2792413"/>
            <a:ext cx="8964612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22" name="Picture 2" descr="C:\Users\huchenghui\Desktop\png\插图-07.png"/>
          <p:cNvPicPr>
            <a:picLocks noChangeAspect="1" noChangeArrowheads="1"/>
          </p:cNvPicPr>
          <p:nvPr/>
        </p:nvPicPr>
        <p:blipFill>
          <a:blip r:embed="rId1"/>
          <a:srcRect l="-1320" r="-2"/>
          <a:stretch>
            <a:fillRect/>
          </a:stretch>
        </p:blipFill>
        <p:spPr bwMode="auto">
          <a:xfrm>
            <a:off x="4306888" y="2792413"/>
            <a:ext cx="4297362" cy="238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 descr="C:\Users\huchenghui\Desktop\png\插图-0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0200" y="195263"/>
            <a:ext cx="4464050" cy="251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直接连接符 16"/>
          <p:cNvCxnSpPr/>
          <p:nvPr/>
        </p:nvCxnSpPr>
        <p:spPr>
          <a:xfrm flipH="1">
            <a:off x="2411413" y="1492250"/>
            <a:ext cx="1873250" cy="10477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2401888" y="3003550"/>
            <a:ext cx="1882775" cy="7921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26" name="矩形 14"/>
          <p:cNvSpPr>
            <a:spLocks noChangeArrowheads="1"/>
          </p:cNvSpPr>
          <p:nvPr/>
        </p:nvSpPr>
        <p:spPr bwMode="auto">
          <a:xfrm>
            <a:off x="468313" y="2427288"/>
            <a:ext cx="2747962" cy="708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4000" b="1">
                <a:latin typeface="微软雅黑" panose="020B0503020204020204" pitchFamily="34" charset="-122"/>
                <a:ea typeface="微软雅黑" panose="020B0503020204020204" pitchFamily="34" charset="-122"/>
              </a:rPr>
              <a:t>大数据营销</a:t>
            </a:r>
            <a:endParaRPr lang="zh-CN" altLang="en-US" sz="4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commondata" val="eyJoZGlkIjoiYTQ3YTc2YjBlNWRhYjQ0NTA0MDBkN2E0YWM4YTZjZGM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1086</Words>
  <Application>WPS 演示</Application>
  <PresentationFormat>全屏显示(16:9)</PresentationFormat>
  <Paragraphs>324</Paragraphs>
  <Slides>19</Slides>
  <Notes>18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3" baseType="lpstr">
      <vt:lpstr>Arial</vt:lpstr>
      <vt:lpstr>宋体</vt:lpstr>
      <vt:lpstr>Wingdings</vt:lpstr>
      <vt:lpstr>Calibri</vt:lpstr>
      <vt:lpstr>Calibri</vt:lpstr>
      <vt:lpstr>微软雅黑</vt:lpstr>
      <vt:lpstr>华文细黑</vt:lpstr>
      <vt:lpstr>Verdana</vt:lpstr>
      <vt:lpstr>Meiryo</vt:lpstr>
      <vt:lpstr>Yu Gothic UI</vt:lpstr>
      <vt:lpstr>Arial Narrow</vt:lpstr>
      <vt:lpstr>Arial Unicode MS</vt:lpstr>
      <vt:lpstr>Calibri Light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数据平台技术架构图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1、数据运营分发能力</vt:lpstr>
      <vt:lpstr>PowerPoint 演示文稿</vt:lpstr>
      <vt:lpstr>2、用户循环管理能力</vt:lpstr>
      <vt:lpstr>3、全媒体营销能力：</vt:lpstr>
      <vt:lpstr>PowerPoint 演示文稿</vt:lpstr>
      <vt:lpstr>PowerPoint 演示文稿</vt:lpstr>
      <vt:lpstr>PowerPoint 演示文稿</vt:lpstr>
    </vt:vector>
  </TitlesOfParts>
  <Company>http://www.ypppt.com/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dc:description>http://www.ypppt.com/</dc:description>
  <cp:lastModifiedBy>Years later</cp:lastModifiedBy>
  <cp:revision>57</cp:revision>
  <dcterms:created xsi:type="dcterms:W3CDTF">2014-10-10T02:31:00Z</dcterms:created>
  <dcterms:modified xsi:type="dcterms:W3CDTF">2024-05-31T17:42:31Z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6E4B0686C7C94AB5A465F33FB3520512_13</vt:lpwstr>
  </property>
  <property fmtid="{D5CDD505-2E9C-101B-9397-08002B2CF9AE}" pid="3" name="KSOProductBuildVer">
    <vt:lpwstr>2052-12.1.0.16417</vt:lpwstr>
  </property>
</Properties>
</file>