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9" r:id="rId9"/>
    <p:sldId id="270" r:id="rId10"/>
    <p:sldId id="261" r:id="rId11"/>
    <p:sldId id="263" r:id="rId12"/>
    <p:sldId id="264" r:id="rId13"/>
    <p:sldId id="265" r:id="rId14"/>
    <p:sldId id="267" r:id="rId15"/>
    <p:sldId id="268" r:id="rId16"/>
    <p:sldId id="278" r:id="rId17"/>
  </p:sldIdLst>
  <p:sldSz cx="12817475" cy="7200900"/>
  <p:notesSz cx="6858000" cy="9144000"/>
  <p:custDataLst>
    <p:tags r:id="rId21"/>
  </p:custDataLst>
  <p:defaultTextStyle>
    <a:defPPr>
      <a:defRPr lang="zh-CN"/>
    </a:defPPr>
    <a:lvl1pPr marL="0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715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1430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1510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2225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2940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3655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4370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4450" algn="l" defTabSz="12814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A3D"/>
    <a:srgbClr val="FCFDF5"/>
    <a:srgbClr val="FCFDF2"/>
    <a:srgbClr val="EF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840" y="96"/>
      </p:cViewPr>
      <p:guideLst>
        <p:guide orient="horz" pos="2268"/>
        <p:guide pos="40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0F65D-9BB6-40F2-8295-65D18CCD75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715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1430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1510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2225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2940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3655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4370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4450" algn="l" defTabSz="12814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9A9B-361C-465B-B7B1-39F58DA30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523975"/>
            <a:ext cx="12817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46440" y="1125040"/>
            <a:ext cx="12817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xStyles>
    <p:titleStyle>
      <a:lvl1pPr algn="ctr" defTabSz="128143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695" indent="-480695" algn="l" defTabSz="1281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765" indent="-400050" algn="l" defTabSz="12814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1470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2185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2900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2980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3695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4410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5125" indent="-320040" algn="l" defTabSz="1281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715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1430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510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2225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940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3655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4370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4450" algn="l" defTabSz="12814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16674"/>
            <a:ext cx="12817475" cy="15842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2151582" y="0"/>
            <a:ext cx="111456" cy="7200900"/>
            <a:chOff x="8460432" y="0"/>
            <a:chExt cx="79513" cy="51435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8539945" y="0"/>
              <a:ext cx="0" cy="51435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460432" y="0"/>
              <a:ext cx="0" cy="51435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4793758" y="4205318"/>
            <a:ext cx="1577828" cy="1154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509674" y="777736"/>
            <a:ext cx="4744002" cy="2025170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123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123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123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123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123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9" b="6624"/>
          <a:stretch>
            <a:fillRect/>
          </a:stretch>
        </p:blipFill>
        <p:spPr>
          <a:xfrm>
            <a:off x="0" y="1300319"/>
            <a:ext cx="6371586" cy="27699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09674" y="2390717"/>
            <a:ext cx="3494514" cy="904863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50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50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0402" y="3184196"/>
            <a:ext cx="4591045" cy="473976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09381" y="3600451"/>
            <a:ext cx="5451785" cy="344709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DotumChe" pitchFamily="49" charset="-127"/>
                <a:ea typeface="DotumChe" pitchFamily="49" charset="-127"/>
              </a:rPr>
              <a:t>Heart with environment and are the hearts of space for you!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45890" y="4205318"/>
            <a:ext cx="1123852" cy="1154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spcCol="0" rtlCol="0" anchor="ctr"/>
          <a:lstStyle/>
          <a:p>
            <a:pPr algn="ctr"/>
            <a:r>
              <a:rPr lang="en-US" altLang="zh-CN" sz="4500" dirty="0">
                <a:latin typeface="+mj-ea"/>
                <a:ea typeface="+mj-ea"/>
              </a:rPr>
              <a:t>&gt;&gt;</a:t>
            </a:r>
            <a:endParaRPr lang="zh-CN" altLang="en-US" sz="4500" dirty="0"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0" y="4188020"/>
            <a:ext cx="5110595" cy="1127428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0" y="5919108"/>
            <a:ext cx="128174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7" grpId="0"/>
      <p:bldP spid="8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70353" y="1212220"/>
            <a:ext cx="4744002" cy="1421928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84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70353" y="2275616"/>
            <a:ext cx="2056442" cy="560154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70353" y="2835770"/>
            <a:ext cx="3156966" cy="360200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866608" y="1337388"/>
            <a:ext cx="0" cy="4275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451117" y="1337386"/>
            <a:ext cx="415492" cy="2015932"/>
          </a:xfrm>
          <a:prstGeom prst="rect">
            <a:avLst/>
          </a:prstGeom>
        </p:spPr>
        <p:txBody>
          <a:bodyPr vert="eaVert" wrap="none" lIns="91437" tIns="45718" rIns="91437" bIns="45718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简约主义遇上现代灵感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95022" y="1337387"/>
            <a:ext cx="384715" cy="3128801"/>
          </a:xfrm>
          <a:prstGeom prst="rect">
            <a:avLst/>
          </a:prstGeom>
        </p:spPr>
        <p:txBody>
          <a:bodyPr vert="eaVert" wrap="none" lIns="91437" tIns="45718" rIns="91437" bIns="45718">
            <a:spAutoFit/>
          </a:bodyPr>
          <a:lstStyle/>
          <a:p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SINMPLE STYIE AND INSPIRATIONG</a:t>
            </a:r>
            <a:endParaRPr lang="zh-CN" altLang="en-US" sz="13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229" y="1337387"/>
            <a:ext cx="646325" cy="4320480"/>
          </a:xfrm>
          <a:prstGeom prst="rect">
            <a:avLst/>
          </a:prstGeom>
        </p:spPr>
        <p:txBody>
          <a:bodyPr vert="eaVert" wrap="square" lIns="91437" tIns="45718" rIns="91437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现代简约风格，简约，大方，使用，以加上人性化的设计手法，透露着现代时尚简约的气息。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261972" y="1343933"/>
            <a:ext cx="0" cy="42752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d:\users\administrator\appdata\roaming\360se6\User Data\temp\a_11213979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00" y="1552958"/>
            <a:ext cx="5331844" cy="32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18716" r="71726" b="27019"/>
          <a:stretch>
            <a:fillRect/>
          </a:stretch>
        </p:blipFill>
        <p:spPr>
          <a:xfrm>
            <a:off x="3828376" y="3042750"/>
            <a:ext cx="3409388" cy="357359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418100" y="5011807"/>
            <a:ext cx="4900820" cy="86177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在都市繁华与宣泄中，每天为工作于生活忙碌着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在城市中一座座高达的楼宇建筑，职场与人际的交往中奔波。使人更希望追溯那一份质朴的安静与别具一格的生活方式，更依赖于只有家可给予真正归所的感觉。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在兰腾，每一件设计作品都是高度融入了加的感觉的杰作，在兰腾的作品里，处处凝练着各式各样艺术的精华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我们早已将经典融入了生活、融入了家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47304" y="1220668"/>
            <a:ext cx="4744002" cy="1421928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84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47304" y="2284064"/>
            <a:ext cx="2056442" cy="560154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47305" y="2844218"/>
            <a:ext cx="3156966" cy="360200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2321000" y="1584227"/>
            <a:ext cx="0" cy="4275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905509" y="1584225"/>
            <a:ext cx="415492" cy="2015932"/>
          </a:xfrm>
          <a:prstGeom prst="rect">
            <a:avLst/>
          </a:prstGeom>
        </p:spPr>
        <p:txBody>
          <a:bodyPr vert="eaVert" wrap="none" lIns="91437" tIns="45718" rIns="91437" bIns="45718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简约主义遇上现代灵感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649414" y="1584225"/>
            <a:ext cx="384715" cy="3128801"/>
          </a:xfrm>
          <a:prstGeom prst="rect">
            <a:avLst/>
          </a:prstGeom>
        </p:spPr>
        <p:txBody>
          <a:bodyPr vert="eaVert" wrap="none" lIns="91437" tIns="45718" rIns="91437" bIns="45718">
            <a:spAutoFit/>
          </a:bodyPr>
          <a:lstStyle/>
          <a:p>
            <a:r>
              <a:rPr lang="en-US" altLang="zh-CN" sz="1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SINMPLE STYIE AND INSPIRATIONG</a:t>
            </a:r>
            <a:endParaRPr lang="zh-CN" altLang="en-US" sz="13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170620" y="1584225"/>
            <a:ext cx="646325" cy="4320480"/>
          </a:xfrm>
          <a:prstGeom prst="rect">
            <a:avLst/>
          </a:prstGeom>
        </p:spPr>
        <p:txBody>
          <a:bodyPr vert="eaVert" wrap="square" lIns="91437" tIns="45718" rIns="91437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现代简约风格，简约，大方，使用，以加上人性化的设计手法，透露着现代时尚简约的气息。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1716364" y="1590772"/>
            <a:ext cx="0" cy="42752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users\administrator\appdata\roaming\360se6\User Data\temp\img201404221623200135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>
            <a:fillRect/>
          </a:stretch>
        </p:blipFill>
        <p:spPr bwMode="auto">
          <a:xfrm>
            <a:off x="0" y="1584224"/>
            <a:ext cx="7959838" cy="44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2" t="19529" r="12854" b="69111"/>
          <a:stretch>
            <a:fillRect/>
          </a:stretch>
        </p:blipFill>
        <p:spPr>
          <a:xfrm>
            <a:off x="8389960" y="3651382"/>
            <a:ext cx="2436021" cy="2009001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266" name="Picture 2" descr="d:\users\administrator\appdata\roaming\360se6\User Data\temp\71q58PIC3aK_1024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b="47815"/>
          <a:stretch>
            <a:fillRect/>
          </a:stretch>
        </p:blipFill>
        <p:spPr bwMode="auto">
          <a:xfrm>
            <a:off x="318683" y="1498511"/>
            <a:ext cx="8157485" cy="3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46780" r="5842" b="2605"/>
          <a:stretch>
            <a:fillRect/>
          </a:stretch>
        </p:blipFill>
        <p:spPr>
          <a:xfrm>
            <a:off x="8531525" y="3225172"/>
            <a:ext cx="4272492" cy="339961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528398" y="1176813"/>
            <a:ext cx="4744002" cy="1421928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84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28398" y="2483191"/>
            <a:ext cx="2056442" cy="560154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28399" y="3043345"/>
            <a:ext cx="3156966" cy="360200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4437" y="5254790"/>
            <a:ext cx="7416824" cy="86177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在都市繁华与宣泄中，每天为工作于生活忙碌着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在城市中一座座高达的楼宇建筑，职场与人际的交往中奔波。使人更希望追溯那一份质朴的安静与别具一格的生活方式，更依赖于只有家可给予真正归所的感觉。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在兰腾，每一件设计作品都是高度融入了加的感觉的杰作，在兰腾的作品里，处处凝练着各式各样艺术的精华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我们早已将经典融入了生活、融入了家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1461994" y="1483415"/>
            <a:ext cx="2323167" cy="231806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3985435" y="1483415"/>
            <a:ext cx="2323167" cy="23180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矩形 19"/>
          <p:cNvSpPr>
            <a:spLocks noChangeArrowheads="1"/>
          </p:cNvSpPr>
          <p:nvPr/>
        </p:nvSpPr>
        <p:spPr bwMode="auto">
          <a:xfrm>
            <a:off x="9030090" y="1483415"/>
            <a:ext cx="2320943" cy="231806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6506649" y="1483415"/>
            <a:ext cx="2323167" cy="231806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1461994" y="3978204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1300" dirty="0">
                <a:solidFill>
                  <a:srgbClr val="F8F8F8"/>
                </a:solidFill>
                <a:latin typeface="微软雅黑" panose="020B0503020204020204" pitchFamily="34" charset="-122"/>
              </a:rPr>
              <a:t>更改文字的方法</a:t>
            </a:r>
            <a:endParaRPr lang="zh-CN" altLang="en-US" sz="130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1374338" y="4507751"/>
            <a:ext cx="5376219" cy="6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117" tIns="64058" rIns="128117" bIns="6405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图文使用技巧</a:t>
            </a:r>
            <a:endParaRPr lang="zh-CN" altLang="en-US" sz="34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74338" y="5198948"/>
            <a:ext cx="6447507" cy="745650"/>
          </a:xfrm>
          <a:prstGeom prst="rect">
            <a:avLst/>
          </a:prstGeom>
        </p:spPr>
        <p:txBody>
          <a:bodyPr vert="horz" wrap="square" lIns="128117" tIns="64058" rIns="128117" bIns="64058" anchor="t" anchorCtr="0">
            <a:noAutofit/>
          </a:bodyPr>
          <a:lstStyle/>
          <a:p>
            <a:pPr algn="just">
              <a:spcBef>
                <a:spcPts val="840"/>
              </a:spcBef>
              <a:spcAft>
                <a:spcPts val="840"/>
              </a:spcAft>
            </a:pPr>
            <a:r>
              <a:rPr lang="zh-CN" altLang="en-US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标题框及正文框中的文字可直接改为所需文字；点中图片</a:t>
            </a:r>
            <a:r>
              <a:rPr lang="en-US" altLang="zh-CN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绘图工具</a:t>
            </a:r>
            <a:r>
              <a:rPr lang="en-US" altLang="zh-CN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格式</a:t>
            </a:r>
            <a:r>
              <a:rPr lang="en-US" altLang="zh-CN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填充</a:t>
            </a:r>
            <a:r>
              <a:rPr lang="en-US" altLang="zh-CN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图片</a:t>
            </a:r>
            <a:r>
              <a:rPr lang="en-US" altLang="zh-CN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选择需要展示的图片；直接复制粘贴图片来增加图片数，复制后更改方法见“更改图片”。</a:t>
            </a:r>
            <a:endParaRPr lang="zh-CN" altLang="en-US" sz="1400" b="1" kern="1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3988338" y="3987481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1300" dirty="0">
                <a:solidFill>
                  <a:srgbClr val="F8F8F8"/>
                </a:solidFill>
                <a:latin typeface="微软雅黑" panose="020B0503020204020204" pitchFamily="34" charset="-122"/>
              </a:rPr>
              <a:t>更改文字的方法</a:t>
            </a:r>
            <a:endParaRPr lang="zh-CN" altLang="en-US" sz="130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6514679" y="3996757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1300" dirty="0">
                <a:solidFill>
                  <a:srgbClr val="F8F8F8"/>
                </a:solidFill>
                <a:latin typeface="微软雅黑" panose="020B0503020204020204" pitchFamily="34" charset="-122"/>
              </a:rPr>
              <a:t>更改文字的方法</a:t>
            </a:r>
            <a:endParaRPr lang="zh-CN" altLang="en-US" sz="130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9022447" y="3941099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lIns="128117" tIns="64058" rIns="128117" bIns="64058" anchor="ctr"/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1300" dirty="0">
                <a:solidFill>
                  <a:srgbClr val="F8F8F8"/>
                </a:solidFill>
                <a:latin typeface="微软雅黑" panose="020B0503020204020204" pitchFamily="34" charset="-122"/>
              </a:rPr>
              <a:t>更改文字的方法</a:t>
            </a:r>
            <a:endParaRPr lang="zh-CN" altLang="en-US" sz="130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28398" y="4141697"/>
            <a:ext cx="4744002" cy="1946715"/>
            <a:chOff x="6084168" y="2958355"/>
            <a:chExt cx="3384376" cy="1390511"/>
          </a:xfrm>
        </p:grpSpPr>
        <p:sp>
          <p:nvSpPr>
            <p:cNvPr id="38" name="矩形 37"/>
            <p:cNvSpPr/>
            <p:nvPr/>
          </p:nvSpPr>
          <p:spPr>
            <a:xfrm>
              <a:off x="6084168" y="2958355"/>
              <a:ext cx="33843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400" b="1" dirty="0">
                  <a:solidFill>
                    <a:srgbClr val="C00000"/>
                  </a:solidFill>
                  <a:latin typeface="BatangChe" pitchFamily="49" charset="-127"/>
                  <a:ea typeface="BatangChe" pitchFamily="49" charset="-127"/>
                </a:rPr>
                <a:t>H</a:t>
              </a:r>
              <a:r>
                <a:rPr lang="en-US" altLang="zh-CN" sz="8400" b="1" dirty="0">
                  <a:solidFill>
                    <a:schemeClr val="bg1">
                      <a:lumMod val="65000"/>
                    </a:schemeClr>
                  </a:solidFill>
                  <a:latin typeface="BatangChe" pitchFamily="49" charset="-127"/>
                  <a:ea typeface="BatangChe" pitchFamily="49" charset="-127"/>
                </a:rPr>
                <a:t>OM</a:t>
              </a:r>
              <a:r>
                <a:rPr lang="en-US" altLang="zh-CN" sz="8400" b="1" dirty="0">
                  <a:solidFill>
                    <a:srgbClr val="C00000"/>
                  </a:solidFill>
                  <a:latin typeface="BatangChe" pitchFamily="49" charset="-127"/>
                  <a:ea typeface="BatangChe" pitchFamily="49" charset="-127"/>
                </a:rPr>
                <a:t>E</a:t>
              </a:r>
              <a:r>
                <a:rPr lang="en-US" altLang="zh-CN" sz="8400" b="1" dirty="0">
                  <a:solidFill>
                    <a:schemeClr val="bg1">
                      <a:lumMod val="65000"/>
                    </a:schemeClr>
                  </a:solidFill>
                  <a:latin typeface="BatangChe" pitchFamily="49" charset="-127"/>
                  <a:ea typeface="BatangChe" pitchFamily="49" charset="-127"/>
                </a:rPr>
                <a:t> </a:t>
              </a:r>
              <a:endPara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084168" y="3717924"/>
              <a:ext cx="1412555" cy="373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BatangChe" pitchFamily="49" charset="-127"/>
                  <a:ea typeface="BatangChe" pitchFamily="49" charset="-127"/>
                </a:rPr>
                <a:t>DECORATION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084168" y="4118034"/>
              <a:ext cx="219934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3" grpId="0" animBg="1"/>
      <p:bldP spid="24" grpId="0" animBg="1"/>
      <p:bldP spid="28" grpId="0"/>
      <p:bldP spid="34" grpId="0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917" y="-37448"/>
            <a:ext cx="12789642" cy="723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0"/>
          </a:p>
        </p:txBody>
      </p:sp>
      <p:sp>
        <p:nvSpPr>
          <p:cNvPr id="7" name="矩形 6"/>
          <p:cNvSpPr/>
          <p:nvPr/>
        </p:nvSpPr>
        <p:spPr>
          <a:xfrm>
            <a:off x="9584" y="2716476"/>
            <a:ext cx="12798974" cy="129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4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1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1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1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2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1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1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3441" y="1470511"/>
            <a:ext cx="2629927" cy="7999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8793" y="4341098"/>
            <a:ext cx="3989888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6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6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6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6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6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5284127" y="0"/>
            <a:ext cx="0" cy="7200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users\administrator\appdata\roaming\360se6\User Data\temp\8608881_234629420193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"/>
          <a:stretch>
            <a:fillRect/>
          </a:stretch>
        </p:blipFill>
        <p:spPr bwMode="auto">
          <a:xfrm>
            <a:off x="-9408" y="-2834"/>
            <a:ext cx="4959924" cy="72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273680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273680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273680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37253" y="1781969"/>
            <a:ext cx="2872100" cy="904863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5000" dirty="0">
                <a:solidFill>
                  <a:schemeClr val="bg1">
                    <a:lumMod val="6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About us</a:t>
            </a:r>
            <a:endParaRPr lang="zh-CN" altLang="en-US" sz="5000" dirty="0">
              <a:solidFill>
                <a:schemeClr val="bg1">
                  <a:lumMod val="65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6975" y="1593333"/>
            <a:ext cx="909943" cy="935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spcCol="0" rtlCol="0" anchor="ctr"/>
          <a:lstStyle/>
          <a:p>
            <a:pPr algn="ctr"/>
            <a:r>
              <a:rPr lang="en-US" altLang="zh-CN" sz="4500" dirty="0">
                <a:latin typeface="+mj-ea"/>
                <a:ea typeface="+mj-ea"/>
              </a:rPr>
              <a:t>&gt;&gt;</a:t>
            </a:r>
            <a:endParaRPr lang="zh-CN" altLang="en-US" sz="4500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6975" y="2686831"/>
            <a:ext cx="6505126" cy="3007078"/>
          </a:xfrm>
          <a:prstGeom prst="rect">
            <a:avLst/>
          </a:prstGeom>
          <a:noFill/>
        </p:spPr>
        <p:txBody>
          <a:bodyPr wrap="square" lIns="128117" tIns="64058" rIns="128117" bIns="64058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年，是中国最早进入家庭装饰行业的著名装饰品牌之一，现已发展成为以家装为主，涉足公装、建材、家具、物流、教育等相关产业的全国知名品牌企业。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名匠装饰自成立之初，坚持走高端路线，追求完美品质，精心于高端家居的设计与装饰，为企业领袖的家作设计是名匠装饰最重要的企业责任和社会使命。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多年来，名匠装饰做豪宅别墅从来不烂尾！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“天道酬勤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人道酬善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商道酬信”，名匠装饰致力于打造学术型企业，以高端设计为核心竞争力，为客户提供整体家居解决方案，创造不可复制与无法替代的附加值，以国际化的视野创造领先业界的设计理念与文化体系。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“精雕细琢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名匠本色”，名匠装饰以设计与文化为根，诚信与品质为本，把每一项工程都看成一件艺术品，为广大业主雕琢独一无二的尊贵府邸。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在未来的发展道路上，名匠装饰将一如既往以专业的设计、优质的工程和卓越的服务回报每一位业主，全力推动中国人居进程！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为企业领袖的家作设计是过去名匠装饰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年来的战略定位，也是未来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年不变的高端品质路线！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8932143" y="0"/>
            <a:ext cx="0" cy="720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3365635" y="273680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1880937" y="273680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397619" y="273680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90486" y="167484"/>
            <a:ext cx="2116285" cy="727568"/>
            <a:chOff x="7570904" y="4495987"/>
            <a:chExt cx="1509760" cy="5196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495987"/>
              <a:ext cx="1192696" cy="34381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7570904" y="4839806"/>
              <a:ext cx="1509760" cy="175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361927" y="1586664"/>
            <a:ext cx="2872100" cy="904863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5000" dirty="0">
                <a:solidFill>
                  <a:schemeClr val="bg1">
                    <a:lumMod val="6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About us</a:t>
            </a:r>
            <a:endParaRPr lang="zh-CN" altLang="en-US" sz="5000" dirty="0">
              <a:solidFill>
                <a:schemeClr val="bg1">
                  <a:lumMod val="65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501" y="1382604"/>
            <a:ext cx="909943" cy="935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spcCol="0" rtlCol="0" anchor="ctr"/>
          <a:lstStyle/>
          <a:p>
            <a:pPr algn="ctr"/>
            <a:r>
              <a:rPr lang="en-US" altLang="zh-CN" sz="4500" dirty="0">
                <a:latin typeface="+mj-ea"/>
                <a:ea typeface="+mj-ea"/>
              </a:rPr>
              <a:t>&gt;&gt;</a:t>
            </a:r>
            <a:endParaRPr lang="zh-CN" altLang="en-US" sz="4500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565" y="3132975"/>
            <a:ext cx="6505126" cy="2886944"/>
          </a:xfrm>
          <a:prstGeom prst="rect">
            <a:avLst/>
          </a:prstGeom>
          <a:noFill/>
        </p:spPr>
        <p:txBody>
          <a:bodyPr wrap="square" lIns="128117" tIns="64058" rIns="128117" bIns="64058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鸟巢杯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中国建筑装饰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强企业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全国住宅装饰装修行业百强企业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全国住宅装饰装修行业知名品牌企业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AAAA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级诚信企业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全国主流媒体信赖的装饰品牌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全国住宅装饰装修行业知名品牌企业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荣获“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3.15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质量无投诉、服务无投诉诚信企业”称号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被评为装饰界消费者信得过品牌公司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获“全国住宅装饰装修示范工程奖”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荣膺装饰界消费者信得过品牌“三连冠”企业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被评为消费者满意家居品牌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华南地区最具影响力装饰品牌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华南地区十大最具影响力品牌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华南地区杰出装饰品牌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广东知名装饰设计公司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广东省装饰行业诚信企业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565" y="2464697"/>
            <a:ext cx="2272154" cy="732508"/>
          </a:xfrm>
          <a:prstGeom prst="rect">
            <a:avLst/>
          </a:prstGeom>
          <a:noFill/>
        </p:spPr>
        <p:txBody>
          <a:bodyPr wrap="none" lIns="128117" tIns="64058" rIns="128117" bIns="64058" rtlCol="0">
            <a:spAutoFit/>
          </a:bodyPr>
          <a:lstStyle/>
          <a:p>
            <a:r>
              <a:rPr lang="zh-CN" altLang="en-US" sz="3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公司荣誉</a:t>
            </a:r>
            <a:endParaRPr lang="zh-CN" altLang="en-US" sz="39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Picture 4" descr="d:\users\administrator\appdata\roaming\360se6\User Data\temp\8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r="26014"/>
          <a:stretch>
            <a:fillRect/>
          </a:stretch>
        </p:blipFill>
        <p:spPr bwMode="auto">
          <a:xfrm>
            <a:off x="7216228" y="5051"/>
            <a:ext cx="1585219" cy="2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97" y="2189093"/>
            <a:ext cx="1568805" cy="1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8072"/>
          <a:stretch>
            <a:fillRect/>
          </a:stretch>
        </p:blipFill>
        <p:spPr>
          <a:xfrm>
            <a:off x="9136480" y="0"/>
            <a:ext cx="3680995" cy="7200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4" t="49672" r="-738" b="2100"/>
          <a:stretch>
            <a:fillRect/>
          </a:stretch>
        </p:blipFill>
        <p:spPr>
          <a:xfrm>
            <a:off x="7224640" y="4261186"/>
            <a:ext cx="1593715" cy="1859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554437" y="0"/>
            <a:ext cx="0" cy="720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7417" y="268326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6" y="1332128"/>
            <a:ext cx="12175519" cy="344158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55373" y="4544943"/>
            <a:ext cx="4744002" cy="1421928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84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5373" y="5608338"/>
            <a:ext cx="2056442" cy="560154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374" y="6168493"/>
            <a:ext cx="3156966" cy="360200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5049" y="4869533"/>
            <a:ext cx="2305859" cy="646331"/>
          </a:xfrm>
          <a:prstGeom prst="rect">
            <a:avLst/>
          </a:prstGeom>
          <a:noFill/>
        </p:spPr>
        <p:txBody>
          <a:bodyPr wrap="none" lIns="128117" tIns="64058" rIns="128117" bIns="64058" rtlCol="0">
            <a:spAutoFit/>
          </a:bodyPr>
          <a:lstStyle/>
          <a:p>
            <a:r>
              <a:rPr lang="zh-CN" altLang="en-US" sz="3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遇见</a:t>
            </a:r>
            <a:r>
              <a:rPr lang="zh-CN" altLang="en-US" sz="3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3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田园</a:t>
            </a:r>
            <a:endParaRPr lang="zh-CN" altLang="en-US" sz="3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376" y="5445944"/>
            <a:ext cx="6863664" cy="529477"/>
          </a:xfrm>
          <a:prstGeom prst="rect">
            <a:avLst/>
          </a:prstGeom>
          <a:noFill/>
        </p:spPr>
        <p:txBody>
          <a:bodyPr wrap="square" lIns="128117" tIns="64058" rIns="128117" bIns="64058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一卷青帘，一杯午茶，透过明净的窗户，青山田园映入眼帘田园的诱惑越来越近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在喧哗的城市中，离自然更近一点，田园生活就应运而生！懂得生活，懂得生活来之不易！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014355" y="1080171"/>
            <a:ext cx="0" cy="6164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d:\users\administrator\appdata\roaming\360se6\User Data\temp\09581338848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1"/>
          <a:stretch>
            <a:fillRect/>
          </a:stretch>
        </p:blipFill>
        <p:spPr bwMode="auto">
          <a:xfrm>
            <a:off x="1" y="1141012"/>
            <a:ext cx="6933075" cy="36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655373" y="4617001"/>
            <a:ext cx="4744002" cy="1421928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84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5373" y="5680396"/>
            <a:ext cx="2056442" cy="560154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5374" y="6120730"/>
            <a:ext cx="3156966" cy="360200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8577" y="4842771"/>
            <a:ext cx="12817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:\users\administrator\appdata\roaming\360se6\User Data\temp\201277101656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46" y="3072476"/>
            <a:ext cx="2247032" cy="16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16" y="3061023"/>
            <a:ext cx="2349678" cy="16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67746" y="4941589"/>
            <a:ext cx="2764230" cy="652587"/>
          </a:xfrm>
          <a:prstGeom prst="rect">
            <a:avLst/>
          </a:prstGeom>
          <a:noFill/>
        </p:spPr>
        <p:txBody>
          <a:bodyPr wrap="none" lIns="128117" tIns="64058" rIns="128117" bIns="64058" rtlCol="0">
            <a:spAutoFit/>
          </a:bodyPr>
          <a:lstStyle/>
          <a:p>
            <a:r>
              <a:rPr lang="zh-CN" altLang="en-US" sz="3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相遇地中海</a:t>
            </a:r>
            <a:endParaRPr lang="zh-CN" altLang="en-US" sz="3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12483" y="1875790"/>
            <a:ext cx="1894659" cy="1292662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altLang="zh-CN" sz="7600" dirty="0">
                <a:solidFill>
                  <a:schemeClr val="tx1">
                    <a:lumMod val="50000"/>
                    <a:lumOff val="50000"/>
                  </a:schemeClr>
                </a:solidFill>
                <a:latin typeface="BatangChe" pitchFamily="49" charset="-127"/>
                <a:ea typeface="BatangChe" pitchFamily="49" charset="-127"/>
              </a:rPr>
              <a:t>SEA</a:t>
            </a:r>
            <a:endParaRPr lang="zh-CN" altLang="en-US" sz="7600" dirty="0">
              <a:solidFill>
                <a:schemeClr val="tx1">
                  <a:lumMod val="50000"/>
                  <a:lumOff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6227" y="5525252"/>
            <a:ext cx="5268582" cy="840230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简约却不简单，能工巧匠贯穿其中的风格灵魂。地中海风格的灵魂，目前比较一致的看法就是“蔚蓝色的浪漫情怀，海天一色、艳阳高照的纯美自然”。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69502" y="2462774"/>
            <a:ext cx="2362033" cy="517065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BatangChe" pitchFamily="49" charset="-127"/>
                <a:ea typeface="BatangChe" pitchFamily="49" charset="-127"/>
              </a:rPr>
              <a:t>MEDITERRANEAN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52580" y="268326"/>
            <a:ext cx="2116285" cy="672302"/>
            <a:chOff x="7570904" y="4495987"/>
            <a:chExt cx="1705586" cy="54250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3499" y="268326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314" name="Picture 2" descr="d:\users\administrator\appdata\roaming\360se6\User Data\temp\1912176_013802526243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>
            <a:fillRect/>
          </a:stretch>
        </p:blipFill>
        <p:spPr bwMode="auto">
          <a:xfrm>
            <a:off x="0" y="1312709"/>
            <a:ext cx="7345700" cy="49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519036" y="1435918"/>
            <a:ext cx="3513749" cy="1077217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6200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altLang="zh-CN" sz="6200" dirty="0">
                <a:solidFill>
                  <a:schemeClr val="tx1">
                    <a:lumMod val="50000"/>
                    <a:lumOff val="50000"/>
                  </a:schemeClr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6200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S</a:t>
            </a:r>
            <a:r>
              <a:rPr lang="en-US" altLang="zh-CN" sz="6200" dirty="0">
                <a:solidFill>
                  <a:schemeClr val="tx1">
                    <a:lumMod val="50000"/>
                    <a:lumOff val="50000"/>
                  </a:schemeClr>
                </a:solidFill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altLang="zh-CN" sz="6200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G</a:t>
            </a:r>
            <a:r>
              <a:rPr lang="en-US" altLang="zh-CN" sz="6200" dirty="0">
                <a:solidFill>
                  <a:schemeClr val="tx1">
                    <a:lumMod val="50000"/>
                    <a:lumOff val="50000"/>
                  </a:schemeClr>
                </a:solidFill>
                <a:latin typeface="BatangChe" pitchFamily="49" charset="-127"/>
                <a:ea typeface="BatangChe" pitchFamily="49" charset="-127"/>
              </a:rPr>
              <a:t>NE</a:t>
            </a:r>
            <a:r>
              <a:rPr lang="en-US" altLang="zh-CN" sz="6200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R</a:t>
            </a:r>
            <a:endParaRPr lang="zh-CN" altLang="en-US" sz="6200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9036" y="2847274"/>
            <a:ext cx="4441193" cy="3145477"/>
          </a:xfrm>
          <a:prstGeom prst="rect">
            <a:avLst/>
          </a:prstGeom>
          <a:noFill/>
        </p:spPr>
        <p:txBody>
          <a:bodyPr wrap="square" lIns="128117" tIns="64058" rIns="128117" bIns="64058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设计总监：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JOBANG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装饰工程有限公司设计总监。毕业于天津工艺美术学院环境艺术系，从业近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年，个人先后荣获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年度深圳市“室内设计之星”大赛三等奖、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年度深圳十大住宅设计精英人物、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第二届深圳国际室内设计文化节住宅类银奖等奖项，带领永安装饰获得了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度优秀家装企业、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年度“最具影响力装饰公司”、深圳装饰工程“金鹏奖”、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年度最具影响力装饰品牌、“最能代表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年深圳形象的深圳名片”等众多荣誉。主要设计作品有：观澜湖高尔夫大宅、十二橡树庄园别墅、万科樘樾别墅、星河丹堤别墅、圣莫丽斯别墅、卓越维港别墅、半山海景别墅、银湖颐园别墅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63800" y="1987471"/>
            <a:ext cx="2936728" cy="3372706"/>
            <a:chOff x="1115616" y="1419622"/>
            <a:chExt cx="2095065" cy="2409076"/>
          </a:xfrm>
        </p:grpSpPr>
        <p:sp>
          <p:nvSpPr>
            <p:cNvPr id="26" name="矩形 25"/>
            <p:cNvSpPr/>
            <p:nvPr/>
          </p:nvSpPr>
          <p:spPr>
            <a:xfrm>
              <a:off x="1208520" y="1419622"/>
              <a:ext cx="2002161" cy="11016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166"/>
            <p:cNvSpPr>
              <a:spLocks noEditPoints="1"/>
            </p:cNvSpPr>
            <p:nvPr/>
          </p:nvSpPr>
          <p:spPr bwMode="auto">
            <a:xfrm>
              <a:off x="1913301" y="1534939"/>
              <a:ext cx="592598" cy="871048"/>
            </a:xfrm>
            <a:custGeom>
              <a:avLst/>
              <a:gdLst>
                <a:gd name="T0" fmla="*/ 20 w 77"/>
                <a:gd name="T1" fmla="*/ 37 h 113"/>
                <a:gd name="T2" fmla="*/ 20 w 77"/>
                <a:gd name="T3" fmla="*/ 12 h 113"/>
                <a:gd name="T4" fmla="*/ 57 w 77"/>
                <a:gd name="T5" fmla="*/ 12 h 113"/>
                <a:gd name="T6" fmla="*/ 56 w 77"/>
                <a:gd name="T7" fmla="*/ 36 h 113"/>
                <a:gd name="T8" fmla="*/ 52 w 77"/>
                <a:gd name="T9" fmla="*/ 47 h 113"/>
                <a:gd name="T10" fmla="*/ 38 w 77"/>
                <a:gd name="T11" fmla="*/ 54 h 113"/>
                <a:gd name="T12" fmla="*/ 38 w 77"/>
                <a:gd name="T13" fmla="*/ 54 h 113"/>
                <a:gd name="T14" fmla="*/ 25 w 77"/>
                <a:gd name="T15" fmla="*/ 47 h 113"/>
                <a:gd name="T16" fmla="*/ 20 w 77"/>
                <a:gd name="T17" fmla="*/ 37 h 113"/>
                <a:gd name="T18" fmla="*/ 12 w 77"/>
                <a:gd name="T19" fmla="*/ 108 h 113"/>
                <a:gd name="T20" fmla="*/ 66 w 77"/>
                <a:gd name="T21" fmla="*/ 108 h 113"/>
                <a:gd name="T22" fmla="*/ 63 w 77"/>
                <a:gd name="T23" fmla="*/ 113 h 113"/>
                <a:gd name="T24" fmla="*/ 15 w 77"/>
                <a:gd name="T25" fmla="*/ 113 h 113"/>
                <a:gd name="T26" fmla="*/ 12 w 77"/>
                <a:gd name="T27" fmla="*/ 108 h 113"/>
                <a:gd name="T28" fmla="*/ 69 w 77"/>
                <a:gd name="T29" fmla="*/ 67 h 113"/>
                <a:gd name="T30" fmla="*/ 75 w 77"/>
                <a:gd name="T31" fmla="*/ 90 h 113"/>
                <a:gd name="T32" fmla="*/ 67 w 77"/>
                <a:gd name="T33" fmla="*/ 104 h 113"/>
                <a:gd name="T34" fmla="*/ 65 w 77"/>
                <a:gd name="T35" fmla="*/ 104 h 113"/>
                <a:gd name="T36" fmla="*/ 65 w 77"/>
                <a:gd name="T37" fmla="*/ 73 h 113"/>
                <a:gd name="T38" fmla="*/ 41 w 77"/>
                <a:gd name="T39" fmla="*/ 73 h 113"/>
                <a:gd name="T40" fmla="*/ 48 w 77"/>
                <a:gd name="T41" fmla="*/ 57 h 113"/>
                <a:gd name="T42" fmla="*/ 50 w 77"/>
                <a:gd name="T43" fmla="*/ 55 h 113"/>
                <a:gd name="T44" fmla="*/ 64 w 77"/>
                <a:gd name="T45" fmla="*/ 58 h 113"/>
                <a:gd name="T46" fmla="*/ 65 w 77"/>
                <a:gd name="T47" fmla="*/ 58 h 113"/>
                <a:gd name="T48" fmla="*/ 65 w 77"/>
                <a:gd name="T49" fmla="*/ 59 h 113"/>
                <a:gd name="T50" fmla="*/ 69 w 77"/>
                <a:gd name="T51" fmla="*/ 68 h 113"/>
                <a:gd name="T52" fmla="*/ 69 w 77"/>
                <a:gd name="T53" fmla="*/ 67 h 113"/>
                <a:gd name="T54" fmla="*/ 13 w 77"/>
                <a:gd name="T55" fmla="*/ 104 h 113"/>
                <a:gd name="T56" fmla="*/ 10 w 77"/>
                <a:gd name="T57" fmla="*/ 104 h 113"/>
                <a:gd name="T58" fmla="*/ 2 w 77"/>
                <a:gd name="T59" fmla="*/ 90 h 113"/>
                <a:gd name="T60" fmla="*/ 8 w 77"/>
                <a:gd name="T61" fmla="*/ 67 h 113"/>
                <a:gd name="T62" fmla="*/ 13 w 77"/>
                <a:gd name="T63" fmla="*/ 58 h 113"/>
                <a:gd name="T64" fmla="*/ 13 w 77"/>
                <a:gd name="T65" fmla="*/ 58 h 113"/>
                <a:gd name="T66" fmla="*/ 14 w 77"/>
                <a:gd name="T67" fmla="*/ 58 h 113"/>
                <a:gd name="T68" fmla="*/ 27 w 77"/>
                <a:gd name="T69" fmla="*/ 55 h 113"/>
                <a:gd name="T70" fmla="*/ 29 w 77"/>
                <a:gd name="T71" fmla="*/ 57 h 113"/>
                <a:gd name="T72" fmla="*/ 37 w 77"/>
                <a:gd name="T73" fmla="*/ 73 h 113"/>
                <a:gd name="T74" fmla="*/ 13 w 77"/>
                <a:gd name="T75" fmla="*/ 73 h 113"/>
                <a:gd name="T76" fmla="*/ 13 w 77"/>
                <a:gd name="T7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113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19672" y="2643758"/>
              <a:ext cx="817892" cy="450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资深设计师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rgbClr val="C00000"/>
                  </a:solidFill>
                </a:rPr>
                <a:t>郝幸福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15616" y="3120812"/>
              <a:ext cx="20950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请在此处输入您的文本，或者复制您的文本粘贴到此处请在此处输入您的文本，或者复制您的文本粘贴到此处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91081" y="1987471"/>
            <a:ext cx="2936728" cy="3372706"/>
            <a:chOff x="3560642" y="1419622"/>
            <a:chExt cx="2095065" cy="2409076"/>
          </a:xfrm>
        </p:grpSpPr>
        <p:sp>
          <p:nvSpPr>
            <p:cNvPr id="33" name="矩形 32"/>
            <p:cNvSpPr/>
            <p:nvPr/>
          </p:nvSpPr>
          <p:spPr>
            <a:xfrm>
              <a:off x="3653546" y="1419622"/>
              <a:ext cx="2002161" cy="11016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166"/>
            <p:cNvSpPr>
              <a:spLocks noEditPoints="1"/>
            </p:cNvSpPr>
            <p:nvPr/>
          </p:nvSpPr>
          <p:spPr bwMode="auto">
            <a:xfrm>
              <a:off x="4358327" y="1534939"/>
              <a:ext cx="592598" cy="871048"/>
            </a:xfrm>
            <a:custGeom>
              <a:avLst/>
              <a:gdLst>
                <a:gd name="T0" fmla="*/ 20 w 77"/>
                <a:gd name="T1" fmla="*/ 37 h 113"/>
                <a:gd name="T2" fmla="*/ 20 w 77"/>
                <a:gd name="T3" fmla="*/ 12 h 113"/>
                <a:gd name="T4" fmla="*/ 57 w 77"/>
                <a:gd name="T5" fmla="*/ 12 h 113"/>
                <a:gd name="T6" fmla="*/ 56 w 77"/>
                <a:gd name="T7" fmla="*/ 36 h 113"/>
                <a:gd name="T8" fmla="*/ 52 w 77"/>
                <a:gd name="T9" fmla="*/ 47 h 113"/>
                <a:gd name="T10" fmla="*/ 38 w 77"/>
                <a:gd name="T11" fmla="*/ 54 h 113"/>
                <a:gd name="T12" fmla="*/ 38 w 77"/>
                <a:gd name="T13" fmla="*/ 54 h 113"/>
                <a:gd name="T14" fmla="*/ 25 w 77"/>
                <a:gd name="T15" fmla="*/ 47 h 113"/>
                <a:gd name="T16" fmla="*/ 20 w 77"/>
                <a:gd name="T17" fmla="*/ 37 h 113"/>
                <a:gd name="T18" fmla="*/ 12 w 77"/>
                <a:gd name="T19" fmla="*/ 108 h 113"/>
                <a:gd name="T20" fmla="*/ 66 w 77"/>
                <a:gd name="T21" fmla="*/ 108 h 113"/>
                <a:gd name="T22" fmla="*/ 63 w 77"/>
                <a:gd name="T23" fmla="*/ 113 h 113"/>
                <a:gd name="T24" fmla="*/ 15 w 77"/>
                <a:gd name="T25" fmla="*/ 113 h 113"/>
                <a:gd name="T26" fmla="*/ 12 w 77"/>
                <a:gd name="T27" fmla="*/ 108 h 113"/>
                <a:gd name="T28" fmla="*/ 69 w 77"/>
                <a:gd name="T29" fmla="*/ 67 h 113"/>
                <a:gd name="T30" fmla="*/ 75 w 77"/>
                <a:gd name="T31" fmla="*/ 90 h 113"/>
                <a:gd name="T32" fmla="*/ 67 w 77"/>
                <a:gd name="T33" fmla="*/ 104 h 113"/>
                <a:gd name="T34" fmla="*/ 65 w 77"/>
                <a:gd name="T35" fmla="*/ 104 h 113"/>
                <a:gd name="T36" fmla="*/ 65 w 77"/>
                <a:gd name="T37" fmla="*/ 73 h 113"/>
                <a:gd name="T38" fmla="*/ 41 w 77"/>
                <a:gd name="T39" fmla="*/ 73 h 113"/>
                <a:gd name="T40" fmla="*/ 48 w 77"/>
                <a:gd name="T41" fmla="*/ 57 h 113"/>
                <a:gd name="T42" fmla="*/ 50 w 77"/>
                <a:gd name="T43" fmla="*/ 55 h 113"/>
                <a:gd name="T44" fmla="*/ 64 w 77"/>
                <a:gd name="T45" fmla="*/ 58 h 113"/>
                <a:gd name="T46" fmla="*/ 65 w 77"/>
                <a:gd name="T47" fmla="*/ 58 h 113"/>
                <a:gd name="T48" fmla="*/ 65 w 77"/>
                <a:gd name="T49" fmla="*/ 59 h 113"/>
                <a:gd name="T50" fmla="*/ 69 w 77"/>
                <a:gd name="T51" fmla="*/ 68 h 113"/>
                <a:gd name="T52" fmla="*/ 69 w 77"/>
                <a:gd name="T53" fmla="*/ 67 h 113"/>
                <a:gd name="T54" fmla="*/ 13 w 77"/>
                <a:gd name="T55" fmla="*/ 104 h 113"/>
                <a:gd name="T56" fmla="*/ 10 w 77"/>
                <a:gd name="T57" fmla="*/ 104 h 113"/>
                <a:gd name="T58" fmla="*/ 2 w 77"/>
                <a:gd name="T59" fmla="*/ 90 h 113"/>
                <a:gd name="T60" fmla="*/ 8 w 77"/>
                <a:gd name="T61" fmla="*/ 67 h 113"/>
                <a:gd name="T62" fmla="*/ 13 w 77"/>
                <a:gd name="T63" fmla="*/ 58 h 113"/>
                <a:gd name="T64" fmla="*/ 13 w 77"/>
                <a:gd name="T65" fmla="*/ 58 h 113"/>
                <a:gd name="T66" fmla="*/ 14 w 77"/>
                <a:gd name="T67" fmla="*/ 58 h 113"/>
                <a:gd name="T68" fmla="*/ 27 w 77"/>
                <a:gd name="T69" fmla="*/ 55 h 113"/>
                <a:gd name="T70" fmla="*/ 29 w 77"/>
                <a:gd name="T71" fmla="*/ 57 h 113"/>
                <a:gd name="T72" fmla="*/ 37 w 77"/>
                <a:gd name="T73" fmla="*/ 73 h 113"/>
                <a:gd name="T74" fmla="*/ 13 w 77"/>
                <a:gd name="T75" fmla="*/ 73 h 113"/>
                <a:gd name="T76" fmla="*/ 13 w 77"/>
                <a:gd name="T7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113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64698" y="2643758"/>
              <a:ext cx="817892" cy="450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资深设计师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rgbClr val="C00000"/>
                  </a:solidFill>
                </a:rPr>
                <a:t>乔帮主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60642" y="3120812"/>
              <a:ext cx="20950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请在此处输入您的文本，或者复制您的文本粘贴到此处请在此处输入您的文本，或者复制您的文本粘贴到此处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20531" y="1968917"/>
            <a:ext cx="2936728" cy="3372706"/>
            <a:chOff x="6078555" y="1406369"/>
            <a:chExt cx="2095065" cy="2409076"/>
          </a:xfrm>
        </p:grpSpPr>
        <p:sp>
          <p:nvSpPr>
            <p:cNvPr id="44" name="矩形 43"/>
            <p:cNvSpPr/>
            <p:nvPr/>
          </p:nvSpPr>
          <p:spPr>
            <a:xfrm>
              <a:off x="6171459" y="1406369"/>
              <a:ext cx="2002161" cy="11016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166"/>
            <p:cNvSpPr>
              <a:spLocks noEditPoints="1"/>
            </p:cNvSpPr>
            <p:nvPr/>
          </p:nvSpPr>
          <p:spPr bwMode="auto">
            <a:xfrm>
              <a:off x="6876240" y="1521686"/>
              <a:ext cx="592598" cy="871048"/>
            </a:xfrm>
            <a:custGeom>
              <a:avLst/>
              <a:gdLst>
                <a:gd name="T0" fmla="*/ 20 w 77"/>
                <a:gd name="T1" fmla="*/ 37 h 113"/>
                <a:gd name="T2" fmla="*/ 20 w 77"/>
                <a:gd name="T3" fmla="*/ 12 h 113"/>
                <a:gd name="T4" fmla="*/ 57 w 77"/>
                <a:gd name="T5" fmla="*/ 12 h 113"/>
                <a:gd name="T6" fmla="*/ 56 w 77"/>
                <a:gd name="T7" fmla="*/ 36 h 113"/>
                <a:gd name="T8" fmla="*/ 52 w 77"/>
                <a:gd name="T9" fmla="*/ 47 h 113"/>
                <a:gd name="T10" fmla="*/ 38 w 77"/>
                <a:gd name="T11" fmla="*/ 54 h 113"/>
                <a:gd name="T12" fmla="*/ 38 w 77"/>
                <a:gd name="T13" fmla="*/ 54 h 113"/>
                <a:gd name="T14" fmla="*/ 25 w 77"/>
                <a:gd name="T15" fmla="*/ 47 h 113"/>
                <a:gd name="T16" fmla="*/ 20 w 77"/>
                <a:gd name="T17" fmla="*/ 37 h 113"/>
                <a:gd name="T18" fmla="*/ 12 w 77"/>
                <a:gd name="T19" fmla="*/ 108 h 113"/>
                <a:gd name="T20" fmla="*/ 66 w 77"/>
                <a:gd name="T21" fmla="*/ 108 h 113"/>
                <a:gd name="T22" fmla="*/ 63 w 77"/>
                <a:gd name="T23" fmla="*/ 113 h 113"/>
                <a:gd name="T24" fmla="*/ 15 w 77"/>
                <a:gd name="T25" fmla="*/ 113 h 113"/>
                <a:gd name="T26" fmla="*/ 12 w 77"/>
                <a:gd name="T27" fmla="*/ 108 h 113"/>
                <a:gd name="T28" fmla="*/ 69 w 77"/>
                <a:gd name="T29" fmla="*/ 67 h 113"/>
                <a:gd name="T30" fmla="*/ 75 w 77"/>
                <a:gd name="T31" fmla="*/ 90 h 113"/>
                <a:gd name="T32" fmla="*/ 67 w 77"/>
                <a:gd name="T33" fmla="*/ 104 h 113"/>
                <a:gd name="T34" fmla="*/ 65 w 77"/>
                <a:gd name="T35" fmla="*/ 104 h 113"/>
                <a:gd name="T36" fmla="*/ 65 w 77"/>
                <a:gd name="T37" fmla="*/ 73 h 113"/>
                <a:gd name="T38" fmla="*/ 41 w 77"/>
                <a:gd name="T39" fmla="*/ 73 h 113"/>
                <a:gd name="T40" fmla="*/ 48 w 77"/>
                <a:gd name="T41" fmla="*/ 57 h 113"/>
                <a:gd name="T42" fmla="*/ 50 w 77"/>
                <a:gd name="T43" fmla="*/ 55 h 113"/>
                <a:gd name="T44" fmla="*/ 64 w 77"/>
                <a:gd name="T45" fmla="*/ 58 h 113"/>
                <a:gd name="T46" fmla="*/ 65 w 77"/>
                <a:gd name="T47" fmla="*/ 58 h 113"/>
                <a:gd name="T48" fmla="*/ 65 w 77"/>
                <a:gd name="T49" fmla="*/ 59 h 113"/>
                <a:gd name="T50" fmla="*/ 69 w 77"/>
                <a:gd name="T51" fmla="*/ 68 h 113"/>
                <a:gd name="T52" fmla="*/ 69 w 77"/>
                <a:gd name="T53" fmla="*/ 67 h 113"/>
                <a:gd name="T54" fmla="*/ 13 w 77"/>
                <a:gd name="T55" fmla="*/ 104 h 113"/>
                <a:gd name="T56" fmla="*/ 10 w 77"/>
                <a:gd name="T57" fmla="*/ 104 h 113"/>
                <a:gd name="T58" fmla="*/ 2 w 77"/>
                <a:gd name="T59" fmla="*/ 90 h 113"/>
                <a:gd name="T60" fmla="*/ 8 w 77"/>
                <a:gd name="T61" fmla="*/ 67 h 113"/>
                <a:gd name="T62" fmla="*/ 13 w 77"/>
                <a:gd name="T63" fmla="*/ 58 h 113"/>
                <a:gd name="T64" fmla="*/ 13 w 77"/>
                <a:gd name="T65" fmla="*/ 58 h 113"/>
                <a:gd name="T66" fmla="*/ 14 w 77"/>
                <a:gd name="T67" fmla="*/ 58 h 113"/>
                <a:gd name="T68" fmla="*/ 27 w 77"/>
                <a:gd name="T69" fmla="*/ 55 h 113"/>
                <a:gd name="T70" fmla="*/ 29 w 77"/>
                <a:gd name="T71" fmla="*/ 57 h 113"/>
                <a:gd name="T72" fmla="*/ 37 w 77"/>
                <a:gd name="T73" fmla="*/ 73 h 113"/>
                <a:gd name="T74" fmla="*/ 13 w 77"/>
                <a:gd name="T75" fmla="*/ 73 h 113"/>
                <a:gd name="T76" fmla="*/ 13 w 77"/>
                <a:gd name="T7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113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82611" y="2630505"/>
              <a:ext cx="817892" cy="450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资深设计师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rgbClr val="C00000"/>
                  </a:solidFill>
                </a:rPr>
                <a:t>横完美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078555" y="3107559"/>
              <a:ext cx="20950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请在此处输入您的文本，或者复制您的文本粘贴到此处请在此处输入您的文本，或者复制您的文本粘贴到此处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8" y="1230454"/>
            <a:ext cx="8691452" cy="3199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75558" y="5298429"/>
            <a:ext cx="7416824" cy="86177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在都市繁华与宣泄中，每天为工作于生活忙碌着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在城市中一座座高达的楼宇建筑，职场与人际的交往中奔波。使人更希望追溯那一份质朴的安静与别具一格的生活方式，更依赖于只有家可给予真正归所的感觉。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在兰腾，每一件设计作品都是高度融入了加的感觉的杰作，在兰腾的作品里，处处凝练着各式各样艺术的精华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我们早已将经典融入了生活、融入了家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8807" y="4608563"/>
            <a:ext cx="2305859" cy="646331"/>
          </a:xfrm>
          <a:prstGeom prst="rect">
            <a:avLst/>
          </a:prstGeom>
          <a:noFill/>
        </p:spPr>
        <p:txBody>
          <a:bodyPr wrap="none" lIns="128117" tIns="64058" rIns="128117" bIns="64058" rtlCol="0">
            <a:spAutoFit/>
          </a:bodyPr>
          <a:lstStyle/>
          <a:p>
            <a:r>
              <a:rPr lang="zh-CN" altLang="en-US" sz="3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定义简约</a:t>
            </a:r>
            <a:endParaRPr lang="zh-CN" altLang="en-US" sz="3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19529" r="22481" b="12730"/>
          <a:stretch>
            <a:fillRect/>
          </a:stretch>
        </p:blipFill>
        <p:spPr>
          <a:xfrm>
            <a:off x="655374" y="1230454"/>
            <a:ext cx="2980926" cy="4864411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avLst/>
            <a:gdLst/>
            <a:ahLst/>
            <a:cxnLst/>
            <a:rect l="l" t="t" r="r" b="b"/>
            <a:pathLst>
              <a:path w="1912938" h="619125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联系我们</a:t>
            </a:r>
            <a:endParaRPr lang="zh-CN" altLang="en-US" sz="1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案例赏析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avLst/>
            <a:gdLst/>
            <a:ahLst/>
            <a:cxnLst/>
            <a:rect l="l" t="t" r="r" b="b"/>
            <a:pathLst>
              <a:path w="2053431" h="619125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117" tIns="64058" rIns="128117" bIns="6405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关于我们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04054" y="374492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705586" cy="198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心随环境而变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/>
                </a:rPr>
                <a:t>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为你打造心的空间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4894694" y="0"/>
            <a:ext cx="0" cy="720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" y="0"/>
            <a:ext cx="4761791" cy="7200900"/>
          </a:xfrm>
          <a:prstGeom prst="rect">
            <a:avLst/>
          </a:prstGeom>
        </p:spPr>
      </p:pic>
      <p:pic>
        <p:nvPicPr>
          <p:cNvPr id="6146" name="Picture 2" descr="d:\users\administrator\appdata\roaming\360se6\User Data\temp\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>
            <a:fillRect/>
          </a:stretch>
        </p:blipFill>
        <p:spPr bwMode="auto">
          <a:xfrm>
            <a:off x="5153621" y="1495176"/>
            <a:ext cx="3542943" cy="20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administrator\appdata\roaming\360se6\User Data\temp\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r="5123" b="17409"/>
          <a:stretch>
            <a:fillRect/>
          </a:stretch>
        </p:blipFill>
        <p:spPr bwMode="auto">
          <a:xfrm>
            <a:off x="8891840" y="1495177"/>
            <a:ext cx="3321913" cy="20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users\administrator\appdata\roaming\360se6\User Data\temp\20130822_89132c7b7aeacc858791eqef589v4z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8"/>
          <a:stretch>
            <a:fillRect/>
          </a:stretch>
        </p:blipFill>
        <p:spPr bwMode="auto">
          <a:xfrm>
            <a:off x="5172438" y="3701262"/>
            <a:ext cx="3524126" cy="20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8891840" y="3811359"/>
            <a:ext cx="4744002" cy="1421928"/>
          </a:xfrm>
          <a:prstGeom prst="rect">
            <a:avLst/>
          </a:prstGeom>
        </p:spPr>
        <p:txBody>
          <a:bodyPr wrap="square" lIns="128117" tIns="64058" rIns="128117" bIns="64058">
            <a:spAutoFit/>
          </a:bodyPr>
          <a:lstStyle/>
          <a:p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OM</a:t>
            </a:r>
            <a:r>
              <a:rPr lang="en-US" altLang="zh-CN" sz="8400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E</a:t>
            </a:r>
            <a:r>
              <a:rPr lang="en-US" altLang="zh-CN" sz="8400" b="1" dirty="0">
                <a:solidFill>
                  <a:schemeClr val="bg1">
                    <a:lumMod val="6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en-US" altLang="zh-CN" sz="8400" b="1" dirty="0">
              <a:solidFill>
                <a:schemeClr val="bg1">
                  <a:lumMod val="6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91840" y="4874755"/>
            <a:ext cx="2056442" cy="560154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DECORATION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1841" y="5434909"/>
            <a:ext cx="3156966" cy="360200"/>
          </a:xfrm>
          <a:prstGeom prst="rect">
            <a:avLst/>
          </a:prstGeom>
        </p:spPr>
        <p:txBody>
          <a:bodyPr wrap="none" lIns="128117" tIns="64058" rIns="128117" bIns="64058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心随环境而变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为你打造心的空间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ISPRING_RESOURCE_PATHS_HASH_2" val="44c05faddabeaca7239f6e95043463f4ac3078"/>
  <p:tag name="ISPRING_SCORM_RATE_SLIDES" val="1"/>
  <p:tag name="ISPRING_SCORM_RATE_QUIZZES" val="0"/>
  <p:tag name="ISPRING_SCORM_PASSING_SCORE" val="100.0000000000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2779</Words>
  <Application>WPS 演示</Application>
  <PresentationFormat>自定义</PresentationFormat>
  <Paragraphs>261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BatangChe</vt:lpstr>
      <vt:lpstr>Malgun Gothic</vt:lpstr>
      <vt:lpstr>微软雅黑</vt:lpstr>
      <vt:lpstr>Wingdings</vt:lpstr>
      <vt:lpstr>DotumChe</vt:lpstr>
      <vt:lpstr>Kozuka Gothic Pro L</vt:lpstr>
      <vt:lpstr>Yu Gothic</vt:lpstr>
      <vt:lpstr>Arial Narrow</vt:lpstr>
      <vt:lpstr>Meiryo</vt:lpstr>
      <vt:lpstr>Yu Gothic UI</vt:lpstr>
      <vt:lpstr>Calibri</vt:lpstr>
      <vt:lpstr>Arial Unicode MS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62</cp:revision>
  <dcterms:created xsi:type="dcterms:W3CDTF">2015-01-15T07:28:00Z</dcterms:created>
  <dcterms:modified xsi:type="dcterms:W3CDTF">2024-06-03T13:49:32Z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00E49EDE8EE3490D92612D48AB5474F9_13</vt:lpwstr>
  </property>
  <property fmtid="{D5CDD505-2E9C-101B-9397-08002B2CF9AE}" pid="3" name="KSOProductBuildVer">
    <vt:lpwstr>2052-12.1.0.16417</vt:lpwstr>
  </property>
</Properties>
</file>