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9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3"/>
    <p:sldId id="258" r:id="rId4"/>
    <p:sldId id="271" r:id="rId5"/>
    <p:sldId id="266" r:id="rId6"/>
    <p:sldId id="260" r:id="rId7"/>
    <p:sldId id="261" r:id="rId8"/>
    <p:sldId id="272" r:id="rId9"/>
    <p:sldId id="262" r:id="rId10"/>
    <p:sldId id="263" r:id="rId11"/>
    <p:sldId id="273" r:id="rId12"/>
    <p:sldId id="264" r:id="rId13"/>
    <p:sldId id="265" r:id="rId14"/>
    <p:sldId id="274" r:id="rId15"/>
    <p:sldId id="268" r:id="rId16"/>
    <p:sldId id="270" r:id="rId17"/>
    <p:sldId id="276" r:id="rId18"/>
    <p:sldId id="3188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0D2"/>
    <a:srgbClr val="46ACC3"/>
    <a:srgbClr val="48C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07" autoAdjust="0"/>
  </p:normalViewPr>
  <p:slideViewPr>
    <p:cSldViewPr snapToGrid="0" showGuides="1">
      <p:cViewPr varScale="1">
        <p:scale>
          <a:sx n="108" d="100"/>
          <a:sy n="108" d="100"/>
        </p:scale>
        <p:origin x="4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14963832126"/>
          <c:y val="0.0420366701437262"/>
          <c:w val="0.864416900942536"/>
          <c:h val="0.786378980824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46ACC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ea"/>
                    <a:sym typeface="字魂36号-正文宋楷" panose="02000000000000000000" pitchFamily="2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15438</c:v>
                </c:pt>
                <c:pt idx="1">
                  <c:v>15734</c:v>
                </c:pt>
                <c:pt idx="2">
                  <c:v>15805</c:v>
                </c:pt>
                <c:pt idx="3">
                  <c:v>16396</c:v>
                </c:pt>
                <c:pt idx="4">
                  <c:v>17081</c:v>
                </c:pt>
                <c:pt idx="5">
                  <c:v>17239</c:v>
                </c:pt>
                <c:pt idx="6">
                  <c:v>17860</c:v>
                </c:pt>
                <c:pt idx="7">
                  <c:v>19142</c:v>
                </c:pt>
                <c:pt idx="8">
                  <c:v>21501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123136"/>
        <c:axId val="138124672"/>
      </c:barChart>
      <c:catAx>
        <c:axId val="13812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字魂36号-正文宋楷" panose="02000000000000000000" pitchFamily="2" charset="-122"/>
              </a:defRPr>
            </a:pPr>
          </a:p>
        </c:txPr>
        <c:crossAx val="138124672"/>
        <c:crosses val="autoZero"/>
        <c:auto val="1"/>
        <c:lblAlgn val="ctr"/>
        <c:lblOffset val="100"/>
        <c:noMultiLvlLbl val="0"/>
      </c:catAx>
      <c:valAx>
        <c:axId val="138124672"/>
        <c:scaling>
          <c:orientation val="minMax"/>
          <c:max val="22500"/>
          <c:min val="12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字魂36号-正文宋楷" panose="02000000000000000000" pitchFamily="2" charset="-122"/>
              </a:defRPr>
            </a:pPr>
          </a:p>
        </c:txPr>
        <c:crossAx val="138123136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字魂36号-正文宋楷" panose="02000000000000000000" pitchFamily="2" charset="-122"/>
          <a:ea typeface="字魂36号-正文宋楷" panose="02000000000000000000" pitchFamily="2" charset="-122"/>
          <a:cs typeface="+mn-ea"/>
          <a:sym typeface="字魂36号-正文宋楷" panose="02000000000000000000" pitchFamily="2" charset="-122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0F-1E24-4C04-B413-F10FE06A30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727D-1593-4FB6-B9FE-C1A1B4EB4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0F-1E24-4C04-B413-F10FE06A30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727D-1593-4FB6-B9FE-C1A1B4EB4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0F-1E24-4C04-B413-F10FE06A30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727D-1593-4FB6-B9FE-C1A1B4EB4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0F-1E24-4C04-B413-F10FE06A30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727D-1593-4FB6-B9FE-C1A1B4EB4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0F-1E24-4C04-B413-F10FE06A30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727D-1593-4FB6-B9FE-C1A1B4EB4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0F-1E24-4C04-B413-F10FE06A30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727D-1593-4FB6-B9FE-C1A1B4EB4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0F-1E24-4C04-B413-F10FE06A30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727D-1593-4FB6-B9FE-C1A1B4EB4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0F-1E24-4C04-B413-F10FE06A30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727D-1593-4FB6-B9FE-C1A1B4EB4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0F-1E24-4C04-B413-F10FE06A30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727D-1593-4FB6-B9FE-C1A1B4EB4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0F-1E24-4C04-B413-F10FE06A30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727D-1593-4FB6-B9FE-C1A1B4EB4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30F-1E24-4C04-B413-F10FE06A30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727D-1593-4FB6-B9FE-C1A1B4EB4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fld id="{162EC30F-1E24-4C04-B413-F10FE06A30B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</a:defRPr>
            </a:lvl1pPr>
          </a:lstStyle>
          <a:p>
            <a:fld id="{3555727D-1593-4FB6-B9FE-C1A1B4EB451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L" panose="00020600040101010101" pitchFamily="18" charset="-122"/>
          <a:ea typeface="阿里巴巴普惠体 L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15.xml"/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295039" y="1496851"/>
            <a:ext cx="10391130" cy="5546587"/>
            <a:chOff x="3295039" y="1496851"/>
            <a:chExt cx="10391130" cy="5546587"/>
          </a:xfrm>
        </p:grpSpPr>
        <p:pic>
          <p:nvPicPr>
            <p:cNvPr id="27" name="图形 26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295039" y="1496851"/>
              <a:ext cx="10391130" cy="5455215"/>
            </a:xfrm>
            <a:prstGeom prst="rect">
              <a:avLst/>
            </a:prstGeom>
          </p:spPr>
        </p:pic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82340" y="3375021"/>
              <a:ext cx="7656811" cy="3668417"/>
            </a:xfrm>
            <a:prstGeom prst="rect">
              <a:avLst/>
            </a:prstGeom>
          </p:spPr>
        </p:pic>
      </p:grpSp>
      <p:pic>
        <p:nvPicPr>
          <p:cNvPr id="5" name="图形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2877" y="1942589"/>
            <a:ext cx="5012751" cy="1349587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61716" y="477906"/>
            <a:ext cx="11158523" cy="5537397"/>
            <a:chOff x="261716" y="477906"/>
            <a:chExt cx="11158523" cy="5537397"/>
          </a:xfrm>
        </p:grpSpPr>
        <p:sp>
          <p:nvSpPr>
            <p:cNvPr id="8" name="文本框 7"/>
            <p:cNvSpPr txBox="1"/>
            <p:nvPr/>
          </p:nvSpPr>
          <p:spPr>
            <a:xfrm>
              <a:off x="512196" y="1832553"/>
              <a:ext cx="2672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72C0D2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垃圾分类</a:t>
              </a:r>
              <a:endParaRPr lang="en-US" altLang="zh-CN" sz="4800" dirty="0">
                <a:solidFill>
                  <a:srgbClr val="72C0D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  <a:p>
              <a:r>
                <a:rPr lang="zh-CN" altLang="en-US" sz="4800" dirty="0">
                  <a:solidFill>
                    <a:srgbClr val="72C0D2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我先行</a:t>
              </a:r>
              <a:endParaRPr lang="zh-CN" altLang="en-US" sz="4800" dirty="0">
                <a:solidFill>
                  <a:srgbClr val="72C0D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08594" y="5645971"/>
              <a:ext cx="1270861" cy="369332"/>
              <a:chOff x="593096" y="5227516"/>
              <a:chExt cx="1270861" cy="369332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593096" y="5244380"/>
                <a:ext cx="1270861" cy="352468"/>
              </a:xfrm>
              <a:prstGeom prst="roundRect">
                <a:avLst>
                  <a:gd name="adj" fmla="val 50000"/>
                </a:avLst>
              </a:prstGeom>
              <a:solidFill>
                <a:srgbClr val="72C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L" panose="00020600040101010101" pitchFamily="18" charset="-122"/>
                  <a:ea typeface="阿里巴巴普惠体 L" panose="00020600040101010101" pitchFamily="18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861540" y="5227516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阿里巴巴普惠体 L" panose="00020600040101010101" pitchFamily="18" charset="-122"/>
                    <a:ea typeface="阿里巴巴普惠体 L" panose="00020600040101010101" pitchFamily="18" charset="-122"/>
                  </a:rPr>
                  <a:t>2019</a:t>
                </a:r>
                <a:endParaRPr lang="zh-CN" altLang="en-US" dirty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93096" y="477906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72C0D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卡通模板</a:t>
              </a:r>
              <a:endParaRPr lang="zh-CN" altLang="en-US" dirty="0">
                <a:solidFill>
                  <a:srgbClr val="72C0D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837347" y="477906"/>
              <a:ext cx="2582892" cy="369332"/>
              <a:chOff x="8837347" y="470418"/>
              <a:chExt cx="2582892" cy="369332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8837347" y="47041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72C0D2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演讲</a:t>
                </a:r>
                <a:endParaRPr lang="zh-CN" altLang="en-US" dirty="0">
                  <a:solidFill>
                    <a:srgbClr val="72C0D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9805628" y="47041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72C0D2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汇报</a:t>
                </a:r>
                <a:endParaRPr lang="zh-CN" altLang="en-US" dirty="0">
                  <a:solidFill>
                    <a:srgbClr val="72C0D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773908" y="47041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72C0D2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宣传</a:t>
                </a:r>
                <a:endParaRPr lang="zh-CN" altLang="en-US" dirty="0">
                  <a:solidFill>
                    <a:srgbClr val="72C0D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261716" y="3642642"/>
              <a:ext cx="4026061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2C0D2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Source Han Serif SC" panose="02020400000000000000" pitchFamily="18" charset="-122"/>
                </a:rPr>
                <a:t>汇报人：</a:t>
              </a:r>
              <a:r>
                <a:rPr lang="en-US" altLang="zh-CN" b="1" dirty="0">
                  <a:solidFill>
                    <a:srgbClr val="72C0D2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Source Han Serif SC" panose="02020400000000000000" pitchFamily="18" charset="-122"/>
                </a:rPr>
                <a:t>PPT</a:t>
              </a:r>
              <a:r>
                <a:rPr lang="zh-CN" altLang="en-US" b="1" dirty="0">
                  <a:solidFill>
                    <a:srgbClr val="72C0D2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Source Han Serif SC" panose="02020400000000000000" pitchFamily="18" charset="-122"/>
                </a:rPr>
                <a:t>营   时间</a:t>
              </a:r>
              <a:r>
                <a:rPr lang="en-US" altLang="zh-CN" b="1" dirty="0">
                  <a:solidFill>
                    <a:srgbClr val="72C0D2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Source Han Serif SC" panose="02020400000000000000" pitchFamily="18" charset="-122"/>
                </a:rPr>
                <a:t>:XXX.X.X</a:t>
              </a:r>
              <a:endParaRPr lang="zh-CN" altLang="en-US" b="1" dirty="0">
                <a:solidFill>
                  <a:srgbClr val="72C0D2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98443" y="-606874"/>
            <a:ext cx="7631637" cy="6269709"/>
            <a:chOff x="3804763" y="151229"/>
            <a:chExt cx="7631637" cy="6269709"/>
          </a:xfrm>
        </p:grpSpPr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87777" y="1603010"/>
              <a:ext cx="7148623" cy="4817928"/>
            </a:xfrm>
            <a:prstGeom prst="rect">
              <a:avLst/>
            </a:prstGeom>
          </p:spPr>
        </p:pic>
        <p:grpSp>
          <p:nvGrpSpPr>
            <p:cNvPr id="35" name="组合 34"/>
            <p:cNvGrpSpPr/>
            <p:nvPr/>
          </p:nvGrpSpPr>
          <p:grpSpPr>
            <a:xfrm>
              <a:off x="3804763" y="151229"/>
              <a:ext cx="7497211" cy="2967313"/>
              <a:chOff x="3804763" y="151229"/>
              <a:chExt cx="7497211" cy="2967313"/>
            </a:xfrm>
          </p:grpSpPr>
          <p:pic>
            <p:nvPicPr>
              <p:cNvPr id="29" name="图形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13295753">
                <a:off x="11197199" y="1339020"/>
                <a:ext cx="104775" cy="1190625"/>
              </a:xfrm>
              <a:prstGeom prst="rect">
                <a:avLst/>
              </a:prstGeom>
            </p:spPr>
          </p:pic>
          <p:pic>
            <p:nvPicPr>
              <p:cNvPr id="30" name="图形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13295753" flipH="1">
                <a:off x="3804763" y="2338781"/>
                <a:ext cx="68619" cy="779761"/>
              </a:xfrm>
              <a:prstGeom prst="rect">
                <a:avLst/>
              </a:prstGeom>
            </p:spPr>
          </p:pic>
          <p:pic>
            <p:nvPicPr>
              <p:cNvPr id="31" name="图形 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13295753">
                <a:off x="7255630" y="151229"/>
                <a:ext cx="87244" cy="99140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1152101" y="1701434"/>
            <a:ext cx="10391130" cy="5588173"/>
            <a:chOff x="-1152101" y="1701434"/>
            <a:chExt cx="10391130" cy="5588173"/>
          </a:xfrm>
        </p:grpSpPr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-1152101" y="1701434"/>
              <a:ext cx="10391130" cy="5455215"/>
            </a:xfrm>
            <a:prstGeom prst="rect">
              <a:avLst/>
            </a:prstGeom>
          </p:spPr>
        </p:pic>
        <p:pic>
          <p:nvPicPr>
            <p:cNvPr id="21" name="图形 2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5528" y="3621190"/>
              <a:ext cx="7656811" cy="3668417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503257" y="3022"/>
            <a:ext cx="11436375" cy="4817928"/>
            <a:chOff x="503257" y="3022"/>
            <a:chExt cx="11436375" cy="4817928"/>
          </a:xfrm>
        </p:grpSpPr>
        <p:pic>
          <p:nvPicPr>
            <p:cNvPr id="24" name="图形 2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91009" y="3022"/>
              <a:ext cx="7148623" cy="4817928"/>
            </a:xfrm>
            <a:prstGeom prst="rect">
              <a:avLst/>
            </a:prstGeom>
          </p:spPr>
        </p:pic>
        <p:pic>
          <p:nvPicPr>
            <p:cNvPr id="25" name="图形 24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295753">
              <a:off x="4738621" y="522140"/>
              <a:ext cx="104775" cy="1190625"/>
            </a:xfrm>
            <a:prstGeom prst="rect">
              <a:avLst/>
            </a:prstGeom>
          </p:spPr>
        </p:pic>
        <p:pic>
          <p:nvPicPr>
            <p:cNvPr id="26" name="图形 25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295753">
              <a:off x="503257" y="1363454"/>
              <a:ext cx="87244" cy="991409"/>
            </a:xfrm>
            <a:prstGeom prst="rect">
              <a:avLst/>
            </a:prstGeom>
          </p:spPr>
        </p:pic>
        <p:pic>
          <p:nvPicPr>
            <p:cNvPr id="28" name="图形 27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295753" flipH="1">
              <a:off x="10356820" y="4039160"/>
              <a:ext cx="68619" cy="779761"/>
            </a:xfrm>
            <a:prstGeom prst="rect">
              <a:avLst/>
            </a:prstGeom>
          </p:spPr>
        </p:pic>
      </p:grpSp>
      <p:pic>
        <p:nvPicPr>
          <p:cNvPr id="5" name="图形 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407" y="2411986"/>
            <a:ext cx="5012751" cy="13495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191448" y="1089787"/>
            <a:ext cx="1091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6ACC3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  <a:endParaRPr lang="zh-CN" altLang="en-US" sz="6000" dirty="0">
              <a:solidFill>
                <a:srgbClr val="46ACC3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86609" y="1982821"/>
            <a:ext cx="443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垃圾废物处理</a:t>
            </a:r>
            <a:endParaRPr lang="zh-CN" altLang="en-US" sz="3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/>
          <p:cNvSpPr/>
          <p:nvPr/>
        </p:nvSpPr>
        <p:spPr>
          <a:xfrm>
            <a:off x="6926253" y="4118153"/>
            <a:ext cx="4160520" cy="2326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3" name="圆角矩形 7"/>
          <p:cNvSpPr/>
          <p:nvPr/>
        </p:nvSpPr>
        <p:spPr>
          <a:xfrm>
            <a:off x="1144287" y="1373743"/>
            <a:ext cx="4160520" cy="2326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8752" y="1392793"/>
            <a:ext cx="4069080" cy="24453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你拍一，我拍一，不要随手丢垃圾。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你拍二，我拍二，尽量少用塑料袋儿。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你拍三，我拍三，公共场所不吸烟。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你拍四，我拍四，不要到处乱写字。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你拍五，我拍五，多种草木保水土。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l"/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　　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26253" y="4197210"/>
            <a:ext cx="3844290" cy="21209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你拍六，我拍六，废旧电池要回收。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你拍七，我拍起，节约能源要牢记。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你拍八，我拍八，垃圾分类靠大家。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你拍九，我拍九，花儿好看不乱揪。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你拍十，我拍十，环保行动要坚持。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1887849" y="3340790"/>
            <a:ext cx="2454697" cy="3387482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9158" y="1287203"/>
            <a:ext cx="3387483" cy="275233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666426" y="836906"/>
            <a:ext cx="3270142" cy="0"/>
          </a:xfrm>
          <a:prstGeom prst="line">
            <a:avLst/>
          </a:prstGeom>
          <a:ln>
            <a:solidFill>
              <a:srgbClr val="46A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88936" y="316165"/>
            <a:ext cx="23583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6ACC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垃圾处理流程</a:t>
            </a:r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/>
          <p:cNvGrpSpPr/>
          <p:nvPr/>
        </p:nvGrpSpPr>
        <p:grpSpPr>
          <a:xfrm>
            <a:off x="5137998" y="2501007"/>
            <a:ext cx="1104900" cy="2216149"/>
            <a:chOff x="2614612" y="1862138"/>
            <a:chExt cx="828675" cy="1662112"/>
          </a:xfrm>
        </p:grpSpPr>
        <p:sp>
          <p:nvSpPr>
            <p:cNvPr id="3" name="下箭头标注 25"/>
            <p:cNvSpPr/>
            <p:nvPr/>
          </p:nvSpPr>
          <p:spPr>
            <a:xfrm rot="16200000">
              <a:off x="2228850" y="2247900"/>
              <a:ext cx="1600200" cy="828675"/>
            </a:xfrm>
            <a:prstGeom prst="downArrowCallout">
              <a:avLst>
                <a:gd name="adj1" fmla="val 38793"/>
                <a:gd name="adj2" fmla="val 25000"/>
                <a:gd name="adj3" fmla="val 25000"/>
                <a:gd name="adj4" fmla="val 64977"/>
              </a:avLst>
            </a:prstGeom>
            <a:solidFill>
              <a:srgbClr val="5B93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endParaRPr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2677984" y="2013380"/>
              <a:ext cx="507831" cy="15108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字魂36号-正文宋楷" panose="02000000000000000000" pitchFamily="2" charset="-122"/>
                </a:rPr>
                <a:t>焚烧发电</a:t>
              </a:r>
              <a:endParaRPr lang="zh-CN" altLang="en-US" sz="3200" b="1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76010" y="997115"/>
            <a:ext cx="5545420" cy="2264851"/>
            <a:chOff x="4564716" y="511175"/>
            <a:chExt cx="4159065" cy="1698638"/>
          </a:xfrm>
        </p:grpSpPr>
        <p:sp>
          <p:nvSpPr>
            <p:cNvPr id="6" name="TextBox 16"/>
            <p:cNvSpPr txBox="1"/>
            <p:nvPr/>
          </p:nvSpPr>
          <p:spPr>
            <a:xfrm>
              <a:off x="4564716" y="1171202"/>
              <a:ext cx="75405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72C0D2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字魂36号-正文宋楷" panose="02000000000000000000" pitchFamily="2" charset="-122"/>
                </a:rPr>
                <a:t>优点</a:t>
              </a:r>
              <a:endParaRPr lang="zh-CN" altLang="en-US" sz="3200" b="1" dirty="0">
                <a:solidFill>
                  <a:srgbClr val="72C0D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 flipH="1">
              <a:off x="5257802" y="511175"/>
              <a:ext cx="3465979" cy="1698638"/>
              <a:chOff x="324972" y="1123950"/>
              <a:chExt cx="3465979" cy="1698638"/>
            </a:xfrm>
          </p:grpSpPr>
          <p:sp>
            <p:nvSpPr>
              <p:cNvPr id="8" name="TextBox 18"/>
              <p:cNvSpPr txBox="1"/>
              <p:nvPr/>
            </p:nvSpPr>
            <p:spPr>
              <a:xfrm>
                <a:off x="324972" y="1123950"/>
                <a:ext cx="3343274" cy="169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b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sym typeface="字魂36号-正文宋楷" panose="02000000000000000000" pitchFamily="2" charset="-122"/>
                  </a:rPr>
                </a:b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sym typeface="字魂36号-正文宋楷" panose="02000000000000000000" pitchFamily="2" charset="-122"/>
                  </a:rPr>
                  <a:t>        占地少,能大大减少排放量,一般情况下,垃圾焚烧后的体积仅为焚烧前体积的5%~15%;焚烧温度高,能彻底消灭病原体; 垃圾燃烧过程中所产的热量可用于城市供暖,发电等.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字魂36号-正文宋楷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1600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字魂36号-正文宋楷" panose="02000000000000000000" pitchFamily="2" charset="-122"/>
                </a:endParaRPr>
              </a:p>
            </p:txBody>
          </p:sp>
          <p:sp>
            <p:nvSpPr>
              <p:cNvPr id="9" name="等腰三角形 12"/>
              <p:cNvSpPr/>
              <p:nvPr/>
            </p:nvSpPr>
            <p:spPr>
              <a:xfrm rot="5400000" flipH="1">
                <a:off x="1448470" y="295946"/>
                <a:ext cx="1257301" cy="3427660"/>
              </a:xfrm>
              <a:custGeom>
                <a:avLst/>
                <a:gdLst/>
                <a:ahLst/>
                <a:cxnLst/>
                <a:rect l="l" t="t" r="r" b="b"/>
                <a:pathLst>
                  <a:path w="1257301" h="3427660">
                    <a:moveTo>
                      <a:pt x="1257301" y="219296"/>
                    </a:moveTo>
                    <a:lnTo>
                      <a:pt x="1257301" y="3378474"/>
                    </a:lnTo>
                    <a:cubicBezTo>
                      <a:pt x="1257301" y="3405639"/>
                      <a:pt x="1235280" y="3427660"/>
                      <a:pt x="1208115" y="3427660"/>
                    </a:cubicBezTo>
                    <a:lnTo>
                      <a:pt x="49186" y="3427660"/>
                    </a:lnTo>
                    <a:cubicBezTo>
                      <a:pt x="22021" y="3427660"/>
                      <a:pt x="0" y="3405639"/>
                      <a:pt x="0" y="3378474"/>
                    </a:cubicBezTo>
                    <a:lnTo>
                      <a:pt x="0" y="219296"/>
                    </a:lnTo>
                    <a:cubicBezTo>
                      <a:pt x="0" y="192131"/>
                      <a:pt x="22021" y="170110"/>
                      <a:pt x="49186" y="170110"/>
                    </a:cubicBezTo>
                    <a:lnTo>
                      <a:pt x="441495" y="170110"/>
                    </a:lnTo>
                    <a:lnTo>
                      <a:pt x="619793" y="0"/>
                    </a:lnTo>
                    <a:lnTo>
                      <a:pt x="798091" y="170110"/>
                    </a:lnTo>
                    <a:lnTo>
                      <a:pt x="1208115" y="170110"/>
                    </a:lnTo>
                    <a:cubicBezTo>
                      <a:pt x="1235280" y="170110"/>
                      <a:pt x="1257301" y="192131"/>
                      <a:pt x="1257301" y="219296"/>
                    </a:cubicBez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 flipH="1">
            <a:off x="5876009" y="3848091"/>
            <a:ext cx="5564707" cy="3003515"/>
            <a:chOff x="-365653" y="2014407"/>
            <a:chExt cx="4173530" cy="2252636"/>
          </a:xfrm>
        </p:grpSpPr>
        <p:grpSp>
          <p:nvGrpSpPr>
            <p:cNvPr id="11" name="组合 15"/>
            <p:cNvGrpSpPr/>
            <p:nvPr/>
          </p:nvGrpSpPr>
          <p:grpSpPr>
            <a:xfrm flipH="1">
              <a:off x="-365653" y="2014407"/>
              <a:ext cx="3427660" cy="2252636"/>
              <a:chOff x="5363917" y="971550"/>
              <a:chExt cx="3427660" cy="2252636"/>
            </a:xfrm>
          </p:grpSpPr>
          <p:sp>
            <p:nvSpPr>
              <p:cNvPr id="13" name="TextBox 24"/>
              <p:cNvSpPr txBox="1"/>
              <p:nvPr/>
            </p:nvSpPr>
            <p:spPr>
              <a:xfrm>
                <a:off x="5587029" y="971550"/>
                <a:ext cx="3195021" cy="2252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b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sym typeface="字魂36号-正文宋楷" panose="02000000000000000000" pitchFamily="2" charset="-122"/>
                  </a:rPr>
                </a:b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sym typeface="字魂36号-正文宋楷" panose="02000000000000000000" pitchFamily="2" charset="-122"/>
                  </a:rPr>
                  <a:t>         焚烧法的缺点是投资大,消耗大量电能在焚烧过程中产生大量的空气污染物(如重金属,CO,HCL,SO</a:t>
                </a:r>
                <a:r>
                  <a:rPr lang="zh-CN" altLang="en-US" sz="1600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sym typeface="字魂36号-正文宋楷" panose="02000000000000000000" pitchFamily="2" charset="-122"/>
                  </a:rPr>
                  <a:t>2</a:t>
                </a: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sym typeface="字魂36号-正文宋楷" panose="02000000000000000000" pitchFamily="2" charset="-122"/>
                  </a:rPr>
                  <a:t>和NO</a:t>
                </a:r>
                <a:r>
                  <a:rPr lang="zh-CN" altLang="en-US" sz="1600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sym typeface="字魂36号-正文宋楷" panose="02000000000000000000" pitchFamily="2" charset="-122"/>
                  </a:rPr>
                  <a:t>2</a:t>
                </a: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sym typeface="字魂36号-正文宋楷" panose="02000000000000000000" pitchFamily="2" charset="-122"/>
                  </a:rPr>
                  <a:t>等)和某些致癌物质,尤其是二噁英,这些都使该方法的应用受到限制.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字魂36号-正文宋楷" panose="02000000000000000000" pitchFamily="2" charset="-122"/>
                </a:endParaRPr>
              </a:p>
              <a:p>
                <a:pPr>
                  <a:lnSpc>
                    <a:spcPct val="150000"/>
                  </a:lnSpc>
                </a:pPr>
                <a:b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sym typeface="字魂36号-正文宋楷" panose="02000000000000000000" pitchFamily="2" charset="-122"/>
                  </a:rPr>
                </a:b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字魂36号-正文宋楷" panose="02000000000000000000" pitchFamily="2" charset="-122"/>
                </a:endParaRPr>
              </a:p>
            </p:txBody>
          </p:sp>
          <p:sp>
            <p:nvSpPr>
              <p:cNvPr id="14" name="等腰三角形 12"/>
              <p:cNvSpPr/>
              <p:nvPr/>
            </p:nvSpPr>
            <p:spPr>
              <a:xfrm rot="16200000">
                <a:off x="6322312" y="279854"/>
                <a:ext cx="1510869" cy="3427660"/>
              </a:xfrm>
              <a:custGeom>
                <a:avLst/>
                <a:gdLst/>
                <a:ahLst/>
                <a:cxnLst/>
                <a:rect l="l" t="t" r="r" b="b"/>
                <a:pathLst>
                  <a:path w="1257301" h="3427660">
                    <a:moveTo>
                      <a:pt x="1257301" y="219296"/>
                    </a:moveTo>
                    <a:lnTo>
                      <a:pt x="1257301" y="3378474"/>
                    </a:lnTo>
                    <a:cubicBezTo>
                      <a:pt x="1257301" y="3405639"/>
                      <a:pt x="1235280" y="3427660"/>
                      <a:pt x="1208115" y="3427660"/>
                    </a:cubicBezTo>
                    <a:lnTo>
                      <a:pt x="49186" y="3427660"/>
                    </a:lnTo>
                    <a:cubicBezTo>
                      <a:pt x="22021" y="3427660"/>
                      <a:pt x="0" y="3405639"/>
                      <a:pt x="0" y="3378474"/>
                    </a:cubicBezTo>
                    <a:lnTo>
                      <a:pt x="0" y="219296"/>
                    </a:lnTo>
                    <a:cubicBezTo>
                      <a:pt x="0" y="192131"/>
                      <a:pt x="22021" y="170110"/>
                      <a:pt x="49186" y="170110"/>
                    </a:cubicBezTo>
                    <a:lnTo>
                      <a:pt x="441495" y="170110"/>
                    </a:lnTo>
                    <a:lnTo>
                      <a:pt x="619793" y="0"/>
                    </a:lnTo>
                    <a:lnTo>
                      <a:pt x="798091" y="170110"/>
                    </a:lnTo>
                    <a:lnTo>
                      <a:pt x="1208115" y="170110"/>
                    </a:lnTo>
                    <a:cubicBezTo>
                      <a:pt x="1235280" y="170110"/>
                      <a:pt x="1257301" y="192131"/>
                      <a:pt x="1257301" y="219296"/>
                    </a:cubicBez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字魂36号-正文宋楷" panose="02000000000000000000" pitchFamily="2" charset="-122"/>
                </a:endParaRPr>
              </a:p>
            </p:txBody>
          </p:sp>
        </p:grpSp>
        <p:sp>
          <p:nvSpPr>
            <p:cNvPr id="12" name="TextBox 23"/>
            <p:cNvSpPr txBox="1"/>
            <p:nvPr/>
          </p:nvSpPr>
          <p:spPr>
            <a:xfrm>
              <a:off x="3053825" y="2662518"/>
              <a:ext cx="75405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72C0D2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sym typeface="字魂36号-正文宋楷" panose="02000000000000000000" pitchFamily="2" charset="-122"/>
                </a:rPr>
                <a:t>缺点</a:t>
              </a:r>
              <a:endParaRPr lang="zh-CN" altLang="en-US" sz="3200" b="1" dirty="0">
                <a:solidFill>
                  <a:srgbClr val="72C0D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endParaRPr>
            </a:p>
          </p:txBody>
        </p:sp>
      </p:grpSp>
      <p:pic>
        <p:nvPicPr>
          <p:cNvPr id="16" name="图形 1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6146" y="2405942"/>
            <a:ext cx="4040542" cy="2046115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666426" y="836906"/>
            <a:ext cx="3270142" cy="0"/>
          </a:xfrm>
          <a:prstGeom prst="line">
            <a:avLst/>
          </a:prstGeom>
          <a:ln>
            <a:solidFill>
              <a:srgbClr val="46A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88936" y="316165"/>
            <a:ext cx="23583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6ACC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垃圾处理流程</a:t>
            </a:r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1152101" y="1701434"/>
            <a:ext cx="10391130" cy="5588173"/>
            <a:chOff x="-1152101" y="1701434"/>
            <a:chExt cx="10391130" cy="5588173"/>
          </a:xfrm>
        </p:grpSpPr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-1152101" y="1701434"/>
              <a:ext cx="10391130" cy="5455215"/>
            </a:xfrm>
            <a:prstGeom prst="rect">
              <a:avLst/>
            </a:prstGeom>
          </p:spPr>
        </p:pic>
        <p:pic>
          <p:nvPicPr>
            <p:cNvPr id="21" name="图形 2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5528" y="3621190"/>
              <a:ext cx="7656811" cy="3668417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503257" y="3022"/>
            <a:ext cx="11436375" cy="4817928"/>
            <a:chOff x="503257" y="3022"/>
            <a:chExt cx="11436375" cy="4817928"/>
          </a:xfrm>
        </p:grpSpPr>
        <p:pic>
          <p:nvPicPr>
            <p:cNvPr id="24" name="图形 2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91009" y="3022"/>
              <a:ext cx="7148623" cy="4817928"/>
            </a:xfrm>
            <a:prstGeom prst="rect">
              <a:avLst/>
            </a:prstGeom>
          </p:spPr>
        </p:pic>
        <p:pic>
          <p:nvPicPr>
            <p:cNvPr id="25" name="图形 24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295753">
              <a:off x="4738621" y="522140"/>
              <a:ext cx="104775" cy="1190625"/>
            </a:xfrm>
            <a:prstGeom prst="rect">
              <a:avLst/>
            </a:prstGeom>
          </p:spPr>
        </p:pic>
        <p:pic>
          <p:nvPicPr>
            <p:cNvPr id="26" name="图形 25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295753">
              <a:off x="503257" y="1363454"/>
              <a:ext cx="87244" cy="991409"/>
            </a:xfrm>
            <a:prstGeom prst="rect">
              <a:avLst/>
            </a:prstGeom>
          </p:spPr>
        </p:pic>
        <p:pic>
          <p:nvPicPr>
            <p:cNvPr id="28" name="图形 27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295753" flipH="1">
              <a:off x="10356820" y="4039160"/>
              <a:ext cx="68619" cy="779761"/>
            </a:xfrm>
            <a:prstGeom prst="rect">
              <a:avLst/>
            </a:prstGeom>
          </p:spPr>
        </p:pic>
      </p:grpSp>
      <p:pic>
        <p:nvPicPr>
          <p:cNvPr id="5" name="图形 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407" y="2411986"/>
            <a:ext cx="5012751" cy="13495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191448" y="1089787"/>
            <a:ext cx="1091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6ACC3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04</a:t>
            </a:r>
            <a:endParaRPr lang="zh-CN" altLang="en-US" sz="6000" dirty="0">
              <a:solidFill>
                <a:srgbClr val="46ACC3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69250" y="1982821"/>
            <a:ext cx="443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生活垃圾分类及处理</a:t>
            </a:r>
            <a:endParaRPr lang="zh-CN" altLang="en-US" sz="3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429087" y="1241421"/>
            <a:ext cx="9274175" cy="87359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None/>
            </a:pPr>
            <a:r>
              <a:rPr lang="zh-CN" altLang="en-US" sz="3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原因一：</a:t>
            </a:r>
            <a:r>
              <a:rPr lang="zh-CN" altLang="en-US" sz="3200" b="1" i="1" u="sng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产量巨大，垃圾围城</a:t>
            </a:r>
            <a:endParaRPr lang="en-US" altLang="zh-CN" sz="3200" b="1" i="1" u="sng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5968" y="2044701"/>
            <a:ext cx="7860332" cy="3882381"/>
            <a:chOff x="1738282" y="2428868"/>
            <a:chExt cx="8270876" cy="4338641"/>
          </a:xfrm>
        </p:grpSpPr>
        <p:graphicFrame>
          <p:nvGraphicFramePr>
            <p:cNvPr id="4" name="图表 3"/>
            <p:cNvGraphicFramePr/>
            <p:nvPr/>
          </p:nvGraphicFramePr>
          <p:xfrm>
            <a:off x="1738282" y="2428868"/>
            <a:ext cx="8270876" cy="39290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5" name="Rectangle 3"/>
            <p:cNvSpPr/>
            <p:nvPr/>
          </p:nvSpPr>
          <p:spPr>
            <a:xfrm>
              <a:off x="2475242" y="6354773"/>
              <a:ext cx="6291128" cy="4127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127000" eaLnBrk="1" hangingPunct="1"/>
              <a:r>
                <a:rPr lang="en-US" altLang="zh-CN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阿里巴巴普惠体 L" panose="00020600040101010101" pitchFamily="18" charset="-122"/>
                  <a:sym typeface="字魂36号-正文宋楷" panose="02000000000000000000" pitchFamily="2" charset="-122"/>
                </a:rPr>
                <a:t>2008-2016</a:t>
              </a:r>
              <a:r>
                <a:rPr lang="zh-CN" altLang="en-US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阿里巴巴普惠体 L" panose="00020600040101010101" pitchFamily="18" charset="-122"/>
                  <a:sym typeface="字魂36号-正文宋楷" panose="02000000000000000000" pitchFamily="2" charset="-122"/>
                </a:rPr>
                <a:t>年全国生活垃圾清运量（单位：万吨</a:t>
              </a:r>
              <a:r>
                <a:rPr lang="en-US" altLang="zh-CN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阿里巴巴普惠体 L" panose="00020600040101010101" pitchFamily="18" charset="-122"/>
                  <a:sym typeface="字魂36号-正文宋楷" panose="02000000000000000000" pitchFamily="2" charset="-122"/>
                </a:rPr>
                <a:t>/</a:t>
              </a:r>
              <a:r>
                <a:rPr lang="zh-CN" altLang="en-US" dirty="0"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阿里巴巴普惠体 L" panose="00020600040101010101" pitchFamily="18" charset="-122"/>
                  <a:sym typeface="字魂36号-正文宋楷" panose="02000000000000000000" pitchFamily="2" charset="-122"/>
                </a:rPr>
                <a:t>年） </a:t>
              </a:r>
              <a:endParaRPr lang="zh-CN" altLang="en-US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endParaRPr>
            </a:p>
          </p:txBody>
        </p:sp>
      </p:grpSp>
      <p:pic>
        <p:nvPicPr>
          <p:cNvPr id="7" name="图形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2221" y="1488283"/>
            <a:ext cx="2263569" cy="4939683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66426" y="836906"/>
            <a:ext cx="3270142" cy="0"/>
          </a:xfrm>
          <a:prstGeom prst="line">
            <a:avLst/>
          </a:prstGeom>
          <a:ln>
            <a:solidFill>
              <a:srgbClr val="46A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88936" y="316165"/>
            <a:ext cx="3445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6ACC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生活垃圾分类及处理</a:t>
            </a:r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幻灯片缩放定位 10">
            <a:hlinkClick r:id="rId4" action="ppaction://hlinksldjump"/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12" y="706312"/>
            <a:ext cx="3048000" cy="1714500"/>
          </a:xfrm>
          <a:prstGeom prst="rect">
            <a:avLst/>
          </a:prstGeom>
          <a:ln w="3175">
            <a:solidFill>
              <a:prstClr val="lightGray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24529" y="4202766"/>
            <a:ext cx="1346235" cy="1346410"/>
          </a:xfrm>
          <a:prstGeom prst="rect">
            <a:avLst/>
          </a:prstGeom>
          <a:solidFill>
            <a:srgbClr val="46A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73440" y="4202766"/>
            <a:ext cx="1346235" cy="1346410"/>
          </a:xfrm>
          <a:prstGeom prst="rect">
            <a:avLst/>
          </a:prstGeom>
          <a:solidFill>
            <a:srgbClr val="46A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91072" y="2335272"/>
            <a:ext cx="1346235" cy="1346410"/>
          </a:xfrm>
          <a:prstGeom prst="rect">
            <a:avLst/>
          </a:prstGeom>
          <a:solidFill>
            <a:srgbClr val="46A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9983" y="2335272"/>
            <a:ext cx="1346235" cy="1346410"/>
          </a:xfrm>
          <a:prstGeom prst="rect">
            <a:avLst/>
          </a:prstGeom>
          <a:solidFill>
            <a:srgbClr val="46A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99058" y="2310411"/>
            <a:ext cx="150622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当你就餐时</a:t>
            </a:r>
            <a:endParaRPr lang="zh-CN" altLang="en-US" sz="20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160" y="2710815"/>
            <a:ext cx="3206115" cy="201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zh-CN" sz="1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多一点节俭，少一点铺张浪费；</a:t>
            </a:r>
            <a:endParaRPr lang="zh-CN" altLang="zh-CN" sz="1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zh-CN" sz="1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减少或不使用一次性用品；</a:t>
            </a:r>
            <a:endParaRPr lang="zh-CN" altLang="zh-CN" sz="1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请带上一个饭盒，不要用泡沫饭盒来盛餐。</a:t>
            </a:r>
            <a:endParaRPr lang="zh-CN" altLang="en-US" sz="1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r">
              <a:lnSpc>
                <a:spcPct val="130000"/>
              </a:lnSpc>
            </a:pPr>
            <a:endParaRPr lang="zh-CN" altLang="zh-CN" sz="1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r">
              <a:lnSpc>
                <a:spcPct val="130000"/>
              </a:lnSpc>
            </a:pPr>
            <a:endParaRPr lang="zh-CN" altLang="en-US" sz="1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0842" y="4135158"/>
            <a:ext cx="18430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当你在家时</a:t>
            </a:r>
            <a:endParaRPr lang="zh-CN" altLang="en-US" sz="20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9537" y="4533900"/>
            <a:ext cx="3294380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zh-CN" sz="1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将垃圾分类，尽可能的回收利用；</a:t>
            </a:r>
            <a:endParaRPr lang="zh-CN" altLang="zh-CN" sz="1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zh-CN" sz="1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物品进行多次利用，增加物品的利用效率；</a:t>
            </a:r>
            <a:endParaRPr lang="zh-CN" altLang="zh-CN" sz="1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r">
              <a:lnSpc>
                <a:spcPct val="130000"/>
              </a:lnSpc>
            </a:pPr>
            <a:endParaRPr lang="zh-CN" altLang="en-US" sz="1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900" y="2408406"/>
            <a:ext cx="606713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食</a:t>
            </a:r>
            <a:endParaRPr lang="zh-CN" altLang="en-US" sz="6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11328" y="4307213"/>
            <a:ext cx="606713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66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住</a:t>
            </a:r>
            <a:endParaRPr lang="zh-CN" sz="6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95130" y="2418847"/>
            <a:ext cx="1038440" cy="1014730"/>
          </a:xfrm>
          <a:prstGeom prst="rect">
            <a:avLst/>
          </a:prstGeom>
          <a:solidFill>
            <a:srgbClr val="46ACC3"/>
          </a:solidFill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用</a:t>
            </a:r>
            <a:endParaRPr lang="zh-CN" altLang="en-US" sz="60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99077" y="4286844"/>
            <a:ext cx="606713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66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行</a:t>
            </a:r>
            <a:endParaRPr lang="zh-CN" sz="6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26268" y="1310435"/>
            <a:ext cx="2749175" cy="4961036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666426" y="836906"/>
            <a:ext cx="3270142" cy="0"/>
          </a:xfrm>
          <a:prstGeom prst="line">
            <a:avLst/>
          </a:prstGeom>
          <a:ln>
            <a:solidFill>
              <a:srgbClr val="46A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88936" y="316165"/>
            <a:ext cx="3445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6ACC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生活垃圾分类及处理</a:t>
            </a:r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9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9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08996" y="151229"/>
            <a:ext cx="11092978" cy="5015501"/>
            <a:chOff x="208996" y="151229"/>
            <a:chExt cx="11092978" cy="5015501"/>
          </a:xfrm>
        </p:grpSpPr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08996" y="348802"/>
              <a:ext cx="7148623" cy="4817928"/>
            </a:xfrm>
            <a:prstGeom prst="rect">
              <a:avLst/>
            </a:prstGeom>
          </p:spPr>
        </p:pic>
        <p:grpSp>
          <p:nvGrpSpPr>
            <p:cNvPr id="35" name="组合 34"/>
            <p:cNvGrpSpPr/>
            <p:nvPr/>
          </p:nvGrpSpPr>
          <p:grpSpPr>
            <a:xfrm>
              <a:off x="3804763" y="151229"/>
              <a:ext cx="7497211" cy="2967313"/>
              <a:chOff x="3804763" y="151229"/>
              <a:chExt cx="7497211" cy="2967313"/>
            </a:xfrm>
          </p:grpSpPr>
          <p:pic>
            <p:nvPicPr>
              <p:cNvPr id="29" name="图形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3295753">
                <a:off x="11197199" y="1339020"/>
                <a:ext cx="104775" cy="1190625"/>
              </a:xfrm>
              <a:prstGeom prst="rect">
                <a:avLst/>
              </a:prstGeom>
            </p:spPr>
          </p:pic>
          <p:pic>
            <p:nvPicPr>
              <p:cNvPr id="30" name="图形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3295753" flipH="1">
                <a:off x="3804763" y="2338781"/>
                <a:ext cx="68619" cy="779761"/>
              </a:xfrm>
              <a:prstGeom prst="rect">
                <a:avLst/>
              </a:prstGeom>
            </p:spPr>
          </p:pic>
          <p:pic>
            <p:nvPicPr>
              <p:cNvPr id="31" name="图形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3295753">
                <a:off x="7255630" y="151229"/>
                <a:ext cx="87244" cy="991409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3295039" y="1496851"/>
            <a:ext cx="10391130" cy="5546587"/>
            <a:chOff x="3295039" y="1496851"/>
            <a:chExt cx="10391130" cy="5546587"/>
          </a:xfrm>
        </p:grpSpPr>
        <p:pic>
          <p:nvPicPr>
            <p:cNvPr id="27" name="图形 26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95039" y="1496851"/>
              <a:ext cx="10391130" cy="5455215"/>
            </a:xfrm>
            <a:prstGeom prst="rect">
              <a:avLst/>
            </a:prstGeom>
          </p:spPr>
        </p:pic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82340" y="3375021"/>
              <a:ext cx="7656811" cy="3668417"/>
            </a:xfrm>
            <a:prstGeom prst="rect">
              <a:avLst/>
            </a:prstGeom>
          </p:spPr>
        </p:pic>
      </p:grpSp>
      <p:pic>
        <p:nvPicPr>
          <p:cNvPr id="5" name="图形 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2877" y="1942589"/>
            <a:ext cx="5012751" cy="1349587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61716" y="477906"/>
            <a:ext cx="11158523" cy="5537397"/>
            <a:chOff x="261716" y="477906"/>
            <a:chExt cx="11158523" cy="5537397"/>
          </a:xfrm>
        </p:grpSpPr>
        <p:sp>
          <p:nvSpPr>
            <p:cNvPr id="8" name="文本框 7"/>
            <p:cNvSpPr txBox="1"/>
            <p:nvPr/>
          </p:nvSpPr>
          <p:spPr>
            <a:xfrm>
              <a:off x="512196" y="1832553"/>
              <a:ext cx="26084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72C0D2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谢谢观看</a:t>
              </a:r>
              <a:endParaRPr lang="zh-CN" altLang="en-US" sz="4800" dirty="0">
                <a:solidFill>
                  <a:srgbClr val="72C0D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08594" y="5645971"/>
              <a:ext cx="1270861" cy="369332"/>
              <a:chOff x="593096" y="5227516"/>
              <a:chExt cx="1270861" cy="369332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593096" y="5244380"/>
                <a:ext cx="1270861" cy="352468"/>
              </a:xfrm>
              <a:prstGeom prst="roundRect">
                <a:avLst>
                  <a:gd name="adj" fmla="val 50000"/>
                </a:avLst>
              </a:prstGeom>
              <a:solidFill>
                <a:srgbClr val="72C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阿里巴巴普惠体 L" panose="00020600040101010101" pitchFamily="18" charset="-122"/>
                  <a:ea typeface="阿里巴巴普惠体 L" panose="00020600040101010101" pitchFamily="18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861540" y="5227516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阿里巴巴普惠体 L" panose="00020600040101010101" pitchFamily="18" charset="-122"/>
                    <a:ea typeface="阿里巴巴普惠体 L" panose="00020600040101010101" pitchFamily="18" charset="-122"/>
                  </a:rPr>
                  <a:t>2019</a:t>
                </a:r>
                <a:endParaRPr lang="zh-CN" altLang="en-US" dirty="0">
                  <a:solidFill>
                    <a:schemeClr val="bg1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93096" y="477906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72C0D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卡通模板</a:t>
              </a:r>
              <a:endParaRPr lang="zh-CN" altLang="en-US" dirty="0">
                <a:solidFill>
                  <a:srgbClr val="72C0D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837347" y="477906"/>
              <a:ext cx="2582892" cy="369332"/>
              <a:chOff x="8837347" y="470418"/>
              <a:chExt cx="2582892" cy="369332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8837347" y="47041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72C0D2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演讲</a:t>
                </a:r>
                <a:endParaRPr lang="zh-CN" altLang="en-US" dirty="0">
                  <a:solidFill>
                    <a:srgbClr val="72C0D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9805628" y="47041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72C0D2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汇报</a:t>
                </a:r>
                <a:endParaRPr lang="zh-CN" altLang="en-US" dirty="0">
                  <a:solidFill>
                    <a:srgbClr val="72C0D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773908" y="47041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72C0D2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宣传</a:t>
                </a:r>
                <a:endParaRPr lang="zh-CN" altLang="en-US" dirty="0">
                  <a:solidFill>
                    <a:srgbClr val="72C0D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261716" y="3642642"/>
              <a:ext cx="3930038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2C0D2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Source Han Serif SC" panose="02020400000000000000" pitchFamily="18" charset="-122"/>
                </a:rPr>
                <a:t>汇报人：</a:t>
              </a:r>
              <a:r>
                <a:rPr lang="en-US" altLang="zh-CN" b="1" dirty="0">
                  <a:solidFill>
                    <a:srgbClr val="72C0D2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Source Han Serif SC" panose="02020400000000000000" pitchFamily="18" charset="-122"/>
                </a:rPr>
                <a:t>PPT</a:t>
              </a:r>
              <a:r>
                <a:rPr lang="zh-CN" altLang="en-US" b="1" dirty="0">
                  <a:solidFill>
                    <a:srgbClr val="72C0D2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Source Han Serif SC" panose="02020400000000000000" pitchFamily="18" charset="-122"/>
                </a:rPr>
                <a:t>营   时间</a:t>
              </a:r>
              <a:r>
                <a:rPr lang="en-US" altLang="zh-CN" b="1" dirty="0">
                  <a:solidFill>
                    <a:srgbClr val="72C0D2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Source Han Serif SC" panose="02020400000000000000" pitchFamily="18" charset="-122"/>
                </a:rPr>
                <a:t>:XXX.X.X</a:t>
              </a:r>
              <a:endParaRPr lang="zh-CN" altLang="en-US" b="1" dirty="0">
                <a:solidFill>
                  <a:srgbClr val="72C0D2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Source Han Serif SC" panose="020204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546184" y="1436772"/>
            <a:ext cx="7334380" cy="4324425"/>
            <a:chOff x="6546184" y="1436772"/>
            <a:chExt cx="7334380" cy="4324425"/>
          </a:xfrm>
        </p:grpSpPr>
        <p:sp>
          <p:nvSpPr>
            <p:cNvPr id="4" name="文本框 3"/>
            <p:cNvSpPr txBox="1"/>
            <p:nvPr/>
          </p:nvSpPr>
          <p:spPr>
            <a:xfrm>
              <a:off x="7307827" y="1436772"/>
              <a:ext cx="4435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46ACC3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阿里巴巴普惠体 L" panose="00020600040101010101" pitchFamily="18" charset="-122"/>
                  <a:sym typeface="字魂36号-正文宋楷" panose="02000000000000000000" pitchFamily="2" charset="-122"/>
                </a:rPr>
                <a:t>垃圾分类概述</a:t>
              </a:r>
              <a:endParaRPr lang="zh-CN" altLang="en-US" sz="3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327040" y="2600811"/>
              <a:ext cx="4435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46ACC3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阿里巴巴普惠体 L" panose="00020600040101010101" pitchFamily="18" charset="-122"/>
                  <a:sym typeface="字魂36号-正文宋楷" panose="02000000000000000000" pitchFamily="2" charset="-122"/>
                </a:rPr>
                <a:t>垃圾废物处理</a:t>
              </a:r>
              <a:endParaRPr lang="zh-CN" altLang="en-US" sz="3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27040" y="3857838"/>
              <a:ext cx="4435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46ACC3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阿里巴巴普惠体 L" panose="00020600040101010101" pitchFamily="18" charset="-122"/>
                  <a:sym typeface="字魂36号-正文宋楷" panose="02000000000000000000" pitchFamily="2" charset="-122"/>
                </a:rPr>
                <a:t>垃圾处理流程</a:t>
              </a:r>
              <a:endParaRPr lang="zh-CN" altLang="en-US" sz="3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327039" y="5114866"/>
              <a:ext cx="6553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46ACC3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阿里巴巴普惠体 L" panose="00020600040101010101" pitchFamily="18" charset="-122"/>
                  <a:sym typeface="字魂36号-正文宋楷" panose="02000000000000000000" pitchFamily="2" charset="-122"/>
                </a:rPr>
                <a:t>生活垃圾分类及处理</a:t>
              </a:r>
              <a:endParaRPr lang="zh-CN" altLang="en-US" sz="3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endParaRPr>
            </a:p>
          </p:txBody>
        </p:sp>
        <p:sp>
          <p:nvSpPr>
            <p:cNvPr id="8" name="stethoscope_195975"/>
            <p:cNvSpPr>
              <a:spLocks noChangeAspect="1"/>
            </p:cNvSpPr>
            <p:nvPr/>
          </p:nvSpPr>
          <p:spPr bwMode="auto">
            <a:xfrm>
              <a:off x="6565785" y="1536643"/>
              <a:ext cx="489885" cy="420782"/>
            </a:xfrm>
            <a:custGeom>
              <a:avLst/>
              <a:gdLst>
                <a:gd name="T0" fmla="*/ 0 w 5364"/>
                <a:gd name="T1" fmla="*/ 0 h 6827"/>
                <a:gd name="T2" fmla="*/ 0 w 5364"/>
                <a:gd name="T3" fmla="*/ 6827 h 6827"/>
                <a:gd name="T4" fmla="*/ 4633 w 5364"/>
                <a:gd name="T5" fmla="*/ 6827 h 6827"/>
                <a:gd name="T6" fmla="*/ 4633 w 5364"/>
                <a:gd name="T7" fmla="*/ 6095 h 6827"/>
                <a:gd name="T8" fmla="*/ 5364 w 5364"/>
                <a:gd name="T9" fmla="*/ 6095 h 6827"/>
                <a:gd name="T10" fmla="*/ 5364 w 5364"/>
                <a:gd name="T11" fmla="*/ 0 h 6827"/>
                <a:gd name="T12" fmla="*/ 0 w 5364"/>
                <a:gd name="T13" fmla="*/ 0 h 6827"/>
                <a:gd name="T14" fmla="*/ 732 w 5364"/>
                <a:gd name="T15" fmla="*/ 1170 h 6827"/>
                <a:gd name="T16" fmla="*/ 1171 w 5364"/>
                <a:gd name="T17" fmla="*/ 1170 h 6827"/>
                <a:gd name="T18" fmla="*/ 1171 w 5364"/>
                <a:gd name="T19" fmla="*/ 731 h 6827"/>
                <a:gd name="T20" fmla="*/ 1756 w 5364"/>
                <a:gd name="T21" fmla="*/ 731 h 6827"/>
                <a:gd name="T22" fmla="*/ 1756 w 5364"/>
                <a:gd name="T23" fmla="*/ 1170 h 6827"/>
                <a:gd name="T24" fmla="*/ 2195 w 5364"/>
                <a:gd name="T25" fmla="*/ 1170 h 6827"/>
                <a:gd name="T26" fmla="*/ 2195 w 5364"/>
                <a:gd name="T27" fmla="*/ 1755 h 6827"/>
                <a:gd name="T28" fmla="*/ 1756 w 5364"/>
                <a:gd name="T29" fmla="*/ 1755 h 6827"/>
                <a:gd name="T30" fmla="*/ 1756 w 5364"/>
                <a:gd name="T31" fmla="*/ 2194 h 6827"/>
                <a:gd name="T32" fmla="*/ 1171 w 5364"/>
                <a:gd name="T33" fmla="*/ 2194 h 6827"/>
                <a:gd name="T34" fmla="*/ 1171 w 5364"/>
                <a:gd name="T35" fmla="*/ 1755 h 6827"/>
                <a:gd name="T36" fmla="*/ 732 w 5364"/>
                <a:gd name="T37" fmla="*/ 1755 h 6827"/>
                <a:gd name="T38" fmla="*/ 732 w 5364"/>
                <a:gd name="T39" fmla="*/ 1170 h 6827"/>
                <a:gd name="T40" fmla="*/ 4633 w 5364"/>
                <a:gd name="T41" fmla="*/ 5364 h 6827"/>
                <a:gd name="T42" fmla="*/ 732 w 5364"/>
                <a:gd name="T43" fmla="*/ 5364 h 6827"/>
                <a:gd name="T44" fmla="*/ 732 w 5364"/>
                <a:gd name="T45" fmla="*/ 4632 h 6827"/>
                <a:gd name="T46" fmla="*/ 4633 w 5364"/>
                <a:gd name="T47" fmla="*/ 4632 h 6827"/>
                <a:gd name="T48" fmla="*/ 4633 w 5364"/>
                <a:gd name="T49" fmla="*/ 5364 h 6827"/>
                <a:gd name="T50" fmla="*/ 4633 w 5364"/>
                <a:gd name="T51" fmla="*/ 3901 h 6827"/>
                <a:gd name="T52" fmla="*/ 732 w 5364"/>
                <a:gd name="T53" fmla="*/ 3901 h 6827"/>
                <a:gd name="T54" fmla="*/ 732 w 5364"/>
                <a:gd name="T55" fmla="*/ 3170 h 6827"/>
                <a:gd name="T56" fmla="*/ 4633 w 5364"/>
                <a:gd name="T57" fmla="*/ 3170 h 6827"/>
                <a:gd name="T58" fmla="*/ 4633 w 5364"/>
                <a:gd name="T59" fmla="*/ 3901 h 6827"/>
                <a:gd name="T60" fmla="*/ 4633 w 5364"/>
                <a:gd name="T61" fmla="*/ 2438 h 6827"/>
                <a:gd name="T62" fmla="*/ 2682 w 5364"/>
                <a:gd name="T63" fmla="*/ 2438 h 6827"/>
                <a:gd name="T64" fmla="*/ 2682 w 5364"/>
                <a:gd name="T65" fmla="*/ 1707 h 6827"/>
                <a:gd name="T66" fmla="*/ 4633 w 5364"/>
                <a:gd name="T67" fmla="*/ 1707 h 6827"/>
                <a:gd name="T68" fmla="*/ 4633 w 5364"/>
                <a:gd name="T69" fmla="*/ 243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4" h="6827">
                  <a:moveTo>
                    <a:pt x="0" y="0"/>
                  </a:moveTo>
                  <a:lnTo>
                    <a:pt x="0" y="6827"/>
                  </a:lnTo>
                  <a:lnTo>
                    <a:pt x="4633" y="6827"/>
                  </a:lnTo>
                  <a:lnTo>
                    <a:pt x="4633" y="6095"/>
                  </a:lnTo>
                  <a:lnTo>
                    <a:pt x="5364" y="6095"/>
                  </a:lnTo>
                  <a:lnTo>
                    <a:pt x="5364" y="0"/>
                  </a:lnTo>
                  <a:lnTo>
                    <a:pt x="0" y="0"/>
                  </a:lnTo>
                  <a:close/>
                  <a:moveTo>
                    <a:pt x="732" y="1170"/>
                  </a:moveTo>
                  <a:lnTo>
                    <a:pt x="1171" y="1170"/>
                  </a:lnTo>
                  <a:lnTo>
                    <a:pt x="1171" y="731"/>
                  </a:lnTo>
                  <a:lnTo>
                    <a:pt x="1756" y="731"/>
                  </a:lnTo>
                  <a:lnTo>
                    <a:pt x="1756" y="1170"/>
                  </a:lnTo>
                  <a:lnTo>
                    <a:pt x="2195" y="1170"/>
                  </a:lnTo>
                  <a:lnTo>
                    <a:pt x="2195" y="1755"/>
                  </a:lnTo>
                  <a:lnTo>
                    <a:pt x="1756" y="1755"/>
                  </a:lnTo>
                  <a:lnTo>
                    <a:pt x="1756" y="2194"/>
                  </a:lnTo>
                  <a:lnTo>
                    <a:pt x="1171" y="2194"/>
                  </a:lnTo>
                  <a:lnTo>
                    <a:pt x="1171" y="1755"/>
                  </a:lnTo>
                  <a:lnTo>
                    <a:pt x="732" y="1755"/>
                  </a:lnTo>
                  <a:lnTo>
                    <a:pt x="732" y="1170"/>
                  </a:lnTo>
                  <a:close/>
                  <a:moveTo>
                    <a:pt x="4633" y="5364"/>
                  </a:moveTo>
                  <a:lnTo>
                    <a:pt x="732" y="5364"/>
                  </a:lnTo>
                  <a:lnTo>
                    <a:pt x="732" y="4632"/>
                  </a:lnTo>
                  <a:lnTo>
                    <a:pt x="4633" y="4632"/>
                  </a:lnTo>
                  <a:lnTo>
                    <a:pt x="4633" y="5364"/>
                  </a:lnTo>
                  <a:close/>
                  <a:moveTo>
                    <a:pt x="4633" y="3901"/>
                  </a:moveTo>
                  <a:lnTo>
                    <a:pt x="732" y="3901"/>
                  </a:lnTo>
                  <a:lnTo>
                    <a:pt x="732" y="3170"/>
                  </a:lnTo>
                  <a:lnTo>
                    <a:pt x="4633" y="3170"/>
                  </a:lnTo>
                  <a:lnTo>
                    <a:pt x="4633" y="3901"/>
                  </a:lnTo>
                  <a:close/>
                  <a:moveTo>
                    <a:pt x="4633" y="2438"/>
                  </a:moveTo>
                  <a:lnTo>
                    <a:pt x="2682" y="2438"/>
                  </a:lnTo>
                  <a:lnTo>
                    <a:pt x="2682" y="1707"/>
                  </a:lnTo>
                  <a:lnTo>
                    <a:pt x="4633" y="1707"/>
                  </a:lnTo>
                  <a:lnTo>
                    <a:pt x="4633" y="2438"/>
                  </a:lnTo>
                  <a:close/>
                </a:path>
              </a:pathLst>
            </a:custGeom>
            <a:solidFill>
              <a:srgbClr val="FFD56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endParaRPr>
            </a:p>
          </p:txBody>
        </p:sp>
        <p:sp>
          <p:nvSpPr>
            <p:cNvPr id="9" name="stethoscope_195975"/>
            <p:cNvSpPr>
              <a:spLocks noChangeAspect="1"/>
            </p:cNvSpPr>
            <p:nvPr/>
          </p:nvSpPr>
          <p:spPr bwMode="auto">
            <a:xfrm>
              <a:off x="6546184" y="2677779"/>
              <a:ext cx="548299" cy="492393"/>
            </a:xfrm>
            <a:custGeom>
              <a:avLst/>
              <a:gdLst>
                <a:gd name="T0" fmla="*/ 6186 w 6827"/>
                <a:gd name="T1" fmla="*/ 759 h 6140"/>
                <a:gd name="T2" fmla="*/ 4644 w 6827"/>
                <a:gd name="T3" fmla="*/ 759 h 6140"/>
                <a:gd name="T4" fmla="*/ 4644 w 6827"/>
                <a:gd name="T5" fmla="*/ 259 h 6140"/>
                <a:gd name="T6" fmla="*/ 4386 w 6827"/>
                <a:gd name="T7" fmla="*/ 0 h 6140"/>
                <a:gd name="T8" fmla="*/ 2441 w 6827"/>
                <a:gd name="T9" fmla="*/ 0 h 6140"/>
                <a:gd name="T10" fmla="*/ 2182 w 6827"/>
                <a:gd name="T11" fmla="*/ 259 h 6140"/>
                <a:gd name="T12" fmla="*/ 2182 w 6827"/>
                <a:gd name="T13" fmla="*/ 759 h 6140"/>
                <a:gd name="T14" fmla="*/ 641 w 6827"/>
                <a:gd name="T15" fmla="*/ 759 h 6140"/>
                <a:gd name="T16" fmla="*/ 0 w 6827"/>
                <a:gd name="T17" fmla="*/ 1400 h 6140"/>
                <a:gd name="T18" fmla="*/ 0 w 6827"/>
                <a:gd name="T19" fmla="*/ 4690 h 6140"/>
                <a:gd name="T20" fmla="*/ 583 w 6827"/>
                <a:gd name="T21" fmla="*/ 5328 h 6140"/>
                <a:gd name="T22" fmla="*/ 583 w 6827"/>
                <a:gd name="T23" fmla="*/ 5882 h 6140"/>
                <a:gd name="T24" fmla="*/ 842 w 6827"/>
                <a:gd name="T25" fmla="*/ 6140 h 6140"/>
                <a:gd name="T26" fmla="*/ 2076 w 6827"/>
                <a:gd name="T27" fmla="*/ 6140 h 6140"/>
                <a:gd name="T28" fmla="*/ 2334 w 6827"/>
                <a:gd name="T29" fmla="*/ 5882 h 6140"/>
                <a:gd name="T30" fmla="*/ 2334 w 6827"/>
                <a:gd name="T31" fmla="*/ 5331 h 6140"/>
                <a:gd name="T32" fmla="*/ 4492 w 6827"/>
                <a:gd name="T33" fmla="*/ 5331 h 6140"/>
                <a:gd name="T34" fmla="*/ 4492 w 6827"/>
                <a:gd name="T35" fmla="*/ 5882 h 6140"/>
                <a:gd name="T36" fmla="*/ 4751 w 6827"/>
                <a:gd name="T37" fmla="*/ 6140 h 6140"/>
                <a:gd name="T38" fmla="*/ 5985 w 6827"/>
                <a:gd name="T39" fmla="*/ 6140 h 6140"/>
                <a:gd name="T40" fmla="*/ 6243 w 6827"/>
                <a:gd name="T41" fmla="*/ 5882 h 6140"/>
                <a:gd name="T42" fmla="*/ 6243 w 6827"/>
                <a:gd name="T43" fmla="*/ 5328 h 6140"/>
                <a:gd name="T44" fmla="*/ 6827 w 6827"/>
                <a:gd name="T45" fmla="*/ 4690 h 6140"/>
                <a:gd name="T46" fmla="*/ 6827 w 6827"/>
                <a:gd name="T47" fmla="*/ 1400 h 6140"/>
                <a:gd name="T48" fmla="*/ 6186 w 6827"/>
                <a:gd name="T49" fmla="*/ 759 h 6140"/>
                <a:gd name="T50" fmla="*/ 1817 w 6827"/>
                <a:gd name="T51" fmla="*/ 5624 h 6140"/>
                <a:gd name="T52" fmla="*/ 1100 w 6827"/>
                <a:gd name="T53" fmla="*/ 5624 h 6140"/>
                <a:gd name="T54" fmla="*/ 1100 w 6827"/>
                <a:gd name="T55" fmla="*/ 5331 h 6140"/>
                <a:gd name="T56" fmla="*/ 1817 w 6827"/>
                <a:gd name="T57" fmla="*/ 5331 h 6140"/>
                <a:gd name="T58" fmla="*/ 1817 w 6827"/>
                <a:gd name="T59" fmla="*/ 5624 h 6140"/>
                <a:gd name="T60" fmla="*/ 2699 w 6827"/>
                <a:gd name="T61" fmla="*/ 517 h 6140"/>
                <a:gd name="T62" fmla="*/ 4127 w 6827"/>
                <a:gd name="T63" fmla="*/ 517 h 6140"/>
                <a:gd name="T64" fmla="*/ 4127 w 6827"/>
                <a:gd name="T65" fmla="*/ 759 h 6140"/>
                <a:gd name="T66" fmla="*/ 2699 w 6827"/>
                <a:gd name="T67" fmla="*/ 759 h 6140"/>
                <a:gd name="T68" fmla="*/ 2699 w 6827"/>
                <a:gd name="T69" fmla="*/ 517 h 6140"/>
                <a:gd name="T70" fmla="*/ 4021 w 6827"/>
                <a:gd name="T71" fmla="*/ 3304 h 6140"/>
                <a:gd name="T72" fmla="*/ 3672 w 6827"/>
                <a:gd name="T73" fmla="*/ 3304 h 6140"/>
                <a:gd name="T74" fmla="*/ 3672 w 6827"/>
                <a:gd name="T75" fmla="*/ 3652 h 6140"/>
                <a:gd name="T76" fmla="*/ 3413 w 6827"/>
                <a:gd name="T77" fmla="*/ 3911 h 6140"/>
                <a:gd name="T78" fmla="*/ 3155 w 6827"/>
                <a:gd name="T79" fmla="*/ 3652 h 6140"/>
                <a:gd name="T80" fmla="*/ 3155 w 6827"/>
                <a:gd name="T81" fmla="*/ 3304 h 6140"/>
                <a:gd name="T82" fmla="*/ 2806 w 6827"/>
                <a:gd name="T83" fmla="*/ 3304 h 6140"/>
                <a:gd name="T84" fmla="*/ 2548 w 6827"/>
                <a:gd name="T85" fmla="*/ 3045 h 6140"/>
                <a:gd name="T86" fmla="*/ 2806 w 6827"/>
                <a:gd name="T87" fmla="*/ 2787 h 6140"/>
                <a:gd name="T88" fmla="*/ 3155 w 6827"/>
                <a:gd name="T89" fmla="*/ 2787 h 6140"/>
                <a:gd name="T90" fmla="*/ 3155 w 6827"/>
                <a:gd name="T91" fmla="*/ 2438 h 6140"/>
                <a:gd name="T92" fmla="*/ 3413 w 6827"/>
                <a:gd name="T93" fmla="*/ 2179 h 6140"/>
                <a:gd name="T94" fmla="*/ 3672 w 6827"/>
                <a:gd name="T95" fmla="*/ 2438 h 6140"/>
                <a:gd name="T96" fmla="*/ 3672 w 6827"/>
                <a:gd name="T97" fmla="*/ 2787 h 6140"/>
                <a:gd name="T98" fmla="*/ 4021 w 6827"/>
                <a:gd name="T99" fmla="*/ 2787 h 6140"/>
                <a:gd name="T100" fmla="*/ 4279 w 6827"/>
                <a:gd name="T101" fmla="*/ 3045 h 6140"/>
                <a:gd name="T102" fmla="*/ 4021 w 6827"/>
                <a:gd name="T103" fmla="*/ 3304 h 6140"/>
                <a:gd name="T104" fmla="*/ 5726 w 6827"/>
                <a:gd name="T105" fmla="*/ 5624 h 6140"/>
                <a:gd name="T106" fmla="*/ 5009 w 6827"/>
                <a:gd name="T107" fmla="*/ 5624 h 6140"/>
                <a:gd name="T108" fmla="*/ 5009 w 6827"/>
                <a:gd name="T109" fmla="*/ 5331 h 6140"/>
                <a:gd name="T110" fmla="*/ 5726 w 6827"/>
                <a:gd name="T111" fmla="*/ 5331 h 6140"/>
                <a:gd name="T112" fmla="*/ 5726 w 6827"/>
                <a:gd name="T113" fmla="*/ 5624 h 6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27" h="6140">
                  <a:moveTo>
                    <a:pt x="6186" y="759"/>
                  </a:moveTo>
                  <a:lnTo>
                    <a:pt x="4644" y="759"/>
                  </a:lnTo>
                  <a:lnTo>
                    <a:pt x="4644" y="259"/>
                  </a:lnTo>
                  <a:cubicBezTo>
                    <a:pt x="4644" y="116"/>
                    <a:pt x="4529" y="0"/>
                    <a:pt x="4386" y="0"/>
                  </a:cubicBezTo>
                  <a:lnTo>
                    <a:pt x="2441" y="0"/>
                  </a:lnTo>
                  <a:cubicBezTo>
                    <a:pt x="2298" y="0"/>
                    <a:pt x="2182" y="116"/>
                    <a:pt x="2182" y="259"/>
                  </a:cubicBezTo>
                  <a:lnTo>
                    <a:pt x="2182" y="759"/>
                  </a:lnTo>
                  <a:lnTo>
                    <a:pt x="641" y="759"/>
                  </a:lnTo>
                  <a:cubicBezTo>
                    <a:pt x="288" y="759"/>
                    <a:pt x="0" y="1047"/>
                    <a:pt x="0" y="1400"/>
                  </a:cubicBezTo>
                  <a:lnTo>
                    <a:pt x="0" y="4690"/>
                  </a:lnTo>
                  <a:cubicBezTo>
                    <a:pt x="0" y="5024"/>
                    <a:pt x="257" y="5299"/>
                    <a:pt x="583" y="5328"/>
                  </a:cubicBezTo>
                  <a:lnTo>
                    <a:pt x="583" y="5882"/>
                  </a:lnTo>
                  <a:cubicBezTo>
                    <a:pt x="583" y="6025"/>
                    <a:pt x="699" y="6140"/>
                    <a:pt x="842" y="6140"/>
                  </a:cubicBezTo>
                  <a:lnTo>
                    <a:pt x="2076" y="6140"/>
                  </a:lnTo>
                  <a:cubicBezTo>
                    <a:pt x="2218" y="6140"/>
                    <a:pt x="2334" y="6025"/>
                    <a:pt x="2334" y="5882"/>
                  </a:cubicBezTo>
                  <a:lnTo>
                    <a:pt x="2334" y="5331"/>
                  </a:lnTo>
                  <a:lnTo>
                    <a:pt x="4492" y="5331"/>
                  </a:lnTo>
                  <a:lnTo>
                    <a:pt x="4492" y="5882"/>
                  </a:lnTo>
                  <a:cubicBezTo>
                    <a:pt x="4492" y="6025"/>
                    <a:pt x="4608" y="6140"/>
                    <a:pt x="4751" y="6140"/>
                  </a:cubicBezTo>
                  <a:lnTo>
                    <a:pt x="5985" y="6140"/>
                  </a:lnTo>
                  <a:cubicBezTo>
                    <a:pt x="6127" y="6140"/>
                    <a:pt x="6243" y="6025"/>
                    <a:pt x="6243" y="5882"/>
                  </a:cubicBezTo>
                  <a:lnTo>
                    <a:pt x="6243" y="5328"/>
                  </a:lnTo>
                  <a:cubicBezTo>
                    <a:pt x="6570" y="5299"/>
                    <a:pt x="6827" y="5024"/>
                    <a:pt x="6827" y="4690"/>
                  </a:cubicBezTo>
                  <a:lnTo>
                    <a:pt x="6827" y="1400"/>
                  </a:lnTo>
                  <a:cubicBezTo>
                    <a:pt x="6827" y="1047"/>
                    <a:pt x="6539" y="759"/>
                    <a:pt x="6186" y="759"/>
                  </a:cubicBezTo>
                  <a:close/>
                  <a:moveTo>
                    <a:pt x="1817" y="5624"/>
                  </a:moveTo>
                  <a:lnTo>
                    <a:pt x="1100" y="5624"/>
                  </a:lnTo>
                  <a:lnTo>
                    <a:pt x="1100" y="5331"/>
                  </a:lnTo>
                  <a:lnTo>
                    <a:pt x="1817" y="5331"/>
                  </a:lnTo>
                  <a:lnTo>
                    <a:pt x="1817" y="5624"/>
                  </a:lnTo>
                  <a:close/>
                  <a:moveTo>
                    <a:pt x="2699" y="517"/>
                  </a:moveTo>
                  <a:lnTo>
                    <a:pt x="4127" y="517"/>
                  </a:lnTo>
                  <a:lnTo>
                    <a:pt x="4127" y="759"/>
                  </a:lnTo>
                  <a:lnTo>
                    <a:pt x="2699" y="759"/>
                  </a:lnTo>
                  <a:lnTo>
                    <a:pt x="2699" y="517"/>
                  </a:lnTo>
                  <a:close/>
                  <a:moveTo>
                    <a:pt x="4021" y="3304"/>
                  </a:moveTo>
                  <a:lnTo>
                    <a:pt x="3672" y="3304"/>
                  </a:lnTo>
                  <a:lnTo>
                    <a:pt x="3672" y="3652"/>
                  </a:lnTo>
                  <a:cubicBezTo>
                    <a:pt x="3672" y="3795"/>
                    <a:pt x="3556" y="3911"/>
                    <a:pt x="3413" y="3911"/>
                  </a:cubicBezTo>
                  <a:cubicBezTo>
                    <a:pt x="3271" y="3911"/>
                    <a:pt x="3155" y="3795"/>
                    <a:pt x="3155" y="3652"/>
                  </a:cubicBezTo>
                  <a:lnTo>
                    <a:pt x="3155" y="3304"/>
                  </a:lnTo>
                  <a:lnTo>
                    <a:pt x="2806" y="3304"/>
                  </a:lnTo>
                  <a:cubicBezTo>
                    <a:pt x="2663" y="3304"/>
                    <a:pt x="2548" y="3188"/>
                    <a:pt x="2548" y="3045"/>
                  </a:cubicBezTo>
                  <a:cubicBezTo>
                    <a:pt x="2548" y="2902"/>
                    <a:pt x="2663" y="2787"/>
                    <a:pt x="2806" y="2787"/>
                  </a:cubicBezTo>
                  <a:lnTo>
                    <a:pt x="3155" y="2787"/>
                  </a:lnTo>
                  <a:lnTo>
                    <a:pt x="3155" y="2438"/>
                  </a:lnTo>
                  <a:cubicBezTo>
                    <a:pt x="3155" y="2295"/>
                    <a:pt x="3271" y="2179"/>
                    <a:pt x="3413" y="2179"/>
                  </a:cubicBezTo>
                  <a:cubicBezTo>
                    <a:pt x="3556" y="2179"/>
                    <a:pt x="3672" y="2295"/>
                    <a:pt x="3672" y="2438"/>
                  </a:cubicBezTo>
                  <a:lnTo>
                    <a:pt x="3672" y="2787"/>
                  </a:lnTo>
                  <a:lnTo>
                    <a:pt x="4021" y="2787"/>
                  </a:lnTo>
                  <a:cubicBezTo>
                    <a:pt x="4163" y="2787"/>
                    <a:pt x="4279" y="2902"/>
                    <a:pt x="4279" y="3045"/>
                  </a:cubicBezTo>
                  <a:cubicBezTo>
                    <a:pt x="4279" y="3188"/>
                    <a:pt x="4163" y="3304"/>
                    <a:pt x="4021" y="3304"/>
                  </a:cubicBezTo>
                  <a:close/>
                  <a:moveTo>
                    <a:pt x="5726" y="5624"/>
                  </a:moveTo>
                  <a:lnTo>
                    <a:pt x="5009" y="5624"/>
                  </a:lnTo>
                  <a:lnTo>
                    <a:pt x="5009" y="5331"/>
                  </a:lnTo>
                  <a:lnTo>
                    <a:pt x="5726" y="5331"/>
                  </a:lnTo>
                  <a:lnTo>
                    <a:pt x="5726" y="5624"/>
                  </a:lnTo>
                  <a:close/>
                </a:path>
              </a:pathLst>
            </a:custGeom>
            <a:solidFill>
              <a:srgbClr val="FFD56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endParaRPr>
            </a:p>
          </p:txBody>
        </p:sp>
        <p:sp>
          <p:nvSpPr>
            <p:cNvPr id="10" name="stethoscope_195975"/>
            <p:cNvSpPr>
              <a:spLocks noChangeAspect="1"/>
            </p:cNvSpPr>
            <p:nvPr/>
          </p:nvSpPr>
          <p:spPr bwMode="auto">
            <a:xfrm>
              <a:off x="6546184" y="3912712"/>
              <a:ext cx="548299" cy="536582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7639" h="594655">
                  <a:moveTo>
                    <a:pt x="266580" y="174583"/>
                  </a:moveTo>
                  <a:lnTo>
                    <a:pt x="266580" y="210043"/>
                  </a:lnTo>
                  <a:lnTo>
                    <a:pt x="231067" y="210043"/>
                  </a:lnTo>
                  <a:lnTo>
                    <a:pt x="231067" y="284341"/>
                  </a:lnTo>
                  <a:lnTo>
                    <a:pt x="266580" y="284341"/>
                  </a:lnTo>
                  <a:lnTo>
                    <a:pt x="266580" y="319890"/>
                  </a:lnTo>
                  <a:lnTo>
                    <a:pt x="340989" y="319890"/>
                  </a:lnTo>
                  <a:lnTo>
                    <a:pt x="340989" y="284341"/>
                  </a:lnTo>
                  <a:lnTo>
                    <a:pt x="376592" y="284341"/>
                  </a:lnTo>
                  <a:lnTo>
                    <a:pt x="376592" y="210043"/>
                  </a:lnTo>
                  <a:lnTo>
                    <a:pt x="340989" y="210043"/>
                  </a:lnTo>
                  <a:lnTo>
                    <a:pt x="340989" y="174583"/>
                  </a:lnTo>
                  <a:close/>
                  <a:moveTo>
                    <a:pt x="193773" y="131746"/>
                  </a:moveTo>
                  <a:lnTo>
                    <a:pt x="413796" y="131746"/>
                  </a:lnTo>
                  <a:lnTo>
                    <a:pt x="413796" y="385567"/>
                  </a:lnTo>
                  <a:cubicBezTo>
                    <a:pt x="413796" y="394810"/>
                    <a:pt x="406231" y="402364"/>
                    <a:pt x="396974" y="402364"/>
                  </a:cubicBezTo>
                  <a:lnTo>
                    <a:pt x="374811" y="402364"/>
                  </a:lnTo>
                  <a:lnTo>
                    <a:pt x="374811" y="365926"/>
                  </a:lnTo>
                  <a:lnTo>
                    <a:pt x="338764" y="365926"/>
                  </a:lnTo>
                  <a:lnTo>
                    <a:pt x="338764" y="402364"/>
                  </a:lnTo>
                  <a:lnTo>
                    <a:pt x="268894" y="402364"/>
                  </a:lnTo>
                  <a:lnTo>
                    <a:pt x="268894" y="365926"/>
                  </a:lnTo>
                  <a:lnTo>
                    <a:pt x="232758" y="365926"/>
                  </a:lnTo>
                  <a:lnTo>
                    <a:pt x="232758" y="402364"/>
                  </a:lnTo>
                  <a:lnTo>
                    <a:pt x="210684" y="402364"/>
                  </a:lnTo>
                  <a:cubicBezTo>
                    <a:pt x="201339" y="402364"/>
                    <a:pt x="193773" y="394810"/>
                    <a:pt x="193773" y="385567"/>
                  </a:cubicBezTo>
                  <a:close/>
                  <a:moveTo>
                    <a:pt x="156471" y="131746"/>
                  </a:moveTo>
                  <a:lnTo>
                    <a:pt x="157717" y="131746"/>
                  </a:lnTo>
                  <a:lnTo>
                    <a:pt x="157717" y="342935"/>
                  </a:lnTo>
                  <a:lnTo>
                    <a:pt x="157717" y="385599"/>
                  </a:lnTo>
                  <a:cubicBezTo>
                    <a:pt x="157717" y="414753"/>
                    <a:pt x="181482" y="438485"/>
                    <a:pt x="210676" y="438485"/>
                  </a:cubicBezTo>
                  <a:lnTo>
                    <a:pt x="232749" y="438485"/>
                  </a:lnTo>
                  <a:lnTo>
                    <a:pt x="232749" y="474928"/>
                  </a:lnTo>
                  <a:lnTo>
                    <a:pt x="268885" y="474928"/>
                  </a:lnTo>
                  <a:lnTo>
                    <a:pt x="268885" y="438485"/>
                  </a:lnTo>
                  <a:lnTo>
                    <a:pt x="338754" y="438485"/>
                  </a:lnTo>
                  <a:lnTo>
                    <a:pt x="338754" y="474928"/>
                  </a:lnTo>
                  <a:lnTo>
                    <a:pt x="374801" y="474928"/>
                  </a:lnTo>
                  <a:lnTo>
                    <a:pt x="374801" y="438485"/>
                  </a:lnTo>
                  <a:lnTo>
                    <a:pt x="396964" y="438485"/>
                  </a:lnTo>
                  <a:cubicBezTo>
                    <a:pt x="426157" y="438485"/>
                    <a:pt x="449922" y="414753"/>
                    <a:pt x="449922" y="385599"/>
                  </a:cubicBezTo>
                  <a:lnTo>
                    <a:pt x="449922" y="342935"/>
                  </a:lnTo>
                  <a:lnTo>
                    <a:pt x="449922" y="131746"/>
                  </a:lnTo>
                  <a:lnTo>
                    <a:pt x="451079" y="131746"/>
                  </a:lnTo>
                  <a:cubicBezTo>
                    <a:pt x="480273" y="131746"/>
                    <a:pt x="504037" y="155478"/>
                    <a:pt x="504037" y="184632"/>
                  </a:cubicBezTo>
                  <a:lnTo>
                    <a:pt x="504037" y="359378"/>
                  </a:lnTo>
                  <a:cubicBezTo>
                    <a:pt x="513382" y="351201"/>
                    <a:pt x="525576" y="346224"/>
                    <a:pt x="538927" y="346224"/>
                  </a:cubicBezTo>
                  <a:lnTo>
                    <a:pt x="554681" y="346224"/>
                  </a:lnTo>
                  <a:cubicBezTo>
                    <a:pt x="583875" y="346224"/>
                    <a:pt x="607639" y="369956"/>
                    <a:pt x="607639" y="399110"/>
                  </a:cubicBezTo>
                  <a:lnTo>
                    <a:pt x="607639" y="452440"/>
                  </a:lnTo>
                  <a:lnTo>
                    <a:pt x="504037" y="452440"/>
                  </a:lnTo>
                  <a:lnTo>
                    <a:pt x="504037" y="488438"/>
                  </a:lnTo>
                  <a:lnTo>
                    <a:pt x="607639" y="488438"/>
                  </a:lnTo>
                  <a:lnTo>
                    <a:pt x="607639" y="541769"/>
                  </a:lnTo>
                  <a:cubicBezTo>
                    <a:pt x="607639" y="570923"/>
                    <a:pt x="583875" y="594655"/>
                    <a:pt x="554681" y="594655"/>
                  </a:cubicBezTo>
                  <a:lnTo>
                    <a:pt x="538927" y="594655"/>
                  </a:lnTo>
                  <a:cubicBezTo>
                    <a:pt x="520681" y="594655"/>
                    <a:pt x="504571" y="585411"/>
                    <a:pt x="495047" y="571278"/>
                  </a:cubicBezTo>
                  <a:cubicBezTo>
                    <a:pt x="485524" y="585411"/>
                    <a:pt x="469414" y="594655"/>
                    <a:pt x="451079" y="594655"/>
                  </a:cubicBezTo>
                  <a:lnTo>
                    <a:pt x="156471" y="594655"/>
                  </a:lnTo>
                  <a:cubicBezTo>
                    <a:pt x="138225" y="594655"/>
                    <a:pt x="122115" y="585411"/>
                    <a:pt x="112592" y="571278"/>
                  </a:cubicBezTo>
                  <a:cubicBezTo>
                    <a:pt x="103068" y="585411"/>
                    <a:pt x="86958" y="594655"/>
                    <a:pt x="68623" y="594655"/>
                  </a:cubicBezTo>
                  <a:lnTo>
                    <a:pt x="52958" y="594655"/>
                  </a:lnTo>
                  <a:cubicBezTo>
                    <a:pt x="23764" y="594655"/>
                    <a:pt x="0" y="570923"/>
                    <a:pt x="0" y="541769"/>
                  </a:cubicBezTo>
                  <a:lnTo>
                    <a:pt x="0" y="488438"/>
                  </a:lnTo>
                  <a:lnTo>
                    <a:pt x="103513" y="488438"/>
                  </a:lnTo>
                  <a:lnTo>
                    <a:pt x="103513" y="452440"/>
                  </a:lnTo>
                  <a:lnTo>
                    <a:pt x="0" y="452440"/>
                  </a:lnTo>
                  <a:lnTo>
                    <a:pt x="0" y="399110"/>
                  </a:lnTo>
                  <a:cubicBezTo>
                    <a:pt x="0" y="369956"/>
                    <a:pt x="23764" y="346224"/>
                    <a:pt x="52958" y="346224"/>
                  </a:cubicBezTo>
                  <a:lnTo>
                    <a:pt x="68623" y="346224"/>
                  </a:lnTo>
                  <a:cubicBezTo>
                    <a:pt x="81974" y="346224"/>
                    <a:pt x="94257" y="351201"/>
                    <a:pt x="103513" y="359378"/>
                  </a:cubicBezTo>
                  <a:lnTo>
                    <a:pt x="103513" y="184632"/>
                  </a:lnTo>
                  <a:cubicBezTo>
                    <a:pt x="103513" y="155478"/>
                    <a:pt x="127278" y="131746"/>
                    <a:pt x="156471" y="131746"/>
                  </a:cubicBezTo>
                  <a:close/>
                  <a:moveTo>
                    <a:pt x="261683" y="0"/>
                  </a:moveTo>
                  <a:lnTo>
                    <a:pt x="345957" y="0"/>
                  </a:lnTo>
                  <a:cubicBezTo>
                    <a:pt x="375146" y="0"/>
                    <a:pt x="398907" y="23633"/>
                    <a:pt x="398907" y="52774"/>
                  </a:cubicBezTo>
                  <a:lnTo>
                    <a:pt x="398907" y="95687"/>
                  </a:lnTo>
                  <a:lnTo>
                    <a:pt x="362777" y="95687"/>
                  </a:lnTo>
                  <a:lnTo>
                    <a:pt x="362777" y="52774"/>
                  </a:lnTo>
                  <a:cubicBezTo>
                    <a:pt x="362777" y="43534"/>
                    <a:pt x="355212" y="35983"/>
                    <a:pt x="345957" y="35983"/>
                  </a:cubicBezTo>
                  <a:lnTo>
                    <a:pt x="261683" y="35983"/>
                  </a:lnTo>
                  <a:cubicBezTo>
                    <a:pt x="252428" y="35983"/>
                    <a:pt x="244863" y="43534"/>
                    <a:pt x="244863" y="52774"/>
                  </a:cubicBezTo>
                  <a:lnTo>
                    <a:pt x="244863" y="95687"/>
                  </a:lnTo>
                  <a:lnTo>
                    <a:pt x="208733" y="95687"/>
                  </a:lnTo>
                  <a:lnTo>
                    <a:pt x="208733" y="52774"/>
                  </a:lnTo>
                  <a:cubicBezTo>
                    <a:pt x="208733" y="23633"/>
                    <a:pt x="232494" y="0"/>
                    <a:pt x="261683" y="0"/>
                  </a:cubicBezTo>
                  <a:close/>
                </a:path>
              </a:pathLst>
            </a:custGeom>
            <a:solidFill>
              <a:srgbClr val="FFD56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endParaRPr>
            </a:p>
          </p:txBody>
        </p:sp>
        <p:sp>
          <p:nvSpPr>
            <p:cNvPr id="11" name="stethoscope_195975"/>
            <p:cNvSpPr>
              <a:spLocks noChangeAspect="1"/>
            </p:cNvSpPr>
            <p:nvPr/>
          </p:nvSpPr>
          <p:spPr bwMode="auto">
            <a:xfrm>
              <a:off x="6600947" y="5163882"/>
              <a:ext cx="438773" cy="548299"/>
            </a:xfrm>
            <a:custGeom>
              <a:avLst/>
              <a:gdLst>
                <a:gd name="connsiteX0" fmla="*/ 40410 w 485507"/>
                <a:gd name="connsiteY0" fmla="*/ 488141 h 606698"/>
                <a:gd name="connsiteX1" fmla="*/ 40410 w 485507"/>
                <a:gd name="connsiteY1" fmla="*/ 526444 h 606698"/>
                <a:gd name="connsiteX2" fmla="*/ 120342 w 485507"/>
                <a:gd name="connsiteY2" fmla="*/ 526444 h 606698"/>
                <a:gd name="connsiteX3" fmla="*/ 120342 w 485507"/>
                <a:gd name="connsiteY3" fmla="*/ 488141 h 606698"/>
                <a:gd name="connsiteX4" fmla="*/ 87141 w 485507"/>
                <a:gd name="connsiteY4" fmla="*/ 295117 h 606698"/>
                <a:gd name="connsiteX5" fmla="*/ 83669 w 485507"/>
                <a:gd name="connsiteY5" fmla="*/ 378032 h 606698"/>
                <a:gd name="connsiteX6" fmla="*/ 83580 w 485507"/>
                <a:gd name="connsiteY6" fmla="*/ 378921 h 606698"/>
                <a:gd name="connsiteX7" fmla="*/ 108058 w 485507"/>
                <a:gd name="connsiteY7" fmla="*/ 405937 h 606698"/>
                <a:gd name="connsiteX8" fmla="*/ 179088 w 485507"/>
                <a:gd name="connsiteY8" fmla="*/ 412602 h 606698"/>
                <a:gd name="connsiteX9" fmla="*/ 117493 w 485507"/>
                <a:gd name="connsiteY9" fmla="*/ 388696 h 606698"/>
                <a:gd name="connsiteX10" fmla="*/ 104409 w 485507"/>
                <a:gd name="connsiteY10" fmla="*/ 373500 h 606698"/>
                <a:gd name="connsiteX11" fmla="*/ 146317 w 485507"/>
                <a:gd name="connsiteY11" fmla="*/ 135604 h 606698"/>
                <a:gd name="connsiteX12" fmla="*/ 193278 w 485507"/>
                <a:gd name="connsiteY12" fmla="*/ 182495 h 606698"/>
                <a:gd name="connsiteX13" fmla="*/ 146317 w 485507"/>
                <a:gd name="connsiteY13" fmla="*/ 229386 h 606698"/>
                <a:gd name="connsiteX14" fmla="*/ 99356 w 485507"/>
                <a:gd name="connsiteY14" fmla="*/ 182495 h 606698"/>
                <a:gd name="connsiteX15" fmla="*/ 146317 w 485507"/>
                <a:gd name="connsiteY15" fmla="*/ 135604 h 606698"/>
                <a:gd name="connsiteX16" fmla="*/ 264093 w 485507"/>
                <a:gd name="connsiteY16" fmla="*/ 80498 h 606698"/>
                <a:gd name="connsiteX17" fmla="*/ 249584 w 485507"/>
                <a:gd name="connsiteY17" fmla="*/ 145372 h 606698"/>
                <a:gd name="connsiteX18" fmla="*/ 293377 w 485507"/>
                <a:gd name="connsiteY18" fmla="*/ 97739 h 606698"/>
                <a:gd name="connsiteX19" fmla="*/ 264093 w 485507"/>
                <a:gd name="connsiteY19" fmla="*/ 80498 h 606698"/>
                <a:gd name="connsiteX20" fmla="*/ 295870 w 485507"/>
                <a:gd name="connsiteY20" fmla="*/ 427 h 606698"/>
                <a:gd name="connsiteX21" fmla="*/ 351234 w 485507"/>
                <a:gd name="connsiteY21" fmla="*/ 42906 h 606698"/>
                <a:gd name="connsiteX22" fmla="*/ 314740 w 485507"/>
                <a:gd name="connsiteY22" fmla="*/ 96939 h 606698"/>
                <a:gd name="connsiteX23" fmla="*/ 264805 w 485507"/>
                <a:gd name="connsiteY23" fmla="*/ 157636 h 606698"/>
                <a:gd name="connsiteX24" fmla="*/ 224751 w 485507"/>
                <a:gd name="connsiteY24" fmla="*/ 210869 h 606698"/>
                <a:gd name="connsiteX25" fmla="*/ 218253 w 485507"/>
                <a:gd name="connsiteY25" fmla="*/ 235219 h 606698"/>
                <a:gd name="connsiteX26" fmla="*/ 297205 w 485507"/>
                <a:gd name="connsiteY26" fmla="*/ 205715 h 606698"/>
                <a:gd name="connsiteX27" fmla="*/ 326222 w 485507"/>
                <a:gd name="connsiteY27" fmla="*/ 149194 h 606698"/>
                <a:gd name="connsiteX28" fmla="*/ 294890 w 485507"/>
                <a:gd name="connsiteY28" fmla="*/ 182964 h 606698"/>
                <a:gd name="connsiteX29" fmla="*/ 290796 w 485507"/>
                <a:gd name="connsiteY29" fmla="*/ 164124 h 606698"/>
                <a:gd name="connsiteX30" fmla="*/ 318478 w 485507"/>
                <a:gd name="connsiteY30" fmla="*/ 121289 h 606698"/>
                <a:gd name="connsiteX31" fmla="*/ 381497 w 485507"/>
                <a:gd name="connsiteY31" fmla="*/ 107781 h 606698"/>
                <a:gd name="connsiteX32" fmla="*/ 424400 w 485507"/>
                <a:gd name="connsiteY32" fmla="*/ 135419 h 606698"/>
                <a:gd name="connsiteX33" fmla="*/ 461517 w 485507"/>
                <a:gd name="connsiteY33" fmla="*/ 307114 h 606698"/>
                <a:gd name="connsiteX34" fmla="*/ 462496 w 485507"/>
                <a:gd name="connsiteY34" fmla="*/ 341329 h 606698"/>
                <a:gd name="connsiteX35" fmla="*/ 447543 w 485507"/>
                <a:gd name="connsiteY35" fmla="*/ 435975 h 606698"/>
                <a:gd name="connsiteX36" fmla="*/ 484482 w 485507"/>
                <a:gd name="connsiteY36" fmla="*/ 570345 h 606698"/>
                <a:gd name="connsiteX37" fmla="*/ 464365 w 485507"/>
                <a:gd name="connsiteY37" fmla="*/ 605626 h 606698"/>
                <a:gd name="connsiteX38" fmla="*/ 428940 w 485507"/>
                <a:gd name="connsiteY38" fmla="*/ 585542 h 606698"/>
                <a:gd name="connsiteX39" fmla="*/ 390487 w 485507"/>
                <a:gd name="connsiteY39" fmla="*/ 445306 h 606698"/>
                <a:gd name="connsiteX40" fmla="*/ 389775 w 485507"/>
                <a:gd name="connsiteY40" fmla="*/ 433309 h 606698"/>
                <a:gd name="connsiteX41" fmla="*/ 405797 w 485507"/>
                <a:gd name="connsiteY41" fmla="*/ 328710 h 606698"/>
                <a:gd name="connsiteX42" fmla="*/ 397163 w 485507"/>
                <a:gd name="connsiteY42" fmla="*/ 330576 h 606698"/>
                <a:gd name="connsiteX43" fmla="*/ 358177 w 485507"/>
                <a:gd name="connsiteY43" fmla="*/ 436775 h 606698"/>
                <a:gd name="connsiteX44" fmla="*/ 386838 w 485507"/>
                <a:gd name="connsiteY44" fmla="*/ 571945 h 606698"/>
                <a:gd name="connsiteX45" fmla="*/ 364674 w 485507"/>
                <a:gd name="connsiteY45" fmla="*/ 606071 h 606698"/>
                <a:gd name="connsiteX46" fmla="*/ 330583 w 485507"/>
                <a:gd name="connsiteY46" fmla="*/ 583853 h 606698"/>
                <a:gd name="connsiteX47" fmla="*/ 300142 w 485507"/>
                <a:gd name="connsiteY47" fmla="*/ 440596 h 606698"/>
                <a:gd name="connsiteX48" fmla="*/ 301299 w 485507"/>
                <a:gd name="connsiteY48" fmla="*/ 424688 h 606698"/>
                <a:gd name="connsiteX49" fmla="*/ 330672 w 485507"/>
                <a:gd name="connsiteY49" fmla="*/ 344884 h 606698"/>
                <a:gd name="connsiteX50" fmla="*/ 314117 w 485507"/>
                <a:gd name="connsiteY50" fmla="*/ 272455 h 606698"/>
                <a:gd name="connsiteX51" fmla="*/ 329960 w 485507"/>
                <a:gd name="connsiteY51" fmla="*/ 266590 h 606698"/>
                <a:gd name="connsiteX52" fmla="*/ 353993 w 485507"/>
                <a:gd name="connsiteY52" fmla="*/ 245173 h 606698"/>
                <a:gd name="connsiteX53" fmla="*/ 368947 w 485507"/>
                <a:gd name="connsiteY53" fmla="*/ 171056 h 606698"/>
                <a:gd name="connsiteX54" fmla="*/ 335657 w 485507"/>
                <a:gd name="connsiteY54" fmla="*/ 235841 h 606698"/>
                <a:gd name="connsiteX55" fmla="*/ 322751 w 485507"/>
                <a:gd name="connsiteY55" fmla="*/ 247305 h 606698"/>
                <a:gd name="connsiteX56" fmla="*/ 222792 w 485507"/>
                <a:gd name="connsiteY56" fmla="*/ 284631 h 606698"/>
                <a:gd name="connsiteX57" fmla="*/ 207038 w 485507"/>
                <a:gd name="connsiteY57" fmla="*/ 284986 h 606698"/>
                <a:gd name="connsiteX58" fmla="*/ 205168 w 485507"/>
                <a:gd name="connsiteY58" fmla="*/ 287385 h 606698"/>
                <a:gd name="connsiteX59" fmla="*/ 200629 w 485507"/>
                <a:gd name="connsiteY59" fmla="*/ 304448 h 606698"/>
                <a:gd name="connsiteX60" fmla="*/ 184874 w 485507"/>
                <a:gd name="connsiteY60" fmla="*/ 304004 h 606698"/>
                <a:gd name="connsiteX61" fmla="*/ 181136 w 485507"/>
                <a:gd name="connsiteY61" fmla="*/ 305693 h 606698"/>
                <a:gd name="connsiteX62" fmla="*/ 175172 w 485507"/>
                <a:gd name="connsiteY62" fmla="*/ 342751 h 606698"/>
                <a:gd name="connsiteX63" fmla="*/ 153632 w 485507"/>
                <a:gd name="connsiteY63" fmla="*/ 334397 h 606698"/>
                <a:gd name="connsiteX64" fmla="*/ 128709 w 485507"/>
                <a:gd name="connsiteY64" fmla="*/ 285964 h 606698"/>
                <a:gd name="connsiteX65" fmla="*/ 143484 w 485507"/>
                <a:gd name="connsiteY65" fmla="*/ 353238 h 606698"/>
                <a:gd name="connsiteX66" fmla="*/ 212111 w 485507"/>
                <a:gd name="connsiteY66" fmla="*/ 379809 h 606698"/>
                <a:gd name="connsiteX67" fmla="*/ 224216 w 485507"/>
                <a:gd name="connsiteY67" fmla="*/ 407270 h 606698"/>
                <a:gd name="connsiteX68" fmla="*/ 218253 w 485507"/>
                <a:gd name="connsiteY68" fmla="*/ 415713 h 606698"/>
                <a:gd name="connsiteX69" fmla="*/ 233830 w 485507"/>
                <a:gd name="connsiteY69" fmla="*/ 425044 h 606698"/>
                <a:gd name="connsiteX70" fmla="*/ 235877 w 485507"/>
                <a:gd name="connsiteY70" fmla="*/ 428154 h 606698"/>
                <a:gd name="connsiteX71" fmla="*/ 238992 w 485507"/>
                <a:gd name="connsiteY71" fmla="*/ 444862 h 606698"/>
                <a:gd name="connsiteX72" fmla="*/ 216473 w 485507"/>
                <a:gd name="connsiteY72" fmla="*/ 585186 h 606698"/>
                <a:gd name="connsiteX73" fmla="*/ 187188 w 485507"/>
                <a:gd name="connsiteY73" fmla="*/ 606337 h 606698"/>
                <a:gd name="connsiteX74" fmla="*/ 166004 w 485507"/>
                <a:gd name="connsiteY74" fmla="*/ 577099 h 606698"/>
                <a:gd name="connsiteX75" fmla="*/ 184162 w 485507"/>
                <a:gd name="connsiteY75" fmla="*/ 464057 h 606698"/>
                <a:gd name="connsiteX76" fmla="*/ 160841 w 485507"/>
                <a:gd name="connsiteY76" fmla="*/ 462280 h 606698"/>
                <a:gd name="connsiteX77" fmla="*/ 160752 w 485507"/>
                <a:gd name="connsiteY77" fmla="*/ 586519 h 606698"/>
                <a:gd name="connsiteX78" fmla="*/ 140547 w 485507"/>
                <a:gd name="connsiteY78" fmla="*/ 606693 h 606698"/>
                <a:gd name="connsiteX79" fmla="*/ 120342 w 485507"/>
                <a:gd name="connsiteY79" fmla="*/ 586519 h 606698"/>
                <a:gd name="connsiteX80" fmla="*/ 120342 w 485507"/>
                <a:gd name="connsiteY80" fmla="*/ 553371 h 606698"/>
                <a:gd name="connsiteX81" fmla="*/ 40410 w 485507"/>
                <a:gd name="connsiteY81" fmla="*/ 553371 h 606698"/>
                <a:gd name="connsiteX82" fmla="*/ 40410 w 485507"/>
                <a:gd name="connsiteY82" fmla="*/ 586519 h 606698"/>
                <a:gd name="connsiteX83" fmla="*/ 20205 w 485507"/>
                <a:gd name="connsiteY83" fmla="*/ 606693 h 606698"/>
                <a:gd name="connsiteX84" fmla="*/ 0 w 485507"/>
                <a:gd name="connsiteY84" fmla="*/ 586519 h 606698"/>
                <a:gd name="connsiteX85" fmla="*/ 0 w 485507"/>
                <a:gd name="connsiteY85" fmla="*/ 467968 h 606698"/>
                <a:gd name="connsiteX86" fmla="*/ 20205 w 485507"/>
                <a:gd name="connsiteY86" fmla="*/ 447794 h 606698"/>
                <a:gd name="connsiteX87" fmla="*/ 49489 w 485507"/>
                <a:gd name="connsiteY87" fmla="*/ 447794 h 606698"/>
                <a:gd name="connsiteX88" fmla="*/ 42012 w 485507"/>
                <a:gd name="connsiteY88" fmla="*/ 426910 h 606698"/>
                <a:gd name="connsiteX89" fmla="*/ 65066 w 485507"/>
                <a:gd name="connsiteY89" fmla="*/ 272455 h 606698"/>
                <a:gd name="connsiteX90" fmla="*/ 101383 w 485507"/>
                <a:gd name="connsiteY90" fmla="*/ 246239 h 606698"/>
                <a:gd name="connsiteX91" fmla="*/ 157281 w 485507"/>
                <a:gd name="connsiteY91" fmla="*/ 255304 h 606698"/>
                <a:gd name="connsiteX92" fmla="*/ 169030 w 485507"/>
                <a:gd name="connsiteY92" fmla="*/ 259836 h 606698"/>
                <a:gd name="connsiteX93" fmla="*/ 177664 w 485507"/>
                <a:gd name="connsiteY93" fmla="*/ 245617 h 606698"/>
                <a:gd name="connsiteX94" fmla="*/ 192529 w 485507"/>
                <a:gd name="connsiteY94" fmla="*/ 252460 h 606698"/>
                <a:gd name="connsiteX95" fmla="*/ 197870 w 485507"/>
                <a:gd name="connsiteY95" fmla="*/ 244906 h 606698"/>
                <a:gd name="connsiteX96" fmla="*/ 202320 w 485507"/>
                <a:gd name="connsiteY96" fmla="*/ 219223 h 606698"/>
                <a:gd name="connsiteX97" fmla="*/ 228311 w 485507"/>
                <a:gd name="connsiteY97" fmla="*/ 165724 h 606698"/>
                <a:gd name="connsiteX98" fmla="*/ 253412 w 485507"/>
                <a:gd name="connsiteY98" fmla="*/ 56237 h 606698"/>
                <a:gd name="connsiteX99" fmla="*/ 253323 w 485507"/>
                <a:gd name="connsiteY99" fmla="*/ 55615 h 606698"/>
                <a:gd name="connsiteX100" fmla="*/ 295870 w 485507"/>
                <a:gd name="connsiteY100" fmla="*/ 427 h 60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85507" h="606698">
                  <a:moveTo>
                    <a:pt x="40410" y="488141"/>
                  </a:moveTo>
                  <a:lnTo>
                    <a:pt x="40410" y="526444"/>
                  </a:lnTo>
                  <a:lnTo>
                    <a:pt x="120342" y="526444"/>
                  </a:lnTo>
                  <a:lnTo>
                    <a:pt x="120342" y="488141"/>
                  </a:lnTo>
                  <a:close/>
                  <a:moveTo>
                    <a:pt x="87141" y="295117"/>
                  </a:moveTo>
                  <a:lnTo>
                    <a:pt x="83669" y="378032"/>
                  </a:lnTo>
                  <a:cubicBezTo>
                    <a:pt x="83669" y="378299"/>
                    <a:pt x="83580" y="378565"/>
                    <a:pt x="83580" y="378921"/>
                  </a:cubicBezTo>
                  <a:cubicBezTo>
                    <a:pt x="83491" y="392873"/>
                    <a:pt x="94083" y="404604"/>
                    <a:pt x="108058" y="405937"/>
                  </a:cubicBezTo>
                  <a:lnTo>
                    <a:pt x="179088" y="412602"/>
                  </a:lnTo>
                  <a:lnTo>
                    <a:pt x="117493" y="388696"/>
                  </a:lnTo>
                  <a:cubicBezTo>
                    <a:pt x="110818" y="386119"/>
                    <a:pt x="105922" y="380432"/>
                    <a:pt x="104409" y="373500"/>
                  </a:cubicBezTo>
                  <a:close/>
                  <a:moveTo>
                    <a:pt x="146317" y="135604"/>
                  </a:moveTo>
                  <a:cubicBezTo>
                    <a:pt x="172253" y="135604"/>
                    <a:pt x="193278" y="156598"/>
                    <a:pt x="193278" y="182495"/>
                  </a:cubicBezTo>
                  <a:cubicBezTo>
                    <a:pt x="193278" y="208392"/>
                    <a:pt x="172253" y="229386"/>
                    <a:pt x="146317" y="229386"/>
                  </a:cubicBezTo>
                  <a:cubicBezTo>
                    <a:pt x="120381" y="229386"/>
                    <a:pt x="99356" y="208392"/>
                    <a:pt x="99356" y="182495"/>
                  </a:cubicBezTo>
                  <a:cubicBezTo>
                    <a:pt x="99356" y="156598"/>
                    <a:pt x="120381" y="135604"/>
                    <a:pt x="146317" y="135604"/>
                  </a:cubicBezTo>
                  <a:close/>
                  <a:moveTo>
                    <a:pt x="264093" y="80498"/>
                  </a:moveTo>
                  <a:cubicBezTo>
                    <a:pt x="259108" y="94984"/>
                    <a:pt x="253501" y="116223"/>
                    <a:pt x="249584" y="145372"/>
                  </a:cubicBezTo>
                  <a:cubicBezTo>
                    <a:pt x="256705" y="140040"/>
                    <a:pt x="277979" y="128132"/>
                    <a:pt x="293377" y="97739"/>
                  </a:cubicBezTo>
                  <a:cubicBezTo>
                    <a:pt x="281806" y="95606"/>
                    <a:pt x="271392" y="89385"/>
                    <a:pt x="264093" y="80498"/>
                  </a:cubicBezTo>
                  <a:close/>
                  <a:moveTo>
                    <a:pt x="295870" y="427"/>
                  </a:moveTo>
                  <a:cubicBezTo>
                    <a:pt x="322929" y="-3128"/>
                    <a:pt x="347673" y="15890"/>
                    <a:pt x="351234" y="42906"/>
                  </a:cubicBezTo>
                  <a:cubicBezTo>
                    <a:pt x="354438" y="67790"/>
                    <a:pt x="338505" y="90718"/>
                    <a:pt x="314740" y="96939"/>
                  </a:cubicBezTo>
                  <a:cubicBezTo>
                    <a:pt x="306195" y="117290"/>
                    <a:pt x="291152" y="140040"/>
                    <a:pt x="264805" y="157636"/>
                  </a:cubicBezTo>
                  <a:cubicBezTo>
                    <a:pt x="243532" y="171855"/>
                    <a:pt x="231515" y="192029"/>
                    <a:pt x="224751" y="210869"/>
                  </a:cubicBezTo>
                  <a:cubicBezTo>
                    <a:pt x="221635" y="219489"/>
                    <a:pt x="219588" y="227843"/>
                    <a:pt x="218253" y="235219"/>
                  </a:cubicBezTo>
                  <a:lnTo>
                    <a:pt x="297205" y="205715"/>
                  </a:lnTo>
                  <a:lnTo>
                    <a:pt x="326222" y="149194"/>
                  </a:lnTo>
                  <a:lnTo>
                    <a:pt x="294890" y="182964"/>
                  </a:lnTo>
                  <a:lnTo>
                    <a:pt x="290796" y="164124"/>
                  </a:lnTo>
                  <a:cubicBezTo>
                    <a:pt x="286612" y="144662"/>
                    <a:pt x="298985" y="125466"/>
                    <a:pt x="318478" y="121289"/>
                  </a:cubicBezTo>
                  <a:cubicBezTo>
                    <a:pt x="325065" y="119867"/>
                    <a:pt x="366454" y="110980"/>
                    <a:pt x="381497" y="107781"/>
                  </a:cubicBezTo>
                  <a:cubicBezTo>
                    <a:pt x="400990" y="103604"/>
                    <a:pt x="420217" y="115957"/>
                    <a:pt x="424400" y="135419"/>
                  </a:cubicBezTo>
                  <a:lnTo>
                    <a:pt x="461517" y="307114"/>
                  </a:lnTo>
                  <a:cubicBezTo>
                    <a:pt x="463920" y="318401"/>
                    <a:pt x="464276" y="329954"/>
                    <a:pt x="462496" y="341329"/>
                  </a:cubicBezTo>
                  <a:lnTo>
                    <a:pt x="447543" y="435975"/>
                  </a:lnTo>
                  <a:lnTo>
                    <a:pt x="484482" y="570345"/>
                  </a:lnTo>
                  <a:cubicBezTo>
                    <a:pt x="488665" y="585631"/>
                    <a:pt x="479675" y="601449"/>
                    <a:pt x="464365" y="605626"/>
                  </a:cubicBezTo>
                  <a:cubicBezTo>
                    <a:pt x="448967" y="609803"/>
                    <a:pt x="433123" y="600827"/>
                    <a:pt x="428940" y="585542"/>
                  </a:cubicBezTo>
                  <a:lnTo>
                    <a:pt x="390487" y="445306"/>
                  </a:lnTo>
                  <a:cubicBezTo>
                    <a:pt x="389419" y="441396"/>
                    <a:pt x="389152" y="437308"/>
                    <a:pt x="389775" y="433309"/>
                  </a:cubicBezTo>
                  <a:lnTo>
                    <a:pt x="405797" y="328710"/>
                  </a:lnTo>
                  <a:lnTo>
                    <a:pt x="397163" y="330576"/>
                  </a:lnTo>
                  <a:cubicBezTo>
                    <a:pt x="396807" y="331642"/>
                    <a:pt x="399388" y="324622"/>
                    <a:pt x="358177" y="436775"/>
                  </a:cubicBezTo>
                  <a:lnTo>
                    <a:pt x="386838" y="571945"/>
                  </a:lnTo>
                  <a:cubicBezTo>
                    <a:pt x="390131" y="587497"/>
                    <a:pt x="380251" y="602782"/>
                    <a:pt x="364674" y="606071"/>
                  </a:cubicBezTo>
                  <a:cubicBezTo>
                    <a:pt x="349098" y="609359"/>
                    <a:pt x="333877" y="599405"/>
                    <a:pt x="330583" y="583853"/>
                  </a:cubicBezTo>
                  <a:lnTo>
                    <a:pt x="300142" y="440596"/>
                  </a:lnTo>
                  <a:cubicBezTo>
                    <a:pt x="299074" y="435264"/>
                    <a:pt x="299430" y="429754"/>
                    <a:pt x="301299" y="424688"/>
                  </a:cubicBezTo>
                  <a:lnTo>
                    <a:pt x="330672" y="344884"/>
                  </a:lnTo>
                  <a:lnTo>
                    <a:pt x="314117" y="272455"/>
                  </a:lnTo>
                  <a:lnTo>
                    <a:pt x="329960" y="266590"/>
                  </a:lnTo>
                  <a:cubicBezTo>
                    <a:pt x="338060" y="263480"/>
                    <a:pt x="350878" y="260458"/>
                    <a:pt x="353993" y="245173"/>
                  </a:cubicBezTo>
                  <a:lnTo>
                    <a:pt x="368947" y="171056"/>
                  </a:lnTo>
                  <a:lnTo>
                    <a:pt x="335657" y="235841"/>
                  </a:lnTo>
                  <a:cubicBezTo>
                    <a:pt x="332987" y="241173"/>
                    <a:pt x="328358" y="245261"/>
                    <a:pt x="322751" y="247305"/>
                  </a:cubicBezTo>
                  <a:lnTo>
                    <a:pt x="222792" y="284631"/>
                  </a:lnTo>
                  <a:cubicBezTo>
                    <a:pt x="217719" y="286497"/>
                    <a:pt x="212200" y="286675"/>
                    <a:pt x="207038" y="284986"/>
                  </a:cubicBezTo>
                  <a:cubicBezTo>
                    <a:pt x="206414" y="285786"/>
                    <a:pt x="205880" y="286586"/>
                    <a:pt x="205168" y="287385"/>
                  </a:cubicBezTo>
                  <a:cubicBezTo>
                    <a:pt x="205346" y="294762"/>
                    <a:pt x="203744" y="300894"/>
                    <a:pt x="200629" y="304448"/>
                  </a:cubicBezTo>
                  <a:cubicBezTo>
                    <a:pt x="196267" y="309603"/>
                    <a:pt x="190126" y="308359"/>
                    <a:pt x="184874" y="304004"/>
                  </a:cubicBezTo>
                  <a:cubicBezTo>
                    <a:pt x="183717" y="304537"/>
                    <a:pt x="182471" y="305159"/>
                    <a:pt x="181136" y="305693"/>
                  </a:cubicBezTo>
                  <a:lnTo>
                    <a:pt x="175172" y="342751"/>
                  </a:lnTo>
                  <a:lnTo>
                    <a:pt x="153632" y="334397"/>
                  </a:lnTo>
                  <a:lnTo>
                    <a:pt x="128709" y="285964"/>
                  </a:lnTo>
                  <a:lnTo>
                    <a:pt x="143484" y="353238"/>
                  </a:lnTo>
                  <a:lnTo>
                    <a:pt x="212111" y="379809"/>
                  </a:lnTo>
                  <a:cubicBezTo>
                    <a:pt x="223059" y="384075"/>
                    <a:pt x="228489" y="396339"/>
                    <a:pt x="224216" y="407270"/>
                  </a:cubicBezTo>
                  <a:cubicBezTo>
                    <a:pt x="222881" y="410647"/>
                    <a:pt x="220834" y="413491"/>
                    <a:pt x="218253" y="415713"/>
                  </a:cubicBezTo>
                  <a:cubicBezTo>
                    <a:pt x="224394" y="416779"/>
                    <a:pt x="229913" y="420067"/>
                    <a:pt x="233830" y="425044"/>
                  </a:cubicBezTo>
                  <a:cubicBezTo>
                    <a:pt x="234631" y="426021"/>
                    <a:pt x="235254" y="427088"/>
                    <a:pt x="235877" y="428154"/>
                  </a:cubicBezTo>
                  <a:cubicBezTo>
                    <a:pt x="238814" y="433131"/>
                    <a:pt x="239971" y="439085"/>
                    <a:pt x="238992" y="444862"/>
                  </a:cubicBezTo>
                  <a:lnTo>
                    <a:pt x="216473" y="585186"/>
                  </a:lnTo>
                  <a:cubicBezTo>
                    <a:pt x="214247" y="599139"/>
                    <a:pt x="201163" y="608559"/>
                    <a:pt x="187188" y="606337"/>
                  </a:cubicBezTo>
                  <a:cubicBezTo>
                    <a:pt x="173303" y="604115"/>
                    <a:pt x="163779" y="591052"/>
                    <a:pt x="166004" y="577099"/>
                  </a:cubicBezTo>
                  <a:lnTo>
                    <a:pt x="184162" y="464057"/>
                  </a:lnTo>
                  <a:lnTo>
                    <a:pt x="160841" y="462280"/>
                  </a:lnTo>
                  <a:lnTo>
                    <a:pt x="160752" y="586519"/>
                  </a:lnTo>
                  <a:cubicBezTo>
                    <a:pt x="160752" y="597628"/>
                    <a:pt x="151673" y="606693"/>
                    <a:pt x="140547" y="606693"/>
                  </a:cubicBezTo>
                  <a:cubicBezTo>
                    <a:pt x="129421" y="606693"/>
                    <a:pt x="120342" y="597628"/>
                    <a:pt x="120342" y="586519"/>
                  </a:cubicBezTo>
                  <a:lnTo>
                    <a:pt x="120342" y="553371"/>
                  </a:lnTo>
                  <a:lnTo>
                    <a:pt x="40410" y="553371"/>
                  </a:lnTo>
                  <a:lnTo>
                    <a:pt x="40410" y="586519"/>
                  </a:lnTo>
                  <a:cubicBezTo>
                    <a:pt x="40410" y="597628"/>
                    <a:pt x="31331" y="606693"/>
                    <a:pt x="20205" y="606693"/>
                  </a:cubicBezTo>
                  <a:cubicBezTo>
                    <a:pt x="9079" y="606693"/>
                    <a:pt x="0" y="597628"/>
                    <a:pt x="0" y="586519"/>
                  </a:cubicBezTo>
                  <a:lnTo>
                    <a:pt x="0" y="467968"/>
                  </a:lnTo>
                  <a:cubicBezTo>
                    <a:pt x="0" y="456859"/>
                    <a:pt x="9079" y="447794"/>
                    <a:pt x="20205" y="447794"/>
                  </a:cubicBezTo>
                  <a:lnTo>
                    <a:pt x="49489" y="447794"/>
                  </a:lnTo>
                  <a:cubicBezTo>
                    <a:pt x="44149" y="442551"/>
                    <a:pt x="41122" y="435086"/>
                    <a:pt x="42012" y="426910"/>
                  </a:cubicBezTo>
                  <a:cubicBezTo>
                    <a:pt x="45217" y="398117"/>
                    <a:pt x="48777" y="375011"/>
                    <a:pt x="65066" y="272455"/>
                  </a:cubicBezTo>
                  <a:cubicBezTo>
                    <a:pt x="67736" y="255215"/>
                    <a:pt x="84114" y="243484"/>
                    <a:pt x="101383" y="246239"/>
                  </a:cubicBezTo>
                  <a:cubicBezTo>
                    <a:pt x="108236" y="247394"/>
                    <a:pt x="152830" y="254593"/>
                    <a:pt x="157281" y="255304"/>
                  </a:cubicBezTo>
                  <a:cubicBezTo>
                    <a:pt x="161553" y="256015"/>
                    <a:pt x="165559" y="257614"/>
                    <a:pt x="169030" y="259836"/>
                  </a:cubicBezTo>
                  <a:cubicBezTo>
                    <a:pt x="169742" y="253971"/>
                    <a:pt x="172146" y="247305"/>
                    <a:pt x="177664" y="245617"/>
                  </a:cubicBezTo>
                  <a:cubicBezTo>
                    <a:pt x="182382" y="244284"/>
                    <a:pt x="187722" y="247039"/>
                    <a:pt x="192529" y="252460"/>
                  </a:cubicBezTo>
                  <a:cubicBezTo>
                    <a:pt x="193775" y="249705"/>
                    <a:pt x="195555" y="247039"/>
                    <a:pt x="197870" y="244906"/>
                  </a:cubicBezTo>
                  <a:cubicBezTo>
                    <a:pt x="198582" y="237708"/>
                    <a:pt x="199917" y="228821"/>
                    <a:pt x="202320" y="219223"/>
                  </a:cubicBezTo>
                  <a:cubicBezTo>
                    <a:pt x="206682" y="202249"/>
                    <a:pt x="214425" y="182875"/>
                    <a:pt x="228311" y="165724"/>
                  </a:cubicBezTo>
                  <a:cubicBezTo>
                    <a:pt x="233652" y="106892"/>
                    <a:pt x="245846" y="72500"/>
                    <a:pt x="253412" y="56237"/>
                  </a:cubicBezTo>
                  <a:cubicBezTo>
                    <a:pt x="253412" y="56059"/>
                    <a:pt x="253323" y="55881"/>
                    <a:pt x="253323" y="55615"/>
                  </a:cubicBezTo>
                  <a:cubicBezTo>
                    <a:pt x="249762" y="28687"/>
                    <a:pt x="268810" y="3893"/>
                    <a:pt x="295870" y="427"/>
                  </a:cubicBezTo>
                  <a:close/>
                </a:path>
              </a:pathLst>
            </a:custGeom>
            <a:solidFill>
              <a:srgbClr val="FFD56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17482" y="268815"/>
            <a:ext cx="10325380" cy="4817928"/>
            <a:chOff x="1317482" y="268815"/>
            <a:chExt cx="10325380" cy="4817928"/>
          </a:xfrm>
        </p:grpSpPr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494239" y="268815"/>
              <a:ext cx="7148623" cy="4817928"/>
            </a:xfrm>
            <a:prstGeom prst="rect">
              <a:avLst/>
            </a:prstGeom>
          </p:spPr>
        </p:pic>
        <p:pic>
          <p:nvPicPr>
            <p:cNvPr id="25" name="图形 2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3295753">
              <a:off x="4876241" y="2226838"/>
              <a:ext cx="104775" cy="1190625"/>
            </a:xfrm>
            <a:prstGeom prst="rect">
              <a:avLst/>
            </a:prstGeom>
          </p:spPr>
        </p:pic>
        <p:pic>
          <p:nvPicPr>
            <p:cNvPr id="26" name="图形 2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3295753" flipH="1">
              <a:off x="1317482" y="770556"/>
              <a:ext cx="68619" cy="779761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2784366" y="845422"/>
            <a:ext cx="2708524" cy="139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65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 录</a:t>
            </a:r>
            <a:endParaRPr lang="zh-CN" altLang="en-US" sz="6665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597803" y="4064214"/>
            <a:ext cx="7787626" cy="3017242"/>
            <a:chOff x="-597803" y="4064214"/>
            <a:chExt cx="7787626" cy="3017242"/>
          </a:xfrm>
        </p:grpSpPr>
        <p:pic>
          <p:nvPicPr>
            <p:cNvPr id="23" name="图形 2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597803" y="5977148"/>
              <a:ext cx="7787626" cy="1104308"/>
            </a:xfrm>
            <a:prstGeom prst="rect">
              <a:avLst/>
            </a:prstGeom>
          </p:spPr>
        </p:pic>
        <p:pic>
          <p:nvPicPr>
            <p:cNvPr id="29" name="图形 28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195" y="4064214"/>
              <a:ext cx="6297662" cy="301724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152101" y="1701434"/>
            <a:ext cx="10391130" cy="5588173"/>
            <a:chOff x="-1152101" y="1701434"/>
            <a:chExt cx="10391130" cy="5588173"/>
          </a:xfrm>
        </p:grpSpPr>
        <p:pic>
          <p:nvPicPr>
            <p:cNvPr id="27" name="图形 26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-1152101" y="1701434"/>
              <a:ext cx="10391130" cy="5455215"/>
            </a:xfrm>
            <a:prstGeom prst="rect">
              <a:avLst/>
            </a:prstGeom>
          </p:spPr>
        </p:pic>
        <p:pic>
          <p:nvPicPr>
            <p:cNvPr id="25" name="图形 2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5528" y="3621190"/>
              <a:ext cx="7656811" cy="3668417"/>
            </a:xfrm>
            <a:prstGeom prst="rect">
              <a:avLst/>
            </a:prstGeom>
          </p:spPr>
        </p:pic>
      </p:grpSp>
      <p:pic>
        <p:nvPicPr>
          <p:cNvPr id="5" name="图形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407" y="2411986"/>
            <a:ext cx="5012751" cy="13495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191448" y="1089787"/>
            <a:ext cx="1091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6ACC3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01</a:t>
            </a:r>
            <a:endParaRPr lang="zh-CN" altLang="en-US" sz="6000" dirty="0">
              <a:solidFill>
                <a:srgbClr val="46ACC3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86609" y="1982821"/>
            <a:ext cx="443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垃圾分类概述</a:t>
            </a:r>
            <a:endParaRPr lang="zh-CN" altLang="en-US" sz="3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3257" y="3022"/>
            <a:ext cx="11436375" cy="4817928"/>
            <a:chOff x="503257" y="3022"/>
            <a:chExt cx="11436375" cy="4817928"/>
          </a:xfrm>
        </p:grpSpPr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91009" y="3022"/>
              <a:ext cx="7148623" cy="4817928"/>
            </a:xfrm>
            <a:prstGeom prst="rect">
              <a:avLst/>
            </a:prstGeom>
          </p:spPr>
        </p:pic>
        <p:pic>
          <p:nvPicPr>
            <p:cNvPr id="29" name="图形 28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3295753">
              <a:off x="4738621" y="522140"/>
              <a:ext cx="104775" cy="1190625"/>
            </a:xfrm>
            <a:prstGeom prst="rect">
              <a:avLst/>
            </a:prstGeom>
          </p:spPr>
        </p:pic>
        <p:pic>
          <p:nvPicPr>
            <p:cNvPr id="31" name="图形 30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3295753">
              <a:off x="503257" y="1363454"/>
              <a:ext cx="87244" cy="991409"/>
            </a:xfrm>
            <a:prstGeom prst="rect">
              <a:avLst/>
            </a:prstGeom>
          </p:spPr>
        </p:pic>
        <p:pic>
          <p:nvPicPr>
            <p:cNvPr id="24" name="图形 23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3295753" flipH="1">
              <a:off x="10356820" y="4039160"/>
              <a:ext cx="68619" cy="77976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5"/>
          <p:cNvSpPr/>
          <p:nvPr/>
        </p:nvSpPr>
        <p:spPr>
          <a:xfrm>
            <a:off x="876300" y="2235200"/>
            <a:ext cx="7416800" cy="2717800"/>
          </a:xfrm>
          <a:prstGeom prst="roundRect">
            <a:avLst/>
          </a:prstGeom>
          <a:solidFill>
            <a:srgbClr val="46A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1100" y="2716937"/>
            <a:ext cx="6186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SzPct val="80000"/>
            </a:pPr>
            <a:r>
              <a:rPr lang="zh-CN" altLang="en-US" sz="36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垃圾减量，从我做起；</a:t>
            </a:r>
            <a:endParaRPr lang="en-US" altLang="zh-CN" sz="3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r">
              <a:buSzPct val="80000"/>
            </a:pPr>
            <a:endParaRPr lang="zh-CN" altLang="en-US" sz="3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r">
              <a:buSzPct val="80000"/>
            </a:pPr>
            <a:r>
              <a:rPr lang="zh-CN" altLang="en-US" sz="36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此时此地，立刻行动起来吧！</a:t>
            </a:r>
            <a:endParaRPr lang="zh-CN" altLang="en-US" sz="36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pic>
        <p:nvPicPr>
          <p:cNvPr id="5" name="图形 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59626" y="500831"/>
            <a:ext cx="5232374" cy="541532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66426" y="836906"/>
            <a:ext cx="3270142" cy="0"/>
          </a:xfrm>
          <a:prstGeom prst="line">
            <a:avLst/>
          </a:prstGeom>
          <a:ln>
            <a:solidFill>
              <a:srgbClr val="46A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88936" y="31616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6ACC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垃圾分类概述</a:t>
            </a:r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6610" y="4834967"/>
            <a:ext cx="9918780" cy="248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rPr>
              <a:t>            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rPr>
              <a:t>卫生填埋是目前世界上处理垃圾量最大 的方法之一,也是垃圾处理的最终手段.     因为对垃圾不管采用哪种处理方法,最终   都将产生不可回收和处理的物质,这些废物只能通过填埋的方法进行处理.但是垃圾填埋不仅会浪费大量土地资源(填埋1t垃圾占地约3m</a:t>
            </a:r>
            <a:r>
              <a:rPr lang="zh-CN" altLang="zh-CN" sz="16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rPr>
              <a:t>3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字魂36号-正文宋楷" panose="02000000000000000000" pitchFamily="2" charset="-122"/>
              </a:rPr>
              <a:t>),而且填埋常的渗出液容易污染其周围的土壤和水体.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字魂36号-正文宋楷" panose="02000000000000000000" pitchFamily="2" charset="-122"/>
            </a:endParaRPr>
          </a:p>
          <a:p>
            <a:pPr algn="ctr">
              <a:lnSpc>
                <a:spcPct val="200000"/>
              </a:lnSpc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字魂36号-正文宋楷" panose="020000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66426" y="836906"/>
            <a:ext cx="3270142" cy="0"/>
          </a:xfrm>
          <a:prstGeom prst="line">
            <a:avLst/>
          </a:prstGeom>
          <a:ln>
            <a:solidFill>
              <a:srgbClr val="46A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88936" y="31616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6ACC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垃圾分类概述</a:t>
            </a:r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01497" y="1465632"/>
            <a:ext cx="7656811" cy="3668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6650856" y="2246374"/>
            <a:ext cx="5089882" cy="452263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2017</a:t>
            </a:r>
            <a:r>
              <a:rPr lang="zh-CN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年</a:t>
            </a:r>
            <a:r>
              <a:rPr lang="en-US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3</a:t>
            </a:r>
            <a:r>
              <a:rPr lang="zh-CN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月，国家发改委、住建部颁布《生活垃圾分类制度实施方案》，要求在</a:t>
            </a:r>
            <a:r>
              <a:rPr lang="en-US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46</a:t>
            </a:r>
            <a:r>
              <a:rPr lang="zh-CN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个城市先行实施生活垃圾强制分类</a:t>
            </a:r>
            <a:endParaRPr lang="en-US" altLang="zh-CN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到</a:t>
            </a:r>
            <a:r>
              <a:rPr lang="en-US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2020</a:t>
            </a:r>
            <a:r>
              <a:rPr lang="zh-CN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年底，基本建成以法治为基础、政策完善、技术先进、社会协同，与上海卓越的全球城市发展定位相适应的生活垃圾全程分类体系。</a:t>
            </a:r>
            <a:endParaRPr lang="zh-CN" altLang="zh-CN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上海市</a:t>
            </a:r>
            <a:r>
              <a:rPr lang="zh-CN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生活垃圾资源回收利用率达到</a:t>
            </a:r>
            <a:r>
              <a:rPr lang="en-US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35%</a:t>
            </a:r>
            <a:r>
              <a:rPr lang="zh-CN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。本市生活垃圾</a:t>
            </a:r>
            <a:r>
              <a:rPr lang="en-US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“</a:t>
            </a:r>
            <a:r>
              <a:rPr lang="zh-CN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减量化、资源化、无害化</a:t>
            </a:r>
            <a:r>
              <a:rPr lang="en-US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”</a:t>
            </a:r>
            <a:r>
              <a:rPr lang="zh-CN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达到国内领先水平。</a:t>
            </a:r>
            <a:endParaRPr lang="zh-CN" altLang="zh-CN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zh-CN" altLang="en-US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981407" y="1765678"/>
            <a:ext cx="4581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加快生态文明体制改革</a:t>
            </a:r>
            <a:endParaRPr lang="en-US" altLang="zh-CN" sz="3200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r>
              <a:rPr lang="zh-CN" altLang="en-US" sz="3200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建设美丽中国</a:t>
            </a:r>
            <a:endParaRPr lang="en-US" altLang="zh-CN" sz="3200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6245" y="3119034"/>
            <a:ext cx="5748451" cy="2293072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66426" y="836906"/>
            <a:ext cx="3270142" cy="0"/>
          </a:xfrm>
          <a:prstGeom prst="line">
            <a:avLst/>
          </a:prstGeom>
          <a:ln>
            <a:solidFill>
              <a:srgbClr val="46A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88936" y="31616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6ACC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垃圾分类概述</a:t>
            </a:r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1152101" y="1701434"/>
            <a:ext cx="10391130" cy="5588173"/>
            <a:chOff x="-1152101" y="1701434"/>
            <a:chExt cx="10391130" cy="5588173"/>
          </a:xfrm>
        </p:grpSpPr>
        <p:pic>
          <p:nvPicPr>
            <p:cNvPr id="25" name="图形 2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-1152101" y="1701434"/>
              <a:ext cx="10391130" cy="5455215"/>
            </a:xfrm>
            <a:prstGeom prst="rect">
              <a:avLst/>
            </a:prstGeom>
          </p:spPr>
        </p:pic>
        <p:pic>
          <p:nvPicPr>
            <p:cNvPr id="26" name="图形 2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5528" y="3621190"/>
              <a:ext cx="7656811" cy="3668417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03257" y="3022"/>
            <a:ext cx="11436375" cy="4817928"/>
            <a:chOff x="503257" y="3022"/>
            <a:chExt cx="11436375" cy="4817928"/>
          </a:xfrm>
        </p:grpSpPr>
        <p:pic>
          <p:nvPicPr>
            <p:cNvPr id="30" name="图形 29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91009" y="3022"/>
              <a:ext cx="7148623" cy="4817928"/>
            </a:xfrm>
            <a:prstGeom prst="rect">
              <a:avLst/>
            </a:prstGeom>
          </p:spPr>
        </p:pic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295753">
              <a:off x="4738621" y="522140"/>
              <a:ext cx="104775" cy="1190625"/>
            </a:xfrm>
            <a:prstGeom prst="rect">
              <a:avLst/>
            </a:prstGeom>
          </p:spPr>
        </p:pic>
        <p:pic>
          <p:nvPicPr>
            <p:cNvPr id="33" name="图形 32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295753">
              <a:off x="503257" y="1363454"/>
              <a:ext cx="87244" cy="991409"/>
            </a:xfrm>
            <a:prstGeom prst="rect">
              <a:avLst/>
            </a:prstGeom>
          </p:spPr>
        </p:pic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295753" flipH="1">
              <a:off x="10356820" y="4039160"/>
              <a:ext cx="68619" cy="779761"/>
            </a:xfrm>
            <a:prstGeom prst="rect">
              <a:avLst/>
            </a:prstGeom>
          </p:spPr>
        </p:pic>
      </p:grpSp>
      <p:pic>
        <p:nvPicPr>
          <p:cNvPr id="5" name="图形 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407" y="2411986"/>
            <a:ext cx="5012751" cy="13495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191448" y="1089787"/>
            <a:ext cx="1091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6ACC3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02</a:t>
            </a:r>
            <a:endParaRPr lang="zh-CN" altLang="en-US" sz="6000" dirty="0">
              <a:solidFill>
                <a:srgbClr val="46ACC3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64099" y="1982821"/>
            <a:ext cx="443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垃圾废物处理</a:t>
            </a:r>
            <a:endParaRPr lang="zh-CN" altLang="en-US" sz="3600" b="1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45960" y="2386648"/>
            <a:ext cx="376237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zh-CN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对于垃圾，不论哪种处理方式都会对环境产生危害，</a:t>
            </a:r>
            <a:endParaRPr lang="zh-CN" altLang="zh-CN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zh-CN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增加社会负担，造成资源的浪费。</a:t>
            </a:r>
            <a:endParaRPr lang="zh-CN" altLang="zh-CN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zh-CN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所以解决垃圾处理的最好方法就是</a:t>
            </a: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废物利用。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66426" y="836906"/>
            <a:ext cx="3270142" cy="0"/>
          </a:xfrm>
          <a:prstGeom prst="line">
            <a:avLst/>
          </a:prstGeom>
          <a:ln>
            <a:solidFill>
              <a:srgbClr val="46A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88936" y="316165"/>
            <a:ext cx="23455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6ACC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垃圾废物处理</a:t>
            </a:r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8936" y="2386648"/>
            <a:ext cx="6160770" cy="2951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924695" y="1628552"/>
            <a:ext cx="10327505" cy="183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字魂36号-正文宋楷" panose="02000000000000000000" pitchFamily="2" charset="-122"/>
              </a:rPr>
              <a:t>         2017</a:t>
            </a: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年</a:t>
            </a:r>
            <a:r>
              <a:rPr lang="en-US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字魂36号-正文宋楷" panose="02000000000000000000" pitchFamily="2" charset="-122"/>
              </a:rPr>
              <a:t>10</a:t>
            </a: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月</a:t>
            </a:r>
            <a:r>
              <a:rPr lang="en-US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字魂36号-正文宋楷" panose="02000000000000000000" pitchFamily="2" charset="-122"/>
              </a:rPr>
              <a:t>23</a:t>
            </a:r>
            <a:r>
              <a:rPr lang="zh-CN" altLang="en-US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日，时任环境保护部党组书记、部长李干杰介绍践行绿色发展理念，建设美丽中国有关情况时指出，党的十八大以来，以习近平同志为核心的党中央谋划开展了一系列根本性、长远性、开创性工作，我国生态环境保护实现了五个“前所未有”</a:t>
            </a:r>
            <a:r>
              <a:rPr lang="en-US" altLang="zh-CN" dirty="0">
                <a:solidFill>
                  <a:srgbClr val="46ACC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:</a:t>
            </a: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zh-CN" altLang="en-US" dirty="0">
              <a:solidFill>
                <a:srgbClr val="46ACC3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924695" y="3332759"/>
            <a:ext cx="4936752" cy="306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1.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思想认识程度之深前所未有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2.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污染治理力度之大前所未有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3.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监管执法尺度之严前所未有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4.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环境质量改善速度之快前所未有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5.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制度出台频度之密前所未有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  <p:pic>
        <p:nvPicPr>
          <p:cNvPr id="5" name="图形 4"/>
          <p:cNvPicPr>
            <a:picLocks noChangeAspect="1"/>
          </p:cNvPicPr>
          <p:nvPr/>
        </p:nvPicPr>
        <p:blipFill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982"/>
          <a:stretch>
            <a:fillRect/>
          </a:stretch>
        </p:blipFill>
        <p:spPr>
          <a:xfrm>
            <a:off x="5861447" y="2967418"/>
            <a:ext cx="5177830" cy="3429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66426" y="836906"/>
            <a:ext cx="3270142" cy="0"/>
          </a:xfrm>
          <a:prstGeom prst="line">
            <a:avLst/>
          </a:prstGeom>
          <a:ln>
            <a:solidFill>
              <a:srgbClr val="46A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88936" y="316165"/>
            <a:ext cx="23455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6ACC3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字魂36号-正文宋楷" panose="02000000000000000000" pitchFamily="2" charset="-122"/>
              </a:rPr>
              <a:t>垃圾废物处理</a:t>
            </a:r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  <a:p>
            <a:endParaRPr lang="zh-CN" altLang="en-US" sz="2800" b="1" dirty="0">
              <a:solidFill>
                <a:srgbClr val="46ACC3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1360</Words>
  <Application>WPS 演示</Application>
  <PresentationFormat>宽屏</PresentationFormat>
  <Paragraphs>162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阿里巴巴普惠体 L</vt:lpstr>
      <vt:lpstr>阿里巴巴普惠体 B</vt:lpstr>
      <vt:lpstr>阿里巴巴普惠体 R</vt:lpstr>
      <vt:lpstr>Source Han Serif SC</vt:lpstr>
      <vt:lpstr>站酷快乐体2016修订版</vt:lpstr>
      <vt:lpstr>字魂36号-正文宋楷</vt:lpstr>
      <vt:lpstr>Arial</vt:lpstr>
      <vt:lpstr>微软雅黑</vt:lpstr>
      <vt:lpstr>Arial Unicode MS</vt:lpstr>
      <vt:lpstr>Calibri</vt:lpstr>
      <vt:lpstr>等线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subject>www.bangongziyuan.com</dc:subject>
  <cp:lastModifiedBy>Years later</cp:lastModifiedBy>
  <cp:revision>22</cp:revision>
  <dcterms:created xsi:type="dcterms:W3CDTF">2019-07-18T08:54:00Z</dcterms:created>
  <dcterms:modified xsi:type="dcterms:W3CDTF">2024-06-03T21:12:01Z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CB8373700DFC495F9EF685E2299E727D_13</vt:lpwstr>
  </property>
  <property fmtid="{D5CDD505-2E9C-101B-9397-08002B2CF9AE}" pid="3" name="KSOProductBuildVer">
    <vt:lpwstr>2052-12.1.0.16417</vt:lpwstr>
  </property>
</Properties>
</file>