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3"/>
    <p:sldId id="257" r:id="rId4"/>
    <p:sldId id="261" r:id="rId5"/>
    <p:sldId id="262" r:id="rId6"/>
    <p:sldId id="258" r:id="rId7"/>
    <p:sldId id="259" r:id="rId8"/>
    <p:sldId id="263" r:id="rId9"/>
    <p:sldId id="260" r:id="rId10"/>
    <p:sldId id="264" r:id="rId11"/>
    <p:sldId id="265" r:id="rId12"/>
    <p:sldId id="267" r:id="rId13"/>
    <p:sldId id="266" r:id="rId14"/>
    <p:sldId id="269" r:id="rId15"/>
    <p:sldId id="268" r:id="rId16"/>
    <p:sldId id="271" r:id="rId17"/>
    <p:sldId id="272" r:id="rId18"/>
    <p:sldId id="270" r:id="rId19"/>
    <p:sldId id="273" r:id="rId20"/>
    <p:sldId id="274" r:id="rId21"/>
    <p:sldId id="276" r:id="rId22"/>
    <p:sldId id="275" r:id="rId23"/>
    <p:sldId id="278" r:id="rId24"/>
    <p:sldId id="277" r:id="rId25"/>
    <p:sldId id="279" r:id="rId26"/>
    <p:sldId id="280" r:id="rId27"/>
    <p:sldId id="282" r:id="rId28"/>
    <p:sldId id="281" r:id="rId29"/>
    <p:sldId id="283" r:id="rId30"/>
    <p:sldId id="288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CB9"/>
    <a:srgbClr val="FFCA82"/>
    <a:srgbClr val="763E23"/>
    <a:srgbClr val="9F6A3B"/>
    <a:srgbClr val="703116"/>
    <a:srgbClr val="733E25"/>
    <a:srgbClr val="946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6FF9-21DC-4DBD-AB41-3DA480A5C0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E0E07-DACA-4233-A001-18353283757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r="16716" b="24232"/>
          <a:stretch>
            <a:fillRect/>
          </a:stretch>
        </p:blipFill>
        <p:spPr>
          <a:xfrm>
            <a:off x="234182" y="239283"/>
            <a:ext cx="1032643" cy="90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D1B7-57BE-44EC-8D54-EF57C536A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89920-0F44-4D77-9030-C22EEA5801A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27" y="432430"/>
            <a:ext cx="7571631" cy="398984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5839066" y="3242607"/>
            <a:ext cx="568736" cy="560664"/>
            <a:chOff x="5839066" y="3242607"/>
            <a:chExt cx="568736" cy="560664"/>
          </a:xfrm>
        </p:grpSpPr>
        <p:sp>
          <p:nvSpPr>
            <p:cNvPr id="8" name="椭圆 7"/>
            <p:cNvSpPr/>
            <p:nvPr/>
          </p:nvSpPr>
          <p:spPr>
            <a:xfrm>
              <a:off x="5839066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864063" y="3261329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</a:t>
              </a:r>
              <a:endParaRPr lang="zh-CN" altLang="en-US" sz="2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20641" y="3242607"/>
            <a:ext cx="560664" cy="560664"/>
            <a:chOff x="6620641" y="3242607"/>
            <a:chExt cx="560664" cy="560664"/>
          </a:xfrm>
        </p:grpSpPr>
        <p:sp>
          <p:nvSpPr>
            <p:cNvPr id="9" name="椭圆 8"/>
            <p:cNvSpPr/>
            <p:nvPr/>
          </p:nvSpPr>
          <p:spPr>
            <a:xfrm>
              <a:off x="6620641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20641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</a:t>
              </a:r>
              <a:endParaRPr lang="zh-CN" altLang="en-US" sz="2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02216" y="3242607"/>
            <a:ext cx="568736" cy="560664"/>
            <a:chOff x="7402216" y="3242607"/>
            <a:chExt cx="568736" cy="560664"/>
          </a:xfrm>
        </p:grpSpPr>
        <p:sp>
          <p:nvSpPr>
            <p:cNvPr id="10" name="椭圆 9"/>
            <p:cNvSpPr/>
            <p:nvPr/>
          </p:nvSpPr>
          <p:spPr>
            <a:xfrm>
              <a:off x="7402216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427213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绸</a:t>
              </a:r>
              <a:endParaRPr lang="zh-CN" altLang="en-US" sz="2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183791" y="3242607"/>
            <a:ext cx="560664" cy="560664"/>
            <a:chOff x="8183791" y="3242607"/>
            <a:chExt cx="560664" cy="560664"/>
          </a:xfrm>
        </p:grpSpPr>
        <p:sp>
          <p:nvSpPr>
            <p:cNvPr id="11" name="椭圆 10"/>
            <p:cNvSpPr/>
            <p:nvPr/>
          </p:nvSpPr>
          <p:spPr>
            <a:xfrm>
              <a:off x="8183791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00716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之</a:t>
              </a:r>
              <a:endParaRPr lang="zh-CN" altLang="en-US" sz="2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57294" y="3242607"/>
            <a:ext cx="560664" cy="560664"/>
            <a:chOff x="8957294" y="3242607"/>
            <a:chExt cx="560664" cy="560664"/>
          </a:xfrm>
        </p:grpSpPr>
        <p:sp>
          <p:nvSpPr>
            <p:cNvPr id="12" name="椭圆 11"/>
            <p:cNvSpPr/>
            <p:nvPr/>
          </p:nvSpPr>
          <p:spPr>
            <a:xfrm>
              <a:off x="8957294" y="3242607"/>
              <a:ext cx="560664" cy="560664"/>
            </a:xfrm>
            <a:prstGeom prst="ellipse">
              <a:avLst/>
            </a:prstGeom>
            <a:solidFill>
              <a:srgbClr val="946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974219" y="3242607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路</a:t>
              </a:r>
              <a:endParaRPr lang="zh-CN" altLang="en-US" sz="2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r="16716" b="24232"/>
          <a:stretch>
            <a:fillRect/>
          </a:stretch>
        </p:blipFill>
        <p:spPr>
          <a:xfrm>
            <a:off x="234182" y="239283"/>
            <a:ext cx="1032643" cy="902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4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5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5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2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3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5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6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 p14:presetBounceEnd="5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0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1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8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8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8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8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开放包容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560336" y="1333500"/>
            <a:ext cx="2857500" cy="2862263"/>
          </a:xfrm>
          <a:prstGeom prst="ellipse">
            <a:avLst/>
          </a:pr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 rot="1575371">
            <a:off x="5246332" y="2491879"/>
            <a:ext cx="2570163" cy="2628900"/>
          </a:xfrm>
          <a:custGeom>
            <a:avLst/>
            <a:gdLst>
              <a:gd name="T0" fmla="*/ 477 w 518"/>
              <a:gd name="T1" fmla="*/ 129 h 529"/>
              <a:gd name="T2" fmla="*/ 471 w 518"/>
              <a:gd name="T3" fmla="*/ 0 h 529"/>
              <a:gd name="T4" fmla="*/ 355 w 518"/>
              <a:gd name="T5" fmla="*/ 29 h 529"/>
              <a:gd name="T6" fmla="*/ 259 w 518"/>
              <a:gd name="T7" fmla="*/ 11 h 529"/>
              <a:gd name="T8" fmla="*/ 0 w 518"/>
              <a:gd name="T9" fmla="*/ 270 h 529"/>
              <a:gd name="T10" fmla="*/ 259 w 518"/>
              <a:gd name="T11" fmla="*/ 529 h 529"/>
              <a:gd name="T12" fmla="*/ 518 w 518"/>
              <a:gd name="T13" fmla="*/ 270 h 529"/>
              <a:gd name="T14" fmla="*/ 477 w 518"/>
              <a:gd name="T15" fmla="*/ 1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8" h="529">
                <a:moveTo>
                  <a:pt x="477" y="129"/>
                </a:moveTo>
                <a:cubicBezTo>
                  <a:pt x="471" y="0"/>
                  <a:pt x="471" y="0"/>
                  <a:pt x="471" y="0"/>
                </a:cubicBezTo>
                <a:cubicBezTo>
                  <a:pt x="355" y="29"/>
                  <a:pt x="355" y="29"/>
                  <a:pt x="355" y="29"/>
                </a:cubicBezTo>
                <a:cubicBezTo>
                  <a:pt x="326" y="17"/>
                  <a:pt x="293" y="11"/>
                  <a:pt x="259" y="11"/>
                </a:cubicBezTo>
                <a:cubicBezTo>
                  <a:pt x="116" y="11"/>
                  <a:pt x="0" y="127"/>
                  <a:pt x="0" y="270"/>
                </a:cubicBezTo>
                <a:cubicBezTo>
                  <a:pt x="0" y="413"/>
                  <a:pt x="116" y="529"/>
                  <a:pt x="259" y="529"/>
                </a:cubicBezTo>
                <a:cubicBezTo>
                  <a:pt x="402" y="529"/>
                  <a:pt x="518" y="413"/>
                  <a:pt x="518" y="270"/>
                </a:cubicBezTo>
                <a:cubicBezTo>
                  <a:pt x="518" y="218"/>
                  <a:pt x="503" y="170"/>
                  <a:pt x="477" y="129"/>
                </a:cubicBez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50258" y="3039589"/>
            <a:ext cx="20453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古丝绸之路跨越尼罗河流域、底格里斯河和幼发拉底河流域、印度河和恒河流域、黄河和长江流域</a:t>
            </a:r>
            <a:endParaRPr lang="zh-CN" altLang="en-US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7"/>
          <p:cNvSpPr/>
          <p:nvPr/>
        </p:nvSpPr>
        <p:spPr bwMode="auto">
          <a:xfrm>
            <a:off x="3871355" y="348470"/>
            <a:ext cx="2483609" cy="2575447"/>
          </a:xfrm>
          <a:custGeom>
            <a:avLst/>
            <a:gdLst>
              <a:gd name="T0" fmla="*/ 353 w 398"/>
              <a:gd name="T1" fmla="*/ 325 h 412"/>
              <a:gd name="T2" fmla="*/ 398 w 398"/>
              <a:gd name="T3" fmla="*/ 199 h 412"/>
              <a:gd name="T4" fmla="*/ 199 w 398"/>
              <a:gd name="T5" fmla="*/ 0 h 412"/>
              <a:gd name="T6" fmla="*/ 0 w 398"/>
              <a:gd name="T7" fmla="*/ 199 h 412"/>
              <a:gd name="T8" fmla="*/ 199 w 398"/>
              <a:gd name="T9" fmla="*/ 399 h 412"/>
              <a:gd name="T10" fmla="*/ 257 w 398"/>
              <a:gd name="T11" fmla="*/ 390 h 412"/>
              <a:gd name="T12" fmla="*/ 352 w 398"/>
              <a:gd name="T13" fmla="*/ 412 h 412"/>
              <a:gd name="T14" fmla="*/ 353 w 398"/>
              <a:gd name="T15" fmla="*/ 32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8" h="412">
                <a:moveTo>
                  <a:pt x="353" y="325"/>
                </a:moveTo>
                <a:cubicBezTo>
                  <a:pt x="381" y="291"/>
                  <a:pt x="398" y="247"/>
                  <a:pt x="398" y="199"/>
                </a:cubicBezTo>
                <a:cubicBezTo>
                  <a:pt x="398" y="90"/>
                  <a:pt x="309" y="0"/>
                  <a:pt x="199" y="0"/>
                </a:cubicBezTo>
                <a:cubicBezTo>
                  <a:pt x="89" y="0"/>
                  <a:pt x="0" y="90"/>
                  <a:pt x="0" y="199"/>
                </a:cubicBezTo>
                <a:cubicBezTo>
                  <a:pt x="0" y="309"/>
                  <a:pt x="89" y="399"/>
                  <a:pt x="199" y="399"/>
                </a:cubicBezTo>
                <a:cubicBezTo>
                  <a:pt x="219" y="399"/>
                  <a:pt x="238" y="396"/>
                  <a:pt x="257" y="390"/>
                </a:cubicBezTo>
                <a:cubicBezTo>
                  <a:pt x="352" y="412"/>
                  <a:pt x="352" y="412"/>
                  <a:pt x="352" y="412"/>
                </a:cubicBezTo>
                <a:lnTo>
                  <a:pt x="353" y="325"/>
                </a:lnTo>
                <a:close/>
              </a:path>
            </a:pathLst>
          </a:custGeom>
          <a:solidFill>
            <a:srgbClr val="9F6A3B"/>
          </a:solidFill>
          <a:ln w="20638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8318342" y="1874697"/>
            <a:ext cx="1340167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>
                <a:solidFill>
                  <a:srgbClr val="F1DCB9"/>
                </a:solidFill>
              </a:rPr>
              <a:t>开放包容</a:t>
            </a:r>
            <a:endParaRPr lang="zh-CN" altLang="en-US" sz="4400" dirty="0">
              <a:solidFill>
                <a:srgbClr val="F1DCB9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073741" y="712253"/>
            <a:ext cx="203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跨越埃及文明、巴比伦文明、印度文明、中华文明的发祥地，跨越佛教、基督教、伊斯兰教信众的汇集地</a:t>
            </a:r>
            <a:endParaRPr lang="zh-CN" altLang="en-US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3087000" y="2548731"/>
            <a:ext cx="1703334" cy="1684338"/>
            <a:chOff x="3087000" y="2548731"/>
            <a:chExt cx="1703334" cy="1684338"/>
          </a:xfrm>
        </p:grpSpPr>
        <p:sp>
          <p:nvSpPr>
            <p:cNvPr id="14" name="Freeform 8"/>
            <p:cNvSpPr/>
            <p:nvPr/>
          </p:nvSpPr>
          <p:spPr bwMode="auto">
            <a:xfrm>
              <a:off x="3087000" y="2548731"/>
              <a:ext cx="1676400" cy="1684338"/>
            </a:xfrm>
            <a:custGeom>
              <a:avLst/>
              <a:gdLst>
                <a:gd name="T0" fmla="*/ 307 w 338"/>
                <a:gd name="T1" fmla="*/ 72 h 339"/>
                <a:gd name="T2" fmla="*/ 304 w 338"/>
                <a:gd name="T3" fmla="*/ 4 h 339"/>
                <a:gd name="T4" fmla="*/ 246 w 338"/>
                <a:gd name="T5" fmla="*/ 19 h 339"/>
                <a:gd name="T6" fmla="*/ 169 w 338"/>
                <a:gd name="T7" fmla="*/ 0 h 339"/>
                <a:gd name="T8" fmla="*/ 0 w 338"/>
                <a:gd name="T9" fmla="*/ 169 h 339"/>
                <a:gd name="T10" fmla="*/ 169 w 338"/>
                <a:gd name="T11" fmla="*/ 339 h 339"/>
                <a:gd name="T12" fmla="*/ 338 w 338"/>
                <a:gd name="T13" fmla="*/ 169 h 339"/>
                <a:gd name="T14" fmla="*/ 307 w 338"/>
                <a:gd name="T15" fmla="*/ 7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39">
                  <a:moveTo>
                    <a:pt x="307" y="72"/>
                  </a:moveTo>
                  <a:cubicBezTo>
                    <a:pt x="304" y="4"/>
                    <a:pt x="304" y="4"/>
                    <a:pt x="304" y="4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23" y="7"/>
                    <a:pt x="197" y="0"/>
                    <a:pt x="169" y="0"/>
                  </a:cubicBezTo>
                  <a:cubicBezTo>
                    <a:pt x="75" y="0"/>
                    <a:pt x="0" y="76"/>
                    <a:pt x="0" y="169"/>
                  </a:cubicBezTo>
                  <a:cubicBezTo>
                    <a:pt x="0" y="263"/>
                    <a:pt x="75" y="339"/>
                    <a:pt x="169" y="339"/>
                  </a:cubicBezTo>
                  <a:cubicBezTo>
                    <a:pt x="262" y="339"/>
                    <a:pt x="338" y="263"/>
                    <a:pt x="338" y="169"/>
                  </a:cubicBezTo>
                  <a:cubicBezTo>
                    <a:pt x="338" y="133"/>
                    <a:pt x="327" y="100"/>
                    <a:pt x="307" y="72"/>
                  </a:cubicBez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3246158" y="2871851"/>
              <a:ext cx="154417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跨越不同国度和肤色人民的聚居地</a:t>
              </a:r>
              <a:endParaRPr lang="zh-CN" altLang="en-US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7" grpId="0" animBg="1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1" name="矩形: 圆角 20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互学互鉴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78170" y="1724769"/>
            <a:ext cx="9140825" cy="2476500"/>
            <a:chOff x="1470170" y="2721263"/>
            <a:chExt cx="9140825" cy="2476500"/>
          </a:xfrm>
        </p:grpSpPr>
        <p:sp>
          <p:nvSpPr>
            <p:cNvPr id="25" name="Freeform 655"/>
            <p:cNvSpPr/>
            <p:nvPr/>
          </p:nvSpPr>
          <p:spPr bwMode="auto">
            <a:xfrm>
              <a:off x="1470170" y="2721263"/>
              <a:ext cx="9140825" cy="2476500"/>
            </a:xfrm>
            <a:custGeom>
              <a:avLst/>
              <a:gdLst>
                <a:gd name="T0" fmla="*/ 2880 w 2880"/>
                <a:gd name="T1" fmla="*/ 780 h 780"/>
                <a:gd name="T2" fmla="*/ 374 w 2880"/>
                <a:gd name="T3" fmla="*/ 780 h 780"/>
                <a:gd name="T4" fmla="*/ 154 w 2880"/>
                <a:gd name="T5" fmla="*/ 560 h 780"/>
                <a:gd name="T6" fmla="*/ 374 w 2880"/>
                <a:gd name="T7" fmla="*/ 340 h 780"/>
                <a:gd name="T8" fmla="*/ 2506 w 2880"/>
                <a:gd name="T9" fmla="*/ 340 h 780"/>
                <a:gd name="T10" fmla="*/ 2626 w 2880"/>
                <a:gd name="T11" fmla="*/ 220 h 780"/>
                <a:gd name="T12" fmla="*/ 2506 w 2880"/>
                <a:gd name="T13" fmla="*/ 100 h 780"/>
                <a:gd name="T14" fmla="*/ 0 w 2880"/>
                <a:gd name="T15" fmla="*/ 100 h 780"/>
                <a:gd name="T16" fmla="*/ 0 w 2880"/>
                <a:gd name="T17" fmla="*/ 0 h 780"/>
                <a:gd name="T18" fmla="*/ 2506 w 2880"/>
                <a:gd name="T19" fmla="*/ 0 h 780"/>
                <a:gd name="T20" fmla="*/ 2726 w 2880"/>
                <a:gd name="T21" fmla="*/ 220 h 780"/>
                <a:gd name="T22" fmla="*/ 2506 w 2880"/>
                <a:gd name="T23" fmla="*/ 440 h 780"/>
                <a:gd name="T24" fmla="*/ 374 w 2880"/>
                <a:gd name="T25" fmla="*/ 440 h 780"/>
                <a:gd name="T26" fmla="*/ 254 w 2880"/>
                <a:gd name="T27" fmla="*/ 560 h 780"/>
                <a:gd name="T28" fmla="*/ 374 w 2880"/>
                <a:gd name="T29" fmla="*/ 680 h 780"/>
                <a:gd name="T30" fmla="*/ 2880 w 2880"/>
                <a:gd name="T31" fmla="*/ 680 h 780"/>
                <a:gd name="T32" fmla="*/ 2880 w 2880"/>
                <a:gd name="T33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780">
                  <a:moveTo>
                    <a:pt x="2880" y="780"/>
                  </a:moveTo>
                  <a:cubicBezTo>
                    <a:pt x="374" y="780"/>
                    <a:pt x="374" y="780"/>
                    <a:pt x="374" y="780"/>
                  </a:cubicBezTo>
                  <a:cubicBezTo>
                    <a:pt x="253" y="780"/>
                    <a:pt x="154" y="682"/>
                    <a:pt x="154" y="560"/>
                  </a:cubicBezTo>
                  <a:cubicBezTo>
                    <a:pt x="154" y="439"/>
                    <a:pt x="253" y="340"/>
                    <a:pt x="374" y="340"/>
                  </a:cubicBezTo>
                  <a:cubicBezTo>
                    <a:pt x="2506" y="340"/>
                    <a:pt x="2506" y="340"/>
                    <a:pt x="2506" y="340"/>
                  </a:cubicBezTo>
                  <a:cubicBezTo>
                    <a:pt x="2572" y="340"/>
                    <a:pt x="2626" y="286"/>
                    <a:pt x="2626" y="220"/>
                  </a:cubicBezTo>
                  <a:cubicBezTo>
                    <a:pt x="2626" y="154"/>
                    <a:pt x="2572" y="100"/>
                    <a:pt x="2506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06" y="0"/>
                    <a:pt x="2506" y="0"/>
                    <a:pt x="2506" y="0"/>
                  </a:cubicBezTo>
                  <a:cubicBezTo>
                    <a:pt x="2627" y="0"/>
                    <a:pt x="2726" y="99"/>
                    <a:pt x="2726" y="220"/>
                  </a:cubicBezTo>
                  <a:cubicBezTo>
                    <a:pt x="2726" y="341"/>
                    <a:pt x="2627" y="440"/>
                    <a:pt x="2506" y="440"/>
                  </a:cubicBezTo>
                  <a:cubicBezTo>
                    <a:pt x="374" y="440"/>
                    <a:pt x="374" y="440"/>
                    <a:pt x="374" y="440"/>
                  </a:cubicBezTo>
                  <a:cubicBezTo>
                    <a:pt x="308" y="440"/>
                    <a:pt x="254" y="494"/>
                    <a:pt x="254" y="560"/>
                  </a:cubicBezTo>
                  <a:cubicBezTo>
                    <a:pt x="254" y="626"/>
                    <a:pt x="308" y="680"/>
                    <a:pt x="374" y="680"/>
                  </a:cubicBezTo>
                  <a:cubicBezTo>
                    <a:pt x="2880" y="680"/>
                    <a:pt x="2880" y="680"/>
                    <a:pt x="2880" y="680"/>
                  </a:cubicBezTo>
                  <a:cubicBezTo>
                    <a:pt x="2880" y="780"/>
                    <a:pt x="2880" y="780"/>
                    <a:pt x="2880" y="780"/>
                  </a:cubicBezTo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689"/>
            <p:cNvSpPr/>
            <p:nvPr/>
          </p:nvSpPr>
          <p:spPr bwMode="auto">
            <a:xfrm>
              <a:off x="1470170" y="2880013"/>
              <a:ext cx="8953500" cy="2159000"/>
            </a:xfrm>
            <a:custGeom>
              <a:avLst/>
              <a:gdLst>
                <a:gd name="T0" fmla="*/ 0 w 2821"/>
                <a:gd name="T1" fmla="*/ 0 h 680"/>
                <a:gd name="T2" fmla="*/ 2506 w 2821"/>
                <a:gd name="T3" fmla="*/ 0 h 680"/>
                <a:gd name="T4" fmla="*/ 2676 w 2821"/>
                <a:gd name="T5" fmla="*/ 170 h 680"/>
                <a:gd name="T6" fmla="*/ 2506 w 2821"/>
                <a:gd name="T7" fmla="*/ 340 h 680"/>
                <a:gd name="T8" fmla="*/ 374 w 2821"/>
                <a:gd name="T9" fmla="*/ 340 h 680"/>
                <a:gd name="T10" fmla="*/ 204 w 2821"/>
                <a:gd name="T11" fmla="*/ 510 h 680"/>
                <a:gd name="T12" fmla="*/ 374 w 2821"/>
                <a:gd name="T13" fmla="*/ 680 h 680"/>
                <a:gd name="T14" fmla="*/ 2821 w 2821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1" h="680">
                  <a:moveTo>
                    <a:pt x="0" y="0"/>
                  </a:moveTo>
                  <a:cubicBezTo>
                    <a:pt x="2506" y="0"/>
                    <a:pt x="2506" y="0"/>
                    <a:pt x="2506" y="0"/>
                  </a:cubicBezTo>
                  <a:cubicBezTo>
                    <a:pt x="2600" y="0"/>
                    <a:pt x="2676" y="76"/>
                    <a:pt x="2676" y="170"/>
                  </a:cubicBezTo>
                  <a:cubicBezTo>
                    <a:pt x="2676" y="264"/>
                    <a:pt x="2600" y="340"/>
                    <a:pt x="2506" y="340"/>
                  </a:cubicBezTo>
                  <a:cubicBezTo>
                    <a:pt x="374" y="340"/>
                    <a:pt x="374" y="340"/>
                    <a:pt x="374" y="340"/>
                  </a:cubicBezTo>
                  <a:cubicBezTo>
                    <a:pt x="280" y="340"/>
                    <a:pt x="204" y="416"/>
                    <a:pt x="204" y="510"/>
                  </a:cubicBezTo>
                  <a:cubicBezTo>
                    <a:pt x="204" y="604"/>
                    <a:pt x="280" y="680"/>
                    <a:pt x="374" y="680"/>
                  </a:cubicBezTo>
                  <a:cubicBezTo>
                    <a:pt x="2821" y="680"/>
                    <a:pt x="2821" y="680"/>
                    <a:pt x="2821" y="680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304482" y="1713315"/>
            <a:ext cx="1508053" cy="1388918"/>
            <a:chOff x="9304482" y="1713315"/>
            <a:chExt cx="1508053" cy="1388918"/>
          </a:xfrm>
        </p:grpSpPr>
        <p:sp>
          <p:nvSpPr>
            <p:cNvPr id="28" name="椭圆 27"/>
            <p:cNvSpPr/>
            <p:nvPr/>
          </p:nvSpPr>
          <p:spPr>
            <a:xfrm>
              <a:off x="9304482" y="1713315"/>
              <a:ext cx="1388918" cy="138891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9399805" y="1885146"/>
              <a:ext cx="14127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通商易货之道</a:t>
              </a:r>
              <a:endParaRPr lang="zh-CN" altLang="en-US" sz="2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909959" y="2084608"/>
            <a:ext cx="3325741" cy="646331"/>
            <a:chOff x="2909959" y="2084608"/>
            <a:chExt cx="3325741" cy="646331"/>
          </a:xfrm>
        </p:grpSpPr>
        <p:sp>
          <p:nvSpPr>
            <p:cNvPr id="29" name="矩形 28"/>
            <p:cNvSpPr/>
            <p:nvPr/>
          </p:nvSpPr>
          <p:spPr>
            <a:xfrm>
              <a:off x="2909959" y="2084608"/>
              <a:ext cx="33257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沿着古丝绸之路，中国将丝绸、瓷器、漆器、铁器传到西方</a:t>
              </a:r>
              <a:endParaRPr lang="zh-CN" altLang="en-US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909959" y="2171700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55452" y="2084608"/>
            <a:ext cx="3325741" cy="646331"/>
            <a:chOff x="6155452" y="2084608"/>
            <a:chExt cx="3325741" cy="646331"/>
          </a:xfrm>
        </p:grpSpPr>
        <p:sp>
          <p:nvSpPr>
            <p:cNvPr id="31" name="矩形 30"/>
            <p:cNvSpPr/>
            <p:nvPr/>
          </p:nvSpPr>
          <p:spPr>
            <a:xfrm>
              <a:off x="6155452" y="2084608"/>
              <a:ext cx="33257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也为中国带来了胡椒、亚麻、香料、葡萄、石榴</a:t>
              </a:r>
              <a:endParaRPr lang="zh-CN" altLang="en-US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155452" y="2171700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454102" y="2812351"/>
            <a:ext cx="1508053" cy="1388918"/>
            <a:chOff x="2454102" y="2812351"/>
            <a:chExt cx="1508053" cy="1388918"/>
          </a:xfrm>
        </p:grpSpPr>
        <p:sp>
          <p:nvSpPr>
            <p:cNvPr id="33" name="椭圆 32"/>
            <p:cNvSpPr/>
            <p:nvPr/>
          </p:nvSpPr>
          <p:spPr>
            <a:xfrm>
              <a:off x="2454102" y="2812351"/>
              <a:ext cx="1388918" cy="1388918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2549425" y="2984182"/>
              <a:ext cx="141273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知识交流之路</a:t>
              </a:r>
              <a:endParaRPr lang="zh-CN" altLang="en-US" sz="28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93990" y="3189325"/>
            <a:ext cx="3998450" cy="646331"/>
            <a:chOff x="4093990" y="3189325"/>
            <a:chExt cx="3998450" cy="646331"/>
          </a:xfrm>
        </p:grpSpPr>
        <p:sp>
          <p:nvSpPr>
            <p:cNvPr id="35" name="矩形 34"/>
            <p:cNvSpPr/>
            <p:nvPr/>
          </p:nvSpPr>
          <p:spPr>
            <a:xfrm>
              <a:off x="4093990" y="3189325"/>
              <a:ext cx="3998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沿着古丝绸之路，佛教、伊斯兰教及阿拉伯的天文、历法、医药传入中国</a:t>
              </a:r>
              <a:endParaRPr lang="zh-CN" altLang="en-US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093990" y="3276417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919424" y="3189325"/>
            <a:ext cx="2773977" cy="646331"/>
            <a:chOff x="7919424" y="3189325"/>
            <a:chExt cx="2773977" cy="646331"/>
          </a:xfrm>
        </p:grpSpPr>
        <p:sp>
          <p:nvSpPr>
            <p:cNvPr id="37" name="矩形 36"/>
            <p:cNvSpPr/>
            <p:nvPr/>
          </p:nvSpPr>
          <p:spPr>
            <a:xfrm>
              <a:off x="7919425" y="3189325"/>
              <a:ext cx="27739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中国的四大发明、养蚕技术也由此传向世界</a:t>
              </a:r>
              <a:endParaRPr lang="zh-CN" altLang="en-US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919424" y="3276417"/>
              <a:ext cx="45719" cy="480060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07147" y="2458704"/>
            <a:ext cx="1758809" cy="1917046"/>
            <a:chOff x="735046" y="2996952"/>
            <a:chExt cx="1759038" cy="1917046"/>
          </a:xfrm>
        </p:grpSpPr>
        <p:sp>
          <p:nvSpPr>
            <p:cNvPr id="3" name="椭圆 2"/>
            <p:cNvSpPr/>
            <p:nvPr/>
          </p:nvSpPr>
          <p:spPr>
            <a:xfrm>
              <a:off x="1500529" y="2996952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35046" y="3098642"/>
              <a:ext cx="1759038" cy="1815356"/>
              <a:chOff x="735046" y="3098642"/>
              <a:chExt cx="1759038" cy="1815356"/>
            </a:xfrm>
          </p:grpSpPr>
          <p:sp>
            <p:nvSpPr>
              <p:cNvPr id="5" name="任意多边形 9"/>
              <p:cNvSpPr/>
              <p:nvPr/>
            </p:nvSpPr>
            <p:spPr>
              <a:xfrm>
                <a:off x="1001626" y="3098642"/>
                <a:ext cx="1222819" cy="390623"/>
              </a:xfrm>
              <a:custGeom>
                <a:avLst/>
                <a:gdLst>
                  <a:gd name="connsiteX0" fmla="*/ 0 w 1779373"/>
                  <a:gd name="connsiteY0" fmla="*/ 568411 h 568411"/>
                  <a:gd name="connsiteX1" fmla="*/ 864973 w 1779373"/>
                  <a:gd name="connsiteY1" fmla="*/ 0 h 568411"/>
                  <a:gd name="connsiteX2" fmla="*/ 1779373 w 1779373"/>
                  <a:gd name="connsiteY2" fmla="*/ 543698 h 56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9373" h="568411">
                    <a:moveTo>
                      <a:pt x="0" y="568411"/>
                    </a:moveTo>
                    <a:lnTo>
                      <a:pt x="864973" y="0"/>
                    </a:lnTo>
                    <a:lnTo>
                      <a:pt x="1779373" y="543698"/>
                    </a:lnTo>
                  </a:path>
                </a:pathLst>
              </a:custGeom>
              <a:noFill/>
              <a:ln>
                <a:solidFill>
                  <a:srgbClr val="9F6A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5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6" name="矩形 10"/>
              <p:cNvSpPr/>
              <p:nvPr/>
            </p:nvSpPr>
            <p:spPr>
              <a:xfrm>
                <a:off x="735046" y="3453597"/>
                <a:ext cx="1759038" cy="1334706"/>
              </a:xfrm>
              <a:custGeom>
                <a:avLst/>
                <a:gdLst/>
                <a:ahLst/>
                <a:cxnLst/>
                <a:rect l="l" t="t" r="r" b="b"/>
                <a:pathLst>
                  <a:path w="1759038" h="1334706">
                    <a:moveTo>
                      <a:pt x="65637" y="63758"/>
                    </a:moveTo>
                    <a:lnTo>
                      <a:pt x="65637" y="1271391"/>
                    </a:lnTo>
                    <a:lnTo>
                      <a:pt x="1711798" y="1271391"/>
                    </a:lnTo>
                    <a:lnTo>
                      <a:pt x="1711798" y="63758"/>
                    </a:lnTo>
                    <a:close/>
                    <a:moveTo>
                      <a:pt x="0" y="0"/>
                    </a:moveTo>
                    <a:lnTo>
                      <a:pt x="1759038" y="0"/>
                    </a:lnTo>
                    <a:lnTo>
                      <a:pt x="1759038" y="1334706"/>
                    </a:lnTo>
                    <a:lnTo>
                      <a:pt x="0" y="1334706"/>
                    </a:lnTo>
                    <a:close/>
                  </a:path>
                </a:pathLst>
              </a:custGeom>
              <a:solidFill>
                <a:srgbClr val="9F6A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lnSpc>
                    <a:spcPct val="120000"/>
                  </a:lnSpc>
                </a:pPr>
                <a:endParaRPr lang="zh-CN" altLang="en-US" sz="1015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51764" y="3567501"/>
                <a:ext cx="18475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12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8" name="TextBox 12"/>
              <p:cNvSpPr txBox="1"/>
              <p:nvPr/>
            </p:nvSpPr>
            <p:spPr>
              <a:xfrm>
                <a:off x="799231" y="3621336"/>
                <a:ext cx="1659000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古丝绸之路见证了陆上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使者相望于道，商旅不绝于途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的盛况，也见证了海上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舶交海中，不知其数</a:t>
                </a:r>
                <a:r>
                  <a:rPr lang="en-US" altLang="zh-CN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"</a:t>
                </a:r>
                <a:r>
                  <a:rPr lang="zh-CN" altLang="en-US" sz="1200" dirty="0">
                    <a:solidFill>
                      <a:srgbClr val="763E2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的繁华</a:t>
                </a:r>
                <a:endParaRPr lang="zh-CN" altLang="en-US" sz="1200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endParaRPr lang="zh-CN" altLang="en-US" sz="1200" dirty="0">
                  <a:solidFill>
                    <a:srgbClr val="763E23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153949" y="2188983"/>
            <a:ext cx="1758808" cy="1791351"/>
            <a:chOff x="2782116" y="2727231"/>
            <a:chExt cx="1759038" cy="1791351"/>
          </a:xfrm>
        </p:grpSpPr>
        <p:sp>
          <p:nvSpPr>
            <p:cNvPr id="10" name="任意多边形 18"/>
            <p:cNvSpPr/>
            <p:nvPr/>
          </p:nvSpPr>
          <p:spPr>
            <a:xfrm>
              <a:off x="3048696" y="2828921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547599" y="2727231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0"/>
            <p:cNvSpPr/>
            <p:nvPr/>
          </p:nvSpPr>
          <p:spPr>
            <a:xfrm>
              <a:off x="2782116" y="3183876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137926" y="3289059"/>
              <a:ext cx="184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TextBox 22"/>
            <p:cNvSpPr txBox="1"/>
            <p:nvPr/>
          </p:nvSpPr>
          <p:spPr>
            <a:xfrm>
              <a:off x="2860286" y="3358889"/>
              <a:ext cx="1612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在这条大动脉上，资金、技术、人员等生产要素自由流动，商品、资源、成果等实现共享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00754" y="2692508"/>
            <a:ext cx="1758809" cy="1791351"/>
            <a:chOff x="4829186" y="3230756"/>
            <a:chExt cx="1759038" cy="1791351"/>
          </a:xfrm>
        </p:grpSpPr>
        <p:sp>
          <p:nvSpPr>
            <p:cNvPr id="16" name="任意多边形 28"/>
            <p:cNvSpPr/>
            <p:nvPr/>
          </p:nvSpPr>
          <p:spPr>
            <a:xfrm>
              <a:off x="5095766" y="3332446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94669" y="3230756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0"/>
            <p:cNvSpPr/>
            <p:nvPr/>
          </p:nvSpPr>
          <p:spPr>
            <a:xfrm>
              <a:off x="4829186" y="3687401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195326" y="3803409"/>
              <a:ext cx="184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TextBox 32"/>
            <p:cNvSpPr txBox="1"/>
            <p:nvPr/>
          </p:nvSpPr>
          <p:spPr>
            <a:xfrm>
              <a:off x="5030468" y="3898335"/>
              <a:ext cx="1460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阿拉木图、撒马尔罕、长安等重镇和苏尔港、广州等良港兴旺发达</a:t>
              </a:r>
              <a:endParaRPr lang="zh-CN" altLang="en-US" dirty="0"/>
            </a:p>
            <a:p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47557" y="2025155"/>
            <a:ext cx="1758809" cy="1791351"/>
            <a:chOff x="6876256" y="2563403"/>
            <a:chExt cx="1759038" cy="1791351"/>
          </a:xfrm>
        </p:grpSpPr>
        <p:sp>
          <p:nvSpPr>
            <p:cNvPr id="22" name="任意多边形 38"/>
            <p:cNvSpPr/>
            <p:nvPr/>
          </p:nvSpPr>
          <p:spPr>
            <a:xfrm>
              <a:off x="7142836" y="2665093"/>
              <a:ext cx="1222819" cy="390623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641739" y="2563403"/>
              <a:ext cx="210466" cy="210466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10"/>
            <p:cNvSpPr/>
            <p:nvPr/>
          </p:nvSpPr>
          <p:spPr>
            <a:xfrm>
              <a:off x="6876256" y="3020048"/>
              <a:ext cx="1759038" cy="1334706"/>
            </a:xfrm>
            <a:custGeom>
              <a:avLst/>
              <a:gdLst/>
              <a:ahLst/>
              <a:cxnLst/>
              <a:rect l="l" t="t" r="r" b="b"/>
              <a:pathLst>
                <a:path w="1759038" h="1334706">
                  <a:moveTo>
                    <a:pt x="65637" y="63758"/>
                  </a:moveTo>
                  <a:lnTo>
                    <a:pt x="65637" y="1271391"/>
                  </a:lnTo>
                  <a:lnTo>
                    <a:pt x="1711798" y="1271391"/>
                  </a:lnTo>
                  <a:lnTo>
                    <a:pt x="1711798" y="63758"/>
                  </a:lnTo>
                  <a:close/>
                  <a:moveTo>
                    <a:pt x="0" y="0"/>
                  </a:moveTo>
                  <a:lnTo>
                    <a:pt x="1759038" y="0"/>
                  </a:lnTo>
                  <a:lnTo>
                    <a:pt x="1759038" y="1334706"/>
                  </a:lnTo>
                  <a:lnTo>
                    <a:pt x="0" y="1334706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zh-CN" altLang="en-US" sz="1015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271776" y="3146184"/>
              <a:ext cx="1847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endParaRPr lang="zh-CN" altLang="en-US" sz="12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TextBox 42"/>
            <p:cNvSpPr txBox="1"/>
            <p:nvPr/>
          </p:nvSpPr>
          <p:spPr>
            <a:xfrm>
              <a:off x="7160151" y="3279711"/>
              <a:ext cx="13841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20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罗马、安息、贵霜等古国欣欣向荣，中国汉唐迎来盛世</a:t>
              </a:r>
              <a:endParaRPr lang="zh-CN" altLang="en-US" dirty="0"/>
            </a:p>
            <a:p>
              <a:endParaRPr lang="zh-CN" altLang="en-US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7" name="矩形: 圆角 26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互利共赢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83528" y="1453949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互</a:t>
            </a:r>
            <a:endParaRPr lang="zh-CN" altLang="en-US" sz="6600" dirty="0"/>
          </a:p>
        </p:txBody>
      </p:sp>
      <p:sp>
        <p:nvSpPr>
          <p:cNvPr id="31" name="文本框 30"/>
          <p:cNvSpPr txBox="1"/>
          <p:nvPr/>
        </p:nvSpPr>
        <p:spPr>
          <a:xfrm>
            <a:off x="4438095" y="118812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利</a:t>
            </a:r>
            <a:endParaRPr lang="zh-CN" altLang="en-US" sz="6600" dirty="0"/>
          </a:p>
        </p:txBody>
      </p:sp>
      <p:sp>
        <p:nvSpPr>
          <p:cNvPr id="32" name="文本框 31"/>
          <p:cNvSpPr txBox="1"/>
          <p:nvPr/>
        </p:nvSpPr>
        <p:spPr>
          <a:xfrm>
            <a:off x="6423255" y="1713619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共</a:t>
            </a:r>
            <a:endParaRPr lang="zh-CN" altLang="en-US" sz="6600" dirty="0"/>
          </a:p>
        </p:txBody>
      </p:sp>
      <p:sp>
        <p:nvSpPr>
          <p:cNvPr id="33" name="文本框 32"/>
          <p:cNvSpPr txBox="1"/>
          <p:nvPr/>
        </p:nvSpPr>
        <p:spPr>
          <a:xfrm>
            <a:off x="8547196" y="1065036"/>
            <a:ext cx="1200329" cy="93871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6600" dirty="0"/>
              <a:t>赢</a:t>
            </a:r>
            <a:endParaRPr lang="zh-CN" altLang="en-US" sz="6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  <p:bldP spid="3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  <p:bldP spid="31" grpId="0"/>
          <p:bldP spid="32" grpId="0"/>
          <p:bldP spid="3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276725" y="1667046"/>
            <a:ext cx="3952518" cy="1446550"/>
            <a:chOff x="4276725" y="1667046"/>
            <a:chExt cx="3952518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</a:t>
              </a:r>
              <a:endParaRPr lang="en-US" altLang="zh-CN" sz="8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571768" y="1722345"/>
              <a:ext cx="26574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</a:t>
              </a:r>
              <a:endParaRPr lang="zh-CN" altLang="en-US" sz="40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730955" y="2333332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建设成果丰硕</a:t>
              </a:r>
              <a:endParaRPr lang="zh-CN" altLang="en-US" sz="28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391438" y="1216916"/>
            <a:ext cx="677108" cy="4196020"/>
            <a:chOff x="391438" y="1216916"/>
            <a:chExt cx="677108" cy="419602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499"/>
              <a:ext cx="584200" cy="4079437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91438" y="1216916"/>
              <a:ext cx="677108" cy="4196020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一带一路建设成果丰硕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6" name="AutoShape 3"/>
          <p:cNvSpPr>
            <a:spLocks noChangeAspect="1" noChangeArrowheads="1" noTextEdit="1"/>
          </p:cNvSpPr>
          <p:nvPr/>
        </p:nvSpPr>
        <p:spPr bwMode="auto">
          <a:xfrm>
            <a:off x="2958295" y="2069493"/>
            <a:ext cx="7642265" cy="172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2930292" y="2095908"/>
            <a:ext cx="7666876" cy="1704363"/>
            <a:chOff x="1214438" y="1733550"/>
            <a:chExt cx="9396413" cy="2179638"/>
          </a:xfrm>
          <a:solidFill>
            <a:srgbClr val="FFCA82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1214438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6"/>
            <p:cNvSpPr/>
            <p:nvPr/>
          </p:nvSpPr>
          <p:spPr bwMode="auto">
            <a:xfrm>
              <a:off x="30289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4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7"/>
            <p:cNvSpPr/>
            <p:nvPr/>
          </p:nvSpPr>
          <p:spPr bwMode="auto">
            <a:xfrm>
              <a:off x="4843463" y="2686050"/>
              <a:ext cx="2139950" cy="1227138"/>
            </a:xfrm>
            <a:custGeom>
              <a:avLst/>
              <a:gdLst>
                <a:gd name="T0" fmla="*/ 36 w 72"/>
                <a:gd name="T1" fmla="*/ 40 h 40"/>
                <a:gd name="T2" fmla="*/ 0 w 72"/>
                <a:gd name="T3" fmla="*/ 5 h 40"/>
                <a:gd name="T4" fmla="*/ 5 w 72"/>
                <a:gd name="T5" fmla="*/ 0 h 40"/>
                <a:gd name="T6" fmla="*/ 10 w 72"/>
                <a:gd name="T7" fmla="*/ 5 h 40"/>
                <a:gd name="T8" fmla="*/ 36 w 72"/>
                <a:gd name="T9" fmla="*/ 30 h 40"/>
                <a:gd name="T10" fmla="*/ 62 w 72"/>
                <a:gd name="T11" fmla="*/ 5 h 40"/>
                <a:gd name="T12" fmla="*/ 67 w 72"/>
                <a:gd name="T13" fmla="*/ 0 h 40"/>
                <a:gd name="T14" fmla="*/ 72 w 72"/>
                <a:gd name="T15" fmla="*/ 5 h 40"/>
                <a:gd name="T16" fmla="*/ 36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2" y="19"/>
                    <a:pt x="62" y="5"/>
                  </a:cubicBezTo>
                  <a:cubicBezTo>
                    <a:pt x="62" y="2"/>
                    <a:pt x="64" y="0"/>
                    <a:pt x="67" y="0"/>
                  </a:cubicBezTo>
                  <a:cubicBezTo>
                    <a:pt x="69" y="0"/>
                    <a:pt x="72" y="2"/>
                    <a:pt x="72" y="5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8"/>
            <p:cNvSpPr/>
            <p:nvPr/>
          </p:nvSpPr>
          <p:spPr bwMode="auto">
            <a:xfrm>
              <a:off x="66865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8" y="41"/>
                    <a:pt x="6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9"/>
            <p:cNvSpPr/>
            <p:nvPr/>
          </p:nvSpPr>
          <p:spPr bwMode="auto">
            <a:xfrm>
              <a:off x="8501063" y="2686050"/>
              <a:ext cx="2109788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30292" y="2095908"/>
            <a:ext cx="7666876" cy="1704363"/>
            <a:chOff x="1214438" y="1733550"/>
            <a:chExt cx="9396413" cy="2179638"/>
          </a:xfrm>
        </p:grpSpPr>
        <p:sp>
          <p:nvSpPr>
            <p:cNvPr id="34" name="Freeform 10"/>
            <p:cNvSpPr/>
            <p:nvPr/>
          </p:nvSpPr>
          <p:spPr bwMode="auto">
            <a:xfrm>
              <a:off x="8501063" y="1733550"/>
              <a:ext cx="2109788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6686550" y="2686050"/>
              <a:ext cx="2111375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8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703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2"/>
            <p:cNvSpPr/>
            <p:nvPr/>
          </p:nvSpPr>
          <p:spPr bwMode="auto">
            <a:xfrm>
              <a:off x="4843463" y="1733550"/>
              <a:ext cx="2139950" cy="1258888"/>
            </a:xfrm>
            <a:custGeom>
              <a:avLst/>
              <a:gdLst>
                <a:gd name="T0" fmla="*/ 67 w 72"/>
                <a:gd name="T1" fmla="*/ 41 h 41"/>
                <a:gd name="T2" fmla="*/ 62 w 72"/>
                <a:gd name="T3" fmla="*/ 36 h 41"/>
                <a:gd name="T4" fmla="*/ 36 w 72"/>
                <a:gd name="T5" fmla="*/ 10 h 41"/>
                <a:gd name="T6" fmla="*/ 10 w 72"/>
                <a:gd name="T7" fmla="*/ 36 h 41"/>
                <a:gd name="T8" fmla="*/ 5 w 72"/>
                <a:gd name="T9" fmla="*/ 41 h 41"/>
                <a:gd name="T10" fmla="*/ 0 w 72"/>
                <a:gd name="T11" fmla="*/ 36 h 41"/>
                <a:gd name="T12" fmla="*/ 36 w 72"/>
                <a:gd name="T13" fmla="*/ 0 h 41"/>
                <a:gd name="T14" fmla="*/ 72 w 72"/>
                <a:gd name="T15" fmla="*/ 36 h 41"/>
                <a:gd name="T16" fmla="*/ 67 w 7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1">
                  <a:moveTo>
                    <a:pt x="67" y="41"/>
                  </a:moveTo>
                  <a:cubicBezTo>
                    <a:pt x="64" y="41"/>
                    <a:pt x="62" y="38"/>
                    <a:pt x="62" y="36"/>
                  </a:cubicBezTo>
                  <a:cubicBezTo>
                    <a:pt x="62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3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8"/>
                    <a:pt x="69" y="41"/>
                    <a:pt x="67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3028950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4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703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1214438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172513" y="2579523"/>
            <a:ext cx="121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政策沟通不断深化</a:t>
            </a:r>
            <a:endParaRPr lang="zh-CN" altLang="en-US" sz="2000" b="1" dirty="0">
              <a:solidFill>
                <a:srgbClr val="763E2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71693" y="2579523"/>
            <a:ext cx="1382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设施联通不断加强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6182539" y="2626798"/>
            <a:ext cx="122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贸易畅通不断提升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7665412" y="2612606"/>
            <a:ext cx="1293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资金融通不断扩大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9117936" y="2600514"/>
            <a:ext cx="137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民心相通不断促进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255256" y="1899932"/>
            <a:ext cx="923330" cy="255454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五个不断</a:t>
            </a:r>
            <a:endParaRPr lang="zh-CN" altLang="en-US" sz="4800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2831202" y="1038652"/>
            <a:ext cx="244099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“一带一路”建设旨在实现战略对接、优势互补。我们同有关国家协调政策，对接规划，同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多个国家和国际组织签署了合作协议，同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多个国家开展机制化产能合作</a:t>
            </a:r>
            <a:endParaRPr lang="zh-CN" altLang="en-US" sz="1050" dirty="0">
              <a:solidFill>
                <a:srgbClr val="763E23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053464" y="3880529"/>
            <a:ext cx="24374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目前，以中巴、中蒙俄、新亚欧大陆桥等经济走廊为引领，以陆海空通道和信息高速路为骨架，以铁路、港口、管网等重大工程为依托，一个复合型的基础设施网络正在形成</a:t>
            </a:r>
            <a:endParaRPr lang="zh-CN" altLang="en-US" sz="105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68747" y="1020871"/>
            <a:ext cx="28382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年至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年，中国同“一带一路”沿线国家贸易总额超过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万亿美元。中国对“一带一路”沿线国家投资累计超过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亿美元。中国企业已经在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多个国家建设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个经贸合作区，为有关国家创造近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亿美元税收和</a:t>
            </a:r>
            <a:r>
              <a:rPr lang="en-US" altLang="zh-CN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万个就业岗位</a:t>
            </a:r>
            <a:endParaRPr lang="zh-CN" altLang="en-US" sz="105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122796" y="3928036"/>
            <a:ext cx="236834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中国同参与国和组织开展了多种形式的金融合作，这些新型金融机制同世界银行等传统多边金融机构各有侧重、互为补充，形成层次清晰、初具规模的“一带一路”金融合作网络</a:t>
            </a:r>
            <a:endParaRPr lang="zh-CN" altLang="en-US" sz="105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99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99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1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4868166" cy="1460431"/>
            <a:chOff x="4134112" y="1650268"/>
            <a:chExt cx="4868166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</a:t>
              </a:r>
              <a:endParaRPr lang="en-US" altLang="zh-CN" sz="8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614604" y="1864958"/>
              <a:ext cx="33876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推动“一带一路”</a:t>
              </a:r>
              <a:endParaRPr lang="zh-CN" altLang="en-US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326243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建设行稳致远</a:t>
              </a:r>
              <a:endParaRPr lang="zh-CN" altLang="en-US" sz="40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662180">
            <a:off x="4429237" y="804465"/>
            <a:ext cx="3717053" cy="3676004"/>
            <a:chOff x="2439821" y="1393862"/>
            <a:chExt cx="3126581" cy="3092053"/>
          </a:xfrm>
        </p:grpSpPr>
        <p:sp>
          <p:nvSpPr>
            <p:cNvPr id="3" name="Freeform 11"/>
            <p:cNvSpPr/>
            <p:nvPr/>
          </p:nvSpPr>
          <p:spPr bwMode="auto">
            <a:xfrm rot="2160000">
              <a:off x="4471027" y="2132049"/>
              <a:ext cx="235744" cy="298847"/>
            </a:xfrm>
            <a:custGeom>
              <a:avLst/>
              <a:gdLst>
                <a:gd name="T0" fmla="*/ 0 w 253496"/>
                <a:gd name="T1" fmla="*/ 98995 h 320765"/>
                <a:gd name="T2" fmla="*/ 194876 w 253496"/>
                <a:gd name="T3" fmla="*/ 98995 h 320765"/>
                <a:gd name="T4" fmla="*/ 194876 w 253496"/>
                <a:gd name="T5" fmla="*/ 0 h 320765"/>
                <a:gd name="T6" fmla="*/ 389751 w 253496"/>
                <a:gd name="T7" fmla="*/ 247491 h 320765"/>
                <a:gd name="T8" fmla="*/ 194876 w 253496"/>
                <a:gd name="T9" fmla="*/ 494979 h 320765"/>
                <a:gd name="T10" fmla="*/ 194876 w 253496"/>
                <a:gd name="T11" fmla="*/ 395984 h 320765"/>
                <a:gd name="T12" fmla="*/ 0 w 253496"/>
                <a:gd name="T13" fmla="*/ 395984 h 320765"/>
                <a:gd name="T14" fmla="*/ 0 w 253496"/>
                <a:gd name="T15" fmla="*/ 9899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0" y="64153"/>
                  </a:moveTo>
                  <a:lnTo>
                    <a:pt x="126748" y="64153"/>
                  </a:lnTo>
                  <a:lnTo>
                    <a:pt x="126748" y="0"/>
                  </a:lnTo>
                  <a:lnTo>
                    <a:pt x="253496" y="160383"/>
                  </a:lnTo>
                  <a:lnTo>
                    <a:pt x="126748" y="320765"/>
                  </a:lnTo>
                  <a:lnTo>
                    <a:pt x="126748" y="256612"/>
                  </a:lnTo>
                  <a:lnTo>
                    <a:pt x="0" y="256612"/>
                  </a:lnTo>
                  <a:lnTo>
                    <a:pt x="0" y="64153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0" tIns="64136" rIns="76028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Freeform 13"/>
            <p:cNvSpPr/>
            <p:nvPr/>
          </p:nvSpPr>
          <p:spPr bwMode="auto">
            <a:xfrm rot="-4320000">
              <a:off x="4835953" y="3226830"/>
              <a:ext cx="235744" cy="298847"/>
            </a:xfrm>
            <a:custGeom>
              <a:avLst/>
              <a:gdLst>
                <a:gd name="T0" fmla="*/ 389751 w 253496"/>
                <a:gd name="T1" fmla="*/ 395985 h 320765"/>
                <a:gd name="T2" fmla="*/ 194876 w 253496"/>
                <a:gd name="T3" fmla="*/ 395985 h 320765"/>
                <a:gd name="T4" fmla="*/ 194876 w 253496"/>
                <a:gd name="T5" fmla="*/ 494982 h 320765"/>
                <a:gd name="T6" fmla="*/ 0 w 253496"/>
                <a:gd name="T7" fmla="*/ 247490 h 320765"/>
                <a:gd name="T8" fmla="*/ 194876 w 253496"/>
                <a:gd name="T9" fmla="*/ 0 h 320765"/>
                <a:gd name="T10" fmla="*/ 194876 w 253496"/>
                <a:gd name="T11" fmla="*/ 98997 h 320765"/>
                <a:gd name="T12" fmla="*/ 389751 w 253496"/>
                <a:gd name="T13" fmla="*/ 98997 h 320765"/>
                <a:gd name="T14" fmla="*/ 389751 w 253496"/>
                <a:gd name="T15" fmla="*/ 39598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76028" tIns="64136" rIns="1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Freeform 15"/>
            <p:cNvSpPr/>
            <p:nvPr/>
          </p:nvSpPr>
          <p:spPr bwMode="auto">
            <a:xfrm>
              <a:off x="3900717" y="3907272"/>
              <a:ext cx="236934" cy="298847"/>
            </a:xfrm>
            <a:custGeom>
              <a:avLst/>
              <a:gdLst>
                <a:gd name="T0" fmla="*/ 393696 w 253496"/>
                <a:gd name="T1" fmla="*/ 395985 h 320765"/>
                <a:gd name="T2" fmla="*/ 196848 w 253496"/>
                <a:gd name="T3" fmla="*/ 395985 h 320765"/>
                <a:gd name="T4" fmla="*/ 196848 w 253496"/>
                <a:gd name="T5" fmla="*/ 494982 h 320765"/>
                <a:gd name="T6" fmla="*/ 0 w 253496"/>
                <a:gd name="T7" fmla="*/ 247490 h 320765"/>
                <a:gd name="T8" fmla="*/ 196848 w 253496"/>
                <a:gd name="T9" fmla="*/ 0 h 320765"/>
                <a:gd name="T10" fmla="*/ 196848 w 253496"/>
                <a:gd name="T11" fmla="*/ 98997 h 320765"/>
                <a:gd name="T12" fmla="*/ 393696 w 253496"/>
                <a:gd name="T13" fmla="*/ 98997 h 320765"/>
                <a:gd name="T14" fmla="*/ 393696 w 253496"/>
                <a:gd name="T15" fmla="*/ 39598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76029" tIns="64137" rIns="1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17"/>
            <p:cNvSpPr/>
            <p:nvPr/>
          </p:nvSpPr>
          <p:spPr bwMode="auto">
            <a:xfrm rot="4320000">
              <a:off x="2960719" y="3233973"/>
              <a:ext cx="235744" cy="298847"/>
            </a:xfrm>
            <a:custGeom>
              <a:avLst/>
              <a:gdLst>
                <a:gd name="T0" fmla="*/ 389751 w 253496"/>
                <a:gd name="T1" fmla="*/ 395984 h 320765"/>
                <a:gd name="T2" fmla="*/ 194876 w 253496"/>
                <a:gd name="T3" fmla="*/ 395984 h 320765"/>
                <a:gd name="T4" fmla="*/ 194876 w 253496"/>
                <a:gd name="T5" fmla="*/ 494979 h 320765"/>
                <a:gd name="T6" fmla="*/ 0 w 253496"/>
                <a:gd name="T7" fmla="*/ 247488 h 320765"/>
                <a:gd name="T8" fmla="*/ 194876 w 253496"/>
                <a:gd name="T9" fmla="*/ 0 h 320765"/>
                <a:gd name="T10" fmla="*/ 194876 w 253496"/>
                <a:gd name="T11" fmla="*/ 98995 h 320765"/>
                <a:gd name="T12" fmla="*/ 389751 w 253496"/>
                <a:gd name="T13" fmla="*/ 98995 h 320765"/>
                <a:gd name="T14" fmla="*/ 389751 w 253496"/>
                <a:gd name="T15" fmla="*/ 395984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253496" y="256612"/>
                  </a:moveTo>
                  <a:lnTo>
                    <a:pt x="126748" y="256612"/>
                  </a:lnTo>
                  <a:lnTo>
                    <a:pt x="126748" y="320765"/>
                  </a:lnTo>
                  <a:lnTo>
                    <a:pt x="0" y="160382"/>
                  </a:lnTo>
                  <a:lnTo>
                    <a:pt x="126748" y="0"/>
                  </a:lnTo>
                  <a:lnTo>
                    <a:pt x="126748" y="64153"/>
                  </a:lnTo>
                  <a:lnTo>
                    <a:pt x="253496" y="64153"/>
                  </a:lnTo>
                  <a:lnTo>
                    <a:pt x="253496" y="256612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76029" tIns="64136" rIns="0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19"/>
            <p:cNvSpPr/>
            <p:nvPr/>
          </p:nvSpPr>
          <p:spPr bwMode="auto">
            <a:xfrm rot="-2160000">
              <a:off x="3301833" y="2129668"/>
              <a:ext cx="236935" cy="298847"/>
            </a:xfrm>
            <a:custGeom>
              <a:avLst/>
              <a:gdLst>
                <a:gd name="T0" fmla="*/ 0 w 253496"/>
                <a:gd name="T1" fmla="*/ 98995 h 320765"/>
                <a:gd name="T2" fmla="*/ 196850 w 253496"/>
                <a:gd name="T3" fmla="*/ 98995 h 320765"/>
                <a:gd name="T4" fmla="*/ 196850 w 253496"/>
                <a:gd name="T5" fmla="*/ 0 h 320765"/>
                <a:gd name="T6" fmla="*/ 393699 w 253496"/>
                <a:gd name="T7" fmla="*/ 247491 h 320765"/>
                <a:gd name="T8" fmla="*/ 196850 w 253496"/>
                <a:gd name="T9" fmla="*/ 494979 h 320765"/>
                <a:gd name="T10" fmla="*/ 196850 w 253496"/>
                <a:gd name="T11" fmla="*/ 395984 h 320765"/>
                <a:gd name="T12" fmla="*/ 0 w 253496"/>
                <a:gd name="T13" fmla="*/ 395984 h 320765"/>
                <a:gd name="T14" fmla="*/ 0 w 253496"/>
                <a:gd name="T15" fmla="*/ 98995 h 3207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3496" h="320765">
                  <a:moveTo>
                    <a:pt x="0" y="64153"/>
                  </a:moveTo>
                  <a:lnTo>
                    <a:pt x="126748" y="64153"/>
                  </a:lnTo>
                  <a:lnTo>
                    <a:pt x="126748" y="0"/>
                  </a:lnTo>
                  <a:lnTo>
                    <a:pt x="253496" y="160383"/>
                  </a:lnTo>
                  <a:lnTo>
                    <a:pt x="126748" y="320765"/>
                  </a:lnTo>
                  <a:lnTo>
                    <a:pt x="126748" y="256612"/>
                  </a:lnTo>
                  <a:lnTo>
                    <a:pt x="0" y="256612"/>
                  </a:lnTo>
                  <a:lnTo>
                    <a:pt x="0" y="64153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txBody>
            <a:bodyPr lIns="-1" tIns="64136" rIns="76029" bIns="64136" anchor="ctr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601871" y="1393862"/>
              <a:ext cx="889397" cy="889397"/>
              <a:chOff x="3601871" y="1393862"/>
              <a:chExt cx="889397" cy="889397"/>
            </a:xfrm>
          </p:grpSpPr>
          <p:sp>
            <p:nvSpPr>
              <p:cNvPr id="21" name="椭圆 8"/>
              <p:cNvSpPr>
                <a:spLocks noChangeArrowheads="1"/>
              </p:cNvSpPr>
              <p:nvPr/>
            </p:nvSpPr>
            <p:spPr bwMode="auto">
              <a:xfrm>
                <a:off x="3601871" y="1393862"/>
                <a:ext cx="889397" cy="889397"/>
              </a:xfrm>
              <a:prstGeom prst="ellipse">
                <a:avLst/>
              </a:prstGeom>
              <a:solidFill>
                <a:srgbClr val="9F6A3B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文本框 14"/>
              <p:cNvSpPr txBox="1">
                <a:spLocks noChangeArrowheads="1"/>
              </p:cNvSpPr>
              <p:nvPr/>
            </p:nvSpPr>
            <p:spPr bwMode="auto">
              <a:xfrm rot="19937820">
                <a:off x="3631475" y="1518312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F1DCB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繁荣之路</a:t>
                </a:r>
                <a:endParaRPr lang="en-US" altLang="zh-CN" sz="2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77005" y="2229681"/>
              <a:ext cx="889397" cy="889397"/>
              <a:chOff x="4677005" y="2229681"/>
              <a:chExt cx="889397" cy="889397"/>
            </a:xfrm>
          </p:grpSpPr>
          <p:sp>
            <p:nvSpPr>
              <p:cNvPr id="19" name="椭圆 5"/>
              <p:cNvSpPr>
                <a:spLocks noChangeArrowheads="1"/>
              </p:cNvSpPr>
              <p:nvPr/>
            </p:nvSpPr>
            <p:spPr bwMode="auto">
              <a:xfrm>
                <a:off x="4677005" y="2229681"/>
                <a:ext cx="889397" cy="889397"/>
              </a:xfrm>
              <a:prstGeom prst="ellipse">
                <a:avLst/>
              </a:prstGeom>
              <a:solidFill>
                <a:srgbClr val="FFCA82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5"/>
              <p:cNvSpPr txBox="1">
                <a:spLocks noChangeArrowheads="1"/>
              </p:cNvSpPr>
              <p:nvPr/>
            </p:nvSpPr>
            <p:spPr bwMode="auto">
              <a:xfrm rot="19937820">
                <a:off x="4792293" y="2375296"/>
                <a:ext cx="657386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9F6A3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开放之路</a:t>
                </a:r>
                <a:endParaRPr lang="en-US" altLang="zh-CN" sz="2000" b="1" dirty="0">
                  <a:solidFill>
                    <a:srgbClr val="9F6A3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03148" y="3597709"/>
              <a:ext cx="889397" cy="888206"/>
              <a:chOff x="4303148" y="3597709"/>
              <a:chExt cx="889397" cy="888206"/>
            </a:xfrm>
          </p:grpSpPr>
          <p:sp>
            <p:nvSpPr>
              <p:cNvPr id="17" name="椭圆 3"/>
              <p:cNvSpPr>
                <a:spLocks noChangeArrowheads="1"/>
              </p:cNvSpPr>
              <p:nvPr/>
            </p:nvSpPr>
            <p:spPr bwMode="auto">
              <a:xfrm>
                <a:off x="4303148" y="3597709"/>
                <a:ext cx="889397" cy="888206"/>
              </a:xfrm>
              <a:prstGeom prst="ellipse">
                <a:avLst/>
              </a:prstGeom>
              <a:solidFill>
                <a:srgbClr val="9F6A3B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文本框 16"/>
              <p:cNvSpPr txBox="1">
                <a:spLocks noChangeArrowheads="1"/>
              </p:cNvSpPr>
              <p:nvPr/>
            </p:nvSpPr>
            <p:spPr bwMode="auto">
              <a:xfrm rot="19937820">
                <a:off x="4348507" y="3736446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F1DCB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创新之路</a:t>
                </a:r>
                <a:endParaRPr lang="en-US" altLang="zh-CN" sz="2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875589" y="3590565"/>
              <a:ext cx="888206" cy="889397"/>
              <a:chOff x="2875589" y="3590565"/>
              <a:chExt cx="888206" cy="889397"/>
            </a:xfrm>
          </p:grpSpPr>
          <p:sp>
            <p:nvSpPr>
              <p:cNvPr id="15" name="椭圆 6"/>
              <p:cNvSpPr>
                <a:spLocks noChangeArrowheads="1"/>
              </p:cNvSpPr>
              <p:nvPr/>
            </p:nvSpPr>
            <p:spPr bwMode="auto">
              <a:xfrm>
                <a:off x="2875589" y="3590565"/>
                <a:ext cx="888206" cy="889397"/>
              </a:xfrm>
              <a:prstGeom prst="ellipse">
                <a:avLst/>
              </a:prstGeom>
              <a:solidFill>
                <a:srgbClr val="703116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文本框 15"/>
              <p:cNvSpPr txBox="1">
                <a:spLocks noChangeArrowheads="1"/>
              </p:cNvSpPr>
              <p:nvPr/>
            </p:nvSpPr>
            <p:spPr bwMode="auto">
              <a:xfrm rot="19937820">
                <a:off x="2910868" y="3718567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F1DCB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文明之路</a:t>
                </a:r>
                <a:endParaRPr lang="en-US" altLang="zh-CN" sz="2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439821" y="2229681"/>
              <a:ext cx="889397" cy="889397"/>
              <a:chOff x="2439821" y="2229681"/>
              <a:chExt cx="889397" cy="889397"/>
            </a:xfrm>
          </p:grpSpPr>
          <p:sp>
            <p:nvSpPr>
              <p:cNvPr id="13" name="椭圆 7"/>
              <p:cNvSpPr>
                <a:spLocks noChangeArrowheads="1"/>
              </p:cNvSpPr>
              <p:nvPr/>
            </p:nvSpPr>
            <p:spPr bwMode="auto">
              <a:xfrm>
                <a:off x="2439821" y="2229681"/>
                <a:ext cx="889397" cy="889397"/>
              </a:xfrm>
              <a:prstGeom prst="ellipse">
                <a:avLst/>
              </a:prstGeom>
              <a:solidFill>
                <a:srgbClr val="FFCA82"/>
              </a:solidFill>
              <a:ln>
                <a:noFill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文本框 18"/>
              <p:cNvSpPr txBox="1">
                <a:spLocks noChangeArrowheads="1"/>
              </p:cNvSpPr>
              <p:nvPr/>
            </p:nvSpPr>
            <p:spPr bwMode="auto">
              <a:xfrm rot="19937820">
                <a:off x="2484643" y="2371019"/>
                <a:ext cx="783431" cy="5954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>
                    <a:solidFill>
                      <a:srgbClr val="9F6A3B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和平之路</a:t>
                </a:r>
                <a:endParaRPr lang="en-US" altLang="zh-CN" sz="2000" b="1" dirty="0">
                  <a:solidFill>
                    <a:srgbClr val="9F6A3B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23" name="矩形: 圆角 2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5225335" y="2139664"/>
            <a:ext cx="1930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</a:t>
            </a:r>
            <a:endParaRPr lang="en-US" altLang="zh-CN" sz="24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</a:t>
            </a:r>
            <a:endParaRPr lang="en-US" altLang="zh-CN" sz="24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建成</a:t>
            </a:r>
            <a:endParaRPr lang="zh-CN" altLang="en-US" sz="2400" b="1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85526" y="1565075"/>
            <a:ext cx="732917" cy="2652095"/>
            <a:chOff x="1475656" y="1294656"/>
            <a:chExt cx="977223" cy="3790530"/>
          </a:xfrm>
        </p:grpSpPr>
        <p:sp>
          <p:nvSpPr>
            <p:cNvPr id="6" name="矩形 27"/>
            <p:cNvSpPr/>
            <p:nvPr/>
          </p:nvSpPr>
          <p:spPr>
            <a:xfrm>
              <a:off x="1475656" y="1294656"/>
              <a:ext cx="977223" cy="3790530"/>
            </a:xfrm>
            <a:custGeom>
              <a:avLst/>
              <a:gdLst>
                <a:gd name="connsiteX0" fmla="*/ 0 w 1512168"/>
                <a:gd name="connsiteY0" fmla="*/ 0 h 4025639"/>
                <a:gd name="connsiteX1" fmla="*/ 1512168 w 1512168"/>
                <a:gd name="connsiteY1" fmla="*/ 0 h 4025639"/>
                <a:gd name="connsiteX2" fmla="*/ 1512168 w 1512168"/>
                <a:gd name="connsiteY2" fmla="*/ 4025639 h 4025639"/>
                <a:gd name="connsiteX3" fmla="*/ 0 w 1512168"/>
                <a:gd name="connsiteY3" fmla="*/ 4025639 h 4025639"/>
                <a:gd name="connsiteX4" fmla="*/ 0 w 1512168"/>
                <a:gd name="connsiteY4" fmla="*/ 0 h 4025639"/>
                <a:gd name="connsiteX0-1" fmla="*/ 1512168 w 1603608"/>
                <a:gd name="connsiteY0-2" fmla="*/ 0 h 4025639"/>
                <a:gd name="connsiteX1-3" fmla="*/ 1512168 w 1603608"/>
                <a:gd name="connsiteY1-4" fmla="*/ 4025639 h 4025639"/>
                <a:gd name="connsiteX2-5" fmla="*/ 0 w 1603608"/>
                <a:gd name="connsiteY2-6" fmla="*/ 4025639 h 4025639"/>
                <a:gd name="connsiteX3-7" fmla="*/ 0 w 1603608"/>
                <a:gd name="connsiteY3-8" fmla="*/ 0 h 4025639"/>
                <a:gd name="connsiteX4-9" fmla="*/ 1603608 w 1603608"/>
                <a:gd name="connsiteY4-10" fmla="*/ 91440 h 4025639"/>
                <a:gd name="connsiteX0-11" fmla="*/ 1512168 w 1603608"/>
                <a:gd name="connsiteY0-12" fmla="*/ 4025639 h 4025639"/>
                <a:gd name="connsiteX1-13" fmla="*/ 0 w 1603608"/>
                <a:gd name="connsiteY1-14" fmla="*/ 4025639 h 4025639"/>
                <a:gd name="connsiteX2-15" fmla="*/ 0 w 1603608"/>
                <a:gd name="connsiteY2-16" fmla="*/ 0 h 4025639"/>
                <a:gd name="connsiteX3-17" fmla="*/ 1603608 w 1603608"/>
                <a:gd name="connsiteY3-18" fmla="*/ 91440 h 4025639"/>
                <a:gd name="connsiteX0-19" fmla="*/ 1512168 w 1512168"/>
                <a:gd name="connsiteY0-20" fmla="*/ 4025639 h 4025639"/>
                <a:gd name="connsiteX1-21" fmla="*/ 0 w 1512168"/>
                <a:gd name="connsiteY1-22" fmla="*/ 4025639 h 4025639"/>
                <a:gd name="connsiteX2-23" fmla="*/ 0 w 1512168"/>
                <a:gd name="connsiteY2-24" fmla="*/ 0 h 4025639"/>
                <a:gd name="connsiteX3-25" fmla="*/ 1462931 w 1512168"/>
                <a:gd name="connsiteY3-26" fmla="*/ 21102 h 4025639"/>
                <a:gd name="connsiteX0-27" fmla="*/ 1512168 w 1512168"/>
                <a:gd name="connsiteY0-28" fmla="*/ 4039706 h 4039706"/>
                <a:gd name="connsiteX1-29" fmla="*/ 0 w 1512168"/>
                <a:gd name="connsiteY1-30" fmla="*/ 4039706 h 4039706"/>
                <a:gd name="connsiteX2-31" fmla="*/ 0 w 1512168"/>
                <a:gd name="connsiteY2-32" fmla="*/ 14067 h 4039706"/>
                <a:gd name="connsiteX3-33" fmla="*/ 1462931 w 1512168"/>
                <a:gd name="connsiteY3-34" fmla="*/ 0 h 4039706"/>
                <a:gd name="connsiteX0-35" fmla="*/ 1512168 w 1512168"/>
                <a:gd name="connsiteY0-36" fmla="*/ 4026213 h 4026213"/>
                <a:gd name="connsiteX1-37" fmla="*/ 0 w 1512168"/>
                <a:gd name="connsiteY1-38" fmla="*/ 4026213 h 4026213"/>
                <a:gd name="connsiteX2-39" fmla="*/ 0 w 1512168"/>
                <a:gd name="connsiteY2-40" fmla="*/ 574 h 4026213"/>
                <a:gd name="connsiteX3-41" fmla="*/ 1471569 w 1512168"/>
                <a:gd name="connsiteY3-42" fmla="*/ 16938 h 4026213"/>
                <a:gd name="connsiteX0-43" fmla="*/ 1512168 w 1512168"/>
                <a:gd name="connsiteY0-44" fmla="*/ 4033619 h 4033619"/>
                <a:gd name="connsiteX1-45" fmla="*/ 0 w 1512168"/>
                <a:gd name="connsiteY1-46" fmla="*/ 4033619 h 4033619"/>
                <a:gd name="connsiteX2-47" fmla="*/ 0 w 1512168"/>
                <a:gd name="connsiteY2-48" fmla="*/ 7980 h 4033619"/>
                <a:gd name="connsiteX3-49" fmla="*/ 1488845 w 1512168"/>
                <a:gd name="connsiteY3-50" fmla="*/ 0 h 4033619"/>
                <a:gd name="connsiteX0-51" fmla="*/ 1512168 w 1512168"/>
                <a:gd name="connsiteY0-52" fmla="*/ 4025639 h 4025639"/>
                <a:gd name="connsiteX1-53" fmla="*/ 0 w 1512168"/>
                <a:gd name="connsiteY1-54" fmla="*/ 4025639 h 4025639"/>
                <a:gd name="connsiteX2-55" fmla="*/ 0 w 1512168"/>
                <a:gd name="connsiteY2-56" fmla="*/ 0 h 4025639"/>
                <a:gd name="connsiteX3-57" fmla="*/ 1497483 w 1512168"/>
                <a:gd name="connsiteY3-58" fmla="*/ 4193 h 4025639"/>
                <a:gd name="connsiteX0-59" fmla="*/ 1512168 w 1512168"/>
                <a:gd name="connsiteY0-60" fmla="*/ 4039704 h 4039704"/>
                <a:gd name="connsiteX1-61" fmla="*/ 0 w 1512168"/>
                <a:gd name="connsiteY1-62" fmla="*/ 4039704 h 4039704"/>
                <a:gd name="connsiteX2-63" fmla="*/ 0 w 1512168"/>
                <a:gd name="connsiteY2-64" fmla="*/ 14065 h 4039704"/>
                <a:gd name="connsiteX3-65" fmla="*/ 1506122 w 1512168"/>
                <a:gd name="connsiteY3-66" fmla="*/ 0 h 4039704"/>
                <a:gd name="connsiteX0-67" fmla="*/ 1512168 w 1532036"/>
                <a:gd name="connsiteY0-68" fmla="*/ 4039704 h 4039704"/>
                <a:gd name="connsiteX1-69" fmla="*/ 0 w 1532036"/>
                <a:gd name="connsiteY1-70" fmla="*/ 4039704 h 4039704"/>
                <a:gd name="connsiteX2-71" fmla="*/ 0 w 1532036"/>
                <a:gd name="connsiteY2-72" fmla="*/ 14065 h 4039704"/>
                <a:gd name="connsiteX3-73" fmla="*/ 1532036 w 1532036"/>
                <a:gd name="connsiteY3-74" fmla="*/ 0 h 4039704"/>
                <a:gd name="connsiteX0-75" fmla="*/ 1512168 w 1536268"/>
                <a:gd name="connsiteY0-76" fmla="*/ 4027775 h 4027775"/>
                <a:gd name="connsiteX1-77" fmla="*/ 0 w 1536268"/>
                <a:gd name="connsiteY1-78" fmla="*/ 4027775 h 4027775"/>
                <a:gd name="connsiteX2-79" fmla="*/ 0 w 1536268"/>
                <a:gd name="connsiteY2-80" fmla="*/ 2136 h 4027775"/>
                <a:gd name="connsiteX3-81" fmla="*/ 1536268 w 1536268"/>
                <a:gd name="connsiteY3-82" fmla="*/ 0 h 4027775"/>
                <a:gd name="connsiteX0-83" fmla="*/ 1512168 w 1548965"/>
                <a:gd name="connsiteY0-84" fmla="*/ 4025639 h 4025639"/>
                <a:gd name="connsiteX1-85" fmla="*/ 0 w 1548965"/>
                <a:gd name="connsiteY1-86" fmla="*/ 4025639 h 4025639"/>
                <a:gd name="connsiteX2-87" fmla="*/ 0 w 1548965"/>
                <a:gd name="connsiteY2-88" fmla="*/ 0 h 4025639"/>
                <a:gd name="connsiteX3-89" fmla="*/ 1548965 w 1548965"/>
                <a:gd name="connsiteY3-90" fmla="*/ 847 h 4025639"/>
                <a:gd name="connsiteX0-91" fmla="*/ 1512168 w 1553197"/>
                <a:gd name="connsiteY0-92" fmla="*/ 4030756 h 4030756"/>
                <a:gd name="connsiteX1-93" fmla="*/ 0 w 1553197"/>
                <a:gd name="connsiteY1-94" fmla="*/ 4030756 h 4030756"/>
                <a:gd name="connsiteX2-95" fmla="*/ 0 w 1553197"/>
                <a:gd name="connsiteY2-96" fmla="*/ 5117 h 4030756"/>
                <a:gd name="connsiteX3-97" fmla="*/ 1553197 w 1553197"/>
                <a:gd name="connsiteY3-98" fmla="*/ 0 h 4030756"/>
                <a:gd name="connsiteX0-99" fmla="*/ 1512168 w 1557429"/>
                <a:gd name="connsiteY0-100" fmla="*/ 4027774 h 4027774"/>
                <a:gd name="connsiteX1-101" fmla="*/ 0 w 1557429"/>
                <a:gd name="connsiteY1-102" fmla="*/ 4027774 h 4027774"/>
                <a:gd name="connsiteX2-103" fmla="*/ 0 w 1557429"/>
                <a:gd name="connsiteY2-104" fmla="*/ 2135 h 4027774"/>
                <a:gd name="connsiteX3-105" fmla="*/ 1557429 w 1557429"/>
                <a:gd name="connsiteY3-106" fmla="*/ 0 h 4027774"/>
                <a:gd name="connsiteX0-107" fmla="*/ 1512168 w 1561661"/>
                <a:gd name="connsiteY0-108" fmla="*/ 4025639 h 4025639"/>
                <a:gd name="connsiteX1-109" fmla="*/ 0 w 1561661"/>
                <a:gd name="connsiteY1-110" fmla="*/ 4025639 h 4025639"/>
                <a:gd name="connsiteX2-111" fmla="*/ 0 w 1561661"/>
                <a:gd name="connsiteY2-112" fmla="*/ 0 h 4025639"/>
                <a:gd name="connsiteX3-113" fmla="*/ 1561661 w 1561661"/>
                <a:gd name="connsiteY3-114" fmla="*/ 6811 h 4025639"/>
                <a:gd name="connsiteX0-115" fmla="*/ 1512168 w 1570126"/>
                <a:gd name="connsiteY0-116" fmla="*/ 4027774 h 4027774"/>
                <a:gd name="connsiteX1-117" fmla="*/ 0 w 1570126"/>
                <a:gd name="connsiteY1-118" fmla="*/ 4027774 h 4027774"/>
                <a:gd name="connsiteX2-119" fmla="*/ 0 w 1570126"/>
                <a:gd name="connsiteY2-120" fmla="*/ 2135 h 4027774"/>
                <a:gd name="connsiteX3-121" fmla="*/ 1570126 w 1570126"/>
                <a:gd name="connsiteY3-122" fmla="*/ 0 h 4027774"/>
                <a:gd name="connsiteX0-123" fmla="*/ 1512168 w 1574358"/>
                <a:gd name="connsiteY0-124" fmla="*/ 4025639 h 4025639"/>
                <a:gd name="connsiteX1-125" fmla="*/ 0 w 1574358"/>
                <a:gd name="connsiteY1-126" fmla="*/ 4025639 h 4025639"/>
                <a:gd name="connsiteX2-127" fmla="*/ 0 w 1574358"/>
                <a:gd name="connsiteY2-128" fmla="*/ 0 h 4025639"/>
                <a:gd name="connsiteX3-129" fmla="*/ 1574358 w 1574358"/>
                <a:gd name="connsiteY3-130" fmla="*/ 9793 h 4025639"/>
                <a:gd name="connsiteX0-131" fmla="*/ 1512168 w 1578590"/>
                <a:gd name="connsiteY0-132" fmla="*/ 4025639 h 4025639"/>
                <a:gd name="connsiteX1-133" fmla="*/ 0 w 1578590"/>
                <a:gd name="connsiteY1-134" fmla="*/ 4025639 h 4025639"/>
                <a:gd name="connsiteX2-135" fmla="*/ 0 w 1578590"/>
                <a:gd name="connsiteY2-136" fmla="*/ 0 h 4025639"/>
                <a:gd name="connsiteX3-137" fmla="*/ 1578590 w 1578590"/>
                <a:gd name="connsiteY3-138" fmla="*/ 847 h 40256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8590" h="4025639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w="190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75656" y="3101846"/>
              <a:ext cx="864096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771576" y="1102542"/>
            <a:ext cx="5594849" cy="567118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1" y="1488535"/>
              <a:ext cx="5733253" cy="54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要构建以合作共赢为核心的新型国际关系，打造对话不对抗、结伴不结盟的伙伴关系</a:t>
              </a:r>
              <a:endParaRPr lang="zh-CN" altLang="en-US" sz="14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8" y="983426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576" y="2452239"/>
            <a:ext cx="5594849" cy="567258"/>
            <a:chOff x="3099904" y="3084411"/>
            <a:chExt cx="7459798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247892" y="3090740"/>
              <a:ext cx="6061166" cy="69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各国应该尊重彼此主权、尊严、领土完整，尊重彼此发展道路和社会制度，尊重彼此核心利益和重大关切</a:t>
              </a:r>
              <a:endParaRPr lang="zh-CN" altLang="en-US" dirty="0">
                <a:solidFill>
                  <a:srgbClr val="703116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41608" y="23332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6" y="3796014"/>
            <a:ext cx="5594849" cy="555642"/>
            <a:chOff x="3099904" y="5020823"/>
            <a:chExt cx="7459798" cy="59585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1320" y="5055591"/>
              <a:ext cx="5674307" cy="56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1DCB9"/>
                  </a:solidFill>
                </a:rPr>
                <a:t>要树立共同、综合、合作、可持续的安全观，营造共建共享的安全格局</a:t>
              </a:r>
              <a:endParaRPr lang="zh-CN" altLang="en-US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8" y="36590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60359" y="1397296"/>
            <a:ext cx="732917" cy="2914646"/>
            <a:chOff x="3285526" y="1565075"/>
            <a:chExt cx="732917" cy="2914646"/>
          </a:xfrm>
        </p:grpSpPr>
        <p:grpSp>
          <p:nvGrpSpPr>
            <p:cNvPr id="5" name="组合 4"/>
            <p:cNvGrpSpPr/>
            <p:nvPr/>
          </p:nvGrpSpPr>
          <p:grpSpPr>
            <a:xfrm>
              <a:off x="3285526" y="1565075"/>
              <a:ext cx="732917" cy="2914646"/>
              <a:chOff x="1475656" y="1294656"/>
              <a:chExt cx="977223" cy="3790530"/>
            </a:xfrm>
          </p:grpSpPr>
          <p:sp>
            <p:nvSpPr>
              <p:cNvPr id="6" name="矩形 27"/>
              <p:cNvSpPr/>
              <p:nvPr/>
            </p:nvSpPr>
            <p:spPr>
              <a:xfrm>
                <a:off x="1475656" y="1294656"/>
                <a:ext cx="977223" cy="3790530"/>
              </a:xfrm>
              <a:custGeom>
                <a:avLst/>
                <a:gdLst>
                  <a:gd name="connsiteX0" fmla="*/ 0 w 1512168"/>
                  <a:gd name="connsiteY0" fmla="*/ 0 h 4025639"/>
                  <a:gd name="connsiteX1" fmla="*/ 1512168 w 1512168"/>
                  <a:gd name="connsiteY1" fmla="*/ 0 h 4025639"/>
                  <a:gd name="connsiteX2" fmla="*/ 1512168 w 1512168"/>
                  <a:gd name="connsiteY2" fmla="*/ 4025639 h 4025639"/>
                  <a:gd name="connsiteX3" fmla="*/ 0 w 1512168"/>
                  <a:gd name="connsiteY3" fmla="*/ 4025639 h 4025639"/>
                  <a:gd name="connsiteX4" fmla="*/ 0 w 1512168"/>
                  <a:gd name="connsiteY4" fmla="*/ 0 h 4025639"/>
                  <a:gd name="connsiteX0-1" fmla="*/ 1512168 w 1603608"/>
                  <a:gd name="connsiteY0-2" fmla="*/ 0 h 4025639"/>
                  <a:gd name="connsiteX1-3" fmla="*/ 1512168 w 1603608"/>
                  <a:gd name="connsiteY1-4" fmla="*/ 4025639 h 4025639"/>
                  <a:gd name="connsiteX2-5" fmla="*/ 0 w 1603608"/>
                  <a:gd name="connsiteY2-6" fmla="*/ 4025639 h 4025639"/>
                  <a:gd name="connsiteX3-7" fmla="*/ 0 w 1603608"/>
                  <a:gd name="connsiteY3-8" fmla="*/ 0 h 4025639"/>
                  <a:gd name="connsiteX4-9" fmla="*/ 1603608 w 1603608"/>
                  <a:gd name="connsiteY4-10" fmla="*/ 91440 h 4025639"/>
                  <a:gd name="connsiteX0-11" fmla="*/ 1512168 w 1603608"/>
                  <a:gd name="connsiteY0-12" fmla="*/ 4025639 h 4025639"/>
                  <a:gd name="connsiteX1-13" fmla="*/ 0 w 1603608"/>
                  <a:gd name="connsiteY1-14" fmla="*/ 4025639 h 4025639"/>
                  <a:gd name="connsiteX2-15" fmla="*/ 0 w 1603608"/>
                  <a:gd name="connsiteY2-16" fmla="*/ 0 h 4025639"/>
                  <a:gd name="connsiteX3-17" fmla="*/ 1603608 w 1603608"/>
                  <a:gd name="connsiteY3-18" fmla="*/ 91440 h 4025639"/>
                  <a:gd name="connsiteX0-19" fmla="*/ 1512168 w 1512168"/>
                  <a:gd name="connsiteY0-20" fmla="*/ 4025639 h 4025639"/>
                  <a:gd name="connsiteX1-21" fmla="*/ 0 w 1512168"/>
                  <a:gd name="connsiteY1-22" fmla="*/ 4025639 h 4025639"/>
                  <a:gd name="connsiteX2-23" fmla="*/ 0 w 1512168"/>
                  <a:gd name="connsiteY2-24" fmla="*/ 0 h 4025639"/>
                  <a:gd name="connsiteX3-25" fmla="*/ 1462931 w 1512168"/>
                  <a:gd name="connsiteY3-26" fmla="*/ 21102 h 4025639"/>
                  <a:gd name="connsiteX0-27" fmla="*/ 1512168 w 1512168"/>
                  <a:gd name="connsiteY0-28" fmla="*/ 4039706 h 4039706"/>
                  <a:gd name="connsiteX1-29" fmla="*/ 0 w 1512168"/>
                  <a:gd name="connsiteY1-30" fmla="*/ 4039706 h 4039706"/>
                  <a:gd name="connsiteX2-31" fmla="*/ 0 w 1512168"/>
                  <a:gd name="connsiteY2-32" fmla="*/ 14067 h 4039706"/>
                  <a:gd name="connsiteX3-33" fmla="*/ 1462931 w 1512168"/>
                  <a:gd name="connsiteY3-34" fmla="*/ 0 h 4039706"/>
                  <a:gd name="connsiteX0-35" fmla="*/ 1512168 w 1512168"/>
                  <a:gd name="connsiteY0-36" fmla="*/ 4026213 h 4026213"/>
                  <a:gd name="connsiteX1-37" fmla="*/ 0 w 1512168"/>
                  <a:gd name="connsiteY1-38" fmla="*/ 4026213 h 4026213"/>
                  <a:gd name="connsiteX2-39" fmla="*/ 0 w 1512168"/>
                  <a:gd name="connsiteY2-40" fmla="*/ 574 h 4026213"/>
                  <a:gd name="connsiteX3-41" fmla="*/ 1471569 w 1512168"/>
                  <a:gd name="connsiteY3-42" fmla="*/ 16938 h 4026213"/>
                  <a:gd name="connsiteX0-43" fmla="*/ 1512168 w 1512168"/>
                  <a:gd name="connsiteY0-44" fmla="*/ 4033619 h 4033619"/>
                  <a:gd name="connsiteX1-45" fmla="*/ 0 w 1512168"/>
                  <a:gd name="connsiteY1-46" fmla="*/ 4033619 h 4033619"/>
                  <a:gd name="connsiteX2-47" fmla="*/ 0 w 1512168"/>
                  <a:gd name="connsiteY2-48" fmla="*/ 7980 h 4033619"/>
                  <a:gd name="connsiteX3-49" fmla="*/ 1488845 w 1512168"/>
                  <a:gd name="connsiteY3-50" fmla="*/ 0 h 4033619"/>
                  <a:gd name="connsiteX0-51" fmla="*/ 1512168 w 1512168"/>
                  <a:gd name="connsiteY0-52" fmla="*/ 4025639 h 4025639"/>
                  <a:gd name="connsiteX1-53" fmla="*/ 0 w 1512168"/>
                  <a:gd name="connsiteY1-54" fmla="*/ 4025639 h 4025639"/>
                  <a:gd name="connsiteX2-55" fmla="*/ 0 w 1512168"/>
                  <a:gd name="connsiteY2-56" fmla="*/ 0 h 4025639"/>
                  <a:gd name="connsiteX3-57" fmla="*/ 1497483 w 1512168"/>
                  <a:gd name="connsiteY3-58" fmla="*/ 4193 h 4025639"/>
                  <a:gd name="connsiteX0-59" fmla="*/ 1512168 w 1512168"/>
                  <a:gd name="connsiteY0-60" fmla="*/ 4039704 h 4039704"/>
                  <a:gd name="connsiteX1-61" fmla="*/ 0 w 1512168"/>
                  <a:gd name="connsiteY1-62" fmla="*/ 4039704 h 4039704"/>
                  <a:gd name="connsiteX2-63" fmla="*/ 0 w 1512168"/>
                  <a:gd name="connsiteY2-64" fmla="*/ 14065 h 4039704"/>
                  <a:gd name="connsiteX3-65" fmla="*/ 1506122 w 1512168"/>
                  <a:gd name="connsiteY3-66" fmla="*/ 0 h 4039704"/>
                  <a:gd name="connsiteX0-67" fmla="*/ 1512168 w 1532036"/>
                  <a:gd name="connsiteY0-68" fmla="*/ 4039704 h 4039704"/>
                  <a:gd name="connsiteX1-69" fmla="*/ 0 w 1532036"/>
                  <a:gd name="connsiteY1-70" fmla="*/ 4039704 h 4039704"/>
                  <a:gd name="connsiteX2-71" fmla="*/ 0 w 1532036"/>
                  <a:gd name="connsiteY2-72" fmla="*/ 14065 h 4039704"/>
                  <a:gd name="connsiteX3-73" fmla="*/ 1532036 w 1532036"/>
                  <a:gd name="connsiteY3-74" fmla="*/ 0 h 4039704"/>
                  <a:gd name="connsiteX0-75" fmla="*/ 1512168 w 1536268"/>
                  <a:gd name="connsiteY0-76" fmla="*/ 4027775 h 4027775"/>
                  <a:gd name="connsiteX1-77" fmla="*/ 0 w 1536268"/>
                  <a:gd name="connsiteY1-78" fmla="*/ 4027775 h 4027775"/>
                  <a:gd name="connsiteX2-79" fmla="*/ 0 w 1536268"/>
                  <a:gd name="connsiteY2-80" fmla="*/ 2136 h 4027775"/>
                  <a:gd name="connsiteX3-81" fmla="*/ 1536268 w 1536268"/>
                  <a:gd name="connsiteY3-82" fmla="*/ 0 h 4027775"/>
                  <a:gd name="connsiteX0-83" fmla="*/ 1512168 w 1548965"/>
                  <a:gd name="connsiteY0-84" fmla="*/ 4025639 h 4025639"/>
                  <a:gd name="connsiteX1-85" fmla="*/ 0 w 1548965"/>
                  <a:gd name="connsiteY1-86" fmla="*/ 4025639 h 4025639"/>
                  <a:gd name="connsiteX2-87" fmla="*/ 0 w 1548965"/>
                  <a:gd name="connsiteY2-88" fmla="*/ 0 h 4025639"/>
                  <a:gd name="connsiteX3-89" fmla="*/ 1548965 w 1548965"/>
                  <a:gd name="connsiteY3-90" fmla="*/ 847 h 4025639"/>
                  <a:gd name="connsiteX0-91" fmla="*/ 1512168 w 1553197"/>
                  <a:gd name="connsiteY0-92" fmla="*/ 4030756 h 4030756"/>
                  <a:gd name="connsiteX1-93" fmla="*/ 0 w 1553197"/>
                  <a:gd name="connsiteY1-94" fmla="*/ 4030756 h 4030756"/>
                  <a:gd name="connsiteX2-95" fmla="*/ 0 w 1553197"/>
                  <a:gd name="connsiteY2-96" fmla="*/ 5117 h 4030756"/>
                  <a:gd name="connsiteX3-97" fmla="*/ 1553197 w 1553197"/>
                  <a:gd name="connsiteY3-98" fmla="*/ 0 h 4030756"/>
                  <a:gd name="connsiteX0-99" fmla="*/ 1512168 w 1557429"/>
                  <a:gd name="connsiteY0-100" fmla="*/ 4027774 h 4027774"/>
                  <a:gd name="connsiteX1-101" fmla="*/ 0 w 1557429"/>
                  <a:gd name="connsiteY1-102" fmla="*/ 4027774 h 4027774"/>
                  <a:gd name="connsiteX2-103" fmla="*/ 0 w 1557429"/>
                  <a:gd name="connsiteY2-104" fmla="*/ 2135 h 4027774"/>
                  <a:gd name="connsiteX3-105" fmla="*/ 1557429 w 1557429"/>
                  <a:gd name="connsiteY3-106" fmla="*/ 0 h 4027774"/>
                  <a:gd name="connsiteX0-107" fmla="*/ 1512168 w 1561661"/>
                  <a:gd name="connsiteY0-108" fmla="*/ 4025639 h 4025639"/>
                  <a:gd name="connsiteX1-109" fmla="*/ 0 w 1561661"/>
                  <a:gd name="connsiteY1-110" fmla="*/ 4025639 h 4025639"/>
                  <a:gd name="connsiteX2-111" fmla="*/ 0 w 1561661"/>
                  <a:gd name="connsiteY2-112" fmla="*/ 0 h 4025639"/>
                  <a:gd name="connsiteX3-113" fmla="*/ 1561661 w 1561661"/>
                  <a:gd name="connsiteY3-114" fmla="*/ 6811 h 4025639"/>
                  <a:gd name="connsiteX0-115" fmla="*/ 1512168 w 1570126"/>
                  <a:gd name="connsiteY0-116" fmla="*/ 4027774 h 4027774"/>
                  <a:gd name="connsiteX1-117" fmla="*/ 0 w 1570126"/>
                  <a:gd name="connsiteY1-118" fmla="*/ 4027774 h 4027774"/>
                  <a:gd name="connsiteX2-119" fmla="*/ 0 w 1570126"/>
                  <a:gd name="connsiteY2-120" fmla="*/ 2135 h 4027774"/>
                  <a:gd name="connsiteX3-121" fmla="*/ 1570126 w 1570126"/>
                  <a:gd name="connsiteY3-122" fmla="*/ 0 h 4027774"/>
                  <a:gd name="connsiteX0-123" fmla="*/ 1512168 w 1574358"/>
                  <a:gd name="connsiteY0-124" fmla="*/ 4025639 h 4025639"/>
                  <a:gd name="connsiteX1-125" fmla="*/ 0 w 1574358"/>
                  <a:gd name="connsiteY1-126" fmla="*/ 4025639 h 4025639"/>
                  <a:gd name="connsiteX2-127" fmla="*/ 0 w 1574358"/>
                  <a:gd name="connsiteY2-128" fmla="*/ 0 h 4025639"/>
                  <a:gd name="connsiteX3-129" fmla="*/ 1574358 w 1574358"/>
                  <a:gd name="connsiteY3-130" fmla="*/ 9793 h 4025639"/>
                  <a:gd name="connsiteX0-131" fmla="*/ 1512168 w 1578590"/>
                  <a:gd name="connsiteY0-132" fmla="*/ 4025639 h 4025639"/>
                  <a:gd name="connsiteX1-133" fmla="*/ 0 w 1578590"/>
                  <a:gd name="connsiteY1-134" fmla="*/ 4025639 h 4025639"/>
                  <a:gd name="connsiteX2-135" fmla="*/ 0 w 1578590"/>
                  <a:gd name="connsiteY2-136" fmla="*/ 0 h 4025639"/>
                  <a:gd name="connsiteX3-137" fmla="*/ 1578590 w 1578590"/>
                  <a:gd name="connsiteY3-138" fmla="*/ 847 h 40256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578590" h="4025639">
                    <a:moveTo>
                      <a:pt x="1512168" y="4025639"/>
                    </a:moveTo>
                    <a:lnTo>
                      <a:pt x="0" y="4025639"/>
                    </a:lnTo>
                    <a:lnTo>
                      <a:pt x="0" y="0"/>
                    </a:lnTo>
                    <a:lnTo>
                      <a:pt x="1578590" y="847"/>
                    </a:lnTo>
                  </a:path>
                </a:pathLst>
              </a:custGeom>
              <a:noFill/>
              <a:ln w="19050">
                <a:solidFill>
                  <a:srgbClr val="9F6A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015"/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475656" y="2316327"/>
                <a:ext cx="864096" cy="0"/>
              </a:xfrm>
              <a:prstGeom prst="line">
                <a:avLst/>
              </a:prstGeom>
              <a:ln w="19050">
                <a:solidFill>
                  <a:srgbClr val="9F6A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接连接符 41"/>
            <p:cNvCxnSpPr/>
            <p:nvPr/>
          </p:nvCxnSpPr>
          <p:spPr>
            <a:xfrm>
              <a:off x="3285526" y="3442634"/>
              <a:ext cx="648072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46409" y="934763"/>
            <a:ext cx="5594849" cy="567118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rgbClr val="F1DCB9"/>
                </a:solidFill>
              </a:endParaRPr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1" y="1488535"/>
              <a:ext cx="5733253" cy="54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要聚焦发展这个根本性问题，释放各国发展潜力，实现经济大融合、发展大联动、成果大共享</a:t>
              </a:r>
              <a:endParaRPr lang="zh-CN" altLang="en-US" sz="14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16441" y="815647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46409" y="1912739"/>
            <a:ext cx="5594849" cy="567258"/>
            <a:chOff x="3099904" y="3084411"/>
            <a:chExt cx="7459798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rgbClr val="703116"/>
                </a:solidFill>
              </a:endParaRPr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247892" y="3090740"/>
              <a:ext cx="6061166" cy="697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要深入开展产业合作；要建立稳定、可持续、风险可控的金融保障体系，创新投资和融资模式</a:t>
              </a:r>
              <a:endParaRPr lang="zh-CN" altLang="en-US" dirty="0">
                <a:solidFill>
                  <a:srgbClr val="703116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16441" y="17937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46409" y="3002813"/>
            <a:ext cx="5594849" cy="548552"/>
            <a:chOff x="3099904" y="5020823"/>
            <a:chExt cx="7459798" cy="588250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341" y="5055591"/>
              <a:ext cx="6260759" cy="49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>
                  <a:solidFill>
                    <a:srgbClr val="F1DCB9"/>
                  </a:solidFill>
                </a:rPr>
                <a:t>要着力推动陆上、海上、天上、网上四位一体的联通，扎实推进六大经济走廊建设，建设全球能源互联网，完善跨区域物流网建设</a:t>
              </a:r>
              <a:endParaRPr lang="zh-CN" altLang="en-US" sz="1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16441" y="28658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61390" y="1674331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繁荣之路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746409" y="4009054"/>
            <a:ext cx="5594849" cy="567258"/>
            <a:chOff x="3099904" y="3084411"/>
            <a:chExt cx="7459798" cy="756518"/>
          </a:xfrm>
        </p:grpSpPr>
        <p:sp>
          <p:nvSpPr>
            <p:cNvPr id="37" name="矩形 1"/>
            <p:cNvSpPr/>
            <p:nvPr/>
          </p:nvSpPr>
          <p:spPr>
            <a:xfrm>
              <a:off x="3099904" y="3084411"/>
              <a:ext cx="7459798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>
                <a:solidFill>
                  <a:srgbClr val="703116"/>
                </a:solidFill>
              </a:endParaRPr>
            </a:p>
          </p:txBody>
        </p:sp>
        <p:sp>
          <p:nvSpPr>
            <p:cNvPr id="38" name="TextBox 66"/>
            <p:cNvSpPr txBox="1"/>
            <p:nvPr/>
          </p:nvSpPr>
          <p:spPr>
            <a:xfrm>
              <a:off x="4247892" y="3230555"/>
              <a:ext cx="6061166" cy="410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要促进政策、规则、标准三位一体的联通</a:t>
              </a:r>
              <a:endParaRPr lang="zh-CN" altLang="en-US" dirty="0">
                <a:solidFill>
                  <a:srgbClr val="703116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016441" y="3890078"/>
            <a:ext cx="640796" cy="677097"/>
            <a:chOff x="3459946" y="2925738"/>
            <a:chExt cx="854394" cy="903005"/>
          </a:xfrm>
        </p:grpSpPr>
        <p:sp>
          <p:nvSpPr>
            <p:cNvPr id="40" name="等腰三角形 3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4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6" name="矩形 27"/>
          <p:cNvSpPr/>
          <p:nvPr/>
        </p:nvSpPr>
        <p:spPr>
          <a:xfrm>
            <a:off x="3237101" y="1842110"/>
            <a:ext cx="732917" cy="1924745"/>
          </a:xfrm>
          <a:custGeom>
            <a:avLst/>
            <a:gdLst>
              <a:gd name="connsiteX0" fmla="*/ 0 w 1512168"/>
              <a:gd name="connsiteY0" fmla="*/ 0 h 4025639"/>
              <a:gd name="connsiteX1" fmla="*/ 1512168 w 1512168"/>
              <a:gd name="connsiteY1" fmla="*/ 0 h 4025639"/>
              <a:gd name="connsiteX2" fmla="*/ 1512168 w 1512168"/>
              <a:gd name="connsiteY2" fmla="*/ 4025639 h 4025639"/>
              <a:gd name="connsiteX3" fmla="*/ 0 w 1512168"/>
              <a:gd name="connsiteY3" fmla="*/ 4025639 h 4025639"/>
              <a:gd name="connsiteX4" fmla="*/ 0 w 1512168"/>
              <a:gd name="connsiteY4" fmla="*/ 0 h 4025639"/>
              <a:gd name="connsiteX0-1" fmla="*/ 1512168 w 1603608"/>
              <a:gd name="connsiteY0-2" fmla="*/ 0 h 4025639"/>
              <a:gd name="connsiteX1-3" fmla="*/ 1512168 w 1603608"/>
              <a:gd name="connsiteY1-4" fmla="*/ 4025639 h 4025639"/>
              <a:gd name="connsiteX2-5" fmla="*/ 0 w 1603608"/>
              <a:gd name="connsiteY2-6" fmla="*/ 4025639 h 4025639"/>
              <a:gd name="connsiteX3-7" fmla="*/ 0 w 1603608"/>
              <a:gd name="connsiteY3-8" fmla="*/ 0 h 4025639"/>
              <a:gd name="connsiteX4-9" fmla="*/ 1603608 w 1603608"/>
              <a:gd name="connsiteY4-10" fmla="*/ 91440 h 4025639"/>
              <a:gd name="connsiteX0-11" fmla="*/ 1512168 w 1603608"/>
              <a:gd name="connsiteY0-12" fmla="*/ 4025639 h 4025639"/>
              <a:gd name="connsiteX1-13" fmla="*/ 0 w 1603608"/>
              <a:gd name="connsiteY1-14" fmla="*/ 4025639 h 4025639"/>
              <a:gd name="connsiteX2-15" fmla="*/ 0 w 1603608"/>
              <a:gd name="connsiteY2-16" fmla="*/ 0 h 4025639"/>
              <a:gd name="connsiteX3-17" fmla="*/ 1603608 w 1603608"/>
              <a:gd name="connsiteY3-18" fmla="*/ 91440 h 4025639"/>
              <a:gd name="connsiteX0-19" fmla="*/ 1512168 w 1512168"/>
              <a:gd name="connsiteY0-20" fmla="*/ 4025639 h 4025639"/>
              <a:gd name="connsiteX1-21" fmla="*/ 0 w 1512168"/>
              <a:gd name="connsiteY1-22" fmla="*/ 4025639 h 4025639"/>
              <a:gd name="connsiteX2-23" fmla="*/ 0 w 1512168"/>
              <a:gd name="connsiteY2-24" fmla="*/ 0 h 4025639"/>
              <a:gd name="connsiteX3-25" fmla="*/ 1462931 w 1512168"/>
              <a:gd name="connsiteY3-26" fmla="*/ 21102 h 4025639"/>
              <a:gd name="connsiteX0-27" fmla="*/ 1512168 w 1512168"/>
              <a:gd name="connsiteY0-28" fmla="*/ 4039706 h 4039706"/>
              <a:gd name="connsiteX1-29" fmla="*/ 0 w 1512168"/>
              <a:gd name="connsiteY1-30" fmla="*/ 4039706 h 4039706"/>
              <a:gd name="connsiteX2-31" fmla="*/ 0 w 1512168"/>
              <a:gd name="connsiteY2-32" fmla="*/ 14067 h 4039706"/>
              <a:gd name="connsiteX3-33" fmla="*/ 1462931 w 1512168"/>
              <a:gd name="connsiteY3-34" fmla="*/ 0 h 4039706"/>
              <a:gd name="connsiteX0-35" fmla="*/ 1512168 w 1512168"/>
              <a:gd name="connsiteY0-36" fmla="*/ 4026213 h 4026213"/>
              <a:gd name="connsiteX1-37" fmla="*/ 0 w 1512168"/>
              <a:gd name="connsiteY1-38" fmla="*/ 4026213 h 4026213"/>
              <a:gd name="connsiteX2-39" fmla="*/ 0 w 1512168"/>
              <a:gd name="connsiteY2-40" fmla="*/ 574 h 4026213"/>
              <a:gd name="connsiteX3-41" fmla="*/ 1471569 w 1512168"/>
              <a:gd name="connsiteY3-42" fmla="*/ 16938 h 4026213"/>
              <a:gd name="connsiteX0-43" fmla="*/ 1512168 w 1512168"/>
              <a:gd name="connsiteY0-44" fmla="*/ 4033619 h 4033619"/>
              <a:gd name="connsiteX1-45" fmla="*/ 0 w 1512168"/>
              <a:gd name="connsiteY1-46" fmla="*/ 4033619 h 4033619"/>
              <a:gd name="connsiteX2-47" fmla="*/ 0 w 1512168"/>
              <a:gd name="connsiteY2-48" fmla="*/ 7980 h 4033619"/>
              <a:gd name="connsiteX3-49" fmla="*/ 1488845 w 1512168"/>
              <a:gd name="connsiteY3-50" fmla="*/ 0 h 4033619"/>
              <a:gd name="connsiteX0-51" fmla="*/ 1512168 w 1512168"/>
              <a:gd name="connsiteY0-52" fmla="*/ 4025639 h 4025639"/>
              <a:gd name="connsiteX1-53" fmla="*/ 0 w 1512168"/>
              <a:gd name="connsiteY1-54" fmla="*/ 4025639 h 4025639"/>
              <a:gd name="connsiteX2-55" fmla="*/ 0 w 1512168"/>
              <a:gd name="connsiteY2-56" fmla="*/ 0 h 4025639"/>
              <a:gd name="connsiteX3-57" fmla="*/ 1497483 w 1512168"/>
              <a:gd name="connsiteY3-58" fmla="*/ 4193 h 4025639"/>
              <a:gd name="connsiteX0-59" fmla="*/ 1512168 w 1512168"/>
              <a:gd name="connsiteY0-60" fmla="*/ 4039704 h 4039704"/>
              <a:gd name="connsiteX1-61" fmla="*/ 0 w 1512168"/>
              <a:gd name="connsiteY1-62" fmla="*/ 4039704 h 4039704"/>
              <a:gd name="connsiteX2-63" fmla="*/ 0 w 1512168"/>
              <a:gd name="connsiteY2-64" fmla="*/ 14065 h 4039704"/>
              <a:gd name="connsiteX3-65" fmla="*/ 1506122 w 1512168"/>
              <a:gd name="connsiteY3-66" fmla="*/ 0 h 4039704"/>
              <a:gd name="connsiteX0-67" fmla="*/ 1512168 w 1532036"/>
              <a:gd name="connsiteY0-68" fmla="*/ 4039704 h 4039704"/>
              <a:gd name="connsiteX1-69" fmla="*/ 0 w 1532036"/>
              <a:gd name="connsiteY1-70" fmla="*/ 4039704 h 4039704"/>
              <a:gd name="connsiteX2-71" fmla="*/ 0 w 1532036"/>
              <a:gd name="connsiteY2-72" fmla="*/ 14065 h 4039704"/>
              <a:gd name="connsiteX3-73" fmla="*/ 1532036 w 1532036"/>
              <a:gd name="connsiteY3-74" fmla="*/ 0 h 4039704"/>
              <a:gd name="connsiteX0-75" fmla="*/ 1512168 w 1536268"/>
              <a:gd name="connsiteY0-76" fmla="*/ 4027775 h 4027775"/>
              <a:gd name="connsiteX1-77" fmla="*/ 0 w 1536268"/>
              <a:gd name="connsiteY1-78" fmla="*/ 4027775 h 4027775"/>
              <a:gd name="connsiteX2-79" fmla="*/ 0 w 1536268"/>
              <a:gd name="connsiteY2-80" fmla="*/ 2136 h 4027775"/>
              <a:gd name="connsiteX3-81" fmla="*/ 1536268 w 1536268"/>
              <a:gd name="connsiteY3-82" fmla="*/ 0 h 4027775"/>
              <a:gd name="connsiteX0-83" fmla="*/ 1512168 w 1548965"/>
              <a:gd name="connsiteY0-84" fmla="*/ 4025639 h 4025639"/>
              <a:gd name="connsiteX1-85" fmla="*/ 0 w 1548965"/>
              <a:gd name="connsiteY1-86" fmla="*/ 4025639 h 4025639"/>
              <a:gd name="connsiteX2-87" fmla="*/ 0 w 1548965"/>
              <a:gd name="connsiteY2-88" fmla="*/ 0 h 4025639"/>
              <a:gd name="connsiteX3-89" fmla="*/ 1548965 w 1548965"/>
              <a:gd name="connsiteY3-90" fmla="*/ 847 h 4025639"/>
              <a:gd name="connsiteX0-91" fmla="*/ 1512168 w 1553197"/>
              <a:gd name="connsiteY0-92" fmla="*/ 4030756 h 4030756"/>
              <a:gd name="connsiteX1-93" fmla="*/ 0 w 1553197"/>
              <a:gd name="connsiteY1-94" fmla="*/ 4030756 h 4030756"/>
              <a:gd name="connsiteX2-95" fmla="*/ 0 w 1553197"/>
              <a:gd name="connsiteY2-96" fmla="*/ 5117 h 4030756"/>
              <a:gd name="connsiteX3-97" fmla="*/ 1553197 w 1553197"/>
              <a:gd name="connsiteY3-98" fmla="*/ 0 h 4030756"/>
              <a:gd name="connsiteX0-99" fmla="*/ 1512168 w 1557429"/>
              <a:gd name="connsiteY0-100" fmla="*/ 4027774 h 4027774"/>
              <a:gd name="connsiteX1-101" fmla="*/ 0 w 1557429"/>
              <a:gd name="connsiteY1-102" fmla="*/ 4027774 h 4027774"/>
              <a:gd name="connsiteX2-103" fmla="*/ 0 w 1557429"/>
              <a:gd name="connsiteY2-104" fmla="*/ 2135 h 4027774"/>
              <a:gd name="connsiteX3-105" fmla="*/ 1557429 w 1557429"/>
              <a:gd name="connsiteY3-106" fmla="*/ 0 h 4027774"/>
              <a:gd name="connsiteX0-107" fmla="*/ 1512168 w 1561661"/>
              <a:gd name="connsiteY0-108" fmla="*/ 4025639 h 4025639"/>
              <a:gd name="connsiteX1-109" fmla="*/ 0 w 1561661"/>
              <a:gd name="connsiteY1-110" fmla="*/ 4025639 h 4025639"/>
              <a:gd name="connsiteX2-111" fmla="*/ 0 w 1561661"/>
              <a:gd name="connsiteY2-112" fmla="*/ 0 h 4025639"/>
              <a:gd name="connsiteX3-113" fmla="*/ 1561661 w 1561661"/>
              <a:gd name="connsiteY3-114" fmla="*/ 6811 h 4025639"/>
              <a:gd name="connsiteX0-115" fmla="*/ 1512168 w 1570126"/>
              <a:gd name="connsiteY0-116" fmla="*/ 4027774 h 4027774"/>
              <a:gd name="connsiteX1-117" fmla="*/ 0 w 1570126"/>
              <a:gd name="connsiteY1-118" fmla="*/ 4027774 h 4027774"/>
              <a:gd name="connsiteX2-119" fmla="*/ 0 w 1570126"/>
              <a:gd name="connsiteY2-120" fmla="*/ 2135 h 4027774"/>
              <a:gd name="connsiteX3-121" fmla="*/ 1570126 w 1570126"/>
              <a:gd name="connsiteY3-122" fmla="*/ 0 h 4027774"/>
              <a:gd name="connsiteX0-123" fmla="*/ 1512168 w 1574358"/>
              <a:gd name="connsiteY0-124" fmla="*/ 4025639 h 4025639"/>
              <a:gd name="connsiteX1-125" fmla="*/ 0 w 1574358"/>
              <a:gd name="connsiteY1-126" fmla="*/ 4025639 h 4025639"/>
              <a:gd name="connsiteX2-127" fmla="*/ 0 w 1574358"/>
              <a:gd name="connsiteY2-128" fmla="*/ 0 h 4025639"/>
              <a:gd name="connsiteX3-129" fmla="*/ 1574358 w 1574358"/>
              <a:gd name="connsiteY3-130" fmla="*/ 9793 h 4025639"/>
              <a:gd name="connsiteX0-131" fmla="*/ 1512168 w 1578590"/>
              <a:gd name="connsiteY0-132" fmla="*/ 4025639 h 4025639"/>
              <a:gd name="connsiteX1-133" fmla="*/ 0 w 1578590"/>
              <a:gd name="connsiteY1-134" fmla="*/ 4025639 h 4025639"/>
              <a:gd name="connsiteX2-135" fmla="*/ 0 w 1578590"/>
              <a:gd name="connsiteY2-136" fmla="*/ 0 h 4025639"/>
              <a:gd name="connsiteX3-137" fmla="*/ 1578590 w 1578590"/>
              <a:gd name="connsiteY3-138" fmla="*/ 847 h 40256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78590" h="4025639">
                <a:moveTo>
                  <a:pt x="1512168" y="4025639"/>
                </a:moveTo>
                <a:lnTo>
                  <a:pt x="0" y="4025639"/>
                </a:lnTo>
                <a:lnTo>
                  <a:pt x="0" y="0"/>
                </a:lnTo>
                <a:lnTo>
                  <a:pt x="1578590" y="847"/>
                </a:lnTo>
              </a:path>
            </a:pathLst>
          </a:cu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9" name="组合 8"/>
          <p:cNvGrpSpPr/>
          <p:nvPr/>
        </p:nvGrpSpPr>
        <p:grpSpPr>
          <a:xfrm>
            <a:off x="3771575" y="1558550"/>
            <a:ext cx="6798553" cy="567117"/>
            <a:chOff x="3099904" y="1452479"/>
            <a:chExt cx="745979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227486" y="1472487"/>
              <a:ext cx="5738700" cy="47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要打造开放型合作平台，维护和发展开放型世界经济，共同创造有利于开放发展的环境，推动构建公正、合理、透明的国际经贸投资规则体系</a:t>
              </a:r>
              <a:endParaRPr lang="zh-CN" altLang="en-US" sz="12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7" y="1439435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5" y="3494774"/>
            <a:ext cx="6798553" cy="909446"/>
            <a:chOff x="3099904" y="5020823"/>
            <a:chExt cx="7459798" cy="72787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1467" y="5055591"/>
              <a:ext cx="6325728" cy="693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要维护多边贸易体制，推动自由贸易区建设，促进贸易和投资自由化便利化，着力解决发展失衡、治理困境、数字鸿沟、分配差距等问题，建设开放、包容、普惠、平衡、共赢的经济全球化。</a:t>
              </a:r>
              <a:endParaRPr lang="zh-CN" altLang="en-US" sz="1200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7" y="3357822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366739" y="823913"/>
            <a:ext cx="9917112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524484" y="1829994"/>
            <a:ext cx="779448" cy="779448"/>
            <a:chOff x="1524484" y="1829994"/>
            <a:chExt cx="779448" cy="779448"/>
          </a:xfrm>
        </p:grpSpPr>
        <p:sp>
          <p:nvSpPr>
            <p:cNvPr id="15" name="椭圆 14"/>
            <p:cNvSpPr/>
            <p:nvPr/>
          </p:nvSpPr>
          <p:spPr>
            <a:xfrm>
              <a:off x="1524484" y="1829994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6691" y="1927330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</a:t>
              </a:r>
              <a:endParaRPr lang="zh-CN" altLang="en-US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524484" y="3339479"/>
            <a:ext cx="779448" cy="779448"/>
            <a:chOff x="1524484" y="3339479"/>
            <a:chExt cx="779448" cy="779448"/>
          </a:xfrm>
        </p:grpSpPr>
        <p:sp>
          <p:nvSpPr>
            <p:cNvPr id="14" name="椭圆 13"/>
            <p:cNvSpPr/>
            <p:nvPr/>
          </p:nvSpPr>
          <p:spPr>
            <a:xfrm>
              <a:off x="1524484" y="3339479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16691" y="343681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言</a:t>
              </a:r>
              <a:endParaRPr lang="zh-CN" altLang="en-US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4314825" y="1651075"/>
            <a:ext cx="552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国家主席习近平</a:t>
            </a:r>
            <a:r>
              <a:rPr lang="en-US" altLang="zh-CN" sz="1600" b="1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1600" b="1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出席“一带一路”国际合作高峰论坛开幕式，并发表题为</a:t>
            </a:r>
            <a:r>
              <a:rPr lang="en-US" altLang="zh-CN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携手推进“一带一路”建设</a:t>
            </a:r>
            <a:r>
              <a:rPr lang="en-US" altLang="zh-CN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0" i="0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的主旨演讲，强调坚持以和平合作、开放包容、互学互鉴、互利共赢为核心的丝路精神，携手推动“一带一路”建设行稳致远，将“一带一路”建成和平、繁荣、开放、创新、文明之路，迈向更加美好的明天。国务院副总理张高丽主持开幕式。</a:t>
            </a:r>
            <a:endParaRPr lang="zh-CN" altLang="en-US" sz="1600" dirty="0">
              <a:solidFill>
                <a:srgbClr val="F1DCB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6" name="矩形 27"/>
          <p:cNvSpPr/>
          <p:nvPr/>
        </p:nvSpPr>
        <p:spPr>
          <a:xfrm>
            <a:off x="3237101" y="1842110"/>
            <a:ext cx="732917" cy="1924745"/>
          </a:xfrm>
          <a:custGeom>
            <a:avLst/>
            <a:gdLst>
              <a:gd name="connsiteX0" fmla="*/ 0 w 1512168"/>
              <a:gd name="connsiteY0" fmla="*/ 0 h 4025639"/>
              <a:gd name="connsiteX1" fmla="*/ 1512168 w 1512168"/>
              <a:gd name="connsiteY1" fmla="*/ 0 h 4025639"/>
              <a:gd name="connsiteX2" fmla="*/ 1512168 w 1512168"/>
              <a:gd name="connsiteY2" fmla="*/ 4025639 h 4025639"/>
              <a:gd name="connsiteX3" fmla="*/ 0 w 1512168"/>
              <a:gd name="connsiteY3" fmla="*/ 4025639 h 4025639"/>
              <a:gd name="connsiteX4" fmla="*/ 0 w 1512168"/>
              <a:gd name="connsiteY4" fmla="*/ 0 h 4025639"/>
              <a:gd name="connsiteX0-1" fmla="*/ 1512168 w 1603608"/>
              <a:gd name="connsiteY0-2" fmla="*/ 0 h 4025639"/>
              <a:gd name="connsiteX1-3" fmla="*/ 1512168 w 1603608"/>
              <a:gd name="connsiteY1-4" fmla="*/ 4025639 h 4025639"/>
              <a:gd name="connsiteX2-5" fmla="*/ 0 w 1603608"/>
              <a:gd name="connsiteY2-6" fmla="*/ 4025639 h 4025639"/>
              <a:gd name="connsiteX3-7" fmla="*/ 0 w 1603608"/>
              <a:gd name="connsiteY3-8" fmla="*/ 0 h 4025639"/>
              <a:gd name="connsiteX4-9" fmla="*/ 1603608 w 1603608"/>
              <a:gd name="connsiteY4-10" fmla="*/ 91440 h 4025639"/>
              <a:gd name="connsiteX0-11" fmla="*/ 1512168 w 1603608"/>
              <a:gd name="connsiteY0-12" fmla="*/ 4025639 h 4025639"/>
              <a:gd name="connsiteX1-13" fmla="*/ 0 w 1603608"/>
              <a:gd name="connsiteY1-14" fmla="*/ 4025639 h 4025639"/>
              <a:gd name="connsiteX2-15" fmla="*/ 0 w 1603608"/>
              <a:gd name="connsiteY2-16" fmla="*/ 0 h 4025639"/>
              <a:gd name="connsiteX3-17" fmla="*/ 1603608 w 1603608"/>
              <a:gd name="connsiteY3-18" fmla="*/ 91440 h 4025639"/>
              <a:gd name="connsiteX0-19" fmla="*/ 1512168 w 1512168"/>
              <a:gd name="connsiteY0-20" fmla="*/ 4025639 h 4025639"/>
              <a:gd name="connsiteX1-21" fmla="*/ 0 w 1512168"/>
              <a:gd name="connsiteY1-22" fmla="*/ 4025639 h 4025639"/>
              <a:gd name="connsiteX2-23" fmla="*/ 0 w 1512168"/>
              <a:gd name="connsiteY2-24" fmla="*/ 0 h 4025639"/>
              <a:gd name="connsiteX3-25" fmla="*/ 1462931 w 1512168"/>
              <a:gd name="connsiteY3-26" fmla="*/ 21102 h 4025639"/>
              <a:gd name="connsiteX0-27" fmla="*/ 1512168 w 1512168"/>
              <a:gd name="connsiteY0-28" fmla="*/ 4039706 h 4039706"/>
              <a:gd name="connsiteX1-29" fmla="*/ 0 w 1512168"/>
              <a:gd name="connsiteY1-30" fmla="*/ 4039706 h 4039706"/>
              <a:gd name="connsiteX2-31" fmla="*/ 0 w 1512168"/>
              <a:gd name="connsiteY2-32" fmla="*/ 14067 h 4039706"/>
              <a:gd name="connsiteX3-33" fmla="*/ 1462931 w 1512168"/>
              <a:gd name="connsiteY3-34" fmla="*/ 0 h 4039706"/>
              <a:gd name="connsiteX0-35" fmla="*/ 1512168 w 1512168"/>
              <a:gd name="connsiteY0-36" fmla="*/ 4026213 h 4026213"/>
              <a:gd name="connsiteX1-37" fmla="*/ 0 w 1512168"/>
              <a:gd name="connsiteY1-38" fmla="*/ 4026213 h 4026213"/>
              <a:gd name="connsiteX2-39" fmla="*/ 0 w 1512168"/>
              <a:gd name="connsiteY2-40" fmla="*/ 574 h 4026213"/>
              <a:gd name="connsiteX3-41" fmla="*/ 1471569 w 1512168"/>
              <a:gd name="connsiteY3-42" fmla="*/ 16938 h 4026213"/>
              <a:gd name="connsiteX0-43" fmla="*/ 1512168 w 1512168"/>
              <a:gd name="connsiteY0-44" fmla="*/ 4033619 h 4033619"/>
              <a:gd name="connsiteX1-45" fmla="*/ 0 w 1512168"/>
              <a:gd name="connsiteY1-46" fmla="*/ 4033619 h 4033619"/>
              <a:gd name="connsiteX2-47" fmla="*/ 0 w 1512168"/>
              <a:gd name="connsiteY2-48" fmla="*/ 7980 h 4033619"/>
              <a:gd name="connsiteX3-49" fmla="*/ 1488845 w 1512168"/>
              <a:gd name="connsiteY3-50" fmla="*/ 0 h 4033619"/>
              <a:gd name="connsiteX0-51" fmla="*/ 1512168 w 1512168"/>
              <a:gd name="connsiteY0-52" fmla="*/ 4025639 h 4025639"/>
              <a:gd name="connsiteX1-53" fmla="*/ 0 w 1512168"/>
              <a:gd name="connsiteY1-54" fmla="*/ 4025639 h 4025639"/>
              <a:gd name="connsiteX2-55" fmla="*/ 0 w 1512168"/>
              <a:gd name="connsiteY2-56" fmla="*/ 0 h 4025639"/>
              <a:gd name="connsiteX3-57" fmla="*/ 1497483 w 1512168"/>
              <a:gd name="connsiteY3-58" fmla="*/ 4193 h 4025639"/>
              <a:gd name="connsiteX0-59" fmla="*/ 1512168 w 1512168"/>
              <a:gd name="connsiteY0-60" fmla="*/ 4039704 h 4039704"/>
              <a:gd name="connsiteX1-61" fmla="*/ 0 w 1512168"/>
              <a:gd name="connsiteY1-62" fmla="*/ 4039704 h 4039704"/>
              <a:gd name="connsiteX2-63" fmla="*/ 0 w 1512168"/>
              <a:gd name="connsiteY2-64" fmla="*/ 14065 h 4039704"/>
              <a:gd name="connsiteX3-65" fmla="*/ 1506122 w 1512168"/>
              <a:gd name="connsiteY3-66" fmla="*/ 0 h 4039704"/>
              <a:gd name="connsiteX0-67" fmla="*/ 1512168 w 1532036"/>
              <a:gd name="connsiteY0-68" fmla="*/ 4039704 h 4039704"/>
              <a:gd name="connsiteX1-69" fmla="*/ 0 w 1532036"/>
              <a:gd name="connsiteY1-70" fmla="*/ 4039704 h 4039704"/>
              <a:gd name="connsiteX2-71" fmla="*/ 0 w 1532036"/>
              <a:gd name="connsiteY2-72" fmla="*/ 14065 h 4039704"/>
              <a:gd name="connsiteX3-73" fmla="*/ 1532036 w 1532036"/>
              <a:gd name="connsiteY3-74" fmla="*/ 0 h 4039704"/>
              <a:gd name="connsiteX0-75" fmla="*/ 1512168 w 1536268"/>
              <a:gd name="connsiteY0-76" fmla="*/ 4027775 h 4027775"/>
              <a:gd name="connsiteX1-77" fmla="*/ 0 w 1536268"/>
              <a:gd name="connsiteY1-78" fmla="*/ 4027775 h 4027775"/>
              <a:gd name="connsiteX2-79" fmla="*/ 0 w 1536268"/>
              <a:gd name="connsiteY2-80" fmla="*/ 2136 h 4027775"/>
              <a:gd name="connsiteX3-81" fmla="*/ 1536268 w 1536268"/>
              <a:gd name="connsiteY3-82" fmla="*/ 0 h 4027775"/>
              <a:gd name="connsiteX0-83" fmla="*/ 1512168 w 1548965"/>
              <a:gd name="connsiteY0-84" fmla="*/ 4025639 h 4025639"/>
              <a:gd name="connsiteX1-85" fmla="*/ 0 w 1548965"/>
              <a:gd name="connsiteY1-86" fmla="*/ 4025639 h 4025639"/>
              <a:gd name="connsiteX2-87" fmla="*/ 0 w 1548965"/>
              <a:gd name="connsiteY2-88" fmla="*/ 0 h 4025639"/>
              <a:gd name="connsiteX3-89" fmla="*/ 1548965 w 1548965"/>
              <a:gd name="connsiteY3-90" fmla="*/ 847 h 4025639"/>
              <a:gd name="connsiteX0-91" fmla="*/ 1512168 w 1553197"/>
              <a:gd name="connsiteY0-92" fmla="*/ 4030756 h 4030756"/>
              <a:gd name="connsiteX1-93" fmla="*/ 0 w 1553197"/>
              <a:gd name="connsiteY1-94" fmla="*/ 4030756 h 4030756"/>
              <a:gd name="connsiteX2-95" fmla="*/ 0 w 1553197"/>
              <a:gd name="connsiteY2-96" fmla="*/ 5117 h 4030756"/>
              <a:gd name="connsiteX3-97" fmla="*/ 1553197 w 1553197"/>
              <a:gd name="connsiteY3-98" fmla="*/ 0 h 4030756"/>
              <a:gd name="connsiteX0-99" fmla="*/ 1512168 w 1557429"/>
              <a:gd name="connsiteY0-100" fmla="*/ 4027774 h 4027774"/>
              <a:gd name="connsiteX1-101" fmla="*/ 0 w 1557429"/>
              <a:gd name="connsiteY1-102" fmla="*/ 4027774 h 4027774"/>
              <a:gd name="connsiteX2-103" fmla="*/ 0 w 1557429"/>
              <a:gd name="connsiteY2-104" fmla="*/ 2135 h 4027774"/>
              <a:gd name="connsiteX3-105" fmla="*/ 1557429 w 1557429"/>
              <a:gd name="connsiteY3-106" fmla="*/ 0 h 4027774"/>
              <a:gd name="connsiteX0-107" fmla="*/ 1512168 w 1561661"/>
              <a:gd name="connsiteY0-108" fmla="*/ 4025639 h 4025639"/>
              <a:gd name="connsiteX1-109" fmla="*/ 0 w 1561661"/>
              <a:gd name="connsiteY1-110" fmla="*/ 4025639 h 4025639"/>
              <a:gd name="connsiteX2-111" fmla="*/ 0 w 1561661"/>
              <a:gd name="connsiteY2-112" fmla="*/ 0 h 4025639"/>
              <a:gd name="connsiteX3-113" fmla="*/ 1561661 w 1561661"/>
              <a:gd name="connsiteY3-114" fmla="*/ 6811 h 4025639"/>
              <a:gd name="connsiteX0-115" fmla="*/ 1512168 w 1570126"/>
              <a:gd name="connsiteY0-116" fmla="*/ 4027774 h 4027774"/>
              <a:gd name="connsiteX1-117" fmla="*/ 0 w 1570126"/>
              <a:gd name="connsiteY1-118" fmla="*/ 4027774 h 4027774"/>
              <a:gd name="connsiteX2-119" fmla="*/ 0 w 1570126"/>
              <a:gd name="connsiteY2-120" fmla="*/ 2135 h 4027774"/>
              <a:gd name="connsiteX3-121" fmla="*/ 1570126 w 1570126"/>
              <a:gd name="connsiteY3-122" fmla="*/ 0 h 4027774"/>
              <a:gd name="connsiteX0-123" fmla="*/ 1512168 w 1574358"/>
              <a:gd name="connsiteY0-124" fmla="*/ 4025639 h 4025639"/>
              <a:gd name="connsiteX1-125" fmla="*/ 0 w 1574358"/>
              <a:gd name="connsiteY1-126" fmla="*/ 4025639 h 4025639"/>
              <a:gd name="connsiteX2-127" fmla="*/ 0 w 1574358"/>
              <a:gd name="connsiteY2-128" fmla="*/ 0 h 4025639"/>
              <a:gd name="connsiteX3-129" fmla="*/ 1574358 w 1574358"/>
              <a:gd name="connsiteY3-130" fmla="*/ 9793 h 4025639"/>
              <a:gd name="connsiteX0-131" fmla="*/ 1512168 w 1578590"/>
              <a:gd name="connsiteY0-132" fmla="*/ 4025639 h 4025639"/>
              <a:gd name="connsiteX1-133" fmla="*/ 0 w 1578590"/>
              <a:gd name="connsiteY1-134" fmla="*/ 4025639 h 4025639"/>
              <a:gd name="connsiteX2-135" fmla="*/ 0 w 1578590"/>
              <a:gd name="connsiteY2-136" fmla="*/ 0 h 4025639"/>
              <a:gd name="connsiteX3-137" fmla="*/ 1578590 w 1578590"/>
              <a:gd name="connsiteY3-138" fmla="*/ 847 h 40256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78590" h="4025639">
                <a:moveTo>
                  <a:pt x="1512168" y="4025639"/>
                </a:moveTo>
                <a:lnTo>
                  <a:pt x="0" y="4025639"/>
                </a:lnTo>
                <a:lnTo>
                  <a:pt x="0" y="0"/>
                </a:lnTo>
                <a:lnTo>
                  <a:pt x="1578590" y="847"/>
                </a:lnTo>
              </a:path>
            </a:pathLst>
          </a:cu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/>
          </a:p>
        </p:txBody>
      </p:sp>
      <p:grpSp>
        <p:nvGrpSpPr>
          <p:cNvPr id="9" name="组合 8"/>
          <p:cNvGrpSpPr/>
          <p:nvPr/>
        </p:nvGrpSpPr>
        <p:grpSpPr>
          <a:xfrm>
            <a:off x="3771575" y="1558553"/>
            <a:ext cx="6401125" cy="567118"/>
            <a:chOff x="3099904" y="1452479"/>
            <a:chExt cx="7808368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780836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227484" y="1472487"/>
              <a:ext cx="6332216" cy="47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要坚持创新驱动发展，建设</a:t>
              </a:r>
              <a:r>
                <a:rPr lang="en-US" altLang="zh-CN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21</a:t>
              </a:r>
              <a:r>
                <a:rPr lang="zh-CN" altLang="en-US" sz="12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世纪的数字丝绸之路。要促进科技同产业、科技同金融深度融合，为互联网时代的各国青年打造创业空间、创业工场</a:t>
              </a:r>
              <a:endParaRPr lang="zh-CN" altLang="en-US" sz="12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7" y="1439435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5" y="3494772"/>
            <a:ext cx="6115375" cy="555640"/>
            <a:chOff x="3099904" y="5020823"/>
            <a:chExt cx="7459798" cy="588250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10971" y="5169091"/>
              <a:ext cx="6325728" cy="276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要践行绿色发展新理念，共同实现</a:t>
              </a:r>
              <a:r>
                <a:rPr lang="en-US" altLang="zh-CN" dirty="0"/>
                <a:t>2030</a:t>
              </a:r>
              <a:r>
                <a:rPr lang="zh-CN" altLang="en-US" dirty="0"/>
                <a:t>年可持续发展目标。</a:t>
              </a:r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7" y="3357822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244" y="1333499"/>
            <a:ext cx="677108" cy="5016758"/>
            <a:chOff x="398244" y="1333499"/>
            <a:chExt cx="677108" cy="5016758"/>
          </a:xfrm>
        </p:grpSpPr>
        <p:sp>
          <p:nvSpPr>
            <p:cNvPr id="3" name="矩形: 圆角 2"/>
            <p:cNvSpPr/>
            <p:nvPr/>
          </p:nvSpPr>
          <p:spPr>
            <a:xfrm>
              <a:off x="431800" y="1333499"/>
              <a:ext cx="584200" cy="496663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8244" y="1333499"/>
              <a:ext cx="677108" cy="501675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推动一带一路建设行稳致远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85526" y="1565075"/>
            <a:ext cx="732917" cy="2652095"/>
            <a:chOff x="1475656" y="1294656"/>
            <a:chExt cx="977223" cy="3790530"/>
          </a:xfrm>
        </p:grpSpPr>
        <p:sp>
          <p:nvSpPr>
            <p:cNvPr id="6" name="矩形 27"/>
            <p:cNvSpPr/>
            <p:nvPr/>
          </p:nvSpPr>
          <p:spPr>
            <a:xfrm>
              <a:off x="1475656" y="1294656"/>
              <a:ext cx="977223" cy="3790530"/>
            </a:xfrm>
            <a:custGeom>
              <a:avLst/>
              <a:gdLst>
                <a:gd name="connsiteX0" fmla="*/ 0 w 1512168"/>
                <a:gd name="connsiteY0" fmla="*/ 0 h 4025639"/>
                <a:gd name="connsiteX1" fmla="*/ 1512168 w 1512168"/>
                <a:gd name="connsiteY1" fmla="*/ 0 h 4025639"/>
                <a:gd name="connsiteX2" fmla="*/ 1512168 w 1512168"/>
                <a:gd name="connsiteY2" fmla="*/ 4025639 h 4025639"/>
                <a:gd name="connsiteX3" fmla="*/ 0 w 1512168"/>
                <a:gd name="connsiteY3" fmla="*/ 4025639 h 4025639"/>
                <a:gd name="connsiteX4" fmla="*/ 0 w 1512168"/>
                <a:gd name="connsiteY4" fmla="*/ 0 h 4025639"/>
                <a:gd name="connsiteX0-1" fmla="*/ 1512168 w 1603608"/>
                <a:gd name="connsiteY0-2" fmla="*/ 0 h 4025639"/>
                <a:gd name="connsiteX1-3" fmla="*/ 1512168 w 1603608"/>
                <a:gd name="connsiteY1-4" fmla="*/ 4025639 h 4025639"/>
                <a:gd name="connsiteX2-5" fmla="*/ 0 w 1603608"/>
                <a:gd name="connsiteY2-6" fmla="*/ 4025639 h 4025639"/>
                <a:gd name="connsiteX3-7" fmla="*/ 0 w 1603608"/>
                <a:gd name="connsiteY3-8" fmla="*/ 0 h 4025639"/>
                <a:gd name="connsiteX4-9" fmla="*/ 1603608 w 1603608"/>
                <a:gd name="connsiteY4-10" fmla="*/ 91440 h 4025639"/>
                <a:gd name="connsiteX0-11" fmla="*/ 1512168 w 1603608"/>
                <a:gd name="connsiteY0-12" fmla="*/ 4025639 h 4025639"/>
                <a:gd name="connsiteX1-13" fmla="*/ 0 w 1603608"/>
                <a:gd name="connsiteY1-14" fmla="*/ 4025639 h 4025639"/>
                <a:gd name="connsiteX2-15" fmla="*/ 0 w 1603608"/>
                <a:gd name="connsiteY2-16" fmla="*/ 0 h 4025639"/>
                <a:gd name="connsiteX3-17" fmla="*/ 1603608 w 1603608"/>
                <a:gd name="connsiteY3-18" fmla="*/ 91440 h 4025639"/>
                <a:gd name="connsiteX0-19" fmla="*/ 1512168 w 1512168"/>
                <a:gd name="connsiteY0-20" fmla="*/ 4025639 h 4025639"/>
                <a:gd name="connsiteX1-21" fmla="*/ 0 w 1512168"/>
                <a:gd name="connsiteY1-22" fmla="*/ 4025639 h 4025639"/>
                <a:gd name="connsiteX2-23" fmla="*/ 0 w 1512168"/>
                <a:gd name="connsiteY2-24" fmla="*/ 0 h 4025639"/>
                <a:gd name="connsiteX3-25" fmla="*/ 1462931 w 1512168"/>
                <a:gd name="connsiteY3-26" fmla="*/ 21102 h 4025639"/>
                <a:gd name="connsiteX0-27" fmla="*/ 1512168 w 1512168"/>
                <a:gd name="connsiteY0-28" fmla="*/ 4039706 h 4039706"/>
                <a:gd name="connsiteX1-29" fmla="*/ 0 w 1512168"/>
                <a:gd name="connsiteY1-30" fmla="*/ 4039706 h 4039706"/>
                <a:gd name="connsiteX2-31" fmla="*/ 0 w 1512168"/>
                <a:gd name="connsiteY2-32" fmla="*/ 14067 h 4039706"/>
                <a:gd name="connsiteX3-33" fmla="*/ 1462931 w 1512168"/>
                <a:gd name="connsiteY3-34" fmla="*/ 0 h 4039706"/>
                <a:gd name="connsiteX0-35" fmla="*/ 1512168 w 1512168"/>
                <a:gd name="connsiteY0-36" fmla="*/ 4026213 h 4026213"/>
                <a:gd name="connsiteX1-37" fmla="*/ 0 w 1512168"/>
                <a:gd name="connsiteY1-38" fmla="*/ 4026213 h 4026213"/>
                <a:gd name="connsiteX2-39" fmla="*/ 0 w 1512168"/>
                <a:gd name="connsiteY2-40" fmla="*/ 574 h 4026213"/>
                <a:gd name="connsiteX3-41" fmla="*/ 1471569 w 1512168"/>
                <a:gd name="connsiteY3-42" fmla="*/ 16938 h 4026213"/>
                <a:gd name="connsiteX0-43" fmla="*/ 1512168 w 1512168"/>
                <a:gd name="connsiteY0-44" fmla="*/ 4033619 h 4033619"/>
                <a:gd name="connsiteX1-45" fmla="*/ 0 w 1512168"/>
                <a:gd name="connsiteY1-46" fmla="*/ 4033619 h 4033619"/>
                <a:gd name="connsiteX2-47" fmla="*/ 0 w 1512168"/>
                <a:gd name="connsiteY2-48" fmla="*/ 7980 h 4033619"/>
                <a:gd name="connsiteX3-49" fmla="*/ 1488845 w 1512168"/>
                <a:gd name="connsiteY3-50" fmla="*/ 0 h 4033619"/>
                <a:gd name="connsiteX0-51" fmla="*/ 1512168 w 1512168"/>
                <a:gd name="connsiteY0-52" fmla="*/ 4025639 h 4025639"/>
                <a:gd name="connsiteX1-53" fmla="*/ 0 w 1512168"/>
                <a:gd name="connsiteY1-54" fmla="*/ 4025639 h 4025639"/>
                <a:gd name="connsiteX2-55" fmla="*/ 0 w 1512168"/>
                <a:gd name="connsiteY2-56" fmla="*/ 0 h 4025639"/>
                <a:gd name="connsiteX3-57" fmla="*/ 1497483 w 1512168"/>
                <a:gd name="connsiteY3-58" fmla="*/ 4193 h 4025639"/>
                <a:gd name="connsiteX0-59" fmla="*/ 1512168 w 1512168"/>
                <a:gd name="connsiteY0-60" fmla="*/ 4039704 h 4039704"/>
                <a:gd name="connsiteX1-61" fmla="*/ 0 w 1512168"/>
                <a:gd name="connsiteY1-62" fmla="*/ 4039704 h 4039704"/>
                <a:gd name="connsiteX2-63" fmla="*/ 0 w 1512168"/>
                <a:gd name="connsiteY2-64" fmla="*/ 14065 h 4039704"/>
                <a:gd name="connsiteX3-65" fmla="*/ 1506122 w 1512168"/>
                <a:gd name="connsiteY3-66" fmla="*/ 0 h 4039704"/>
                <a:gd name="connsiteX0-67" fmla="*/ 1512168 w 1532036"/>
                <a:gd name="connsiteY0-68" fmla="*/ 4039704 h 4039704"/>
                <a:gd name="connsiteX1-69" fmla="*/ 0 w 1532036"/>
                <a:gd name="connsiteY1-70" fmla="*/ 4039704 h 4039704"/>
                <a:gd name="connsiteX2-71" fmla="*/ 0 w 1532036"/>
                <a:gd name="connsiteY2-72" fmla="*/ 14065 h 4039704"/>
                <a:gd name="connsiteX3-73" fmla="*/ 1532036 w 1532036"/>
                <a:gd name="connsiteY3-74" fmla="*/ 0 h 4039704"/>
                <a:gd name="connsiteX0-75" fmla="*/ 1512168 w 1536268"/>
                <a:gd name="connsiteY0-76" fmla="*/ 4027775 h 4027775"/>
                <a:gd name="connsiteX1-77" fmla="*/ 0 w 1536268"/>
                <a:gd name="connsiteY1-78" fmla="*/ 4027775 h 4027775"/>
                <a:gd name="connsiteX2-79" fmla="*/ 0 w 1536268"/>
                <a:gd name="connsiteY2-80" fmla="*/ 2136 h 4027775"/>
                <a:gd name="connsiteX3-81" fmla="*/ 1536268 w 1536268"/>
                <a:gd name="connsiteY3-82" fmla="*/ 0 h 4027775"/>
                <a:gd name="connsiteX0-83" fmla="*/ 1512168 w 1548965"/>
                <a:gd name="connsiteY0-84" fmla="*/ 4025639 h 4025639"/>
                <a:gd name="connsiteX1-85" fmla="*/ 0 w 1548965"/>
                <a:gd name="connsiteY1-86" fmla="*/ 4025639 h 4025639"/>
                <a:gd name="connsiteX2-87" fmla="*/ 0 w 1548965"/>
                <a:gd name="connsiteY2-88" fmla="*/ 0 h 4025639"/>
                <a:gd name="connsiteX3-89" fmla="*/ 1548965 w 1548965"/>
                <a:gd name="connsiteY3-90" fmla="*/ 847 h 4025639"/>
                <a:gd name="connsiteX0-91" fmla="*/ 1512168 w 1553197"/>
                <a:gd name="connsiteY0-92" fmla="*/ 4030756 h 4030756"/>
                <a:gd name="connsiteX1-93" fmla="*/ 0 w 1553197"/>
                <a:gd name="connsiteY1-94" fmla="*/ 4030756 h 4030756"/>
                <a:gd name="connsiteX2-95" fmla="*/ 0 w 1553197"/>
                <a:gd name="connsiteY2-96" fmla="*/ 5117 h 4030756"/>
                <a:gd name="connsiteX3-97" fmla="*/ 1553197 w 1553197"/>
                <a:gd name="connsiteY3-98" fmla="*/ 0 h 4030756"/>
                <a:gd name="connsiteX0-99" fmla="*/ 1512168 w 1557429"/>
                <a:gd name="connsiteY0-100" fmla="*/ 4027774 h 4027774"/>
                <a:gd name="connsiteX1-101" fmla="*/ 0 w 1557429"/>
                <a:gd name="connsiteY1-102" fmla="*/ 4027774 h 4027774"/>
                <a:gd name="connsiteX2-103" fmla="*/ 0 w 1557429"/>
                <a:gd name="connsiteY2-104" fmla="*/ 2135 h 4027774"/>
                <a:gd name="connsiteX3-105" fmla="*/ 1557429 w 1557429"/>
                <a:gd name="connsiteY3-106" fmla="*/ 0 h 4027774"/>
                <a:gd name="connsiteX0-107" fmla="*/ 1512168 w 1561661"/>
                <a:gd name="connsiteY0-108" fmla="*/ 4025639 h 4025639"/>
                <a:gd name="connsiteX1-109" fmla="*/ 0 w 1561661"/>
                <a:gd name="connsiteY1-110" fmla="*/ 4025639 h 4025639"/>
                <a:gd name="connsiteX2-111" fmla="*/ 0 w 1561661"/>
                <a:gd name="connsiteY2-112" fmla="*/ 0 h 4025639"/>
                <a:gd name="connsiteX3-113" fmla="*/ 1561661 w 1561661"/>
                <a:gd name="connsiteY3-114" fmla="*/ 6811 h 4025639"/>
                <a:gd name="connsiteX0-115" fmla="*/ 1512168 w 1570126"/>
                <a:gd name="connsiteY0-116" fmla="*/ 4027774 h 4027774"/>
                <a:gd name="connsiteX1-117" fmla="*/ 0 w 1570126"/>
                <a:gd name="connsiteY1-118" fmla="*/ 4027774 h 4027774"/>
                <a:gd name="connsiteX2-119" fmla="*/ 0 w 1570126"/>
                <a:gd name="connsiteY2-120" fmla="*/ 2135 h 4027774"/>
                <a:gd name="connsiteX3-121" fmla="*/ 1570126 w 1570126"/>
                <a:gd name="connsiteY3-122" fmla="*/ 0 h 4027774"/>
                <a:gd name="connsiteX0-123" fmla="*/ 1512168 w 1574358"/>
                <a:gd name="connsiteY0-124" fmla="*/ 4025639 h 4025639"/>
                <a:gd name="connsiteX1-125" fmla="*/ 0 w 1574358"/>
                <a:gd name="connsiteY1-126" fmla="*/ 4025639 h 4025639"/>
                <a:gd name="connsiteX2-127" fmla="*/ 0 w 1574358"/>
                <a:gd name="connsiteY2-128" fmla="*/ 0 h 4025639"/>
                <a:gd name="connsiteX3-129" fmla="*/ 1574358 w 1574358"/>
                <a:gd name="connsiteY3-130" fmla="*/ 9793 h 4025639"/>
                <a:gd name="connsiteX0-131" fmla="*/ 1512168 w 1578590"/>
                <a:gd name="connsiteY0-132" fmla="*/ 4025639 h 4025639"/>
                <a:gd name="connsiteX1-133" fmla="*/ 0 w 1578590"/>
                <a:gd name="connsiteY1-134" fmla="*/ 4025639 h 4025639"/>
                <a:gd name="connsiteX2-135" fmla="*/ 0 w 1578590"/>
                <a:gd name="connsiteY2-136" fmla="*/ 0 h 4025639"/>
                <a:gd name="connsiteX3-137" fmla="*/ 1578590 w 1578590"/>
                <a:gd name="connsiteY3-138" fmla="*/ 847 h 40256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78590" h="4025639">
                  <a:moveTo>
                    <a:pt x="1512168" y="4025639"/>
                  </a:moveTo>
                  <a:lnTo>
                    <a:pt x="0" y="4025639"/>
                  </a:lnTo>
                  <a:lnTo>
                    <a:pt x="0" y="0"/>
                  </a:lnTo>
                  <a:lnTo>
                    <a:pt x="1578590" y="847"/>
                  </a:lnTo>
                </a:path>
              </a:pathLst>
            </a:custGeom>
            <a:noFill/>
            <a:ln w="190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475656" y="3101846"/>
              <a:ext cx="864096" cy="0"/>
            </a:xfrm>
            <a:prstGeom prst="line">
              <a:avLst/>
            </a:prstGeom>
            <a:ln w="19050">
              <a:solidFill>
                <a:srgbClr val="9F6A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3771576" y="1102542"/>
            <a:ext cx="6391599" cy="567118"/>
            <a:chOff x="3099904" y="1452479"/>
            <a:chExt cx="8522131" cy="588250"/>
          </a:xfrm>
        </p:grpSpPr>
        <p:sp>
          <p:nvSpPr>
            <p:cNvPr id="10" name="矩形 1"/>
            <p:cNvSpPr/>
            <p:nvPr/>
          </p:nvSpPr>
          <p:spPr>
            <a:xfrm>
              <a:off x="3099904" y="1452479"/>
              <a:ext cx="8522131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1" name="TextBox 61"/>
            <p:cNvSpPr txBox="1"/>
            <p:nvPr/>
          </p:nvSpPr>
          <p:spPr>
            <a:xfrm>
              <a:off x="4314341" y="1488535"/>
              <a:ext cx="6812394" cy="54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要以文明交流超越文明隔阂、文明互鉴超越文明冲突、文明共存超越文明优越，推动各国相互理解、相互尊重、相互信任</a:t>
              </a:r>
              <a:endParaRPr lang="zh-CN" altLang="en-US" sz="14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41608" y="983426"/>
            <a:ext cx="640796" cy="677097"/>
            <a:chOff x="3459946" y="1125538"/>
            <a:chExt cx="854394" cy="903005"/>
          </a:xfrm>
        </p:grpSpPr>
        <p:sp>
          <p:nvSpPr>
            <p:cNvPr id="13" name="等腰三角形 12"/>
            <p:cNvSpPr/>
            <p:nvPr/>
          </p:nvSpPr>
          <p:spPr>
            <a:xfrm flipV="1">
              <a:off x="3459946" y="1207397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14" name="TextBox 62"/>
            <p:cNvSpPr txBox="1"/>
            <p:nvPr/>
          </p:nvSpPr>
          <p:spPr>
            <a:xfrm>
              <a:off x="3615685" y="11255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771576" y="2452239"/>
            <a:ext cx="6391599" cy="567258"/>
            <a:chOff x="3099904" y="3084411"/>
            <a:chExt cx="8522131" cy="756518"/>
          </a:xfrm>
        </p:grpSpPr>
        <p:sp>
          <p:nvSpPr>
            <p:cNvPr id="17" name="矩形 1"/>
            <p:cNvSpPr/>
            <p:nvPr/>
          </p:nvSpPr>
          <p:spPr>
            <a:xfrm>
              <a:off x="3099904" y="3084411"/>
              <a:ext cx="8522131" cy="756518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18" name="TextBox 66"/>
            <p:cNvSpPr txBox="1"/>
            <p:nvPr/>
          </p:nvSpPr>
          <p:spPr>
            <a:xfrm>
              <a:off x="4181341" y="3091051"/>
              <a:ext cx="7120143" cy="69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703116"/>
                  </a:solidFill>
                </a:rPr>
                <a:t>要建立多层次人文合作机制，推动教育合作，发挥智库作用，推动文化、体育、卫生务实合作，用好历史文化遗产，密切各领域往来</a:t>
              </a:r>
              <a:endParaRPr lang="zh-CN" altLang="en-US" dirty="0">
                <a:solidFill>
                  <a:srgbClr val="703116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41608" y="2333263"/>
            <a:ext cx="640796" cy="677097"/>
            <a:chOff x="3459946" y="2925738"/>
            <a:chExt cx="854394" cy="903005"/>
          </a:xfrm>
        </p:grpSpPr>
        <p:sp>
          <p:nvSpPr>
            <p:cNvPr id="20" name="等腰三角形 19"/>
            <p:cNvSpPr/>
            <p:nvPr/>
          </p:nvSpPr>
          <p:spPr>
            <a:xfrm flipV="1">
              <a:off x="3459946" y="3007597"/>
              <a:ext cx="854394" cy="821146"/>
            </a:xfrm>
            <a:prstGeom prst="triangle">
              <a:avLst/>
            </a:prstGeom>
            <a:solidFill>
              <a:srgbClr val="FFCA8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1" name="TextBox 67"/>
            <p:cNvSpPr txBox="1"/>
            <p:nvPr/>
          </p:nvSpPr>
          <p:spPr>
            <a:xfrm>
              <a:off x="3650853" y="2925738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71576" y="3796014"/>
            <a:ext cx="5594849" cy="555642"/>
            <a:chOff x="3099904" y="5020823"/>
            <a:chExt cx="7459798" cy="595853"/>
          </a:xfrm>
        </p:grpSpPr>
        <p:sp>
          <p:nvSpPr>
            <p:cNvPr id="24" name="矩形 1"/>
            <p:cNvSpPr/>
            <p:nvPr/>
          </p:nvSpPr>
          <p:spPr>
            <a:xfrm>
              <a:off x="3099904" y="5020823"/>
              <a:ext cx="7459798" cy="588250"/>
            </a:xfrm>
            <a:custGeom>
              <a:avLst/>
              <a:gdLst>
                <a:gd name="connsiteX0" fmla="*/ 0 w 6840760"/>
                <a:gd name="connsiteY0" fmla="*/ 0 h 888468"/>
                <a:gd name="connsiteX1" fmla="*/ 6840760 w 6840760"/>
                <a:gd name="connsiteY1" fmla="*/ 0 h 888468"/>
                <a:gd name="connsiteX2" fmla="*/ 6840760 w 6840760"/>
                <a:gd name="connsiteY2" fmla="*/ 888468 h 888468"/>
                <a:gd name="connsiteX3" fmla="*/ 0 w 6840760"/>
                <a:gd name="connsiteY3" fmla="*/ 888468 h 888468"/>
                <a:gd name="connsiteX4" fmla="*/ 0 w 6840760"/>
                <a:gd name="connsiteY4" fmla="*/ 0 h 888468"/>
                <a:gd name="connsiteX0-1" fmla="*/ 0 w 6840760"/>
                <a:gd name="connsiteY0-2" fmla="*/ 0 h 888468"/>
                <a:gd name="connsiteX1-3" fmla="*/ 6465622 w 6840760"/>
                <a:gd name="connsiteY1-4" fmla="*/ 35169 h 888468"/>
                <a:gd name="connsiteX2-5" fmla="*/ 6840760 w 6840760"/>
                <a:gd name="connsiteY2-6" fmla="*/ 888468 h 888468"/>
                <a:gd name="connsiteX3-7" fmla="*/ 0 w 6840760"/>
                <a:gd name="connsiteY3-8" fmla="*/ 888468 h 888468"/>
                <a:gd name="connsiteX4-9" fmla="*/ 0 w 6840760"/>
                <a:gd name="connsiteY4-10" fmla="*/ 0 h 888468"/>
                <a:gd name="connsiteX0-11" fmla="*/ 351693 w 6840760"/>
                <a:gd name="connsiteY0-12" fmla="*/ 0 h 888468"/>
                <a:gd name="connsiteX1-13" fmla="*/ 6465622 w 6840760"/>
                <a:gd name="connsiteY1-14" fmla="*/ 35169 h 888468"/>
                <a:gd name="connsiteX2-15" fmla="*/ 6840760 w 6840760"/>
                <a:gd name="connsiteY2-16" fmla="*/ 888468 h 888468"/>
                <a:gd name="connsiteX3-17" fmla="*/ 0 w 6840760"/>
                <a:gd name="connsiteY3-18" fmla="*/ 888468 h 888468"/>
                <a:gd name="connsiteX4-19" fmla="*/ 351693 w 6840760"/>
                <a:gd name="connsiteY4-20" fmla="*/ 0 h 888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40760" h="888468">
                  <a:moveTo>
                    <a:pt x="351693" y="0"/>
                  </a:moveTo>
                  <a:lnTo>
                    <a:pt x="6465622" y="35169"/>
                  </a:lnTo>
                  <a:lnTo>
                    <a:pt x="6840760" y="888468"/>
                  </a:lnTo>
                  <a:lnTo>
                    <a:pt x="0" y="888468"/>
                  </a:lnTo>
                  <a:lnTo>
                    <a:pt x="351693" y="0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015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41321" y="5055591"/>
              <a:ext cx="5440816" cy="561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F1DCB9"/>
                  </a:solidFill>
                </a:rPr>
                <a:t>要加强国际反腐合作，让“一带一路”成为廉洁之路</a:t>
              </a:r>
              <a:endParaRPr lang="zh-CN" altLang="en-US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41608" y="3659064"/>
            <a:ext cx="640796" cy="677097"/>
            <a:chOff x="3459946" y="4693882"/>
            <a:chExt cx="854394" cy="903005"/>
          </a:xfrm>
        </p:grpSpPr>
        <p:sp>
          <p:nvSpPr>
            <p:cNvPr id="27" name="等腰三角形 26"/>
            <p:cNvSpPr/>
            <p:nvPr/>
          </p:nvSpPr>
          <p:spPr>
            <a:xfrm flipV="1">
              <a:off x="3459946" y="4775741"/>
              <a:ext cx="854394" cy="821146"/>
            </a:xfrm>
            <a:prstGeom prst="triangle">
              <a:avLst/>
            </a:prstGeom>
            <a:solidFill>
              <a:srgbClr val="9F6A3B"/>
            </a:solidFill>
            <a:ln>
              <a:solidFill>
                <a:srgbClr val="F1D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sz="1015" dirty="0"/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3650853" y="4693882"/>
              <a:ext cx="530488" cy="73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000" b="1" dirty="0">
                  <a:solidFill>
                    <a:srgbClr val="F1DCB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000" b="1" dirty="0">
                <a:solidFill>
                  <a:srgbClr val="F1DCB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2586557" y="1842110"/>
            <a:ext cx="7074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文明之路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4542125" cy="1460431"/>
            <a:chOff x="4134112" y="1650268"/>
            <a:chExt cx="4542125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  </a:t>
              </a:r>
              <a:endParaRPr lang="en-US" altLang="zh-CN" sz="8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288563" y="1747512"/>
              <a:ext cx="338767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</a:t>
              </a:r>
              <a:endParaRPr lang="zh-CN" altLang="en-US" sz="4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274947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发展新机遇</a:t>
              </a:r>
              <a:endParaRPr lang="zh-CN" altLang="en-US" sz="40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161593" y="2568652"/>
            <a:ext cx="2950562" cy="1424389"/>
            <a:chOff x="5161593" y="2568652"/>
            <a:chExt cx="2950562" cy="1424389"/>
          </a:xfrm>
        </p:grpSpPr>
        <p:sp>
          <p:nvSpPr>
            <p:cNvPr id="11" name="任意多边形: 形状 10"/>
            <p:cNvSpPr/>
            <p:nvPr/>
          </p:nvSpPr>
          <p:spPr>
            <a:xfrm rot="5400000">
              <a:off x="5924679" y="1805566"/>
              <a:ext cx="1424389" cy="2950562"/>
            </a:xfrm>
            <a:custGeom>
              <a:avLst/>
              <a:gdLst>
                <a:gd name="connsiteX0" fmla="*/ 0 w 1424389"/>
                <a:gd name="connsiteY0" fmla="*/ 1444739 h 2950562"/>
                <a:gd name="connsiteX1" fmla="*/ 199595 w 1424389"/>
                <a:gd name="connsiteY1" fmla="*/ 1265104 h 2950562"/>
                <a:gd name="connsiteX2" fmla="*/ 199595 w 1424389"/>
                <a:gd name="connsiteY2" fmla="*/ 209725 h 2950562"/>
                <a:gd name="connsiteX3" fmla="*/ 566894 w 1424389"/>
                <a:gd name="connsiteY3" fmla="*/ 209725 h 2950562"/>
                <a:gd name="connsiteX4" fmla="*/ 755645 w 1424389"/>
                <a:gd name="connsiteY4" fmla="*/ 0 h 2950562"/>
                <a:gd name="connsiteX5" fmla="*/ 944397 w 1424389"/>
                <a:gd name="connsiteY5" fmla="*/ 209725 h 2950562"/>
                <a:gd name="connsiteX6" fmla="*/ 1424389 w 1424389"/>
                <a:gd name="connsiteY6" fmla="*/ 209725 h 2950562"/>
                <a:gd name="connsiteX7" fmla="*/ 1424389 w 1424389"/>
                <a:gd name="connsiteY7" fmla="*/ 2743201 h 2950562"/>
                <a:gd name="connsiteX8" fmla="*/ 932693 w 1424389"/>
                <a:gd name="connsiteY8" fmla="*/ 2743201 h 2950562"/>
                <a:gd name="connsiteX9" fmla="*/ 746068 w 1424389"/>
                <a:gd name="connsiteY9" fmla="*/ 2950562 h 2950562"/>
                <a:gd name="connsiteX10" fmla="*/ 559443 w 1424389"/>
                <a:gd name="connsiteY10" fmla="*/ 2743201 h 2950562"/>
                <a:gd name="connsiteX11" fmla="*/ 199595 w 1424389"/>
                <a:gd name="connsiteY11" fmla="*/ 2743201 h 2950562"/>
                <a:gd name="connsiteX12" fmla="*/ 199595 w 1424389"/>
                <a:gd name="connsiteY12" fmla="*/ 1624374 h 2950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4389" h="2950562">
                  <a:moveTo>
                    <a:pt x="0" y="1444739"/>
                  </a:moveTo>
                  <a:lnTo>
                    <a:pt x="199595" y="1265104"/>
                  </a:lnTo>
                  <a:lnTo>
                    <a:pt x="199595" y="209725"/>
                  </a:lnTo>
                  <a:lnTo>
                    <a:pt x="566894" y="209725"/>
                  </a:lnTo>
                  <a:lnTo>
                    <a:pt x="755645" y="0"/>
                  </a:lnTo>
                  <a:lnTo>
                    <a:pt x="944397" y="209725"/>
                  </a:lnTo>
                  <a:lnTo>
                    <a:pt x="1424389" y="209725"/>
                  </a:lnTo>
                  <a:lnTo>
                    <a:pt x="1424389" y="2743201"/>
                  </a:lnTo>
                  <a:lnTo>
                    <a:pt x="932693" y="2743201"/>
                  </a:lnTo>
                  <a:lnTo>
                    <a:pt x="746068" y="2950562"/>
                  </a:lnTo>
                  <a:lnTo>
                    <a:pt x="559443" y="2743201"/>
                  </a:lnTo>
                  <a:lnTo>
                    <a:pt x="199595" y="2743201"/>
                  </a:lnTo>
                  <a:lnTo>
                    <a:pt x="199595" y="1624374"/>
                  </a:lnTo>
                  <a:close/>
                </a:path>
              </a:pathLst>
            </a:cu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465959" y="2917046"/>
              <a:ext cx="258747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中国发展正站在新的起点上</a:t>
              </a:r>
              <a:endParaRPr lang="zh-CN" altLang="en-US" sz="166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4" name="矩形: 圆角 3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91438" y="1216916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一带一路发展新机遇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03176" y="1333499"/>
            <a:ext cx="2550254" cy="939567"/>
            <a:chOff x="5503176" y="1333499"/>
            <a:chExt cx="2550254" cy="939567"/>
          </a:xfrm>
        </p:grpSpPr>
        <p:sp>
          <p:nvSpPr>
            <p:cNvPr id="13" name="矩形 12"/>
            <p:cNvSpPr/>
            <p:nvPr/>
          </p:nvSpPr>
          <p:spPr>
            <a:xfrm>
              <a:off x="5503176" y="1333499"/>
              <a:ext cx="2550254" cy="939567"/>
            </a:xfrm>
            <a:prstGeom prst="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747855" y="1374965"/>
              <a:ext cx="206089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中国将深入贯彻创新、协调、绿色、开放、共享的发展理念</a:t>
              </a:r>
              <a:endParaRPr lang="zh-CN" altLang="en-US" sz="12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247775" y="2917046"/>
            <a:ext cx="2550254" cy="939567"/>
            <a:chOff x="8247775" y="2917046"/>
            <a:chExt cx="2550254" cy="939567"/>
          </a:xfrm>
        </p:grpSpPr>
        <p:sp>
          <p:nvSpPr>
            <p:cNvPr id="15" name="矩形 14"/>
            <p:cNvSpPr/>
            <p:nvPr/>
          </p:nvSpPr>
          <p:spPr>
            <a:xfrm>
              <a:off x="8247775" y="2917046"/>
              <a:ext cx="2550254" cy="939567"/>
            </a:xfrm>
            <a:prstGeom prst="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752513" y="3078164"/>
              <a:ext cx="173372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为世界发展带来新的机遇</a:t>
              </a:r>
              <a:endParaRPr lang="zh-CN" altLang="en-US" sz="1200" dirty="0">
                <a:solidFill>
                  <a:srgbClr val="7031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366659" y="2900770"/>
            <a:ext cx="2550254" cy="939567"/>
            <a:chOff x="2366659" y="2900770"/>
            <a:chExt cx="2550254" cy="939567"/>
          </a:xfrm>
        </p:grpSpPr>
        <p:sp>
          <p:nvSpPr>
            <p:cNvPr id="17" name="矩形 16"/>
            <p:cNvSpPr/>
            <p:nvPr/>
          </p:nvSpPr>
          <p:spPr>
            <a:xfrm>
              <a:off x="2366659" y="2900770"/>
              <a:ext cx="2550254" cy="939567"/>
            </a:xfrm>
            <a:prstGeom prst="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809494" y="3078165"/>
              <a:ext cx="17257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为“一带一路”注入强大动力</a:t>
              </a:r>
              <a:endParaRPr lang="zh-CN" altLang="en-US" sz="1200" dirty="0">
                <a:solidFill>
                  <a:srgbClr val="7031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7262" y="1589280"/>
            <a:ext cx="3999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中国愿在和平共处五项原则基础上</a:t>
            </a:r>
            <a:endParaRPr lang="zh-CN" altLang="en-US" sz="239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7" name="矩形: 圆角 6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1438" y="1216916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一带一路发展新机遇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7736" y="1484851"/>
            <a:ext cx="4865615" cy="897623"/>
            <a:chOff x="5687736" y="1484851"/>
            <a:chExt cx="4865615" cy="897623"/>
          </a:xfrm>
        </p:grpSpPr>
        <p:sp>
          <p:nvSpPr>
            <p:cNvPr id="4" name="矩形: 圆角 3"/>
            <p:cNvSpPr/>
            <p:nvPr/>
          </p:nvSpPr>
          <p:spPr>
            <a:xfrm>
              <a:off x="5687736" y="1484851"/>
              <a:ext cx="4865615" cy="89762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056852" y="1518163"/>
              <a:ext cx="42336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发展同所有“一带一路”建设参与国的友好合作，愿同世界各国分享发展经验，开创合作共赢新模式，建设和谐共存大家庭</a:t>
              </a:r>
              <a:endParaRPr lang="zh-CN" altLang="en-US" sz="16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87735" y="2474244"/>
            <a:ext cx="4865615" cy="954107"/>
            <a:chOff x="5687735" y="2474244"/>
            <a:chExt cx="4865615" cy="954107"/>
          </a:xfrm>
        </p:grpSpPr>
        <p:sp>
          <p:nvSpPr>
            <p:cNvPr id="10" name="矩形: 圆角 9"/>
            <p:cNvSpPr/>
            <p:nvPr/>
          </p:nvSpPr>
          <p:spPr>
            <a:xfrm>
              <a:off x="5687735" y="2486903"/>
              <a:ext cx="4865615" cy="897623"/>
            </a:xfrm>
            <a:prstGeom prst="round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2719" y="2474244"/>
              <a:ext cx="464190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将推动已达成协议的务实合作项目早日启动、早见成效；将加大资金支持，向丝路基金新增资金</a:t>
              </a:r>
              <a:r>
                <a:rPr lang="en-US" altLang="zh-CN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en-US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亿元人民币，鼓励金融机构开展人民币海外基金业务，规模预计为</a:t>
              </a:r>
              <a:r>
                <a:rPr lang="en-US" altLang="zh-CN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3000</a:t>
              </a:r>
              <a:r>
                <a:rPr lang="zh-CN" altLang="en-US" sz="1400" dirty="0">
                  <a:solidFill>
                    <a:srgbClr val="703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亿元人民币</a:t>
              </a:r>
              <a:endParaRPr lang="zh-CN" altLang="en-US" sz="1400" dirty="0">
                <a:solidFill>
                  <a:srgbClr val="70311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687734" y="3488955"/>
            <a:ext cx="4865615" cy="897623"/>
            <a:chOff x="5687734" y="3488955"/>
            <a:chExt cx="4865615" cy="897623"/>
          </a:xfrm>
        </p:grpSpPr>
        <p:sp>
          <p:nvSpPr>
            <p:cNvPr id="11" name="矩形: 圆角 10"/>
            <p:cNvSpPr/>
            <p:nvPr/>
          </p:nvSpPr>
          <p:spPr>
            <a:xfrm>
              <a:off x="5687734" y="3488955"/>
              <a:ext cx="4865615" cy="897623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56852" y="3494977"/>
              <a:ext cx="435388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将积极同参与国发展互利共赢的经贸伙伴关系，建设“一带一路”自由贸易网络，中国将从</a:t>
              </a:r>
              <a:r>
                <a:rPr lang="en-US" altLang="zh-CN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2018</a:t>
              </a:r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年起举办中国国际进口博览会</a:t>
              </a:r>
              <a:endParaRPr lang="zh-CN" altLang="en-US" sz="16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7262" y="1589280"/>
            <a:ext cx="39995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中国愿在和平共处五项原则基础上</a:t>
            </a:r>
            <a:endParaRPr lang="zh-CN" altLang="en-US" sz="239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1438" y="1216916"/>
            <a:ext cx="677108" cy="3785652"/>
            <a:chOff x="391438" y="1216916"/>
            <a:chExt cx="677108" cy="3785652"/>
          </a:xfrm>
        </p:grpSpPr>
        <p:sp>
          <p:nvSpPr>
            <p:cNvPr id="7" name="矩形: 圆角 6"/>
            <p:cNvSpPr/>
            <p:nvPr/>
          </p:nvSpPr>
          <p:spPr>
            <a:xfrm>
              <a:off x="431800" y="1333499"/>
              <a:ext cx="584200" cy="3669069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91438" y="1216916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一带一路发展新机遇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6457" y="1811513"/>
            <a:ext cx="4934963" cy="1088690"/>
            <a:chOff x="5746457" y="1811513"/>
            <a:chExt cx="4934963" cy="1088690"/>
          </a:xfrm>
        </p:grpSpPr>
        <p:sp>
          <p:nvSpPr>
            <p:cNvPr id="4" name="矩形: 圆角 3"/>
            <p:cNvSpPr/>
            <p:nvPr/>
          </p:nvSpPr>
          <p:spPr>
            <a:xfrm>
              <a:off x="5746457" y="1811513"/>
              <a:ext cx="4865615" cy="108869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899695" y="1869503"/>
              <a:ext cx="478172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愿同各国加强创新合作，启动“一带一路”科技创新行动计划，开展科技人文交流、共建联合实验室、科技园区合作、技术转移</a:t>
              </a:r>
              <a:r>
                <a:rPr lang="en-US" altLang="zh-CN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项行动；帮助参与“一带一路”建设的发展中国家和国际组织建设更多民生项目</a:t>
              </a:r>
              <a:endParaRPr lang="zh-CN" altLang="en-US" sz="14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46457" y="2956687"/>
            <a:ext cx="4865615" cy="1036473"/>
            <a:chOff x="5746457" y="2956687"/>
            <a:chExt cx="4865615" cy="1036473"/>
          </a:xfrm>
        </p:grpSpPr>
        <p:sp>
          <p:nvSpPr>
            <p:cNvPr id="10" name="矩形: 圆角 9"/>
            <p:cNvSpPr/>
            <p:nvPr/>
          </p:nvSpPr>
          <p:spPr>
            <a:xfrm>
              <a:off x="5746457" y="2956687"/>
              <a:ext cx="4865615" cy="1036473"/>
            </a:xfrm>
            <a:prstGeom prst="roundRect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5858309" y="3094849"/>
              <a:ext cx="464190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将设立“一带一路”国际合作高峰论坛后续联络机制，成立财经发展研究中心、促进中心，合作设立多边开发融资合作中心、能力建设中心，打造人文合作新平台。</a:t>
              </a:r>
              <a:endParaRPr lang="zh-CN" altLang="en-US" sz="140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134112" y="1650268"/>
            <a:ext cx="5248946" cy="1460431"/>
            <a:chOff x="4134112" y="1650268"/>
            <a:chExt cx="5248946" cy="1460431"/>
          </a:xfrm>
        </p:grpSpPr>
        <p:sp>
          <p:nvSpPr>
            <p:cNvPr id="9" name="文本框 8"/>
            <p:cNvSpPr txBox="1"/>
            <p:nvPr/>
          </p:nvSpPr>
          <p:spPr>
            <a:xfrm>
              <a:off x="4134112" y="1650268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  </a:t>
              </a:r>
              <a:endParaRPr lang="en-US" altLang="zh-CN" sz="8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288563" y="1747512"/>
              <a:ext cx="338767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</a:t>
              </a:r>
              <a:endParaRPr lang="zh-CN" altLang="en-US" sz="4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607665" y="2402813"/>
              <a:ext cx="37753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建设是伟大事业</a:t>
              </a:r>
              <a:endParaRPr lang="zh-CN" altLang="en-US" sz="4000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63126" y="620130"/>
            <a:ext cx="36728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zh-CN" altLang="en-US" sz="32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最后指出</a:t>
            </a:r>
            <a:endParaRPr lang="zh-CN" altLang="en-US" sz="3200" dirty="0">
              <a:solidFill>
                <a:srgbClr val="763E23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3127" y="1328016"/>
            <a:ext cx="35702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一带一路建设</a:t>
            </a:r>
            <a:endParaRPr lang="zh-CN" altLang="en-US" sz="4400" dirty="0">
              <a:solidFill>
                <a:srgbClr val="763E23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9840" y="2323750"/>
            <a:ext cx="2265027" cy="2265027"/>
            <a:chOff x="1189840" y="2323750"/>
            <a:chExt cx="2265027" cy="2265027"/>
          </a:xfrm>
        </p:grpSpPr>
        <p:sp>
          <p:nvSpPr>
            <p:cNvPr id="4" name="椭圆 3"/>
            <p:cNvSpPr/>
            <p:nvPr/>
          </p:nvSpPr>
          <p:spPr>
            <a:xfrm>
              <a:off x="1189840" y="2323750"/>
              <a:ext cx="2265027" cy="2265027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318471" y="2794543"/>
              <a:ext cx="21363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“一带一路”建设植根于丝绸之路的历史土壤，重点面向亚欧非大陆，同时向所有朋友开放。</a:t>
              </a:r>
              <a:endParaRPr lang="zh-CN" altLang="en-US" sz="160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34499" y="2323750"/>
            <a:ext cx="2265027" cy="2265027"/>
            <a:chOff x="3734499" y="2323750"/>
            <a:chExt cx="2265027" cy="2265027"/>
          </a:xfrm>
        </p:grpSpPr>
        <p:sp>
          <p:nvSpPr>
            <p:cNvPr id="5" name="椭圆 4"/>
            <p:cNvSpPr/>
            <p:nvPr/>
          </p:nvSpPr>
          <p:spPr>
            <a:xfrm>
              <a:off x="3734499" y="2323750"/>
              <a:ext cx="2265027" cy="2265027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949815" y="2854165"/>
              <a:ext cx="183439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“一带一路”建设将由大家共同商量，建设成果将由大家共同分享</a:t>
              </a:r>
              <a:endParaRPr lang="zh-CN" altLang="en-US" sz="16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70041" y="2338983"/>
            <a:ext cx="2265027" cy="2265027"/>
            <a:chOff x="6370041" y="2338983"/>
            <a:chExt cx="2265027" cy="2265027"/>
          </a:xfrm>
        </p:grpSpPr>
        <p:sp>
          <p:nvSpPr>
            <p:cNvPr id="6" name="椭圆 5"/>
            <p:cNvSpPr/>
            <p:nvPr/>
          </p:nvSpPr>
          <p:spPr>
            <a:xfrm>
              <a:off x="6370041" y="2338983"/>
              <a:ext cx="2265027" cy="2265027"/>
            </a:xfrm>
            <a:prstGeom prst="ellipse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831293" y="2869398"/>
              <a:ext cx="152414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rgbClr val="763E2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“一带一路”建设是伟大的事业，需要伟大的实践</a:t>
              </a:r>
              <a:endParaRPr lang="zh-CN" altLang="en-US" sz="1600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96320" y="2338983"/>
            <a:ext cx="2265027" cy="2265027"/>
            <a:chOff x="9096320" y="2338983"/>
            <a:chExt cx="2265027" cy="2265027"/>
          </a:xfrm>
        </p:grpSpPr>
        <p:sp>
          <p:nvSpPr>
            <p:cNvPr id="7" name="椭圆 6"/>
            <p:cNvSpPr/>
            <p:nvPr/>
          </p:nvSpPr>
          <p:spPr>
            <a:xfrm>
              <a:off x="9096320" y="2338983"/>
              <a:ext cx="2265027" cy="2265027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9466835" y="2930953"/>
              <a:ext cx="16889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让我们一步一个脚印推进实施，一点一滴抓出成果，造福世界，造福人民</a:t>
              </a:r>
              <a:endParaRPr lang="zh-CN" altLang="en-US" sz="1400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412263" y="1842762"/>
            <a:ext cx="3387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5400" b="1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6553685" y="2333624"/>
            <a:ext cx="3920990" cy="523875"/>
            <a:chOff x="6553685" y="2333624"/>
            <a:chExt cx="3920990" cy="523875"/>
          </a:xfrm>
        </p:grpSpPr>
        <p:sp>
          <p:nvSpPr>
            <p:cNvPr id="9" name="矩形: 圆角 8"/>
            <p:cNvSpPr/>
            <p:nvPr/>
          </p:nvSpPr>
          <p:spPr>
            <a:xfrm>
              <a:off x="6553685" y="2333624"/>
              <a:ext cx="3920990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696075" y="2418338"/>
              <a:ext cx="3778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人类文明的宝贵遗产</a:t>
              </a:r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981685" y="2333624"/>
            <a:ext cx="3920990" cy="523875"/>
            <a:chOff x="1981685" y="2333624"/>
            <a:chExt cx="3920990" cy="523875"/>
          </a:xfrm>
        </p:grpSpPr>
        <p:sp>
          <p:nvSpPr>
            <p:cNvPr id="22" name="矩形: 圆角 21"/>
            <p:cNvSpPr/>
            <p:nvPr/>
          </p:nvSpPr>
          <p:spPr>
            <a:xfrm>
              <a:off x="1981685" y="2333624"/>
              <a:ext cx="3920990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124075" y="2418338"/>
              <a:ext cx="28921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 “一带一路”</a:t>
              </a:r>
              <a:endParaRPr lang="zh-CN" altLang="en-US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981683" y="3271838"/>
            <a:ext cx="3920991" cy="523875"/>
            <a:chOff x="1981683" y="3271838"/>
            <a:chExt cx="3920991" cy="523875"/>
          </a:xfrm>
        </p:grpSpPr>
        <p:sp>
          <p:nvSpPr>
            <p:cNvPr id="23" name="矩形: 圆角 22"/>
            <p:cNvSpPr/>
            <p:nvPr/>
          </p:nvSpPr>
          <p:spPr>
            <a:xfrm>
              <a:off x="1981683" y="3271838"/>
              <a:ext cx="3920991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124075" y="3349108"/>
              <a:ext cx="3446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“一带一路”建设成果丰硕</a:t>
              </a:r>
              <a:endParaRPr lang="zh-CN" altLang="en-US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553683" y="3271838"/>
            <a:ext cx="4095267" cy="523875"/>
            <a:chOff x="6553683" y="3271838"/>
            <a:chExt cx="4095267" cy="523875"/>
          </a:xfrm>
        </p:grpSpPr>
        <p:sp>
          <p:nvSpPr>
            <p:cNvPr id="11" name="矩形: 圆角 10"/>
            <p:cNvSpPr/>
            <p:nvPr/>
          </p:nvSpPr>
          <p:spPr>
            <a:xfrm>
              <a:off x="6553683" y="3271838"/>
              <a:ext cx="3920991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696074" y="3349108"/>
              <a:ext cx="3952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推动“一带一路”建设行稳致远</a:t>
              </a:r>
              <a:endParaRPr lang="zh-CN" altLang="en-US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553683" y="4210050"/>
            <a:ext cx="3920992" cy="523875"/>
            <a:chOff x="6553683" y="4210050"/>
            <a:chExt cx="3920992" cy="523875"/>
          </a:xfrm>
        </p:grpSpPr>
        <p:sp>
          <p:nvSpPr>
            <p:cNvPr id="18" name="矩形: 圆角 17"/>
            <p:cNvSpPr/>
            <p:nvPr/>
          </p:nvSpPr>
          <p:spPr>
            <a:xfrm>
              <a:off x="6553683" y="4210050"/>
              <a:ext cx="3920992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696074" y="4272627"/>
              <a:ext cx="3677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“一带一路”建设是伟大事业</a:t>
              </a:r>
              <a:endParaRPr lang="zh-CN" altLang="en-US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81683" y="4210050"/>
            <a:ext cx="3920992" cy="523875"/>
            <a:chOff x="1981683" y="4210050"/>
            <a:chExt cx="3920992" cy="523875"/>
          </a:xfrm>
        </p:grpSpPr>
        <p:sp>
          <p:nvSpPr>
            <p:cNvPr id="24" name="矩形: 圆角 23"/>
            <p:cNvSpPr/>
            <p:nvPr/>
          </p:nvSpPr>
          <p:spPr>
            <a:xfrm>
              <a:off x="1981683" y="4210050"/>
              <a:ext cx="3920992" cy="523875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124074" y="4272627"/>
              <a:ext cx="3215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   </a:t>
              </a:r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“一带一路”发展新机遇</a:t>
              </a:r>
              <a:endParaRPr lang="zh-CN" altLang="en-US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16213" y="1333337"/>
            <a:ext cx="779448" cy="779448"/>
            <a:chOff x="5016213" y="1333337"/>
            <a:chExt cx="779448" cy="779448"/>
          </a:xfrm>
        </p:grpSpPr>
        <p:sp>
          <p:nvSpPr>
            <p:cNvPr id="3" name="椭圆 2"/>
            <p:cNvSpPr/>
            <p:nvPr/>
          </p:nvSpPr>
          <p:spPr>
            <a:xfrm>
              <a:off x="5016213" y="1333337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108419" y="1412355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zh-CN" altLang="en-US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83088" y="1332944"/>
            <a:ext cx="779448" cy="779448"/>
            <a:chOff x="6683088" y="1332944"/>
            <a:chExt cx="779448" cy="779448"/>
          </a:xfrm>
        </p:grpSpPr>
        <p:sp>
          <p:nvSpPr>
            <p:cNvPr id="2" name="椭圆 1"/>
            <p:cNvSpPr/>
            <p:nvPr/>
          </p:nvSpPr>
          <p:spPr>
            <a:xfrm>
              <a:off x="6683088" y="1332944"/>
              <a:ext cx="779448" cy="779448"/>
            </a:xfrm>
            <a:prstGeom prst="ellipse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1DCB9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775294" y="1412354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276725" y="1667046"/>
            <a:ext cx="3705224" cy="1446550"/>
            <a:chOff x="4276725" y="1667046"/>
            <a:chExt cx="3705224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</a:t>
              </a:r>
              <a:endParaRPr lang="en-US" altLang="zh-CN" sz="8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324474" y="1815289"/>
              <a:ext cx="265747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 </a:t>
              </a:r>
              <a:endParaRPr lang="en-US" altLang="zh-CN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“一带一路”</a:t>
              </a:r>
              <a:endParaRPr lang="zh-CN" altLang="en-US" sz="32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87459" y="1267251"/>
            <a:ext cx="677108" cy="3800049"/>
            <a:chOff x="387459" y="1267251"/>
            <a:chExt cx="677108" cy="3800049"/>
          </a:xfrm>
        </p:grpSpPr>
        <p:sp>
          <p:nvSpPr>
            <p:cNvPr id="4" name="矩形: 圆角 3"/>
            <p:cNvSpPr/>
            <p:nvPr/>
          </p:nvSpPr>
          <p:spPr>
            <a:xfrm>
              <a:off x="431800" y="1333500"/>
              <a:ext cx="584200" cy="37338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87459" y="1267251"/>
              <a:ext cx="677108" cy="3785652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一带一路的思想起源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5509051" y="595475"/>
            <a:ext cx="1475321" cy="1301620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6" name="Freeform 8"/>
          <p:cNvSpPr>
            <a:spLocks noChangeArrowheads="1"/>
          </p:cNvSpPr>
          <p:nvPr/>
        </p:nvSpPr>
        <p:spPr bwMode="auto">
          <a:xfrm>
            <a:off x="4075858" y="1874963"/>
            <a:ext cx="1461786" cy="1407646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" name="Freeform 9"/>
          <p:cNvSpPr>
            <a:spLocks noChangeArrowheads="1"/>
          </p:cNvSpPr>
          <p:nvPr/>
        </p:nvSpPr>
        <p:spPr bwMode="auto">
          <a:xfrm>
            <a:off x="4917036" y="3257244"/>
            <a:ext cx="1358017" cy="1484344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rgbClr val="FFCA82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" name="Freeform 10"/>
          <p:cNvSpPr>
            <a:spLocks noChangeArrowheads="1"/>
          </p:cNvSpPr>
          <p:nvPr/>
        </p:nvSpPr>
        <p:spPr bwMode="auto">
          <a:xfrm>
            <a:off x="6231193" y="3271532"/>
            <a:ext cx="1362529" cy="148434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9" name="Freeform 11"/>
          <p:cNvSpPr>
            <a:spLocks noChangeArrowheads="1"/>
          </p:cNvSpPr>
          <p:nvPr/>
        </p:nvSpPr>
        <p:spPr bwMode="auto">
          <a:xfrm>
            <a:off x="6954380" y="1874963"/>
            <a:ext cx="1461786" cy="1407646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rgbClr val="763E23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100114" y="2077241"/>
            <a:ext cx="2262158" cy="1289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共同建设</a:t>
            </a:r>
            <a:endParaRPr lang="en-US" altLang="zh-CN" b="1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“丝绸之路经济带”</a:t>
            </a:r>
            <a:endParaRPr lang="en-US" altLang="zh-CN" b="1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的战略倡议</a:t>
            </a:r>
            <a:endParaRPr lang="zh-CN" altLang="en-US" b="1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54647" y="2184737"/>
            <a:ext cx="19848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日，</a:t>
            </a:r>
            <a:r>
              <a:rPr lang="zh-CN" altLang="en-US" b="0" i="0" u="none" strike="noStrike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习近平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主席在</a:t>
            </a:r>
            <a:r>
              <a:rPr lang="zh-CN" altLang="en-US" b="0" i="0" u="none" strike="noStrike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哈萨克斯坦纳扎尔巴耶夫大学</a:t>
            </a:r>
            <a:r>
              <a:rPr lang="zh-CN" altLang="en-US" b="0" i="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发表重要演讲，首次提出了。</a:t>
            </a:r>
            <a:endParaRPr lang="zh-CN" altLang="en-US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solidFill>
                <a:srgbClr val="763E23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51577" y="1105006"/>
            <a:ext cx="83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763E2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民心相通</a:t>
            </a:r>
            <a:endParaRPr lang="zh-CN" altLang="en-US" b="1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78362" y="2077241"/>
            <a:ext cx="963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加强政策沟通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85543" y="3696077"/>
            <a:ext cx="836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道路联通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075719" y="3690538"/>
            <a:ext cx="733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贸易畅通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49126" y="2113816"/>
            <a:ext cx="689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货币流通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6" grpId="0" bldLvl="0" animBg="1" autoUpdateAnimBg="0"/>
      <p:bldP spid="7" grpId="0" bldLvl="0" animBg="1" autoUpdateAnimBg="0"/>
      <p:bldP spid="8" grpId="0" bldLvl="0" animBg="1" autoUpdateAnimBg="0"/>
      <p:bldP spid="9" grpId="0" bldLvl="0" animBg="1" autoUpdateAnimBg="0"/>
      <p:bldP spid="17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385346" y="1333500"/>
            <a:ext cx="677108" cy="3733800"/>
            <a:chOff x="385346" y="1333500"/>
            <a:chExt cx="677108" cy="37338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37338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572051"/>
              <a:ext cx="677108" cy="296491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什么是一带一路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8297469" y="1724451"/>
            <a:ext cx="4214443" cy="5247849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 bwMode="gray">
          <a:xfrm rot="19490962">
            <a:off x="3737764" y="2754394"/>
            <a:ext cx="1549672" cy="1872554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FFCA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 dirty="0"/>
          </a:p>
        </p:txBody>
      </p:sp>
      <p:sp>
        <p:nvSpPr>
          <p:cNvPr id="6" name="Freeform 4"/>
          <p:cNvSpPr/>
          <p:nvPr/>
        </p:nvSpPr>
        <p:spPr bwMode="gray">
          <a:xfrm rot="19490962" flipH="1" flipV="1">
            <a:off x="6485662" y="1118278"/>
            <a:ext cx="1502207" cy="1815199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rgbClr val="9F6A3B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endParaRPr lang="zh-CN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gray">
          <a:xfrm>
            <a:off x="4189288" y="1180426"/>
            <a:ext cx="1910814" cy="1910814"/>
          </a:xfrm>
          <a:prstGeom prst="ellipse">
            <a:avLst/>
          </a:prstGeom>
          <a:solidFill>
            <a:srgbClr val="9F6A3B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gray">
          <a:xfrm>
            <a:off x="5823486" y="2735265"/>
            <a:ext cx="1910814" cy="1910814"/>
          </a:xfrm>
          <a:prstGeom prst="ellipse">
            <a:avLst/>
          </a:prstGeom>
          <a:solidFill>
            <a:srgbClr val="FFCA82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/>
          <a:p>
            <a:pPr algn="ctr"/>
            <a:r>
              <a:rPr lang="zh-CN" altLang="en-US" sz="24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丝绸之路经济带</a:t>
            </a:r>
            <a:endParaRPr lang="zh-CN" altLang="en-US" sz="24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59437" y="341199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一带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7952" y="18258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一路</a:t>
            </a:r>
            <a:endParaRPr lang="zh-CN" altLang="en-US" sz="2800" dirty="0">
              <a:solidFill>
                <a:srgbClr val="9F6A3B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74391" y="1699022"/>
            <a:ext cx="1740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4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世纪海上丝绸之路</a:t>
            </a:r>
            <a:endParaRPr lang="zh-CN" altLang="en-US" sz="2400" b="1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 rot="21090401">
            <a:off x="1940825" y="701249"/>
            <a:ext cx="7708674" cy="4403725"/>
          </a:xfrm>
          <a:custGeom>
            <a:avLst/>
            <a:gdLst>
              <a:gd name="T0" fmla="*/ 876 w 3806"/>
              <a:gd name="T1" fmla="*/ 292 h 1688"/>
              <a:gd name="T2" fmla="*/ 831 w 3806"/>
              <a:gd name="T3" fmla="*/ 562 h 1688"/>
              <a:gd name="T4" fmla="*/ 507 w 3806"/>
              <a:gd name="T5" fmla="*/ 624 h 1688"/>
              <a:gd name="T6" fmla="*/ 511 w 3806"/>
              <a:gd name="T7" fmla="*/ 982 h 1688"/>
              <a:gd name="T8" fmla="*/ 815 w 3806"/>
              <a:gd name="T9" fmla="*/ 829 h 1688"/>
              <a:gd name="T10" fmla="*/ 1052 w 3806"/>
              <a:gd name="T11" fmla="*/ 847 h 1688"/>
              <a:gd name="T12" fmla="*/ 96 w 3806"/>
              <a:gd name="T13" fmla="*/ 1125 h 1688"/>
              <a:gd name="T14" fmla="*/ 2226 w 3806"/>
              <a:gd name="T15" fmla="*/ 1168 h 1688"/>
              <a:gd name="T16" fmla="*/ 2242 w 3806"/>
              <a:gd name="T17" fmla="*/ 1229 h 1688"/>
              <a:gd name="T18" fmla="*/ 2690 w 3806"/>
              <a:gd name="T19" fmla="*/ 1291 h 1688"/>
              <a:gd name="T20" fmla="*/ 2903 w 3806"/>
              <a:gd name="T21" fmla="*/ 1448 h 1688"/>
              <a:gd name="T22" fmla="*/ 637 w 3806"/>
              <a:gd name="T23" fmla="*/ 1330 h 1688"/>
              <a:gd name="T24" fmla="*/ 3182 w 3806"/>
              <a:gd name="T25" fmla="*/ 1196 h 1688"/>
              <a:gd name="T26" fmla="*/ 3212 w 3806"/>
              <a:gd name="T27" fmla="*/ 1135 h 1688"/>
              <a:gd name="T28" fmla="*/ 3470 w 3806"/>
              <a:gd name="T29" fmla="*/ 1165 h 1688"/>
              <a:gd name="T30" fmla="*/ 3687 w 3806"/>
              <a:gd name="T31" fmla="*/ 1160 h 1688"/>
              <a:gd name="T32" fmla="*/ 3713 w 3806"/>
              <a:gd name="T33" fmla="*/ 970 h 1688"/>
              <a:gd name="T34" fmla="*/ 3526 w 3806"/>
              <a:gd name="T35" fmla="*/ 681 h 1688"/>
              <a:gd name="T36" fmla="*/ 2863 w 3806"/>
              <a:gd name="T37" fmla="*/ 382 h 1688"/>
              <a:gd name="T38" fmla="*/ 2291 w 3806"/>
              <a:gd name="T39" fmla="*/ 183 h 1688"/>
              <a:gd name="T40" fmla="*/ 1315 w 3806"/>
              <a:gd name="T41" fmla="*/ 97 h 1688"/>
              <a:gd name="T42" fmla="*/ 904 w 3806"/>
              <a:gd name="T43" fmla="*/ 307 h 1688"/>
              <a:gd name="T44" fmla="*/ 587 w 3806"/>
              <a:gd name="T45" fmla="*/ 393 h 1688"/>
              <a:gd name="T46" fmla="*/ 679 w 3806"/>
              <a:gd name="T47" fmla="*/ 677 h 1688"/>
              <a:gd name="T48" fmla="*/ 751 w 3806"/>
              <a:gd name="T49" fmla="*/ 526 h 1688"/>
              <a:gd name="T50" fmla="*/ 1018 w 3806"/>
              <a:gd name="T51" fmla="*/ 642 h 1688"/>
              <a:gd name="T52" fmla="*/ 945 w 3806"/>
              <a:gd name="T53" fmla="*/ 677 h 1688"/>
              <a:gd name="T54" fmla="*/ 889 w 3806"/>
              <a:gd name="T55" fmla="*/ 803 h 1688"/>
              <a:gd name="T56" fmla="*/ 1079 w 3806"/>
              <a:gd name="T57" fmla="*/ 853 h 1688"/>
              <a:gd name="T58" fmla="*/ 581 w 3806"/>
              <a:gd name="T59" fmla="*/ 985 h 1688"/>
              <a:gd name="T60" fmla="*/ 69 w 3806"/>
              <a:gd name="T61" fmla="*/ 1205 h 1688"/>
              <a:gd name="T62" fmla="*/ 284 w 3806"/>
              <a:gd name="T63" fmla="*/ 1252 h 1688"/>
              <a:gd name="T64" fmla="*/ 544 w 3806"/>
              <a:gd name="T65" fmla="*/ 1190 h 1688"/>
              <a:gd name="T66" fmla="*/ 649 w 3806"/>
              <a:gd name="T67" fmla="*/ 1278 h 1688"/>
              <a:gd name="T68" fmla="*/ 778 w 3806"/>
              <a:gd name="T69" fmla="*/ 1313 h 1688"/>
              <a:gd name="T70" fmla="*/ 1005 w 3806"/>
              <a:gd name="T71" fmla="*/ 1283 h 1688"/>
              <a:gd name="T72" fmla="*/ 1341 w 3806"/>
              <a:gd name="T73" fmla="*/ 1267 h 1688"/>
              <a:gd name="T74" fmla="*/ 1669 w 3806"/>
              <a:gd name="T75" fmla="*/ 1272 h 1688"/>
              <a:gd name="T76" fmla="*/ 2092 w 3806"/>
              <a:gd name="T77" fmla="*/ 1267 h 1688"/>
              <a:gd name="T78" fmla="*/ 2259 w 3806"/>
              <a:gd name="T79" fmla="*/ 1094 h 1688"/>
              <a:gd name="T80" fmla="*/ 2676 w 3806"/>
              <a:gd name="T81" fmla="*/ 1120 h 1688"/>
              <a:gd name="T82" fmla="*/ 3082 w 3806"/>
              <a:gd name="T83" fmla="*/ 1289 h 1688"/>
              <a:gd name="T84" fmla="*/ 2961 w 3806"/>
              <a:gd name="T85" fmla="*/ 1426 h 1688"/>
              <a:gd name="T86" fmla="*/ 3500 w 3806"/>
              <a:gd name="T87" fmla="*/ 1612 h 1688"/>
              <a:gd name="T88" fmla="*/ 3560 w 3806"/>
              <a:gd name="T89" fmla="*/ 1495 h 1688"/>
              <a:gd name="T90" fmla="*/ 3682 w 3806"/>
              <a:gd name="T91" fmla="*/ 1497 h 1688"/>
              <a:gd name="T92" fmla="*/ 856 w 3806"/>
              <a:gd name="T93" fmla="*/ 353 h 1688"/>
              <a:gd name="T94" fmla="*/ 691 w 3806"/>
              <a:gd name="T95" fmla="*/ 1176 h 1688"/>
              <a:gd name="T96" fmla="*/ 739 w 3806"/>
              <a:gd name="T97" fmla="*/ 1139 h 1688"/>
              <a:gd name="T98" fmla="*/ 1053 w 3806"/>
              <a:gd name="T99" fmla="*/ 1246 h 1688"/>
              <a:gd name="T100" fmla="*/ 1327 w 3806"/>
              <a:gd name="T101" fmla="*/ 844 h 1688"/>
              <a:gd name="T102" fmla="*/ 1519 w 3806"/>
              <a:gd name="T103" fmla="*/ 1234 h 1688"/>
              <a:gd name="T104" fmla="*/ 1853 w 3806"/>
              <a:gd name="T105" fmla="*/ 1215 h 1688"/>
              <a:gd name="T106" fmla="*/ 2681 w 3806"/>
              <a:gd name="T107" fmla="*/ 1028 h 1688"/>
              <a:gd name="T108" fmla="*/ 2930 w 3806"/>
              <a:gd name="T109" fmla="*/ 1074 h 1688"/>
              <a:gd name="T110" fmla="*/ 3017 w 3806"/>
              <a:gd name="T111" fmla="*/ 426 h 1688"/>
              <a:gd name="T112" fmla="*/ 2337 w 3806"/>
              <a:gd name="T113" fmla="*/ 1234 h 1688"/>
              <a:gd name="T114" fmla="*/ 1798 w 3806"/>
              <a:gd name="T115" fmla="*/ 1274 h 1688"/>
              <a:gd name="T116" fmla="*/ 2794 w 3806"/>
              <a:gd name="T117" fmla="*/ 1317 h 1688"/>
              <a:gd name="T118" fmla="*/ 3211 w 3806"/>
              <a:gd name="T119" fmla="*/ 1570 h 1688"/>
              <a:gd name="T120" fmla="*/ 2016 w 3806"/>
              <a:gd name="T121" fmla="*/ 1274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06" h="1688">
                <a:moveTo>
                  <a:pt x="1382" y="7"/>
                </a:moveTo>
                <a:cubicBezTo>
                  <a:pt x="1383" y="9"/>
                  <a:pt x="1384" y="10"/>
                  <a:pt x="1388" y="10"/>
                </a:cubicBezTo>
                <a:cubicBezTo>
                  <a:pt x="1391" y="0"/>
                  <a:pt x="1378" y="5"/>
                  <a:pt x="1373" y="4"/>
                </a:cubicBezTo>
                <a:cubicBezTo>
                  <a:pt x="1373" y="10"/>
                  <a:pt x="1373" y="10"/>
                  <a:pt x="1373" y="10"/>
                </a:cubicBezTo>
                <a:cubicBezTo>
                  <a:pt x="1376" y="10"/>
                  <a:pt x="1376" y="13"/>
                  <a:pt x="1379" y="13"/>
                </a:cubicBezTo>
                <a:cubicBezTo>
                  <a:pt x="1380" y="11"/>
                  <a:pt x="1379" y="7"/>
                  <a:pt x="1382" y="7"/>
                </a:cubicBezTo>
                <a:close/>
                <a:moveTo>
                  <a:pt x="1269" y="60"/>
                </a:moveTo>
                <a:cubicBezTo>
                  <a:pt x="1269" y="58"/>
                  <a:pt x="1269" y="57"/>
                  <a:pt x="1272" y="57"/>
                </a:cubicBezTo>
                <a:cubicBezTo>
                  <a:pt x="1273" y="61"/>
                  <a:pt x="1273" y="65"/>
                  <a:pt x="1278" y="63"/>
                </a:cubicBezTo>
                <a:cubicBezTo>
                  <a:pt x="1282" y="54"/>
                  <a:pt x="1273" y="56"/>
                  <a:pt x="1272" y="51"/>
                </a:cubicBezTo>
                <a:cubicBezTo>
                  <a:pt x="1274" y="51"/>
                  <a:pt x="1276" y="51"/>
                  <a:pt x="1275" y="48"/>
                </a:cubicBezTo>
                <a:cubicBezTo>
                  <a:pt x="1267" y="45"/>
                  <a:pt x="1262" y="59"/>
                  <a:pt x="1269" y="60"/>
                </a:cubicBezTo>
                <a:close/>
                <a:moveTo>
                  <a:pt x="1269" y="76"/>
                </a:moveTo>
                <a:cubicBezTo>
                  <a:pt x="1270" y="71"/>
                  <a:pt x="1276" y="73"/>
                  <a:pt x="1278" y="76"/>
                </a:cubicBezTo>
                <a:cubicBezTo>
                  <a:pt x="1282" y="63"/>
                  <a:pt x="1270" y="68"/>
                  <a:pt x="1266" y="63"/>
                </a:cubicBezTo>
                <a:cubicBezTo>
                  <a:pt x="1267" y="68"/>
                  <a:pt x="1265" y="75"/>
                  <a:pt x="1269" y="76"/>
                </a:cubicBezTo>
                <a:close/>
                <a:moveTo>
                  <a:pt x="744" y="260"/>
                </a:moveTo>
                <a:cubicBezTo>
                  <a:pt x="737" y="259"/>
                  <a:pt x="735" y="254"/>
                  <a:pt x="729" y="260"/>
                </a:cubicBezTo>
                <a:cubicBezTo>
                  <a:pt x="726" y="271"/>
                  <a:pt x="746" y="266"/>
                  <a:pt x="744" y="260"/>
                </a:cubicBezTo>
                <a:close/>
                <a:moveTo>
                  <a:pt x="889" y="282"/>
                </a:moveTo>
                <a:cubicBezTo>
                  <a:pt x="876" y="283"/>
                  <a:pt x="876" y="283"/>
                  <a:pt x="876" y="283"/>
                </a:cubicBezTo>
                <a:cubicBezTo>
                  <a:pt x="876" y="292"/>
                  <a:pt x="876" y="292"/>
                  <a:pt x="876" y="292"/>
                </a:cubicBezTo>
                <a:cubicBezTo>
                  <a:pt x="882" y="290"/>
                  <a:pt x="890" y="290"/>
                  <a:pt x="889" y="282"/>
                </a:cubicBezTo>
                <a:close/>
                <a:moveTo>
                  <a:pt x="2660" y="292"/>
                </a:moveTo>
                <a:cubicBezTo>
                  <a:pt x="2660" y="282"/>
                  <a:pt x="2646" y="286"/>
                  <a:pt x="2641" y="280"/>
                </a:cubicBezTo>
                <a:cubicBezTo>
                  <a:pt x="2642" y="290"/>
                  <a:pt x="2649" y="294"/>
                  <a:pt x="2660" y="292"/>
                </a:cubicBezTo>
                <a:close/>
                <a:moveTo>
                  <a:pt x="550" y="378"/>
                </a:moveTo>
                <a:cubicBezTo>
                  <a:pt x="540" y="377"/>
                  <a:pt x="539" y="369"/>
                  <a:pt x="525" y="372"/>
                </a:cubicBezTo>
                <a:cubicBezTo>
                  <a:pt x="530" y="389"/>
                  <a:pt x="507" y="379"/>
                  <a:pt x="507" y="391"/>
                </a:cubicBezTo>
                <a:cubicBezTo>
                  <a:pt x="520" y="402"/>
                  <a:pt x="538" y="379"/>
                  <a:pt x="550" y="378"/>
                </a:cubicBezTo>
                <a:close/>
                <a:moveTo>
                  <a:pt x="2842" y="367"/>
                </a:moveTo>
                <a:cubicBezTo>
                  <a:pt x="2847" y="365"/>
                  <a:pt x="2854" y="365"/>
                  <a:pt x="2857" y="361"/>
                </a:cubicBezTo>
                <a:cubicBezTo>
                  <a:pt x="2852" y="360"/>
                  <a:pt x="2854" y="353"/>
                  <a:pt x="2848" y="354"/>
                </a:cubicBezTo>
                <a:cubicBezTo>
                  <a:pt x="2850" y="363"/>
                  <a:pt x="2842" y="361"/>
                  <a:pt x="2842" y="367"/>
                </a:cubicBezTo>
                <a:close/>
                <a:moveTo>
                  <a:pt x="560" y="501"/>
                </a:moveTo>
                <a:cubicBezTo>
                  <a:pt x="542" y="504"/>
                  <a:pt x="529" y="494"/>
                  <a:pt x="514" y="486"/>
                </a:cubicBezTo>
                <a:cubicBezTo>
                  <a:pt x="509" y="506"/>
                  <a:pt x="493" y="509"/>
                  <a:pt x="499" y="529"/>
                </a:cubicBezTo>
                <a:cubicBezTo>
                  <a:pt x="523" y="523"/>
                  <a:pt x="534" y="504"/>
                  <a:pt x="560" y="501"/>
                </a:cubicBezTo>
                <a:close/>
                <a:moveTo>
                  <a:pt x="506" y="560"/>
                </a:moveTo>
                <a:cubicBezTo>
                  <a:pt x="521" y="565"/>
                  <a:pt x="529" y="566"/>
                  <a:pt x="524" y="547"/>
                </a:cubicBezTo>
                <a:cubicBezTo>
                  <a:pt x="511" y="544"/>
                  <a:pt x="509" y="552"/>
                  <a:pt x="506" y="560"/>
                </a:cubicBezTo>
                <a:close/>
                <a:moveTo>
                  <a:pt x="867" y="568"/>
                </a:moveTo>
                <a:cubicBezTo>
                  <a:pt x="870" y="558"/>
                  <a:pt x="865" y="556"/>
                  <a:pt x="861" y="552"/>
                </a:cubicBezTo>
                <a:cubicBezTo>
                  <a:pt x="853" y="567"/>
                  <a:pt x="835" y="540"/>
                  <a:pt x="831" y="562"/>
                </a:cubicBezTo>
                <a:cubicBezTo>
                  <a:pt x="827" y="560"/>
                  <a:pt x="802" y="556"/>
                  <a:pt x="809" y="562"/>
                </a:cubicBezTo>
                <a:cubicBezTo>
                  <a:pt x="835" y="570"/>
                  <a:pt x="839" y="568"/>
                  <a:pt x="867" y="568"/>
                </a:cubicBezTo>
                <a:close/>
                <a:moveTo>
                  <a:pt x="926" y="561"/>
                </a:moveTo>
                <a:cubicBezTo>
                  <a:pt x="933" y="565"/>
                  <a:pt x="942" y="567"/>
                  <a:pt x="950" y="570"/>
                </a:cubicBezTo>
                <a:cubicBezTo>
                  <a:pt x="949" y="556"/>
                  <a:pt x="929" y="563"/>
                  <a:pt x="922" y="555"/>
                </a:cubicBezTo>
                <a:cubicBezTo>
                  <a:pt x="920" y="562"/>
                  <a:pt x="912" y="563"/>
                  <a:pt x="910" y="570"/>
                </a:cubicBezTo>
                <a:cubicBezTo>
                  <a:pt x="918" y="566"/>
                  <a:pt x="923" y="579"/>
                  <a:pt x="926" y="570"/>
                </a:cubicBezTo>
                <a:cubicBezTo>
                  <a:pt x="922" y="570"/>
                  <a:pt x="922" y="562"/>
                  <a:pt x="926" y="561"/>
                </a:cubicBezTo>
                <a:close/>
                <a:moveTo>
                  <a:pt x="907" y="573"/>
                </a:moveTo>
                <a:cubicBezTo>
                  <a:pt x="904" y="558"/>
                  <a:pt x="891" y="572"/>
                  <a:pt x="883" y="561"/>
                </a:cubicBezTo>
                <a:cubicBezTo>
                  <a:pt x="882" y="580"/>
                  <a:pt x="895" y="567"/>
                  <a:pt x="907" y="573"/>
                </a:cubicBezTo>
                <a:close/>
                <a:moveTo>
                  <a:pt x="978" y="569"/>
                </a:moveTo>
                <a:cubicBezTo>
                  <a:pt x="979" y="559"/>
                  <a:pt x="957" y="557"/>
                  <a:pt x="956" y="567"/>
                </a:cubicBezTo>
                <a:cubicBezTo>
                  <a:pt x="966" y="565"/>
                  <a:pt x="971" y="568"/>
                  <a:pt x="978" y="569"/>
                </a:cubicBezTo>
                <a:close/>
                <a:moveTo>
                  <a:pt x="1067" y="574"/>
                </a:moveTo>
                <a:cubicBezTo>
                  <a:pt x="1077" y="569"/>
                  <a:pt x="1077" y="577"/>
                  <a:pt x="1085" y="580"/>
                </a:cubicBezTo>
                <a:cubicBezTo>
                  <a:pt x="1086" y="573"/>
                  <a:pt x="1079" y="574"/>
                  <a:pt x="1082" y="565"/>
                </a:cubicBezTo>
                <a:cubicBezTo>
                  <a:pt x="1074" y="566"/>
                  <a:pt x="1066" y="566"/>
                  <a:pt x="1067" y="574"/>
                </a:cubicBezTo>
                <a:close/>
                <a:moveTo>
                  <a:pt x="1097" y="568"/>
                </a:moveTo>
                <a:cubicBezTo>
                  <a:pt x="1096" y="575"/>
                  <a:pt x="1103" y="575"/>
                  <a:pt x="1101" y="583"/>
                </a:cubicBezTo>
                <a:cubicBezTo>
                  <a:pt x="1117" y="583"/>
                  <a:pt x="1104" y="571"/>
                  <a:pt x="1097" y="568"/>
                </a:cubicBezTo>
                <a:close/>
                <a:moveTo>
                  <a:pt x="507" y="624"/>
                </a:moveTo>
                <a:cubicBezTo>
                  <a:pt x="500" y="622"/>
                  <a:pt x="498" y="616"/>
                  <a:pt x="488" y="618"/>
                </a:cubicBezTo>
                <a:cubicBezTo>
                  <a:pt x="484" y="628"/>
                  <a:pt x="504" y="630"/>
                  <a:pt x="507" y="624"/>
                </a:cubicBezTo>
                <a:close/>
                <a:moveTo>
                  <a:pt x="832" y="645"/>
                </a:moveTo>
                <a:cubicBezTo>
                  <a:pt x="820" y="646"/>
                  <a:pt x="823" y="632"/>
                  <a:pt x="810" y="636"/>
                </a:cubicBezTo>
                <a:cubicBezTo>
                  <a:pt x="813" y="645"/>
                  <a:pt x="813" y="645"/>
                  <a:pt x="810" y="654"/>
                </a:cubicBezTo>
                <a:cubicBezTo>
                  <a:pt x="818" y="651"/>
                  <a:pt x="825" y="648"/>
                  <a:pt x="832" y="645"/>
                </a:cubicBezTo>
                <a:close/>
                <a:moveTo>
                  <a:pt x="639" y="659"/>
                </a:moveTo>
                <a:cubicBezTo>
                  <a:pt x="637" y="650"/>
                  <a:pt x="619" y="641"/>
                  <a:pt x="611" y="647"/>
                </a:cubicBezTo>
                <a:cubicBezTo>
                  <a:pt x="620" y="655"/>
                  <a:pt x="625" y="664"/>
                  <a:pt x="639" y="659"/>
                </a:cubicBezTo>
                <a:close/>
                <a:moveTo>
                  <a:pt x="642" y="662"/>
                </a:moveTo>
                <a:cubicBezTo>
                  <a:pt x="650" y="661"/>
                  <a:pt x="656" y="658"/>
                  <a:pt x="660" y="653"/>
                </a:cubicBezTo>
                <a:cubicBezTo>
                  <a:pt x="656" y="652"/>
                  <a:pt x="655" y="648"/>
                  <a:pt x="651" y="647"/>
                </a:cubicBezTo>
                <a:cubicBezTo>
                  <a:pt x="652" y="656"/>
                  <a:pt x="643" y="655"/>
                  <a:pt x="642" y="662"/>
                </a:cubicBezTo>
                <a:close/>
                <a:moveTo>
                  <a:pt x="863" y="681"/>
                </a:moveTo>
                <a:cubicBezTo>
                  <a:pt x="853" y="680"/>
                  <a:pt x="851" y="688"/>
                  <a:pt x="844" y="681"/>
                </a:cubicBezTo>
                <a:cubicBezTo>
                  <a:pt x="844" y="687"/>
                  <a:pt x="845" y="691"/>
                  <a:pt x="847" y="693"/>
                </a:cubicBezTo>
                <a:cubicBezTo>
                  <a:pt x="853" y="690"/>
                  <a:pt x="862" y="689"/>
                  <a:pt x="863" y="681"/>
                </a:cubicBezTo>
                <a:close/>
                <a:moveTo>
                  <a:pt x="422" y="987"/>
                </a:moveTo>
                <a:cubicBezTo>
                  <a:pt x="418" y="987"/>
                  <a:pt x="417" y="990"/>
                  <a:pt x="416" y="993"/>
                </a:cubicBezTo>
                <a:cubicBezTo>
                  <a:pt x="420" y="993"/>
                  <a:pt x="423" y="994"/>
                  <a:pt x="422" y="999"/>
                </a:cubicBezTo>
                <a:cubicBezTo>
                  <a:pt x="431" y="999"/>
                  <a:pt x="431" y="992"/>
                  <a:pt x="440" y="992"/>
                </a:cubicBezTo>
                <a:cubicBezTo>
                  <a:pt x="461" y="1022"/>
                  <a:pt x="484" y="972"/>
                  <a:pt x="511" y="982"/>
                </a:cubicBezTo>
                <a:cubicBezTo>
                  <a:pt x="508" y="966"/>
                  <a:pt x="515" y="972"/>
                  <a:pt x="526" y="973"/>
                </a:cubicBezTo>
                <a:cubicBezTo>
                  <a:pt x="532" y="962"/>
                  <a:pt x="526" y="950"/>
                  <a:pt x="516" y="946"/>
                </a:cubicBezTo>
                <a:cubicBezTo>
                  <a:pt x="515" y="949"/>
                  <a:pt x="513" y="953"/>
                  <a:pt x="510" y="955"/>
                </a:cubicBezTo>
                <a:cubicBezTo>
                  <a:pt x="508" y="948"/>
                  <a:pt x="493" y="954"/>
                  <a:pt x="495" y="943"/>
                </a:cubicBezTo>
                <a:cubicBezTo>
                  <a:pt x="510" y="938"/>
                  <a:pt x="519" y="945"/>
                  <a:pt x="529" y="933"/>
                </a:cubicBezTo>
                <a:cubicBezTo>
                  <a:pt x="539" y="942"/>
                  <a:pt x="553" y="939"/>
                  <a:pt x="562" y="942"/>
                </a:cubicBezTo>
                <a:cubicBezTo>
                  <a:pt x="562" y="930"/>
                  <a:pt x="581" y="938"/>
                  <a:pt x="587" y="932"/>
                </a:cubicBezTo>
                <a:cubicBezTo>
                  <a:pt x="594" y="935"/>
                  <a:pt x="597" y="943"/>
                  <a:pt x="602" y="948"/>
                </a:cubicBezTo>
                <a:cubicBezTo>
                  <a:pt x="603" y="933"/>
                  <a:pt x="613" y="909"/>
                  <a:pt x="623" y="929"/>
                </a:cubicBezTo>
                <a:cubicBezTo>
                  <a:pt x="626" y="920"/>
                  <a:pt x="619" y="921"/>
                  <a:pt x="620" y="914"/>
                </a:cubicBezTo>
                <a:cubicBezTo>
                  <a:pt x="630" y="910"/>
                  <a:pt x="634" y="916"/>
                  <a:pt x="642" y="907"/>
                </a:cubicBezTo>
                <a:cubicBezTo>
                  <a:pt x="645" y="911"/>
                  <a:pt x="645" y="919"/>
                  <a:pt x="648" y="923"/>
                </a:cubicBezTo>
                <a:cubicBezTo>
                  <a:pt x="666" y="918"/>
                  <a:pt x="670" y="923"/>
                  <a:pt x="685" y="925"/>
                </a:cubicBezTo>
                <a:cubicBezTo>
                  <a:pt x="684" y="914"/>
                  <a:pt x="694" y="912"/>
                  <a:pt x="703" y="910"/>
                </a:cubicBezTo>
                <a:cubicBezTo>
                  <a:pt x="705" y="901"/>
                  <a:pt x="698" y="902"/>
                  <a:pt x="700" y="894"/>
                </a:cubicBezTo>
                <a:cubicBezTo>
                  <a:pt x="710" y="899"/>
                  <a:pt x="716" y="892"/>
                  <a:pt x="712" y="882"/>
                </a:cubicBezTo>
                <a:cubicBezTo>
                  <a:pt x="731" y="885"/>
                  <a:pt x="733" y="870"/>
                  <a:pt x="752" y="872"/>
                </a:cubicBezTo>
                <a:cubicBezTo>
                  <a:pt x="754" y="876"/>
                  <a:pt x="756" y="881"/>
                  <a:pt x="755" y="888"/>
                </a:cubicBezTo>
                <a:cubicBezTo>
                  <a:pt x="768" y="884"/>
                  <a:pt x="768" y="892"/>
                  <a:pt x="776" y="893"/>
                </a:cubicBezTo>
                <a:cubicBezTo>
                  <a:pt x="785" y="874"/>
                  <a:pt x="827" y="898"/>
                  <a:pt x="837" y="874"/>
                </a:cubicBezTo>
                <a:cubicBezTo>
                  <a:pt x="833" y="869"/>
                  <a:pt x="829" y="862"/>
                  <a:pt x="822" y="859"/>
                </a:cubicBezTo>
                <a:cubicBezTo>
                  <a:pt x="844" y="847"/>
                  <a:pt x="824" y="841"/>
                  <a:pt x="815" y="829"/>
                </a:cubicBezTo>
                <a:cubicBezTo>
                  <a:pt x="808" y="828"/>
                  <a:pt x="809" y="834"/>
                  <a:pt x="800" y="832"/>
                </a:cubicBezTo>
                <a:cubicBezTo>
                  <a:pt x="786" y="788"/>
                  <a:pt x="726" y="883"/>
                  <a:pt x="720" y="827"/>
                </a:cubicBezTo>
                <a:cubicBezTo>
                  <a:pt x="702" y="827"/>
                  <a:pt x="686" y="851"/>
                  <a:pt x="671" y="837"/>
                </a:cubicBezTo>
                <a:cubicBezTo>
                  <a:pt x="666" y="844"/>
                  <a:pt x="655" y="849"/>
                  <a:pt x="656" y="855"/>
                </a:cubicBezTo>
                <a:cubicBezTo>
                  <a:pt x="649" y="852"/>
                  <a:pt x="641" y="850"/>
                  <a:pt x="632" y="849"/>
                </a:cubicBezTo>
                <a:cubicBezTo>
                  <a:pt x="631" y="863"/>
                  <a:pt x="623" y="869"/>
                  <a:pt x="617" y="877"/>
                </a:cubicBezTo>
                <a:cubicBezTo>
                  <a:pt x="605" y="877"/>
                  <a:pt x="594" y="875"/>
                  <a:pt x="589" y="868"/>
                </a:cubicBezTo>
                <a:cubicBezTo>
                  <a:pt x="591" y="890"/>
                  <a:pt x="579" y="868"/>
                  <a:pt x="571" y="884"/>
                </a:cubicBezTo>
                <a:cubicBezTo>
                  <a:pt x="573" y="888"/>
                  <a:pt x="581" y="888"/>
                  <a:pt x="580" y="896"/>
                </a:cubicBezTo>
                <a:cubicBezTo>
                  <a:pt x="566" y="896"/>
                  <a:pt x="578" y="908"/>
                  <a:pt x="571" y="911"/>
                </a:cubicBezTo>
                <a:cubicBezTo>
                  <a:pt x="557" y="914"/>
                  <a:pt x="554" y="906"/>
                  <a:pt x="544" y="905"/>
                </a:cubicBezTo>
                <a:cubicBezTo>
                  <a:pt x="541" y="917"/>
                  <a:pt x="522" y="923"/>
                  <a:pt x="507" y="921"/>
                </a:cubicBezTo>
                <a:cubicBezTo>
                  <a:pt x="503" y="927"/>
                  <a:pt x="499" y="932"/>
                  <a:pt x="495" y="937"/>
                </a:cubicBezTo>
                <a:cubicBezTo>
                  <a:pt x="477" y="939"/>
                  <a:pt x="484" y="916"/>
                  <a:pt x="473" y="912"/>
                </a:cubicBezTo>
                <a:cubicBezTo>
                  <a:pt x="471" y="925"/>
                  <a:pt x="461" y="929"/>
                  <a:pt x="458" y="940"/>
                </a:cubicBezTo>
                <a:cubicBezTo>
                  <a:pt x="455" y="935"/>
                  <a:pt x="442" y="945"/>
                  <a:pt x="437" y="946"/>
                </a:cubicBezTo>
                <a:cubicBezTo>
                  <a:pt x="434" y="938"/>
                  <a:pt x="424" y="937"/>
                  <a:pt x="418" y="931"/>
                </a:cubicBezTo>
                <a:cubicBezTo>
                  <a:pt x="415" y="942"/>
                  <a:pt x="408" y="950"/>
                  <a:pt x="397" y="953"/>
                </a:cubicBezTo>
                <a:cubicBezTo>
                  <a:pt x="406" y="964"/>
                  <a:pt x="404" y="970"/>
                  <a:pt x="407" y="984"/>
                </a:cubicBezTo>
                <a:cubicBezTo>
                  <a:pt x="411" y="985"/>
                  <a:pt x="422" y="980"/>
                  <a:pt x="422" y="987"/>
                </a:cubicBezTo>
                <a:close/>
                <a:moveTo>
                  <a:pt x="1036" y="838"/>
                </a:moveTo>
                <a:cubicBezTo>
                  <a:pt x="1036" y="847"/>
                  <a:pt x="1044" y="847"/>
                  <a:pt x="1052" y="847"/>
                </a:cubicBezTo>
                <a:cubicBezTo>
                  <a:pt x="1053" y="838"/>
                  <a:pt x="1045" y="838"/>
                  <a:pt x="1036" y="838"/>
                </a:cubicBezTo>
                <a:close/>
                <a:moveTo>
                  <a:pt x="1049" y="863"/>
                </a:moveTo>
                <a:cubicBezTo>
                  <a:pt x="1048" y="859"/>
                  <a:pt x="1050" y="856"/>
                  <a:pt x="1052" y="854"/>
                </a:cubicBezTo>
                <a:cubicBezTo>
                  <a:pt x="1045" y="847"/>
                  <a:pt x="1038" y="856"/>
                  <a:pt x="1033" y="860"/>
                </a:cubicBezTo>
                <a:cubicBezTo>
                  <a:pt x="1042" y="857"/>
                  <a:pt x="1041" y="864"/>
                  <a:pt x="1049" y="863"/>
                </a:cubicBezTo>
                <a:close/>
                <a:moveTo>
                  <a:pt x="3796" y="1002"/>
                </a:moveTo>
                <a:cubicBezTo>
                  <a:pt x="3794" y="995"/>
                  <a:pt x="3796" y="984"/>
                  <a:pt x="3787" y="984"/>
                </a:cubicBezTo>
                <a:cubicBezTo>
                  <a:pt x="3785" y="995"/>
                  <a:pt x="3789" y="1000"/>
                  <a:pt x="3796" y="1002"/>
                </a:cubicBezTo>
                <a:close/>
                <a:moveTo>
                  <a:pt x="3747" y="1055"/>
                </a:moveTo>
                <a:cubicBezTo>
                  <a:pt x="3751" y="1058"/>
                  <a:pt x="3758" y="1058"/>
                  <a:pt x="3766" y="1058"/>
                </a:cubicBezTo>
                <a:cubicBezTo>
                  <a:pt x="3766" y="1052"/>
                  <a:pt x="3766" y="1052"/>
                  <a:pt x="3766" y="1052"/>
                </a:cubicBezTo>
                <a:cubicBezTo>
                  <a:pt x="3763" y="1052"/>
                  <a:pt x="3762" y="1049"/>
                  <a:pt x="3760" y="1049"/>
                </a:cubicBezTo>
                <a:cubicBezTo>
                  <a:pt x="3762" y="1057"/>
                  <a:pt x="3745" y="1047"/>
                  <a:pt x="3747" y="1055"/>
                </a:cubicBezTo>
                <a:close/>
                <a:moveTo>
                  <a:pt x="120" y="1131"/>
                </a:moveTo>
                <a:cubicBezTo>
                  <a:pt x="122" y="1138"/>
                  <a:pt x="106" y="1129"/>
                  <a:pt x="111" y="1140"/>
                </a:cubicBezTo>
                <a:cubicBezTo>
                  <a:pt x="123" y="1141"/>
                  <a:pt x="129" y="1135"/>
                  <a:pt x="129" y="1125"/>
                </a:cubicBezTo>
                <a:cubicBezTo>
                  <a:pt x="119" y="1125"/>
                  <a:pt x="118" y="1116"/>
                  <a:pt x="105" y="1119"/>
                </a:cubicBezTo>
                <a:cubicBezTo>
                  <a:pt x="105" y="1131"/>
                  <a:pt x="105" y="1131"/>
                  <a:pt x="105" y="1131"/>
                </a:cubicBezTo>
                <a:cubicBezTo>
                  <a:pt x="113" y="1135"/>
                  <a:pt x="117" y="1122"/>
                  <a:pt x="120" y="1131"/>
                </a:cubicBezTo>
                <a:close/>
                <a:moveTo>
                  <a:pt x="93" y="1144"/>
                </a:moveTo>
                <a:cubicBezTo>
                  <a:pt x="93" y="1140"/>
                  <a:pt x="98" y="1141"/>
                  <a:pt x="99" y="1137"/>
                </a:cubicBezTo>
                <a:cubicBezTo>
                  <a:pt x="88" y="1137"/>
                  <a:pt x="106" y="1126"/>
                  <a:pt x="96" y="1125"/>
                </a:cubicBezTo>
                <a:cubicBezTo>
                  <a:pt x="93" y="1131"/>
                  <a:pt x="79" y="1140"/>
                  <a:pt x="93" y="1144"/>
                </a:cubicBezTo>
                <a:close/>
                <a:moveTo>
                  <a:pt x="2223" y="1149"/>
                </a:moveTo>
                <a:cubicBezTo>
                  <a:pt x="2230" y="1147"/>
                  <a:pt x="2234" y="1140"/>
                  <a:pt x="2247" y="1143"/>
                </a:cubicBezTo>
                <a:cubicBezTo>
                  <a:pt x="2246" y="1133"/>
                  <a:pt x="2232" y="1136"/>
                  <a:pt x="2222" y="1134"/>
                </a:cubicBezTo>
                <a:cubicBezTo>
                  <a:pt x="2223" y="1124"/>
                  <a:pt x="2215" y="1120"/>
                  <a:pt x="2204" y="1116"/>
                </a:cubicBezTo>
                <a:cubicBezTo>
                  <a:pt x="2204" y="1121"/>
                  <a:pt x="2203" y="1125"/>
                  <a:pt x="2201" y="1128"/>
                </a:cubicBezTo>
                <a:cubicBezTo>
                  <a:pt x="2206" y="1138"/>
                  <a:pt x="2229" y="1136"/>
                  <a:pt x="2223" y="1149"/>
                </a:cubicBezTo>
                <a:close/>
                <a:moveTo>
                  <a:pt x="2256" y="1149"/>
                </a:moveTo>
                <a:cubicBezTo>
                  <a:pt x="2258" y="1157"/>
                  <a:pt x="2255" y="1160"/>
                  <a:pt x="2247" y="1158"/>
                </a:cubicBezTo>
                <a:cubicBezTo>
                  <a:pt x="2248" y="1180"/>
                  <a:pt x="2274" y="1176"/>
                  <a:pt x="2275" y="1198"/>
                </a:cubicBezTo>
                <a:cubicBezTo>
                  <a:pt x="2288" y="1199"/>
                  <a:pt x="2283" y="1174"/>
                  <a:pt x="2293" y="1182"/>
                </a:cubicBezTo>
                <a:cubicBezTo>
                  <a:pt x="2295" y="1175"/>
                  <a:pt x="2288" y="1176"/>
                  <a:pt x="2290" y="1167"/>
                </a:cubicBezTo>
                <a:cubicBezTo>
                  <a:pt x="2305" y="1162"/>
                  <a:pt x="2335" y="1165"/>
                  <a:pt x="2330" y="1185"/>
                </a:cubicBezTo>
                <a:cubicBezTo>
                  <a:pt x="2341" y="1182"/>
                  <a:pt x="2342" y="1189"/>
                  <a:pt x="2352" y="1188"/>
                </a:cubicBezTo>
                <a:cubicBezTo>
                  <a:pt x="2337" y="1157"/>
                  <a:pt x="2297" y="1154"/>
                  <a:pt x="2256" y="1149"/>
                </a:cubicBezTo>
                <a:close/>
                <a:moveTo>
                  <a:pt x="2358" y="1166"/>
                </a:moveTo>
                <a:cubicBezTo>
                  <a:pt x="2365" y="1169"/>
                  <a:pt x="2372" y="1172"/>
                  <a:pt x="2376" y="1178"/>
                </a:cubicBezTo>
                <a:cubicBezTo>
                  <a:pt x="2382" y="1167"/>
                  <a:pt x="2393" y="1179"/>
                  <a:pt x="2397" y="1169"/>
                </a:cubicBezTo>
                <a:cubicBezTo>
                  <a:pt x="2387" y="1167"/>
                  <a:pt x="2369" y="1157"/>
                  <a:pt x="2358" y="1166"/>
                </a:cubicBezTo>
                <a:close/>
                <a:moveTo>
                  <a:pt x="2226" y="1168"/>
                </a:moveTo>
                <a:cubicBezTo>
                  <a:pt x="2226" y="1181"/>
                  <a:pt x="2238" y="1182"/>
                  <a:pt x="2241" y="1171"/>
                </a:cubicBezTo>
                <a:cubicBezTo>
                  <a:pt x="2238" y="1168"/>
                  <a:pt x="2233" y="1167"/>
                  <a:pt x="2226" y="1168"/>
                </a:cubicBezTo>
                <a:close/>
                <a:moveTo>
                  <a:pt x="1500" y="1198"/>
                </a:moveTo>
                <a:cubicBezTo>
                  <a:pt x="1494" y="1208"/>
                  <a:pt x="1511" y="1210"/>
                  <a:pt x="1512" y="1204"/>
                </a:cubicBezTo>
                <a:cubicBezTo>
                  <a:pt x="1507" y="1202"/>
                  <a:pt x="1510" y="1194"/>
                  <a:pt x="1500" y="1198"/>
                </a:cubicBezTo>
                <a:close/>
                <a:moveTo>
                  <a:pt x="642" y="1232"/>
                </a:moveTo>
                <a:cubicBezTo>
                  <a:pt x="637" y="1232"/>
                  <a:pt x="641" y="1224"/>
                  <a:pt x="636" y="1223"/>
                </a:cubicBezTo>
                <a:cubicBezTo>
                  <a:pt x="632" y="1229"/>
                  <a:pt x="630" y="1216"/>
                  <a:pt x="621" y="1223"/>
                </a:cubicBezTo>
                <a:cubicBezTo>
                  <a:pt x="621" y="1239"/>
                  <a:pt x="612" y="1245"/>
                  <a:pt x="606" y="1254"/>
                </a:cubicBezTo>
                <a:cubicBezTo>
                  <a:pt x="605" y="1262"/>
                  <a:pt x="611" y="1264"/>
                  <a:pt x="615" y="1266"/>
                </a:cubicBezTo>
                <a:cubicBezTo>
                  <a:pt x="612" y="1251"/>
                  <a:pt x="635" y="1251"/>
                  <a:pt x="642" y="1232"/>
                </a:cubicBezTo>
                <a:close/>
                <a:moveTo>
                  <a:pt x="2291" y="1219"/>
                </a:moveTo>
                <a:cubicBezTo>
                  <a:pt x="2293" y="1231"/>
                  <a:pt x="2266" y="1220"/>
                  <a:pt x="2254" y="1223"/>
                </a:cubicBezTo>
                <a:cubicBezTo>
                  <a:pt x="2260" y="1216"/>
                  <a:pt x="2254" y="1209"/>
                  <a:pt x="2248" y="1207"/>
                </a:cubicBezTo>
                <a:cubicBezTo>
                  <a:pt x="2250" y="1217"/>
                  <a:pt x="2245" y="1219"/>
                  <a:pt x="2242" y="1223"/>
                </a:cubicBezTo>
                <a:cubicBezTo>
                  <a:pt x="2248" y="1223"/>
                  <a:pt x="2244" y="1233"/>
                  <a:pt x="2251" y="1232"/>
                </a:cubicBezTo>
                <a:cubicBezTo>
                  <a:pt x="2255" y="1231"/>
                  <a:pt x="2266" y="1229"/>
                  <a:pt x="2279" y="1228"/>
                </a:cubicBezTo>
                <a:cubicBezTo>
                  <a:pt x="2279" y="1234"/>
                  <a:pt x="2281" y="1239"/>
                  <a:pt x="2285" y="1241"/>
                </a:cubicBezTo>
                <a:cubicBezTo>
                  <a:pt x="2288" y="1237"/>
                  <a:pt x="2291" y="1234"/>
                  <a:pt x="2294" y="1231"/>
                </a:cubicBezTo>
                <a:cubicBezTo>
                  <a:pt x="2295" y="1234"/>
                  <a:pt x="2297" y="1235"/>
                  <a:pt x="2300" y="1234"/>
                </a:cubicBezTo>
                <a:cubicBezTo>
                  <a:pt x="2302" y="1226"/>
                  <a:pt x="2296" y="1210"/>
                  <a:pt x="2291" y="1219"/>
                </a:cubicBezTo>
                <a:close/>
                <a:moveTo>
                  <a:pt x="2202" y="1223"/>
                </a:moveTo>
                <a:cubicBezTo>
                  <a:pt x="2191" y="1226"/>
                  <a:pt x="2195" y="1208"/>
                  <a:pt x="2187" y="1217"/>
                </a:cubicBezTo>
                <a:cubicBezTo>
                  <a:pt x="2188" y="1231"/>
                  <a:pt x="2233" y="1229"/>
                  <a:pt x="2242" y="1229"/>
                </a:cubicBezTo>
                <a:cubicBezTo>
                  <a:pt x="2238" y="1207"/>
                  <a:pt x="2215" y="1215"/>
                  <a:pt x="2202" y="1223"/>
                </a:cubicBezTo>
                <a:close/>
                <a:moveTo>
                  <a:pt x="1715" y="1238"/>
                </a:moveTo>
                <a:cubicBezTo>
                  <a:pt x="1712" y="1243"/>
                  <a:pt x="1703" y="1242"/>
                  <a:pt x="1706" y="1253"/>
                </a:cubicBezTo>
                <a:cubicBezTo>
                  <a:pt x="1714" y="1253"/>
                  <a:pt x="1717" y="1248"/>
                  <a:pt x="1721" y="1244"/>
                </a:cubicBezTo>
                <a:cubicBezTo>
                  <a:pt x="1717" y="1244"/>
                  <a:pt x="1718" y="1239"/>
                  <a:pt x="1715" y="1238"/>
                </a:cubicBezTo>
                <a:close/>
                <a:moveTo>
                  <a:pt x="5" y="1279"/>
                </a:moveTo>
                <a:cubicBezTo>
                  <a:pt x="2" y="1290"/>
                  <a:pt x="1" y="1290"/>
                  <a:pt x="0" y="1298"/>
                </a:cubicBezTo>
                <a:cubicBezTo>
                  <a:pt x="8" y="1300"/>
                  <a:pt x="12" y="1282"/>
                  <a:pt x="5" y="1279"/>
                </a:cubicBezTo>
                <a:close/>
                <a:moveTo>
                  <a:pt x="2478" y="1251"/>
                </a:moveTo>
                <a:cubicBezTo>
                  <a:pt x="2480" y="1259"/>
                  <a:pt x="2461" y="1248"/>
                  <a:pt x="2463" y="1257"/>
                </a:cubicBezTo>
                <a:cubicBezTo>
                  <a:pt x="2467" y="1260"/>
                  <a:pt x="2474" y="1260"/>
                  <a:pt x="2478" y="1263"/>
                </a:cubicBezTo>
                <a:cubicBezTo>
                  <a:pt x="2475" y="1257"/>
                  <a:pt x="2487" y="1252"/>
                  <a:pt x="2478" y="1251"/>
                </a:cubicBezTo>
                <a:close/>
                <a:moveTo>
                  <a:pt x="1908" y="1263"/>
                </a:moveTo>
                <a:cubicBezTo>
                  <a:pt x="1909" y="1273"/>
                  <a:pt x="1899" y="1256"/>
                  <a:pt x="1899" y="1266"/>
                </a:cubicBezTo>
                <a:cubicBezTo>
                  <a:pt x="1905" y="1267"/>
                  <a:pt x="1901" y="1277"/>
                  <a:pt x="1908" y="1276"/>
                </a:cubicBezTo>
                <a:cubicBezTo>
                  <a:pt x="1909" y="1274"/>
                  <a:pt x="1916" y="1264"/>
                  <a:pt x="1908" y="1263"/>
                </a:cubicBezTo>
                <a:close/>
                <a:moveTo>
                  <a:pt x="2052" y="1280"/>
                </a:moveTo>
                <a:cubicBezTo>
                  <a:pt x="2054" y="1287"/>
                  <a:pt x="2058" y="1291"/>
                  <a:pt x="2065" y="1292"/>
                </a:cubicBezTo>
                <a:cubicBezTo>
                  <a:pt x="2063" y="1280"/>
                  <a:pt x="2076" y="1282"/>
                  <a:pt x="2080" y="1277"/>
                </a:cubicBezTo>
                <a:cubicBezTo>
                  <a:pt x="2066" y="1280"/>
                  <a:pt x="2063" y="1275"/>
                  <a:pt x="2052" y="1280"/>
                </a:cubicBezTo>
                <a:close/>
                <a:moveTo>
                  <a:pt x="2687" y="1282"/>
                </a:moveTo>
                <a:cubicBezTo>
                  <a:pt x="2687" y="1286"/>
                  <a:pt x="2688" y="1289"/>
                  <a:pt x="2690" y="1291"/>
                </a:cubicBezTo>
                <a:cubicBezTo>
                  <a:pt x="2686" y="1296"/>
                  <a:pt x="2680" y="1303"/>
                  <a:pt x="2693" y="1303"/>
                </a:cubicBezTo>
                <a:cubicBezTo>
                  <a:pt x="2693" y="1290"/>
                  <a:pt x="2698" y="1286"/>
                  <a:pt x="2687" y="1282"/>
                </a:cubicBezTo>
                <a:close/>
                <a:moveTo>
                  <a:pt x="2724" y="1291"/>
                </a:moveTo>
                <a:cubicBezTo>
                  <a:pt x="2718" y="1299"/>
                  <a:pt x="2713" y="1291"/>
                  <a:pt x="2708" y="1297"/>
                </a:cubicBezTo>
                <a:cubicBezTo>
                  <a:pt x="2713" y="1297"/>
                  <a:pt x="2711" y="1304"/>
                  <a:pt x="2712" y="1309"/>
                </a:cubicBezTo>
                <a:cubicBezTo>
                  <a:pt x="2723" y="1300"/>
                  <a:pt x="2731" y="1301"/>
                  <a:pt x="2739" y="1293"/>
                </a:cubicBezTo>
                <a:cubicBezTo>
                  <a:pt x="2735" y="1286"/>
                  <a:pt x="2701" y="1280"/>
                  <a:pt x="2724" y="1291"/>
                </a:cubicBezTo>
                <a:close/>
                <a:moveTo>
                  <a:pt x="2745" y="1315"/>
                </a:moveTo>
                <a:cubicBezTo>
                  <a:pt x="2744" y="1326"/>
                  <a:pt x="2748" y="1331"/>
                  <a:pt x="2755" y="1333"/>
                </a:cubicBezTo>
                <a:cubicBezTo>
                  <a:pt x="2755" y="1328"/>
                  <a:pt x="2755" y="1324"/>
                  <a:pt x="2758" y="1321"/>
                </a:cubicBezTo>
                <a:cubicBezTo>
                  <a:pt x="2749" y="1323"/>
                  <a:pt x="2752" y="1315"/>
                  <a:pt x="2745" y="1315"/>
                </a:cubicBezTo>
                <a:close/>
                <a:moveTo>
                  <a:pt x="2663" y="1334"/>
                </a:moveTo>
                <a:cubicBezTo>
                  <a:pt x="2663" y="1337"/>
                  <a:pt x="2685" y="1335"/>
                  <a:pt x="2684" y="1328"/>
                </a:cubicBezTo>
                <a:cubicBezTo>
                  <a:pt x="2677" y="1330"/>
                  <a:pt x="2660" y="1323"/>
                  <a:pt x="2663" y="1334"/>
                </a:cubicBezTo>
                <a:close/>
                <a:moveTo>
                  <a:pt x="2697" y="1328"/>
                </a:moveTo>
                <a:cubicBezTo>
                  <a:pt x="2695" y="1343"/>
                  <a:pt x="2713" y="1337"/>
                  <a:pt x="2721" y="1343"/>
                </a:cubicBezTo>
                <a:cubicBezTo>
                  <a:pt x="2719" y="1332"/>
                  <a:pt x="2701" y="1337"/>
                  <a:pt x="2697" y="1328"/>
                </a:cubicBezTo>
                <a:close/>
                <a:moveTo>
                  <a:pt x="2780" y="1400"/>
                </a:moveTo>
                <a:cubicBezTo>
                  <a:pt x="2787" y="1403"/>
                  <a:pt x="2794" y="1405"/>
                  <a:pt x="2799" y="1409"/>
                </a:cubicBezTo>
                <a:cubicBezTo>
                  <a:pt x="2800" y="1400"/>
                  <a:pt x="2784" y="1393"/>
                  <a:pt x="2780" y="1400"/>
                </a:cubicBezTo>
                <a:close/>
                <a:moveTo>
                  <a:pt x="2900" y="1436"/>
                </a:moveTo>
                <a:cubicBezTo>
                  <a:pt x="2900" y="1441"/>
                  <a:pt x="2901" y="1445"/>
                  <a:pt x="2903" y="1448"/>
                </a:cubicBezTo>
                <a:cubicBezTo>
                  <a:pt x="2911" y="1441"/>
                  <a:pt x="2917" y="1442"/>
                  <a:pt x="2922" y="1454"/>
                </a:cubicBezTo>
                <a:cubicBezTo>
                  <a:pt x="2930" y="1454"/>
                  <a:pt x="2929" y="1445"/>
                  <a:pt x="2934" y="1441"/>
                </a:cubicBezTo>
                <a:cubicBezTo>
                  <a:pt x="2921" y="1441"/>
                  <a:pt x="2914" y="1434"/>
                  <a:pt x="2900" y="1436"/>
                </a:cubicBezTo>
                <a:close/>
                <a:moveTo>
                  <a:pt x="3005" y="1468"/>
                </a:moveTo>
                <a:cubicBezTo>
                  <a:pt x="3014" y="1478"/>
                  <a:pt x="3038" y="1485"/>
                  <a:pt x="3041" y="1477"/>
                </a:cubicBezTo>
                <a:cubicBezTo>
                  <a:pt x="3034" y="1471"/>
                  <a:pt x="3013" y="1463"/>
                  <a:pt x="3005" y="1468"/>
                </a:cubicBezTo>
                <a:close/>
                <a:moveTo>
                  <a:pt x="3611" y="1473"/>
                </a:moveTo>
                <a:cubicBezTo>
                  <a:pt x="3611" y="1481"/>
                  <a:pt x="3618" y="1481"/>
                  <a:pt x="3624" y="1482"/>
                </a:cubicBezTo>
                <a:cubicBezTo>
                  <a:pt x="3626" y="1471"/>
                  <a:pt x="3617" y="1467"/>
                  <a:pt x="3611" y="1473"/>
                </a:cubicBezTo>
                <a:close/>
                <a:moveTo>
                  <a:pt x="3467" y="1671"/>
                </a:moveTo>
                <a:cubicBezTo>
                  <a:pt x="3477" y="1666"/>
                  <a:pt x="3484" y="1666"/>
                  <a:pt x="3491" y="1665"/>
                </a:cubicBezTo>
                <a:cubicBezTo>
                  <a:pt x="3481" y="1661"/>
                  <a:pt x="3472" y="1657"/>
                  <a:pt x="3463" y="1653"/>
                </a:cubicBezTo>
                <a:cubicBezTo>
                  <a:pt x="3465" y="1665"/>
                  <a:pt x="3478" y="1661"/>
                  <a:pt x="3467" y="1671"/>
                </a:cubicBezTo>
                <a:close/>
                <a:moveTo>
                  <a:pt x="3592" y="1673"/>
                </a:moveTo>
                <a:cubicBezTo>
                  <a:pt x="3595" y="1686"/>
                  <a:pt x="3606" y="1679"/>
                  <a:pt x="3617" y="1688"/>
                </a:cubicBezTo>
                <a:cubicBezTo>
                  <a:pt x="3618" y="1674"/>
                  <a:pt x="3600" y="1678"/>
                  <a:pt x="3592" y="1673"/>
                </a:cubicBezTo>
                <a:close/>
                <a:moveTo>
                  <a:pt x="2740" y="1122"/>
                </a:moveTo>
                <a:cubicBezTo>
                  <a:pt x="2740" y="1123"/>
                  <a:pt x="2740" y="1124"/>
                  <a:pt x="2740" y="1125"/>
                </a:cubicBezTo>
                <a:cubicBezTo>
                  <a:pt x="2740" y="1124"/>
                  <a:pt x="2740" y="1123"/>
                  <a:pt x="2740" y="1122"/>
                </a:cubicBezTo>
                <a:close/>
                <a:moveTo>
                  <a:pt x="637" y="1330"/>
                </a:moveTo>
                <a:cubicBezTo>
                  <a:pt x="641" y="1327"/>
                  <a:pt x="643" y="1324"/>
                  <a:pt x="644" y="1320"/>
                </a:cubicBezTo>
                <a:cubicBezTo>
                  <a:pt x="641" y="1322"/>
                  <a:pt x="639" y="1325"/>
                  <a:pt x="637" y="1330"/>
                </a:cubicBezTo>
                <a:close/>
                <a:moveTo>
                  <a:pt x="2697" y="302"/>
                </a:moveTo>
                <a:cubicBezTo>
                  <a:pt x="2696" y="302"/>
                  <a:pt x="2695" y="301"/>
                  <a:pt x="2694" y="301"/>
                </a:cubicBezTo>
                <a:cubicBezTo>
                  <a:pt x="2695" y="302"/>
                  <a:pt x="2696" y="302"/>
                  <a:pt x="2697" y="302"/>
                </a:cubicBezTo>
                <a:close/>
                <a:moveTo>
                  <a:pt x="3687" y="1399"/>
                </a:moveTo>
                <a:cubicBezTo>
                  <a:pt x="3677" y="1381"/>
                  <a:pt x="3651" y="1378"/>
                  <a:pt x="3638" y="1363"/>
                </a:cubicBezTo>
                <a:cubicBezTo>
                  <a:pt x="3628" y="1361"/>
                  <a:pt x="3627" y="1366"/>
                  <a:pt x="3619" y="1366"/>
                </a:cubicBezTo>
                <a:cubicBezTo>
                  <a:pt x="3607" y="1353"/>
                  <a:pt x="3571" y="1325"/>
                  <a:pt x="3564" y="1345"/>
                </a:cubicBezTo>
                <a:cubicBezTo>
                  <a:pt x="3547" y="1325"/>
                  <a:pt x="3520" y="1304"/>
                  <a:pt x="3499" y="1306"/>
                </a:cubicBezTo>
                <a:cubicBezTo>
                  <a:pt x="3515" y="1317"/>
                  <a:pt x="3490" y="1305"/>
                  <a:pt x="3487" y="1312"/>
                </a:cubicBezTo>
                <a:cubicBezTo>
                  <a:pt x="3494" y="1312"/>
                  <a:pt x="3497" y="1315"/>
                  <a:pt x="3496" y="1321"/>
                </a:cubicBezTo>
                <a:cubicBezTo>
                  <a:pt x="3487" y="1320"/>
                  <a:pt x="3484" y="1326"/>
                  <a:pt x="3478" y="1328"/>
                </a:cubicBezTo>
                <a:cubicBezTo>
                  <a:pt x="3475" y="1310"/>
                  <a:pt x="3454" y="1311"/>
                  <a:pt x="3453" y="1291"/>
                </a:cubicBezTo>
                <a:cubicBezTo>
                  <a:pt x="3441" y="1291"/>
                  <a:pt x="3435" y="1293"/>
                  <a:pt x="3441" y="1282"/>
                </a:cubicBezTo>
                <a:cubicBezTo>
                  <a:pt x="3429" y="1298"/>
                  <a:pt x="3404" y="1265"/>
                  <a:pt x="3395" y="1289"/>
                </a:cubicBezTo>
                <a:cubicBezTo>
                  <a:pt x="3381" y="1270"/>
                  <a:pt x="3360" y="1242"/>
                  <a:pt x="3333" y="1247"/>
                </a:cubicBezTo>
                <a:cubicBezTo>
                  <a:pt x="3318" y="1221"/>
                  <a:pt x="3285" y="1213"/>
                  <a:pt x="3268" y="1189"/>
                </a:cubicBezTo>
                <a:cubicBezTo>
                  <a:pt x="3261" y="1192"/>
                  <a:pt x="3250" y="1191"/>
                  <a:pt x="3244" y="1196"/>
                </a:cubicBezTo>
                <a:cubicBezTo>
                  <a:pt x="3245" y="1178"/>
                  <a:pt x="3209" y="1201"/>
                  <a:pt x="3213" y="1175"/>
                </a:cubicBezTo>
                <a:cubicBezTo>
                  <a:pt x="3197" y="1177"/>
                  <a:pt x="3190" y="1169"/>
                  <a:pt x="3191" y="1163"/>
                </a:cubicBezTo>
                <a:cubicBezTo>
                  <a:pt x="3187" y="1176"/>
                  <a:pt x="3174" y="1162"/>
                  <a:pt x="3160" y="1166"/>
                </a:cubicBezTo>
                <a:cubicBezTo>
                  <a:pt x="3161" y="1170"/>
                  <a:pt x="3159" y="1173"/>
                  <a:pt x="3157" y="1175"/>
                </a:cubicBezTo>
                <a:cubicBezTo>
                  <a:pt x="3167" y="1178"/>
                  <a:pt x="3184" y="1174"/>
                  <a:pt x="3182" y="1196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87"/>
                  <a:pt x="3123" y="1180"/>
                  <a:pt x="3142" y="1160"/>
                </a:cubicBezTo>
                <a:cubicBezTo>
                  <a:pt x="3132" y="1162"/>
                  <a:pt x="3130" y="1153"/>
                  <a:pt x="3124" y="1160"/>
                </a:cubicBezTo>
                <a:cubicBezTo>
                  <a:pt x="3117" y="1155"/>
                  <a:pt x="3117" y="1143"/>
                  <a:pt x="3108" y="1139"/>
                </a:cubicBezTo>
                <a:cubicBezTo>
                  <a:pt x="3102" y="1145"/>
                  <a:pt x="3085" y="1135"/>
                  <a:pt x="3071" y="1139"/>
                </a:cubicBezTo>
                <a:cubicBezTo>
                  <a:pt x="3062" y="1145"/>
                  <a:pt x="3080" y="1149"/>
                  <a:pt x="3071" y="1152"/>
                </a:cubicBezTo>
                <a:cubicBezTo>
                  <a:pt x="3058" y="1152"/>
                  <a:pt x="3050" y="1144"/>
                  <a:pt x="3041" y="1134"/>
                </a:cubicBezTo>
                <a:cubicBezTo>
                  <a:pt x="3047" y="1138"/>
                  <a:pt x="3050" y="1132"/>
                  <a:pt x="3059" y="1136"/>
                </a:cubicBezTo>
                <a:cubicBezTo>
                  <a:pt x="3059" y="1128"/>
                  <a:pt x="3047" y="1129"/>
                  <a:pt x="3056" y="1121"/>
                </a:cubicBezTo>
                <a:cubicBezTo>
                  <a:pt x="3046" y="1118"/>
                  <a:pt x="3054" y="1131"/>
                  <a:pt x="3044" y="1127"/>
                </a:cubicBezTo>
                <a:cubicBezTo>
                  <a:pt x="3045" y="1120"/>
                  <a:pt x="3046" y="1112"/>
                  <a:pt x="3056" y="1112"/>
                </a:cubicBezTo>
                <a:cubicBezTo>
                  <a:pt x="3058" y="1102"/>
                  <a:pt x="3043" y="1108"/>
                  <a:pt x="3046" y="1097"/>
                </a:cubicBezTo>
                <a:cubicBezTo>
                  <a:pt x="3064" y="1101"/>
                  <a:pt x="3064" y="1122"/>
                  <a:pt x="3083" y="1124"/>
                </a:cubicBezTo>
                <a:cubicBezTo>
                  <a:pt x="3085" y="1114"/>
                  <a:pt x="3085" y="1118"/>
                  <a:pt x="3083" y="1109"/>
                </a:cubicBezTo>
                <a:cubicBezTo>
                  <a:pt x="3092" y="1106"/>
                  <a:pt x="3096" y="1099"/>
                  <a:pt x="3111" y="1102"/>
                </a:cubicBezTo>
                <a:cubicBezTo>
                  <a:pt x="3111" y="1106"/>
                  <a:pt x="3109" y="1109"/>
                  <a:pt x="3108" y="1111"/>
                </a:cubicBezTo>
                <a:cubicBezTo>
                  <a:pt x="3130" y="1100"/>
                  <a:pt x="3139" y="1109"/>
                  <a:pt x="3154" y="1111"/>
                </a:cubicBezTo>
                <a:cubicBezTo>
                  <a:pt x="3156" y="1116"/>
                  <a:pt x="3160" y="1135"/>
                  <a:pt x="3166" y="1126"/>
                </a:cubicBezTo>
                <a:cubicBezTo>
                  <a:pt x="3161" y="1127"/>
                  <a:pt x="3161" y="1109"/>
                  <a:pt x="3166" y="1111"/>
                </a:cubicBezTo>
                <a:cubicBezTo>
                  <a:pt x="3169" y="1119"/>
                  <a:pt x="3188" y="1120"/>
                  <a:pt x="3200" y="1113"/>
                </a:cubicBezTo>
                <a:cubicBezTo>
                  <a:pt x="3206" y="1120"/>
                  <a:pt x="3198" y="1119"/>
                  <a:pt x="3197" y="1126"/>
                </a:cubicBezTo>
                <a:cubicBezTo>
                  <a:pt x="3202" y="1128"/>
                  <a:pt x="3206" y="1133"/>
                  <a:pt x="3212" y="1135"/>
                </a:cubicBezTo>
                <a:cubicBezTo>
                  <a:pt x="3213" y="1129"/>
                  <a:pt x="3208" y="1127"/>
                  <a:pt x="3212" y="1126"/>
                </a:cubicBezTo>
                <a:cubicBezTo>
                  <a:pt x="3227" y="1136"/>
                  <a:pt x="3251" y="1145"/>
                  <a:pt x="3268" y="1162"/>
                </a:cubicBezTo>
                <a:cubicBezTo>
                  <a:pt x="3268" y="1153"/>
                  <a:pt x="3261" y="1152"/>
                  <a:pt x="3261" y="1143"/>
                </a:cubicBezTo>
                <a:cubicBezTo>
                  <a:pt x="3273" y="1145"/>
                  <a:pt x="3276" y="1137"/>
                  <a:pt x="3283" y="1134"/>
                </a:cubicBezTo>
                <a:cubicBezTo>
                  <a:pt x="3280" y="1154"/>
                  <a:pt x="3289" y="1138"/>
                  <a:pt x="3292" y="1143"/>
                </a:cubicBezTo>
                <a:cubicBezTo>
                  <a:pt x="3295" y="1149"/>
                  <a:pt x="3283" y="1153"/>
                  <a:pt x="3292" y="1155"/>
                </a:cubicBezTo>
                <a:cubicBezTo>
                  <a:pt x="3295" y="1152"/>
                  <a:pt x="3293" y="1144"/>
                  <a:pt x="3301" y="1146"/>
                </a:cubicBezTo>
                <a:cubicBezTo>
                  <a:pt x="3305" y="1150"/>
                  <a:pt x="3305" y="1154"/>
                  <a:pt x="3301" y="1158"/>
                </a:cubicBezTo>
                <a:cubicBezTo>
                  <a:pt x="3330" y="1158"/>
                  <a:pt x="3333" y="1136"/>
                  <a:pt x="3347" y="1142"/>
                </a:cubicBezTo>
                <a:cubicBezTo>
                  <a:pt x="3350" y="1133"/>
                  <a:pt x="3334" y="1127"/>
                  <a:pt x="3341" y="1124"/>
                </a:cubicBezTo>
                <a:cubicBezTo>
                  <a:pt x="3348" y="1130"/>
                  <a:pt x="3354" y="1136"/>
                  <a:pt x="3353" y="1142"/>
                </a:cubicBezTo>
                <a:cubicBezTo>
                  <a:pt x="3362" y="1139"/>
                  <a:pt x="3383" y="1149"/>
                  <a:pt x="3381" y="1166"/>
                </a:cubicBezTo>
                <a:cubicBezTo>
                  <a:pt x="3392" y="1161"/>
                  <a:pt x="3392" y="1165"/>
                  <a:pt x="3396" y="1172"/>
                </a:cubicBezTo>
                <a:cubicBezTo>
                  <a:pt x="3401" y="1168"/>
                  <a:pt x="3399" y="1156"/>
                  <a:pt x="3409" y="1157"/>
                </a:cubicBezTo>
                <a:cubicBezTo>
                  <a:pt x="3409" y="1160"/>
                  <a:pt x="3411" y="1161"/>
                  <a:pt x="3412" y="1163"/>
                </a:cubicBezTo>
                <a:cubicBezTo>
                  <a:pt x="3408" y="1162"/>
                  <a:pt x="3405" y="1158"/>
                  <a:pt x="3406" y="1166"/>
                </a:cubicBezTo>
                <a:cubicBezTo>
                  <a:pt x="3412" y="1169"/>
                  <a:pt x="3421" y="1168"/>
                  <a:pt x="3430" y="1163"/>
                </a:cubicBezTo>
                <a:cubicBezTo>
                  <a:pt x="3424" y="1170"/>
                  <a:pt x="3433" y="1181"/>
                  <a:pt x="3436" y="1175"/>
                </a:cubicBezTo>
                <a:cubicBezTo>
                  <a:pt x="3426" y="1166"/>
                  <a:pt x="3445" y="1172"/>
                  <a:pt x="3449" y="1175"/>
                </a:cubicBezTo>
                <a:cubicBezTo>
                  <a:pt x="3449" y="1169"/>
                  <a:pt x="3444" y="1169"/>
                  <a:pt x="3442" y="1166"/>
                </a:cubicBezTo>
                <a:cubicBezTo>
                  <a:pt x="3453" y="1161"/>
                  <a:pt x="3451" y="1157"/>
                  <a:pt x="3464" y="1150"/>
                </a:cubicBezTo>
                <a:cubicBezTo>
                  <a:pt x="3465" y="1156"/>
                  <a:pt x="3465" y="1163"/>
                  <a:pt x="3470" y="1165"/>
                </a:cubicBezTo>
                <a:cubicBezTo>
                  <a:pt x="3473" y="1161"/>
                  <a:pt x="3504" y="1163"/>
                  <a:pt x="3495" y="1180"/>
                </a:cubicBezTo>
                <a:cubicBezTo>
                  <a:pt x="3506" y="1181"/>
                  <a:pt x="3509" y="1173"/>
                  <a:pt x="3516" y="1168"/>
                </a:cubicBezTo>
                <a:cubicBezTo>
                  <a:pt x="3524" y="1179"/>
                  <a:pt x="3515" y="1176"/>
                  <a:pt x="3522" y="1192"/>
                </a:cubicBezTo>
                <a:cubicBezTo>
                  <a:pt x="3531" y="1178"/>
                  <a:pt x="3555" y="1198"/>
                  <a:pt x="3556" y="1186"/>
                </a:cubicBezTo>
                <a:cubicBezTo>
                  <a:pt x="3557" y="1193"/>
                  <a:pt x="3566" y="1187"/>
                  <a:pt x="3568" y="1186"/>
                </a:cubicBezTo>
                <a:cubicBezTo>
                  <a:pt x="3569" y="1189"/>
                  <a:pt x="3568" y="1194"/>
                  <a:pt x="3571" y="1195"/>
                </a:cubicBezTo>
                <a:cubicBezTo>
                  <a:pt x="3571" y="1188"/>
                  <a:pt x="3574" y="1185"/>
                  <a:pt x="3580" y="1186"/>
                </a:cubicBezTo>
                <a:cubicBezTo>
                  <a:pt x="3580" y="1195"/>
                  <a:pt x="3593" y="1191"/>
                  <a:pt x="3596" y="1198"/>
                </a:cubicBezTo>
                <a:cubicBezTo>
                  <a:pt x="3601" y="1188"/>
                  <a:pt x="3584" y="1185"/>
                  <a:pt x="3593" y="1182"/>
                </a:cubicBezTo>
                <a:cubicBezTo>
                  <a:pt x="3615" y="1178"/>
                  <a:pt x="3606" y="1216"/>
                  <a:pt x="3615" y="1216"/>
                </a:cubicBezTo>
                <a:cubicBezTo>
                  <a:pt x="3618" y="1208"/>
                  <a:pt x="3618" y="1203"/>
                  <a:pt x="3620" y="1194"/>
                </a:cubicBezTo>
                <a:cubicBezTo>
                  <a:pt x="3627" y="1194"/>
                  <a:pt x="3627" y="1194"/>
                  <a:pt x="3627" y="1194"/>
                </a:cubicBezTo>
                <a:cubicBezTo>
                  <a:pt x="3626" y="1202"/>
                  <a:pt x="3621" y="1204"/>
                  <a:pt x="3630" y="1206"/>
                </a:cubicBezTo>
                <a:cubicBezTo>
                  <a:pt x="3642" y="1205"/>
                  <a:pt x="3652" y="1201"/>
                  <a:pt x="3667" y="1206"/>
                </a:cubicBezTo>
                <a:cubicBezTo>
                  <a:pt x="3665" y="1206"/>
                  <a:pt x="3663" y="1209"/>
                  <a:pt x="3667" y="1209"/>
                </a:cubicBezTo>
                <a:cubicBezTo>
                  <a:pt x="3674" y="1205"/>
                  <a:pt x="3661" y="1200"/>
                  <a:pt x="3669" y="1197"/>
                </a:cubicBezTo>
                <a:cubicBezTo>
                  <a:pt x="3673" y="1199"/>
                  <a:pt x="3678" y="1201"/>
                  <a:pt x="3685" y="1200"/>
                </a:cubicBezTo>
                <a:cubicBezTo>
                  <a:pt x="3690" y="1182"/>
                  <a:pt x="3705" y="1184"/>
                  <a:pt x="3715" y="1184"/>
                </a:cubicBezTo>
                <a:cubicBezTo>
                  <a:pt x="3715" y="1179"/>
                  <a:pt x="3716" y="1174"/>
                  <a:pt x="3718" y="1172"/>
                </a:cubicBezTo>
                <a:cubicBezTo>
                  <a:pt x="3711" y="1163"/>
                  <a:pt x="3700" y="1173"/>
                  <a:pt x="3697" y="1163"/>
                </a:cubicBezTo>
                <a:cubicBezTo>
                  <a:pt x="3697" y="1159"/>
                  <a:pt x="3702" y="1160"/>
                  <a:pt x="3703" y="1157"/>
                </a:cubicBezTo>
                <a:cubicBezTo>
                  <a:pt x="3695" y="1149"/>
                  <a:pt x="3697" y="1161"/>
                  <a:pt x="3687" y="1160"/>
                </a:cubicBezTo>
                <a:cubicBezTo>
                  <a:pt x="3684" y="1152"/>
                  <a:pt x="3693" y="1142"/>
                  <a:pt x="3687" y="1141"/>
                </a:cubicBezTo>
                <a:cubicBezTo>
                  <a:pt x="3678" y="1153"/>
                  <a:pt x="3666" y="1145"/>
                  <a:pt x="3654" y="1151"/>
                </a:cubicBezTo>
                <a:cubicBezTo>
                  <a:pt x="3655" y="1134"/>
                  <a:pt x="3630" y="1128"/>
                  <a:pt x="3635" y="1118"/>
                </a:cubicBezTo>
                <a:cubicBezTo>
                  <a:pt x="3641" y="1117"/>
                  <a:pt x="3647" y="1134"/>
                  <a:pt x="3650" y="1127"/>
                </a:cubicBezTo>
                <a:cubicBezTo>
                  <a:pt x="3639" y="1114"/>
                  <a:pt x="3623" y="1101"/>
                  <a:pt x="3631" y="1084"/>
                </a:cubicBezTo>
                <a:cubicBezTo>
                  <a:pt x="3634" y="1093"/>
                  <a:pt x="3650" y="1088"/>
                  <a:pt x="3653" y="1096"/>
                </a:cubicBezTo>
                <a:cubicBezTo>
                  <a:pt x="3653" y="1099"/>
                  <a:pt x="3648" y="1103"/>
                  <a:pt x="3653" y="1105"/>
                </a:cubicBezTo>
                <a:cubicBezTo>
                  <a:pt x="3662" y="1094"/>
                  <a:pt x="3670" y="1133"/>
                  <a:pt x="3678" y="1114"/>
                </a:cubicBezTo>
                <a:cubicBezTo>
                  <a:pt x="3671" y="1107"/>
                  <a:pt x="3662" y="1103"/>
                  <a:pt x="3659" y="1093"/>
                </a:cubicBezTo>
                <a:cubicBezTo>
                  <a:pt x="3663" y="1093"/>
                  <a:pt x="3662" y="1087"/>
                  <a:pt x="3665" y="1087"/>
                </a:cubicBezTo>
                <a:cubicBezTo>
                  <a:pt x="3670" y="1091"/>
                  <a:pt x="3680" y="1099"/>
                  <a:pt x="3687" y="1092"/>
                </a:cubicBezTo>
                <a:cubicBezTo>
                  <a:pt x="3688" y="1105"/>
                  <a:pt x="3700" y="1106"/>
                  <a:pt x="3699" y="1098"/>
                </a:cubicBezTo>
                <a:cubicBezTo>
                  <a:pt x="3713" y="1108"/>
                  <a:pt x="3723" y="1107"/>
                  <a:pt x="3727" y="1123"/>
                </a:cubicBezTo>
                <a:cubicBezTo>
                  <a:pt x="3738" y="1112"/>
                  <a:pt x="3739" y="1137"/>
                  <a:pt x="3748" y="1125"/>
                </a:cubicBezTo>
                <a:cubicBezTo>
                  <a:pt x="3739" y="1119"/>
                  <a:pt x="3752" y="1109"/>
                  <a:pt x="3748" y="1098"/>
                </a:cubicBezTo>
                <a:cubicBezTo>
                  <a:pt x="3738" y="1093"/>
                  <a:pt x="3731" y="1085"/>
                  <a:pt x="3726" y="1074"/>
                </a:cubicBezTo>
                <a:cubicBezTo>
                  <a:pt x="3733" y="1080"/>
                  <a:pt x="3732" y="1072"/>
                  <a:pt x="3738" y="1070"/>
                </a:cubicBezTo>
                <a:cubicBezTo>
                  <a:pt x="3738" y="1051"/>
                  <a:pt x="3722" y="1054"/>
                  <a:pt x="3729" y="1034"/>
                </a:cubicBezTo>
                <a:cubicBezTo>
                  <a:pt x="3715" y="1029"/>
                  <a:pt x="3705" y="1021"/>
                  <a:pt x="3698" y="1010"/>
                </a:cubicBezTo>
                <a:cubicBezTo>
                  <a:pt x="3708" y="1007"/>
                  <a:pt x="3707" y="1014"/>
                  <a:pt x="3713" y="1015"/>
                </a:cubicBezTo>
                <a:cubicBezTo>
                  <a:pt x="3716" y="998"/>
                  <a:pt x="3720" y="1007"/>
                  <a:pt x="3729" y="1012"/>
                </a:cubicBezTo>
                <a:cubicBezTo>
                  <a:pt x="3730" y="991"/>
                  <a:pt x="3717" y="984"/>
                  <a:pt x="3713" y="970"/>
                </a:cubicBezTo>
                <a:cubicBezTo>
                  <a:pt x="3719" y="978"/>
                  <a:pt x="3723" y="970"/>
                  <a:pt x="3728" y="975"/>
                </a:cubicBezTo>
                <a:cubicBezTo>
                  <a:pt x="3723" y="990"/>
                  <a:pt x="3740" y="998"/>
                  <a:pt x="3753" y="1003"/>
                </a:cubicBezTo>
                <a:cubicBezTo>
                  <a:pt x="3741" y="988"/>
                  <a:pt x="3723" y="977"/>
                  <a:pt x="3740" y="957"/>
                </a:cubicBezTo>
                <a:cubicBezTo>
                  <a:pt x="3731" y="957"/>
                  <a:pt x="3722" y="955"/>
                  <a:pt x="3722" y="945"/>
                </a:cubicBezTo>
                <a:cubicBezTo>
                  <a:pt x="3728" y="938"/>
                  <a:pt x="3732" y="947"/>
                  <a:pt x="3743" y="945"/>
                </a:cubicBezTo>
                <a:cubicBezTo>
                  <a:pt x="3731" y="922"/>
                  <a:pt x="3698" y="913"/>
                  <a:pt x="3703" y="884"/>
                </a:cubicBezTo>
                <a:cubicBezTo>
                  <a:pt x="3689" y="888"/>
                  <a:pt x="3674" y="865"/>
                  <a:pt x="3653" y="875"/>
                </a:cubicBezTo>
                <a:cubicBezTo>
                  <a:pt x="3603" y="864"/>
                  <a:pt x="3555" y="841"/>
                  <a:pt x="3512" y="840"/>
                </a:cubicBezTo>
                <a:cubicBezTo>
                  <a:pt x="3511" y="829"/>
                  <a:pt x="3508" y="828"/>
                  <a:pt x="3503" y="816"/>
                </a:cubicBezTo>
                <a:cubicBezTo>
                  <a:pt x="3520" y="817"/>
                  <a:pt x="3513" y="804"/>
                  <a:pt x="3509" y="797"/>
                </a:cubicBezTo>
                <a:cubicBezTo>
                  <a:pt x="3519" y="805"/>
                  <a:pt x="3506" y="788"/>
                  <a:pt x="3521" y="788"/>
                </a:cubicBezTo>
                <a:cubicBezTo>
                  <a:pt x="3515" y="802"/>
                  <a:pt x="3535" y="793"/>
                  <a:pt x="3545" y="800"/>
                </a:cubicBezTo>
                <a:cubicBezTo>
                  <a:pt x="3546" y="797"/>
                  <a:pt x="3545" y="794"/>
                  <a:pt x="3548" y="794"/>
                </a:cubicBezTo>
                <a:cubicBezTo>
                  <a:pt x="3545" y="784"/>
                  <a:pt x="3540" y="776"/>
                  <a:pt x="3536" y="775"/>
                </a:cubicBezTo>
                <a:cubicBezTo>
                  <a:pt x="3533" y="766"/>
                  <a:pt x="3548" y="743"/>
                  <a:pt x="3532" y="733"/>
                </a:cubicBezTo>
                <a:cubicBezTo>
                  <a:pt x="3535" y="729"/>
                  <a:pt x="3544" y="732"/>
                  <a:pt x="3541" y="723"/>
                </a:cubicBezTo>
                <a:cubicBezTo>
                  <a:pt x="3533" y="714"/>
                  <a:pt x="3523" y="730"/>
                  <a:pt x="3511" y="718"/>
                </a:cubicBezTo>
                <a:cubicBezTo>
                  <a:pt x="3510" y="721"/>
                  <a:pt x="3511" y="726"/>
                  <a:pt x="3508" y="727"/>
                </a:cubicBezTo>
                <a:cubicBezTo>
                  <a:pt x="3509" y="722"/>
                  <a:pt x="3504" y="711"/>
                  <a:pt x="3511" y="711"/>
                </a:cubicBezTo>
                <a:cubicBezTo>
                  <a:pt x="3532" y="711"/>
                  <a:pt x="3532" y="711"/>
                  <a:pt x="3532" y="711"/>
                </a:cubicBezTo>
                <a:cubicBezTo>
                  <a:pt x="3539" y="698"/>
                  <a:pt x="3526" y="683"/>
                  <a:pt x="3519" y="684"/>
                </a:cubicBezTo>
                <a:cubicBezTo>
                  <a:pt x="3520" y="681"/>
                  <a:pt x="3522" y="680"/>
                  <a:pt x="3526" y="681"/>
                </a:cubicBezTo>
                <a:cubicBezTo>
                  <a:pt x="3512" y="659"/>
                  <a:pt x="3498" y="637"/>
                  <a:pt x="3485" y="614"/>
                </a:cubicBezTo>
                <a:cubicBezTo>
                  <a:pt x="3457" y="616"/>
                  <a:pt x="3443" y="602"/>
                  <a:pt x="3436" y="584"/>
                </a:cubicBezTo>
                <a:cubicBezTo>
                  <a:pt x="3426" y="590"/>
                  <a:pt x="3414" y="580"/>
                  <a:pt x="3405" y="590"/>
                </a:cubicBezTo>
                <a:cubicBezTo>
                  <a:pt x="3405" y="587"/>
                  <a:pt x="3402" y="586"/>
                  <a:pt x="3402" y="584"/>
                </a:cubicBezTo>
                <a:cubicBezTo>
                  <a:pt x="3402" y="579"/>
                  <a:pt x="3410" y="581"/>
                  <a:pt x="3408" y="575"/>
                </a:cubicBezTo>
                <a:cubicBezTo>
                  <a:pt x="3385" y="540"/>
                  <a:pt x="3333" y="554"/>
                  <a:pt x="3294" y="539"/>
                </a:cubicBezTo>
                <a:cubicBezTo>
                  <a:pt x="3295" y="533"/>
                  <a:pt x="3291" y="533"/>
                  <a:pt x="3291" y="527"/>
                </a:cubicBezTo>
                <a:cubicBezTo>
                  <a:pt x="3295" y="527"/>
                  <a:pt x="3295" y="531"/>
                  <a:pt x="3300" y="530"/>
                </a:cubicBezTo>
                <a:cubicBezTo>
                  <a:pt x="3300" y="518"/>
                  <a:pt x="3300" y="518"/>
                  <a:pt x="3300" y="518"/>
                </a:cubicBezTo>
                <a:cubicBezTo>
                  <a:pt x="3253" y="511"/>
                  <a:pt x="3206" y="476"/>
                  <a:pt x="3162" y="483"/>
                </a:cubicBezTo>
                <a:cubicBezTo>
                  <a:pt x="3164" y="483"/>
                  <a:pt x="3165" y="485"/>
                  <a:pt x="3165" y="489"/>
                </a:cubicBezTo>
                <a:cubicBezTo>
                  <a:pt x="3153" y="486"/>
                  <a:pt x="3150" y="493"/>
                  <a:pt x="3140" y="492"/>
                </a:cubicBezTo>
                <a:cubicBezTo>
                  <a:pt x="3140" y="472"/>
                  <a:pt x="3122" y="470"/>
                  <a:pt x="3112" y="459"/>
                </a:cubicBezTo>
                <a:cubicBezTo>
                  <a:pt x="3120" y="455"/>
                  <a:pt x="3125" y="467"/>
                  <a:pt x="3128" y="458"/>
                </a:cubicBezTo>
                <a:cubicBezTo>
                  <a:pt x="3110" y="441"/>
                  <a:pt x="3088" y="463"/>
                  <a:pt x="3069" y="462"/>
                </a:cubicBezTo>
                <a:cubicBezTo>
                  <a:pt x="3059" y="462"/>
                  <a:pt x="3044" y="453"/>
                  <a:pt x="3033" y="450"/>
                </a:cubicBezTo>
                <a:cubicBezTo>
                  <a:pt x="3020" y="448"/>
                  <a:pt x="2995" y="439"/>
                  <a:pt x="2971" y="433"/>
                </a:cubicBezTo>
                <a:cubicBezTo>
                  <a:pt x="2961" y="450"/>
                  <a:pt x="2942" y="427"/>
                  <a:pt x="2937" y="418"/>
                </a:cubicBezTo>
                <a:cubicBezTo>
                  <a:pt x="2918" y="423"/>
                  <a:pt x="2906" y="401"/>
                  <a:pt x="2897" y="415"/>
                </a:cubicBezTo>
                <a:cubicBezTo>
                  <a:pt x="2891" y="414"/>
                  <a:pt x="2892" y="407"/>
                  <a:pt x="2882" y="409"/>
                </a:cubicBezTo>
                <a:cubicBezTo>
                  <a:pt x="2889" y="403"/>
                  <a:pt x="2880" y="398"/>
                  <a:pt x="2870" y="400"/>
                </a:cubicBezTo>
                <a:cubicBezTo>
                  <a:pt x="2874" y="387"/>
                  <a:pt x="2854" y="391"/>
                  <a:pt x="2863" y="382"/>
                </a:cubicBezTo>
                <a:cubicBezTo>
                  <a:pt x="2836" y="398"/>
                  <a:pt x="2822" y="373"/>
                  <a:pt x="2811" y="355"/>
                </a:cubicBezTo>
                <a:cubicBezTo>
                  <a:pt x="2826" y="357"/>
                  <a:pt x="2836" y="369"/>
                  <a:pt x="2845" y="355"/>
                </a:cubicBezTo>
                <a:cubicBezTo>
                  <a:pt x="2829" y="345"/>
                  <a:pt x="2795" y="350"/>
                  <a:pt x="2789" y="337"/>
                </a:cubicBezTo>
                <a:cubicBezTo>
                  <a:pt x="2786" y="330"/>
                  <a:pt x="2782" y="318"/>
                  <a:pt x="2786" y="322"/>
                </a:cubicBezTo>
                <a:cubicBezTo>
                  <a:pt x="2775" y="312"/>
                  <a:pt x="2748" y="303"/>
                  <a:pt x="2734" y="301"/>
                </a:cubicBezTo>
                <a:cubicBezTo>
                  <a:pt x="2723" y="299"/>
                  <a:pt x="2708" y="306"/>
                  <a:pt x="2697" y="302"/>
                </a:cubicBezTo>
                <a:cubicBezTo>
                  <a:pt x="2703" y="305"/>
                  <a:pt x="2707" y="310"/>
                  <a:pt x="2706" y="319"/>
                </a:cubicBezTo>
                <a:cubicBezTo>
                  <a:pt x="2698" y="316"/>
                  <a:pt x="2675" y="302"/>
                  <a:pt x="2666" y="320"/>
                </a:cubicBezTo>
                <a:cubicBezTo>
                  <a:pt x="2645" y="308"/>
                  <a:pt x="2623" y="269"/>
                  <a:pt x="2602" y="293"/>
                </a:cubicBezTo>
                <a:cubicBezTo>
                  <a:pt x="2610" y="285"/>
                  <a:pt x="2595" y="284"/>
                  <a:pt x="2595" y="275"/>
                </a:cubicBezTo>
                <a:cubicBezTo>
                  <a:pt x="2590" y="274"/>
                  <a:pt x="2589" y="278"/>
                  <a:pt x="2583" y="278"/>
                </a:cubicBezTo>
                <a:cubicBezTo>
                  <a:pt x="2577" y="272"/>
                  <a:pt x="2584" y="272"/>
                  <a:pt x="2586" y="266"/>
                </a:cubicBezTo>
                <a:cubicBezTo>
                  <a:pt x="2560" y="263"/>
                  <a:pt x="2555" y="278"/>
                  <a:pt x="2531" y="285"/>
                </a:cubicBezTo>
                <a:cubicBezTo>
                  <a:pt x="2551" y="269"/>
                  <a:pt x="2507" y="267"/>
                  <a:pt x="2518" y="251"/>
                </a:cubicBezTo>
                <a:cubicBezTo>
                  <a:pt x="2506" y="253"/>
                  <a:pt x="2496" y="258"/>
                  <a:pt x="2491" y="267"/>
                </a:cubicBezTo>
                <a:cubicBezTo>
                  <a:pt x="2492" y="244"/>
                  <a:pt x="2460" y="255"/>
                  <a:pt x="2454" y="240"/>
                </a:cubicBezTo>
                <a:cubicBezTo>
                  <a:pt x="2451" y="250"/>
                  <a:pt x="2420" y="237"/>
                  <a:pt x="2408" y="246"/>
                </a:cubicBezTo>
                <a:cubicBezTo>
                  <a:pt x="2402" y="234"/>
                  <a:pt x="2365" y="239"/>
                  <a:pt x="2356" y="228"/>
                </a:cubicBezTo>
                <a:cubicBezTo>
                  <a:pt x="2360" y="228"/>
                  <a:pt x="2363" y="227"/>
                  <a:pt x="2362" y="222"/>
                </a:cubicBezTo>
                <a:cubicBezTo>
                  <a:pt x="2345" y="216"/>
                  <a:pt x="2337" y="223"/>
                  <a:pt x="2319" y="223"/>
                </a:cubicBezTo>
                <a:cubicBezTo>
                  <a:pt x="2327" y="213"/>
                  <a:pt x="2312" y="216"/>
                  <a:pt x="2319" y="204"/>
                </a:cubicBezTo>
                <a:cubicBezTo>
                  <a:pt x="2303" y="204"/>
                  <a:pt x="2303" y="187"/>
                  <a:pt x="2291" y="183"/>
                </a:cubicBezTo>
                <a:cubicBezTo>
                  <a:pt x="2281" y="182"/>
                  <a:pt x="2299" y="192"/>
                  <a:pt x="2288" y="192"/>
                </a:cubicBezTo>
                <a:cubicBezTo>
                  <a:pt x="2274" y="180"/>
                  <a:pt x="2267" y="175"/>
                  <a:pt x="2239" y="175"/>
                </a:cubicBezTo>
                <a:cubicBezTo>
                  <a:pt x="2236" y="161"/>
                  <a:pt x="2225" y="156"/>
                  <a:pt x="2214" y="150"/>
                </a:cubicBezTo>
                <a:cubicBezTo>
                  <a:pt x="2179" y="168"/>
                  <a:pt x="2142" y="167"/>
                  <a:pt x="2107" y="155"/>
                </a:cubicBezTo>
                <a:cubicBezTo>
                  <a:pt x="2106" y="158"/>
                  <a:pt x="2107" y="163"/>
                  <a:pt x="2104" y="164"/>
                </a:cubicBezTo>
                <a:cubicBezTo>
                  <a:pt x="2059" y="155"/>
                  <a:pt x="1999" y="167"/>
                  <a:pt x="1950" y="135"/>
                </a:cubicBezTo>
                <a:cubicBezTo>
                  <a:pt x="1934" y="142"/>
                  <a:pt x="1912" y="138"/>
                  <a:pt x="1892" y="130"/>
                </a:cubicBezTo>
                <a:cubicBezTo>
                  <a:pt x="1891" y="133"/>
                  <a:pt x="1889" y="137"/>
                  <a:pt x="1886" y="139"/>
                </a:cubicBezTo>
                <a:cubicBezTo>
                  <a:pt x="1884" y="125"/>
                  <a:pt x="1874" y="132"/>
                  <a:pt x="1864" y="133"/>
                </a:cubicBezTo>
                <a:cubicBezTo>
                  <a:pt x="1843" y="135"/>
                  <a:pt x="1807" y="122"/>
                  <a:pt x="1785" y="125"/>
                </a:cubicBezTo>
                <a:cubicBezTo>
                  <a:pt x="1763" y="128"/>
                  <a:pt x="1723" y="109"/>
                  <a:pt x="1723" y="129"/>
                </a:cubicBezTo>
                <a:cubicBezTo>
                  <a:pt x="1706" y="118"/>
                  <a:pt x="1684" y="130"/>
                  <a:pt x="1668" y="126"/>
                </a:cubicBezTo>
                <a:cubicBezTo>
                  <a:pt x="1638" y="119"/>
                  <a:pt x="1603" y="110"/>
                  <a:pt x="1573" y="106"/>
                </a:cubicBezTo>
                <a:cubicBezTo>
                  <a:pt x="1568" y="105"/>
                  <a:pt x="1566" y="112"/>
                  <a:pt x="1561" y="112"/>
                </a:cubicBezTo>
                <a:cubicBezTo>
                  <a:pt x="1558" y="112"/>
                  <a:pt x="1555" y="103"/>
                  <a:pt x="1551" y="103"/>
                </a:cubicBezTo>
                <a:cubicBezTo>
                  <a:pt x="1541" y="102"/>
                  <a:pt x="1523" y="116"/>
                  <a:pt x="1518" y="100"/>
                </a:cubicBezTo>
                <a:cubicBezTo>
                  <a:pt x="1517" y="107"/>
                  <a:pt x="1510" y="107"/>
                  <a:pt x="1506" y="110"/>
                </a:cubicBezTo>
                <a:cubicBezTo>
                  <a:pt x="1486" y="97"/>
                  <a:pt x="1457" y="111"/>
                  <a:pt x="1435" y="92"/>
                </a:cubicBezTo>
                <a:cubicBezTo>
                  <a:pt x="1423" y="106"/>
                  <a:pt x="1391" y="98"/>
                  <a:pt x="1383" y="108"/>
                </a:cubicBezTo>
                <a:cubicBezTo>
                  <a:pt x="1377" y="103"/>
                  <a:pt x="1370" y="98"/>
                  <a:pt x="1361" y="96"/>
                </a:cubicBezTo>
                <a:cubicBezTo>
                  <a:pt x="1350" y="105"/>
                  <a:pt x="1335" y="100"/>
                  <a:pt x="1328" y="109"/>
                </a:cubicBezTo>
                <a:cubicBezTo>
                  <a:pt x="1326" y="102"/>
                  <a:pt x="1322" y="98"/>
                  <a:pt x="1315" y="97"/>
                </a:cubicBezTo>
                <a:cubicBezTo>
                  <a:pt x="1303" y="106"/>
                  <a:pt x="1268" y="92"/>
                  <a:pt x="1257" y="110"/>
                </a:cubicBezTo>
                <a:cubicBezTo>
                  <a:pt x="1252" y="95"/>
                  <a:pt x="1231" y="99"/>
                  <a:pt x="1217" y="101"/>
                </a:cubicBezTo>
                <a:cubicBezTo>
                  <a:pt x="1184" y="104"/>
                  <a:pt x="1140" y="103"/>
                  <a:pt x="1114" y="123"/>
                </a:cubicBezTo>
                <a:cubicBezTo>
                  <a:pt x="1113" y="120"/>
                  <a:pt x="1113" y="116"/>
                  <a:pt x="1107" y="117"/>
                </a:cubicBezTo>
                <a:cubicBezTo>
                  <a:pt x="1083" y="137"/>
                  <a:pt x="1068" y="166"/>
                  <a:pt x="1022" y="164"/>
                </a:cubicBezTo>
                <a:cubicBezTo>
                  <a:pt x="1018" y="172"/>
                  <a:pt x="1014" y="179"/>
                  <a:pt x="1010" y="186"/>
                </a:cubicBezTo>
                <a:cubicBezTo>
                  <a:pt x="1001" y="179"/>
                  <a:pt x="989" y="193"/>
                  <a:pt x="992" y="198"/>
                </a:cubicBezTo>
                <a:cubicBezTo>
                  <a:pt x="981" y="189"/>
                  <a:pt x="970" y="194"/>
                  <a:pt x="970" y="205"/>
                </a:cubicBezTo>
                <a:cubicBezTo>
                  <a:pt x="952" y="193"/>
                  <a:pt x="939" y="212"/>
                  <a:pt x="918" y="202"/>
                </a:cubicBezTo>
                <a:cubicBezTo>
                  <a:pt x="911" y="213"/>
                  <a:pt x="892" y="224"/>
                  <a:pt x="879" y="218"/>
                </a:cubicBezTo>
                <a:cubicBezTo>
                  <a:pt x="878" y="232"/>
                  <a:pt x="853" y="221"/>
                  <a:pt x="851" y="234"/>
                </a:cubicBezTo>
                <a:cubicBezTo>
                  <a:pt x="871" y="240"/>
                  <a:pt x="920" y="223"/>
                  <a:pt x="919" y="251"/>
                </a:cubicBezTo>
                <a:cubicBezTo>
                  <a:pt x="926" y="250"/>
                  <a:pt x="931" y="252"/>
                  <a:pt x="934" y="254"/>
                </a:cubicBezTo>
                <a:cubicBezTo>
                  <a:pt x="935" y="223"/>
                  <a:pt x="976" y="232"/>
                  <a:pt x="980" y="254"/>
                </a:cubicBezTo>
                <a:cubicBezTo>
                  <a:pt x="990" y="255"/>
                  <a:pt x="987" y="244"/>
                  <a:pt x="999" y="247"/>
                </a:cubicBezTo>
                <a:cubicBezTo>
                  <a:pt x="1001" y="253"/>
                  <a:pt x="1004" y="259"/>
                  <a:pt x="1005" y="266"/>
                </a:cubicBezTo>
                <a:cubicBezTo>
                  <a:pt x="985" y="259"/>
                  <a:pt x="980" y="270"/>
                  <a:pt x="959" y="269"/>
                </a:cubicBezTo>
                <a:cubicBezTo>
                  <a:pt x="974" y="293"/>
                  <a:pt x="1019" y="293"/>
                  <a:pt x="1012" y="324"/>
                </a:cubicBezTo>
                <a:cubicBezTo>
                  <a:pt x="982" y="317"/>
                  <a:pt x="971" y="331"/>
                  <a:pt x="944" y="319"/>
                </a:cubicBezTo>
                <a:cubicBezTo>
                  <a:pt x="944" y="323"/>
                  <a:pt x="945" y="330"/>
                  <a:pt x="941" y="331"/>
                </a:cubicBezTo>
                <a:cubicBezTo>
                  <a:pt x="938" y="331"/>
                  <a:pt x="938" y="333"/>
                  <a:pt x="935" y="334"/>
                </a:cubicBezTo>
                <a:cubicBezTo>
                  <a:pt x="927" y="325"/>
                  <a:pt x="915" y="320"/>
                  <a:pt x="904" y="307"/>
                </a:cubicBezTo>
                <a:cubicBezTo>
                  <a:pt x="904" y="316"/>
                  <a:pt x="914" y="315"/>
                  <a:pt x="911" y="328"/>
                </a:cubicBezTo>
                <a:cubicBezTo>
                  <a:pt x="908" y="328"/>
                  <a:pt x="907" y="331"/>
                  <a:pt x="905" y="331"/>
                </a:cubicBezTo>
                <a:cubicBezTo>
                  <a:pt x="899" y="326"/>
                  <a:pt x="886" y="328"/>
                  <a:pt x="883" y="319"/>
                </a:cubicBezTo>
                <a:cubicBezTo>
                  <a:pt x="887" y="319"/>
                  <a:pt x="886" y="314"/>
                  <a:pt x="889" y="313"/>
                </a:cubicBezTo>
                <a:cubicBezTo>
                  <a:pt x="889" y="318"/>
                  <a:pt x="891" y="321"/>
                  <a:pt x="895" y="322"/>
                </a:cubicBezTo>
                <a:cubicBezTo>
                  <a:pt x="894" y="312"/>
                  <a:pt x="900" y="309"/>
                  <a:pt x="898" y="298"/>
                </a:cubicBezTo>
                <a:cubicBezTo>
                  <a:pt x="888" y="297"/>
                  <a:pt x="893" y="311"/>
                  <a:pt x="880" y="307"/>
                </a:cubicBezTo>
                <a:cubicBezTo>
                  <a:pt x="882" y="325"/>
                  <a:pt x="868" y="325"/>
                  <a:pt x="855" y="329"/>
                </a:cubicBezTo>
                <a:cubicBezTo>
                  <a:pt x="816" y="308"/>
                  <a:pt x="760" y="326"/>
                  <a:pt x="717" y="309"/>
                </a:cubicBezTo>
                <a:cubicBezTo>
                  <a:pt x="692" y="310"/>
                  <a:pt x="669" y="316"/>
                  <a:pt x="647" y="307"/>
                </a:cubicBezTo>
                <a:cubicBezTo>
                  <a:pt x="673" y="292"/>
                  <a:pt x="702" y="288"/>
                  <a:pt x="726" y="266"/>
                </a:cubicBezTo>
                <a:cubicBezTo>
                  <a:pt x="718" y="260"/>
                  <a:pt x="701" y="285"/>
                  <a:pt x="689" y="276"/>
                </a:cubicBezTo>
                <a:cubicBezTo>
                  <a:pt x="688" y="269"/>
                  <a:pt x="710" y="270"/>
                  <a:pt x="702" y="266"/>
                </a:cubicBezTo>
                <a:cubicBezTo>
                  <a:pt x="663" y="273"/>
                  <a:pt x="637" y="286"/>
                  <a:pt x="607" y="298"/>
                </a:cubicBezTo>
                <a:cubicBezTo>
                  <a:pt x="593" y="303"/>
                  <a:pt x="580" y="301"/>
                  <a:pt x="567" y="311"/>
                </a:cubicBezTo>
                <a:cubicBezTo>
                  <a:pt x="560" y="317"/>
                  <a:pt x="565" y="332"/>
                  <a:pt x="549" y="326"/>
                </a:cubicBezTo>
                <a:cubicBezTo>
                  <a:pt x="549" y="330"/>
                  <a:pt x="551" y="333"/>
                  <a:pt x="552" y="335"/>
                </a:cubicBezTo>
                <a:cubicBezTo>
                  <a:pt x="541" y="340"/>
                  <a:pt x="532" y="333"/>
                  <a:pt x="522" y="342"/>
                </a:cubicBezTo>
                <a:cubicBezTo>
                  <a:pt x="526" y="343"/>
                  <a:pt x="529" y="347"/>
                  <a:pt x="531" y="351"/>
                </a:cubicBezTo>
                <a:cubicBezTo>
                  <a:pt x="523" y="350"/>
                  <a:pt x="512" y="362"/>
                  <a:pt x="522" y="369"/>
                </a:cubicBezTo>
                <a:cubicBezTo>
                  <a:pt x="540" y="340"/>
                  <a:pt x="571" y="382"/>
                  <a:pt x="595" y="365"/>
                </a:cubicBezTo>
                <a:cubicBezTo>
                  <a:pt x="600" y="376"/>
                  <a:pt x="597" y="390"/>
                  <a:pt x="587" y="393"/>
                </a:cubicBezTo>
                <a:cubicBezTo>
                  <a:pt x="595" y="396"/>
                  <a:pt x="593" y="409"/>
                  <a:pt x="599" y="414"/>
                </a:cubicBezTo>
                <a:cubicBezTo>
                  <a:pt x="576" y="413"/>
                  <a:pt x="612" y="421"/>
                  <a:pt x="596" y="430"/>
                </a:cubicBezTo>
                <a:cubicBezTo>
                  <a:pt x="598" y="422"/>
                  <a:pt x="590" y="424"/>
                  <a:pt x="587" y="421"/>
                </a:cubicBezTo>
                <a:cubicBezTo>
                  <a:pt x="567" y="437"/>
                  <a:pt x="566" y="469"/>
                  <a:pt x="551" y="482"/>
                </a:cubicBezTo>
                <a:cubicBezTo>
                  <a:pt x="556" y="491"/>
                  <a:pt x="574" y="488"/>
                  <a:pt x="579" y="497"/>
                </a:cubicBezTo>
                <a:cubicBezTo>
                  <a:pt x="578" y="513"/>
                  <a:pt x="568" y="511"/>
                  <a:pt x="560" y="513"/>
                </a:cubicBezTo>
                <a:cubicBezTo>
                  <a:pt x="563" y="535"/>
                  <a:pt x="542" y="543"/>
                  <a:pt x="549" y="559"/>
                </a:cubicBezTo>
                <a:cubicBezTo>
                  <a:pt x="543" y="562"/>
                  <a:pt x="527" y="583"/>
                  <a:pt x="525" y="590"/>
                </a:cubicBezTo>
                <a:cubicBezTo>
                  <a:pt x="516" y="585"/>
                  <a:pt x="505" y="582"/>
                  <a:pt x="494" y="593"/>
                </a:cubicBezTo>
                <a:cubicBezTo>
                  <a:pt x="530" y="593"/>
                  <a:pt x="533" y="620"/>
                  <a:pt x="553" y="630"/>
                </a:cubicBezTo>
                <a:cubicBezTo>
                  <a:pt x="558" y="626"/>
                  <a:pt x="572" y="615"/>
                  <a:pt x="580" y="623"/>
                </a:cubicBezTo>
                <a:cubicBezTo>
                  <a:pt x="571" y="631"/>
                  <a:pt x="568" y="632"/>
                  <a:pt x="562" y="639"/>
                </a:cubicBezTo>
                <a:cubicBezTo>
                  <a:pt x="573" y="640"/>
                  <a:pt x="581" y="641"/>
                  <a:pt x="593" y="647"/>
                </a:cubicBezTo>
                <a:cubicBezTo>
                  <a:pt x="594" y="637"/>
                  <a:pt x="595" y="637"/>
                  <a:pt x="605" y="644"/>
                </a:cubicBezTo>
                <a:cubicBezTo>
                  <a:pt x="605" y="631"/>
                  <a:pt x="589" y="633"/>
                  <a:pt x="589" y="620"/>
                </a:cubicBezTo>
                <a:cubicBezTo>
                  <a:pt x="607" y="613"/>
                  <a:pt x="608" y="620"/>
                  <a:pt x="626" y="610"/>
                </a:cubicBezTo>
                <a:cubicBezTo>
                  <a:pt x="631" y="621"/>
                  <a:pt x="633" y="628"/>
                  <a:pt x="654" y="628"/>
                </a:cubicBezTo>
                <a:cubicBezTo>
                  <a:pt x="661" y="626"/>
                  <a:pt x="662" y="618"/>
                  <a:pt x="669" y="616"/>
                </a:cubicBezTo>
                <a:cubicBezTo>
                  <a:pt x="671" y="628"/>
                  <a:pt x="684" y="629"/>
                  <a:pt x="691" y="637"/>
                </a:cubicBezTo>
                <a:cubicBezTo>
                  <a:pt x="679" y="642"/>
                  <a:pt x="684" y="647"/>
                  <a:pt x="688" y="656"/>
                </a:cubicBezTo>
                <a:cubicBezTo>
                  <a:pt x="680" y="665"/>
                  <a:pt x="669" y="656"/>
                  <a:pt x="666" y="659"/>
                </a:cubicBezTo>
                <a:cubicBezTo>
                  <a:pt x="673" y="663"/>
                  <a:pt x="670" y="676"/>
                  <a:pt x="679" y="677"/>
                </a:cubicBezTo>
                <a:cubicBezTo>
                  <a:pt x="688" y="672"/>
                  <a:pt x="670" y="668"/>
                  <a:pt x="679" y="665"/>
                </a:cubicBezTo>
                <a:cubicBezTo>
                  <a:pt x="689" y="666"/>
                  <a:pt x="686" y="673"/>
                  <a:pt x="697" y="668"/>
                </a:cubicBezTo>
                <a:cubicBezTo>
                  <a:pt x="696" y="661"/>
                  <a:pt x="690" y="655"/>
                  <a:pt x="700" y="652"/>
                </a:cubicBezTo>
                <a:cubicBezTo>
                  <a:pt x="722" y="654"/>
                  <a:pt x="750" y="663"/>
                  <a:pt x="764" y="667"/>
                </a:cubicBezTo>
                <a:cubicBezTo>
                  <a:pt x="754" y="661"/>
                  <a:pt x="782" y="673"/>
                  <a:pt x="777" y="658"/>
                </a:cubicBezTo>
                <a:cubicBezTo>
                  <a:pt x="772" y="656"/>
                  <a:pt x="761" y="661"/>
                  <a:pt x="761" y="655"/>
                </a:cubicBezTo>
                <a:cubicBezTo>
                  <a:pt x="769" y="651"/>
                  <a:pt x="781" y="650"/>
                  <a:pt x="780" y="664"/>
                </a:cubicBezTo>
                <a:cubicBezTo>
                  <a:pt x="783" y="657"/>
                  <a:pt x="806" y="654"/>
                  <a:pt x="801" y="648"/>
                </a:cubicBezTo>
                <a:cubicBezTo>
                  <a:pt x="783" y="648"/>
                  <a:pt x="770" y="631"/>
                  <a:pt x="752" y="652"/>
                </a:cubicBezTo>
                <a:cubicBezTo>
                  <a:pt x="741" y="655"/>
                  <a:pt x="724" y="634"/>
                  <a:pt x="718" y="652"/>
                </a:cubicBezTo>
                <a:cubicBezTo>
                  <a:pt x="707" y="638"/>
                  <a:pt x="696" y="616"/>
                  <a:pt x="696" y="600"/>
                </a:cubicBezTo>
                <a:cubicBezTo>
                  <a:pt x="706" y="597"/>
                  <a:pt x="717" y="585"/>
                  <a:pt x="711" y="576"/>
                </a:cubicBezTo>
                <a:cubicBezTo>
                  <a:pt x="718" y="582"/>
                  <a:pt x="724" y="568"/>
                  <a:pt x="736" y="569"/>
                </a:cubicBezTo>
                <a:cubicBezTo>
                  <a:pt x="736" y="575"/>
                  <a:pt x="738" y="579"/>
                  <a:pt x="742" y="581"/>
                </a:cubicBezTo>
                <a:cubicBezTo>
                  <a:pt x="744" y="572"/>
                  <a:pt x="760" y="576"/>
                  <a:pt x="763" y="569"/>
                </a:cubicBezTo>
                <a:cubicBezTo>
                  <a:pt x="774" y="583"/>
                  <a:pt x="797" y="566"/>
                  <a:pt x="803" y="556"/>
                </a:cubicBezTo>
                <a:cubicBezTo>
                  <a:pt x="786" y="553"/>
                  <a:pt x="776" y="559"/>
                  <a:pt x="766" y="547"/>
                </a:cubicBezTo>
                <a:cubicBezTo>
                  <a:pt x="761" y="550"/>
                  <a:pt x="758" y="555"/>
                  <a:pt x="751" y="557"/>
                </a:cubicBezTo>
                <a:cubicBezTo>
                  <a:pt x="747" y="547"/>
                  <a:pt x="761" y="554"/>
                  <a:pt x="757" y="544"/>
                </a:cubicBezTo>
                <a:cubicBezTo>
                  <a:pt x="746" y="542"/>
                  <a:pt x="753" y="557"/>
                  <a:pt x="742" y="554"/>
                </a:cubicBezTo>
                <a:cubicBezTo>
                  <a:pt x="740" y="548"/>
                  <a:pt x="730" y="551"/>
                  <a:pt x="732" y="542"/>
                </a:cubicBezTo>
                <a:cubicBezTo>
                  <a:pt x="738" y="532"/>
                  <a:pt x="748" y="541"/>
                  <a:pt x="751" y="526"/>
                </a:cubicBezTo>
                <a:cubicBezTo>
                  <a:pt x="789" y="550"/>
                  <a:pt x="809" y="481"/>
                  <a:pt x="845" y="519"/>
                </a:cubicBezTo>
                <a:cubicBezTo>
                  <a:pt x="846" y="514"/>
                  <a:pt x="844" y="508"/>
                  <a:pt x="848" y="507"/>
                </a:cubicBezTo>
                <a:cubicBezTo>
                  <a:pt x="855" y="517"/>
                  <a:pt x="878" y="498"/>
                  <a:pt x="882" y="521"/>
                </a:cubicBezTo>
                <a:cubicBezTo>
                  <a:pt x="866" y="515"/>
                  <a:pt x="868" y="528"/>
                  <a:pt x="852" y="528"/>
                </a:cubicBezTo>
                <a:cubicBezTo>
                  <a:pt x="856" y="535"/>
                  <a:pt x="862" y="540"/>
                  <a:pt x="870" y="543"/>
                </a:cubicBezTo>
                <a:cubicBezTo>
                  <a:pt x="875" y="534"/>
                  <a:pt x="878" y="543"/>
                  <a:pt x="885" y="537"/>
                </a:cubicBezTo>
                <a:cubicBezTo>
                  <a:pt x="886" y="531"/>
                  <a:pt x="881" y="531"/>
                  <a:pt x="879" y="528"/>
                </a:cubicBezTo>
                <a:cubicBezTo>
                  <a:pt x="884" y="527"/>
                  <a:pt x="884" y="523"/>
                  <a:pt x="888" y="521"/>
                </a:cubicBezTo>
                <a:cubicBezTo>
                  <a:pt x="920" y="533"/>
                  <a:pt x="973" y="503"/>
                  <a:pt x="999" y="529"/>
                </a:cubicBezTo>
                <a:cubicBezTo>
                  <a:pt x="1045" y="522"/>
                  <a:pt x="1078" y="508"/>
                  <a:pt x="1112" y="528"/>
                </a:cubicBezTo>
                <a:cubicBezTo>
                  <a:pt x="1108" y="538"/>
                  <a:pt x="1092" y="537"/>
                  <a:pt x="1091" y="550"/>
                </a:cubicBezTo>
                <a:cubicBezTo>
                  <a:pt x="1088" y="550"/>
                  <a:pt x="1086" y="545"/>
                  <a:pt x="1085" y="550"/>
                </a:cubicBezTo>
                <a:cubicBezTo>
                  <a:pt x="1094" y="563"/>
                  <a:pt x="1127" y="550"/>
                  <a:pt x="1119" y="571"/>
                </a:cubicBezTo>
                <a:cubicBezTo>
                  <a:pt x="1112" y="572"/>
                  <a:pt x="1115" y="562"/>
                  <a:pt x="1109" y="562"/>
                </a:cubicBezTo>
                <a:cubicBezTo>
                  <a:pt x="1109" y="574"/>
                  <a:pt x="1127" y="585"/>
                  <a:pt x="1116" y="598"/>
                </a:cubicBezTo>
                <a:cubicBezTo>
                  <a:pt x="1102" y="598"/>
                  <a:pt x="1094" y="599"/>
                  <a:pt x="1079" y="599"/>
                </a:cubicBezTo>
                <a:cubicBezTo>
                  <a:pt x="1078" y="603"/>
                  <a:pt x="1083" y="615"/>
                  <a:pt x="1076" y="614"/>
                </a:cubicBezTo>
                <a:cubicBezTo>
                  <a:pt x="1062" y="610"/>
                  <a:pt x="1046" y="623"/>
                  <a:pt x="1034" y="630"/>
                </a:cubicBezTo>
                <a:cubicBezTo>
                  <a:pt x="1034" y="624"/>
                  <a:pt x="1031" y="624"/>
                  <a:pt x="1027" y="627"/>
                </a:cubicBezTo>
                <a:cubicBezTo>
                  <a:pt x="1028" y="623"/>
                  <a:pt x="1031" y="623"/>
                  <a:pt x="1030" y="618"/>
                </a:cubicBezTo>
                <a:cubicBezTo>
                  <a:pt x="1025" y="617"/>
                  <a:pt x="1024" y="621"/>
                  <a:pt x="1018" y="621"/>
                </a:cubicBezTo>
                <a:cubicBezTo>
                  <a:pt x="1021" y="630"/>
                  <a:pt x="1021" y="639"/>
                  <a:pt x="1018" y="642"/>
                </a:cubicBezTo>
                <a:cubicBezTo>
                  <a:pt x="1013" y="632"/>
                  <a:pt x="1009" y="638"/>
                  <a:pt x="1000" y="633"/>
                </a:cubicBezTo>
                <a:cubicBezTo>
                  <a:pt x="1002" y="648"/>
                  <a:pt x="1000" y="646"/>
                  <a:pt x="997" y="655"/>
                </a:cubicBezTo>
                <a:cubicBezTo>
                  <a:pt x="993" y="651"/>
                  <a:pt x="986" y="651"/>
                  <a:pt x="982" y="655"/>
                </a:cubicBezTo>
                <a:cubicBezTo>
                  <a:pt x="981" y="652"/>
                  <a:pt x="982" y="646"/>
                  <a:pt x="979" y="646"/>
                </a:cubicBezTo>
                <a:cubicBezTo>
                  <a:pt x="976" y="657"/>
                  <a:pt x="966" y="649"/>
                  <a:pt x="960" y="646"/>
                </a:cubicBezTo>
                <a:cubicBezTo>
                  <a:pt x="953" y="654"/>
                  <a:pt x="965" y="652"/>
                  <a:pt x="964" y="661"/>
                </a:cubicBezTo>
                <a:cubicBezTo>
                  <a:pt x="950" y="660"/>
                  <a:pt x="935" y="660"/>
                  <a:pt x="930" y="650"/>
                </a:cubicBezTo>
                <a:cubicBezTo>
                  <a:pt x="923" y="654"/>
                  <a:pt x="897" y="665"/>
                  <a:pt x="896" y="647"/>
                </a:cubicBezTo>
                <a:cubicBezTo>
                  <a:pt x="878" y="647"/>
                  <a:pt x="878" y="647"/>
                  <a:pt x="878" y="647"/>
                </a:cubicBezTo>
                <a:cubicBezTo>
                  <a:pt x="874" y="654"/>
                  <a:pt x="871" y="661"/>
                  <a:pt x="866" y="666"/>
                </a:cubicBezTo>
                <a:cubicBezTo>
                  <a:pt x="868" y="661"/>
                  <a:pt x="859" y="652"/>
                  <a:pt x="859" y="660"/>
                </a:cubicBezTo>
                <a:cubicBezTo>
                  <a:pt x="863" y="660"/>
                  <a:pt x="863" y="664"/>
                  <a:pt x="863" y="669"/>
                </a:cubicBezTo>
                <a:cubicBezTo>
                  <a:pt x="867" y="669"/>
                  <a:pt x="874" y="668"/>
                  <a:pt x="875" y="672"/>
                </a:cubicBezTo>
                <a:cubicBezTo>
                  <a:pt x="862" y="674"/>
                  <a:pt x="871" y="679"/>
                  <a:pt x="866" y="687"/>
                </a:cubicBezTo>
                <a:cubicBezTo>
                  <a:pt x="875" y="681"/>
                  <a:pt x="896" y="680"/>
                  <a:pt x="890" y="668"/>
                </a:cubicBezTo>
                <a:cubicBezTo>
                  <a:pt x="900" y="671"/>
                  <a:pt x="896" y="660"/>
                  <a:pt x="905" y="662"/>
                </a:cubicBezTo>
                <a:cubicBezTo>
                  <a:pt x="907" y="667"/>
                  <a:pt x="910" y="670"/>
                  <a:pt x="912" y="674"/>
                </a:cubicBezTo>
                <a:cubicBezTo>
                  <a:pt x="908" y="675"/>
                  <a:pt x="904" y="675"/>
                  <a:pt x="906" y="681"/>
                </a:cubicBezTo>
                <a:cubicBezTo>
                  <a:pt x="920" y="677"/>
                  <a:pt x="901" y="691"/>
                  <a:pt x="912" y="693"/>
                </a:cubicBezTo>
                <a:cubicBezTo>
                  <a:pt x="915" y="684"/>
                  <a:pt x="919" y="667"/>
                  <a:pt x="908" y="662"/>
                </a:cubicBezTo>
                <a:cubicBezTo>
                  <a:pt x="922" y="661"/>
                  <a:pt x="949" y="654"/>
                  <a:pt x="954" y="674"/>
                </a:cubicBezTo>
                <a:cubicBezTo>
                  <a:pt x="951" y="674"/>
                  <a:pt x="950" y="678"/>
                  <a:pt x="945" y="677"/>
                </a:cubicBezTo>
                <a:cubicBezTo>
                  <a:pt x="945" y="669"/>
                  <a:pt x="950" y="671"/>
                  <a:pt x="945" y="665"/>
                </a:cubicBezTo>
                <a:cubicBezTo>
                  <a:pt x="937" y="664"/>
                  <a:pt x="935" y="669"/>
                  <a:pt x="936" y="677"/>
                </a:cubicBezTo>
                <a:cubicBezTo>
                  <a:pt x="957" y="684"/>
                  <a:pt x="978" y="682"/>
                  <a:pt x="995" y="698"/>
                </a:cubicBezTo>
                <a:cubicBezTo>
                  <a:pt x="990" y="699"/>
                  <a:pt x="992" y="705"/>
                  <a:pt x="992" y="710"/>
                </a:cubicBezTo>
                <a:cubicBezTo>
                  <a:pt x="987" y="711"/>
                  <a:pt x="987" y="714"/>
                  <a:pt x="982" y="710"/>
                </a:cubicBezTo>
                <a:cubicBezTo>
                  <a:pt x="984" y="717"/>
                  <a:pt x="986" y="723"/>
                  <a:pt x="992" y="726"/>
                </a:cubicBezTo>
                <a:cubicBezTo>
                  <a:pt x="992" y="718"/>
                  <a:pt x="996" y="714"/>
                  <a:pt x="1004" y="713"/>
                </a:cubicBezTo>
                <a:cubicBezTo>
                  <a:pt x="1005" y="718"/>
                  <a:pt x="1000" y="721"/>
                  <a:pt x="1004" y="722"/>
                </a:cubicBezTo>
                <a:cubicBezTo>
                  <a:pt x="1009" y="719"/>
                  <a:pt x="1008" y="710"/>
                  <a:pt x="1016" y="710"/>
                </a:cubicBezTo>
                <a:cubicBezTo>
                  <a:pt x="1019" y="723"/>
                  <a:pt x="1038" y="723"/>
                  <a:pt x="1044" y="722"/>
                </a:cubicBezTo>
                <a:cubicBezTo>
                  <a:pt x="1039" y="729"/>
                  <a:pt x="1051" y="743"/>
                  <a:pt x="1035" y="743"/>
                </a:cubicBezTo>
                <a:cubicBezTo>
                  <a:pt x="1035" y="736"/>
                  <a:pt x="1030" y="732"/>
                  <a:pt x="1023" y="731"/>
                </a:cubicBezTo>
                <a:cubicBezTo>
                  <a:pt x="1022" y="734"/>
                  <a:pt x="1023" y="737"/>
                  <a:pt x="1020" y="737"/>
                </a:cubicBezTo>
                <a:cubicBezTo>
                  <a:pt x="1019" y="743"/>
                  <a:pt x="1024" y="743"/>
                  <a:pt x="1026" y="747"/>
                </a:cubicBezTo>
                <a:cubicBezTo>
                  <a:pt x="1014" y="749"/>
                  <a:pt x="1016" y="749"/>
                  <a:pt x="1004" y="747"/>
                </a:cubicBezTo>
                <a:cubicBezTo>
                  <a:pt x="1005" y="764"/>
                  <a:pt x="990" y="747"/>
                  <a:pt x="983" y="756"/>
                </a:cubicBezTo>
                <a:cubicBezTo>
                  <a:pt x="982" y="768"/>
                  <a:pt x="994" y="766"/>
                  <a:pt x="999" y="771"/>
                </a:cubicBezTo>
                <a:cubicBezTo>
                  <a:pt x="998" y="779"/>
                  <a:pt x="996" y="785"/>
                  <a:pt x="990" y="787"/>
                </a:cubicBezTo>
                <a:cubicBezTo>
                  <a:pt x="972" y="784"/>
                  <a:pt x="948" y="786"/>
                  <a:pt x="938" y="797"/>
                </a:cubicBezTo>
                <a:cubicBezTo>
                  <a:pt x="941" y="797"/>
                  <a:pt x="946" y="796"/>
                  <a:pt x="947" y="800"/>
                </a:cubicBezTo>
                <a:cubicBezTo>
                  <a:pt x="935" y="805"/>
                  <a:pt x="926" y="793"/>
                  <a:pt x="907" y="797"/>
                </a:cubicBezTo>
                <a:cubicBezTo>
                  <a:pt x="906" y="808"/>
                  <a:pt x="896" y="806"/>
                  <a:pt x="889" y="803"/>
                </a:cubicBezTo>
                <a:cubicBezTo>
                  <a:pt x="887" y="809"/>
                  <a:pt x="893" y="811"/>
                  <a:pt x="889" y="813"/>
                </a:cubicBezTo>
                <a:cubicBezTo>
                  <a:pt x="879" y="797"/>
                  <a:pt x="868" y="820"/>
                  <a:pt x="858" y="807"/>
                </a:cubicBezTo>
                <a:cubicBezTo>
                  <a:pt x="858" y="816"/>
                  <a:pt x="848" y="817"/>
                  <a:pt x="837" y="816"/>
                </a:cubicBezTo>
                <a:cubicBezTo>
                  <a:pt x="834" y="833"/>
                  <a:pt x="834" y="835"/>
                  <a:pt x="843" y="847"/>
                </a:cubicBezTo>
                <a:cubicBezTo>
                  <a:pt x="858" y="838"/>
                  <a:pt x="881" y="839"/>
                  <a:pt x="889" y="849"/>
                </a:cubicBezTo>
                <a:cubicBezTo>
                  <a:pt x="899" y="843"/>
                  <a:pt x="891" y="837"/>
                  <a:pt x="892" y="825"/>
                </a:cubicBezTo>
                <a:cubicBezTo>
                  <a:pt x="898" y="824"/>
                  <a:pt x="900" y="819"/>
                  <a:pt x="904" y="815"/>
                </a:cubicBezTo>
                <a:cubicBezTo>
                  <a:pt x="907" y="846"/>
                  <a:pt x="933" y="819"/>
                  <a:pt x="944" y="836"/>
                </a:cubicBezTo>
                <a:cubicBezTo>
                  <a:pt x="956" y="836"/>
                  <a:pt x="956" y="824"/>
                  <a:pt x="965" y="821"/>
                </a:cubicBezTo>
                <a:cubicBezTo>
                  <a:pt x="997" y="842"/>
                  <a:pt x="1038" y="814"/>
                  <a:pt x="1070" y="813"/>
                </a:cubicBezTo>
                <a:cubicBezTo>
                  <a:pt x="1062" y="813"/>
                  <a:pt x="1056" y="810"/>
                  <a:pt x="1054" y="804"/>
                </a:cubicBezTo>
                <a:cubicBezTo>
                  <a:pt x="1066" y="812"/>
                  <a:pt x="1073" y="804"/>
                  <a:pt x="1085" y="804"/>
                </a:cubicBezTo>
                <a:cubicBezTo>
                  <a:pt x="1100" y="830"/>
                  <a:pt x="1136" y="808"/>
                  <a:pt x="1161" y="800"/>
                </a:cubicBezTo>
                <a:cubicBezTo>
                  <a:pt x="1166" y="805"/>
                  <a:pt x="1176" y="806"/>
                  <a:pt x="1180" y="812"/>
                </a:cubicBezTo>
                <a:cubicBezTo>
                  <a:pt x="1175" y="818"/>
                  <a:pt x="1180" y="816"/>
                  <a:pt x="1180" y="824"/>
                </a:cubicBezTo>
                <a:cubicBezTo>
                  <a:pt x="1173" y="828"/>
                  <a:pt x="1171" y="823"/>
                  <a:pt x="1168" y="834"/>
                </a:cubicBezTo>
                <a:cubicBezTo>
                  <a:pt x="1171" y="834"/>
                  <a:pt x="1176" y="833"/>
                  <a:pt x="1177" y="837"/>
                </a:cubicBezTo>
                <a:cubicBezTo>
                  <a:pt x="1172" y="846"/>
                  <a:pt x="1175" y="849"/>
                  <a:pt x="1171" y="855"/>
                </a:cubicBezTo>
                <a:cubicBezTo>
                  <a:pt x="1145" y="855"/>
                  <a:pt x="1147" y="844"/>
                  <a:pt x="1119" y="847"/>
                </a:cubicBezTo>
                <a:cubicBezTo>
                  <a:pt x="1117" y="858"/>
                  <a:pt x="1105" y="859"/>
                  <a:pt x="1095" y="862"/>
                </a:cubicBezTo>
                <a:cubicBezTo>
                  <a:pt x="1093" y="858"/>
                  <a:pt x="1091" y="857"/>
                  <a:pt x="1094" y="853"/>
                </a:cubicBezTo>
                <a:cubicBezTo>
                  <a:pt x="1079" y="853"/>
                  <a:pt x="1079" y="853"/>
                  <a:pt x="1079" y="853"/>
                </a:cubicBezTo>
                <a:cubicBezTo>
                  <a:pt x="1079" y="858"/>
                  <a:pt x="1080" y="864"/>
                  <a:pt x="1076" y="865"/>
                </a:cubicBezTo>
                <a:cubicBezTo>
                  <a:pt x="1070" y="854"/>
                  <a:pt x="1059" y="865"/>
                  <a:pt x="1049" y="872"/>
                </a:cubicBezTo>
                <a:cubicBezTo>
                  <a:pt x="1042" y="863"/>
                  <a:pt x="1027" y="868"/>
                  <a:pt x="1040" y="875"/>
                </a:cubicBezTo>
                <a:cubicBezTo>
                  <a:pt x="1030" y="877"/>
                  <a:pt x="1030" y="869"/>
                  <a:pt x="1024" y="875"/>
                </a:cubicBezTo>
                <a:cubicBezTo>
                  <a:pt x="1024" y="870"/>
                  <a:pt x="1023" y="866"/>
                  <a:pt x="1021" y="863"/>
                </a:cubicBezTo>
                <a:cubicBezTo>
                  <a:pt x="1011" y="862"/>
                  <a:pt x="1010" y="869"/>
                  <a:pt x="1000" y="866"/>
                </a:cubicBezTo>
                <a:cubicBezTo>
                  <a:pt x="993" y="879"/>
                  <a:pt x="984" y="889"/>
                  <a:pt x="976" y="900"/>
                </a:cubicBezTo>
                <a:cubicBezTo>
                  <a:pt x="947" y="886"/>
                  <a:pt x="933" y="909"/>
                  <a:pt x="908" y="904"/>
                </a:cubicBezTo>
                <a:cubicBezTo>
                  <a:pt x="909" y="912"/>
                  <a:pt x="914" y="914"/>
                  <a:pt x="905" y="917"/>
                </a:cubicBezTo>
                <a:cubicBezTo>
                  <a:pt x="893" y="904"/>
                  <a:pt x="879" y="916"/>
                  <a:pt x="865" y="920"/>
                </a:cubicBezTo>
                <a:cubicBezTo>
                  <a:pt x="858" y="913"/>
                  <a:pt x="858" y="899"/>
                  <a:pt x="844" y="899"/>
                </a:cubicBezTo>
                <a:cubicBezTo>
                  <a:pt x="836" y="915"/>
                  <a:pt x="827" y="934"/>
                  <a:pt x="810" y="918"/>
                </a:cubicBezTo>
                <a:cubicBezTo>
                  <a:pt x="806" y="921"/>
                  <a:pt x="798" y="922"/>
                  <a:pt x="795" y="927"/>
                </a:cubicBezTo>
                <a:cubicBezTo>
                  <a:pt x="797" y="927"/>
                  <a:pt x="797" y="939"/>
                  <a:pt x="795" y="939"/>
                </a:cubicBezTo>
                <a:cubicBezTo>
                  <a:pt x="777" y="929"/>
                  <a:pt x="762" y="956"/>
                  <a:pt x="746" y="940"/>
                </a:cubicBezTo>
                <a:cubicBezTo>
                  <a:pt x="732" y="957"/>
                  <a:pt x="708" y="964"/>
                  <a:pt x="691" y="971"/>
                </a:cubicBezTo>
                <a:cubicBezTo>
                  <a:pt x="683" y="966"/>
                  <a:pt x="674" y="960"/>
                  <a:pt x="667" y="953"/>
                </a:cubicBezTo>
                <a:cubicBezTo>
                  <a:pt x="665" y="965"/>
                  <a:pt x="663" y="967"/>
                  <a:pt x="670" y="974"/>
                </a:cubicBezTo>
                <a:cubicBezTo>
                  <a:pt x="657" y="985"/>
                  <a:pt x="647" y="969"/>
                  <a:pt x="624" y="969"/>
                </a:cubicBezTo>
                <a:cubicBezTo>
                  <a:pt x="615" y="985"/>
                  <a:pt x="606" y="989"/>
                  <a:pt x="587" y="991"/>
                </a:cubicBezTo>
                <a:cubicBezTo>
                  <a:pt x="586" y="984"/>
                  <a:pt x="606" y="983"/>
                  <a:pt x="596" y="978"/>
                </a:cubicBezTo>
                <a:cubicBezTo>
                  <a:pt x="594" y="983"/>
                  <a:pt x="587" y="983"/>
                  <a:pt x="581" y="985"/>
                </a:cubicBezTo>
                <a:cubicBezTo>
                  <a:pt x="580" y="990"/>
                  <a:pt x="586" y="992"/>
                  <a:pt x="581" y="994"/>
                </a:cubicBezTo>
                <a:cubicBezTo>
                  <a:pt x="570" y="996"/>
                  <a:pt x="566" y="990"/>
                  <a:pt x="560" y="988"/>
                </a:cubicBezTo>
                <a:cubicBezTo>
                  <a:pt x="544" y="1004"/>
                  <a:pt x="500" y="1004"/>
                  <a:pt x="489" y="995"/>
                </a:cubicBezTo>
                <a:cubicBezTo>
                  <a:pt x="489" y="1002"/>
                  <a:pt x="482" y="1002"/>
                  <a:pt x="474" y="1001"/>
                </a:cubicBezTo>
                <a:cubicBezTo>
                  <a:pt x="474" y="1005"/>
                  <a:pt x="476" y="1008"/>
                  <a:pt x="477" y="1010"/>
                </a:cubicBezTo>
                <a:cubicBezTo>
                  <a:pt x="461" y="1017"/>
                  <a:pt x="446" y="1028"/>
                  <a:pt x="431" y="1020"/>
                </a:cubicBezTo>
                <a:cubicBezTo>
                  <a:pt x="399" y="1040"/>
                  <a:pt x="349" y="1069"/>
                  <a:pt x="319" y="1064"/>
                </a:cubicBezTo>
                <a:cubicBezTo>
                  <a:pt x="303" y="1082"/>
                  <a:pt x="281" y="1083"/>
                  <a:pt x="254" y="1083"/>
                </a:cubicBezTo>
                <a:cubicBezTo>
                  <a:pt x="253" y="1093"/>
                  <a:pt x="250" y="1101"/>
                  <a:pt x="239" y="1102"/>
                </a:cubicBezTo>
                <a:cubicBezTo>
                  <a:pt x="227" y="1091"/>
                  <a:pt x="223" y="1107"/>
                  <a:pt x="212" y="1096"/>
                </a:cubicBezTo>
                <a:cubicBezTo>
                  <a:pt x="213" y="1111"/>
                  <a:pt x="186" y="1105"/>
                  <a:pt x="197" y="1121"/>
                </a:cubicBezTo>
                <a:cubicBezTo>
                  <a:pt x="160" y="1127"/>
                  <a:pt x="120" y="1156"/>
                  <a:pt x="87" y="1147"/>
                </a:cubicBezTo>
                <a:cubicBezTo>
                  <a:pt x="83" y="1163"/>
                  <a:pt x="76" y="1156"/>
                  <a:pt x="62" y="1153"/>
                </a:cubicBezTo>
                <a:cubicBezTo>
                  <a:pt x="58" y="1169"/>
                  <a:pt x="43" y="1177"/>
                  <a:pt x="44" y="1190"/>
                </a:cubicBezTo>
                <a:cubicBezTo>
                  <a:pt x="37" y="1190"/>
                  <a:pt x="35" y="1185"/>
                  <a:pt x="26" y="1187"/>
                </a:cubicBezTo>
                <a:cubicBezTo>
                  <a:pt x="23" y="1204"/>
                  <a:pt x="29" y="1199"/>
                  <a:pt x="35" y="1202"/>
                </a:cubicBezTo>
                <a:cubicBezTo>
                  <a:pt x="33" y="1204"/>
                  <a:pt x="18" y="1209"/>
                  <a:pt x="26" y="1212"/>
                </a:cubicBezTo>
                <a:cubicBezTo>
                  <a:pt x="34" y="1211"/>
                  <a:pt x="35" y="1205"/>
                  <a:pt x="45" y="1212"/>
                </a:cubicBezTo>
                <a:cubicBezTo>
                  <a:pt x="46" y="1206"/>
                  <a:pt x="45" y="1198"/>
                  <a:pt x="54" y="1199"/>
                </a:cubicBezTo>
                <a:cubicBezTo>
                  <a:pt x="58" y="1211"/>
                  <a:pt x="45" y="1207"/>
                  <a:pt x="45" y="1215"/>
                </a:cubicBezTo>
                <a:cubicBezTo>
                  <a:pt x="52" y="1213"/>
                  <a:pt x="67" y="1218"/>
                  <a:pt x="69" y="1211"/>
                </a:cubicBezTo>
                <a:cubicBezTo>
                  <a:pt x="66" y="1211"/>
                  <a:pt x="65" y="1206"/>
                  <a:pt x="69" y="1205"/>
                </a:cubicBezTo>
                <a:cubicBezTo>
                  <a:pt x="71" y="1206"/>
                  <a:pt x="75" y="1205"/>
                  <a:pt x="75" y="1208"/>
                </a:cubicBezTo>
                <a:cubicBezTo>
                  <a:pt x="71" y="1218"/>
                  <a:pt x="66" y="1227"/>
                  <a:pt x="57" y="1233"/>
                </a:cubicBezTo>
                <a:cubicBezTo>
                  <a:pt x="63" y="1240"/>
                  <a:pt x="73" y="1226"/>
                  <a:pt x="76" y="1239"/>
                </a:cubicBezTo>
                <a:cubicBezTo>
                  <a:pt x="63" y="1238"/>
                  <a:pt x="62" y="1244"/>
                  <a:pt x="69" y="1248"/>
                </a:cubicBezTo>
                <a:cubicBezTo>
                  <a:pt x="60" y="1248"/>
                  <a:pt x="60" y="1248"/>
                  <a:pt x="60" y="1248"/>
                </a:cubicBezTo>
                <a:cubicBezTo>
                  <a:pt x="62" y="1258"/>
                  <a:pt x="58" y="1262"/>
                  <a:pt x="57" y="1270"/>
                </a:cubicBezTo>
                <a:cubicBezTo>
                  <a:pt x="70" y="1282"/>
                  <a:pt x="68" y="1294"/>
                  <a:pt x="86" y="1309"/>
                </a:cubicBezTo>
                <a:cubicBezTo>
                  <a:pt x="92" y="1310"/>
                  <a:pt x="92" y="1305"/>
                  <a:pt x="95" y="1303"/>
                </a:cubicBezTo>
                <a:cubicBezTo>
                  <a:pt x="98" y="1310"/>
                  <a:pt x="103" y="1314"/>
                  <a:pt x="95" y="1318"/>
                </a:cubicBezTo>
                <a:cubicBezTo>
                  <a:pt x="99" y="1324"/>
                  <a:pt x="111" y="1323"/>
                  <a:pt x="110" y="1333"/>
                </a:cubicBezTo>
                <a:cubicBezTo>
                  <a:pt x="118" y="1333"/>
                  <a:pt x="120" y="1327"/>
                  <a:pt x="126" y="1333"/>
                </a:cubicBezTo>
                <a:cubicBezTo>
                  <a:pt x="128" y="1321"/>
                  <a:pt x="128" y="1307"/>
                  <a:pt x="141" y="1305"/>
                </a:cubicBezTo>
                <a:cubicBezTo>
                  <a:pt x="152" y="1308"/>
                  <a:pt x="141" y="1316"/>
                  <a:pt x="147" y="1321"/>
                </a:cubicBezTo>
                <a:cubicBezTo>
                  <a:pt x="151" y="1320"/>
                  <a:pt x="154" y="1322"/>
                  <a:pt x="156" y="1324"/>
                </a:cubicBezTo>
                <a:cubicBezTo>
                  <a:pt x="178" y="1297"/>
                  <a:pt x="214" y="1285"/>
                  <a:pt x="229" y="1255"/>
                </a:cubicBezTo>
                <a:cubicBezTo>
                  <a:pt x="233" y="1247"/>
                  <a:pt x="223" y="1236"/>
                  <a:pt x="241" y="1237"/>
                </a:cubicBezTo>
                <a:cubicBezTo>
                  <a:pt x="245" y="1239"/>
                  <a:pt x="251" y="1241"/>
                  <a:pt x="250" y="1249"/>
                </a:cubicBezTo>
                <a:cubicBezTo>
                  <a:pt x="245" y="1267"/>
                  <a:pt x="234" y="1279"/>
                  <a:pt x="217" y="1286"/>
                </a:cubicBezTo>
                <a:cubicBezTo>
                  <a:pt x="213" y="1303"/>
                  <a:pt x="227" y="1299"/>
                  <a:pt x="220" y="1311"/>
                </a:cubicBezTo>
                <a:cubicBezTo>
                  <a:pt x="234" y="1308"/>
                  <a:pt x="243" y="1301"/>
                  <a:pt x="257" y="1313"/>
                </a:cubicBezTo>
                <a:cubicBezTo>
                  <a:pt x="264" y="1312"/>
                  <a:pt x="253" y="1305"/>
                  <a:pt x="260" y="1301"/>
                </a:cubicBezTo>
                <a:cubicBezTo>
                  <a:pt x="289" y="1305"/>
                  <a:pt x="275" y="1274"/>
                  <a:pt x="284" y="1252"/>
                </a:cubicBezTo>
                <a:cubicBezTo>
                  <a:pt x="278" y="1250"/>
                  <a:pt x="276" y="1245"/>
                  <a:pt x="269" y="1246"/>
                </a:cubicBezTo>
                <a:cubicBezTo>
                  <a:pt x="272" y="1255"/>
                  <a:pt x="262" y="1251"/>
                  <a:pt x="256" y="1252"/>
                </a:cubicBezTo>
                <a:cubicBezTo>
                  <a:pt x="257" y="1246"/>
                  <a:pt x="253" y="1245"/>
                  <a:pt x="253" y="1240"/>
                </a:cubicBezTo>
                <a:cubicBezTo>
                  <a:pt x="259" y="1240"/>
                  <a:pt x="260" y="1236"/>
                  <a:pt x="265" y="1237"/>
                </a:cubicBezTo>
                <a:cubicBezTo>
                  <a:pt x="274" y="1234"/>
                  <a:pt x="272" y="1243"/>
                  <a:pt x="278" y="1243"/>
                </a:cubicBezTo>
                <a:cubicBezTo>
                  <a:pt x="291" y="1221"/>
                  <a:pt x="260" y="1228"/>
                  <a:pt x="262" y="1209"/>
                </a:cubicBezTo>
                <a:cubicBezTo>
                  <a:pt x="221" y="1205"/>
                  <a:pt x="245" y="1137"/>
                  <a:pt x="286" y="1157"/>
                </a:cubicBezTo>
                <a:cubicBezTo>
                  <a:pt x="285" y="1136"/>
                  <a:pt x="313" y="1155"/>
                  <a:pt x="304" y="1135"/>
                </a:cubicBezTo>
                <a:cubicBezTo>
                  <a:pt x="315" y="1137"/>
                  <a:pt x="329" y="1126"/>
                  <a:pt x="338" y="1135"/>
                </a:cubicBezTo>
                <a:cubicBezTo>
                  <a:pt x="330" y="1140"/>
                  <a:pt x="329" y="1133"/>
                  <a:pt x="319" y="1138"/>
                </a:cubicBezTo>
                <a:cubicBezTo>
                  <a:pt x="308" y="1158"/>
                  <a:pt x="332" y="1160"/>
                  <a:pt x="332" y="1178"/>
                </a:cubicBezTo>
                <a:cubicBezTo>
                  <a:pt x="329" y="1187"/>
                  <a:pt x="313" y="1185"/>
                  <a:pt x="311" y="1196"/>
                </a:cubicBezTo>
                <a:cubicBezTo>
                  <a:pt x="335" y="1216"/>
                  <a:pt x="378" y="1216"/>
                  <a:pt x="385" y="1254"/>
                </a:cubicBezTo>
                <a:cubicBezTo>
                  <a:pt x="400" y="1257"/>
                  <a:pt x="405" y="1248"/>
                  <a:pt x="425" y="1244"/>
                </a:cubicBezTo>
                <a:cubicBezTo>
                  <a:pt x="421" y="1232"/>
                  <a:pt x="430" y="1233"/>
                  <a:pt x="434" y="1228"/>
                </a:cubicBezTo>
                <a:cubicBezTo>
                  <a:pt x="429" y="1223"/>
                  <a:pt x="410" y="1216"/>
                  <a:pt x="418" y="1207"/>
                </a:cubicBezTo>
                <a:cubicBezTo>
                  <a:pt x="428" y="1206"/>
                  <a:pt x="420" y="1222"/>
                  <a:pt x="431" y="1219"/>
                </a:cubicBezTo>
                <a:cubicBezTo>
                  <a:pt x="436" y="1219"/>
                  <a:pt x="432" y="1211"/>
                  <a:pt x="437" y="1210"/>
                </a:cubicBezTo>
                <a:cubicBezTo>
                  <a:pt x="446" y="1213"/>
                  <a:pt x="447" y="1219"/>
                  <a:pt x="443" y="1228"/>
                </a:cubicBezTo>
                <a:cubicBezTo>
                  <a:pt x="469" y="1228"/>
                  <a:pt x="489" y="1226"/>
                  <a:pt x="514" y="1228"/>
                </a:cubicBezTo>
                <a:cubicBezTo>
                  <a:pt x="524" y="1225"/>
                  <a:pt x="530" y="1215"/>
                  <a:pt x="526" y="1206"/>
                </a:cubicBezTo>
                <a:cubicBezTo>
                  <a:pt x="537" y="1202"/>
                  <a:pt x="536" y="1201"/>
                  <a:pt x="544" y="1190"/>
                </a:cubicBezTo>
                <a:cubicBezTo>
                  <a:pt x="550" y="1196"/>
                  <a:pt x="542" y="1196"/>
                  <a:pt x="544" y="1206"/>
                </a:cubicBezTo>
                <a:cubicBezTo>
                  <a:pt x="561" y="1208"/>
                  <a:pt x="579" y="1221"/>
                  <a:pt x="587" y="1208"/>
                </a:cubicBezTo>
                <a:cubicBezTo>
                  <a:pt x="581" y="1209"/>
                  <a:pt x="580" y="1205"/>
                  <a:pt x="581" y="1199"/>
                </a:cubicBezTo>
                <a:cubicBezTo>
                  <a:pt x="585" y="1199"/>
                  <a:pt x="585" y="1195"/>
                  <a:pt x="590" y="1196"/>
                </a:cubicBezTo>
                <a:cubicBezTo>
                  <a:pt x="586" y="1208"/>
                  <a:pt x="598" y="1204"/>
                  <a:pt x="602" y="1208"/>
                </a:cubicBezTo>
                <a:cubicBezTo>
                  <a:pt x="605" y="1198"/>
                  <a:pt x="592" y="1204"/>
                  <a:pt x="593" y="1196"/>
                </a:cubicBezTo>
                <a:cubicBezTo>
                  <a:pt x="605" y="1195"/>
                  <a:pt x="613" y="1192"/>
                  <a:pt x="614" y="1174"/>
                </a:cubicBezTo>
                <a:cubicBezTo>
                  <a:pt x="600" y="1175"/>
                  <a:pt x="596" y="1166"/>
                  <a:pt x="605" y="1159"/>
                </a:cubicBezTo>
                <a:cubicBezTo>
                  <a:pt x="596" y="1157"/>
                  <a:pt x="597" y="1163"/>
                  <a:pt x="589" y="1162"/>
                </a:cubicBezTo>
                <a:cubicBezTo>
                  <a:pt x="592" y="1154"/>
                  <a:pt x="580" y="1146"/>
                  <a:pt x="589" y="1141"/>
                </a:cubicBezTo>
                <a:cubicBezTo>
                  <a:pt x="596" y="1148"/>
                  <a:pt x="605" y="1152"/>
                  <a:pt x="614" y="1156"/>
                </a:cubicBezTo>
                <a:cubicBezTo>
                  <a:pt x="617" y="1148"/>
                  <a:pt x="601" y="1145"/>
                  <a:pt x="611" y="1141"/>
                </a:cubicBezTo>
                <a:cubicBezTo>
                  <a:pt x="622" y="1144"/>
                  <a:pt x="625" y="1157"/>
                  <a:pt x="632" y="1165"/>
                </a:cubicBezTo>
                <a:cubicBezTo>
                  <a:pt x="640" y="1166"/>
                  <a:pt x="639" y="1159"/>
                  <a:pt x="648" y="1162"/>
                </a:cubicBezTo>
                <a:cubicBezTo>
                  <a:pt x="652" y="1170"/>
                  <a:pt x="657" y="1182"/>
                  <a:pt x="648" y="1189"/>
                </a:cubicBezTo>
                <a:cubicBezTo>
                  <a:pt x="665" y="1189"/>
                  <a:pt x="661" y="1197"/>
                  <a:pt x="663" y="1207"/>
                </a:cubicBezTo>
                <a:cubicBezTo>
                  <a:pt x="673" y="1209"/>
                  <a:pt x="669" y="1209"/>
                  <a:pt x="679" y="1207"/>
                </a:cubicBezTo>
                <a:cubicBezTo>
                  <a:pt x="684" y="1212"/>
                  <a:pt x="683" y="1224"/>
                  <a:pt x="688" y="1229"/>
                </a:cubicBezTo>
                <a:cubicBezTo>
                  <a:pt x="692" y="1220"/>
                  <a:pt x="713" y="1213"/>
                  <a:pt x="722" y="1219"/>
                </a:cubicBezTo>
                <a:cubicBezTo>
                  <a:pt x="711" y="1226"/>
                  <a:pt x="722" y="1255"/>
                  <a:pt x="698" y="1250"/>
                </a:cubicBezTo>
                <a:cubicBezTo>
                  <a:pt x="701" y="1244"/>
                  <a:pt x="688" y="1241"/>
                  <a:pt x="673" y="1238"/>
                </a:cubicBezTo>
                <a:cubicBezTo>
                  <a:pt x="660" y="1252"/>
                  <a:pt x="653" y="1258"/>
                  <a:pt x="649" y="1278"/>
                </a:cubicBezTo>
                <a:cubicBezTo>
                  <a:pt x="640" y="1270"/>
                  <a:pt x="630" y="1266"/>
                  <a:pt x="618" y="1272"/>
                </a:cubicBezTo>
                <a:cubicBezTo>
                  <a:pt x="622" y="1288"/>
                  <a:pt x="607" y="1291"/>
                  <a:pt x="603" y="1309"/>
                </a:cubicBezTo>
                <a:cubicBezTo>
                  <a:pt x="616" y="1302"/>
                  <a:pt x="612" y="1316"/>
                  <a:pt x="622" y="1318"/>
                </a:cubicBezTo>
                <a:cubicBezTo>
                  <a:pt x="626" y="1307"/>
                  <a:pt x="613" y="1312"/>
                  <a:pt x="616" y="1303"/>
                </a:cubicBezTo>
                <a:cubicBezTo>
                  <a:pt x="638" y="1297"/>
                  <a:pt x="647" y="1309"/>
                  <a:pt x="644" y="1320"/>
                </a:cubicBezTo>
                <a:cubicBezTo>
                  <a:pt x="658" y="1310"/>
                  <a:pt x="681" y="1338"/>
                  <a:pt x="689" y="1327"/>
                </a:cubicBezTo>
                <a:cubicBezTo>
                  <a:pt x="687" y="1326"/>
                  <a:pt x="687" y="1315"/>
                  <a:pt x="689" y="1314"/>
                </a:cubicBezTo>
                <a:cubicBezTo>
                  <a:pt x="694" y="1314"/>
                  <a:pt x="691" y="1323"/>
                  <a:pt x="695" y="1323"/>
                </a:cubicBezTo>
                <a:cubicBezTo>
                  <a:pt x="694" y="1310"/>
                  <a:pt x="706" y="1315"/>
                  <a:pt x="704" y="1308"/>
                </a:cubicBezTo>
                <a:cubicBezTo>
                  <a:pt x="712" y="1309"/>
                  <a:pt x="706" y="1321"/>
                  <a:pt x="705" y="1323"/>
                </a:cubicBezTo>
                <a:cubicBezTo>
                  <a:pt x="718" y="1325"/>
                  <a:pt x="709" y="1306"/>
                  <a:pt x="717" y="1302"/>
                </a:cubicBezTo>
                <a:cubicBezTo>
                  <a:pt x="722" y="1309"/>
                  <a:pt x="725" y="1307"/>
                  <a:pt x="720" y="1299"/>
                </a:cubicBezTo>
                <a:cubicBezTo>
                  <a:pt x="737" y="1299"/>
                  <a:pt x="747" y="1293"/>
                  <a:pt x="766" y="1295"/>
                </a:cubicBezTo>
                <a:cubicBezTo>
                  <a:pt x="768" y="1281"/>
                  <a:pt x="756" y="1297"/>
                  <a:pt x="756" y="1289"/>
                </a:cubicBezTo>
                <a:cubicBezTo>
                  <a:pt x="759" y="1285"/>
                  <a:pt x="759" y="1278"/>
                  <a:pt x="765" y="1277"/>
                </a:cubicBezTo>
                <a:cubicBezTo>
                  <a:pt x="763" y="1288"/>
                  <a:pt x="769" y="1292"/>
                  <a:pt x="778" y="1292"/>
                </a:cubicBezTo>
                <a:cubicBezTo>
                  <a:pt x="780" y="1278"/>
                  <a:pt x="772" y="1294"/>
                  <a:pt x="772" y="1286"/>
                </a:cubicBezTo>
                <a:cubicBezTo>
                  <a:pt x="773" y="1282"/>
                  <a:pt x="775" y="1279"/>
                  <a:pt x="778" y="1277"/>
                </a:cubicBezTo>
                <a:cubicBezTo>
                  <a:pt x="780" y="1289"/>
                  <a:pt x="792" y="1273"/>
                  <a:pt x="793" y="1286"/>
                </a:cubicBezTo>
                <a:cubicBezTo>
                  <a:pt x="783" y="1289"/>
                  <a:pt x="782" y="1303"/>
                  <a:pt x="766" y="1301"/>
                </a:cubicBezTo>
                <a:cubicBezTo>
                  <a:pt x="761" y="1312"/>
                  <a:pt x="776" y="1303"/>
                  <a:pt x="775" y="1310"/>
                </a:cubicBezTo>
                <a:cubicBezTo>
                  <a:pt x="766" y="1309"/>
                  <a:pt x="780" y="1322"/>
                  <a:pt x="778" y="1313"/>
                </a:cubicBezTo>
                <a:cubicBezTo>
                  <a:pt x="767" y="1309"/>
                  <a:pt x="787" y="1313"/>
                  <a:pt x="784" y="1307"/>
                </a:cubicBezTo>
                <a:cubicBezTo>
                  <a:pt x="779" y="1300"/>
                  <a:pt x="798" y="1291"/>
                  <a:pt x="805" y="1279"/>
                </a:cubicBezTo>
                <a:cubicBezTo>
                  <a:pt x="804" y="1285"/>
                  <a:pt x="809" y="1285"/>
                  <a:pt x="812" y="1288"/>
                </a:cubicBezTo>
                <a:cubicBezTo>
                  <a:pt x="808" y="1289"/>
                  <a:pt x="804" y="1289"/>
                  <a:pt x="805" y="1295"/>
                </a:cubicBezTo>
                <a:cubicBezTo>
                  <a:pt x="812" y="1295"/>
                  <a:pt x="812" y="1295"/>
                  <a:pt x="812" y="1295"/>
                </a:cubicBezTo>
                <a:cubicBezTo>
                  <a:pt x="812" y="1296"/>
                  <a:pt x="814" y="1298"/>
                  <a:pt x="815" y="1294"/>
                </a:cubicBezTo>
                <a:cubicBezTo>
                  <a:pt x="808" y="1291"/>
                  <a:pt x="820" y="1280"/>
                  <a:pt x="830" y="1282"/>
                </a:cubicBezTo>
                <a:cubicBezTo>
                  <a:pt x="831" y="1302"/>
                  <a:pt x="835" y="1281"/>
                  <a:pt x="842" y="1282"/>
                </a:cubicBezTo>
                <a:cubicBezTo>
                  <a:pt x="842" y="1286"/>
                  <a:pt x="844" y="1289"/>
                  <a:pt x="845" y="1291"/>
                </a:cubicBezTo>
                <a:cubicBezTo>
                  <a:pt x="840" y="1296"/>
                  <a:pt x="830" y="1312"/>
                  <a:pt x="836" y="1319"/>
                </a:cubicBezTo>
                <a:cubicBezTo>
                  <a:pt x="850" y="1312"/>
                  <a:pt x="843" y="1285"/>
                  <a:pt x="860" y="1276"/>
                </a:cubicBezTo>
                <a:cubicBezTo>
                  <a:pt x="875" y="1272"/>
                  <a:pt x="890" y="1281"/>
                  <a:pt x="906" y="1272"/>
                </a:cubicBezTo>
                <a:cubicBezTo>
                  <a:pt x="912" y="1280"/>
                  <a:pt x="920" y="1287"/>
                  <a:pt x="928" y="1293"/>
                </a:cubicBezTo>
                <a:cubicBezTo>
                  <a:pt x="930" y="1284"/>
                  <a:pt x="920" y="1287"/>
                  <a:pt x="922" y="1278"/>
                </a:cubicBezTo>
                <a:cubicBezTo>
                  <a:pt x="932" y="1278"/>
                  <a:pt x="929" y="1265"/>
                  <a:pt x="940" y="1265"/>
                </a:cubicBezTo>
                <a:cubicBezTo>
                  <a:pt x="929" y="1275"/>
                  <a:pt x="944" y="1273"/>
                  <a:pt x="940" y="1290"/>
                </a:cubicBezTo>
                <a:cubicBezTo>
                  <a:pt x="964" y="1308"/>
                  <a:pt x="959" y="1273"/>
                  <a:pt x="977" y="1268"/>
                </a:cubicBezTo>
                <a:cubicBezTo>
                  <a:pt x="976" y="1272"/>
                  <a:pt x="972" y="1273"/>
                  <a:pt x="971" y="1277"/>
                </a:cubicBezTo>
                <a:cubicBezTo>
                  <a:pt x="980" y="1280"/>
                  <a:pt x="974" y="1267"/>
                  <a:pt x="986" y="1271"/>
                </a:cubicBezTo>
                <a:cubicBezTo>
                  <a:pt x="986" y="1274"/>
                  <a:pt x="984" y="1275"/>
                  <a:pt x="983" y="1277"/>
                </a:cubicBezTo>
                <a:cubicBezTo>
                  <a:pt x="989" y="1278"/>
                  <a:pt x="989" y="1273"/>
                  <a:pt x="992" y="1271"/>
                </a:cubicBezTo>
                <a:cubicBezTo>
                  <a:pt x="998" y="1274"/>
                  <a:pt x="997" y="1282"/>
                  <a:pt x="1005" y="1283"/>
                </a:cubicBezTo>
                <a:cubicBezTo>
                  <a:pt x="1008" y="1275"/>
                  <a:pt x="992" y="1274"/>
                  <a:pt x="1001" y="1271"/>
                </a:cubicBezTo>
                <a:cubicBezTo>
                  <a:pt x="1003" y="1275"/>
                  <a:pt x="1006" y="1278"/>
                  <a:pt x="1011" y="1280"/>
                </a:cubicBezTo>
                <a:cubicBezTo>
                  <a:pt x="1011" y="1259"/>
                  <a:pt x="1042" y="1287"/>
                  <a:pt x="1041" y="1273"/>
                </a:cubicBezTo>
                <a:cubicBezTo>
                  <a:pt x="1037" y="1273"/>
                  <a:pt x="1030" y="1275"/>
                  <a:pt x="1029" y="1271"/>
                </a:cubicBezTo>
                <a:cubicBezTo>
                  <a:pt x="1054" y="1265"/>
                  <a:pt x="1060" y="1264"/>
                  <a:pt x="1087" y="1273"/>
                </a:cubicBezTo>
                <a:cubicBezTo>
                  <a:pt x="1086" y="1263"/>
                  <a:pt x="1097" y="1264"/>
                  <a:pt x="1099" y="1257"/>
                </a:cubicBezTo>
                <a:cubicBezTo>
                  <a:pt x="1099" y="1266"/>
                  <a:pt x="1118" y="1255"/>
                  <a:pt x="1118" y="1263"/>
                </a:cubicBezTo>
                <a:cubicBezTo>
                  <a:pt x="1117" y="1269"/>
                  <a:pt x="1108" y="1266"/>
                  <a:pt x="1109" y="1273"/>
                </a:cubicBezTo>
                <a:cubicBezTo>
                  <a:pt x="1123" y="1269"/>
                  <a:pt x="1131" y="1271"/>
                  <a:pt x="1145" y="1278"/>
                </a:cubicBezTo>
                <a:cubicBezTo>
                  <a:pt x="1141" y="1271"/>
                  <a:pt x="1153" y="1267"/>
                  <a:pt x="1145" y="1266"/>
                </a:cubicBezTo>
                <a:cubicBezTo>
                  <a:pt x="1144" y="1270"/>
                  <a:pt x="1141" y="1272"/>
                  <a:pt x="1136" y="1272"/>
                </a:cubicBezTo>
                <a:cubicBezTo>
                  <a:pt x="1131" y="1266"/>
                  <a:pt x="1126" y="1260"/>
                  <a:pt x="1124" y="1251"/>
                </a:cubicBezTo>
                <a:cubicBezTo>
                  <a:pt x="1151" y="1238"/>
                  <a:pt x="1168" y="1235"/>
                  <a:pt x="1188" y="1256"/>
                </a:cubicBezTo>
                <a:cubicBezTo>
                  <a:pt x="1189" y="1241"/>
                  <a:pt x="1202" y="1258"/>
                  <a:pt x="1210" y="1256"/>
                </a:cubicBezTo>
                <a:cubicBezTo>
                  <a:pt x="1213" y="1246"/>
                  <a:pt x="1205" y="1249"/>
                  <a:pt x="1203" y="1244"/>
                </a:cubicBezTo>
                <a:cubicBezTo>
                  <a:pt x="1217" y="1241"/>
                  <a:pt x="1216" y="1246"/>
                  <a:pt x="1218" y="1232"/>
                </a:cubicBezTo>
                <a:cubicBezTo>
                  <a:pt x="1239" y="1252"/>
                  <a:pt x="1252" y="1264"/>
                  <a:pt x="1277" y="1268"/>
                </a:cubicBezTo>
                <a:cubicBezTo>
                  <a:pt x="1278" y="1260"/>
                  <a:pt x="1283" y="1255"/>
                  <a:pt x="1277" y="1249"/>
                </a:cubicBezTo>
                <a:cubicBezTo>
                  <a:pt x="1290" y="1249"/>
                  <a:pt x="1290" y="1236"/>
                  <a:pt x="1301" y="1234"/>
                </a:cubicBezTo>
                <a:cubicBezTo>
                  <a:pt x="1306" y="1240"/>
                  <a:pt x="1318" y="1239"/>
                  <a:pt x="1323" y="1246"/>
                </a:cubicBezTo>
                <a:cubicBezTo>
                  <a:pt x="1326" y="1255"/>
                  <a:pt x="1318" y="1253"/>
                  <a:pt x="1317" y="1258"/>
                </a:cubicBezTo>
                <a:cubicBezTo>
                  <a:pt x="1324" y="1260"/>
                  <a:pt x="1337" y="1272"/>
                  <a:pt x="1341" y="1267"/>
                </a:cubicBezTo>
                <a:cubicBezTo>
                  <a:pt x="1335" y="1268"/>
                  <a:pt x="1342" y="1258"/>
                  <a:pt x="1344" y="1258"/>
                </a:cubicBezTo>
                <a:cubicBezTo>
                  <a:pt x="1351" y="1264"/>
                  <a:pt x="1360" y="1269"/>
                  <a:pt x="1369" y="1273"/>
                </a:cubicBezTo>
                <a:cubicBezTo>
                  <a:pt x="1359" y="1254"/>
                  <a:pt x="1385" y="1276"/>
                  <a:pt x="1375" y="1257"/>
                </a:cubicBezTo>
                <a:cubicBezTo>
                  <a:pt x="1384" y="1254"/>
                  <a:pt x="1384" y="1254"/>
                  <a:pt x="1393" y="1257"/>
                </a:cubicBezTo>
                <a:cubicBezTo>
                  <a:pt x="1395" y="1246"/>
                  <a:pt x="1402" y="1239"/>
                  <a:pt x="1415" y="1238"/>
                </a:cubicBezTo>
                <a:cubicBezTo>
                  <a:pt x="1418" y="1246"/>
                  <a:pt x="1425" y="1250"/>
                  <a:pt x="1433" y="1254"/>
                </a:cubicBezTo>
                <a:cubicBezTo>
                  <a:pt x="1434" y="1249"/>
                  <a:pt x="1432" y="1242"/>
                  <a:pt x="1436" y="1241"/>
                </a:cubicBezTo>
                <a:cubicBezTo>
                  <a:pt x="1450" y="1245"/>
                  <a:pt x="1462" y="1250"/>
                  <a:pt x="1470" y="1238"/>
                </a:cubicBezTo>
                <a:cubicBezTo>
                  <a:pt x="1471" y="1242"/>
                  <a:pt x="1473" y="1243"/>
                  <a:pt x="1470" y="1247"/>
                </a:cubicBezTo>
                <a:cubicBezTo>
                  <a:pt x="1482" y="1249"/>
                  <a:pt x="1486" y="1250"/>
                  <a:pt x="1494" y="1244"/>
                </a:cubicBezTo>
                <a:cubicBezTo>
                  <a:pt x="1500" y="1247"/>
                  <a:pt x="1499" y="1258"/>
                  <a:pt x="1504" y="1262"/>
                </a:cubicBezTo>
                <a:cubicBezTo>
                  <a:pt x="1527" y="1225"/>
                  <a:pt x="1583" y="1271"/>
                  <a:pt x="1602" y="1242"/>
                </a:cubicBezTo>
                <a:cubicBezTo>
                  <a:pt x="1610" y="1248"/>
                  <a:pt x="1623" y="1249"/>
                  <a:pt x="1620" y="1267"/>
                </a:cubicBezTo>
                <a:cubicBezTo>
                  <a:pt x="1615" y="1261"/>
                  <a:pt x="1603" y="1258"/>
                  <a:pt x="1599" y="1267"/>
                </a:cubicBezTo>
                <a:cubicBezTo>
                  <a:pt x="1613" y="1274"/>
                  <a:pt x="1610" y="1268"/>
                  <a:pt x="1636" y="1276"/>
                </a:cubicBezTo>
                <a:cubicBezTo>
                  <a:pt x="1639" y="1266"/>
                  <a:pt x="1626" y="1273"/>
                  <a:pt x="1629" y="1264"/>
                </a:cubicBezTo>
                <a:cubicBezTo>
                  <a:pt x="1639" y="1266"/>
                  <a:pt x="1641" y="1260"/>
                  <a:pt x="1648" y="1260"/>
                </a:cubicBezTo>
                <a:cubicBezTo>
                  <a:pt x="1648" y="1264"/>
                  <a:pt x="1638" y="1272"/>
                  <a:pt x="1645" y="1273"/>
                </a:cubicBezTo>
                <a:cubicBezTo>
                  <a:pt x="1654" y="1263"/>
                  <a:pt x="1644" y="1279"/>
                  <a:pt x="1654" y="1279"/>
                </a:cubicBezTo>
                <a:cubicBezTo>
                  <a:pt x="1649" y="1268"/>
                  <a:pt x="1664" y="1277"/>
                  <a:pt x="1663" y="1269"/>
                </a:cubicBezTo>
                <a:cubicBezTo>
                  <a:pt x="1658" y="1269"/>
                  <a:pt x="1653" y="1270"/>
                  <a:pt x="1654" y="1263"/>
                </a:cubicBezTo>
                <a:cubicBezTo>
                  <a:pt x="1666" y="1259"/>
                  <a:pt x="1661" y="1272"/>
                  <a:pt x="1669" y="1272"/>
                </a:cubicBezTo>
                <a:cubicBezTo>
                  <a:pt x="1673" y="1255"/>
                  <a:pt x="1680" y="1260"/>
                  <a:pt x="1684" y="1244"/>
                </a:cubicBezTo>
                <a:cubicBezTo>
                  <a:pt x="1668" y="1245"/>
                  <a:pt x="1642" y="1242"/>
                  <a:pt x="1647" y="1230"/>
                </a:cubicBezTo>
                <a:cubicBezTo>
                  <a:pt x="1631" y="1241"/>
                  <a:pt x="1615" y="1219"/>
                  <a:pt x="1604" y="1218"/>
                </a:cubicBezTo>
                <a:cubicBezTo>
                  <a:pt x="1615" y="1209"/>
                  <a:pt x="1597" y="1216"/>
                  <a:pt x="1598" y="1212"/>
                </a:cubicBezTo>
                <a:cubicBezTo>
                  <a:pt x="1598" y="1203"/>
                  <a:pt x="1598" y="1203"/>
                  <a:pt x="1598" y="1203"/>
                </a:cubicBezTo>
                <a:cubicBezTo>
                  <a:pt x="1603" y="1203"/>
                  <a:pt x="1608" y="1202"/>
                  <a:pt x="1610" y="1199"/>
                </a:cubicBezTo>
                <a:cubicBezTo>
                  <a:pt x="1615" y="1203"/>
                  <a:pt x="1612" y="1214"/>
                  <a:pt x="1620" y="1215"/>
                </a:cubicBezTo>
                <a:cubicBezTo>
                  <a:pt x="1621" y="1209"/>
                  <a:pt x="1624" y="1215"/>
                  <a:pt x="1629" y="1214"/>
                </a:cubicBezTo>
                <a:cubicBezTo>
                  <a:pt x="1636" y="1207"/>
                  <a:pt x="1642" y="1208"/>
                  <a:pt x="1659" y="1202"/>
                </a:cubicBezTo>
                <a:cubicBezTo>
                  <a:pt x="1670" y="1224"/>
                  <a:pt x="1673" y="1204"/>
                  <a:pt x="1681" y="1220"/>
                </a:cubicBezTo>
                <a:cubicBezTo>
                  <a:pt x="1687" y="1215"/>
                  <a:pt x="1684" y="1210"/>
                  <a:pt x="1687" y="1208"/>
                </a:cubicBezTo>
                <a:cubicBezTo>
                  <a:pt x="1715" y="1210"/>
                  <a:pt x="1734" y="1217"/>
                  <a:pt x="1767" y="1222"/>
                </a:cubicBezTo>
                <a:cubicBezTo>
                  <a:pt x="1767" y="1216"/>
                  <a:pt x="1769" y="1212"/>
                  <a:pt x="1773" y="1210"/>
                </a:cubicBezTo>
                <a:cubicBezTo>
                  <a:pt x="1796" y="1233"/>
                  <a:pt x="1825" y="1212"/>
                  <a:pt x="1853" y="1239"/>
                </a:cubicBezTo>
                <a:cubicBezTo>
                  <a:pt x="1861" y="1215"/>
                  <a:pt x="1888" y="1232"/>
                  <a:pt x="1892" y="1214"/>
                </a:cubicBezTo>
                <a:cubicBezTo>
                  <a:pt x="1897" y="1223"/>
                  <a:pt x="1903" y="1230"/>
                  <a:pt x="1917" y="1230"/>
                </a:cubicBezTo>
                <a:cubicBezTo>
                  <a:pt x="1918" y="1224"/>
                  <a:pt x="1912" y="1222"/>
                  <a:pt x="1917" y="1220"/>
                </a:cubicBezTo>
                <a:cubicBezTo>
                  <a:pt x="1930" y="1235"/>
                  <a:pt x="1946" y="1227"/>
                  <a:pt x="1951" y="1247"/>
                </a:cubicBezTo>
                <a:cubicBezTo>
                  <a:pt x="1961" y="1240"/>
                  <a:pt x="1976" y="1231"/>
                  <a:pt x="1972" y="1220"/>
                </a:cubicBezTo>
                <a:cubicBezTo>
                  <a:pt x="1992" y="1229"/>
                  <a:pt x="1993" y="1244"/>
                  <a:pt x="2006" y="1253"/>
                </a:cubicBezTo>
                <a:cubicBezTo>
                  <a:pt x="2013" y="1252"/>
                  <a:pt x="2007" y="1239"/>
                  <a:pt x="2015" y="1241"/>
                </a:cubicBezTo>
                <a:cubicBezTo>
                  <a:pt x="2033" y="1266"/>
                  <a:pt x="2071" y="1259"/>
                  <a:pt x="2092" y="1267"/>
                </a:cubicBezTo>
                <a:cubicBezTo>
                  <a:pt x="2104" y="1261"/>
                  <a:pt x="2107" y="1264"/>
                  <a:pt x="2120" y="1261"/>
                </a:cubicBezTo>
                <a:cubicBezTo>
                  <a:pt x="2119" y="1268"/>
                  <a:pt x="2133" y="1282"/>
                  <a:pt x="2138" y="1279"/>
                </a:cubicBezTo>
                <a:cubicBezTo>
                  <a:pt x="2135" y="1271"/>
                  <a:pt x="2168" y="1273"/>
                  <a:pt x="2169" y="1260"/>
                </a:cubicBezTo>
                <a:cubicBezTo>
                  <a:pt x="2164" y="1260"/>
                  <a:pt x="2170" y="1249"/>
                  <a:pt x="2162" y="1245"/>
                </a:cubicBezTo>
                <a:cubicBezTo>
                  <a:pt x="2163" y="1253"/>
                  <a:pt x="2156" y="1253"/>
                  <a:pt x="2150" y="1254"/>
                </a:cubicBezTo>
                <a:cubicBezTo>
                  <a:pt x="2150" y="1251"/>
                  <a:pt x="2155" y="1250"/>
                  <a:pt x="2150" y="1248"/>
                </a:cubicBezTo>
                <a:cubicBezTo>
                  <a:pt x="2138" y="1265"/>
                  <a:pt x="2113" y="1236"/>
                  <a:pt x="2098" y="1246"/>
                </a:cubicBezTo>
                <a:cubicBezTo>
                  <a:pt x="2086" y="1228"/>
                  <a:pt x="2111" y="1219"/>
                  <a:pt x="2095" y="1215"/>
                </a:cubicBezTo>
                <a:cubicBezTo>
                  <a:pt x="2119" y="1220"/>
                  <a:pt x="2130" y="1213"/>
                  <a:pt x="2147" y="1218"/>
                </a:cubicBezTo>
                <a:cubicBezTo>
                  <a:pt x="2147" y="1207"/>
                  <a:pt x="2137" y="1207"/>
                  <a:pt x="2137" y="1196"/>
                </a:cubicBezTo>
                <a:cubicBezTo>
                  <a:pt x="2144" y="1201"/>
                  <a:pt x="2147" y="1209"/>
                  <a:pt x="2156" y="1211"/>
                </a:cubicBezTo>
                <a:cubicBezTo>
                  <a:pt x="2152" y="1213"/>
                  <a:pt x="2150" y="1215"/>
                  <a:pt x="2150" y="1221"/>
                </a:cubicBezTo>
                <a:cubicBezTo>
                  <a:pt x="2163" y="1212"/>
                  <a:pt x="2163" y="1233"/>
                  <a:pt x="2177" y="1217"/>
                </a:cubicBezTo>
                <a:cubicBezTo>
                  <a:pt x="2174" y="1217"/>
                  <a:pt x="2175" y="1214"/>
                  <a:pt x="2177" y="1211"/>
                </a:cubicBezTo>
                <a:cubicBezTo>
                  <a:pt x="2165" y="1207"/>
                  <a:pt x="2159" y="1194"/>
                  <a:pt x="2152" y="1184"/>
                </a:cubicBezTo>
                <a:cubicBezTo>
                  <a:pt x="2160" y="1185"/>
                  <a:pt x="2159" y="1178"/>
                  <a:pt x="2168" y="1181"/>
                </a:cubicBezTo>
                <a:cubicBezTo>
                  <a:pt x="2178" y="1143"/>
                  <a:pt x="2126" y="1167"/>
                  <a:pt x="2118" y="1138"/>
                </a:cubicBezTo>
                <a:cubicBezTo>
                  <a:pt x="2131" y="1133"/>
                  <a:pt x="2136" y="1125"/>
                  <a:pt x="2146" y="1126"/>
                </a:cubicBezTo>
                <a:cubicBezTo>
                  <a:pt x="2146" y="1113"/>
                  <a:pt x="2146" y="1113"/>
                  <a:pt x="2146" y="1113"/>
                </a:cubicBezTo>
                <a:cubicBezTo>
                  <a:pt x="2176" y="1103"/>
                  <a:pt x="2175" y="1095"/>
                  <a:pt x="2207" y="1104"/>
                </a:cubicBezTo>
                <a:cubicBezTo>
                  <a:pt x="2211" y="1095"/>
                  <a:pt x="2217" y="1089"/>
                  <a:pt x="2225" y="1085"/>
                </a:cubicBezTo>
                <a:cubicBezTo>
                  <a:pt x="2233" y="1089"/>
                  <a:pt x="2249" y="1101"/>
                  <a:pt x="2259" y="1094"/>
                </a:cubicBezTo>
                <a:cubicBezTo>
                  <a:pt x="2255" y="1093"/>
                  <a:pt x="2251" y="1089"/>
                  <a:pt x="2256" y="1088"/>
                </a:cubicBezTo>
                <a:cubicBezTo>
                  <a:pt x="2274" y="1097"/>
                  <a:pt x="2292" y="1107"/>
                  <a:pt x="2317" y="1096"/>
                </a:cubicBezTo>
                <a:cubicBezTo>
                  <a:pt x="2309" y="1094"/>
                  <a:pt x="2315" y="1081"/>
                  <a:pt x="2323" y="1084"/>
                </a:cubicBezTo>
                <a:cubicBezTo>
                  <a:pt x="2333" y="1090"/>
                  <a:pt x="2358" y="1113"/>
                  <a:pt x="2360" y="1099"/>
                </a:cubicBezTo>
                <a:cubicBezTo>
                  <a:pt x="2370" y="1110"/>
                  <a:pt x="2397" y="1116"/>
                  <a:pt x="2403" y="1098"/>
                </a:cubicBezTo>
                <a:cubicBezTo>
                  <a:pt x="2399" y="1098"/>
                  <a:pt x="2391" y="1086"/>
                  <a:pt x="2396" y="1086"/>
                </a:cubicBezTo>
                <a:cubicBezTo>
                  <a:pt x="2435" y="1088"/>
                  <a:pt x="2476" y="1087"/>
                  <a:pt x="2501" y="1100"/>
                </a:cubicBezTo>
                <a:cubicBezTo>
                  <a:pt x="2504" y="1097"/>
                  <a:pt x="2502" y="1089"/>
                  <a:pt x="2510" y="1091"/>
                </a:cubicBezTo>
                <a:cubicBezTo>
                  <a:pt x="2510" y="1095"/>
                  <a:pt x="2509" y="1098"/>
                  <a:pt x="2507" y="1100"/>
                </a:cubicBezTo>
                <a:cubicBezTo>
                  <a:pt x="2517" y="1103"/>
                  <a:pt x="2514" y="1100"/>
                  <a:pt x="2525" y="1100"/>
                </a:cubicBezTo>
                <a:cubicBezTo>
                  <a:pt x="2528" y="1093"/>
                  <a:pt x="2514" y="1087"/>
                  <a:pt x="2522" y="1085"/>
                </a:cubicBezTo>
                <a:cubicBezTo>
                  <a:pt x="2528" y="1091"/>
                  <a:pt x="2535" y="1094"/>
                  <a:pt x="2544" y="1090"/>
                </a:cubicBezTo>
                <a:cubicBezTo>
                  <a:pt x="2547" y="1080"/>
                  <a:pt x="2534" y="1088"/>
                  <a:pt x="2537" y="1078"/>
                </a:cubicBezTo>
                <a:cubicBezTo>
                  <a:pt x="2555" y="1083"/>
                  <a:pt x="2572" y="1089"/>
                  <a:pt x="2584" y="1099"/>
                </a:cubicBezTo>
                <a:cubicBezTo>
                  <a:pt x="2571" y="1070"/>
                  <a:pt x="2591" y="1089"/>
                  <a:pt x="2592" y="1075"/>
                </a:cubicBezTo>
                <a:cubicBezTo>
                  <a:pt x="2600" y="1087"/>
                  <a:pt x="2611" y="1080"/>
                  <a:pt x="2614" y="1093"/>
                </a:cubicBezTo>
                <a:cubicBezTo>
                  <a:pt x="2610" y="1093"/>
                  <a:pt x="2589" y="1092"/>
                  <a:pt x="2599" y="1096"/>
                </a:cubicBezTo>
                <a:cubicBezTo>
                  <a:pt x="2614" y="1105"/>
                  <a:pt x="2626" y="1093"/>
                  <a:pt x="2633" y="1102"/>
                </a:cubicBezTo>
                <a:cubicBezTo>
                  <a:pt x="2622" y="1099"/>
                  <a:pt x="2632" y="1118"/>
                  <a:pt x="2633" y="1123"/>
                </a:cubicBezTo>
                <a:cubicBezTo>
                  <a:pt x="2644" y="1125"/>
                  <a:pt x="2645" y="1116"/>
                  <a:pt x="2654" y="1117"/>
                </a:cubicBezTo>
                <a:cubicBezTo>
                  <a:pt x="2654" y="1109"/>
                  <a:pt x="2648" y="1107"/>
                  <a:pt x="2657" y="1104"/>
                </a:cubicBezTo>
                <a:cubicBezTo>
                  <a:pt x="2658" y="1119"/>
                  <a:pt x="2669" y="1108"/>
                  <a:pt x="2676" y="1120"/>
                </a:cubicBezTo>
                <a:cubicBezTo>
                  <a:pt x="2685" y="1115"/>
                  <a:pt x="2677" y="1107"/>
                  <a:pt x="2691" y="1104"/>
                </a:cubicBezTo>
                <a:cubicBezTo>
                  <a:pt x="2695" y="1105"/>
                  <a:pt x="2697" y="1108"/>
                  <a:pt x="2697" y="1113"/>
                </a:cubicBezTo>
                <a:cubicBezTo>
                  <a:pt x="2708" y="1115"/>
                  <a:pt x="2705" y="1102"/>
                  <a:pt x="2715" y="1104"/>
                </a:cubicBezTo>
                <a:cubicBezTo>
                  <a:pt x="2715" y="1118"/>
                  <a:pt x="2736" y="1112"/>
                  <a:pt x="2740" y="1122"/>
                </a:cubicBezTo>
                <a:cubicBezTo>
                  <a:pt x="2739" y="1117"/>
                  <a:pt x="2748" y="1119"/>
                  <a:pt x="2752" y="1119"/>
                </a:cubicBezTo>
                <a:cubicBezTo>
                  <a:pt x="2752" y="1114"/>
                  <a:pt x="2754" y="1112"/>
                  <a:pt x="2755" y="1109"/>
                </a:cubicBezTo>
                <a:cubicBezTo>
                  <a:pt x="2752" y="1104"/>
                  <a:pt x="2748" y="1099"/>
                  <a:pt x="2746" y="1091"/>
                </a:cubicBezTo>
                <a:cubicBezTo>
                  <a:pt x="2750" y="1091"/>
                  <a:pt x="2750" y="1087"/>
                  <a:pt x="2755" y="1088"/>
                </a:cubicBezTo>
                <a:cubicBezTo>
                  <a:pt x="2756" y="1096"/>
                  <a:pt x="2770" y="1091"/>
                  <a:pt x="2774" y="1097"/>
                </a:cubicBezTo>
                <a:cubicBezTo>
                  <a:pt x="2774" y="1106"/>
                  <a:pt x="2764" y="1106"/>
                  <a:pt x="2768" y="1118"/>
                </a:cubicBezTo>
                <a:cubicBezTo>
                  <a:pt x="2783" y="1123"/>
                  <a:pt x="2779" y="1109"/>
                  <a:pt x="2789" y="1109"/>
                </a:cubicBezTo>
                <a:cubicBezTo>
                  <a:pt x="2792" y="1124"/>
                  <a:pt x="2816" y="1137"/>
                  <a:pt x="2805" y="1152"/>
                </a:cubicBezTo>
                <a:cubicBezTo>
                  <a:pt x="2825" y="1162"/>
                  <a:pt x="2847" y="1170"/>
                  <a:pt x="2863" y="1185"/>
                </a:cubicBezTo>
                <a:cubicBezTo>
                  <a:pt x="2869" y="1217"/>
                  <a:pt x="2920" y="1212"/>
                  <a:pt x="2931" y="1239"/>
                </a:cubicBezTo>
                <a:cubicBezTo>
                  <a:pt x="2942" y="1239"/>
                  <a:pt x="2942" y="1229"/>
                  <a:pt x="2953" y="1230"/>
                </a:cubicBezTo>
                <a:cubicBezTo>
                  <a:pt x="2960" y="1244"/>
                  <a:pt x="2977" y="1244"/>
                  <a:pt x="2990" y="1238"/>
                </a:cubicBezTo>
                <a:cubicBezTo>
                  <a:pt x="2991" y="1248"/>
                  <a:pt x="3005" y="1246"/>
                  <a:pt x="3014" y="1247"/>
                </a:cubicBezTo>
                <a:cubicBezTo>
                  <a:pt x="3013" y="1252"/>
                  <a:pt x="3011" y="1253"/>
                  <a:pt x="3014" y="1257"/>
                </a:cubicBezTo>
                <a:cubicBezTo>
                  <a:pt x="3030" y="1249"/>
                  <a:pt x="3034" y="1269"/>
                  <a:pt x="3051" y="1259"/>
                </a:cubicBezTo>
                <a:cubicBezTo>
                  <a:pt x="3062" y="1276"/>
                  <a:pt x="3090" y="1270"/>
                  <a:pt x="3097" y="1283"/>
                </a:cubicBezTo>
                <a:cubicBezTo>
                  <a:pt x="3095" y="1284"/>
                  <a:pt x="3094" y="1286"/>
                  <a:pt x="3094" y="1289"/>
                </a:cubicBezTo>
                <a:cubicBezTo>
                  <a:pt x="3093" y="1288"/>
                  <a:pt x="3083" y="1282"/>
                  <a:pt x="3082" y="1289"/>
                </a:cubicBezTo>
                <a:cubicBezTo>
                  <a:pt x="3086" y="1297"/>
                  <a:pt x="3092" y="1295"/>
                  <a:pt x="3101" y="1292"/>
                </a:cubicBezTo>
                <a:cubicBezTo>
                  <a:pt x="3094" y="1309"/>
                  <a:pt x="3114" y="1308"/>
                  <a:pt x="3110" y="1323"/>
                </a:cubicBezTo>
                <a:cubicBezTo>
                  <a:pt x="3111" y="1319"/>
                  <a:pt x="3114" y="1318"/>
                  <a:pt x="3116" y="1317"/>
                </a:cubicBezTo>
                <a:cubicBezTo>
                  <a:pt x="3118" y="1318"/>
                  <a:pt x="3124" y="1331"/>
                  <a:pt x="3116" y="1332"/>
                </a:cubicBezTo>
                <a:cubicBezTo>
                  <a:pt x="3109" y="1325"/>
                  <a:pt x="3099" y="1321"/>
                  <a:pt x="3095" y="1311"/>
                </a:cubicBezTo>
                <a:cubicBezTo>
                  <a:pt x="3068" y="1322"/>
                  <a:pt x="3048" y="1301"/>
                  <a:pt x="3024" y="1305"/>
                </a:cubicBezTo>
                <a:cubicBezTo>
                  <a:pt x="3015" y="1291"/>
                  <a:pt x="2997" y="1290"/>
                  <a:pt x="2984" y="1294"/>
                </a:cubicBezTo>
                <a:cubicBezTo>
                  <a:pt x="2965" y="1286"/>
                  <a:pt x="2950" y="1280"/>
                  <a:pt x="2929" y="1276"/>
                </a:cubicBezTo>
                <a:cubicBezTo>
                  <a:pt x="2922" y="1265"/>
                  <a:pt x="2928" y="1255"/>
                  <a:pt x="2907" y="1255"/>
                </a:cubicBezTo>
                <a:cubicBezTo>
                  <a:pt x="2902" y="1281"/>
                  <a:pt x="2865" y="1261"/>
                  <a:pt x="2840" y="1259"/>
                </a:cubicBezTo>
                <a:cubicBezTo>
                  <a:pt x="2853" y="1275"/>
                  <a:pt x="2858" y="1284"/>
                  <a:pt x="2865" y="1304"/>
                </a:cubicBezTo>
                <a:cubicBezTo>
                  <a:pt x="2857" y="1323"/>
                  <a:pt x="2845" y="1341"/>
                  <a:pt x="2825" y="1326"/>
                </a:cubicBezTo>
                <a:cubicBezTo>
                  <a:pt x="2826" y="1338"/>
                  <a:pt x="2829" y="1335"/>
                  <a:pt x="2825" y="1345"/>
                </a:cubicBezTo>
                <a:cubicBezTo>
                  <a:pt x="2834" y="1341"/>
                  <a:pt x="2837" y="1343"/>
                  <a:pt x="2841" y="1350"/>
                </a:cubicBezTo>
                <a:cubicBezTo>
                  <a:pt x="2832" y="1351"/>
                  <a:pt x="2832" y="1351"/>
                  <a:pt x="2832" y="1351"/>
                </a:cubicBezTo>
                <a:cubicBezTo>
                  <a:pt x="2832" y="1383"/>
                  <a:pt x="2872" y="1362"/>
                  <a:pt x="2878" y="1384"/>
                </a:cubicBezTo>
                <a:cubicBezTo>
                  <a:pt x="2874" y="1383"/>
                  <a:pt x="2856" y="1384"/>
                  <a:pt x="2866" y="1387"/>
                </a:cubicBezTo>
                <a:cubicBezTo>
                  <a:pt x="2876" y="1384"/>
                  <a:pt x="2876" y="1391"/>
                  <a:pt x="2875" y="1399"/>
                </a:cubicBezTo>
                <a:cubicBezTo>
                  <a:pt x="2894" y="1404"/>
                  <a:pt x="2899" y="1409"/>
                  <a:pt x="2912" y="1417"/>
                </a:cubicBezTo>
                <a:cubicBezTo>
                  <a:pt x="2922" y="1405"/>
                  <a:pt x="2943" y="1419"/>
                  <a:pt x="2940" y="1426"/>
                </a:cubicBezTo>
                <a:cubicBezTo>
                  <a:pt x="2952" y="1425"/>
                  <a:pt x="2950" y="1410"/>
                  <a:pt x="2961" y="1407"/>
                </a:cubicBezTo>
                <a:cubicBezTo>
                  <a:pt x="2961" y="1426"/>
                  <a:pt x="2961" y="1426"/>
                  <a:pt x="2961" y="1426"/>
                </a:cubicBezTo>
                <a:cubicBezTo>
                  <a:pt x="2986" y="1430"/>
                  <a:pt x="2991" y="1454"/>
                  <a:pt x="3017" y="1437"/>
                </a:cubicBezTo>
                <a:cubicBezTo>
                  <a:pt x="3031" y="1456"/>
                  <a:pt x="3052" y="1445"/>
                  <a:pt x="3072" y="1443"/>
                </a:cubicBezTo>
                <a:cubicBezTo>
                  <a:pt x="3076" y="1452"/>
                  <a:pt x="3081" y="1461"/>
                  <a:pt x="3084" y="1470"/>
                </a:cubicBezTo>
                <a:cubicBezTo>
                  <a:pt x="3089" y="1470"/>
                  <a:pt x="3103" y="1469"/>
                  <a:pt x="3112" y="1464"/>
                </a:cubicBezTo>
                <a:cubicBezTo>
                  <a:pt x="3114" y="1468"/>
                  <a:pt x="3108" y="1480"/>
                  <a:pt x="3115" y="1479"/>
                </a:cubicBezTo>
                <a:cubicBezTo>
                  <a:pt x="3115" y="1474"/>
                  <a:pt x="3118" y="1472"/>
                  <a:pt x="3124" y="1473"/>
                </a:cubicBezTo>
                <a:cubicBezTo>
                  <a:pt x="3124" y="1479"/>
                  <a:pt x="3128" y="1480"/>
                  <a:pt x="3127" y="1485"/>
                </a:cubicBezTo>
                <a:cubicBezTo>
                  <a:pt x="3140" y="1480"/>
                  <a:pt x="3145" y="1486"/>
                  <a:pt x="3155" y="1482"/>
                </a:cubicBezTo>
                <a:cubicBezTo>
                  <a:pt x="3156" y="1486"/>
                  <a:pt x="3159" y="1487"/>
                  <a:pt x="3158" y="1494"/>
                </a:cubicBezTo>
                <a:cubicBezTo>
                  <a:pt x="3177" y="1491"/>
                  <a:pt x="3182" y="1497"/>
                  <a:pt x="3201" y="1490"/>
                </a:cubicBezTo>
                <a:cubicBezTo>
                  <a:pt x="3232" y="1498"/>
                  <a:pt x="3239" y="1530"/>
                  <a:pt x="3257" y="1551"/>
                </a:cubicBezTo>
                <a:cubicBezTo>
                  <a:pt x="3264" y="1550"/>
                  <a:pt x="3269" y="1547"/>
                  <a:pt x="3275" y="1545"/>
                </a:cubicBezTo>
                <a:cubicBezTo>
                  <a:pt x="3288" y="1563"/>
                  <a:pt x="3323" y="1559"/>
                  <a:pt x="3337" y="1578"/>
                </a:cubicBezTo>
                <a:cubicBezTo>
                  <a:pt x="3343" y="1578"/>
                  <a:pt x="3359" y="1573"/>
                  <a:pt x="3364" y="1577"/>
                </a:cubicBezTo>
                <a:cubicBezTo>
                  <a:pt x="3364" y="1582"/>
                  <a:pt x="3357" y="1580"/>
                  <a:pt x="3358" y="1587"/>
                </a:cubicBezTo>
                <a:cubicBezTo>
                  <a:pt x="3361" y="1593"/>
                  <a:pt x="3374" y="1589"/>
                  <a:pt x="3374" y="1599"/>
                </a:cubicBezTo>
                <a:cubicBezTo>
                  <a:pt x="3383" y="1593"/>
                  <a:pt x="3389" y="1599"/>
                  <a:pt x="3395" y="1595"/>
                </a:cubicBezTo>
                <a:cubicBezTo>
                  <a:pt x="3399" y="1606"/>
                  <a:pt x="3422" y="1623"/>
                  <a:pt x="3426" y="1613"/>
                </a:cubicBezTo>
                <a:cubicBezTo>
                  <a:pt x="3423" y="1609"/>
                  <a:pt x="3417" y="1606"/>
                  <a:pt x="3417" y="1598"/>
                </a:cubicBezTo>
                <a:cubicBezTo>
                  <a:pt x="3419" y="1594"/>
                  <a:pt x="3421" y="1588"/>
                  <a:pt x="3429" y="1589"/>
                </a:cubicBezTo>
                <a:cubicBezTo>
                  <a:pt x="3426" y="1600"/>
                  <a:pt x="3437" y="1597"/>
                  <a:pt x="3435" y="1607"/>
                </a:cubicBezTo>
                <a:cubicBezTo>
                  <a:pt x="3458" y="1610"/>
                  <a:pt x="3489" y="1583"/>
                  <a:pt x="3500" y="1612"/>
                </a:cubicBezTo>
                <a:cubicBezTo>
                  <a:pt x="3494" y="1617"/>
                  <a:pt x="3483" y="1616"/>
                  <a:pt x="3478" y="1622"/>
                </a:cubicBezTo>
                <a:cubicBezTo>
                  <a:pt x="3486" y="1635"/>
                  <a:pt x="3497" y="1628"/>
                  <a:pt x="3500" y="1643"/>
                </a:cubicBezTo>
                <a:cubicBezTo>
                  <a:pt x="3512" y="1644"/>
                  <a:pt x="3511" y="1633"/>
                  <a:pt x="3518" y="1631"/>
                </a:cubicBezTo>
                <a:cubicBezTo>
                  <a:pt x="3521" y="1644"/>
                  <a:pt x="3530" y="1650"/>
                  <a:pt x="3540" y="1655"/>
                </a:cubicBezTo>
                <a:cubicBezTo>
                  <a:pt x="3540" y="1649"/>
                  <a:pt x="3543" y="1648"/>
                  <a:pt x="3549" y="1649"/>
                </a:cubicBezTo>
                <a:cubicBezTo>
                  <a:pt x="3552" y="1639"/>
                  <a:pt x="3541" y="1642"/>
                  <a:pt x="3540" y="1636"/>
                </a:cubicBezTo>
                <a:cubicBezTo>
                  <a:pt x="3544" y="1632"/>
                  <a:pt x="3552" y="1630"/>
                  <a:pt x="3558" y="1627"/>
                </a:cubicBezTo>
                <a:cubicBezTo>
                  <a:pt x="3562" y="1634"/>
                  <a:pt x="3569" y="1639"/>
                  <a:pt x="3574" y="1645"/>
                </a:cubicBezTo>
                <a:cubicBezTo>
                  <a:pt x="3578" y="1643"/>
                  <a:pt x="3574" y="1633"/>
                  <a:pt x="3580" y="1633"/>
                </a:cubicBezTo>
                <a:cubicBezTo>
                  <a:pt x="3587" y="1640"/>
                  <a:pt x="3597" y="1655"/>
                  <a:pt x="3607" y="1642"/>
                </a:cubicBezTo>
                <a:cubicBezTo>
                  <a:pt x="3615" y="1648"/>
                  <a:pt x="3612" y="1664"/>
                  <a:pt x="3626" y="1663"/>
                </a:cubicBezTo>
                <a:cubicBezTo>
                  <a:pt x="3625" y="1652"/>
                  <a:pt x="3652" y="1661"/>
                  <a:pt x="3644" y="1672"/>
                </a:cubicBezTo>
                <a:cubicBezTo>
                  <a:pt x="3653" y="1669"/>
                  <a:pt x="3652" y="1676"/>
                  <a:pt x="3660" y="1675"/>
                </a:cubicBezTo>
                <a:cubicBezTo>
                  <a:pt x="3657" y="1662"/>
                  <a:pt x="3656" y="1661"/>
                  <a:pt x="3666" y="1656"/>
                </a:cubicBezTo>
                <a:cubicBezTo>
                  <a:pt x="3640" y="1639"/>
                  <a:pt x="3628" y="1606"/>
                  <a:pt x="3591" y="1593"/>
                </a:cubicBezTo>
                <a:cubicBezTo>
                  <a:pt x="3601" y="1594"/>
                  <a:pt x="3599" y="1585"/>
                  <a:pt x="3607" y="1584"/>
                </a:cubicBezTo>
                <a:cubicBezTo>
                  <a:pt x="3612" y="1591"/>
                  <a:pt x="3618" y="1597"/>
                  <a:pt x="3625" y="1602"/>
                </a:cubicBezTo>
                <a:cubicBezTo>
                  <a:pt x="3627" y="1592"/>
                  <a:pt x="3616" y="1595"/>
                  <a:pt x="3619" y="1583"/>
                </a:cubicBezTo>
                <a:cubicBezTo>
                  <a:pt x="3623" y="1587"/>
                  <a:pt x="3630" y="1587"/>
                  <a:pt x="3637" y="1586"/>
                </a:cubicBezTo>
                <a:cubicBezTo>
                  <a:pt x="3640" y="1571"/>
                  <a:pt x="3648" y="1562"/>
                  <a:pt x="3658" y="1562"/>
                </a:cubicBezTo>
                <a:cubicBezTo>
                  <a:pt x="3646" y="1510"/>
                  <a:pt x="3594" y="1511"/>
                  <a:pt x="3559" y="1474"/>
                </a:cubicBezTo>
                <a:cubicBezTo>
                  <a:pt x="3557" y="1485"/>
                  <a:pt x="3556" y="1488"/>
                  <a:pt x="3560" y="1495"/>
                </a:cubicBezTo>
                <a:cubicBezTo>
                  <a:pt x="3576" y="1494"/>
                  <a:pt x="3579" y="1506"/>
                  <a:pt x="3586" y="1515"/>
                </a:cubicBezTo>
                <a:cubicBezTo>
                  <a:pt x="3586" y="1515"/>
                  <a:pt x="3587" y="1516"/>
                  <a:pt x="3587" y="1516"/>
                </a:cubicBezTo>
                <a:cubicBezTo>
                  <a:pt x="3587" y="1516"/>
                  <a:pt x="3586" y="1515"/>
                  <a:pt x="3586" y="1515"/>
                </a:cubicBezTo>
                <a:cubicBezTo>
                  <a:pt x="3572" y="1502"/>
                  <a:pt x="3535" y="1522"/>
                  <a:pt x="3532" y="1493"/>
                </a:cubicBezTo>
                <a:cubicBezTo>
                  <a:pt x="3522" y="1494"/>
                  <a:pt x="3510" y="1515"/>
                  <a:pt x="3501" y="1499"/>
                </a:cubicBezTo>
                <a:cubicBezTo>
                  <a:pt x="3503" y="1495"/>
                  <a:pt x="3505" y="1492"/>
                  <a:pt x="3507" y="1490"/>
                </a:cubicBezTo>
                <a:cubicBezTo>
                  <a:pt x="3505" y="1498"/>
                  <a:pt x="3514" y="1496"/>
                  <a:pt x="3517" y="1499"/>
                </a:cubicBezTo>
                <a:cubicBezTo>
                  <a:pt x="3519" y="1492"/>
                  <a:pt x="3526" y="1490"/>
                  <a:pt x="3526" y="1480"/>
                </a:cubicBezTo>
                <a:cubicBezTo>
                  <a:pt x="3516" y="1473"/>
                  <a:pt x="3502" y="1470"/>
                  <a:pt x="3498" y="1456"/>
                </a:cubicBezTo>
                <a:cubicBezTo>
                  <a:pt x="3500" y="1441"/>
                  <a:pt x="3520" y="1444"/>
                  <a:pt x="3522" y="1428"/>
                </a:cubicBezTo>
                <a:cubicBezTo>
                  <a:pt x="3525" y="1434"/>
                  <a:pt x="3531" y="1436"/>
                  <a:pt x="3528" y="1447"/>
                </a:cubicBezTo>
                <a:cubicBezTo>
                  <a:pt x="3538" y="1446"/>
                  <a:pt x="3539" y="1455"/>
                  <a:pt x="3550" y="1453"/>
                </a:cubicBezTo>
                <a:cubicBezTo>
                  <a:pt x="3550" y="1432"/>
                  <a:pt x="3563" y="1459"/>
                  <a:pt x="3565" y="1440"/>
                </a:cubicBezTo>
                <a:cubicBezTo>
                  <a:pt x="3565" y="1449"/>
                  <a:pt x="3565" y="1449"/>
                  <a:pt x="3565" y="1449"/>
                </a:cubicBezTo>
                <a:cubicBezTo>
                  <a:pt x="3576" y="1446"/>
                  <a:pt x="3582" y="1454"/>
                  <a:pt x="3587" y="1449"/>
                </a:cubicBezTo>
                <a:cubicBezTo>
                  <a:pt x="3573" y="1435"/>
                  <a:pt x="3546" y="1435"/>
                  <a:pt x="3543" y="1410"/>
                </a:cubicBezTo>
                <a:cubicBezTo>
                  <a:pt x="3553" y="1412"/>
                  <a:pt x="3554" y="1406"/>
                  <a:pt x="3562" y="1406"/>
                </a:cubicBezTo>
                <a:cubicBezTo>
                  <a:pt x="3589" y="1434"/>
                  <a:pt x="3646" y="1453"/>
                  <a:pt x="3685" y="1479"/>
                </a:cubicBezTo>
                <a:cubicBezTo>
                  <a:pt x="3675" y="1476"/>
                  <a:pt x="3676" y="1483"/>
                  <a:pt x="3670" y="1485"/>
                </a:cubicBezTo>
                <a:cubicBezTo>
                  <a:pt x="3664" y="1479"/>
                  <a:pt x="3658" y="1472"/>
                  <a:pt x="3645" y="1473"/>
                </a:cubicBezTo>
                <a:cubicBezTo>
                  <a:pt x="3645" y="1477"/>
                  <a:pt x="3644" y="1480"/>
                  <a:pt x="3642" y="1482"/>
                </a:cubicBezTo>
                <a:cubicBezTo>
                  <a:pt x="3664" y="1477"/>
                  <a:pt x="3671" y="1502"/>
                  <a:pt x="3682" y="1497"/>
                </a:cubicBezTo>
                <a:cubicBezTo>
                  <a:pt x="3670" y="1484"/>
                  <a:pt x="3701" y="1481"/>
                  <a:pt x="3691" y="1469"/>
                </a:cubicBezTo>
                <a:cubicBezTo>
                  <a:pt x="3697" y="1469"/>
                  <a:pt x="3695" y="1478"/>
                  <a:pt x="3703" y="1475"/>
                </a:cubicBezTo>
                <a:cubicBezTo>
                  <a:pt x="3704" y="1460"/>
                  <a:pt x="3689" y="1461"/>
                  <a:pt x="3688" y="1448"/>
                </a:cubicBezTo>
                <a:cubicBezTo>
                  <a:pt x="3703" y="1448"/>
                  <a:pt x="3707" y="1460"/>
                  <a:pt x="3716" y="1466"/>
                </a:cubicBezTo>
                <a:cubicBezTo>
                  <a:pt x="3711" y="1457"/>
                  <a:pt x="3718" y="1455"/>
                  <a:pt x="3712" y="1448"/>
                </a:cubicBezTo>
                <a:cubicBezTo>
                  <a:pt x="3737" y="1444"/>
                  <a:pt x="3738" y="1429"/>
                  <a:pt x="3755" y="1429"/>
                </a:cubicBezTo>
                <a:cubicBezTo>
                  <a:pt x="3737" y="1417"/>
                  <a:pt x="3704" y="1392"/>
                  <a:pt x="3687" y="1399"/>
                </a:cubicBezTo>
                <a:close/>
                <a:moveTo>
                  <a:pt x="552" y="605"/>
                </a:moveTo>
                <a:cubicBezTo>
                  <a:pt x="548" y="604"/>
                  <a:pt x="551" y="596"/>
                  <a:pt x="546" y="596"/>
                </a:cubicBezTo>
                <a:cubicBezTo>
                  <a:pt x="548" y="592"/>
                  <a:pt x="553" y="590"/>
                  <a:pt x="558" y="590"/>
                </a:cubicBezTo>
                <a:cubicBezTo>
                  <a:pt x="558" y="597"/>
                  <a:pt x="563" y="599"/>
                  <a:pt x="568" y="602"/>
                </a:cubicBezTo>
                <a:cubicBezTo>
                  <a:pt x="565" y="613"/>
                  <a:pt x="550" y="589"/>
                  <a:pt x="552" y="605"/>
                </a:cubicBezTo>
                <a:close/>
                <a:moveTo>
                  <a:pt x="773" y="363"/>
                </a:moveTo>
                <a:cubicBezTo>
                  <a:pt x="772" y="356"/>
                  <a:pt x="773" y="352"/>
                  <a:pt x="776" y="348"/>
                </a:cubicBezTo>
                <a:cubicBezTo>
                  <a:pt x="766" y="356"/>
                  <a:pt x="755" y="347"/>
                  <a:pt x="748" y="342"/>
                </a:cubicBezTo>
                <a:cubicBezTo>
                  <a:pt x="747" y="347"/>
                  <a:pt x="745" y="342"/>
                  <a:pt x="745" y="339"/>
                </a:cubicBezTo>
                <a:cubicBezTo>
                  <a:pt x="771" y="339"/>
                  <a:pt x="790" y="345"/>
                  <a:pt x="806" y="332"/>
                </a:cubicBezTo>
                <a:cubicBezTo>
                  <a:pt x="813" y="333"/>
                  <a:pt x="815" y="338"/>
                  <a:pt x="819" y="341"/>
                </a:cubicBezTo>
                <a:cubicBezTo>
                  <a:pt x="826" y="342"/>
                  <a:pt x="829" y="339"/>
                  <a:pt x="828" y="332"/>
                </a:cubicBezTo>
                <a:cubicBezTo>
                  <a:pt x="838" y="335"/>
                  <a:pt x="836" y="331"/>
                  <a:pt x="843" y="335"/>
                </a:cubicBezTo>
                <a:cubicBezTo>
                  <a:pt x="847" y="345"/>
                  <a:pt x="845" y="343"/>
                  <a:pt x="840" y="350"/>
                </a:cubicBezTo>
                <a:cubicBezTo>
                  <a:pt x="840" y="357"/>
                  <a:pt x="851" y="352"/>
                  <a:pt x="856" y="353"/>
                </a:cubicBezTo>
                <a:cubicBezTo>
                  <a:pt x="835" y="371"/>
                  <a:pt x="799" y="368"/>
                  <a:pt x="773" y="363"/>
                </a:cubicBezTo>
                <a:close/>
                <a:moveTo>
                  <a:pt x="1001" y="692"/>
                </a:moveTo>
                <a:cubicBezTo>
                  <a:pt x="995" y="677"/>
                  <a:pt x="972" y="680"/>
                  <a:pt x="961" y="671"/>
                </a:cubicBezTo>
                <a:cubicBezTo>
                  <a:pt x="957" y="657"/>
                  <a:pt x="974" y="676"/>
                  <a:pt x="976" y="664"/>
                </a:cubicBezTo>
                <a:cubicBezTo>
                  <a:pt x="980" y="666"/>
                  <a:pt x="982" y="671"/>
                  <a:pt x="982" y="677"/>
                </a:cubicBezTo>
                <a:cubicBezTo>
                  <a:pt x="995" y="666"/>
                  <a:pt x="1016" y="682"/>
                  <a:pt x="1001" y="692"/>
                </a:cubicBezTo>
                <a:close/>
                <a:moveTo>
                  <a:pt x="1007" y="673"/>
                </a:moveTo>
                <a:cubicBezTo>
                  <a:pt x="1007" y="662"/>
                  <a:pt x="1017" y="661"/>
                  <a:pt x="1025" y="664"/>
                </a:cubicBezTo>
                <a:cubicBezTo>
                  <a:pt x="1022" y="670"/>
                  <a:pt x="1016" y="673"/>
                  <a:pt x="1007" y="673"/>
                </a:cubicBezTo>
                <a:close/>
                <a:moveTo>
                  <a:pt x="1068" y="654"/>
                </a:moveTo>
                <a:cubicBezTo>
                  <a:pt x="1058" y="654"/>
                  <a:pt x="1058" y="654"/>
                  <a:pt x="1058" y="654"/>
                </a:cubicBezTo>
                <a:cubicBezTo>
                  <a:pt x="1056" y="646"/>
                  <a:pt x="1064" y="648"/>
                  <a:pt x="1064" y="642"/>
                </a:cubicBezTo>
                <a:cubicBezTo>
                  <a:pt x="1073" y="644"/>
                  <a:pt x="1068" y="646"/>
                  <a:pt x="1068" y="654"/>
                </a:cubicBezTo>
                <a:close/>
                <a:moveTo>
                  <a:pt x="790" y="1270"/>
                </a:moveTo>
                <a:cubicBezTo>
                  <a:pt x="802" y="1270"/>
                  <a:pt x="802" y="1270"/>
                  <a:pt x="802" y="1270"/>
                </a:cubicBezTo>
                <a:cubicBezTo>
                  <a:pt x="805" y="1282"/>
                  <a:pt x="788" y="1282"/>
                  <a:pt x="790" y="1270"/>
                </a:cubicBezTo>
                <a:close/>
                <a:moveTo>
                  <a:pt x="805" y="1227"/>
                </a:moveTo>
                <a:cubicBezTo>
                  <a:pt x="789" y="1239"/>
                  <a:pt x="768" y="1220"/>
                  <a:pt x="743" y="1222"/>
                </a:cubicBezTo>
                <a:cubicBezTo>
                  <a:pt x="743" y="1197"/>
                  <a:pt x="723" y="1193"/>
                  <a:pt x="715" y="1176"/>
                </a:cubicBezTo>
                <a:cubicBezTo>
                  <a:pt x="711" y="1184"/>
                  <a:pt x="700" y="1173"/>
                  <a:pt x="700" y="1179"/>
                </a:cubicBezTo>
                <a:cubicBezTo>
                  <a:pt x="690" y="1176"/>
                  <a:pt x="699" y="1169"/>
                  <a:pt x="691" y="1161"/>
                </a:cubicBezTo>
                <a:cubicBezTo>
                  <a:pt x="682" y="1164"/>
                  <a:pt x="695" y="1169"/>
                  <a:pt x="691" y="1176"/>
                </a:cubicBezTo>
                <a:cubicBezTo>
                  <a:pt x="677" y="1166"/>
                  <a:pt x="677" y="1172"/>
                  <a:pt x="663" y="1171"/>
                </a:cubicBezTo>
                <a:cubicBezTo>
                  <a:pt x="672" y="1159"/>
                  <a:pt x="649" y="1151"/>
                  <a:pt x="641" y="1156"/>
                </a:cubicBezTo>
                <a:cubicBezTo>
                  <a:pt x="646" y="1142"/>
                  <a:pt x="641" y="1138"/>
                  <a:pt x="626" y="1137"/>
                </a:cubicBezTo>
                <a:cubicBezTo>
                  <a:pt x="626" y="1127"/>
                  <a:pt x="637" y="1128"/>
                  <a:pt x="647" y="1128"/>
                </a:cubicBezTo>
                <a:cubicBezTo>
                  <a:pt x="647" y="1136"/>
                  <a:pt x="652" y="1134"/>
                  <a:pt x="647" y="1140"/>
                </a:cubicBezTo>
                <a:cubicBezTo>
                  <a:pt x="650" y="1147"/>
                  <a:pt x="666" y="1148"/>
                  <a:pt x="672" y="1143"/>
                </a:cubicBezTo>
                <a:cubicBezTo>
                  <a:pt x="670" y="1135"/>
                  <a:pt x="666" y="1130"/>
                  <a:pt x="663" y="1125"/>
                </a:cubicBezTo>
                <a:cubicBezTo>
                  <a:pt x="671" y="1123"/>
                  <a:pt x="672" y="1117"/>
                  <a:pt x="681" y="1124"/>
                </a:cubicBezTo>
                <a:cubicBezTo>
                  <a:pt x="680" y="1113"/>
                  <a:pt x="660" y="1109"/>
                  <a:pt x="641" y="1103"/>
                </a:cubicBezTo>
                <a:cubicBezTo>
                  <a:pt x="636" y="1088"/>
                  <a:pt x="629" y="1074"/>
                  <a:pt x="622" y="1061"/>
                </a:cubicBezTo>
                <a:cubicBezTo>
                  <a:pt x="625" y="1052"/>
                  <a:pt x="635" y="1049"/>
                  <a:pt x="631" y="1033"/>
                </a:cubicBezTo>
                <a:cubicBezTo>
                  <a:pt x="642" y="1035"/>
                  <a:pt x="645" y="1029"/>
                  <a:pt x="655" y="1030"/>
                </a:cubicBezTo>
                <a:cubicBezTo>
                  <a:pt x="662" y="1044"/>
                  <a:pt x="673" y="1055"/>
                  <a:pt x="683" y="1066"/>
                </a:cubicBezTo>
                <a:cubicBezTo>
                  <a:pt x="690" y="1067"/>
                  <a:pt x="685" y="1055"/>
                  <a:pt x="686" y="1051"/>
                </a:cubicBezTo>
                <a:cubicBezTo>
                  <a:pt x="687" y="1054"/>
                  <a:pt x="701" y="1054"/>
                  <a:pt x="692" y="1051"/>
                </a:cubicBezTo>
                <a:cubicBezTo>
                  <a:pt x="699" y="1041"/>
                  <a:pt x="701" y="1060"/>
                  <a:pt x="711" y="1057"/>
                </a:cubicBezTo>
                <a:cubicBezTo>
                  <a:pt x="697" y="1064"/>
                  <a:pt x="713" y="1073"/>
                  <a:pt x="720" y="1078"/>
                </a:cubicBezTo>
                <a:cubicBezTo>
                  <a:pt x="726" y="1068"/>
                  <a:pt x="730" y="1078"/>
                  <a:pt x="739" y="1078"/>
                </a:cubicBezTo>
                <a:cubicBezTo>
                  <a:pt x="729" y="1082"/>
                  <a:pt x="725" y="1088"/>
                  <a:pt x="717" y="1087"/>
                </a:cubicBezTo>
                <a:cubicBezTo>
                  <a:pt x="709" y="1105"/>
                  <a:pt x="727" y="1100"/>
                  <a:pt x="727" y="1118"/>
                </a:cubicBezTo>
                <a:cubicBezTo>
                  <a:pt x="736" y="1118"/>
                  <a:pt x="742" y="1120"/>
                  <a:pt x="745" y="1127"/>
                </a:cubicBezTo>
                <a:cubicBezTo>
                  <a:pt x="749" y="1137"/>
                  <a:pt x="735" y="1129"/>
                  <a:pt x="739" y="1139"/>
                </a:cubicBezTo>
                <a:cubicBezTo>
                  <a:pt x="742" y="1147"/>
                  <a:pt x="751" y="1133"/>
                  <a:pt x="752" y="1145"/>
                </a:cubicBezTo>
                <a:cubicBezTo>
                  <a:pt x="757" y="1142"/>
                  <a:pt x="755" y="1133"/>
                  <a:pt x="767" y="1136"/>
                </a:cubicBezTo>
                <a:cubicBezTo>
                  <a:pt x="763" y="1149"/>
                  <a:pt x="773" y="1148"/>
                  <a:pt x="779" y="1151"/>
                </a:cubicBezTo>
                <a:cubicBezTo>
                  <a:pt x="770" y="1157"/>
                  <a:pt x="777" y="1166"/>
                  <a:pt x="773" y="1172"/>
                </a:cubicBezTo>
                <a:cubicBezTo>
                  <a:pt x="784" y="1168"/>
                  <a:pt x="799" y="1184"/>
                  <a:pt x="801" y="1169"/>
                </a:cubicBezTo>
                <a:cubicBezTo>
                  <a:pt x="811" y="1169"/>
                  <a:pt x="812" y="1178"/>
                  <a:pt x="816" y="1184"/>
                </a:cubicBezTo>
                <a:cubicBezTo>
                  <a:pt x="823" y="1180"/>
                  <a:pt x="820" y="1167"/>
                  <a:pt x="835" y="1172"/>
                </a:cubicBezTo>
                <a:cubicBezTo>
                  <a:pt x="837" y="1187"/>
                  <a:pt x="824" y="1187"/>
                  <a:pt x="832" y="1199"/>
                </a:cubicBezTo>
                <a:cubicBezTo>
                  <a:pt x="823" y="1199"/>
                  <a:pt x="823" y="1199"/>
                  <a:pt x="823" y="1199"/>
                </a:cubicBezTo>
                <a:cubicBezTo>
                  <a:pt x="823" y="1204"/>
                  <a:pt x="824" y="1211"/>
                  <a:pt x="820" y="1212"/>
                </a:cubicBezTo>
                <a:cubicBezTo>
                  <a:pt x="840" y="1221"/>
                  <a:pt x="855" y="1248"/>
                  <a:pt x="857" y="1266"/>
                </a:cubicBezTo>
                <a:cubicBezTo>
                  <a:pt x="842" y="1246"/>
                  <a:pt x="797" y="1260"/>
                  <a:pt x="805" y="1227"/>
                </a:cubicBezTo>
                <a:close/>
                <a:moveTo>
                  <a:pt x="979" y="1231"/>
                </a:moveTo>
                <a:cubicBezTo>
                  <a:pt x="959" y="1225"/>
                  <a:pt x="961" y="1216"/>
                  <a:pt x="951" y="1201"/>
                </a:cubicBezTo>
                <a:cubicBezTo>
                  <a:pt x="958" y="1202"/>
                  <a:pt x="958" y="1209"/>
                  <a:pt x="964" y="1210"/>
                </a:cubicBezTo>
                <a:cubicBezTo>
                  <a:pt x="972" y="1207"/>
                  <a:pt x="956" y="1204"/>
                  <a:pt x="961" y="1195"/>
                </a:cubicBezTo>
                <a:cubicBezTo>
                  <a:pt x="979" y="1203"/>
                  <a:pt x="997" y="1194"/>
                  <a:pt x="1007" y="1213"/>
                </a:cubicBezTo>
                <a:cubicBezTo>
                  <a:pt x="988" y="1210"/>
                  <a:pt x="975" y="1212"/>
                  <a:pt x="979" y="1231"/>
                </a:cubicBezTo>
                <a:close/>
                <a:moveTo>
                  <a:pt x="1053" y="1258"/>
                </a:moveTo>
                <a:cubicBezTo>
                  <a:pt x="1044" y="1256"/>
                  <a:pt x="1047" y="1256"/>
                  <a:pt x="1038" y="1258"/>
                </a:cubicBezTo>
                <a:cubicBezTo>
                  <a:pt x="1035" y="1248"/>
                  <a:pt x="1043" y="1249"/>
                  <a:pt x="1044" y="1243"/>
                </a:cubicBezTo>
                <a:cubicBezTo>
                  <a:pt x="1046" y="1244"/>
                  <a:pt x="1049" y="1246"/>
                  <a:pt x="1053" y="1246"/>
                </a:cubicBezTo>
                <a:cubicBezTo>
                  <a:pt x="1048" y="1252"/>
                  <a:pt x="1053" y="1250"/>
                  <a:pt x="1053" y="1258"/>
                </a:cubicBezTo>
                <a:close/>
                <a:moveTo>
                  <a:pt x="1117" y="902"/>
                </a:moveTo>
                <a:cubicBezTo>
                  <a:pt x="1118" y="899"/>
                  <a:pt x="1120" y="897"/>
                  <a:pt x="1119" y="893"/>
                </a:cubicBezTo>
                <a:cubicBezTo>
                  <a:pt x="1136" y="897"/>
                  <a:pt x="1133" y="893"/>
                  <a:pt x="1135" y="883"/>
                </a:cubicBezTo>
                <a:cubicBezTo>
                  <a:pt x="1146" y="885"/>
                  <a:pt x="1151" y="893"/>
                  <a:pt x="1159" y="898"/>
                </a:cubicBezTo>
                <a:cubicBezTo>
                  <a:pt x="1152" y="905"/>
                  <a:pt x="1126" y="905"/>
                  <a:pt x="1117" y="902"/>
                </a:cubicBezTo>
                <a:close/>
                <a:moveTo>
                  <a:pt x="1279" y="912"/>
                </a:moveTo>
                <a:cubicBezTo>
                  <a:pt x="1249" y="896"/>
                  <a:pt x="1212" y="923"/>
                  <a:pt x="1190" y="895"/>
                </a:cubicBezTo>
                <a:cubicBezTo>
                  <a:pt x="1190" y="879"/>
                  <a:pt x="1204" y="861"/>
                  <a:pt x="1226" y="870"/>
                </a:cubicBezTo>
                <a:cubicBezTo>
                  <a:pt x="1231" y="865"/>
                  <a:pt x="1235" y="860"/>
                  <a:pt x="1239" y="854"/>
                </a:cubicBezTo>
                <a:cubicBezTo>
                  <a:pt x="1241" y="856"/>
                  <a:pt x="1244" y="858"/>
                  <a:pt x="1248" y="857"/>
                </a:cubicBezTo>
                <a:cubicBezTo>
                  <a:pt x="1248" y="876"/>
                  <a:pt x="1248" y="876"/>
                  <a:pt x="1248" y="876"/>
                </a:cubicBezTo>
                <a:cubicBezTo>
                  <a:pt x="1259" y="857"/>
                  <a:pt x="1254" y="886"/>
                  <a:pt x="1279" y="878"/>
                </a:cubicBezTo>
                <a:cubicBezTo>
                  <a:pt x="1270" y="896"/>
                  <a:pt x="1280" y="902"/>
                  <a:pt x="1279" y="912"/>
                </a:cubicBezTo>
                <a:close/>
                <a:moveTo>
                  <a:pt x="1469" y="1180"/>
                </a:moveTo>
                <a:cubicBezTo>
                  <a:pt x="1465" y="1188"/>
                  <a:pt x="1456" y="1185"/>
                  <a:pt x="1451" y="1180"/>
                </a:cubicBezTo>
                <a:cubicBezTo>
                  <a:pt x="1452" y="1173"/>
                  <a:pt x="1467" y="1177"/>
                  <a:pt x="1469" y="1180"/>
                </a:cubicBezTo>
                <a:close/>
                <a:moveTo>
                  <a:pt x="1343" y="872"/>
                </a:moveTo>
                <a:cubicBezTo>
                  <a:pt x="1342" y="883"/>
                  <a:pt x="1333" y="886"/>
                  <a:pt x="1322" y="887"/>
                </a:cubicBezTo>
                <a:cubicBezTo>
                  <a:pt x="1321" y="870"/>
                  <a:pt x="1312" y="862"/>
                  <a:pt x="1300" y="857"/>
                </a:cubicBezTo>
                <a:cubicBezTo>
                  <a:pt x="1310" y="845"/>
                  <a:pt x="1315" y="864"/>
                  <a:pt x="1327" y="859"/>
                </a:cubicBezTo>
                <a:cubicBezTo>
                  <a:pt x="1327" y="852"/>
                  <a:pt x="1322" y="850"/>
                  <a:pt x="1327" y="844"/>
                </a:cubicBezTo>
                <a:cubicBezTo>
                  <a:pt x="1333" y="844"/>
                  <a:pt x="1334" y="848"/>
                  <a:pt x="1340" y="847"/>
                </a:cubicBezTo>
                <a:cubicBezTo>
                  <a:pt x="1336" y="852"/>
                  <a:pt x="1336" y="855"/>
                  <a:pt x="1343" y="856"/>
                </a:cubicBezTo>
                <a:cubicBezTo>
                  <a:pt x="1342" y="863"/>
                  <a:pt x="1335" y="863"/>
                  <a:pt x="1327" y="863"/>
                </a:cubicBezTo>
                <a:cubicBezTo>
                  <a:pt x="1328" y="870"/>
                  <a:pt x="1339" y="867"/>
                  <a:pt x="1343" y="872"/>
                </a:cubicBezTo>
                <a:close/>
                <a:moveTo>
                  <a:pt x="1349" y="853"/>
                </a:moveTo>
                <a:cubicBezTo>
                  <a:pt x="1360" y="853"/>
                  <a:pt x="1368" y="853"/>
                  <a:pt x="1370" y="856"/>
                </a:cubicBezTo>
                <a:cubicBezTo>
                  <a:pt x="1373" y="866"/>
                  <a:pt x="1348" y="861"/>
                  <a:pt x="1349" y="853"/>
                </a:cubicBezTo>
                <a:close/>
                <a:moveTo>
                  <a:pt x="1408" y="1211"/>
                </a:moveTo>
                <a:cubicBezTo>
                  <a:pt x="1404" y="1215"/>
                  <a:pt x="1404" y="1223"/>
                  <a:pt x="1396" y="1223"/>
                </a:cubicBezTo>
                <a:cubicBezTo>
                  <a:pt x="1388" y="1222"/>
                  <a:pt x="1392" y="1214"/>
                  <a:pt x="1384" y="1208"/>
                </a:cubicBezTo>
                <a:cubicBezTo>
                  <a:pt x="1377" y="1212"/>
                  <a:pt x="1382" y="1227"/>
                  <a:pt x="1375" y="1230"/>
                </a:cubicBezTo>
                <a:cubicBezTo>
                  <a:pt x="1365" y="1229"/>
                  <a:pt x="1367" y="1215"/>
                  <a:pt x="1365" y="1205"/>
                </a:cubicBezTo>
                <a:cubicBezTo>
                  <a:pt x="1382" y="1191"/>
                  <a:pt x="1392" y="1208"/>
                  <a:pt x="1408" y="1196"/>
                </a:cubicBezTo>
                <a:cubicBezTo>
                  <a:pt x="1413" y="1212"/>
                  <a:pt x="1439" y="1208"/>
                  <a:pt x="1442" y="1226"/>
                </a:cubicBezTo>
                <a:cubicBezTo>
                  <a:pt x="1424" y="1222"/>
                  <a:pt x="1420" y="1215"/>
                  <a:pt x="1408" y="1211"/>
                </a:cubicBezTo>
                <a:close/>
                <a:moveTo>
                  <a:pt x="1426" y="1195"/>
                </a:moveTo>
                <a:cubicBezTo>
                  <a:pt x="1428" y="1186"/>
                  <a:pt x="1420" y="1184"/>
                  <a:pt x="1426" y="1177"/>
                </a:cubicBezTo>
                <a:cubicBezTo>
                  <a:pt x="1436" y="1178"/>
                  <a:pt x="1443" y="1183"/>
                  <a:pt x="1454" y="1183"/>
                </a:cubicBezTo>
                <a:cubicBezTo>
                  <a:pt x="1454" y="1192"/>
                  <a:pt x="1454" y="1192"/>
                  <a:pt x="1454" y="1192"/>
                </a:cubicBezTo>
                <a:cubicBezTo>
                  <a:pt x="1442" y="1185"/>
                  <a:pt x="1440" y="1196"/>
                  <a:pt x="1426" y="1195"/>
                </a:cubicBezTo>
                <a:close/>
                <a:moveTo>
                  <a:pt x="1534" y="1243"/>
                </a:moveTo>
                <a:cubicBezTo>
                  <a:pt x="1525" y="1244"/>
                  <a:pt x="1517" y="1244"/>
                  <a:pt x="1519" y="1234"/>
                </a:cubicBezTo>
                <a:cubicBezTo>
                  <a:pt x="1526" y="1241"/>
                  <a:pt x="1538" y="1220"/>
                  <a:pt x="1549" y="1231"/>
                </a:cubicBezTo>
                <a:cubicBezTo>
                  <a:pt x="1547" y="1238"/>
                  <a:pt x="1530" y="1230"/>
                  <a:pt x="1534" y="1243"/>
                </a:cubicBezTo>
                <a:close/>
                <a:moveTo>
                  <a:pt x="1546" y="1225"/>
                </a:moveTo>
                <a:cubicBezTo>
                  <a:pt x="1543" y="1213"/>
                  <a:pt x="1531" y="1225"/>
                  <a:pt x="1528" y="1219"/>
                </a:cubicBezTo>
                <a:cubicBezTo>
                  <a:pt x="1520" y="1225"/>
                  <a:pt x="1519" y="1236"/>
                  <a:pt x="1503" y="1234"/>
                </a:cubicBezTo>
                <a:cubicBezTo>
                  <a:pt x="1505" y="1228"/>
                  <a:pt x="1501" y="1226"/>
                  <a:pt x="1500" y="1222"/>
                </a:cubicBezTo>
                <a:cubicBezTo>
                  <a:pt x="1498" y="1225"/>
                  <a:pt x="1492" y="1224"/>
                  <a:pt x="1491" y="1228"/>
                </a:cubicBezTo>
                <a:cubicBezTo>
                  <a:pt x="1482" y="1220"/>
                  <a:pt x="1472" y="1213"/>
                  <a:pt x="1454" y="1213"/>
                </a:cubicBezTo>
                <a:cubicBezTo>
                  <a:pt x="1460" y="1206"/>
                  <a:pt x="1490" y="1208"/>
                  <a:pt x="1494" y="1213"/>
                </a:cubicBezTo>
                <a:cubicBezTo>
                  <a:pt x="1502" y="1209"/>
                  <a:pt x="1489" y="1199"/>
                  <a:pt x="1491" y="1192"/>
                </a:cubicBezTo>
                <a:cubicBezTo>
                  <a:pt x="1488" y="1193"/>
                  <a:pt x="1485" y="1194"/>
                  <a:pt x="1485" y="1198"/>
                </a:cubicBezTo>
                <a:cubicBezTo>
                  <a:pt x="1475" y="1189"/>
                  <a:pt x="1487" y="1176"/>
                  <a:pt x="1497" y="1176"/>
                </a:cubicBezTo>
                <a:cubicBezTo>
                  <a:pt x="1502" y="1189"/>
                  <a:pt x="1531" y="1204"/>
                  <a:pt x="1521" y="1203"/>
                </a:cubicBezTo>
                <a:cubicBezTo>
                  <a:pt x="1523" y="1209"/>
                  <a:pt x="1523" y="1217"/>
                  <a:pt x="1531" y="1216"/>
                </a:cubicBezTo>
                <a:cubicBezTo>
                  <a:pt x="1537" y="1215"/>
                  <a:pt x="1531" y="1202"/>
                  <a:pt x="1540" y="1203"/>
                </a:cubicBezTo>
                <a:cubicBezTo>
                  <a:pt x="1552" y="1201"/>
                  <a:pt x="1546" y="1218"/>
                  <a:pt x="1558" y="1215"/>
                </a:cubicBezTo>
                <a:cubicBezTo>
                  <a:pt x="1558" y="1222"/>
                  <a:pt x="1547" y="1218"/>
                  <a:pt x="1546" y="1225"/>
                </a:cubicBezTo>
                <a:close/>
                <a:moveTo>
                  <a:pt x="1595" y="1230"/>
                </a:moveTo>
                <a:cubicBezTo>
                  <a:pt x="1576" y="1233"/>
                  <a:pt x="1574" y="1219"/>
                  <a:pt x="1561" y="1215"/>
                </a:cubicBezTo>
                <a:cubicBezTo>
                  <a:pt x="1573" y="1204"/>
                  <a:pt x="1583" y="1225"/>
                  <a:pt x="1595" y="1215"/>
                </a:cubicBezTo>
                <a:lnTo>
                  <a:pt x="1595" y="1230"/>
                </a:lnTo>
                <a:close/>
                <a:moveTo>
                  <a:pt x="1853" y="1215"/>
                </a:moveTo>
                <a:cubicBezTo>
                  <a:pt x="1832" y="1204"/>
                  <a:pt x="1798" y="1217"/>
                  <a:pt x="1785" y="1197"/>
                </a:cubicBezTo>
                <a:cubicBezTo>
                  <a:pt x="1795" y="1192"/>
                  <a:pt x="1797" y="1198"/>
                  <a:pt x="1809" y="1197"/>
                </a:cubicBezTo>
                <a:cubicBezTo>
                  <a:pt x="1812" y="1188"/>
                  <a:pt x="1805" y="1189"/>
                  <a:pt x="1806" y="1182"/>
                </a:cubicBezTo>
                <a:cubicBezTo>
                  <a:pt x="1822" y="1188"/>
                  <a:pt x="1836" y="1178"/>
                  <a:pt x="1840" y="1194"/>
                </a:cubicBezTo>
                <a:cubicBezTo>
                  <a:pt x="1849" y="1190"/>
                  <a:pt x="1857" y="1184"/>
                  <a:pt x="1865" y="1193"/>
                </a:cubicBezTo>
                <a:cubicBezTo>
                  <a:pt x="1863" y="1203"/>
                  <a:pt x="1851" y="1203"/>
                  <a:pt x="1853" y="1215"/>
                </a:cubicBezTo>
                <a:close/>
                <a:moveTo>
                  <a:pt x="2583" y="1010"/>
                </a:moveTo>
                <a:cubicBezTo>
                  <a:pt x="2574" y="1009"/>
                  <a:pt x="2565" y="1007"/>
                  <a:pt x="2567" y="995"/>
                </a:cubicBezTo>
                <a:cubicBezTo>
                  <a:pt x="2577" y="1001"/>
                  <a:pt x="2581" y="992"/>
                  <a:pt x="2589" y="998"/>
                </a:cubicBezTo>
                <a:cubicBezTo>
                  <a:pt x="2591" y="1006"/>
                  <a:pt x="2582" y="1004"/>
                  <a:pt x="2583" y="1010"/>
                </a:cubicBezTo>
                <a:close/>
                <a:moveTo>
                  <a:pt x="2745" y="1030"/>
                </a:moveTo>
                <a:cubicBezTo>
                  <a:pt x="2743" y="1033"/>
                  <a:pt x="2742" y="1035"/>
                  <a:pt x="2745" y="1036"/>
                </a:cubicBezTo>
                <a:cubicBezTo>
                  <a:pt x="2745" y="1042"/>
                  <a:pt x="2735" y="1038"/>
                  <a:pt x="2736" y="1045"/>
                </a:cubicBezTo>
                <a:cubicBezTo>
                  <a:pt x="2730" y="1043"/>
                  <a:pt x="2737" y="1028"/>
                  <a:pt x="2745" y="1030"/>
                </a:cubicBezTo>
                <a:close/>
                <a:moveTo>
                  <a:pt x="2789" y="1094"/>
                </a:moveTo>
                <a:cubicBezTo>
                  <a:pt x="2780" y="1080"/>
                  <a:pt x="2748" y="1055"/>
                  <a:pt x="2737" y="1076"/>
                </a:cubicBezTo>
                <a:cubicBezTo>
                  <a:pt x="2717" y="1076"/>
                  <a:pt x="2708" y="1069"/>
                  <a:pt x="2696" y="1055"/>
                </a:cubicBezTo>
                <a:cubicBezTo>
                  <a:pt x="2692" y="1056"/>
                  <a:pt x="2694" y="1063"/>
                  <a:pt x="2694" y="1067"/>
                </a:cubicBezTo>
                <a:cubicBezTo>
                  <a:pt x="2686" y="1059"/>
                  <a:pt x="2685" y="1061"/>
                  <a:pt x="2675" y="1058"/>
                </a:cubicBezTo>
                <a:cubicBezTo>
                  <a:pt x="2677" y="1055"/>
                  <a:pt x="2683" y="1054"/>
                  <a:pt x="2678" y="1052"/>
                </a:cubicBezTo>
                <a:cubicBezTo>
                  <a:pt x="2680" y="1043"/>
                  <a:pt x="2685" y="1055"/>
                  <a:pt x="2690" y="1052"/>
                </a:cubicBezTo>
                <a:cubicBezTo>
                  <a:pt x="2686" y="1045"/>
                  <a:pt x="2683" y="1037"/>
                  <a:pt x="2681" y="1028"/>
                </a:cubicBezTo>
                <a:cubicBezTo>
                  <a:pt x="2697" y="1032"/>
                  <a:pt x="2706" y="1038"/>
                  <a:pt x="2718" y="1039"/>
                </a:cubicBezTo>
                <a:cubicBezTo>
                  <a:pt x="2717" y="1043"/>
                  <a:pt x="2712" y="1042"/>
                  <a:pt x="2709" y="1043"/>
                </a:cubicBezTo>
                <a:cubicBezTo>
                  <a:pt x="2709" y="1049"/>
                  <a:pt x="2717" y="1046"/>
                  <a:pt x="2715" y="1055"/>
                </a:cubicBezTo>
                <a:cubicBezTo>
                  <a:pt x="2734" y="1054"/>
                  <a:pt x="2744" y="1065"/>
                  <a:pt x="2767" y="1054"/>
                </a:cubicBezTo>
                <a:cubicBezTo>
                  <a:pt x="2763" y="1068"/>
                  <a:pt x="2774" y="1067"/>
                  <a:pt x="2782" y="1069"/>
                </a:cubicBezTo>
                <a:cubicBezTo>
                  <a:pt x="2773" y="1080"/>
                  <a:pt x="2792" y="1080"/>
                  <a:pt x="2789" y="1094"/>
                </a:cubicBezTo>
                <a:close/>
                <a:moveTo>
                  <a:pt x="2859" y="1071"/>
                </a:moveTo>
                <a:cubicBezTo>
                  <a:pt x="2855" y="1065"/>
                  <a:pt x="2860" y="1060"/>
                  <a:pt x="2850" y="1056"/>
                </a:cubicBezTo>
                <a:cubicBezTo>
                  <a:pt x="2857" y="1044"/>
                  <a:pt x="2875" y="1068"/>
                  <a:pt x="2877" y="1053"/>
                </a:cubicBezTo>
                <a:cubicBezTo>
                  <a:pt x="2885" y="1054"/>
                  <a:pt x="2884" y="1064"/>
                  <a:pt x="2887" y="1071"/>
                </a:cubicBezTo>
                <a:cubicBezTo>
                  <a:pt x="2873" y="1062"/>
                  <a:pt x="2878" y="1072"/>
                  <a:pt x="2859" y="1071"/>
                </a:cubicBezTo>
                <a:close/>
                <a:moveTo>
                  <a:pt x="3007" y="1110"/>
                </a:moveTo>
                <a:cubicBezTo>
                  <a:pt x="3000" y="1102"/>
                  <a:pt x="2994" y="1120"/>
                  <a:pt x="2985" y="1110"/>
                </a:cubicBezTo>
                <a:cubicBezTo>
                  <a:pt x="2987" y="1112"/>
                  <a:pt x="2988" y="1115"/>
                  <a:pt x="2988" y="1119"/>
                </a:cubicBezTo>
                <a:cubicBezTo>
                  <a:pt x="2990" y="1122"/>
                  <a:pt x="3001" y="1118"/>
                  <a:pt x="3001" y="1131"/>
                </a:cubicBezTo>
                <a:cubicBezTo>
                  <a:pt x="2981" y="1125"/>
                  <a:pt x="2965" y="1103"/>
                  <a:pt x="2945" y="1092"/>
                </a:cubicBezTo>
                <a:cubicBezTo>
                  <a:pt x="2944" y="1102"/>
                  <a:pt x="2929" y="1099"/>
                  <a:pt x="2930" y="1110"/>
                </a:cubicBezTo>
                <a:cubicBezTo>
                  <a:pt x="2918" y="1108"/>
                  <a:pt x="2917" y="1095"/>
                  <a:pt x="2911" y="1086"/>
                </a:cubicBezTo>
                <a:cubicBezTo>
                  <a:pt x="2904" y="1089"/>
                  <a:pt x="2890" y="1092"/>
                  <a:pt x="2884" y="1086"/>
                </a:cubicBezTo>
                <a:cubicBezTo>
                  <a:pt x="2887" y="1074"/>
                  <a:pt x="2898" y="1073"/>
                  <a:pt x="2896" y="1062"/>
                </a:cubicBezTo>
                <a:cubicBezTo>
                  <a:pt x="2905" y="1064"/>
                  <a:pt x="2899" y="1066"/>
                  <a:pt x="2899" y="1074"/>
                </a:cubicBezTo>
                <a:cubicBezTo>
                  <a:pt x="2909" y="1070"/>
                  <a:pt x="2915" y="1072"/>
                  <a:pt x="2930" y="1074"/>
                </a:cubicBezTo>
                <a:cubicBezTo>
                  <a:pt x="2933" y="1078"/>
                  <a:pt x="2931" y="1078"/>
                  <a:pt x="2930" y="1083"/>
                </a:cubicBezTo>
                <a:cubicBezTo>
                  <a:pt x="2941" y="1078"/>
                  <a:pt x="2936" y="1091"/>
                  <a:pt x="2945" y="1089"/>
                </a:cubicBezTo>
                <a:cubicBezTo>
                  <a:pt x="2954" y="1080"/>
                  <a:pt x="2949" y="1074"/>
                  <a:pt x="2945" y="1064"/>
                </a:cubicBezTo>
                <a:cubicBezTo>
                  <a:pt x="2963" y="1071"/>
                  <a:pt x="2961" y="1067"/>
                  <a:pt x="2975" y="1064"/>
                </a:cubicBezTo>
                <a:cubicBezTo>
                  <a:pt x="2969" y="1067"/>
                  <a:pt x="2969" y="1076"/>
                  <a:pt x="2960" y="1076"/>
                </a:cubicBezTo>
                <a:cubicBezTo>
                  <a:pt x="2965" y="1088"/>
                  <a:pt x="2983" y="1086"/>
                  <a:pt x="2988" y="1097"/>
                </a:cubicBezTo>
                <a:cubicBezTo>
                  <a:pt x="2987" y="1092"/>
                  <a:pt x="2999" y="1088"/>
                  <a:pt x="3012" y="1088"/>
                </a:cubicBezTo>
                <a:cubicBezTo>
                  <a:pt x="3011" y="1100"/>
                  <a:pt x="3010" y="1097"/>
                  <a:pt x="3007" y="1110"/>
                </a:cubicBezTo>
                <a:close/>
                <a:moveTo>
                  <a:pt x="2964" y="1404"/>
                </a:moveTo>
                <a:cubicBezTo>
                  <a:pt x="2964" y="1392"/>
                  <a:pt x="2964" y="1392"/>
                  <a:pt x="2964" y="1392"/>
                </a:cubicBezTo>
                <a:cubicBezTo>
                  <a:pt x="2973" y="1394"/>
                  <a:pt x="2980" y="1399"/>
                  <a:pt x="2982" y="1407"/>
                </a:cubicBezTo>
                <a:cubicBezTo>
                  <a:pt x="2978" y="1412"/>
                  <a:pt x="2971" y="1406"/>
                  <a:pt x="2964" y="1404"/>
                </a:cubicBezTo>
                <a:close/>
                <a:moveTo>
                  <a:pt x="3108" y="1157"/>
                </a:moveTo>
                <a:cubicBezTo>
                  <a:pt x="3115" y="1150"/>
                  <a:pt x="3122" y="1168"/>
                  <a:pt x="3124" y="1176"/>
                </a:cubicBezTo>
                <a:cubicBezTo>
                  <a:pt x="3106" y="1178"/>
                  <a:pt x="3113" y="1162"/>
                  <a:pt x="3108" y="1157"/>
                </a:cubicBezTo>
                <a:close/>
                <a:moveTo>
                  <a:pt x="3495" y="1441"/>
                </a:moveTo>
                <a:cubicBezTo>
                  <a:pt x="3487" y="1441"/>
                  <a:pt x="3485" y="1436"/>
                  <a:pt x="3479" y="1435"/>
                </a:cubicBezTo>
                <a:cubicBezTo>
                  <a:pt x="3482" y="1432"/>
                  <a:pt x="3482" y="1428"/>
                  <a:pt x="3482" y="1423"/>
                </a:cubicBezTo>
                <a:cubicBezTo>
                  <a:pt x="3492" y="1420"/>
                  <a:pt x="3488" y="1431"/>
                  <a:pt x="3498" y="1429"/>
                </a:cubicBezTo>
                <a:cubicBezTo>
                  <a:pt x="3498" y="1434"/>
                  <a:pt x="3494" y="1435"/>
                  <a:pt x="3495" y="1441"/>
                </a:cubicBezTo>
                <a:close/>
                <a:moveTo>
                  <a:pt x="3013" y="389"/>
                </a:moveTo>
                <a:cubicBezTo>
                  <a:pt x="3020" y="403"/>
                  <a:pt x="3025" y="412"/>
                  <a:pt x="3017" y="426"/>
                </a:cubicBezTo>
                <a:cubicBezTo>
                  <a:pt x="3026" y="424"/>
                  <a:pt x="3023" y="434"/>
                  <a:pt x="3032" y="432"/>
                </a:cubicBezTo>
                <a:cubicBezTo>
                  <a:pt x="3050" y="421"/>
                  <a:pt x="3074" y="426"/>
                  <a:pt x="3097" y="425"/>
                </a:cubicBezTo>
                <a:cubicBezTo>
                  <a:pt x="3095" y="408"/>
                  <a:pt x="3131" y="405"/>
                  <a:pt x="3121" y="388"/>
                </a:cubicBezTo>
                <a:cubicBezTo>
                  <a:pt x="3123" y="395"/>
                  <a:pt x="3097" y="382"/>
                  <a:pt x="3099" y="370"/>
                </a:cubicBezTo>
                <a:cubicBezTo>
                  <a:pt x="3072" y="372"/>
                  <a:pt x="3035" y="371"/>
                  <a:pt x="3013" y="383"/>
                </a:cubicBezTo>
                <a:cubicBezTo>
                  <a:pt x="3023" y="382"/>
                  <a:pt x="3026" y="392"/>
                  <a:pt x="3013" y="389"/>
                </a:cubicBezTo>
                <a:close/>
                <a:moveTo>
                  <a:pt x="852" y="798"/>
                </a:moveTo>
                <a:cubicBezTo>
                  <a:pt x="852" y="799"/>
                  <a:pt x="854" y="801"/>
                  <a:pt x="855" y="798"/>
                </a:cubicBezTo>
                <a:cubicBezTo>
                  <a:pt x="849" y="795"/>
                  <a:pt x="847" y="789"/>
                  <a:pt x="836" y="792"/>
                </a:cubicBezTo>
                <a:cubicBezTo>
                  <a:pt x="837" y="797"/>
                  <a:pt x="833" y="799"/>
                  <a:pt x="827" y="798"/>
                </a:cubicBezTo>
                <a:cubicBezTo>
                  <a:pt x="827" y="813"/>
                  <a:pt x="827" y="813"/>
                  <a:pt x="827" y="813"/>
                </a:cubicBezTo>
                <a:cubicBezTo>
                  <a:pt x="845" y="818"/>
                  <a:pt x="838" y="798"/>
                  <a:pt x="852" y="798"/>
                </a:cubicBezTo>
                <a:close/>
                <a:moveTo>
                  <a:pt x="3787" y="1048"/>
                </a:moveTo>
                <a:cubicBezTo>
                  <a:pt x="3772" y="1048"/>
                  <a:pt x="3782" y="1031"/>
                  <a:pt x="3766" y="1027"/>
                </a:cubicBezTo>
                <a:cubicBezTo>
                  <a:pt x="3765" y="1029"/>
                  <a:pt x="3758" y="1039"/>
                  <a:pt x="3766" y="1039"/>
                </a:cubicBezTo>
                <a:cubicBezTo>
                  <a:pt x="3766" y="1037"/>
                  <a:pt x="3766" y="1033"/>
                  <a:pt x="3769" y="1033"/>
                </a:cubicBezTo>
                <a:cubicBezTo>
                  <a:pt x="3772" y="1041"/>
                  <a:pt x="3776" y="1049"/>
                  <a:pt x="3778" y="1058"/>
                </a:cubicBezTo>
                <a:cubicBezTo>
                  <a:pt x="3774" y="1053"/>
                  <a:pt x="3768" y="1055"/>
                  <a:pt x="3769" y="1064"/>
                </a:cubicBezTo>
                <a:cubicBezTo>
                  <a:pt x="3777" y="1062"/>
                  <a:pt x="3780" y="1065"/>
                  <a:pt x="3778" y="1073"/>
                </a:cubicBezTo>
                <a:cubicBezTo>
                  <a:pt x="3798" y="1065"/>
                  <a:pt x="3792" y="1080"/>
                  <a:pt x="3806" y="1085"/>
                </a:cubicBezTo>
                <a:cubicBezTo>
                  <a:pt x="3804" y="1070"/>
                  <a:pt x="3778" y="1066"/>
                  <a:pt x="3787" y="1048"/>
                </a:cubicBezTo>
                <a:close/>
                <a:moveTo>
                  <a:pt x="2337" y="1234"/>
                </a:moveTo>
                <a:cubicBezTo>
                  <a:pt x="2333" y="1218"/>
                  <a:pt x="2320" y="1232"/>
                  <a:pt x="2312" y="1222"/>
                </a:cubicBezTo>
                <a:cubicBezTo>
                  <a:pt x="2313" y="1227"/>
                  <a:pt x="2312" y="1231"/>
                  <a:pt x="2309" y="1234"/>
                </a:cubicBezTo>
                <a:cubicBezTo>
                  <a:pt x="2328" y="1234"/>
                  <a:pt x="2341" y="1237"/>
                  <a:pt x="2352" y="1234"/>
                </a:cubicBezTo>
                <a:cubicBezTo>
                  <a:pt x="2348" y="1232"/>
                  <a:pt x="2344" y="1229"/>
                  <a:pt x="2340" y="1228"/>
                </a:cubicBezTo>
                <a:cubicBezTo>
                  <a:pt x="2339" y="1230"/>
                  <a:pt x="2340" y="1234"/>
                  <a:pt x="2337" y="1234"/>
                </a:cubicBezTo>
                <a:close/>
                <a:moveTo>
                  <a:pt x="1890" y="1251"/>
                </a:moveTo>
                <a:cubicBezTo>
                  <a:pt x="1874" y="1246"/>
                  <a:pt x="1880" y="1262"/>
                  <a:pt x="1868" y="1261"/>
                </a:cubicBezTo>
                <a:cubicBezTo>
                  <a:pt x="1865" y="1260"/>
                  <a:pt x="1864" y="1257"/>
                  <a:pt x="1862" y="1255"/>
                </a:cubicBezTo>
                <a:cubicBezTo>
                  <a:pt x="1863" y="1250"/>
                  <a:pt x="1867" y="1249"/>
                  <a:pt x="1868" y="1245"/>
                </a:cubicBezTo>
                <a:cubicBezTo>
                  <a:pt x="1854" y="1258"/>
                  <a:pt x="1841" y="1248"/>
                  <a:pt x="1822" y="1249"/>
                </a:cubicBezTo>
                <a:cubicBezTo>
                  <a:pt x="1823" y="1270"/>
                  <a:pt x="1803" y="1252"/>
                  <a:pt x="1795" y="1265"/>
                </a:cubicBezTo>
                <a:cubicBezTo>
                  <a:pt x="1794" y="1259"/>
                  <a:pt x="1808" y="1252"/>
                  <a:pt x="1798" y="1246"/>
                </a:cubicBezTo>
                <a:cubicBezTo>
                  <a:pt x="1795" y="1248"/>
                  <a:pt x="1787" y="1259"/>
                  <a:pt x="1786" y="1252"/>
                </a:cubicBezTo>
                <a:cubicBezTo>
                  <a:pt x="1786" y="1248"/>
                  <a:pt x="1791" y="1250"/>
                  <a:pt x="1792" y="1246"/>
                </a:cubicBezTo>
                <a:cubicBezTo>
                  <a:pt x="1780" y="1251"/>
                  <a:pt x="1791" y="1233"/>
                  <a:pt x="1779" y="1237"/>
                </a:cubicBezTo>
                <a:cubicBezTo>
                  <a:pt x="1779" y="1242"/>
                  <a:pt x="1779" y="1247"/>
                  <a:pt x="1779" y="1253"/>
                </a:cubicBezTo>
                <a:cubicBezTo>
                  <a:pt x="1769" y="1249"/>
                  <a:pt x="1758" y="1257"/>
                  <a:pt x="1752" y="1244"/>
                </a:cubicBezTo>
                <a:cubicBezTo>
                  <a:pt x="1751" y="1246"/>
                  <a:pt x="1749" y="1247"/>
                  <a:pt x="1746" y="1247"/>
                </a:cubicBezTo>
                <a:cubicBezTo>
                  <a:pt x="1746" y="1268"/>
                  <a:pt x="1756" y="1244"/>
                  <a:pt x="1755" y="1262"/>
                </a:cubicBezTo>
                <a:cubicBezTo>
                  <a:pt x="1761" y="1263"/>
                  <a:pt x="1761" y="1258"/>
                  <a:pt x="1764" y="1256"/>
                </a:cubicBezTo>
                <a:cubicBezTo>
                  <a:pt x="1765" y="1270"/>
                  <a:pt x="1768" y="1260"/>
                  <a:pt x="1779" y="1256"/>
                </a:cubicBezTo>
                <a:cubicBezTo>
                  <a:pt x="1788" y="1260"/>
                  <a:pt x="1791" y="1269"/>
                  <a:pt x="1798" y="1274"/>
                </a:cubicBezTo>
                <a:cubicBezTo>
                  <a:pt x="1798" y="1270"/>
                  <a:pt x="1799" y="1267"/>
                  <a:pt x="1804" y="1268"/>
                </a:cubicBezTo>
                <a:cubicBezTo>
                  <a:pt x="1805" y="1272"/>
                  <a:pt x="1803" y="1279"/>
                  <a:pt x="1807" y="1280"/>
                </a:cubicBezTo>
                <a:cubicBezTo>
                  <a:pt x="1811" y="1274"/>
                  <a:pt x="1818" y="1270"/>
                  <a:pt x="1826" y="1267"/>
                </a:cubicBezTo>
                <a:cubicBezTo>
                  <a:pt x="1827" y="1272"/>
                  <a:pt x="1830" y="1275"/>
                  <a:pt x="1832" y="1280"/>
                </a:cubicBezTo>
                <a:cubicBezTo>
                  <a:pt x="1841" y="1282"/>
                  <a:pt x="1838" y="1271"/>
                  <a:pt x="1847" y="1273"/>
                </a:cubicBezTo>
                <a:cubicBezTo>
                  <a:pt x="1848" y="1280"/>
                  <a:pt x="1838" y="1277"/>
                  <a:pt x="1838" y="1283"/>
                </a:cubicBezTo>
                <a:cubicBezTo>
                  <a:pt x="1861" y="1279"/>
                  <a:pt x="1867" y="1270"/>
                  <a:pt x="1887" y="1282"/>
                </a:cubicBezTo>
                <a:cubicBezTo>
                  <a:pt x="1898" y="1271"/>
                  <a:pt x="1885" y="1263"/>
                  <a:pt x="1890" y="1251"/>
                </a:cubicBezTo>
                <a:close/>
                <a:moveTo>
                  <a:pt x="1997" y="1281"/>
                </a:moveTo>
                <a:cubicBezTo>
                  <a:pt x="1989" y="1277"/>
                  <a:pt x="1992" y="1264"/>
                  <a:pt x="2000" y="1271"/>
                </a:cubicBezTo>
                <a:cubicBezTo>
                  <a:pt x="2002" y="1264"/>
                  <a:pt x="1990" y="1253"/>
                  <a:pt x="1988" y="1259"/>
                </a:cubicBezTo>
                <a:cubicBezTo>
                  <a:pt x="1993" y="1266"/>
                  <a:pt x="1978" y="1278"/>
                  <a:pt x="1979" y="1290"/>
                </a:cubicBezTo>
                <a:cubicBezTo>
                  <a:pt x="1989" y="1293"/>
                  <a:pt x="1988" y="1285"/>
                  <a:pt x="1994" y="1284"/>
                </a:cubicBezTo>
                <a:cubicBezTo>
                  <a:pt x="1995" y="1288"/>
                  <a:pt x="1998" y="1288"/>
                  <a:pt x="1997" y="1293"/>
                </a:cubicBezTo>
                <a:cubicBezTo>
                  <a:pt x="1994" y="1293"/>
                  <a:pt x="1990" y="1288"/>
                  <a:pt x="1988" y="1293"/>
                </a:cubicBezTo>
                <a:cubicBezTo>
                  <a:pt x="1995" y="1300"/>
                  <a:pt x="2000" y="1289"/>
                  <a:pt x="2007" y="1296"/>
                </a:cubicBezTo>
                <a:cubicBezTo>
                  <a:pt x="2003" y="1286"/>
                  <a:pt x="2011" y="1288"/>
                  <a:pt x="2013" y="1284"/>
                </a:cubicBezTo>
                <a:cubicBezTo>
                  <a:pt x="2008" y="1283"/>
                  <a:pt x="2010" y="1277"/>
                  <a:pt x="2013" y="1274"/>
                </a:cubicBezTo>
                <a:cubicBezTo>
                  <a:pt x="1999" y="1273"/>
                  <a:pt x="1999" y="1277"/>
                  <a:pt x="1997" y="1281"/>
                </a:cubicBezTo>
                <a:close/>
                <a:moveTo>
                  <a:pt x="2798" y="1339"/>
                </a:moveTo>
                <a:cubicBezTo>
                  <a:pt x="2810" y="1334"/>
                  <a:pt x="2815" y="1324"/>
                  <a:pt x="2825" y="1317"/>
                </a:cubicBezTo>
                <a:cubicBezTo>
                  <a:pt x="2815" y="1305"/>
                  <a:pt x="2802" y="1332"/>
                  <a:pt x="2794" y="1317"/>
                </a:cubicBezTo>
                <a:cubicBezTo>
                  <a:pt x="2799" y="1322"/>
                  <a:pt x="2804" y="1320"/>
                  <a:pt x="2804" y="1311"/>
                </a:cubicBezTo>
                <a:cubicBezTo>
                  <a:pt x="2794" y="1312"/>
                  <a:pt x="2789" y="1308"/>
                  <a:pt x="2782" y="1305"/>
                </a:cubicBezTo>
                <a:cubicBezTo>
                  <a:pt x="2781" y="1308"/>
                  <a:pt x="2782" y="1311"/>
                  <a:pt x="2779" y="1311"/>
                </a:cubicBezTo>
                <a:cubicBezTo>
                  <a:pt x="2778" y="1309"/>
                  <a:pt x="2779" y="1305"/>
                  <a:pt x="2776" y="1305"/>
                </a:cubicBezTo>
                <a:cubicBezTo>
                  <a:pt x="2780" y="1313"/>
                  <a:pt x="2769" y="1320"/>
                  <a:pt x="2776" y="1321"/>
                </a:cubicBezTo>
                <a:cubicBezTo>
                  <a:pt x="2782" y="1315"/>
                  <a:pt x="2783" y="1343"/>
                  <a:pt x="2798" y="1339"/>
                </a:cubicBezTo>
                <a:close/>
                <a:moveTo>
                  <a:pt x="2792" y="1351"/>
                </a:moveTo>
                <a:cubicBezTo>
                  <a:pt x="2790" y="1365"/>
                  <a:pt x="2792" y="1373"/>
                  <a:pt x="2804" y="1363"/>
                </a:cubicBezTo>
                <a:cubicBezTo>
                  <a:pt x="2800" y="1387"/>
                  <a:pt x="2842" y="1395"/>
                  <a:pt x="2860" y="1384"/>
                </a:cubicBezTo>
                <a:cubicBezTo>
                  <a:pt x="2835" y="1369"/>
                  <a:pt x="2811" y="1372"/>
                  <a:pt x="2792" y="1351"/>
                </a:cubicBezTo>
                <a:close/>
                <a:moveTo>
                  <a:pt x="3125" y="1513"/>
                </a:moveTo>
                <a:cubicBezTo>
                  <a:pt x="3124" y="1507"/>
                  <a:pt x="3103" y="1497"/>
                  <a:pt x="3109" y="1504"/>
                </a:cubicBezTo>
                <a:cubicBezTo>
                  <a:pt x="3119" y="1512"/>
                  <a:pt x="3134" y="1523"/>
                  <a:pt x="3143" y="1515"/>
                </a:cubicBezTo>
                <a:cubicBezTo>
                  <a:pt x="3132" y="1513"/>
                  <a:pt x="3126" y="1500"/>
                  <a:pt x="3125" y="1513"/>
                </a:cubicBezTo>
                <a:close/>
                <a:moveTo>
                  <a:pt x="3109" y="1522"/>
                </a:moveTo>
                <a:cubicBezTo>
                  <a:pt x="3112" y="1540"/>
                  <a:pt x="3125" y="1527"/>
                  <a:pt x="3131" y="1540"/>
                </a:cubicBezTo>
                <a:cubicBezTo>
                  <a:pt x="3132" y="1535"/>
                  <a:pt x="3138" y="1538"/>
                  <a:pt x="3140" y="1540"/>
                </a:cubicBezTo>
                <a:cubicBezTo>
                  <a:pt x="3135" y="1529"/>
                  <a:pt x="3116" y="1532"/>
                  <a:pt x="3109" y="1522"/>
                </a:cubicBezTo>
                <a:close/>
                <a:moveTo>
                  <a:pt x="3235" y="1551"/>
                </a:moveTo>
                <a:cubicBezTo>
                  <a:pt x="3235" y="1565"/>
                  <a:pt x="3225" y="1546"/>
                  <a:pt x="3223" y="1542"/>
                </a:cubicBezTo>
                <a:cubicBezTo>
                  <a:pt x="3192" y="1561"/>
                  <a:pt x="3178" y="1518"/>
                  <a:pt x="3162" y="1528"/>
                </a:cubicBezTo>
                <a:cubicBezTo>
                  <a:pt x="3186" y="1533"/>
                  <a:pt x="3187" y="1563"/>
                  <a:pt x="3211" y="1570"/>
                </a:cubicBezTo>
                <a:cubicBezTo>
                  <a:pt x="3212" y="1565"/>
                  <a:pt x="3206" y="1562"/>
                  <a:pt x="3211" y="1561"/>
                </a:cubicBezTo>
                <a:cubicBezTo>
                  <a:pt x="3221" y="1563"/>
                  <a:pt x="3228" y="1567"/>
                  <a:pt x="3226" y="1573"/>
                </a:cubicBezTo>
                <a:cubicBezTo>
                  <a:pt x="3229" y="1558"/>
                  <a:pt x="3242" y="1570"/>
                  <a:pt x="3248" y="1563"/>
                </a:cubicBezTo>
                <a:cubicBezTo>
                  <a:pt x="3240" y="1563"/>
                  <a:pt x="3243" y="1551"/>
                  <a:pt x="3235" y="1551"/>
                </a:cubicBezTo>
                <a:close/>
                <a:moveTo>
                  <a:pt x="3390" y="1626"/>
                </a:moveTo>
                <a:cubicBezTo>
                  <a:pt x="3379" y="1608"/>
                  <a:pt x="3353" y="1612"/>
                  <a:pt x="3337" y="1605"/>
                </a:cubicBezTo>
                <a:cubicBezTo>
                  <a:pt x="3336" y="1604"/>
                  <a:pt x="3335" y="1596"/>
                  <a:pt x="3334" y="1596"/>
                </a:cubicBezTo>
                <a:cubicBezTo>
                  <a:pt x="3318" y="1589"/>
                  <a:pt x="3301" y="1586"/>
                  <a:pt x="3285" y="1584"/>
                </a:cubicBezTo>
                <a:cubicBezTo>
                  <a:pt x="3280" y="1571"/>
                  <a:pt x="3258" y="1564"/>
                  <a:pt x="3251" y="1572"/>
                </a:cubicBezTo>
                <a:cubicBezTo>
                  <a:pt x="3266" y="1577"/>
                  <a:pt x="3277" y="1587"/>
                  <a:pt x="3282" y="1603"/>
                </a:cubicBezTo>
                <a:cubicBezTo>
                  <a:pt x="3261" y="1595"/>
                  <a:pt x="3265" y="1591"/>
                  <a:pt x="3251" y="1582"/>
                </a:cubicBezTo>
                <a:cubicBezTo>
                  <a:pt x="3250" y="1601"/>
                  <a:pt x="3270" y="1598"/>
                  <a:pt x="3276" y="1609"/>
                </a:cubicBezTo>
                <a:cubicBezTo>
                  <a:pt x="3285" y="1608"/>
                  <a:pt x="3287" y="1599"/>
                  <a:pt x="3300" y="1603"/>
                </a:cubicBezTo>
                <a:cubicBezTo>
                  <a:pt x="3301" y="1607"/>
                  <a:pt x="3299" y="1614"/>
                  <a:pt x="3304" y="1615"/>
                </a:cubicBezTo>
                <a:cubicBezTo>
                  <a:pt x="3310" y="1599"/>
                  <a:pt x="3327" y="1625"/>
                  <a:pt x="3334" y="1608"/>
                </a:cubicBezTo>
                <a:cubicBezTo>
                  <a:pt x="3340" y="1630"/>
                  <a:pt x="3380" y="1620"/>
                  <a:pt x="3380" y="1638"/>
                </a:cubicBezTo>
                <a:cubicBezTo>
                  <a:pt x="3386" y="1639"/>
                  <a:pt x="3386" y="1634"/>
                  <a:pt x="3390" y="1632"/>
                </a:cubicBezTo>
                <a:cubicBezTo>
                  <a:pt x="3393" y="1640"/>
                  <a:pt x="3398" y="1643"/>
                  <a:pt x="3402" y="1635"/>
                </a:cubicBezTo>
                <a:cubicBezTo>
                  <a:pt x="3410" y="1647"/>
                  <a:pt x="3406" y="1640"/>
                  <a:pt x="3414" y="1650"/>
                </a:cubicBezTo>
                <a:cubicBezTo>
                  <a:pt x="3414" y="1640"/>
                  <a:pt x="3433" y="1648"/>
                  <a:pt x="3433" y="1638"/>
                </a:cubicBezTo>
                <a:cubicBezTo>
                  <a:pt x="3415" y="1639"/>
                  <a:pt x="3406" y="1617"/>
                  <a:pt x="3390" y="1626"/>
                </a:cubicBezTo>
                <a:close/>
                <a:moveTo>
                  <a:pt x="2016" y="1274"/>
                </a:moveTo>
                <a:cubicBezTo>
                  <a:pt x="2016" y="1283"/>
                  <a:pt x="2021" y="1287"/>
                  <a:pt x="2028" y="1289"/>
                </a:cubicBezTo>
                <a:cubicBezTo>
                  <a:pt x="2031" y="1284"/>
                  <a:pt x="2032" y="1275"/>
                  <a:pt x="2034" y="1268"/>
                </a:cubicBezTo>
                <a:cubicBezTo>
                  <a:pt x="2024" y="1267"/>
                  <a:pt x="2027" y="1277"/>
                  <a:pt x="2016" y="1274"/>
                </a:cubicBezTo>
                <a:close/>
              </a:path>
            </a:pathLst>
          </a:custGeom>
          <a:solidFill>
            <a:srgbClr val="9F6A3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276725" y="1667046"/>
            <a:ext cx="3949158" cy="1446550"/>
            <a:chOff x="4276725" y="1667046"/>
            <a:chExt cx="3949158" cy="1446550"/>
          </a:xfrm>
        </p:grpSpPr>
        <p:sp>
          <p:nvSpPr>
            <p:cNvPr id="9" name="文本框 8"/>
            <p:cNvSpPr txBox="1"/>
            <p:nvPr/>
          </p:nvSpPr>
          <p:spPr>
            <a:xfrm>
              <a:off x="4276725" y="1667046"/>
              <a:ext cx="22493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</a:t>
              </a:r>
              <a:endParaRPr lang="en-US" altLang="zh-CN" sz="8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568408" y="2185700"/>
              <a:ext cx="26574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40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769428" y="1891784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人类文明的宝贵遗产</a:t>
              </a:r>
              <a:endParaRPr lang="zh-CN" altLang="en-US" dirty="0">
                <a:solidFill>
                  <a:srgbClr val="F1DCB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" name="矩形: 圆角 1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989985" y="672545"/>
            <a:ext cx="2123180" cy="1830328"/>
            <a:chOff x="2958235" y="1538077"/>
            <a:chExt cx="2411896" cy="2079221"/>
          </a:xfrm>
        </p:grpSpPr>
        <p:sp>
          <p:nvSpPr>
            <p:cNvPr id="5" name="Hexágono 6"/>
            <p:cNvSpPr/>
            <p:nvPr/>
          </p:nvSpPr>
          <p:spPr>
            <a:xfrm>
              <a:off x="2958235" y="1538077"/>
              <a:ext cx="2411896" cy="2079221"/>
            </a:xfrm>
            <a:prstGeom prst="hexagon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F1DCB9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289541" y="2073312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1DCB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和平合作</a:t>
              </a:r>
              <a:endParaRPr lang="en-US" altLang="zh-CN" sz="28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151165" y="3016807"/>
            <a:ext cx="2123180" cy="1830328"/>
            <a:chOff x="7119415" y="3882339"/>
            <a:chExt cx="2411896" cy="2079221"/>
          </a:xfrm>
        </p:grpSpPr>
        <p:sp>
          <p:nvSpPr>
            <p:cNvPr id="8" name="Hexágono 5"/>
            <p:cNvSpPr/>
            <p:nvPr/>
          </p:nvSpPr>
          <p:spPr>
            <a:xfrm>
              <a:off x="7119415" y="3882339"/>
              <a:ext cx="2411896" cy="2079221"/>
            </a:xfrm>
            <a:prstGeom prst="hexagon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F1DCB9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433429" y="4487413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互利共赢</a:t>
              </a:r>
              <a:endParaRPr lang="zh-CN" altLang="en-US" sz="28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151165" y="672545"/>
            <a:ext cx="2123180" cy="1830328"/>
            <a:chOff x="7119415" y="1538077"/>
            <a:chExt cx="2411896" cy="2079221"/>
          </a:xfrm>
        </p:grpSpPr>
        <p:sp>
          <p:nvSpPr>
            <p:cNvPr id="11" name="Hexágono 4"/>
            <p:cNvSpPr/>
            <p:nvPr/>
          </p:nvSpPr>
          <p:spPr>
            <a:xfrm>
              <a:off x="7119415" y="1538077"/>
              <a:ext cx="2411896" cy="2079221"/>
            </a:xfrm>
            <a:prstGeom prst="hexagon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rgbClr val="9F6A3B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433429" y="2049778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9F6A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开放包容</a:t>
              </a:r>
              <a:endParaRPr lang="en-US" altLang="zh-CN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989985" y="3016807"/>
            <a:ext cx="2123180" cy="1830328"/>
            <a:chOff x="2958235" y="3882339"/>
            <a:chExt cx="2411896" cy="2079221"/>
          </a:xfrm>
        </p:grpSpPr>
        <p:sp>
          <p:nvSpPr>
            <p:cNvPr id="14" name="Hexágono 7"/>
            <p:cNvSpPr/>
            <p:nvPr/>
          </p:nvSpPr>
          <p:spPr>
            <a:xfrm>
              <a:off x="2958235" y="3882339"/>
              <a:ext cx="2411896" cy="2079221"/>
            </a:xfrm>
            <a:prstGeom prst="hexagon">
              <a:avLst/>
            </a:prstGeom>
            <a:solidFill>
              <a:srgbClr val="FFC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rgbClr val="9F6A3B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223868" y="4472760"/>
              <a:ext cx="1981199" cy="752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9F6A3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互学互鉴</a:t>
              </a:r>
              <a:endParaRPr lang="en-US" altLang="zh-CN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70575" y="1844676"/>
            <a:ext cx="2123180" cy="1830328"/>
            <a:chOff x="5070575" y="1844676"/>
            <a:chExt cx="2123180" cy="1830328"/>
          </a:xfrm>
        </p:grpSpPr>
        <p:sp>
          <p:nvSpPr>
            <p:cNvPr id="17" name="Hexágono 3"/>
            <p:cNvSpPr/>
            <p:nvPr/>
          </p:nvSpPr>
          <p:spPr>
            <a:xfrm>
              <a:off x="5070575" y="1844676"/>
              <a:ext cx="2123180" cy="1830328"/>
            </a:xfrm>
            <a:prstGeom prst="hexagon">
              <a:avLst/>
            </a:prstGeom>
            <a:noFill/>
            <a:ln w="57150">
              <a:solidFill>
                <a:srgbClr val="9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矩形 19"/>
            <p:cNvSpPr/>
            <p:nvPr/>
          </p:nvSpPr>
          <p:spPr>
            <a:xfrm>
              <a:off x="5249822" y="2067342"/>
              <a:ext cx="176468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9F6A3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这是人类文明的宝贵遗产</a:t>
              </a:r>
              <a:endParaRPr lang="zh-CN" altLang="en-US" sz="28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20521" y="1159068"/>
            <a:ext cx="5433320" cy="971574"/>
          </a:xfrm>
          <a:prstGeom prst="rect">
            <a:avLst/>
          </a:pr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/>
          </a:p>
        </p:txBody>
      </p:sp>
      <p:sp>
        <p:nvSpPr>
          <p:cNvPr id="3" name="矩形 2"/>
          <p:cNvSpPr/>
          <p:nvPr/>
        </p:nvSpPr>
        <p:spPr>
          <a:xfrm>
            <a:off x="5359481" y="1021376"/>
            <a:ext cx="3977474" cy="337088"/>
          </a:xfrm>
          <a:prstGeom prst="rect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公元前</a:t>
            </a:r>
            <a:r>
              <a:rPr lang="en-US" altLang="zh-CN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多年的中国汉代</a:t>
            </a:r>
            <a:endParaRPr lang="zh-CN" altLang="en-US" sz="1600" b="1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1929468" y="2041446"/>
            <a:ext cx="2117057" cy="1825050"/>
          </a:xfrm>
          <a:prstGeom prst="hexagon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r>
              <a:rPr lang="zh-CN" altLang="en-US" sz="3600" b="1" dirty="0">
                <a:solidFill>
                  <a:srgbClr val="F1DC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和平合作</a:t>
            </a:r>
            <a:endParaRPr lang="zh-CN" altLang="en-US" sz="3600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>
            <a:stCxn id="4" idx="5"/>
            <a:endCxn id="2" idx="1"/>
          </p:cNvCxnSpPr>
          <p:nvPr/>
        </p:nvCxnSpPr>
        <p:spPr>
          <a:xfrm flipV="1">
            <a:off x="3590263" y="1644855"/>
            <a:ext cx="1130258" cy="396591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>
            <a:stCxn id="4" idx="0"/>
          </p:cNvCxnSpPr>
          <p:nvPr/>
        </p:nvCxnSpPr>
        <p:spPr>
          <a:xfrm flipV="1">
            <a:off x="4046525" y="2897829"/>
            <a:ext cx="673995" cy="56142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>
            <a:stCxn id="4" idx="1"/>
            <a:endCxn id="12" idx="1"/>
          </p:cNvCxnSpPr>
          <p:nvPr/>
        </p:nvCxnSpPr>
        <p:spPr>
          <a:xfrm>
            <a:off x="3590263" y="3866496"/>
            <a:ext cx="1130258" cy="294793"/>
          </a:xfrm>
          <a:prstGeom prst="straightConnector1">
            <a:avLst/>
          </a:prstGeom>
          <a:ln>
            <a:solidFill>
              <a:srgbClr val="9DA26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27"/>
          <p:cNvSpPr txBox="1"/>
          <p:nvPr/>
        </p:nvSpPr>
        <p:spPr>
          <a:xfrm>
            <a:off x="5074110" y="1518352"/>
            <a:ext cx="4869579" cy="500161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一支从长安出发的和平使团，开始打通东方通往西方的道路，完成了“凿空之旅”，这就是著名的张骞出使西域。</a:t>
            </a:r>
            <a:endParaRPr lang="zh-CN" altLang="en-US" sz="140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0521" y="2414481"/>
            <a:ext cx="5433320" cy="971574"/>
          </a:xfrm>
          <a:prstGeom prst="rect">
            <a:avLst/>
          </a:prstGeom>
          <a:noFill/>
          <a:ln w="19050">
            <a:solidFill>
              <a:srgbClr val="FFC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/>
          </a:p>
        </p:txBody>
      </p:sp>
      <p:sp>
        <p:nvSpPr>
          <p:cNvPr id="10" name="矩形 9"/>
          <p:cNvSpPr/>
          <p:nvPr/>
        </p:nvSpPr>
        <p:spPr>
          <a:xfrm>
            <a:off x="5359481" y="2276788"/>
            <a:ext cx="3977474" cy="337088"/>
          </a:xfrm>
          <a:prstGeom prst="rect">
            <a:avLst/>
          </a:prstGeom>
          <a:solidFill>
            <a:srgbClr val="FFC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r>
              <a:rPr lang="zh-CN" altLang="en-US" sz="1600" b="1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600" b="1" dirty="0">
                <a:solidFill>
                  <a:srgbClr val="9F6A3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中国唐宋元时期</a:t>
            </a:r>
            <a:endParaRPr lang="zh-CN" altLang="en-US" sz="1600" b="1" dirty="0">
              <a:solidFill>
                <a:srgbClr val="9F6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0"/>
          <p:cNvSpPr txBox="1"/>
          <p:nvPr/>
        </p:nvSpPr>
        <p:spPr>
          <a:xfrm>
            <a:off x="5065844" y="2647289"/>
            <a:ext cx="4919183" cy="715605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陆上和海上丝绸之路同步发展，中国、意大利、摩洛哥的旅行家杜环、马可</a:t>
            </a:r>
            <a:r>
              <a:rPr lang="en-US" altLang="zh-CN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波罗、伊本</a:t>
            </a:r>
            <a:r>
              <a:rPr lang="en-US" altLang="zh-CN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白图泰都在陆上和海上丝绸之路留下了历史印记。</a:t>
            </a:r>
            <a:endParaRPr lang="zh-CN" altLang="en-US" sz="140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20521" y="3683637"/>
            <a:ext cx="5433320" cy="955303"/>
          </a:xfrm>
          <a:prstGeom prst="rect">
            <a:avLst/>
          </a:prstGeom>
          <a:noFill/>
          <a:ln w="19050">
            <a:solidFill>
              <a:srgbClr val="9F6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pPr algn="ctr"/>
            <a:endParaRPr lang="zh-CN" altLang="en-US" sz="1015"/>
          </a:p>
        </p:txBody>
      </p:sp>
      <p:sp>
        <p:nvSpPr>
          <p:cNvPr id="13" name="矩形 12"/>
          <p:cNvSpPr/>
          <p:nvPr/>
        </p:nvSpPr>
        <p:spPr>
          <a:xfrm>
            <a:off x="5359481" y="3545943"/>
            <a:ext cx="3977474" cy="337088"/>
          </a:xfrm>
          <a:prstGeom prst="rect">
            <a:avLst/>
          </a:prstGeom>
          <a:solidFill>
            <a:srgbClr val="9F6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04" tIns="34302" rIns="68604" bIns="34302" rtlCol="0" anchor="ctr"/>
          <a:lstStyle/>
          <a:p>
            <a:r>
              <a:rPr lang="en-US" altLang="zh-CN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15</a:t>
            </a:r>
            <a:r>
              <a:rPr lang="zh-CN" altLang="en-US" sz="1600" b="1" dirty="0">
                <a:solidFill>
                  <a:srgbClr val="F1DCB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世纪初的明代</a:t>
            </a:r>
            <a:endParaRPr lang="zh-CN" altLang="en-US" sz="1600" b="1" dirty="0">
              <a:solidFill>
                <a:srgbClr val="F1DC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33"/>
          <p:cNvSpPr txBox="1"/>
          <p:nvPr/>
        </p:nvSpPr>
        <p:spPr>
          <a:xfrm>
            <a:off x="5359481" y="4045616"/>
            <a:ext cx="4877845" cy="284718"/>
          </a:xfrm>
          <a:prstGeom prst="rect">
            <a:avLst/>
          </a:prstGeom>
          <a:noFill/>
        </p:spPr>
        <p:txBody>
          <a:bodyPr wrap="square" lIns="68604" tIns="34302" rIns="68604" bIns="34302" rtlCol="0">
            <a:spAutoFit/>
          </a:bodyPr>
          <a:lstStyle/>
          <a:p>
            <a:r>
              <a:rPr lang="zh-CN" altLang="en-US" sz="1400" dirty="0">
                <a:solidFill>
                  <a:srgbClr val="763E2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中国著名航海家郑和七次远洋航海，留下千古佳话。</a:t>
            </a:r>
            <a:endParaRPr lang="zh-CN" altLang="en-US" sz="1400" dirty="0">
              <a:solidFill>
                <a:srgbClr val="763E2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85346" y="1333500"/>
            <a:ext cx="677108" cy="2057400"/>
            <a:chOff x="385346" y="1333500"/>
            <a:chExt cx="677108" cy="2057400"/>
          </a:xfrm>
        </p:grpSpPr>
        <p:sp>
          <p:nvSpPr>
            <p:cNvPr id="21" name="矩形: 圆角 20"/>
            <p:cNvSpPr/>
            <p:nvPr/>
          </p:nvSpPr>
          <p:spPr>
            <a:xfrm>
              <a:off x="431800" y="1333500"/>
              <a:ext cx="584200" cy="2057400"/>
            </a:xfrm>
            <a:prstGeom prst="roundRect">
              <a:avLst/>
            </a:prstGeom>
            <a:solidFill>
              <a:srgbClr val="9F6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85346" y="1419225"/>
              <a:ext cx="677108" cy="1733808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3200" b="1" dirty="0">
                  <a:solidFill>
                    <a:srgbClr val="F1DC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丝路精神</a:t>
              </a:r>
              <a:endParaRPr lang="zh-CN" altLang="en-US" sz="3200" dirty="0">
                <a:solidFill>
                  <a:srgbClr val="F1DCB9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5346" y="3463430"/>
            <a:ext cx="677108" cy="17338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rgbClr val="9F6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和平合作</a:t>
            </a:r>
            <a:endParaRPr lang="zh-CN" altLang="en-US" sz="3200" dirty="0">
              <a:solidFill>
                <a:srgbClr val="9F6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8" grpId="0"/>
          <p:bldP spid="9" grpId="0" animBg="1"/>
          <p:bldP spid="10" grpId="0" animBg="1"/>
          <p:bldP spid="11" grpId="0"/>
          <p:bldP spid="12" grpId="0" animBg="1"/>
          <p:bldP spid="13" grpId="0" animBg="1"/>
          <p:bldP spid="14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7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2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8" grpId="0"/>
          <p:bldP spid="9" grpId="0" animBg="1"/>
          <p:bldP spid="10" grpId="0" animBg="1"/>
          <p:bldP spid="11" grpId="0"/>
          <p:bldP spid="12" grpId="0" animBg="1"/>
          <p:bldP spid="13" grpId="0" animBg="1"/>
          <p:bldP spid="14" grpId="0"/>
          <p:bldP spid="24" grpId="0"/>
        </p:bldLst>
      </p:timing>
    </mc:Fallback>
  </mc:AlternateContent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2958</Words>
  <Application>WPS 演示</Application>
  <PresentationFormat>宽屏</PresentationFormat>
  <Paragraphs>338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等线</vt:lpstr>
      <vt:lpstr>Arial Unicode MS</vt:lpstr>
      <vt:lpstr>等线 Light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30</cp:revision>
  <dcterms:created xsi:type="dcterms:W3CDTF">2017-05-16T05:02:00Z</dcterms:created>
  <dcterms:modified xsi:type="dcterms:W3CDTF">2024-06-04T05:22:36Z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EFC6CBBAFE2E44238975B5E0C789A1B2_13</vt:lpwstr>
  </property>
  <property fmtid="{D5CDD505-2E9C-101B-9397-08002B2CF9AE}" pid="3" name="KSOProductBuildVer">
    <vt:lpwstr>2052-12.1.0.16417</vt:lpwstr>
  </property>
</Properties>
</file>