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874E7-85B4-469C-9780-B84951923B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 advClick="0" advTm="2000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1" y="0"/>
            <a:ext cx="9168553" cy="514349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90179" y="359719"/>
            <a:ext cx="584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学习党章   遵守党章  贯彻党章   维护党章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571750" y="2464656"/>
            <a:ext cx="3476919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党章系统学习课程</a:t>
            </a:r>
            <a:endParaRPr lang="zh-CN" sz="2400" b="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2" y="825559"/>
            <a:ext cx="8052179" cy="174619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56" y="427270"/>
            <a:ext cx="2079438" cy="135667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1865181" y="0"/>
            <a:ext cx="0" cy="5143500"/>
          </a:xfrm>
          <a:prstGeom prst="line">
            <a:avLst/>
          </a:prstGeom>
          <a:noFill/>
          <a:ln w="9525" cap="flat">
            <a:solidFill>
              <a:srgbClr val="716F6E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/>
          </a:p>
        </p:txBody>
      </p:sp>
      <p:grpSp>
        <p:nvGrpSpPr>
          <p:cNvPr id="4" name="组合 3"/>
          <p:cNvGrpSpPr/>
          <p:nvPr/>
        </p:nvGrpSpPr>
        <p:grpSpPr>
          <a:xfrm>
            <a:off x="1754454" y="722453"/>
            <a:ext cx="216694" cy="216694"/>
            <a:chOff x="957263" y="3209925"/>
            <a:chExt cx="288925" cy="288925"/>
          </a:xfrm>
        </p:grpSpPr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6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58050" y="1089486"/>
            <a:ext cx="13769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1923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年，广州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048113" y="615401"/>
            <a:ext cx="422839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100" b="1" dirty="0"/>
              <a:t>通过了</a:t>
            </a:r>
            <a:r>
              <a:rPr lang="en-US" altLang="zh-CN" sz="1100" b="1"/>
              <a:t>《</a:t>
            </a:r>
            <a:r>
              <a:rPr lang="zh-CN" altLang="en-US" sz="1100" b="1"/>
              <a:t>中国共产党第一次修正章程</a:t>
            </a:r>
            <a:r>
              <a:rPr lang="en-US" altLang="zh-CN" sz="1100">
                <a:solidFill>
                  <a:schemeClr val="bg1"/>
                </a:solidFill>
              </a:rPr>
              <a:t>》</a:t>
            </a:r>
            <a:r>
              <a:rPr lang="zh-CN" altLang="en-US" sz="1100">
                <a:solidFill>
                  <a:schemeClr val="bg1"/>
                </a:solidFill>
              </a:rPr>
              <a:t>，严格了党员入党手续，首次规定了候补党员的候补期制度（劳动者三个月地，非劳动者六个月）及权利义务。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34805" y="679860"/>
            <a:ext cx="60016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党的三大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754454" y="2130558"/>
            <a:ext cx="216694" cy="216694"/>
            <a:chOff x="957263" y="3209925"/>
            <a:chExt cx="288925" cy="288925"/>
          </a:xfrm>
        </p:grpSpPr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58050" y="2501999"/>
            <a:ext cx="13769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1923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年，上海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048113" y="2023506"/>
            <a:ext cx="422839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100" dirty="0"/>
              <a:t>通过了</a:t>
            </a:r>
            <a:r>
              <a:rPr lang="en-US" altLang="zh-CN" sz="1100" dirty="0"/>
              <a:t>《</a:t>
            </a:r>
            <a:r>
              <a:rPr lang="zh-CN" altLang="en-US" sz="1100" dirty="0"/>
              <a:t>中国共产党第二次修正章程</a:t>
            </a:r>
            <a:r>
              <a:rPr lang="en-US" altLang="zh-CN" sz="1100" dirty="0"/>
              <a:t>》</a:t>
            </a:r>
            <a:r>
              <a:rPr lang="zh-CN" altLang="en-US" sz="1100" dirty="0"/>
              <a:t>，规定了凡有党员三人以上均得成立一支部，</a:t>
            </a:r>
            <a:r>
              <a:rPr lang="zh-CN" altLang="en-US" sz="1100" b="1" dirty="0"/>
              <a:t>第一次将党支部规定为党的基本组织</a:t>
            </a:r>
            <a:r>
              <a:rPr lang="zh-CN" altLang="en-US" sz="1100" dirty="0"/>
              <a:t>。首次将中央委员会委员长改称为</a:t>
            </a:r>
            <a:r>
              <a:rPr lang="zh-CN" altLang="en-US" sz="1100" b="1" dirty="0"/>
              <a:t>总书记</a:t>
            </a:r>
            <a:r>
              <a:rPr lang="zh-CN" altLang="en-US" sz="1100" dirty="0"/>
              <a:t>。</a:t>
            </a:r>
            <a:endParaRPr lang="zh-CN" altLang="en-US" sz="1100" dirty="0"/>
          </a:p>
        </p:txBody>
      </p:sp>
      <p:sp>
        <p:nvSpPr>
          <p:cNvPr id="15" name="矩形 14"/>
          <p:cNvSpPr/>
          <p:nvPr/>
        </p:nvSpPr>
        <p:spPr>
          <a:xfrm>
            <a:off x="1134805" y="2087964"/>
            <a:ext cx="60016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党的四大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54454" y="3585955"/>
            <a:ext cx="216694" cy="216694"/>
            <a:chOff x="957263" y="3209925"/>
            <a:chExt cx="288925" cy="288925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58050" y="3971297"/>
            <a:ext cx="13769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1923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年，武汉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048113" y="3478902"/>
            <a:ext cx="422839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100" dirty="0"/>
              <a:t>第一次明确规定“党部的指导原则为民主集中制”。规定中央委员会除选举总书记外，还要选举“中央正式委员会若干人组织</a:t>
            </a:r>
            <a:r>
              <a:rPr lang="zh-CN" altLang="en-US" sz="1100" b="1" dirty="0"/>
              <a:t>中央政治局</a:t>
            </a:r>
            <a:r>
              <a:rPr lang="zh-CN" altLang="en-US" sz="1100" dirty="0"/>
              <a:t>指导全国一切政治工作”。</a:t>
            </a:r>
            <a:endParaRPr lang="zh-CN" altLang="en-US" sz="1100" dirty="0"/>
          </a:p>
        </p:txBody>
      </p:sp>
      <p:sp>
        <p:nvSpPr>
          <p:cNvPr id="21" name="矩形 20"/>
          <p:cNvSpPr/>
          <p:nvPr/>
        </p:nvSpPr>
        <p:spPr>
          <a:xfrm>
            <a:off x="1134805" y="3543362"/>
            <a:ext cx="60016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党的五大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6" descr="2007912153715417"/>
          <p:cNvPicPr>
            <a:picLocks noChangeAspect="1"/>
          </p:cNvPicPr>
          <p:nvPr/>
        </p:nvPicPr>
        <p:blipFill rotWithShape="1">
          <a:blip r:embed="rId2" cstate="email"/>
          <a:srcRect b="9453"/>
          <a:stretch>
            <a:fillRect/>
          </a:stretch>
        </p:blipFill>
        <p:spPr>
          <a:xfrm>
            <a:off x="6385496" y="2023345"/>
            <a:ext cx="2090600" cy="1186651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4" descr="F200709091023371689125880"/>
          <p:cNvPicPr>
            <a:picLocks noChangeAspect="1"/>
          </p:cNvPicPr>
          <p:nvPr/>
        </p:nvPicPr>
        <p:blipFill rotWithShape="1">
          <a:blip r:embed="rId3"/>
          <a:srcRect t="2550" b="10449"/>
          <a:stretch>
            <a:fillRect/>
          </a:stretch>
        </p:blipFill>
        <p:spPr>
          <a:xfrm>
            <a:off x="6386213" y="3437744"/>
            <a:ext cx="2089882" cy="126331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3" grpId="0"/>
      <p:bldP spid="14" grpId="0"/>
      <p:bldP spid="15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73" y="430231"/>
            <a:ext cx="2079438" cy="135074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71" y="3472627"/>
            <a:ext cx="2079438" cy="141602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879698" y="0"/>
            <a:ext cx="0" cy="5143500"/>
          </a:xfrm>
          <a:prstGeom prst="line">
            <a:avLst/>
          </a:prstGeom>
          <a:noFill/>
          <a:ln w="9525" cap="flat">
            <a:solidFill>
              <a:srgbClr val="716F6E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/>
          </a:p>
        </p:txBody>
      </p:sp>
      <p:grpSp>
        <p:nvGrpSpPr>
          <p:cNvPr id="6" name="组合 5"/>
          <p:cNvGrpSpPr/>
          <p:nvPr/>
        </p:nvGrpSpPr>
        <p:grpSpPr>
          <a:xfrm>
            <a:off x="1768971" y="722453"/>
            <a:ext cx="216694" cy="216694"/>
            <a:chOff x="957263" y="3209925"/>
            <a:chExt cx="288925" cy="288925"/>
          </a:xfrm>
        </p:grpSpPr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17916" y="967105"/>
            <a:ext cx="14315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1928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年，莫斯科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062630" y="615401"/>
            <a:ext cx="42283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100" dirty="0"/>
              <a:t>是我们党唯一一次在外国召开的全国代表大会，规定了</a:t>
            </a:r>
            <a:r>
              <a:rPr lang="zh-CN" altLang="en-US" sz="1100" b="1" dirty="0"/>
              <a:t>坚持民主集中制</a:t>
            </a:r>
            <a:r>
              <a:rPr lang="zh-CN" altLang="en-US" sz="1100" dirty="0"/>
              <a:t>的三条原则，对于健全完善党的民主集中制具有重要意义。</a:t>
            </a:r>
            <a:endParaRPr lang="zh-CN" altLang="en-US" sz="1100" dirty="0"/>
          </a:p>
        </p:txBody>
      </p:sp>
      <p:sp>
        <p:nvSpPr>
          <p:cNvPr id="9" name="矩形 8"/>
          <p:cNvSpPr/>
          <p:nvPr/>
        </p:nvSpPr>
        <p:spPr>
          <a:xfrm>
            <a:off x="1149322" y="679860"/>
            <a:ext cx="60016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党的六大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768971" y="2130558"/>
            <a:ext cx="216694" cy="216694"/>
            <a:chOff x="957263" y="3209925"/>
            <a:chExt cx="288925" cy="288925"/>
          </a:xfrm>
        </p:grpSpPr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72567" y="2375210"/>
            <a:ext cx="13769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1945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年，延安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062630" y="2023506"/>
            <a:ext cx="422839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100" dirty="0"/>
              <a:t>大会制定通过我党第一部完全独立自主修改通过的党章，</a:t>
            </a:r>
            <a:r>
              <a:rPr lang="zh-CN" altLang="en-US" sz="1100" b="1" dirty="0"/>
              <a:t>确定了毛泽东思想</a:t>
            </a:r>
            <a:r>
              <a:rPr lang="zh-CN" altLang="en-US" sz="1100" dirty="0"/>
              <a:t>的指导地位，标志着党在长期斗争中逐渐成熟起来，在党的历史上具有里程碑意义。</a:t>
            </a:r>
            <a:endParaRPr lang="zh-CN" altLang="en-US" sz="1100" dirty="0"/>
          </a:p>
        </p:txBody>
      </p:sp>
      <p:sp>
        <p:nvSpPr>
          <p:cNvPr id="13" name="矩形 12"/>
          <p:cNvSpPr/>
          <p:nvPr/>
        </p:nvSpPr>
        <p:spPr>
          <a:xfrm>
            <a:off x="1149322" y="2087964"/>
            <a:ext cx="60016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党的七大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68971" y="3585955"/>
            <a:ext cx="216694" cy="216694"/>
            <a:chOff x="957263" y="3209925"/>
            <a:chExt cx="288925" cy="288925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72567" y="3830607"/>
            <a:ext cx="13769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1956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062630" y="3478902"/>
            <a:ext cx="422839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100" dirty="0"/>
              <a:t>是中国共产党执政以后制定的第一部党章。</a:t>
            </a:r>
            <a:r>
              <a:rPr lang="zh-CN" altLang="en-US" sz="1100" b="1" dirty="0"/>
              <a:t>提出了全面开展社会主义建设</a:t>
            </a:r>
            <a:r>
              <a:rPr lang="zh-CN" altLang="en-US" sz="1100" dirty="0"/>
              <a:t>的任务；提出了党在社会主义建设时期的基本路线；指出了我国社会的主要矛盾。体现了执政党工作重心的转变。</a:t>
            </a:r>
            <a:endParaRPr lang="zh-CN" altLang="en-US" sz="1100" dirty="0"/>
          </a:p>
        </p:txBody>
      </p:sp>
      <p:sp>
        <p:nvSpPr>
          <p:cNvPr id="17" name="矩形 16"/>
          <p:cNvSpPr/>
          <p:nvPr/>
        </p:nvSpPr>
        <p:spPr>
          <a:xfrm>
            <a:off x="1149322" y="3543362"/>
            <a:ext cx="60016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党的八大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4" descr="2005125162349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170" y="1976397"/>
            <a:ext cx="2079440" cy="125920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1985807" y="13390"/>
            <a:ext cx="0" cy="5130110"/>
          </a:xfrm>
          <a:prstGeom prst="line">
            <a:avLst/>
          </a:prstGeom>
          <a:noFill/>
          <a:ln w="9525" cap="flat">
            <a:solidFill>
              <a:srgbClr val="716F6E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200"/>
          </a:p>
        </p:txBody>
      </p:sp>
      <p:grpSp>
        <p:nvGrpSpPr>
          <p:cNvPr id="4" name="组合 3"/>
          <p:cNvGrpSpPr/>
          <p:nvPr/>
        </p:nvGrpSpPr>
        <p:grpSpPr>
          <a:xfrm>
            <a:off x="1875369" y="733962"/>
            <a:ext cx="216130" cy="216130"/>
            <a:chOff x="957263" y="3209925"/>
            <a:chExt cx="288925" cy="288925"/>
          </a:xfrm>
        </p:grpSpPr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</p:grp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44195" y="968742"/>
            <a:ext cx="13270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1969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1973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168263" y="627189"/>
            <a:ext cx="42173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200" dirty="0"/>
              <a:t>是党的建设和党章发展的曲折时期，这一时期的党章，由于受“左倾”思潮影响，否定了七大、八大党章的优点和传统，</a:t>
            </a:r>
            <a:r>
              <a:rPr lang="zh-CN" altLang="en-US" sz="1200" b="1" dirty="0"/>
              <a:t>存在着一些明显的缺陷</a:t>
            </a:r>
            <a:r>
              <a:rPr lang="zh-CN" altLang="en-US" sz="1200" dirty="0"/>
              <a:t>。</a:t>
            </a:r>
            <a:endParaRPr lang="zh-CN" altLang="en-US" sz="1200" dirty="0"/>
          </a:p>
        </p:txBody>
      </p:sp>
      <p:sp>
        <p:nvSpPr>
          <p:cNvPr id="7" name="矩形 6"/>
          <p:cNvSpPr/>
          <p:nvPr/>
        </p:nvSpPr>
        <p:spPr>
          <a:xfrm>
            <a:off x="482600" y="691480"/>
            <a:ext cx="1373334" cy="230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党的九、十大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75369" y="2035863"/>
            <a:ext cx="216130" cy="216130"/>
            <a:chOff x="957263" y="3209925"/>
            <a:chExt cx="288925" cy="288925"/>
          </a:xfrm>
        </p:grpSpPr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</p:grp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82600" y="2279879"/>
            <a:ext cx="13733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1977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168263" y="1929089"/>
            <a:ext cx="42173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200" dirty="0"/>
              <a:t>恢复了八大关于把中国建设成四个现代化的社会主义强国提法。规定在党的中央委员会，地方县和县以上、军队团和团以上各级党的委员会，</a:t>
            </a:r>
            <a:r>
              <a:rPr lang="zh-CN" altLang="en-US" sz="1200" b="1" dirty="0"/>
              <a:t>都设立纪律检查委员会</a:t>
            </a:r>
            <a:r>
              <a:rPr lang="zh-CN" altLang="en-US" sz="1200" dirty="0"/>
              <a:t>。</a:t>
            </a:r>
            <a:endParaRPr lang="zh-CN" altLang="en-US" sz="1200" dirty="0"/>
          </a:p>
        </p:txBody>
      </p:sp>
      <p:sp>
        <p:nvSpPr>
          <p:cNvPr id="11" name="矩形 10"/>
          <p:cNvSpPr/>
          <p:nvPr/>
        </p:nvSpPr>
        <p:spPr>
          <a:xfrm>
            <a:off x="1046284" y="1993380"/>
            <a:ext cx="809648" cy="230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党的十一大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875369" y="3471170"/>
            <a:ext cx="216130" cy="216130"/>
            <a:chOff x="957263" y="3209925"/>
            <a:chExt cx="288925" cy="288925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</p:grp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82600" y="3715186"/>
            <a:ext cx="13733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168263" y="3364396"/>
            <a:ext cx="42173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200" b="1" dirty="0" err="1"/>
              <a:t>执政党建设理论的重大发展</a:t>
            </a:r>
            <a:r>
              <a:rPr lang="zh-CN" altLang="en-US" sz="1200" b="1" dirty="0"/>
              <a:t>，</a:t>
            </a:r>
            <a:r>
              <a:rPr lang="zh-CN" altLang="en-US" sz="1200" dirty="0"/>
              <a:t>十二大认真总结经验教训，充分发扬党内民主，对十一大党章作了许多带有根据性修改，最终顺利通过，成为新时期历次党代会修订党章的基础。</a:t>
            </a:r>
            <a:endParaRPr lang="zh-CN" altLang="en-US" sz="1200" dirty="0"/>
          </a:p>
        </p:txBody>
      </p:sp>
      <p:sp>
        <p:nvSpPr>
          <p:cNvPr id="15" name="矩形 14"/>
          <p:cNvSpPr/>
          <p:nvPr/>
        </p:nvSpPr>
        <p:spPr>
          <a:xfrm>
            <a:off x="1046284" y="3428688"/>
            <a:ext cx="809648" cy="230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党的十二大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13" y="401128"/>
            <a:ext cx="2095897" cy="12392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13" y="3428687"/>
            <a:ext cx="2095897" cy="124752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434" y="1909431"/>
            <a:ext cx="2082076" cy="128837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1898124" y="0"/>
            <a:ext cx="0" cy="5140456"/>
          </a:xfrm>
          <a:prstGeom prst="line">
            <a:avLst/>
          </a:prstGeom>
          <a:noFill/>
          <a:ln w="9525" cap="flat">
            <a:solidFill>
              <a:srgbClr val="716F6E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/>
          </a:p>
        </p:txBody>
      </p:sp>
      <p:grpSp>
        <p:nvGrpSpPr>
          <p:cNvPr id="4" name="组合 3"/>
          <p:cNvGrpSpPr/>
          <p:nvPr/>
        </p:nvGrpSpPr>
        <p:grpSpPr>
          <a:xfrm>
            <a:off x="1787462" y="722026"/>
            <a:ext cx="216565" cy="216565"/>
            <a:chOff x="957263" y="3209925"/>
            <a:chExt cx="288925" cy="288925"/>
          </a:xfrm>
        </p:grpSpPr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53806" y="957279"/>
            <a:ext cx="132967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1987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080947" y="615037"/>
            <a:ext cx="42258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100" b="1" dirty="0"/>
              <a:t>首次规定完善选举制度，实施差额选举</a:t>
            </a:r>
            <a:r>
              <a:rPr lang="zh-CN" altLang="en-US" sz="1100" dirty="0"/>
              <a:t>。更加重视发展党内民主，更加重视发挥党的基层组织作用，调整了党组设置规定。</a:t>
            </a:r>
            <a:endParaRPr lang="zh-CN" altLang="en-US" sz="1100" dirty="0"/>
          </a:p>
        </p:txBody>
      </p:sp>
      <p:sp>
        <p:nvSpPr>
          <p:cNvPr id="7" name="矩形 6"/>
          <p:cNvSpPr/>
          <p:nvPr/>
        </p:nvSpPr>
        <p:spPr>
          <a:xfrm>
            <a:off x="391885" y="679458"/>
            <a:ext cx="1376104" cy="207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党的十三大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87462" y="2224067"/>
            <a:ext cx="216565" cy="216565"/>
            <a:chOff x="957263" y="3209925"/>
            <a:chExt cx="288925" cy="288925"/>
          </a:xfrm>
        </p:grpSpPr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91885" y="2468574"/>
            <a:ext cx="13761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1992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080947" y="2117078"/>
            <a:ext cx="422589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100" b="1" dirty="0">
                <a:solidFill>
                  <a:schemeClr val="tx1"/>
                </a:solidFill>
              </a:rPr>
              <a:t>把建设有中国特色社会主义的理论载入党章</a:t>
            </a:r>
            <a:r>
              <a:rPr lang="zh-CN" altLang="en-US" sz="1100" dirty="0">
                <a:solidFill>
                  <a:schemeClr val="tx1"/>
                </a:solidFill>
              </a:rPr>
              <a:t>。十四大起，</a:t>
            </a:r>
            <a:r>
              <a:rPr lang="zh-CN" altLang="en-US" sz="1100" b="1" dirty="0">
                <a:solidFill>
                  <a:schemeClr val="tx1"/>
                </a:solidFill>
              </a:rPr>
              <a:t>不再设立党的中央顾问委员</a:t>
            </a:r>
            <a:r>
              <a:rPr lang="zh-CN" altLang="en-US" sz="1100" dirty="0">
                <a:solidFill>
                  <a:schemeClr val="tx1"/>
                </a:solidFill>
              </a:rPr>
              <a:t>会和省、自治区、直辖市顾问委员会。党章随之删去有关条文。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52831" y="2181500"/>
            <a:ext cx="715157" cy="207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党的十四大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787462" y="3692131"/>
            <a:ext cx="216565" cy="216565"/>
            <a:chOff x="957263" y="3209925"/>
            <a:chExt cx="288925" cy="288925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91885" y="3936638"/>
            <a:ext cx="13761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1997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080947" y="3585141"/>
            <a:ext cx="42258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100" dirty="0">
                <a:solidFill>
                  <a:schemeClr val="tx1"/>
                </a:solidFill>
              </a:rPr>
              <a:t>党的十五大通过的党章，第一次明确</a:t>
            </a:r>
            <a:r>
              <a:rPr lang="zh-CN" altLang="en-US" sz="1100" b="1" dirty="0">
                <a:solidFill>
                  <a:schemeClr val="tx1"/>
                </a:solidFill>
              </a:rPr>
              <a:t>提出“邓小平理论”的科学概念</a:t>
            </a:r>
            <a:r>
              <a:rPr lang="zh-CN" altLang="en-US" sz="1100" dirty="0">
                <a:solidFill>
                  <a:schemeClr val="tx1"/>
                </a:solidFill>
              </a:rPr>
              <a:t>，并把它确立为我们党的指导思想。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52831" y="3649563"/>
            <a:ext cx="715157" cy="207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党的十五大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00" y="332741"/>
            <a:ext cx="2100123" cy="133577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999" y="1903412"/>
            <a:ext cx="2100123" cy="128691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999" y="3425230"/>
            <a:ext cx="2100123" cy="1366914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r="20291"/>
          <a:stretch>
            <a:fillRect/>
          </a:stretch>
        </p:blipFill>
        <p:spPr>
          <a:xfrm>
            <a:off x="6572575" y="476253"/>
            <a:ext cx="2213308" cy="149873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762980" y="-1"/>
            <a:ext cx="0" cy="5114925"/>
          </a:xfrm>
          <a:prstGeom prst="line">
            <a:avLst/>
          </a:prstGeom>
          <a:noFill/>
          <a:ln w="9525" cap="flat">
            <a:solidFill>
              <a:srgbClr val="716F6E"/>
            </a:solidFill>
            <a:prstDash val="dash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200"/>
          </a:p>
        </p:txBody>
      </p:sp>
      <p:grpSp>
        <p:nvGrpSpPr>
          <p:cNvPr id="5" name="组合 4"/>
          <p:cNvGrpSpPr/>
          <p:nvPr/>
        </p:nvGrpSpPr>
        <p:grpSpPr>
          <a:xfrm>
            <a:off x="1645353" y="772104"/>
            <a:ext cx="230198" cy="231587"/>
            <a:chOff x="957263" y="3209925"/>
            <a:chExt cx="288925" cy="288925"/>
          </a:xfrm>
        </p:grpSpPr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</p:grp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34038" y="1023674"/>
            <a:ext cx="14133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957312" y="657694"/>
            <a:ext cx="44919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党的十六大通过的党章是我们党进入新世纪的政治宣言，把 “</a:t>
            </a:r>
            <a:r>
              <a:rPr lang="zh-CN" altLang="en-US" sz="1200" b="1" dirty="0"/>
              <a:t>三个代表</a:t>
            </a:r>
            <a:r>
              <a:rPr lang="zh-CN" altLang="en-US" sz="1200" dirty="0"/>
              <a:t>”重要思想确立为党必须长期坚持的指导思想。</a:t>
            </a:r>
            <a:endParaRPr lang="zh-CN" altLang="en-US" sz="1200" dirty="0"/>
          </a:p>
        </p:txBody>
      </p:sp>
      <p:sp>
        <p:nvSpPr>
          <p:cNvPr id="8" name="矩形 7"/>
          <p:cNvSpPr/>
          <p:nvPr/>
        </p:nvSpPr>
        <p:spPr>
          <a:xfrm>
            <a:off x="161925" y="726583"/>
            <a:ext cx="1462728" cy="246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党的十六大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45353" y="2340055"/>
            <a:ext cx="230198" cy="231587"/>
            <a:chOff x="957263" y="3209925"/>
            <a:chExt cx="288925" cy="288925"/>
          </a:xfrm>
        </p:grpSpPr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</p:grp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61925" y="2601522"/>
            <a:ext cx="14627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957312" y="2225645"/>
            <a:ext cx="4491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200" dirty="0">
                <a:solidFill>
                  <a:schemeClr val="tx1"/>
                </a:solidFill>
              </a:rPr>
              <a:t>党的十七大将</a:t>
            </a:r>
            <a:r>
              <a:rPr lang="zh-CN" altLang="en-US" sz="1200" b="1" dirty="0">
                <a:solidFill>
                  <a:schemeClr val="tx1"/>
                </a:solidFill>
              </a:rPr>
              <a:t>科学发展观载入党章</a:t>
            </a:r>
            <a:r>
              <a:rPr lang="zh-CN" altLang="en-US" sz="1200" dirty="0">
                <a:solidFill>
                  <a:schemeClr val="tx1"/>
                </a:solidFill>
              </a:rPr>
              <a:t>，对中国特色社会主义作出精辟概括，丰富了党的基本路线和基本纲领，对推进党的建设的伟大工程作出了全面部署。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2302" y="2294535"/>
            <a:ext cx="862350" cy="246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党的十七大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645353" y="3948217"/>
            <a:ext cx="230198" cy="231587"/>
            <a:chOff x="957263" y="3209925"/>
            <a:chExt cx="288925" cy="288925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61925" y="4209683"/>
            <a:ext cx="14627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957312" y="3833806"/>
            <a:ext cx="44919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tx1"/>
                </a:solidFill>
              </a:rPr>
              <a:t>党的十八大将</a:t>
            </a:r>
            <a:r>
              <a:rPr lang="zh-CN" altLang="en-US" sz="1200" b="1" dirty="0">
                <a:solidFill>
                  <a:schemeClr val="tx1"/>
                </a:solidFill>
              </a:rPr>
              <a:t>科学发展观、中国特色社会主义制度，生态文明建设等马克思主义中国化的最新成果</a:t>
            </a:r>
            <a:r>
              <a:rPr lang="zh-CN" altLang="en-US" sz="1200" dirty="0">
                <a:solidFill>
                  <a:schemeClr val="tx1"/>
                </a:solidFill>
              </a:rPr>
              <a:t>，新增入党章。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2302" y="3902696"/>
            <a:ext cx="862350" cy="246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党的十八大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75551" y="2211459"/>
            <a:ext cx="2210331" cy="126399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575" y="3711926"/>
            <a:ext cx="2213308" cy="132006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876694" y="876300"/>
            <a:ext cx="249684" cy="935398"/>
          </a:xfrm>
          <a:custGeom>
            <a:avLst/>
            <a:gdLst>
              <a:gd name="T0" fmla="*/ 165 w 399"/>
              <a:gd name="T1" fmla="*/ 1777 h 1935"/>
              <a:gd name="T2" fmla="*/ 165 w 399"/>
              <a:gd name="T3" fmla="*/ 150 h 1935"/>
              <a:gd name="T4" fmla="*/ 399 w 399"/>
              <a:gd name="T5" fmla="*/ 150 h 1935"/>
              <a:gd name="T6" fmla="*/ 399 w 399"/>
              <a:gd name="T7" fmla="*/ 0 h 1935"/>
              <a:gd name="T8" fmla="*/ 0 w 399"/>
              <a:gd name="T9" fmla="*/ 0 h 1935"/>
              <a:gd name="T10" fmla="*/ 0 w 399"/>
              <a:gd name="T11" fmla="*/ 1935 h 1935"/>
              <a:gd name="T12" fmla="*/ 399 w 399"/>
              <a:gd name="T13" fmla="*/ 1935 h 1935"/>
              <a:gd name="T14" fmla="*/ 399 w 399"/>
              <a:gd name="T15" fmla="*/ 1777 h 1935"/>
              <a:gd name="T16" fmla="*/ 165 w 399"/>
              <a:gd name="T17" fmla="*/ 1777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1935">
                <a:moveTo>
                  <a:pt x="165" y="1777"/>
                </a:moveTo>
                <a:lnTo>
                  <a:pt x="165" y="150"/>
                </a:lnTo>
                <a:lnTo>
                  <a:pt x="399" y="150"/>
                </a:lnTo>
                <a:lnTo>
                  <a:pt x="399" y="0"/>
                </a:lnTo>
                <a:lnTo>
                  <a:pt x="0" y="0"/>
                </a:lnTo>
                <a:lnTo>
                  <a:pt x="0" y="1935"/>
                </a:lnTo>
                <a:lnTo>
                  <a:pt x="399" y="1935"/>
                </a:lnTo>
                <a:lnTo>
                  <a:pt x="399" y="1777"/>
                </a:lnTo>
                <a:lnTo>
                  <a:pt x="165" y="1777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6200000" scaled="1"/>
          </a:gradFill>
          <a:ln w="9525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3" name="Freeform 5"/>
          <p:cNvSpPr/>
          <p:nvPr/>
        </p:nvSpPr>
        <p:spPr bwMode="auto">
          <a:xfrm flipH="1">
            <a:off x="3880428" y="876300"/>
            <a:ext cx="249684" cy="935398"/>
          </a:xfrm>
          <a:custGeom>
            <a:avLst/>
            <a:gdLst>
              <a:gd name="T0" fmla="*/ 165 w 399"/>
              <a:gd name="T1" fmla="*/ 1777 h 1935"/>
              <a:gd name="T2" fmla="*/ 165 w 399"/>
              <a:gd name="T3" fmla="*/ 150 h 1935"/>
              <a:gd name="T4" fmla="*/ 399 w 399"/>
              <a:gd name="T5" fmla="*/ 150 h 1935"/>
              <a:gd name="T6" fmla="*/ 399 w 399"/>
              <a:gd name="T7" fmla="*/ 0 h 1935"/>
              <a:gd name="T8" fmla="*/ 0 w 399"/>
              <a:gd name="T9" fmla="*/ 0 h 1935"/>
              <a:gd name="T10" fmla="*/ 0 w 399"/>
              <a:gd name="T11" fmla="*/ 1935 h 1935"/>
              <a:gd name="T12" fmla="*/ 399 w 399"/>
              <a:gd name="T13" fmla="*/ 1935 h 1935"/>
              <a:gd name="T14" fmla="*/ 399 w 399"/>
              <a:gd name="T15" fmla="*/ 1777 h 1935"/>
              <a:gd name="T16" fmla="*/ 165 w 399"/>
              <a:gd name="T17" fmla="*/ 1777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1935">
                <a:moveTo>
                  <a:pt x="165" y="1777"/>
                </a:moveTo>
                <a:lnTo>
                  <a:pt x="165" y="150"/>
                </a:lnTo>
                <a:lnTo>
                  <a:pt x="399" y="150"/>
                </a:lnTo>
                <a:lnTo>
                  <a:pt x="399" y="0"/>
                </a:lnTo>
                <a:lnTo>
                  <a:pt x="0" y="0"/>
                </a:lnTo>
                <a:lnTo>
                  <a:pt x="0" y="1935"/>
                </a:lnTo>
                <a:lnTo>
                  <a:pt x="399" y="1935"/>
                </a:lnTo>
                <a:lnTo>
                  <a:pt x="399" y="1777"/>
                </a:lnTo>
                <a:lnTo>
                  <a:pt x="165" y="1777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6200000" scaled="1"/>
          </a:gradFill>
          <a:ln w="9525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1022448" y="76191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方正中雅宋_GBK" panose="02000000000000000000" pitchFamily="2" charset="-122"/>
              </a:rPr>
              <a:t>第三章</a:t>
            </a:r>
            <a:endParaRPr lang="zh-CN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方正中雅宋_GBK" panose="02000000000000000000" pitchFamily="2" charset="-122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704850" y="2394662"/>
            <a:ext cx="7104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sz="7200" b="0" dirty="0">
                <a:latin typeface="方正特雅宋_GBK" panose="02000000000000000000" pitchFamily="2" charset="-122"/>
                <a:ea typeface="方正特雅宋_GBK" panose="02000000000000000000" pitchFamily="2" charset="-122"/>
                <a:cs typeface="+mn-ea"/>
                <a:sym typeface="+mn-lt"/>
              </a:rPr>
              <a:t>党章的总纲部分</a:t>
            </a:r>
            <a:endParaRPr lang="zh-CN" altLang="en-US" sz="7200" b="0" dirty="0">
              <a:latin typeface="方正特雅宋_GBK" panose="02000000000000000000" pitchFamily="2" charset="-122"/>
              <a:ea typeface="方正特雅宋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Oval 39"/>
          <p:cNvSpPr>
            <a:spLocks noChangeAspect="1" noChangeArrowheads="1"/>
          </p:cNvSpPr>
          <p:nvPr/>
        </p:nvSpPr>
        <p:spPr bwMode="auto">
          <a:xfrm>
            <a:off x="910378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" name="TextBox 21"/>
          <p:cNvSpPr txBox="1"/>
          <p:nvPr/>
        </p:nvSpPr>
        <p:spPr>
          <a:xfrm>
            <a:off x="1126378" y="3835117"/>
            <a:ext cx="136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总纲的概述</a:t>
            </a:r>
            <a:endParaRPr lang="zh-CN" altLang="en-US" sz="1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8" name="Oval 39"/>
          <p:cNvSpPr>
            <a:spLocks noChangeAspect="1" noChangeArrowheads="1"/>
          </p:cNvSpPr>
          <p:nvPr/>
        </p:nvSpPr>
        <p:spPr bwMode="auto">
          <a:xfrm>
            <a:off x="3053895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9" name="TextBox 21"/>
          <p:cNvSpPr txBox="1"/>
          <p:nvPr/>
        </p:nvSpPr>
        <p:spPr>
          <a:xfrm>
            <a:off x="3269895" y="3835117"/>
            <a:ext cx="11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党的性质</a:t>
            </a:r>
            <a:endParaRPr lang="zh-CN" altLang="en-US" sz="1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0" name="Oval 39"/>
          <p:cNvSpPr>
            <a:spLocks noChangeAspect="1" noChangeArrowheads="1"/>
          </p:cNvSpPr>
          <p:nvPr/>
        </p:nvSpPr>
        <p:spPr bwMode="auto">
          <a:xfrm>
            <a:off x="4977945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1" name="TextBox 21"/>
          <p:cNvSpPr txBox="1"/>
          <p:nvPr/>
        </p:nvSpPr>
        <p:spPr>
          <a:xfrm>
            <a:off x="5193945" y="3835117"/>
            <a:ext cx="11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行动指南</a:t>
            </a:r>
            <a:endParaRPr lang="zh-CN" altLang="en-US" sz="1800" dirty="0">
              <a:solidFill>
                <a:srgbClr val="FF0000"/>
              </a:solidFill>
              <a:latin typeface="+mj-ea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678008" y="3198556"/>
            <a:ext cx="7627792" cy="149927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/>
          <a:lstStyle/>
          <a:p>
            <a:pPr defTabSz="914400" eaLnBrk="1" hangingPunct="1"/>
            <a:endParaRPr lang="zh-CN" altLang="en-US" sz="1100"/>
          </a:p>
        </p:txBody>
      </p:sp>
      <p:sp>
        <p:nvSpPr>
          <p:cNvPr id="4" name="矩形 3"/>
          <p:cNvSpPr/>
          <p:nvPr/>
        </p:nvSpPr>
        <p:spPr bwMode="auto">
          <a:xfrm>
            <a:off x="678008" y="1614437"/>
            <a:ext cx="7627792" cy="943034"/>
          </a:xfrm>
          <a:prstGeom prst="rect">
            <a:avLst/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>
              <a:latin typeface="+mn-lt"/>
              <a:ea typeface="+mn-ea"/>
              <a:cs typeface="+mn-ea"/>
            </a:endParaRPr>
          </a:p>
        </p:txBody>
      </p:sp>
      <p:sp>
        <p:nvSpPr>
          <p:cNvPr id="5" name="Freeform 10"/>
          <p:cNvSpPr/>
          <p:nvPr/>
        </p:nvSpPr>
        <p:spPr bwMode="auto">
          <a:xfrm>
            <a:off x="854876" y="1039767"/>
            <a:ext cx="3755447" cy="334658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>
              <a:latin typeface="+mn-lt"/>
              <a:ea typeface="+mn-ea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8" y="885825"/>
            <a:ext cx="816591" cy="6364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8757" y="1696663"/>
            <a:ext cx="725402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总纲作为党章的有机组成部分，既是党的简要纲领，又是党章的总则，其地位和作用非同一般。它完备而又简明地表述了党的基本纲领，明确地阐述了党的性质、立场、观点、路线、方针与政策，是党的一面旗帜。</a:t>
            </a:r>
            <a:endParaRPr lang="zh-CN" altLang="zh-CN" sz="1400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79794" y="1039768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1400" b="1" kern="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总纲的概述</a:t>
            </a:r>
            <a:endParaRPr lang="zh-CN" altLang="en-US" sz="1400" b="1" kern="1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矩形: 圆角 29"/>
          <p:cNvSpPr/>
          <p:nvPr/>
        </p:nvSpPr>
        <p:spPr bwMode="auto">
          <a:xfrm>
            <a:off x="1073068" y="3331877"/>
            <a:ext cx="1091183" cy="571006"/>
          </a:xfrm>
          <a:prstGeom prst="roundRect">
            <a:avLst>
              <a:gd name="adj" fmla="val 9008"/>
            </a:avLst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>
              <a:cs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27221" y="3381452"/>
            <a:ext cx="784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关于党的性质</a:t>
            </a:r>
            <a:endParaRPr lang="zh-CN" altLang="en-US" sz="1200" dirty="0">
              <a:solidFill>
                <a:schemeClr val="bg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" name="矩形: 圆角 27"/>
          <p:cNvSpPr/>
          <p:nvPr/>
        </p:nvSpPr>
        <p:spPr bwMode="auto">
          <a:xfrm>
            <a:off x="2436935" y="3331879"/>
            <a:ext cx="1293056" cy="571006"/>
          </a:xfrm>
          <a:prstGeom prst="roundRect">
            <a:avLst>
              <a:gd name="adj" fmla="val 9008"/>
            </a:avLst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>
              <a:cs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17742" y="3392548"/>
            <a:ext cx="978881" cy="32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关于党的指导思想</a:t>
            </a:r>
            <a:endParaRPr lang="zh-CN" altLang="en-US" sz="1200" dirty="0">
              <a:solidFill>
                <a:schemeClr val="bg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" name="矩形: 圆角 25"/>
          <p:cNvSpPr/>
          <p:nvPr/>
        </p:nvSpPr>
        <p:spPr bwMode="auto">
          <a:xfrm>
            <a:off x="3943994" y="3331879"/>
            <a:ext cx="1532377" cy="571006"/>
          </a:xfrm>
          <a:prstGeom prst="roundRect">
            <a:avLst>
              <a:gd name="adj" fmla="val 9008"/>
            </a:avLst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 dirty="0">
              <a:cs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136065" y="3386045"/>
            <a:ext cx="1148234" cy="32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关于中国特色社会主义</a:t>
            </a:r>
            <a:endParaRPr lang="zh-CN" altLang="en-US" sz="1200" dirty="0">
              <a:solidFill>
                <a:schemeClr val="bg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" name="矩形: 圆角 23"/>
          <p:cNvSpPr/>
          <p:nvPr/>
        </p:nvSpPr>
        <p:spPr bwMode="auto">
          <a:xfrm>
            <a:off x="5655274" y="3341819"/>
            <a:ext cx="2123395" cy="569451"/>
          </a:xfrm>
          <a:prstGeom prst="roundRect">
            <a:avLst>
              <a:gd name="adj" fmla="val 9008"/>
            </a:avLst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>
              <a:cs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753500" y="3416826"/>
            <a:ext cx="2020266" cy="32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关于初级阶段、基本路线与四项基本原则</a:t>
            </a:r>
            <a:endParaRPr lang="zh-CN" altLang="en-US" sz="1200" dirty="0">
              <a:solidFill>
                <a:schemeClr val="bg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" name="矩形: 圆角 21"/>
          <p:cNvSpPr/>
          <p:nvPr/>
        </p:nvSpPr>
        <p:spPr bwMode="auto">
          <a:xfrm>
            <a:off x="1087586" y="4039356"/>
            <a:ext cx="1718271" cy="580795"/>
          </a:xfrm>
          <a:prstGeom prst="roundRect">
            <a:avLst>
              <a:gd name="adj" fmla="val 9008"/>
            </a:avLst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>
              <a:cs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14401" y="4077815"/>
            <a:ext cx="1667353" cy="32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关于中国特色社会主义事业总体布局</a:t>
            </a:r>
            <a:endParaRPr lang="zh-CN" altLang="en-US" sz="1200" dirty="0">
              <a:solidFill>
                <a:schemeClr val="bg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" name="矩形: 圆角 19"/>
          <p:cNvSpPr/>
          <p:nvPr/>
        </p:nvSpPr>
        <p:spPr bwMode="auto">
          <a:xfrm>
            <a:off x="3596624" y="4039355"/>
            <a:ext cx="1718271" cy="580795"/>
          </a:xfrm>
          <a:prstGeom prst="roundRect">
            <a:avLst>
              <a:gd name="adj" fmla="val 9008"/>
            </a:avLst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 dirty="0">
              <a:cs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84963" y="4081040"/>
            <a:ext cx="1518557" cy="32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关于党对军队民族等工作的领导</a:t>
            </a:r>
            <a:endParaRPr lang="zh-CN" altLang="en-US" sz="1200" dirty="0">
              <a:solidFill>
                <a:schemeClr val="bg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" name="矩形: 圆角 17"/>
          <p:cNvSpPr/>
          <p:nvPr/>
        </p:nvSpPr>
        <p:spPr bwMode="auto">
          <a:xfrm>
            <a:off x="6355631" y="4039356"/>
            <a:ext cx="1418135" cy="580795"/>
          </a:xfrm>
          <a:prstGeom prst="roundRect">
            <a:avLst>
              <a:gd name="adj" fmla="val 9008"/>
            </a:avLst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>
              <a:cs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37547" y="4077815"/>
            <a:ext cx="1074178" cy="194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关于党的自身建设</a:t>
            </a:r>
            <a:endParaRPr lang="zh-CN" altLang="en-US" sz="1200" dirty="0">
              <a:solidFill>
                <a:schemeClr val="bg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" name="箭头: 下 15"/>
          <p:cNvSpPr/>
          <p:nvPr/>
        </p:nvSpPr>
        <p:spPr bwMode="auto">
          <a:xfrm>
            <a:off x="2805857" y="2623649"/>
            <a:ext cx="3317489" cy="665091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>
              <a:latin typeface="+mn-lt"/>
              <a:ea typeface="+mn-ea"/>
              <a:cs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61899" y="271051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1600" b="1" kern="100" dirty="0">
                <a:latin typeface="+mj-ea"/>
                <a:ea typeface="+mj-ea"/>
                <a:cs typeface="Times New Roman" panose="02020603050405020304" pitchFamily="18" charset="0"/>
              </a:rPr>
              <a:t>主要包括</a:t>
            </a:r>
            <a:endParaRPr lang="zh-CN" altLang="en-US" sz="1600" b="1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2" name="TextBox 54"/>
          <p:cNvSpPr txBox="1"/>
          <p:nvPr/>
        </p:nvSpPr>
        <p:spPr>
          <a:xfrm>
            <a:off x="711925" y="249721"/>
            <a:ext cx="4155350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第三章：党章的总纲详解</a:t>
            </a:r>
            <a:endParaRPr lang="zh-CN" altLang="en-US" dirty="0">
              <a:solidFill>
                <a:schemeClr val="tx1"/>
              </a:solidFill>
              <a:latin typeface="+mj-ea"/>
              <a:ea typeface="方正中雅宋_GBK" panose="02000000000000000000" pitchFamily="2" charset="-122"/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30" grpId="0" animBg="1"/>
      <p:bldP spid="31" grpId="0"/>
      <p:bldP spid="28" grpId="0" animBg="1"/>
      <p:bldP spid="29" grpId="0"/>
      <p:bldP spid="26" grpId="0" animBg="1"/>
      <p:bldP spid="27" grpId="0"/>
      <p:bldP spid="24" grpId="0" animBg="1"/>
      <p:bldP spid="25" grpId="0"/>
      <p:bldP spid="22" grpId="0" animBg="1"/>
      <p:bldP spid="23" grpId="0"/>
      <p:bldP spid="20" grpId="0" animBg="1"/>
      <p:bldP spid="21" grpId="0"/>
      <p:bldP spid="18" grpId="0" animBg="1"/>
      <p:bldP spid="19" grpId="0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82600" y="939800"/>
            <a:ext cx="8129166" cy="3862150"/>
            <a:chOff x="482600" y="939800"/>
            <a:chExt cx="8129166" cy="3862150"/>
          </a:xfrm>
        </p:grpSpPr>
        <p:sp>
          <p:nvSpPr>
            <p:cNvPr id="6" name="矩形 5"/>
            <p:cNvSpPr/>
            <p:nvPr/>
          </p:nvSpPr>
          <p:spPr bwMode="auto">
            <a:xfrm>
              <a:off x="1180153" y="1591142"/>
              <a:ext cx="7431613" cy="663466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>
                <a:cs typeface="+mn-ea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960262" y="1097334"/>
              <a:ext cx="3828745" cy="342468"/>
            </a:xfrm>
            <a:custGeom>
              <a:avLst/>
              <a:gdLst>
                <a:gd name="T0" fmla="*/ 0 w 5900"/>
                <a:gd name="T1" fmla="*/ 0 h 538"/>
                <a:gd name="T2" fmla="*/ 5900 w 5900"/>
                <a:gd name="T3" fmla="*/ 0 h 538"/>
                <a:gd name="T4" fmla="*/ 5706 w 5900"/>
                <a:gd name="T5" fmla="*/ 265 h 538"/>
                <a:gd name="T6" fmla="*/ 5900 w 5900"/>
                <a:gd name="T7" fmla="*/ 538 h 538"/>
                <a:gd name="T8" fmla="*/ 0 w 5900"/>
                <a:gd name="T9" fmla="*/ 538 h 538"/>
                <a:gd name="T10" fmla="*/ 0 w 5900"/>
                <a:gd name="T11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00" h="538">
                  <a:moveTo>
                    <a:pt x="0" y="0"/>
                  </a:moveTo>
                  <a:lnTo>
                    <a:pt x="5900" y="0"/>
                  </a:lnTo>
                  <a:lnTo>
                    <a:pt x="5706" y="265"/>
                  </a:lnTo>
                  <a:lnTo>
                    <a:pt x="5900" y="538"/>
                  </a:lnTo>
                  <a:lnTo>
                    <a:pt x="0" y="53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>
                <a:latin typeface="+mn-lt"/>
                <a:ea typeface="+mn-ea"/>
                <a:cs typeface="+mn-ea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00" y="939800"/>
              <a:ext cx="832529" cy="65134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393473" y="1098768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altLang="en-US" sz="1600" b="1" kern="1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党的性质</a:t>
              </a:r>
              <a:endParaRPr lang="zh-CN" altLang="en-US" sz="1600" b="1" kern="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80153" y="1672011"/>
              <a:ext cx="72093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总纲的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第一自然段】从党的阶级性和先进性、党的地位和作用、党的根本宗旨、党的最高理想和最终目标四个方面、深刻阐述了党的性质。</a:t>
              </a:r>
              <a:endPara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: 圆角 24"/>
            <p:cNvSpPr/>
            <p:nvPr/>
          </p:nvSpPr>
          <p:spPr bwMode="auto">
            <a:xfrm>
              <a:off x="1393474" y="2469602"/>
              <a:ext cx="1545335" cy="461887"/>
            </a:xfrm>
            <a:prstGeom prst="roundRect">
              <a:avLst>
                <a:gd name="adj" fmla="val 8098"/>
              </a:avLst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>
                <a:cs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499779" y="2534555"/>
              <a:ext cx="829011" cy="221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两个先锋队</a:t>
              </a:r>
              <a:endParaRPr lang="zh-CN" altLang="en-US" sz="1400" b="1">
                <a:solidFill>
                  <a:schemeClr val="bg2"/>
                </a:solidFill>
              </a:endParaRPr>
            </a:p>
          </p:txBody>
        </p:sp>
        <p:sp>
          <p:nvSpPr>
            <p:cNvPr id="23" name="矩形: 圆角 22"/>
            <p:cNvSpPr/>
            <p:nvPr/>
          </p:nvSpPr>
          <p:spPr bwMode="auto">
            <a:xfrm>
              <a:off x="1399816" y="3102325"/>
              <a:ext cx="1545334" cy="461887"/>
            </a:xfrm>
            <a:prstGeom prst="roundRect">
              <a:avLst>
                <a:gd name="adj" fmla="val 8098"/>
              </a:avLst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>
                <a:cs typeface="+mn-ea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617562" y="3167278"/>
              <a:ext cx="691497" cy="221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一个核心</a:t>
              </a:r>
              <a:endParaRPr lang="zh-CN" altLang="en-US" sz="1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: 圆角 20"/>
            <p:cNvSpPr/>
            <p:nvPr/>
          </p:nvSpPr>
          <p:spPr bwMode="auto">
            <a:xfrm>
              <a:off x="1411869" y="3714759"/>
              <a:ext cx="1545335" cy="461887"/>
            </a:xfrm>
            <a:prstGeom prst="roundRect">
              <a:avLst>
                <a:gd name="adj" fmla="val 8098"/>
              </a:avLst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>
                <a:cs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41046" y="3779712"/>
              <a:ext cx="691498" cy="221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三个代表</a:t>
              </a:r>
              <a:endParaRPr lang="zh-CN" altLang="en-US" sz="1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093062" y="2483118"/>
              <a:ext cx="52964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中国共产党是中国工人阶级的先锋队，同时是中国人民和中华民族的先锋队。</a:t>
              </a:r>
              <a:endPara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093062" y="3152564"/>
              <a:ext cx="52964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是中国特色社会主义事业的领导核心</a:t>
              </a:r>
              <a:endPara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093062" y="3692114"/>
              <a:ext cx="52964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代表中国先进生产力的发展要求，代表中和先进文化的前进方向，代表中观最广大人民的根本利益。</a:t>
              </a:r>
              <a:endPara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: 圆角 18"/>
            <p:cNvSpPr/>
            <p:nvPr/>
          </p:nvSpPr>
          <p:spPr bwMode="auto">
            <a:xfrm>
              <a:off x="1411869" y="4340063"/>
              <a:ext cx="1545335" cy="461887"/>
            </a:xfrm>
            <a:prstGeom prst="roundRect">
              <a:avLst>
                <a:gd name="adj" fmla="val 8098"/>
              </a:avLst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>
                <a:cs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641046" y="4405016"/>
              <a:ext cx="691498" cy="221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最高理想</a:t>
              </a:r>
              <a:endParaRPr lang="zh-CN" altLang="en-US" sz="1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93062" y="4418501"/>
              <a:ext cx="52964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党的最高理想和最终目标是：</a:t>
              </a:r>
              <a:r>
                <a:rPr lang="zh-CN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实现共产主义</a:t>
              </a:r>
              <a:endPara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TextBox 54"/>
          <p:cNvSpPr txBox="1"/>
          <p:nvPr/>
        </p:nvSpPr>
        <p:spPr>
          <a:xfrm>
            <a:off x="711925" y="249721"/>
            <a:ext cx="4155350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第三章：党章的总纲详解</a:t>
            </a:r>
            <a:endParaRPr lang="zh-CN" altLang="en-US" dirty="0">
              <a:solidFill>
                <a:schemeClr val="tx1"/>
              </a:solidFill>
              <a:latin typeface="+mj-ea"/>
              <a:ea typeface="方正中雅宋_GBK" panose="02000000000000000000" pitchFamily="2" charset="-122"/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29" name="Freeform 6"/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605399" y="896207"/>
            <a:ext cx="7616181" cy="3712800"/>
            <a:chOff x="605399" y="896207"/>
            <a:chExt cx="7616181" cy="3712800"/>
          </a:xfrm>
        </p:grpSpPr>
        <p:sp>
          <p:nvSpPr>
            <p:cNvPr id="3" name="矩形 2"/>
            <p:cNvSpPr/>
            <p:nvPr/>
          </p:nvSpPr>
          <p:spPr bwMode="auto">
            <a:xfrm>
              <a:off x="1219817" y="2753141"/>
              <a:ext cx="2363257" cy="18558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1" rIns="91440" bIns="45721" numCol="1" rtlCol="0" anchor="t" anchorCtr="0" compatLnSpc="1"/>
            <a:lstStyle/>
            <a:p>
              <a:pPr defTabSz="914400" eaLnBrk="1" hangingPunct="1"/>
              <a:endParaRPr lang="zh-CN" altLang="en-US" sz="1200"/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1219817" y="1543984"/>
              <a:ext cx="7001763" cy="615429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cs typeface="+mn-ea"/>
              </a:endParaRPr>
            </a:p>
          </p:txBody>
        </p:sp>
        <p:sp>
          <p:nvSpPr>
            <p:cNvPr id="5" name="Freeform 10"/>
            <p:cNvSpPr/>
            <p:nvPr/>
          </p:nvSpPr>
          <p:spPr bwMode="auto">
            <a:xfrm>
              <a:off x="1007440" y="1040319"/>
              <a:ext cx="3697914" cy="363282"/>
            </a:xfrm>
            <a:custGeom>
              <a:avLst/>
              <a:gdLst>
                <a:gd name="T0" fmla="*/ 0 w 5900"/>
                <a:gd name="T1" fmla="*/ 0 h 538"/>
                <a:gd name="T2" fmla="*/ 5900 w 5900"/>
                <a:gd name="T3" fmla="*/ 0 h 538"/>
                <a:gd name="T4" fmla="*/ 5706 w 5900"/>
                <a:gd name="T5" fmla="*/ 265 h 538"/>
                <a:gd name="T6" fmla="*/ 5900 w 5900"/>
                <a:gd name="T7" fmla="*/ 538 h 538"/>
                <a:gd name="T8" fmla="*/ 0 w 5900"/>
                <a:gd name="T9" fmla="*/ 538 h 538"/>
                <a:gd name="T10" fmla="*/ 0 w 5900"/>
                <a:gd name="T11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00" h="538">
                  <a:moveTo>
                    <a:pt x="0" y="0"/>
                  </a:moveTo>
                  <a:lnTo>
                    <a:pt x="5900" y="0"/>
                  </a:lnTo>
                  <a:lnTo>
                    <a:pt x="5706" y="265"/>
                  </a:lnTo>
                  <a:lnTo>
                    <a:pt x="5900" y="538"/>
                  </a:lnTo>
                  <a:lnTo>
                    <a:pt x="0" y="53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latin typeface="+mn-lt"/>
                <a:ea typeface="+mn-ea"/>
                <a:cs typeface="+mn-ea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99" y="896207"/>
              <a:ext cx="804081" cy="60418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426936" y="1040319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altLang="en-US" b="1" kern="100" dirty="0">
                  <a:solidFill>
                    <a:schemeClr val="bg2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行动指南</a:t>
              </a:r>
              <a:endParaRPr lang="zh-CN" altLang="en-US" b="1" kern="100" dirty="0">
                <a:solidFill>
                  <a:schemeClr val="bg2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302888" y="1608837"/>
              <a:ext cx="67128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总纲的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二至第七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自然段】明确提出了党的行动指南，并用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个自然段，分别作出了科学评价，阐明了我们党为什么坚持这一行动指南。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97776" y="2870402"/>
              <a:ext cx="2207336" cy="1670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中国共产党以马克思列宁主义、毛泽东思想、邓小平理论、“三个代表”重要思想和科学发展观作为自己的行动指南。</a:t>
              </a:r>
              <a:endPara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: 圆角 39"/>
            <p:cNvSpPr/>
            <p:nvPr/>
          </p:nvSpPr>
          <p:spPr bwMode="auto">
            <a:xfrm>
              <a:off x="1206502" y="2354769"/>
              <a:ext cx="2376572" cy="428445"/>
            </a:xfrm>
            <a:prstGeom prst="roundRect">
              <a:avLst>
                <a:gd name="adj" fmla="val 8098"/>
              </a:avLst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cs typeface="+mn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804083" y="2415021"/>
              <a:ext cx="743762" cy="225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altLang="en-US" sz="1600" b="1" kern="100" dirty="0">
                  <a:solidFill>
                    <a:schemeClr val="bg2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行动指南</a:t>
              </a:r>
              <a:endParaRPr lang="zh-CN" altLang="en-US" sz="1600" b="1" kern="100" dirty="0">
                <a:solidFill>
                  <a:schemeClr val="bg2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1" name="AutoShape 2"/>
            <p:cNvSpPr>
              <a:spLocks noChangeAspect="1" noChangeArrowheads="1" noTextEdit="1"/>
            </p:cNvSpPr>
            <p:nvPr/>
          </p:nvSpPr>
          <p:spPr bwMode="auto">
            <a:xfrm>
              <a:off x="4002612" y="2541670"/>
              <a:ext cx="2535216" cy="1930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4008271" y="2989418"/>
              <a:ext cx="1148770" cy="1034541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cs typeface="+mn-ea"/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>
              <a:off x="6092186" y="2676886"/>
              <a:ext cx="258898" cy="1653223"/>
            </a:xfrm>
            <a:custGeom>
              <a:avLst/>
              <a:gdLst>
                <a:gd name="T0" fmla="*/ 0 w 483"/>
                <a:gd name="T1" fmla="*/ 0 h 3424"/>
                <a:gd name="T2" fmla="*/ 483 w 483"/>
                <a:gd name="T3" fmla="*/ 1719 h 3424"/>
                <a:gd name="T4" fmla="*/ 9 w 483"/>
                <a:gd name="T5" fmla="*/ 3424 h 3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3" h="3424">
                  <a:moveTo>
                    <a:pt x="0" y="0"/>
                  </a:moveTo>
                  <a:cubicBezTo>
                    <a:pt x="307" y="501"/>
                    <a:pt x="483" y="1089"/>
                    <a:pt x="483" y="1719"/>
                  </a:cubicBezTo>
                  <a:cubicBezTo>
                    <a:pt x="483" y="2343"/>
                    <a:pt x="310" y="2926"/>
                    <a:pt x="9" y="3424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5101868" y="2815931"/>
              <a:ext cx="810647" cy="42096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5165530" y="3146320"/>
              <a:ext cx="909679" cy="220685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5182506" y="3507325"/>
              <a:ext cx="9436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 flipV="1">
              <a:off x="5164116" y="3647644"/>
              <a:ext cx="911093" cy="219409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 flipV="1">
              <a:off x="5104696" y="3777760"/>
              <a:ext cx="804989" cy="41968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5932320" y="2546772"/>
              <a:ext cx="363589" cy="327839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cs typeface="+mn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004096" y="2549039"/>
              <a:ext cx="210132" cy="205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2"/>
                  </a:solidFill>
                  <a:latin typeface="Lifeline JL" panose="00000400000000000000" pitchFamily="2" charset="0"/>
                </a:rPr>
                <a:t>1</a:t>
              </a:r>
              <a:endParaRPr lang="zh-CN" altLang="en-US" sz="1400">
                <a:solidFill>
                  <a:schemeClr val="bg2"/>
                </a:solidFill>
                <a:latin typeface="Lifeline JL" panose="00000400000000000000" pitchFamily="2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334745" y="2528498"/>
              <a:ext cx="14414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马克思列宁主义</a:t>
              </a:r>
              <a:endParaRPr lang="zh-CN" altLang="en-US" sz="1400" dirty="0"/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6109163" y="2930739"/>
              <a:ext cx="363589" cy="327839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cs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184131" y="2950598"/>
              <a:ext cx="210132" cy="205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2"/>
                  </a:solidFill>
                  <a:latin typeface="Lifeline JL" panose="00000400000000000000" pitchFamily="2" charset="0"/>
                </a:rPr>
                <a:t>2</a:t>
              </a:r>
              <a:endParaRPr lang="zh-CN" altLang="en-US" sz="1400">
                <a:solidFill>
                  <a:schemeClr val="bg2"/>
                </a:solidFill>
                <a:latin typeface="Lifeline JL" panose="00000400000000000000" pitchFamily="2" charset="0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auto">
            <a:xfrm>
              <a:off x="6168581" y="3342771"/>
              <a:ext cx="365004" cy="327839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cs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240983" y="3352157"/>
              <a:ext cx="210132" cy="205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2"/>
                  </a:solidFill>
                  <a:latin typeface="Lifeline JL" panose="00000400000000000000" pitchFamily="2" charset="0"/>
                </a:rPr>
                <a:t>3</a:t>
              </a:r>
              <a:endParaRPr lang="zh-CN" altLang="en-US" sz="1400">
                <a:solidFill>
                  <a:schemeClr val="bg2"/>
                </a:solidFill>
                <a:latin typeface="Lifeline JL" panose="00000400000000000000" pitchFamily="2" charset="0"/>
              </a:endParaRPr>
            </a:p>
          </p:txBody>
        </p:sp>
        <p:sp>
          <p:nvSpPr>
            <p:cNvPr id="32" name="Oval 14"/>
            <p:cNvSpPr>
              <a:spLocks noChangeArrowheads="1"/>
            </p:cNvSpPr>
            <p:nvPr/>
          </p:nvSpPr>
          <p:spPr bwMode="auto">
            <a:xfrm>
              <a:off x="6109163" y="3754795"/>
              <a:ext cx="363589" cy="327838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cs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193608" y="3779340"/>
              <a:ext cx="210132" cy="205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2"/>
                  </a:solidFill>
                  <a:latin typeface="Lifeline JL" panose="00000400000000000000" pitchFamily="2" charset="0"/>
                </a:rPr>
                <a:t>4</a:t>
              </a:r>
              <a:endParaRPr lang="zh-CN" altLang="en-US" sz="1400">
                <a:solidFill>
                  <a:schemeClr val="bg2"/>
                </a:solidFill>
                <a:latin typeface="Lifeline JL" panose="00000400000000000000" pitchFamily="2" charset="0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5932320" y="4140043"/>
              <a:ext cx="363589" cy="327839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cs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004096" y="4146729"/>
              <a:ext cx="210132" cy="205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2"/>
                  </a:solidFill>
                  <a:latin typeface="Lifeline JL" panose="00000400000000000000" pitchFamily="2" charset="0"/>
                </a:rPr>
                <a:t>5</a:t>
              </a:r>
              <a:endParaRPr lang="zh-CN" altLang="en-US" sz="1400">
                <a:solidFill>
                  <a:schemeClr val="bg2"/>
                </a:solidFill>
                <a:latin typeface="Lifeline JL" panose="00000400000000000000" pitchFamily="2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474130" y="2938600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毛泽东思想</a:t>
              </a:r>
              <a:endParaRPr lang="zh-CN" altLang="en-US" sz="14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6540459" y="3348702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邓小平理论</a:t>
              </a:r>
              <a:endParaRPr lang="zh-CN" altLang="en-US" sz="1400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6493082" y="3776646"/>
              <a:ext cx="16209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三个代表重要思想</a:t>
              </a:r>
              <a:endParaRPr lang="zh-CN" altLang="en-US" sz="14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6341018" y="4194537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科学发展观</a:t>
              </a:r>
              <a:endParaRPr lang="zh-CN" altLang="en-US" sz="14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4182915" y="3189117"/>
              <a:ext cx="799485" cy="431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b="1" kern="100">
                  <a:solidFill>
                    <a:schemeClr val="bg2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行动指南</a:t>
              </a:r>
              <a:endParaRPr lang="zh-CN" altLang="en-US" b="1" kern="100">
                <a:solidFill>
                  <a:schemeClr val="bg2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Box 54"/>
          <p:cNvSpPr txBox="1"/>
          <p:nvPr/>
        </p:nvSpPr>
        <p:spPr>
          <a:xfrm>
            <a:off x="711925" y="249721"/>
            <a:ext cx="4155350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第三章：党章的总纲详解</a:t>
            </a:r>
            <a:endParaRPr lang="zh-CN" altLang="en-US" dirty="0">
              <a:solidFill>
                <a:schemeClr val="tx1"/>
              </a:solidFill>
              <a:latin typeface="+mj-ea"/>
              <a:ea typeface="方正中雅宋_GBK" panose="02000000000000000000" pitchFamily="2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44" name="Freeform 6"/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876694" y="876300"/>
            <a:ext cx="249684" cy="935398"/>
          </a:xfrm>
          <a:custGeom>
            <a:avLst/>
            <a:gdLst>
              <a:gd name="T0" fmla="*/ 165 w 399"/>
              <a:gd name="T1" fmla="*/ 1777 h 1935"/>
              <a:gd name="T2" fmla="*/ 165 w 399"/>
              <a:gd name="T3" fmla="*/ 150 h 1935"/>
              <a:gd name="T4" fmla="*/ 399 w 399"/>
              <a:gd name="T5" fmla="*/ 150 h 1935"/>
              <a:gd name="T6" fmla="*/ 399 w 399"/>
              <a:gd name="T7" fmla="*/ 0 h 1935"/>
              <a:gd name="T8" fmla="*/ 0 w 399"/>
              <a:gd name="T9" fmla="*/ 0 h 1935"/>
              <a:gd name="T10" fmla="*/ 0 w 399"/>
              <a:gd name="T11" fmla="*/ 1935 h 1935"/>
              <a:gd name="T12" fmla="*/ 399 w 399"/>
              <a:gd name="T13" fmla="*/ 1935 h 1935"/>
              <a:gd name="T14" fmla="*/ 399 w 399"/>
              <a:gd name="T15" fmla="*/ 1777 h 1935"/>
              <a:gd name="T16" fmla="*/ 165 w 399"/>
              <a:gd name="T17" fmla="*/ 1777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1935">
                <a:moveTo>
                  <a:pt x="165" y="1777"/>
                </a:moveTo>
                <a:lnTo>
                  <a:pt x="165" y="150"/>
                </a:lnTo>
                <a:lnTo>
                  <a:pt x="399" y="150"/>
                </a:lnTo>
                <a:lnTo>
                  <a:pt x="399" y="0"/>
                </a:lnTo>
                <a:lnTo>
                  <a:pt x="0" y="0"/>
                </a:lnTo>
                <a:lnTo>
                  <a:pt x="0" y="1935"/>
                </a:lnTo>
                <a:lnTo>
                  <a:pt x="399" y="1935"/>
                </a:lnTo>
                <a:lnTo>
                  <a:pt x="399" y="1777"/>
                </a:lnTo>
                <a:lnTo>
                  <a:pt x="165" y="1777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6200000" scaled="1"/>
          </a:gradFill>
          <a:ln w="9525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3" name="Freeform 5"/>
          <p:cNvSpPr/>
          <p:nvPr/>
        </p:nvSpPr>
        <p:spPr bwMode="auto">
          <a:xfrm flipH="1">
            <a:off x="3880428" y="876300"/>
            <a:ext cx="249684" cy="935398"/>
          </a:xfrm>
          <a:custGeom>
            <a:avLst/>
            <a:gdLst>
              <a:gd name="T0" fmla="*/ 165 w 399"/>
              <a:gd name="T1" fmla="*/ 1777 h 1935"/>
              <a:gd name="T2" fmla="*/ 165 w 399"/>
              <a:gd name="T3" fmla="*/ 150 h 1935"/>
              <a:gd name="T4" fmla="*/ 399 w 399"/>
              <a:gd name="T5" fmla="*/ 150 h 1935"/>
              <a:gd name="T6" fmla="*/ 399 w 399"/>
              <a:gd name="T7" fmla="*/ 0 h 1935"/>
              <a:gd name="T8" fmla="*/ 0 w 399"/>
              <a:gd name="T9" fmla="*/ 0 h 1935"/>
              <a:gd name="T10" fmla="*/ 0 w 399"/>
              <a:gd name="T11" fmla="*/ 1935 h 1935"/>
              <a:gd name="T12" fmla="*/ 399 w 399"/>
              <a:gd name="T13" fmla="*/ 1935 h 1935"/>
              <a:gd name="T14" fmla="*/ 399 w 399"/>
              <a:gd name="T15" fmla="*/ 1777 h 1935"/>
              <a:gd name="T16" fmla="*/ 165 w 399"/>
              <a:gd name="T17" fmla="*/ 1777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1935">
                <a:moveTo>
                  <a:pt x="165" y="1777"/>
                </a:moveTo>
                <a:lnTo>
                  <a:pt x="165" y="150"/>
                </a:lnTo>
                <a:lnTo>
                  <a:pt x="399" y="150"/>
                </a:lnTo>
                <a:lnTo>
                  <a:pt x="399" y="0"/>
                </a:lnTo>
                <a:lnTo>
                  <a:pt x="0" y="0"/>
                </a:lnTo>
                <a:lnTo>
                  <a:pt x="0" y="1935"/>
                </a:lnTo>
                <a:lnTo>
                  <a:pt x="399" y="1935"/>
                </a:lnTo>
                <a:lnTo>
                  <a:pt x="399" y="1777"/>
                </a:lnTo>
                <a:lnTo>
                  <a:pt x="165" y="1777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6200000" scaled="1"/>
          </a:gradFill>
          <a:ln w="9525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1022447" y="76191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方正中雅宋_GBK" panose="02000000000000000000" pitchFamily="2" charset="-122"/>
              </a:rPr>
              <a:t>第四章</a:t>
            </a:r>
            <a:endParaRPr lang="zh-CN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方正中雅宋_GBK" panose="02000000000000000000" pitchFamily="2" charset="-122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704850" y="2394662"/>
            <a:ext cx="7104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sz="7200" b="0" dirty="0">
                <a:latin typeface="方正特雅宋_GBK" panose="02000000000000000000" pitchFamily="2" charset="-122"/>
                <a:ea typeface="方正特雅宋_GBK" panose="02000000000000000000" pitchFamily="2" charset="-122"/>
                <a:cs typeface="+mn-ea"/>
                <a:sym typeface="+mn-lt"/>
              </a:rPr>
              <a:t>党章的条文部分</a:t>
            </a:r>
            <a:endParaRPr lang="zh-CN" altLang="en-US" sz="7200" b="0" dirty="0">
              <a:latin typeface="方正特雅宋_GBK" panose="02000000000000000000" pitchFamily="2" charset="-122"/>
              <a:ea typeface="方正特雅宋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Oval 39"/>
          <p:cNvSpPr>
            <a:spLocks noChangeAspect="1" noChangeArrowheads="1"/>
          </p:cNvSpPr>
          <p:nvPr/>
        </p:nvSpPr>
        <p:spPr bwMode="auto">
          <a:xfrm>
            <a:off x="876694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9" name="TextBox 21"/>
          <p:cNvSpPr txBox="1"/>
          <p:nvPr/>
        </p:nvSpPr>
        <p:spPr>
          <a:xfrm>
            <a:off x="1092694" y="3835117"/>
            <a:ext cx="11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党员</a:t>
            </a:r>
            <a:endParaRPr lang="zh-CN" altLang="en-US" sz="1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0" name="Oval 39"/>
          <p:cNvSpPr>
            <a:spLocks noChangeAspect="1" noChangeArrowheads="1"/>
          </p:cNvSpPr>
          <p:nvPr/>
        </p:nvSpPr>
        <p:spPr bwMode="auto">
          <a:xfrm>
            <a:off x="2458399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1" name="TextBox 21"/>
          <p:cNvSpPr txBox="1"/>
          <p:nvPr/>
        </p:nvSpPr>
        <p:spPr>
          <a:xfrm>
            <a:off x="2674399" y="3835117"/>
            <a:ext cx="169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党的组织制度</a:t>
            </a:r>
            <a:endParaRPr lang="zh-CN" altLang="en-US" sz="1800" dirty="0">
              <a:solidFill>
                <a:srgbClr val="FF0000"/>
              </a:solidFill>
              <a:latin typeface="+mj-ea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 animBg="1"/>
      <p:bldP spid="9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235334" y="1057092"/>
            <a:ext cx="6356091" cy="3671846"/>
            <a:chOff x="1235334" y="922794"/>
            <a:chExt cx="6615915" cy="3821944"/>
          </a:xfrm>
        </p:grpSpPr>
        <p:sp>
          <p:nvSpPr>
            <p:cNvPr id="8" name="矩形: 圆角 7"/>
            <p:cNvSpPr/>
            <p:nvPr/>
          </p:nvSpPr>
          <p:spPr bwMode="auto">
            <a:xfrm>
              <a:off x="2022876" y="987749"/>
              <a:ext cx="5828373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tx2"/>
                </a:solidFill>
                <a:latin typeface="+mn-lt"/>
                <a:ea typeface="+mn-ea"/>
                <a:cs typeface="+mn-ea"/>
              </a:endParaRPr>
            </a:p>
          </p:txBody>
        </p:sp>
        <p:sp>
          <p:nvSpPr>
            <p:cNvPr id="9" name="矩形: 圆角 8"/>
            <p:cNvSpPr/>
            <p:nvPr/>
          </p:nvSpPr>
          <p:spPr bwMode="auto">
            <a:xfrm>
              <a:off x="1235334" y="987749"/>
              <a:ext cx="693821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0" name="矩形: 圆角 9"/>
            <p:cNvSpPr/>
            <p:nvPr/>
          </p:nvSpPr>
          <p:spPr bwMode="auto">
            <a:xfrm>
              <a:off x="2022876" y="1768799"/>
              <a:ext cx="5828373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tx2"/>
                </a:solidFill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1" name="矩形: 圆角 10"/>
            <p:cNvSpPr/>
            <p:nvPr/>
          </p:nvSpPr>
          <p:spPr bwMode="auto">
            <a:xfrm>
              <a:off x="1235334" y="1768799"/>
              <a:ext cx="693821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2" name="矩形: 圆角 11"/>
            <p:cNvSpPr/>
            <p:nvPr/>
          </p:nvSpPr>
          <p:spPr bwMode="auto">
            <a:xfrm>
              <a:off x="2022876" y="2521274"/>
              <a:ext cx="5828373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tx2"/>
                </a:solidFill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3" name="矩形: 圆角 12"/>
            <p:cNvSpPr/>
            <p:nvPr/>
          </p:nvSpPr>
          <p:spPr bwMode="auto">
            <a:xfrm>
              <a:off x="1235334" y="2521274"/>
              <a:ext cx="693821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4" name="矩形: 圆角 13"/>
            <p:cNvSpPr/>
            <p:nvPr/>
          </p:nvSpPr>
          <p:spPr bwMode="auto">
            <a:xfrm>
              <a:off x="2022876" y="3302324"/>
              <a:ext cx="5828373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tx2"/>
                </a:solidFill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5" name="矩形: 圆角 14"/>
            <p:cNvSpPr/>
            <p:nvPr/>
          </p:nvSpPr>
          <p:spPr bwMode="auto">
            <a:xfrm>
              <a:off x="1235334" y="3302324"/>
              <a:ext cx="693821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6" name="TextBox 47"/>
            <p:cNvSpPr txBox="1"/>
            <p:nvPr/>
          </p:nvSpPr>
          <p:spPr>
            <a:xfrm>
              <a:off x="2206845" y="1021365"/>
              <a:ext cx="4890870" cy="523220"/>
            </a:xfrm>
            <a:prstGeom prst="rect">
              <a:avLst/>
            </a:prstGeom>
            <a:noFill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8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党章的概述</a:t>
              </a:r>
              <a:endParaRPr lang="zh-CN" altLang="en-US" sz="2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TextBox 58"/>
            <p:cNvSpPr txBox="1"/>
            <p:nvPr/>
          </p:nvSpPr>
          <p:spPr>
            <a:xfrm>
              <a:off x="1366581" y="922794"/>
              <a:ext cx="4411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Lifeline JL" panose="00000400000000000000" pitchFamily="2" charset="0"/>
                  <a:ea typeface="+mn-ea"/>
                  <a:cs typeface="+mn-ea"/>
                  <a:sym typeface="+mn-lt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latin typeface="Lifeline JL" panose="00000400000000000000" pitchFamily="2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47"/>
            <p:cNvSpPr txBox="1"/>
            <p:nvPr/>
          </p:nvSpPr>
          <p:spPr>
            <a:xfrm>
              <a:off x="2206845" y="1809493"/>
              <a:ext cx="4806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党章的发展历程</a:t>
              </a:r>
              <a:endParaRPr lang="zh-CN" altLang="en-US" dirty="0">
                <a:solidFill>
                  <a:schemeClr val="bg1"/>
                </a:solidFill>
                <a:sym typeface="+mn-lt"/>
              </a:endParaRPr>
            </a:p>
          </p:txBody>
        </p:sp>
        <p:sp>
          <p:nvSpPr>
            <p:cNvPr id="19" name="TextBox 58"/>
            <p:cNvSpPr txBox="1"/>
            <p:nvPr/>
          </p:nvSpPr>
          <p:spPr>
            <a:xfrm>
              <a:off x="1366581" y="171092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Lifeline JL" panose="00000400000000000000" pitchFamily="2" charset="0"/>
                  <a:ea typeface="+mn-ea"/>
                  <a:cs typeface="+mn-ea"/>
                  <a:sym typeface="+mn-lt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Lifeline JL" panose="00000400000000000000" pitchFamily="2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2206845" y="2570714"/>
              <a:ext cx="4890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党章的总纲部分</a:t>
              </a:r>
              <a:endParaRPr lang="zh-CN" altLang="en-US" dirty="0">
                <a:solidFill>
                  <a:schemeClr val="bg1"/>
                </a:solidFill>
                <a:sym typeface="+mn-lt"/>
              </a:endParaRPr>
            </a:p>
          </p:txBody>
        </p:sp>
        <p:sp>
          <p:nvSpPr>
            <p:cNvPr id="21" name="TextBox 58"/>
            <p:cNvSpPr txBox="1"/>
            <p:nvPr/>
          </p:nvSpPr>
          <p:spPr>
            <a:xfrm>
              <a:off x="1366581" y="2472143"/>
              <a:ext cx="4411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Lifeline JL" panose="00000400000000000000" pitchFamily="2" charset="0"/>
                  <a:ea typeface="+mn-ea"/>
                  <a:cs typeface="+mn-ea"/>
                  <a:sym typeface="+mn-lt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latin typeface="Lifeline JL" panose="00000400000000000000" pitchFamily="2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47"/>
            <p:cNvSpPr txBox="1"/>
            <p:nvPr/>
          </p:nvSpPr>
          <p:spPr>
            <a:xfrm>
              <a:off x="2206845" y="3369180"/>
              <a:ext cx="4890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党章的条文部分</a:t>
              </a:r>
              <a:endParaRPr lang="zh-CN" altLang="en-US" dirty="0">
                <a:solidFill>
                  <a:schemeClr val="bg1"/>
                </a:solidFill>
                <a:sym typeface="+mn-lt"/>
              </a:endParaRPr>
            </a:p>
          </p:txBody>
        </p:sp>
        <p:sp>
          <p:nvSpPr>
            <p:cNvPr id="23" name="TextBox 58"/>
            <p:cNvSpPr txBox="1"/>
            <p:nvPr/>
          </p:nvSpPr>
          <p:spPr>
            <a:xfrm>
              <a:off x="1363375" y="3270609"/>
              <a:ext cx="447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Lifeline JL" panose="00000400000000000000" pitchFamily="2" charset="0"/>
                  <a:ea typeface="+mn-ea"/>
                  <a:cs typeface="+mn-ea"/>
                  <a:sym typeface="+mn-lt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latin typeface="Lifeline JL" panose="00000400000000000000" pitchFamily="2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 bwMode="auto">
            <a:xfrm>
              <a:off x="2022876" y="4146118"/>
              <a:ext cx="5828373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tx2"/>
                </a:solidFill>
                <a:latin typeface="+mn-lt"/>
                <a:ea typeface="+mn-ea"/>
                <a:cs typeface="+mn-ea"/>
              </a:endParaRPr>
            </a:p>
          </p:txBody>
        </p:sp>
        <p:sp>
          <p:nvSpPr>
            <p:cNvPr id="25" name="矩形: 圆角 24"/>
            <p:cNvSpPr/>
            <p:nvPr/>
          </p:nvSpPr>
          <p:spPr bwMode="auto">
            <a:xfrm>
              <a:off x="1235334" y="4146118"/>
              <a:ext cx="693821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26" name="TextBox 47"/>
            <p:cNvSpPr txBox="1"/>
            <p:nvPr/>
          </p:nvSpPr>
          <p:spPr>
            <a:xfrm>
              <a:off x="2206845" y="4196978"/>
              <a:ext cx="5287487" cy="544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学习践行党章，争做合格党员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58"/>
            <p:cNvSpPr txBox="1"/>
            <p:nvPr/>
          </p:nvSpPr>
          <p:spPr>
            <a:xfrm>
              <a:off x="1366581" y="409840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Lifeline JL" panose="00000400000000000000" pitchFamily="2" charset="0"/>
                  <a:ea typeface="+mn-ea"/>
                  <a:cs typeface="+mn-ea"/>
                  <a:sym typeface="+mn-lt"/>
                </a:rPr>
                <a:t>5</a:t>
              </a:r>
              <a:endParaRPr lang="zh-CN" altLang="en-US" sz="3600" b="1" dirty="0">
                <a:solidFill>
                  <a:schemeClr val="bg1"/>
                </a:solidFill>
                <a:latin typeface="Lifeline JL" panose="00000400000000000000" pitchFamily="2" charset="0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785248" y="0"/>
            <a:ext cx="5698426" cy="822185"/>
            <a:chOff x="1785248" y="0"/>
            <a:chExt cx="5698426" cy="822185"/>
          </a:xfrm>
        </p:grpSpPr>
        <p:sp>
          <p:nvSpPr>
            <p:cNvPr id="32" name="任意多边形: 形状 31"/>
            <p:cNvSpPr/>
            <p:nvPr/>
          </p:nvSpPr>
          <p:spPr>
            <a:xfrm>
              <a:off x="3738958" y="0"/>
              <a:ext cx="1717258" cy="822185"/>
            </a:xfrm>
            <a:custGeom>
              <a:avLst/>
              <a:gdLst>
                <a:gd name="connsiteX0" fmla="*/ 286 w 1717258"/>
                <a:gd name="connsiteY0" fmla="*/ 0 h 822185"/>
                <a:gd name="connsiteX1" fmla="*/ 1717258 w 1717258"/>
                <a:gd name="connsiteY1" fmla="*/ 0 h 822185"/>
                <a:gd name="connsiteX2" fmla="*/ 1716326 w 1717258"/>
                <a:gd name="connsiteY2" fmla="*/ 15158 h 822185"/>
                <a:gd name="connsiteX3" fmla="*/ 1381291 w 1717258"/>
                <a:gd name="connsiteY3" fmla="*/ 618857 h 822185"/>
                <a:gd name="connsiteX4" fmla="*/ 304545 w 1717258"/>
                <a:gd name="connsiteY4" fmla="*/ 633296 h 822185"/>
                <a:gd name="connsiteX5" fmla="*/ 0 w 1717258"/>
                <a:gd name="connsiteY5" fmla="*/ 17353 h 822185"/>
                <a:gd name="connsiteX6" fmla="*/ 286 w 1717258"/>
                <a:gd name="connsiteY6" fmla="*/ 0 h 82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58" h="822185">
                  <a:moveTo>
                    <a:pt x="286" y="0"/>
                  </a:moveTo>
                  <a:lnTo>
                    <a:pt x="1717258" y="0"/>
                  </a:lnTo>
                  <a:lnTo>
                    <a:pt x="1716326" y="15158"/>
                  </a:lnTo>
                  <a:cubicBezTo>
                    <a:pt x="1684779" y="246003"/>
                    <a:pt x="1568004" y="464788"/>
                    <a:pt x="1381291" y="618857"/>
                  </a:cubicBezTo>
                  <a:cubicBezTo>
                    <a:pt x="1059414" y="884459"/>
                    <a:pt x="612472" y="890452"/>
                    <a:pt x="304545" y="633296"/>
                  </a:cubicBezTo>
                  <a:cubicBezTo>
                    <a:pt x="120188" y="479335"/>
                    <a:pt x="14472" y="254878"/>
                    <a:pt x="0" y="17353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785248" y="190500"/>
              <a:ext cx="1796752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438400" y="411092"/>
              <a:ext cx="1300558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88679" y="658742"/>
              <a:ext cx="895503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5" name="组合 44"/>
            <p:cNvGrpSpPr/>
            <p:nvPr/>
          </p:nvGrpSpPr>
          <p:grpSpPr>
            <a:xfrm flipH="1">
              <a:off x="5284740" y="190500"/>
              <a:ext cx="2198934" cy="468242"/>
              <a:chOff x="4587536" y="190500"/>
              <a:chExt cx="2198934" cy="468242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4587536" y="190500"/>
                <a:ext cx="1796752" cy="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5240688" y="411092"/>
                <a:ext cx="1300558" cy="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5890967" y="658742"/>
                <a:ext cx="895503" cy="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6" name="文本框 45"/>
            <p:cNvSpPr txBox="1"/>
            <p:nvPr/>
          </p:nvSpPr>
          <p:spPr>
            <a:xfrm>
              <a:off x="4006715" y="28644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 bwMode="auto">
          <a:xfrm>
            <a:off x="4535093" y="2260538"/>
            <a:ext cx="3763962" cy="24024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/>
          <a:lstStyle/>
          <a:p>
            <a:pPr defTabSz="914400" eaLnBrk="1" hangingPunct="1"/>
            <a:endParaRPr lang="zh-CN" altLang="en-US" sz="1200"/>
          </a:p>
        </p:txBody>
      </p:sp>
      <p:sp>
        <p:nvSpPr>
          <p:cNvPr id="52" name="矩形 51"/>
          <p:cNvSpPr/>
          <p:nvPr/>
        </p:nvSpPr>
        <p:spPr>
          <a:xfrm>
            <a:off x="4665755" y="2524350"/>
            <a:ext cx="35620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中国共产党党员是中国工人阶级的有共产主义觉悟的先锋战士。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中国共产党党员必须全心全意为人民服务，不惜牺牲个人的一切，为实现共产主义奋斗终生。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中国共产党党员永远是劳动人民的普通一员。除了法律和政策规定范围内的个人利益和工作职权以外，所有共产党员都不得谋求任何私利和特权。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871262" y="2260538"/>
            <a:ext cx="2878537" cy="24024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/>
          <a:lstStyle/>
          <a:p>
            <a:pPr defTabSz="914400" eaLnBrk="1" hangingPunct="1"/>
            <a:endParaRPr lang="zh-CN" altLang="en-US" sz="1200"/>
          </a:p>
        </p:txBody>
      </p:sp>
      <p:sp>
        <p:nvSpPr>
          <p:cNvPr id="54" name="Freeform 10"/>
          <p:cNvSpPr/>
          <p:nvPr/>
        </p:nvSpPr>
        <p:spPr bwMode="auto">
          <a:xfrm>
            <a:off x="931039" y="2102335"/>
            <a:ext cx="2921918" cy="332920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200">
              <a:latin typeface="+mn-lt"/>
              <a:ea typeface="+mn-ea"/>
              <a:cs typeface="+mn-ea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0" y="1949191"/>
            <a:ext cx="810545" cy="633183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1276536" y="2112530"/>
            <a:ext cx="1055759" cy="236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申请入党条件</a:t>
            </a:r>
            <a:endParaRPr lang="zh-CN" altLang="zh-CN" sz="16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594390" y="1085850"/>
            <a:ext cx="7863810" cy="644969"/>
          </a:xfrm>
          <a:prstGeom prst="rect">
            <a:avLst/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200">
              <a:latin typeface="+mn-lt"/>
              <a:ea typeface="+mn-ea"/>
              <a:cs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50706" y="1249064"/>
            <a:ext cx="7700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党章的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一至第九条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】主要是对党员的条件，党员的吸收、党员的管理和处置等作出具体规定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10"/>
          <p:cNvSpPr/>
          <p:nvPr/>
        </p:nvSpPr>
        <p:spPr bwMode="auto">
          <a:xfrm>
            <a:off x="4635578" y="2102335"/>
            <a:ext cx="3820687" cy="332920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200">
              <a:latin typeface="+mn-lt"/>
              <a:ea typeface="+mn-ea"/>
              <a:cs typeface="+mn-ea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30" y="1949191"/>
            <a:ext cx="810545" cy="633183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4981075" y="2112530"/>
            <a:ext cx="1514785" cy="236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共产党员条件和标准</a:t>
            </a:r>
            <a:endParaRPr lang="zh-CN" altLang="zh-CN" sz="16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001925" y="2637891"/>
            <a:ext cx="25341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年满十八周岁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中国工人、农民、军人、知识分子和其他社会阶层先进份子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承认党的纲领和章程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愿意参加党的一个组织并在其中积极工作、执行党的决议和按期交纳党费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54"/>
          <p:cNvSpPr txBox="1"/>
          <p:nvPr/>
        </p:nvSpPr>
        <p:spPr>
          <a:xfrm>
            <a:off x="711925" y="249721"/>
            <a:ext cx="4155350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第四章：党章的条文详解</a:t>
            </a:r>
            <a:endParaRPr lang="zh-CN" altLang="en-US" dirty="0">
              <a:solidFill>
                <a:schemeClr val="tx1"/>
              </a:solidFill>
              <a:latin typeface="+mj-ea"/>
              <a:ea typeface="方正中雅宋_GBK" panose="02000000000000000000" pitchFamily="2" charset="-122"/>
            </a:endParaRPr>
          </a:p>
        </p:txBody>
      </p:sp>
      <p:sp>
        <p:nvSpPr>
          <p:cNvPr id="64" name="Freeform 5"/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65" name="Freeform 6"/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846699" y="145347"/>
            <a:ext cx="1398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党员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 animBg="1"/>
      <p:bldP spid="54" grpId="0" animBg="1"/>
      <p:bldP spid="56" grpId="0"/>
      <p:bldP spid="57" grpId="0" animBg="1"/>
      <p:bldP spid="58" grpId="0"/>
      <p:bldP spid="59" grpId="0" animBg="1"/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/>
          <p:nvPr/>
        </p:nvSpPr>
        <p:spPr bwMode="auto">
          <a:xfrm>
            <a:off x="919304" y="960135"/>
            <a:ext cx="3774092" cy="327196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200">
              <a:latin typeface="+mn-lt"/>
              <a:ea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" y="809626"/>
            <a:ext cx="820645" cy="6222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69106" y="970156"/>
            <a:ext cx="3006268" cy="23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民主集中制的六项基本原则</a:t>
            </a:r>
            <a:endParaRPr lang="zh-CN" altLang="en-US" sz="16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73490" y="1951446"/>
            <a:ext cx="3719065" cy="6391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pPr eaLnBrk="1" hangingPunct="1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720085" y="1951446"/>
            <a:ext cx="3719065" cy="6391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pPr eaLnBrk="1" hangingPunct="1"/>
            <a:endParaRPr lang="zh-CN" altLang="en-US" sz="1200"/>
          </a:p>
        </p:txBody>
      </p:sp>
      <p:sp>
        <p:nvSpPr>
          <p:cNvPr id="8" name="矩形 7"/>
          <p:cNvSpPr/>
          <p:nvPr/>
        </p:nvSpPr>
        <p:spPr bwMode="auto">
          <a:xfrm>
            <a:off x="773490" y="2718755"/>
            <a:ext cx="3719065" cy="10863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pPr eaLnBrk="1" hangingPunct="1"/>
            <a:endParaRPr lang="zh-CN" altLang="en-US" sz="1200"/>
          </a:p>
        </p:txBody>
      </p:sp>
      <p:sp>
        <p:nvSpPr>
          <p:cNvPr id="9" name="矩形 8"/>
          <p:cNvSpPr/>
          <p:nvPr/>
        </p:nvSpPr>
        <p:spPr bwMode="auto">
          <a:xfrm>
            <a:off x="4720085" y="2718755"/>
            <a:ext cx="3719065" cy="10863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pPr eaLnBrk="1" hangingPunct="1"/>
            <a:endParaRPr lang="zh-CN" altLang="en-US" sz="1200"/>
          </a:p>
        </p:txBody>
      </p:sp>
      <p:sp>
        <p:nvSpPr>
          <p:cNvPr id="10" name="矩形 9"/>
          <p:cNvSpPr/>
          <p:nvPr/>
        </p:nvSpPr>
        <p:spPr bwMode="auto">
          <a:xfrm>
            <a:off x="773490" y="3933034"/>
            <a:ext cx="3719065" cy="7238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pPr eaLnBrk="1" hangingPunct="1"/>
            <a:endParaRPr lang="zh-CN" altLang="en-US" sz="1200"/>
          </a:p>
        </p:txBody>
      </p:sp>
      <p:sp>
        <p:nvSpPr>
          <p:cNvPr id="11" name="矩形 10"/>
          <p:cNvSpPr/>
          <p:nvPr/>
        </p:nvSpPr>
        <p:spPr bwMode="auto">
          <a:xfrm>
            <a:off x="4720085" y="3933034"/>
            <a:ext cx="3719065" cy="7238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pPr eaLnBrk="1" hangingPunct="1"/>
            <a:endParaRPr lang="zh-CN" altLang="en-US" sz="1200"/>
          </a:p>
        </p:txBody>
      </p:sp>
      <p:sp>
        <p:nvSpPr>
          <p:cNvPr id="12" name="矩形 11"/>
          <p:cNvSpPr/>
          <p:nvPr/>
        </p:nvSpPr>
        <p:spPr>
          <a:xfrm>
            <a:off x="877847" y="2029886"/>
            <a:ext cx="3440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200" b="1" dirty="0">
                <a:latin typeface="+mj-ea"/>
                <a:ea typeface="+mj-ea"/>
              </a:rPr>
              <a:t>【第</a:t>
            </a:r>
            <a:r>
              <a:rPr lang="zh-CN" altLang="en-US" sz="1200" b="1" dirty="0">
                <a:latin typeface="+mj-ea"/>
                <a:ea typeface="+mj-ea"/>
              </a:rPr>
              <a:t>一项</a:t>
            </a:r>
            <a:r>
              <a:rPr lang="zh-CN" altLang="zh-CN" sz="1200" b="1" dirty="0">
                <a:latin typeface="+mj-ea"/>
                <a:ea typeface="+mj-ea"/>
              </a:rPr>
              <a:t>】</a:t>
            </a:r>
            <a:r>
              <a:rPr lang="zh-CN" altLang="zh-CN" sz="1200" dirty="0">
                <a:latin typeface="+mj-ea"/>
                <a:ea typeface="+mj-ea"/>
              </a:rPr>
              <a:t>个人服从组织，少数服从多数，下级服从上级，全党服从中央。</a:t>
            </a:r>
            <a:endParaRPr lang="zh-CN" altLang="zh-CN" sz="1200" dirty="0"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76277" y="2122566"/>
            <a:ext cx="3440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200" b="1" dirty="0">
                <a:latin typeface="+mj-ea"/>
                <a:ea typeface="+mj-ea"/>
              </a:rPr>
              <a:t>【第</a:t>
            </a:r>
            <a:r>
              <a:rPr lang="zh-CN" altLang="en-US" sz="1200" b="1" dirty="0">
                <a:latin typeface="+mj-ea"/>
                <a:ea typeface="+mj-ea"/>
              </a:rPr>
              <a:t>二项</a:t>
            </a:r>
            <a:r>
              <a:rPr lang="zh-CN" altLang="zh-CN" sz="1200" b="1" dirty="0">
                <a:latin typeface="+mj-ea"/>
                <a:ea typeface="+mj-ea"/>
              </a:rPr>
              <a:t>】</a:t>
            </a:r>
            <a:r>
              <a:rPr lang="zh-CN" altLang="zh-CN" sz="1200" dirty="0">
                <a:latin typeface="+mj-ea"/>
                <a:ea typeface="+mj-ea"/>
              </a:rPr>
              <a:t>党的各级领导机关都由选举产生。</a:t>
            </a:r>
            <a:endParaRPr lang="zh-CN" altLang="zh-CN" sz="1200" dirty="0"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7847" y="2855736"/>
            <a:ext cx="3440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200" b="1" dirty="0">
                <a:latin typeface="+mj-ea"/>
                <a:ea typeface="+mj-ea"/>
              </a:rPr>
              <a:t>【第</a:t>
            </a:r>
            <a:r>
              <a:rPr lang="zh-CN" altLang="en-US" sz="1200" b="1" dirty="0">
                <a:latin typeface="+mj-ea"/>
                <a:ea typeface="+mj-ea"/>
              </a:rPr>
              <a:t>三项</a:t>
            </a:r>
            <a:r>
              <a:rPr lang="zh-CN" altLang="zh-CN" sz="1200" b="1" dirty="0">
                <a:latin typeface="+mj-ea"/>
                <a:ea typeface="+mj-ea"/>
              </a:rPr>
              <a:t>】</a:t>
            </a:r>
            <a:r>
              <a:rPr lang="zh-CN" altLang="zh-CN" sz="1200" dirty="0">
                <a:latin typeface="+mj-ea"/>
                <a:ea typeface="+mj-ea"/>
              </a:rPr>
              <a:t>党的最高领导机关是党的全国代表大会和中央委员会。地方领导机关是党的地方各级代表大会和委员会。党的各级委员会向同级的代表大会负责并报告工作。</a:t>
            </a:r>
            <a:endParaRPr lang="zh-CN" altLang="zh-CN" sz="1200" dirty="0"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76277" y="2855736"/>
            <a:ext cx="3440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200" b="1" dirty="0">
                <a:latin typeface="+mj-ea"/>
                <a:ea typeface="+mj-ea"/>
              </a:rPr>
              <a:t>【第</a:t>
            </a:r>
            <a:r>
              <a:rPr lang="zh-CN" altLang="en-US" sz="1200" b="1" dirty="0">
                <a:latin typeface="+mj-ea"/>
                <a:ea typeface="+mj-ea"/>
              </a:rPr>
              <a:t>四项</a:t>
            </a:r>
            <a:r>
              <a:rPr lang="zh-CN" altLang="zh-CN" sz="1200" b="1" dirty="0">
                <a:latin typeface="+mj-ea"/>
                <a:ea typeface="+mj-ea"/>
              </a:rPr>
              <a:t>】</a:t>
            </a:r>
            <a:r>
              <a:rPr lang="zh-CN" altLang="zh-CN" sz="1200" dirty="0">
                <a:latin typeface="+mj-ea"/>
                <a:ea typeface="+mj-ea"/>
              </a:rPr>
              <a:t>上级组织要听取下级</a:t>
            </a:r>
            <a:r>
              <a:rPr lang="zh-CN" altLang="en-US" sz="1200" dirty="0">
                <a:latin typeface="+mj-ea"/>
                <a:ea typeface="+mj-ea"/>
              </a:rPr>
              <a:t>和</a:t>
            </a:r>
            <a:r>
              <a:rPr lang="zh-CN" altLang="zh-CN" sz="1200" dirty="0">
                <a:latin typeface="+mj-ea"/>
                <a:ea typeface="+mj-ea"/>
              </a:rPr>
              <a:t>群众的意见。下级既要向上级请示和报告工作，又要独立解决职责内的问题。上下级组织之间要互通情报、互相支持和互相监督。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7847" y="3989707"/>
            <a:ext cx="3440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200" b="1">
                <a:latin typeface="+mj-ea"/>
                <a:ea typeface="+mj-ea"/>
              </a:rPr>
              <a:t>【第</a:t>
            </a:r>
            <a:r>
              <a:rPr lang="zh-CN" altLang="en-US" sz="1200" b="1">
                <a:latin typeface="+mj-ea"/>
                <a:ea typeface="+mj-ea"/>
              </a:rPr>
              <a:t>五项</a:t>
            </a:r>
            <a:r>
              <a:rPr lang="zh-CN" altLang="zh-CN" sz="1200" b="1">
                <a:latin typeface="+mj-ea"/>
                <a:ea typeface="+mj-ea"/>
              </a:rPr>
              <a:t>】</a:t>
            </a:r>
            <a:r>
              <a:rPr lang="zh-CN" altLang="zh-CN" sz="1200">
                <a:latin typeface="+mj-ea"/>
                <a:ea typeface="+mj-ea"/>
              </a:rPr>
              <a:t>各级</a:t>
            </a:r>
            <a:r>
              <a:rPr lang="zh-CN" altLang="en-US" sz="1200">
                <a:latin typeface="+mj-ea"/>
                <a:ea typeface="+mj-ea"/>
              </a:rPr>
              <a:t>党</a:t>
            </a:r>
            <a:r>
              <a:rPr lang="zh-CN" altLang="zh-CN" sz="1200">
                <a:latin typeface="+mj-ea"/>
                <a:ea typeface="+mj-ea"/>
              </a:rPr>
              <a:t>委实行集体领导和个人分工负责相结合的制度。重大问题要由党委会讨论决定；</a:t>
            </a:r>
            <a:endParaRPr lang="zh-CN" altLang="zh-CN" sz="1200"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76277" y="3989708"/>
            <a:ext cx="3440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200" b="1">
                <a:latin typeface="+mj-ea"/>
                <a:ea typeface="+mj-ea"/>
              </a:rPr>
              <a:t>【第</a:t>
            </a:r>
            <a:r>
              <a:rPr lang="zh-CN" altLang="en-US" sz="1200" b="1">
                <a:latin typeface="+mj-ea"/>
                <a:ea typeface="+mj-ea"/>
              </a:rPr>
              <a:t>六项</a:t>
            </a:r>
            <a:r>
              <a:rPr lang="zh-CN" altLang="zh-CN" sz="1200" b="1">
                <a:latin typeface="+mj-ea"/>
                <a:ea typeface="+mj-ea"/>
              </a:rPr>
              <a:t>】</a:t>
            </a:r>
            <a:r>
              <a:rPr lang="zh-CN" altLang="zh-CN" sz="1200">
                <a:latin typeface="+mj-ea"/>
                <a:ea typeface="+mj-ea"/>
              </a:rPr>
              <a:t>禁止任何形式的个人崇拜。要保证党的领导人处于党和人民的监督之下。</a:t>
            </a:r>
            <a:endParaRPr lang="zh-CN" altLang="zh-CN" sz="1200"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7846" y="1408416"/>
            <a:ext cx="7561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200" dirty="0">
                <a:latin typeface="+mj-ea"/>
                <a:ea typeface="+mj-ea"/>
              </a:rPr>
              <a:t>【第</a:t>
            </a:r>
            <a:r>
              <a:rPr lang="zh-CN" altLang="en-US" sz="1200" dirty="0">
                <a:latin typeface="+mj-ea"/>
                <a:ea typeface="+mj-ea"/>
              </a:rPr>
              <a:t>十</a:t>
            </a:r>
            <a:r>
              <a:rPr lang="zh-CN" altLang="zh-CN" sz="1200" dirty="0">
                <a:latin typeface="+mj-ea"/>
                <a:ea typeface="+mj-ea"/>
              </a:rPr>
              <a:t>条】</a:t>
            </a:r>
            <a:r>
              <a:rPr lang="zh-CN" altLang="en-US" sz="1200" dirty="0">
                <a:latin typeface="+mj-ea"/>
                <a:ea typeface="+mj-ea"/>
              </a:rPr>
              <a:t>党是根据自己的纲领和章程，按照民主集中制组织起来的统一整体。党的民主集中制的基本原则是：</a:t>
            </a:r>
            <a:endParaRPr lang="zh-CN" altLang="en-US" sz="1200" dirty="0">
              <a:latin typeface="+mj-ea"/>
              <a:ea typeface="+mj-ea"/>
            </a:endParaRPr>
          </a:p>
        </p:txBody>
      </p:sp>
      <p:sp>
        <p:nvSpPr>
          <p:cNvPr id="19" name="TextBox 54"/>
          <p:cNvSpPr txBox="1"/>
          <p:nvPr/>
        </p:nvSpPr>
        <p:spPr>
          <a:xfrm>
            <a:off x="711925" y="249721"/>
            <a:ext cx="4155350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第四章：党章的条文详解</a:t>
            </a:r>
            <a:endParaRPr lang="zh-CN" altLang="en-US" dirty="0">
              <a:solidFill>
                <a:schemeClr val="tx1"/>
              </a:solidFill>
              <a:latin typeface="+mj-ea"/>
              <a:ea typeface="方正中雅宋_GBK" panose="02000000000000000000" pitchFamily="2" charset="-122"/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46699" y="145347"/>
            <a:ext cx="2727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党的组织制度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 bwMode="auto">
          <a:xfrm>
            <a:off x="495694" y="609600"/>
            <a:ext cx="249684" cy="935398"/>
          </a:xfrm>
          <a:custGeom>
            <a:avLst/>
            <a:gdLst>
              <a:gd name="T0" fmla="*/ 165 w 399"/>
              <a:gd name="T1" fmla="*/ 1777 h 1935"/>
              <a:gd name="T2" fmla="*/ 165 w 399"/>
              <a:gd name="T3" fmla="*/ 150 h 1935"/>
              <a:gd name="T4" fmla="*/ 399 w 399"/>
              <a:gd name="T5" fmla="*/ 150 h 1935"/>
              <a:gd name="T6" fmla="*/ 399 w 399"/>
              <a:gd name="T7" fmla="*/ 0 h 1935"/>
              <a:gd name="T8" fmla="*/ 0 w 399"/>
              <a:gd name="T9" fmla="*/ 0 h 1935"/>
              <a:gd name="T10" fmla="*/ 0 w 399"/>
              <a:gd name="T11" fmla="*/ 1935 h 1935"/>
              <a:gd name="T12" fmla="*/ 399 w 399"/>
              <a:gd name="T13" fmla="*/ 1935 h 1935"/>
              <a:gd name="T14" fmla="*/ 399 w 399"/>
              <a:gd name="T15" fmla="*/ 1777 h 1935"/>
              <a:gd name="T16" fmla="*/ 165 w 399"/>
              <a:gd name="T17" fmla="*/ 1777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1935">
                <a:moveTo>
                  <a:pt x="165" y="1777"/>
                </a:moveTo>
                <a:lnTo>
                  <a:pt x="165" y="150"/>
                </a:lnTo>
                <a:lnTo>
                  <a:pt x="399" y="150"/>
                </a:lnTo>
                <a:lnTo>
                  <a:pt x="399" y="0"/>
                </a:lnTo>
                <a:lnTo>
                  <a:pt x="0" y="0"/>
                </a:lnTo>
                <a:lnTo>
                  <a:pt x="0" y="1935"/>
                </a:lnTo>
                <a:lnTo>
                  <a:pt x="399" y="1935"/>
                </a:lnTo>
                <a:lnTo>
                  <a:pt x="399" y="1777"/>
                </a:lnTo>
                <a:lnTo>
                  <a:pt x="165" y="1777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6200000" scaled="1"/>
          </a:gradFill>
          <a:ln w="9525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10" name="Freeform 5"/>
          <p:cNvSpPr/>
          <p:nvPr/>
        </p:nvSpPr>
        <p:spPr bwMode="auto">
          <a:xfrm flipH="1">
            <a:off x="3499428" y="609600"/>
            <a:ext cx="249684" cy="935398"/>
          </a:xfrm>
          <a:custGeom>
            <a:avLst/>
            <a:gdLst>
              <a:gd name="T0" fmla="*/ 165 w 399"/>
              <a:gd name="T1" fmla="*/ 1777 h 1935"/>
              <a:gd name="T2" fmla="*/ 165 w 399"/>
              <a:gd name="T3" fmla="*/ 150 h 1935"/>
              <a:gd name="T4" fmla="*/ 399 w 399"/>
              <a:gd name="T5" fmla="*/ 150 h 1935"/>
              <a:gd name="T6" fmla="*/ 399 w 399"/>
              <a:gd name="T7" fmla="*/ 0 h 1935"/>
              <a:gd name="T8" fmla="*/ 0 w 399"/>
              <a:gd name="T9" fmla="*/ 0 h 1935"/>
              <a:gd name="T10" fmla="*/ 0 w 399"/>
              <a:gd name="T11" fmla="*/ 1935 h 1935"/>
              <a:gd name="T12" fmla="*/ 399 w 399"/>
              <a:gd name="T13" fmla="*/ 1935 h 1935"/>
              <a:gd name="T14" fmla="*/ 399 w 399"/>
              <a:gd name="T15" fmla="*/ 1777 h 1935"/>
              <a:gd name="T16" fmla="*/ 165 w 399"/>
              <a:gd name="T17" fmla="*/ 1777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1935">
                <a:moveTo>
                  <a:pt x="165" y="1777"/>
                </a:moveTo>
                <a:lnTo>
                  <a:pt x="165" y="150"/>
                </a:lnTo>
                <a:lnTo>
                  <a:pt x="399" y="150"/>
                </a:lnTo>
                <a:lnTo>
                  <a:pt x="399" y="0"/>
                </a:lnTo>
                <a:lnTo>
                  <a:pt x="0" y="0"/>
                </a:lnTo>
                <a:lnTo>
                  <a:pt x="0" y="1935"/>
                </a:lnTo>
                <a:lnTo>
                  <a:pt x="399" y="1935"/>
                </a:lnTo>
                <a:lnTo>
                  <a:pt x="399" y="1777"/>
                </a:lnTo>
                <a:lnTo>
                  <a:pt x="165" y="1777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6200000" scaled="1"/>
          </a:gradFill>
          <a:ln w="9525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41447" y="49521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方正中雅宋_GBK" panose="02000000000000000000" pitchFamily="2" charset="-122"/>
              </a:rPr>
              <a:t>第五章</a:t>
            </a:r>
            <a:endParaRPr lang="zh-CN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方正中雅宋_GBK" panose="02000000000000000000" pitchFamily="2" charset="-122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333375" y="1695547"/>
            <a:ext cx="849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sz="7200" b="0" dirty="0">
                <a:latin typeface="方正特雅宋_GBK" panose="02000000000000000000" pitchFamily="2" charset="-122"/>
                <a:ea typeface="方正特雅宋_GBK" panose="02000000000000000000" pitchFamily="2" charset="-122"/>
                <a:cs typeface="+mn-ea"/>
                <a:sym typeface="+mn-lt"/>
              </a:rPr>
              <a:t>学习践行党章，争做合格党员</a:t>
            </a:r>
            <a:endParaRPr lang="zh-CN" altLang="en-US" sz="7200" b="0" dirty="0">
              <a:latin typeface="方正特雅宋_GBK" panose="02000000000000000000" pitchFamily="2" charset="-122"/>
              <a:ea typeface="方正特雅宋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Oval 39"/>
          <p:cNvSpPr>
            <a:spLocks noChangeAspect="1" noChangeArrowheads="1"/>
          </p:cNvSpPr>
          <p:nvPr/>
        </p:nvSpPr>
        <p:spPr bwMode="auto">
          <a:xfrm>
            <a:off x="876694" y="4245862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4" name="TextBox 21"/>
          <p:cNvSpPr txBox="1"/>
          <p:nvPr/>
        </p:nvSpPr>
        <p:spPr>
          <a:xfrm>
            <a:off x="1092694" y="4154420"/>
            <a:ext cx="345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认真学习党章   严格遵守党章</a:t>
            </a:r>
            <a:endParaRPr lang="zh-CN" altLang="en-US" sz="1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5" name="Oval 39"/>
          <p:cNvSpPr>
            <a:spLocks noChangeAspect="1" noChangeArrowheads="1"/>
          </p:cNvSpPr>
          <p:nvPr/>
        </p:nvSpPr>
        <p:spPr bwMode="auto">
          <a:xfrm>
            <a:off x="4435425" y="4245862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6" name="TextBox 21"/>
          <p:cNvSpPr txBox="1"/>
          <p:nvPr/>
        </p:nvSpPr>
        <p:spPr>
          <a:xfrm>
            <a:off x="4651424" y="4154420"/>
            <a:ext cx="334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总书记对学习党章的四点要求</a:t>
            </a:r>
            <a:endParaRPr lang="zh-CN" altLang="en-US" sz="1800" dirty="0">
              <a:solidFill>
                <a:srgbClr val="FF0000"/>
              </a:solidFill>
              <a:latin typeface="+mj-ea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03" y="711853"/>
            <a:ext cx="5004229" cy="25973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452391" y="3120977"/>
            <a:ext cx="8222736" cy="16392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/>
          <a:lstStyle/>
          <a:p>
            <a:pPr defTabSz="914400" eaLnBrk="1" hangingPunct="1"/>
            <a:endParaRPr lang="zh-CN" altLang="en-US" sz="1200"/>
          </a:p>
        </p:txBody>
      </p:sp>
      <p:sp>
        <p:nvSpPr>
          <p:cNvPr id="5" name="矩形 4"/>
          <p:cNvSpPr/>
          <p:nvPr/>
        </p:nvSpPr>
        <p:spPr bwMode="auto">
          <a:xfrm>
            <a:off x="419100" y="3319503"/>
            <a:ext cx="112407" cy="130471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/>
          <a:lstStyle/>
          <a:p>
            <a:pPr defTabSz="914400" eaLnBrk="1" hangingPunct="1"/>
            <a:endParaRPr lang="zh-CN" altLang="en-US" sz="1200"/>
          </a:p>
        </p:txBody>
      </p:sp>
      <p:sp>
        <p:nvSpPr>
          <p:cNvPr id="6" name="矩形 5"/>
          <p:cNvSpPr/>
          <p:nvPr/>
        </p:nvSpPr>
        <p:spPr bwMode="auto">
          <a:xfrm>
            <a:off x="8631543" y="3319503"/>
            <a:ext cx="112407" cy="130471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/>
          <a:lstStyle/>
          <a:p>
            <a:pPr defTabSz="914400" eaLnBrk="1" hangingPunct="1"/>
            <a:endParaRPr lang="zh-CN" altLang="en-US" sz="1200"/>
          </a:p>
        </p:txBody>
      </p:sp>
      <p:sp>
        <p:nvSpPr>
          <p:cNvPr id="7" name="矩形 6"/>
          <p:cNvSpPr/>
          <p:nvPr/>
        </p:nvSpPr>
        <p:spPr>
          <a:xfrm>
            <a:off x="712456" y="3497376"/>
            <a:ext cx="7772054" cy="102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zh-CN" sz="1400" dirty="0">
                <a:latin typeface="+mj-ea"/>
                <a:ea typeface="+mj-ea"/>
              </a:rPr>
              <a:t>在各级党组织的全部活动中，都要坚持引导广大党员、干部特别是领导干部自觉学习党章、遵守党章、贯彻党章、维护党章，自觉加强党性修养，增强党的意识、宗旨意识、执政意识、大局意识、责任意识，切实做到为党分忧、为国尽责、为民奉献。</a:t>
            </a:r>
            <a:endParaRPr lang="zh-CN" altLang="zh-CN" sz="1400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67156" y="3140827"/>
            <a:ext cx="3332979" cy="25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认真学习党章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严格遵守党章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82195" y="4300675"/>
            <a:ext cx="4302158" cy="25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400" dirty="0">
                <a:solidFill>
                  <a:schemeClr val="bg1"/>
                </a:solidFill>
                <a:latin typeface="+mj-ea"/>
                <a:ea typeface="+mj-ea"/>
              </a:rPr>
              <a:t>——</a:t>
            </a:r>
            <a:r>
              <a:rPr lang="zh-CN" altLang="zh-CN" sz="16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习近平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</a:rPr>
              <a:t>·</a:t>
            </a:r>
            <a:r>
              <a:rPr lang="zh-CN" altLang="zh-CN" sz="1400" dirty="0">
                <a:solidFill>
                  <a:schemeClr val="bg1"/>
                </a:solidFill>
                <a:latin typeface="+mj-ea"/>
                <a:ea typeface="+mj-ea"/>
              </a:rPr>
              <a:t>《认真学习党章，严格遵守党章》</a:t>
            </a:r>
            <a:endParaRPr lang="zh-CN" altLang="zh-CN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TextBox 54"/>
          <p:cNvSpPr txBox="1"/>
          <p:nvPr/>
        </p:nvSpPr>
        <p:spPr>
          <a:xfrm>
            <a:off x="711925" y="249721"/>
            <a:ext cx="6288950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第五章：学习践行党章，争做合格党员</a:t>
            </a:r>
            <a:endParaRPr lang="zh-CN" altLang="en-US" dirty="0">
              <a:solidFill>
                <a:schemeClr val="tx1"/>
              </a:solidFill>
              <a:latin typeface="+mj-ea"/>
              <a:ea typeface="方正中雅宋_GBK" panose="02000000000000000000" pitchFamily="2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6"/>
          <p:cNvSpPr/>
          <p:nvPr/>
        </p:nvSpPr>
        <p:spPr bwMode="auto">
          <a:xfrm>
            <a:off x="875867" y="1454012"/>
            <a:ext cx="3501944" cy="1395755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 w="9525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/>
          <a:lstStyle/>
          <a:p>
            <a:pPr eaLnBrk="1" hangingPunct="1"/>
            <a:endParaRPr lang="zh-CN" altLang="en-US" sz="1100"/>
          </a:p>
        </p:txBody>
      </p:sp>
      <p:sp>
        <p:nvSpPr>
          <p:cNvPr id="4" name="圆角矩形 16"/>
          <p:cNvSpPr/>
          <p:nvPr/>
        </p:nvSpPr>
        <p:spPr bwMode="auto">
          <a:xfrm>
            <a:off x="4725840" y="1454012"/>
            <a:ext cx="3501944" cy="1395755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 w="9525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/>
          <a:lstStyle/>
          <a:p>
            <a:pPr eaLnBrk="1" hangingPunct="1"/>
            <a:endParaRPr lang="zh-CN" altLang="en-US" sz="1100"/>
          </a:p>
        </p:txBody>
      </p:sp>
      <p:sp>
        <p:nvSpPr>
          <p:cNvPr id="5" name="圆角矩形 16"/>
          <p:cNvSpPr/>
          <p:nvPr/>
        </p:nvSpPr>
        <p:spPr bwMode="auto">
          <a:xfrm>
            <a:off x="875867" y="3261378"/>
            <a:ext cx="3501944" cy="1485465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 w="9525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/>
          <a:lstStyle/>
          <a:p>
            <a:pPr eaLnBrk="1" hangingPunct="1"/>
            <a:endParaRPr lang="zh-CN" altLang="en-US" sz="1100"/>
          </a:p>
        </p:txBody>
      </p:sp>
      <p:sp>
        <p:nvSpPr>
          <p:cNvPr id="6" name="圆角矩形 16"/>
          <p:cNvSpPr/>
          <p:nvPr/>
        </p:nvSpPr>
        <p:spPr bwMode="auto">
          <a:xfrm>
            <a:off x="4725840" y="3261378"/>
            <a:ext cx="3501944" cy="1485465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 w="9525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/>
          <a:lstStyle/>
          <a:p>
            <a:pPr eaLnBrk="1" hangingPunct="1"/>
            <a:endParaRPr lang="zh-CN" altLang="en-US" sz="1100"/>
          </a:p>
        </p:txBody>
      </p:sp>
      <p:sp>
        <p:nvSpPr>
          <p:cNvPr id="7" name="TextBox 14"/>
          <p:cNvSpPr txBox="1"/>
          <p:nvPr/>
        </p:nvSpPr>
        <p:spPr>
          <a:xfrm>
            <a:off x="964628" y="1745149"/>
            <a:ext cx="3303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zh-CN" altLang="en-US" sz="1100" dirty="0">
                <a:latin typeface="+mn-ea"/>
                <a:ea typeface="+mn-ea"/>
              </a:rPr>
              <a:t>要深刻理解把</a:t>
            </a:r>
            <a:r>
              <a:rPr lang="zh-CN" altLang="en-US" sz="1100" b="1" dirty="0">
                <a:latin typeface="+mn-ea"/>
                <a:ea typeface="+mn-ea"/>
              </a:rPr>
              <a:t>科学发展观</a:t>
            </a:r>
            <a:r>
              <a:rPr lang="zh-CN" altLang="en-US" sz="1100" dirty="0">
                <a:latin typeface="+mn-ea"/>
                <a:ea typeface="+mn-ea"/>
              </a:rPr>
              <a:t>同马克思列宁主义、毛泽东思想、邓小平理论、“三个代表”重要思想一道确立为党的指导思想的重大意义，深入领会科学发展观的精神实质。</a:t>
            </a:r>
            <a:endParaRPr lang="zh-CN" altLang="en-US" sz="1100" dirty="0">
              <a:latin typeface="+mn-ea"/>
              <a:ea typeface="+mn-ea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4855913" y="1685485"/>
            <a:ext cx="318317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zh-CN" altLang="en-US" sz="1100" dirty="0">
                <a:latin typeface="+mn-ea"/>
                <a:ea typeface="+mn-ea"/>
              </a:rPr>
              <a:t>要深刻理解在党章中完整表述</a:t>
            </a:r>
            <a:r>
              <a:rPr lang="zh-CN" altLang="en-US" sz="1100" b="1" dirty="0">
                <a:latin typeface="+mn-ea"/>
                <a:ea typeface="+mn-ea"/>
              </a:rPr>
              <a:t>中国特色社会主义</a:t>
            </a:r>
            <a:r>
              <a:rPr lang="zh-CN" altLang="en-US" sz="1100" dirty="0">
                <a:latin typeface="+mn-ea"/>
                <a:ea typeface="+mn-ea"/>
              </a:rPr>
              <a:t>道路、中国特色社会主义理论体系、中国特色社会主义制度的重大意义，深入领会中国特色社会主义的科学内涵，增强道路自信、理论自信、制度自信。</a:t>
            </a:r>
            <a:endParaRPr lang="zh-CN" altLang="en-US" sz="1100" dirty="0">
              <a:latin typeface="+mn-ea"/>
              <a:ea typeface="+mn-ea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1007484" y="3474026"/>
            <a:ext cx="32437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zh-CN" altLang="en-US" sz="1100" dirty="0">
                <a:latin typeface="+mn-ea"/>
                <a:ea typeface="+mn-ea"/>
              </a:rPr>
              <a:t>要深刻理解把</a:t>
            </a:r>
            <a:r>
              <a:rPr lang="zh-CN" altLang="en-US" sz="1100" b="1" dirty="0">
                <a:latin typeface="+mn-ea"/>
                <a:ea typeface="+mn-ea"/>
              </a:rPr>
              <a:t>生态文明建设</a:t>
            </a:r>
            <a:r>
              <a:rPr lang="zh-CN" altLang="en-US" sz="1100" dirty="0">
                <a:latin typeface="+mn-ea"/>
                <a:ea typeface="+mn-ea"/>
              </a:rPr>
              <a:t>纳入中国特色社会主义事业总体布局的重大意义，深入领会生态文明建设的指导原则和主要着力点，自觉把生态文明建设融入经济建设、政治建设、文化建设、社会建设各方面和全过程。</a:t>
            </a:r>
            <a:endParaRPr lang="zh-CN" altLang="en-US" sz="1100" dirty="0">
              <a:latin typeface="+mn-ea"/>
              <a:ea typeface="+mn-ea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4855913" y="3438010"/>
            <a:ext cx="3183177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>
                <a:latin typeface="+mn-ea"/>
                <a:ea typeface="+mn-ea"/>
              </a:rPr>
              <a:t>要深刻理解党章增写</a:t>
            </a:r>
            <a:r>
              <a:rPr lang="zh-CN" altLang="en-US" sz="1100" b="1" dirty="0">
                <a:latin typeface="+mn-ea"/>
                <a:ea typeface="+mn-ea"/>
              </a:rPr>
              <a:t>党的建设总体要求新内容</a:t>
            </a:r>
            <a:r>
              <a:rPr lang="zh-CN" altLang="en-US" sz="1100" dirty="0">
                <a:latin typeface="+mn-ea"/>
                <a:ea typeface="+mn-ea"/>
              </a:rPr>
              <a:t>和关于</a:t>
            </a:r>
            <a:r>
              <a:rPr lang="zh-CN" altLang="en-US" sz="1100" b="1" dirty="0">
                <a:latin typeface="+mn-ea"/>
                <a:ea typeface="+mn-ea"/>
              </a:rPr>
              <a:t>党员</a:t>
            </a:r>
            <a:r>
              <a:rPr lang="zh-CN" altLang="en-US" sz="1100" dirty="0">
                <a:latin typeface="+mn-ea"/>
                <a:ea typeface="+mn-ea"/>
              </a:rPr>
              <a:t>、党的</a:t>
            </a:r>
            <a:r>
              <a:rPr lang="zh-CN" altLang="en-US" sz="1100" b="1" dirty="0">
                <a:latin typeface="+mn-ea"/>
                <a:ea typeface="+mn-ea"/>
              </a:rPr>
              <a:t>基层组织</a:t>
            </a:r>
            <a:r>
              <a:rPr lang="zh-CN" altLang="en-US" sz="1100" dirty="0">
                <a:latin typeface="+mn-ea"/>
                <a:ea typeface="+mn-ea"/>
              </a:rPr>
              <a:t>、</a:t>
            </a:r>
            <a:r>
              <a:rPr lang="zh-CN" altLang="en-US" sz="1100" b="1" dirty="0">
                <a:latin typeface="+mn-ea"/>
                <a:ea typeface="+mn-ea"/>
              </a:rPr>
              <a:t>党的干部</a:t>
            </a:r>
            <a:r>
              <a:rPr lang="zh-CN" altLang="en-US" sz="1100" dirty="0">
                <a:latin typeface="+mn-ea"/>
                <a:ea typeface="+mn-ea"/>
              </a:rPr>
              <a:t>新要求的重大意义，深入领会各项新内容新要求的科学内涵，坚持用党章指导和规范党的建设各项工作，全面提高党的建设科学化水平。</a:t>
            </a:r>
            <a:endParaRPr lang="zh-CN" altLang="en-US" sz="1100" dirty="0">
              <a:latin typeface="+mn-ea"/>
              <a:ea typeface="+mn-ea"/>
            </a:endParaRPr>
          </a:p>
        </p:txBody>
      </p:sp>
      <p:sp>
        <p:nvSpPr>
          <p:cNvPr id="30" name="Freeform 10"/>
          <p:cNvSpPr/>
          <p:nvPr/>
        </p:nvSpPr>
        <p:spPr bwMode="auto">
          <a:xfrm>
            <a:off x="948100" y="1267980"/>
            <a:ext cx="2091801" cy="347177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>
              <a:latin typeface="+mn-lt"/>
              <a:ea typeface="+mn-ea"/>
              <a:cs typeface="+mn-ea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1108279"/>
            <a:ext cx="792359" cy="660299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285845" y="1278613"/>
            <a:ext cx="1432856" cy="224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要求一</a:t>
            </a:r>
            <a:endParaRPr lang="zh-CN" altLang="zh-CN" sz="1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10"/>
          <p:cNvSpPr/>
          <p:nvPr/>
        </p:nvSpPr>
        <p:spPr bwMode="auto">
          <a:xfrm>
            <a:off x="4858038" y="1267980"/>
            <a:ext cx="2091801" cy="347177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>
              <a:latin typeface="+mn-lt"/>
              <a:ea typeface="+mn-ea"/>
              <a:cs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24" y="1108279"/>
            <a:ext cx="792359" cy="660299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195783" y="1278613"/>
            <a:ext cx="1432856" cy="224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1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要求二</a:t>
            </a:r>
            <a:endParaRPr lang="zh-CN" altLang="zh-CN" sz="1400" b="1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0"/>
          <p:cNvSpPr/>
          <p:nvPr/>
        </p:nvSpPr>
        <p:spPr bwMode="auto">
          <a:xfrm>
            <a:off x="948100" y="3076728"/>
            <a:ext cx="2091801" cy="347177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>
              <a:latin typeface="+mn-lt"/>
              <a:ea typeface="+mn-ea"/>
              <a:cs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2917027"/>
            <a:ext cx="792359" cy="66029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285845" y="3087361"/>
            <a:ext cx="1432856" cy="224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要求三</a:t>
            </a:r>
            <a:endParaRPr lang="zh-CN" altLang="zh-CN" sz="1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0"/>
          <p:cNvSpPr/>
          <p:nvPr/>
        </p:nvSpPr>
        <p:spPr bwMode="auto">
          <a:xfrm>
            <a:off x="4858038" y="3076728"/>
            <a:ext cx="2091801" cy="347177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>
              <a:latin typeface="+mn-lt"/>
              <a:ea typeface="+mn-ea"/>
              <a:cs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24" y="2917027"/>
            <a:ext cx="792359" cy="66029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195783" y="3087361"/>
            <a:ext cx="1432856" cy="224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1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要求四</a:t>
            </a:r>
            <a:endParaRPr lang="zh-CN" altLang="zh-CN" sz="1400" b="1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64035" y="800726"/>
            <a:ext cx="4478775" cy="24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总书记对学习党章的四点要求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54"/>
          <p:cNvSpPr txBox="1"/>
          <p:nvPr/>
        </p:nvSpPr>
        <p:spPr>
          <a:xfrm>
            <a:off x="711925" y="249721"/>
            <a:ext cx="6288950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第五章：学习践行党章，争做合格党员</a:t>
            </a:r>
            <a:endParaRPr lang="zh-CN" altLang="en-US" dirty="0">
              <a:solidFill>
                <a:schemeClr val="tx1"/>
              </a:solidFill>
              <a:latin typeface="+mj-ea"/>
              <a:ea typeface="方正中雅宋_GBK" panose="02000000000000000000" pitchFamily="2" charset="-122"/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30" grpId="0" animBg="1"/>
      <p:bldP spid="29" grpId="0"/>
      <p:bldP spid="26" grpId="0" animBg="1"/>
      <p:bldP spid="25" grpId="0"/>
      <p:bldP spid="22" grpId="0" animBg="1"/>
      <p:bldP spid="21" grpId="0"/>
      <p:bldP spid="18" grpId="0" animBg="1"/>
      <p:bldP spid="17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1" y="0"/>
            <a:ext cx="9168553" cy="51434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68350" y="916805"/>
            <a:ext cx="6083717" cy="1862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B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1500" dirty="0">
                <a:ln w="1905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方正中雅宋_GBK" panose="02000000000000000000" pitchFamily="2" charset="-122"/>
              </a:rPr>
              <a:t>感谢聆听</a:t>
            </a:r>
            <a:endParaRPr lang="zh-CN" altLang="en-US" sz="11500" dirty="0">
              <a:ln w="19050">
                <a:solidFill>
                  <a:schemeClr val="bg2"/>
                </a:solidFill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方正中雅宋_GBK" panose="02000000000000000000" pitchFamily="2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318" y="-26478"/>
            <a:ext cx="9134507" cy="516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652" y="1940406"/>
            <a:ext cx="9141172" cy="927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601" y="1050524"/>
            <a:ext cx="1878323" cy="571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759" y="3100729"/>
            <a:ext cx="28496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14180" y="3911177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j-ea"/>
                <a:ea typeface="+mj-ea"/>
              </a:rPr>
              <a:t>——</a:t>
            </a:r>
            <a:r>
              <a:rPr lang="zh-CN" altLang="en-US" dirty="0">
                <a:latin typeface="+mj-ea"/>
                <a:ea typeface="+mj-ea"/>
              </a:rPr>
              <a:t>中共中央总书记</a:t>
            </a:r>
            <a:endParaRPr lang="zh-CN" altLang="en-US" dirty="0">
              <a:latin typeface="方正字迹-吕建德字体" panose="02010600010101010101" pitchFamily="2" charset="-122"/>
              <a:ea typeface="方正字迹-吕建德字体" panose="0201060001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92800" y="927558"/>
            <a:ext cx="63510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ea typeface="方正中雅宋_GBK" panose="02000000000000000000" pitchFamily="2" charset="-122"/>
              </a:rPr>
              <a:t>认真学习党章、严格遵守党章，是加强党的建设的一项基础性经常性工作，也是全党同志的应尽义务和庄严责任，对强化全党党章意识，增强党的创造力、凝聚力、战斗力具有极为重要的作用。</a:t>
            </a:r>
            <a:endParaRPr lang="zh-CN" altLang="en-US" sz="2400" dirty="0">
              <a:ea typeface="方正中雅宋_GBK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21235" y="385548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习近平</a:t>
            </a:r>
            <a:endParaRPr lang="zh-CN" altLang="en-US" sz="240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76694" y="761918"/>
            <a:ext cx="3253418" cy="1200329"/>
            <a:chOff x="876694" y="761918"/>
            <a:chExt cx="3253418" cy="1200329"/>
          </a:xfrm>
        </p:grpSpPr>
        <p:sp>
          <p:nvSpPr>
            <p:cNvPr id="2" name="Freeform 5"/>
            <p:cNvSpPr/>
            <p:nvPr/>
          </p:nvSpPr>
          <p:spPr bwMode="auto">
            <a:xfrm>
              <a:off x="876694" y="876300"/>
              <a:ext cx="249684" cy="935398"/>
            </a:xfrm>
            <a:custGeom>
              <a:avLst/>
              <a:gdLst>
                <a:gd name="T0" fmla="*/ 165 w 399"/>
                <a:gd name="T1" fmla="*/ 1777 h 1935"/>
                <a:gd name="T2" fmla="*/ 165 w 399"/>
                <a:gd name="T3" fmla="*/ 150 h 1935"/>
                <a:gd name="T4" fmla="*/ 399 w 399"/>
                <a:gd name="T5" fmla="*/ 150 h 1935"/>
                <a:gd name="T6" fmla="*/ 399 w 399"/>
                <a:gd name="T7" fmla="*/ 0 h 1935"/>
                <a:gd name="T8" fmla="*/ 0 w 399"/>
                <a:gd name="T9" fmla="*/ 0 h 1935"/>
                <a:gd name="T10" fmla="*/ 0 w 399"/>
                <a:gd name="T11" fmla="*/ 1935 h 1935"/>
                <a:gd name="T12" fmla="*/ 399 w 399"/>
                <a:gd name="T13" fmla="*/ 1935 h 1935"/>
                <a:gd name="T14" fmla="*/ 399 w 399"/>
                <a:gd name="T15" fmla="*/ 1777 h 1935"/>
                <a:gd name="T16" fmla="*/ 165 w 399"/>
                <a:gd name="T17" fmla="*/ 1777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9" h="1935">
                  <a:moveTo>
                    <a:pt x="165" y="1777"/>
                  </a:moveTo>
                  <a:lnTo>
                    <a:pt x="165" y="150"/>
                  </a:lnTo>
                  <a:lnTo>
                    <a:pt x="399" y="150"/>
                  </a:lnTo>
                  <a:lnTo>
                    <a:pt x="399" y="0"/>
                  </a:lnTo>
                  <a:lnTo>
                    <a:pt x="0" y="0"/>
                  </a:lnTo>
                  <a:lnTo>
                    <a:pt x="0" y="1935"/>
                  </a:lnTo>
                  <a:lnTo>
                    <a:pt x="399" y="1935"/>
                  </a:lnTo>
                  <a:lnTo>
                    <a:pt x="399" y="1777"/>
                  </a:lnTo>
                  <a:lnTo>
                    <a:pt x="165" y="1777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3" name="Freeform 5"/>
            <p:cNvSpPr/>
            <p:nvPr/>
          </p:nvSpPr>
          <p:spPr bwMode="auto">
            <a:xfrm flipH="1">
              <a:off x="3880428" y="876300"/>
              <a:ext cx="249684" cy="935398"/>
            </a:xfrm>
            <a:custGeom>
              <a:avLst/>
              <a:gdLst>
                <a:gd name="T0" fmla="*/ 165 w 399"/>
                <a:gd name="T1" fmla="*/ 1777 h 1935"/>
                <a:gd name="T2" fmla="*/ 165 w 399"/>
                <a:gd name="T3" fmla="*/ 150 h 1935"/>
                <a:gd name="T4" fmla="*/ 399 w 399"/>
                <a:gd name="T5" fmla="*/ 150 h 1935"/>
                <a:gd name="T6" fmla="*/ 399 w 399"/>
                <a:gd name="T7" fmla="*/ 0 h 1935"/>
                <a:gd name="T8" fmla="*/ 0 w 399"/>
                <a:gd name="T9" fmla="*/ 0 h 1935"/>
                <a:gd name="T10" fmla="*/ 0 w 399"/>
                <a:gd name="T11" fmla="*/ 1935 h 1935"/>
                <a:gd name="T12" fmla="*/ 399 w 399"/>
                <a:gd name="T13" fmla="*/ 1935 h 1935"/>
                <a:gd name="T14" fmla="*/ 399 w 399"/>
                <a:gd name="T15" fmla="*/ 1777 h 1935"/>
                <a:gd name="T16" fmla="*/ 165 w 399"/>
                <a:gd name="T17" fmla="*/ 1777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9" h="1935">
                  <a:moveTo>
                    <a:pt x="165" y="1777"/>
                  </a:moveTo>
                  <a:lnTo>
                    <a:pt x="165" y="150"/>
                  </a:lnTo>
                  <a:lnTo>
                    <a:pt x="399" y="150"/>
                  </a:lnTo>
                  <a:lnTo>
                    <a:pt x="399" y="0"/>
                  </a:lnTo>
                  <a:lnTo>
                    <a:pt x="0" y="0"/>
                  </a:lnTo>
                  <a:lnTo>
                    <a:pt x="0" y="1935"/>
                  </a:lnTo>
                  <a:lnTo>
                    <a:pt x="399" y="1935"/>
                  </a:lnTo>
                  <a:lnTo>
                    <a:pt x="399" y="1777"/>
                  </a:lnTo>
                  <a:lnTo>
                    <a:pt x="165" y="1777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4" name="TextBox 13"/>
            <p:cNvSpPr txBox="1"/>
            <p:nvPr/>
          </p:nvSpPr>
          <p:spPr>
            <a:xfrm>
              <a:off x="1022448" y="761918"/>
              <a:ext cx="295465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7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方正中雅宋_GBK" panose="02000000000000000000" pitchFamily="2" charset="-122"/>
                </a:rPr>
                <a:t>第一章</a:t>
              </a:r>
              <a:endParaRPr lang="zh-CN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方正中雅宋_GBK" panose="02000000000000000000" pitchFamily="2" charset="-122"/>
              </a:endParaRPr>
            </a:p>
          </p:txBody>
        </p:sp>
      </p:grpSp>
      <p:sp>
        <p:nvSpPr>
          <p:cNvPr id="5" name="TextBox 15"/>
          <p:cNvSpPr txBox="1"/>
          <p:nvPr/>
        </p:nvSpPr>
        <p:spPr>
          <a:xfrm>
            <a:off x="704850" y="2394662"/>
            <a:ext cx="7104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sz="7200" b="0" dirty="0">
                <a:latin typeface="方正特雅宋_GBK" panose="02000000000000000000" pitchFamily="2" charset="-122"/>
                <a:ea typeface="方正特雅宋_GBK" panose="02000000000000000000" pitchFamily="2" charset="-122"/>
                <a:cs typeface="+mn-ea"/>
                <a:sym typeface="+mn-lt"/>
              </a:rPr>
              <a:t>党章的概述</a:t>
            </a:r>
            <a:endParaRPr lang="zh-CN" altLang="en-US" sz="7200" b="0" dirty="0">
              <a:latin typeface="方正特雅宋_GBK" panose="02000000000000000000" pitchFamily="2" charset="-122"/>
              <a:ea typeface="方正特雅宋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Oval 39"/>
          <p:cNvSpPr>
            <a:spLocks noChangeAspect="1" noChangeArrowheads="1"/>
          </p:cNvSpPr>
          <p:nvPr/>
        </p:nvSpPr>
        <p:spPr bwMode="auto">
          <a:xfrm>
            <a:off x="910378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" name="TextBox 21"/>
          <p:cNvSpPr txBox="1"/>
          <p:nvPr/>
        </p:nvSpPr>
        <p:spPr>
          <a:xfrm>
            <a:off x="1126378" y="3835117"/>
            <a:ext cx="151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sz="1800" dirty="0">
                <a:solidFill>
                  <a:srgbClr val="FF0000"/>
                </a:solidFill>
                <a:latin typeface="+mj-ea"/>
              </a:rPr>
              <a:t>党章的概念</a:t>
            </a:r>
            <a:endParaRPr lang="zh-CN" altLang="zh-CN" sz="1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8" name="Oval 39"/>
          <p:cNvSpPr>
            <a:spLocks noChangeAspect="1" noChangeArrowheads="1"/>
          </p:cNvSpPr>
          <p:nvPr/>
        </p:nvSpPr>
        <p:spPr bwMode="auto">
          <a:xfrm>
            <a:off x="3461932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9" name="TextBox 21"/>
          <p:cNvSpPr txBox="1"/>
          <p:nvPr/>
        </p:nvSpPr>
        <p:spPr>
          <a:xfrm>
            <a:off x="3677932" y="3835117"/>
            <a:ext cx="205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sz="1800" dirty="0">
                <a:solidFill>
                  <a:srgbClr val="FF0000"/>
                </a:solidFill>
                <a:latin typeface="+mj-ea"/>
              </a:rPr>
              <a:t>党章的</a:t>
            </a:r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功能和定位</a:t>
            </a:r>
            <a:endParaRPr lang="zh-CN" altLang="zh-CN" sz="1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0" name="Oval 39"/>
          <p:cNvSpPr>
            <a:spLocks noChangeAspect="1" noChangeArrowheads="1"/>
          </p:cNvSpPr>
          <p:nvPr/>
        </p:nvSpPr>
        <p:spPr bwMode="auto">
          <a:xfrm>
            <a:off x="6556854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1" name="TextBox 21"/>
          <p:cNvSpPr txBox="1"/>
          <p:nvPr/>
        </p:nvSpPr>
        <p:spPr>
          <a:xfrm>
            <a:off x="6772854" y="3835117"/>
            <a:ext cx="185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sz="1800" dirty="0">
                <a:solidFill>
                  <a:srgbClr val="FF0000"/>
                </a:solidFill>
                <a:latin typeface="+mj-ea"/>
              </a:rPr>
              <a:t>党章的</a:t>
            </a:r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基本架构</a:t>
            </a:r>
            <a:endParaRPr lang="zh-CN" altLang="zh-CN" sz="1800" dirty="0">
              <a:solidFill>
                <a:srgbClr val="FF0000"/>
              </a:solidFill>
              <a:latin typeface="+mj-ea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4"/>
          <p:cNvSpPr txBox="1"/>
          <p:nvPr/>
        </p:nvSpPr>
        <p:spPr>
          <a:xfrm>
            <a:off x="711925" y="249721"/>
            <a:ext cx="3098075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第一章：党章概述</a:t>
            </a:r>
            <a:endParaRPr lang="zh-CN" altLang="en-US" dirty="0">
              <a:solidFill>
                <a:schemeClr val="tx1"/>
              </a:solidFill>
              <a:latin typeface="+mj-ea"/>
              <a:ea typeface="方正中雅宋_GBK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2981" y="2134092"/>
            <a:ext cx="54114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是中国共产党为实现党的纲领所制定的</a:t>
            </a:r>
            <a:r>
              <a:rPr lang="zh-CN" altLang="zh-CN" sz="2400" b="1" kern="100" dirty="0">
                <a:latin typeface="+mj-ea"/>
                <a:ea typeface="+mj-ea"/>
                <a:cs typeface="Times New Roman" panose="02020603050405020304" pitchFamily="18" charset="0"/>
              </a:rPr>
              <a:t>根本法规</a:t>
            </a:r>
            <a:r>
              <a:rPr lang="zh-CN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，是党的各级组织和全体党员必须严格遵守的基本准则和规定。</a:t>
            </a:r>
            <a:endParaRPr lang="zh-CN" altLang="zh-CN" sz="24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92483" y="734296"/>
            <a:ext cx="4345320" cy="782225"/>
            <a:chOff x="492483" y="734296"/>
            <a:chExt cx="4345320" cy="782225"/>
          </a:xfrm>
        </p:grpSpPr>
        <p:sp>
          <p:nvSpPr>
            <p:cNvPr id="13" name="Freeform 10"/>
            <p:cNvSpPr/>
            <p:nvPr/>
          </p:nvSpPr>
          <p:spPr bwMode="auto">
            <a:xfrm>
              <a:off x="1081219" y="885349"/>
              <a:ext cx="3756584" cy="473495"/>
            </a:xfrm>
            <a:custGeom>
              <a:avLst/>
              <a:gdLst>
                <a:gd name="T0" fmla="*/ 0 w 5900"/>
                <a:gd name="T1" fmla="*/ 0 h 538"/>
                <a:gd name="T2" fmla="*/ 5900 w 5900"/>
                <a:gd name="T3" fmla="*/ 0 h 538"/>
                <a:gd name="T4" fmla="*/ 5706 w 5900"/>
                <a:gd name="T5" fmla="*/ 265 h 538"/>
                <a:gd name="T6" fmla="*/ 5900 w 5900"/>
                <a:gd name="T7" fmla="*/ 538 h 538"/>
                <a:gd name="T8" fmla="*/ 0 w 5900"/>
                <a:gd name="T9" fmla="*/ 538 h 538"/>
                <a:gd name="T10" fmla="*/ 0 w 5900"/>
                <a:gd name="T11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00" h="538">
                  <a:moveTo>
                    <a:pt x="0" y="0"/>
                  </a:moveTo>
                  <a:lnTo>
                    <a:pt x="5900" y="0"/>
                  </a:lnTo>
                  <a:lnTo>
                    <a:pt x="5706" y="265"/>
                  </a:lnTo>
                  <a:lnTo>
                    <a:pt x="5900" y="538"/>
                  </a:lnTo>
                  <a:lnTo>
                    <a:pt x="0" y="53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83" y="734296"/>
              <a:ext cx="816838" cy="7822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215250" y="901296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altLang="zh-CN" sz="2400" b="1" kern="100" dirty="0">
                  <a:solidFill>
                    <a:schemeClr val="bg1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党章的概念</a:t>
              </a:r>
              <a:endParaRPr lang="zh-CN" altLang="zh-CN" sz="24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177096" y="4020641"/>
            <a:ext cx="5303190" cy="254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kern="100" dirty="0">
                <a:solidFill>
                  <a:srgbClr val="333333"/>
                </a:solidFill>
                <a:latin typeface="仿宋_GB2312" pitchFamily="49" charset="-122"/>
                <a:ea typeface="仿宋_GB2312" pitchFamily="49" charset="-122"/>
                <a:cs typeface="Arial" panose="020B0604020202020204" pitchFamily="34" charset="0"/>
              </a:rPr>
              <a:t>中国共产党第十八次全国代表大会部分修改，</a:t>
            </a:r>
            <a:r>
              <a:rPr lang="en-US" altLang="zh-CN" kern="100" dirty="0">
                <a:solidFill>
                  <a:srgbClr val="333333"/>
                </a:solidFill>
                <a:latin typeface="仿宋_GB2312" pitchFamily="49" charset="-122"/>
                <a:ea typeface="仿宋_GB2312" pitchFamily="49" charset="-122"/>
                <a:cs typeface="Times New Roman" panose="02020603050405020304" pitchFamily="18" charset="0"/>
              </a:rPr>
              <a:t>2012</a:t>
            </a:r>
            <a:r>
              <a:rPr lang="zh-CN" altLang="zh-CN" kern="100" dirty="0">
                <a:solidFill>
                  <a:srgbClr val="333333"/>
                </a:solidFill>
                <a:latin typeface="仿宋_GB2312" pitchFamily="49" charset="-122"/>
                <a:ea typeface="仿宋_GB2312" pitchFamily="49" charset="-122"/>
                <a:cs typeface="Arial" panose="020B0604020202020204" pitchFamily="34" charset="0"/>
              </a:rPr>
              <a:t>年</a:t>
            </a:r>
            <a:r>
              <a:rPr lang="en-US" altLang="zh-CN" kern="100" dirty="0">
                <a:solidFill>
                  <a:srgbClr val="333333"/>
                </a:solidFill>
                <a:latin typeface="仿宋_GB2312" pitchFamily="49" charset="-122"/>
                <a:ea typeface="仿宋_GB2312" pitchFamily="49" charset="-122"/>
                <a:cs typeface="Times New Roman" panose="02020603050405020304" pitchFamily="18" charset="0"/>
              </a:rPr>
              <a:t>11</a:t>
            </a:r>
            <a:r>
              <a:rPr lang="zh-CN" altLang="zh-CN" kern="100" dirty="0">
                <a:solidFill>
                  <a:srgbClr val="333333"/>
                </a:solidFill>
                <a:latin typeface="仿宋_GB2312" pitchFamily="49" charset="-122"/>
                <a:ea typeface="仿宋_GB2312" pitchFamily="49" charset="-122"/>
                <a:cs typeface="Arial" panose="020B0604020202020204" pitchFamily="34" charset="0"/>
              </a:rPr>
              <a:t>月</a:t>
            </a:r>
            <a:r>
              <a:rPr lang="en-US" altLang="zh-CN" kern="100" dirty="0">
                <a:solidFill>
                  <a:srgbClr val="333333"/>
                </a:solidFill>
                <a:latin typeface="仿宋_GB2312" pitchFamily="49" charset="-122"/>
                <a:ea typeface="仿宋_GB2312" pitchFamily="49" charset="-122"/>
                <a:cs typeface="Times New Roman" panose="02020603050405020304" pitchFamily="18" charset="0"/>
              </a:rPr>
              <a:t>14</a:t>
            </a:r>
            <a:r>
              <a:rPr lang="zh-CN" altLang="zh-CN" kern="100" dirty="0">
                <a:solidFill>
                  <a:srgbClr val="333333"/>
                </a:solidFill>
                <a:latin typeface="仿宋_GB2312" pitchFamily="49" charset="-122"/>
                <a:ea typeface="仿宋_GB2312" pitchFamily="49" charset="-122"/>
                <a:cs typeface="Arial" panose="020B0604020202020204" pitchFamily="34" charset="0"/>
              </a:rPr>
              <a:t>日通过。</a:t>
            </a:r>
            <a:endParaRPr lang="zh-CN" altLang="zh-CN" kern="100" dirty="0">
              <a:latin typeface="仿宋_GB2312" pitchFamily="49" charset="-122"/>
              <a:ea typeface="仿宋_GB2312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1" y="1516521"/>
            <a:ext cx="2121312" cy="311353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122981" y="1683546"/>
            <a:ext cx="5006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+mj-ea"/>
                <a:ea typeface="+mj-ea"/>
                <a:cs typeface="Times New Roman" panose="02020603050405020304" pitchFamily="18" charset="0"/>
              </a:rPr>
              <a:t>《中国共产党章程》</a:t>
            </a:r>
            <a:r>
              <a:rPr lang="zh-CN" altLang="zh-CN" sz="2000" kern="100" dirty="0">
                <a:latin typeface="+mj-ea"/>
                <a:ea typeface="+mj-ea"/>
                <a:cs typeface="Times New Roman" panose="02020603050405020304" pitchFamily="18" charset="0"/>
              </a:rPr>
              <a:t>（以下简称党章）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25" name="Freeform 5"/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/>
          <p:cNvSpPr/>
          <p:nvPr/>
        </p:nvSpPr>
        <p:spPr bwMode="auto">
          <a:xfrm>
            <a:off x="984823" y="756636"/>
            <a:ext cx="3720218" cy="511068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75115"/>
            <a:ext cx="808931" cy="67410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06523" y="1420630"/>
            <a:ext cx="7494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2012</a:t>
            </a:r>
            <a:r>
              <a:rPr lang="zh-CN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年</a:t>
            </a:r>
            <a:r>
              <a:rPr lang="en-US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11</a:t>
            </a:r>
            <a:r>
              <a:rPr lang="zh-CN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16</a:t>
            </a:r>
            <a:r>
              <a:rPr lang="zh-CN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日习近平总书记在党的十八大后发表署名文章《认真学习党章，严格遵守党章》。文章指出：</a:t>
            </a:r>
            <a:r>
              <a:rPr lang="zh-CN" altLang="zh-CN" sz="2400" b="1" kern="100" dirty="0">
                <a:latin typeface="+mj-ea"/>
                <a:ea typeface="+mj-ea"/>
                <a:cs typeface="Times New Roman" panose="02020603050405020304" pitchFamily="18" charset="0"/>
              </a:rPr>
              <a:t>党章就是党的根本大法，是全党必须遵循的总规矩。</a:t>
            </a:r>
            <a:endParaRPr lang="zh-CN" altLang="zh-CN" sz="2400" b="1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9631" y="77384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400" b="1" kern="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党章的</a:t>
            </a:r>
            <a:r>
              <a:rPr lang="zh-CN" altLang="en-US" sz="2400" b="1" kern="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功能和定位</a:t>
            </a:r>
            <a:endParaRPr lang="zh-CN" altLang="zh-CN" sz="2400" b="1" kern="1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78611" y="3327882"/>
            <a:ext cx="2253604" cy="857446"/>
            <a:chOff x="2566212" y="4130420"/>
            <a:chExt cx="3028113" cy="1152128"/>
          </a:xfr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</p:grpSpPr>
        <p:sp>
          <p:nvSpPr>
            <p:cNvPr id="7" name="矩形: 圆角 6"/>
            <p:cNvSpPr/>
            <p:nvPr/>
          </p:nvSpPr>
          <p:spPr bwMode="auto">
            <a:xfrm>
              <a:off x="2641997" y="4130420"/>
              <a:ext cx="2952328" cy="1152128"/>
            </a:xfrm>
            <a:prstGeom prst="roundRect">
              <a:avLst/>
            </a:prstGeom>
            <a:grpFill/>
            <a:ln w="28575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566212" y="4244636"/>
              <a:ext cx="3028113" cy="95116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hangingPunct="1">
                <a:spcAft>
                  <a:spcPts val="0"/>
                </a:spcAft>
              </a:pPr>
              <a:r>
                <a:rPr lang="zh-CN" altLang="zh-CN" sz="4000" b="1" kern="100" dirty="0">
                  <a:solidFill>
                    <a:schemeClr val="bg2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根本大法</a:t>
              </a:r>
              <a:endParaRPr lang="zh-CN" altLang="en-US" sz="4000" b="1" kern="100" dirty="0">
                <a:solidFill>
                  <a:schemeClr val="bg2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53798" y="3327882"/>
            <a:ext cx="2348479" cy="857446"/>
            <a:chOff x="6563899" y="4130420"/>
            <a:chExt cx="3155594" cy="1152128"/>
          </a:xfr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</p:grpSpPr>
        <p:sp>
          <p:nvSpPr>
            <p:cNvPr id="10" name="矩形: 圆角 9"/>
            <p:cNvSpPr/>
            <p:nvPr/>
          </p:nvSpPr>
          <p:spPr bwMode="auto">
            <a:xfrm>
              <a:off x="6736325" y="4130420"/>
              <a:ext cx="2952328" cy="1152128"/>
            </a:xfrm>
            <a:prstGeom prst="roundRect">
              <a:avLst/>
            </a:prstGeom>
            <a:grpFill/>
            <a:ln w="28575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563899" y="4244635"/>
              <a:ext cx="3155594" cy="95116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hangingPunct="1">
                <a:spcAft>
                  <a:spcPts val="0"/>
                </a:spcAft>
              </a:pPr>
              <a:r>
                <a:rPr lang="zh-CN" altLang="zh-CN" sz="4000" b="1" kern="100" dirty="0">
                  <a:solidFill>
                    <a:schemeClr val="bg2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行为规范</a:t>
              </a:r>
              <a:endParaRPr lang="zh-CN" altLang="en-US" sz="4000" b="1" kern="100" dirty="0">
                <a:solidFill>
                  <a:schemeClr val="bg2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706567" y="4266695"/>
            <a:ext cx="2402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</a:pPr>
            <a:r>
              <a:rPr lang="zh-CN" altLang="zh-CN" sz="2800" kern="100" dirty="0">
                <a:latin typeface="+mj-ea"/>
                <a:ea typeface="+mj-ea"/>
                <a:cs typeface="Times New Roman" panose="02020603050405020304" pitchFamily="18" charset="0"/>
              </a:rPr>
              <a:t>党的</a:t>
            </a:r>
            <a:r>
              <a:rPr lang="zh-CN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总</a:t>
            </a:r>
            <a:r>
              <a:rPr lang="zh-CN" altLang="zh-CN" sz="2800" kern="100" dirty="0">
                <a:latin typeface="+mj-ea"/>
                <a:ea typeface="+mj-ea"/>
                <a:cs typeface="Times New Roman" panose="02020603050405020304" pitchFamily="18" charset="0"/>
              </a:rPr>
              <a:t>章程</a:t>
            </a:r>
            <a:endParaRPr lang="zh-CN" altLang="zh-CN" sz="28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82123" y="4253418"/>
            <a:ext cx="2278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</a:pPr>
            <a:r>
              <a:rPr lang="zh-CN" altLang="zh-CN" sz="2800" kern="100" dirty="0">
                <a:latin typeface="+mj-ea"/>
                <a:ea typeface="+mj-ea"/>
                <a:cs typeface="Times New Roman" panose="02020603050405020304" pitchFamily="18" charset="0"/>
              </a:rPr>
              <a:t>党的</a:t>
            </a:r>
            <a:r>
              <a:rPr lang="zh-CN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总</a:t>
            </a:r>
            <a:r>
              <a:rPr lang="zh-CN" altLang="zh-CN" sz="2800" kern="100" dirty="0">
                <a:latin typeface="+mj-ea"/>
                <a:ea typeface="+mj-ea"/>
                <a:cs typeface="Times New Roman" panose="02020603050405020304" pitchFamily="18" charset="0"/>
              </a:rPr>
              <a:t>规矩</a:t>
            </a:r>
            <a:endParaRPr lang="zh-CN" altLang="zh-CN" sz="28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extBox 54"/>
          <p:cNvSpPr txBox="1"/>
          <p:nvPr/>
        </p:nvSpPr>
        <p:spPr>
          <a:xfrm>
            <a:off x="711925" y="249721"/>
            <a:ext cx="3098075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第一章：党章概述</a:t>
            </a:r>
            <a:endParaRPr lang="zh-CN" altLang="en-US" dirty="0">
              <a:solidFill>
                <a:schemeClr val="tx1"/>
              </a:solidFill>
              <a:latin typeface="+mj-ea"/>
              <a:ea typeface="方正中雅宋_GBK" panose="02000000000000000000" pitchFamily="2" charset="-122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0"/>
          <p:cNvSpPr/>
          <p:nvPr/>
        </p:nvSpPr>
        <p:spPr bwMode="auto">
          <a:xfrm>
            <a:off x="1017399" y="719462"/>
            <a:ext cx="3574145" cy="482727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37004"/>
            <a:ext cx="777168" cy="64764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48668" y="735997"/>
            <a:ext cx="1892532" cy="33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400" b="1" kern="100" dirty="0">
                <a:solidFill>
                  <a:schemeClr val="bg2"/>
                </a:solidFill>
                <a:latin typeface="+mj-ea"/>
                <a:ea typeface="+mj-ea"/>
                <a:cs typeface="Times New Roman" panose="02020603050405020304" pitchFamily="18" charset="0"/>
              </a:rPr>
              <a:t>党章的</a:t>
            </a:r>
            <a:r>
              <a:rPr lang="zh-CN" altLang="en-US" sz="2400" b="1" kern="100" dirty="0">
                <a:solidFill>
                  <a:schemeClr val="bg2"/>
                </a:solidFill>
                <a:latin typeface="+mj-ea"/>
                <a:ea typeface="+mj-ea"/>
                <a:cs typeface="Times New Roman" panose="02020603050405020304" pitchFamily="18" charset="0"/>
              </a:rPr>
              <a:t>功能和定位</a:t>
            </a:r>
            <a:endParaRPr lang="zh-CN" altLang="zh-CN" sz="2400" b="1" kern="100" dirty="0">
              <a:solidFill>
                <a:schemeClr val="bg2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80858" y="1340161"/>
            <a:ext cx="2371640" cy="3032550"/>
            <a:chOff x="580858" y="1340161"/>
            <a:chExt cx="2371640" cy="303255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078461" y="1376958"/>
              <a:ext cx="505139" cy="505139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28575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418754" y="1676763"/>
              <a:ext cx="18315" cy="1928"/>
            </a:xfrm>
            <a:custGeom>
              <a:avLst/>
              <a:gdLst>
                <a:gd name="T0" fmla="*/ 0 w 43"/>
                <a:gd name="T1" fmla="*/ 0 h 5"/>
                <a:gd name="T2" fmla="*/ 1 w 43"/>
                <a:gd name="T3" fmla="*/ 5 h 5"/>
                <a:gd name="T4" fmla="*/ 43 w 43"/>
                <a:gd name="T5" fmla="*/ 3 h 5"/>
                <a:gd name="T6" fmla="*/ 0 w 4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">
                  <a:moveTo>
                    <a:pt x="0" y="0"/>
                  </a:moveTo>
                  <a:lnTo>
                    <a:pt x="1" y="5"/>
                  </a:lnTo>
                  <a:lnTo>
                    <a:pt x="4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400" b="1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2090721" y="1340161"/>
              <a:ext cx="458675" cy="429862"/>
            </a:xfrm>
            <a:prstGeom prst="rect">
              <a:avLst/>
            </a:prstGeom>
            <a:noFill/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1" rIns="91440" bIns="45721" numCol="1" anchor="t" anchorCtr="0" compatLnSpc="1"/>
            <a:lstStyle>
              <a:defPPr>
                <a:defRPr lang="zh-CN"/>
              </a:defPPr>
              <a:lvl1pPr algn="ctr">
                <a:defRPr sz="36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sz="3200" dirty="0">
                  <a:solidFill>
                    <a:schemeClr val="bg2"/>
                  </a:solidFill>
                  <a:latin typeface="Lifeline JL" panose="00000400000000000000" pitchFamily="2" charset="0"/>
                  <a:ea typeface="方正中雅宋_GBK" panose="02000000000000000000" pitchFamily="2" charset="-122"/>
                </a:rPr>
                <a:t>1</a:t>
              </a:r>
              <a:endParaRPr lang="zh-CN" altLang="en-US" sz="3200" dirty="0">
                <a:solidFill>
                  <a:schemeClr val="bg2"/>
                </a:solidFill>
                <a:latin typeface="Lifeline JL" panose="00000400000000000000" pitchFamily="2" charset="0"/>
                <a:ea typeface="方正中雅宋_GBK" panose="02000000000000000000" pitchFamily="2" charset="-122"/>
              </a:endParaRPr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2447359" y="2084840"/>
              <a:ext cx="505139" cy="504175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28575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2470454" y="2047298"/>
              <a:ext cx="458675" cy="429862"/>
            </a:xfrm>
            <a:prstGeom prst="rect">
              <a:avLst/>
            </a:prstGeom>
            <a:noFill/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1" rIns="91440" bIns="45721" numCol="1" anchor="t" anchorCtr="0" compatLnSpc="1"/>
            <a:lstStyle>
              <a:defPPr>
                <a:defRPr lang="zh-CN"/>
              </a:defPPr>
              <a:lvl1pPr algn="ctr">
                <a:defRPr sz="36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sz="3200" dirty="0">
                  <a:solidFill>
                    <a:schemeClr val="bg2"/>
                  </a:solidFill>
                  <a:latin typeface="Lifeline JL" panose="00000400000000000000" pitchFamily="2" charset="0"/>
                  <a:ea typeface="方正中雅宋_GBK" panose="02000000000000000000" pitchFamily="2" charset="-122"/>
                </a:rPr>
                <a:t>2</a:t>
              </a:r>
              <a:endParaRPr lang="zh-CN" altLang="en-US" sz="3200" dirty="0">
                <a:solidFill>
                  <a:schemeClr val="bg2"/>
                </a:solidFill>
                <a:latin typeface="Lifeline JL" panose="00000400000000000000" pitchFamily="2" charset="0"/>
                <a:ea typeface="方正中雅宋_GBK" panose="02000000000000000000" pitchFamily="2" charset="-122"/>
              </a:endParaRPr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2447359" y="2973485"/>
              <a:ext cx="505139" cy="505137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28575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9" name="TextBox 15"/>
            <p:cNvSpPr txBox="1"/>
            <p:nvPr/>
          </p:nvSpPr>
          <p:spPr>
            <a:xfrm>
              <a:off x="2473093" y="2933517"/>
              <a:ext cx="458675" cy="4298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>
              <a:defPPr>
                <a:defRPr lang="zh-CN"/>
              </a:defPPr>
              <a:lvl1pPr algn="ctr">
                <a:defRPr sz="36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sz="3200" dirty="0">
                  <a:solidFill>
                    <a:schemeClr val="bg2"/>
                  </a:solidFill>
                  <a:latin typeface="Lifeline JL" panose="00000400000000000000" pitchFamily="2" charset="0"/>
                  <a:ea typeface="方正中雅宋_GBK" panose="02000000000000000000" pitchFamily="2" charset="-122"/>
                </a:rPr>
                <a:t>3</a:t>
              </a:r>
              <a:endParaRPr lang="zh-CN" altLang="en-US" sz="3200" dirty="0">
                <a:solidFill>
                  <a:schemeClr val="bg2"/>
                </a:solidFill>
                <a:latin typeface="Lifeline JL" panose="00000400000000000000" pitchFamily="2" charset="0"/>
                <a:ea typeface="方正中雅宋_GBK" panose="02000000000000000000" pitchFamily="2" charset="-122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2078461" y="3868536"/>
              <a:ext cx="505139" cy="504175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28575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21" name="TextBox 17"/>
            <p:cNvSpPr txBox="1"/>
            <p:nvPr/>
          </p:nvSpPr>
          <p:spPr>
            <a:xfrm>
              <a:off x="2101692" y="3815514"/>
              <a:ext cx="458675" cy="35854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>
              <a:defPPr>
                <a:defRPr lang="zh-CN"/>
              </a:defPPr>
              <a:lvl1pPr>
                <a:defRPr sz="16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algn="ctr"/>
              <a:r>
                <a:rPr lang="en-US" altLang="zh-CN" sz="3200" dirty="0">
                  <a:solidFill>
                    <a:schemeClr val="bg2"/>
                  </a:solidFill>
                  <a:latin typeface="Lifeline JL" panose="00000400000000000000" pitchFamily="2" charset="0"/>
                  <a:ea typeface="方正中雅宋_GBK" panose="02000000000000000000" pitchFamily="2" charset="-122"/>
                </a:rPr>
                <a:t>4</a:t>
              </a:r>
              <a:endParaRPr lang="zh-CN" altLang="en-US" sz="3200" dirty="0">
                <a:solidFill>
                  <a:schemeClr val="bg2"/>
                </a:solidFill>
                <a:latin typeface="Lifeline JL" panose="00000400000000000000" pitchFamily="2" charset="0"/>
                <a:ea typeface="方正中雅宋_GBK" panose="02000000000000000000" pitchFamily="2" charset="-122"/>
              </a:endParaRPr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691274" y="2226342"/>
              <a:ext cx="1424200" cy="1424198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28575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23" name="TextBox 19"/>
            <p:cNvSpPr txBox="1"/>
            <p:nvPr/>
          </p:nvSpPr>
          <p:spPr>
            <a:xfrm>
              <a:off x="580858" y="2416376"/>
              <a:ext cx="1643263" cy="9631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>
              <a:defPPr>
                <a:defRPr lang="zh-CN"/>
              </a:defPPr>
              <a:lvl1pPr algn="ctr">
                <a:defRPr sz="36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r>
                <a:rPr lang="zh-CN" altLang="en-US" sz="3000" dirty="0">
                  <a:solidFill>
                    <a:schemeClr val="bg2"/>
                  </a:solidFill>
                </a:rPr>
                <a:t>党章四点意义</a:t>
              </a:r>
              <a:endParaRPr lang="zh-CN" altLang="en-US" sz="3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643086" y="1233918"/>
            <a:ext cx="6081814" cy="3435623"/>
            <a:chOff x="2643086" y="1233918"/>
            <a:chExt cx="6081814" cy="3435623"/>
          </a:xfrm>
        </p:grpSpPr>
        <p:sp>
          <p:nvSpPr>
            <p:cNvPr id="9" name="TextBox 5"/>
            <p:cNvSpPr txBox="1"/>
            <p:nvPr/>
          </p:nvSpPr>
          <p:spPr>
            <a:xfrm>
              <a:off x="2643086" y="1233918"/>
              <a:ext cx="36564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latin typeface="+mj-ea"/>
                  <a:ea typeface="+mj-ea"/>
                </a:defRPr>
              </a:lvl1pPr>
            </a:lstStyle>
            <a:p>
              <a:r>
                <a:rPr lang="zh-CN" altLang="en-US" sz="1600" dirty="0"/>
                <a:t>统一全党思想和行动的基础</a:t>
              </a:r>
              <a:endParaRPr lang="zh-CN" altLang="en-US" sz="1600" dirty="0"/>
            </a:p>
          </p:txBody>
        </p:sp>
        <p:sp>
          <p:nvSpPr>
            <p:cNvPr id="10" name="TextBox 6"/>
            <p:cNvSpPr txBox="1"/>
            <p:nvPr/>
          </p:nvSpPr>
          <p:spPr>
            <a:xfrm>
              <a:off x="2712946" y="3844813"/>
              <a:ext cx="3586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latin typeface="+mj-ea"/>
                  <a:ea typeface="+mj-ea"/>
                </a:defRPr>
              </a:lvl1pPr>
            </a:lstStyle>
            <a:p>
              <a:r>
                <a:rPr lang="zh-CN" altLang="en-US" sz="1600" dirty="0"/>
                <a:t>是保证党的纯洁性的武器</a:t>
              </a:r>
              <a:endParaRPr lang="zh-CN" altLang="en-US" sz="1600" dirty="0"/>
            </a:p>
          </p:txBody>
        </p:sp>
        <p:sp>
          <p:nvSpPr>
            <p:cNvPr id="11" name="TextBox 7"/>
            <p:cNvSpPr txBox="1"/>
            <p:nvPr/>
          </p:nvSpPr>
          <p:spPr>
            <a:xfrm>
              <a:off x="3004140" y="2960657"/>
              <a:ext cx="3295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latin typeface="+mj-ea"/>
                  <a:ea typeface="+mj-ea"/>
                </a:defRPr>
              </a:lvl1pPr>
            </a:lstStyle>
            <a:p>
              <a:r>
                <a:rPr lang="zh-CN" altLang="en-US" sz="1600" dirty="0"/>
                <a:t>是执行党的纪律的根据</a:t>
              </a:r>
              <a:endParaRPr lang="zh-CN" altLang="en-US" sz="1600" dirty="0"/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2997316" y="2083855"/>
              <a:ext cx="4803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latin typeface="+mj-ea"/>
                  <a:ea typeface="+mj-ea"/>
                </a:defRPr>
              </a:lvl1pPr>
            </a:lstStyle>
            <a:p>
              <a:r>
                <a:rPr lang="zh-CN" altLang="en-US" sz="1600" dirty="0"/>
                <a:t>是承续党的成功经验及优良传统的纽带</a:t>
              </a:r>
              <a:endParaRPr lang="zh-CN" altLang="en-US" sz="16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2643086" y="1548275"/>
              <a:ext cx="54671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zh-CN" altLang="en-US" sz="1400" dirty="0">
                  <a:latin typeface="+mj-ea"/>
                  <a:ea typeface="+mj-ea"/>
                </a:rPr>
                <a:t>党章载明党的性质、目标以及方针政策，为全党的思想统一、步调一致提供了根本条件。</a:t>
              </a:r>
              <a:endParaRPr lang="zh-CN" altLang="en-US" sz="1400" dirty="0">
                <a:latin typeface="+mj-ea"/>
                <a:ea typeface="+mj-ea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059141" y="2424300"/>
              <a:ext cx="54085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zh-CN" altLang="en-US" sz="1400" dirty="0">
                  <a:latin typeface="+mj-ea"/>
                  <a:ea typeface="+mj-ea"/>
                </a:rPr>
                <a:t>先有经验，后有定规，党章本身就是党的传统、经验和惯例的结晶，并有传承，发扬光大的作用。</a:t>
              </a:r>
              <a:endParaRPr lang="zh-CN" altLang="en-US" sz="1400" dirty="0">
                <a:latin typeface="+mj-ea"/>
                <a:ea typeface="+mj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059142" y="3281783"/>
              <a:ext cx="56657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zh-CN" altLang="en-US" sz="1400" dirty="0">
                  <a:latin typeface="+mj-ea"/>
                  <a:ea typeface="+mj-ea"/>
                </a:rPr>
                <a:t>党的纪律是各级党组织和全体党员必须遵守的行为规则，违反党的纪律，党组织就有权依据党章，给以相应的纪律处分。</a:t>
              </a:r>
              <a:endParaRPr lang="zh-CN" altLang="en-US" sz="1400" dirty="0">
                <a:latin typeface="+mj-ea"/>
                <a:ea typeface="+mj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712947" y="4146321"/>
              <a:ext cx="59262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latin typeface="+mj-ea"/>
                  <a:ea typeface="+mj-ea"/>
                </a:rPr>
                <a:t>党要保证自己队伍的纯洁性，就要坚持查处各种违反党章的行为，为学习党章、遵守党章、贯彻党章、维护党章继续作出积极努力。</a:t>
              </a:r>
              <a:endParaRPr lang="zh-CN" altLang="en-US" sz="1400" dirty="0">
                <a:latin typeface="+mj-ea"/>
                <a:ea typeface="+mj-ea"/>
              </a:endParaRPr>
            </a:p>
          </p:txBody>
        </p:sp>
      </p:grpSp>
      <p:sp>
        <p:nvSpPr>
          <p:cNvPr id="28" name="TextBox 54"/>
          <p:cNvSpPr txBox="1"/>
          <p:nvPr/>
        </p:nvSpPr>
        <p:spPr>
          <a:xfrm>
            <a:off x="711925" y="249721"/>
            <a:ext cx="3098075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第一章：党章概述</a:t>
            </a:r>
            <a:endParaRPr lang="zh-CN" altLang="en-US" dirty="0">
              <a:solidFill>
                <a:schemeClr val="tx1"/>
              </a:solidFill>
              <a:latin typeface="+mj-ea"/>
              <a:ea typeface="方正中雅宋_GBK" panose="02000000000000000000" pitchFamily="2" charset="-122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876694" y="876300"/>
            <a:ext cx="249684" cy="935398"/>
          </a:xfrm>
          <a:custGeom>
            <a:avLst/>
            <a:gdLst>
              <a:gd name="T0" fmla="*/ 165 w 399"/>
              <a:gd name="T1" fmla="*/ 1777 h 1935"/>
              <a:gd name="T2" fmla="*/ 165 w 399"/>
              <a:gd name="T3" fmla="*/ 150 h 1935"/>
              <a:gd name="T4" fmla="*/ 399 w 399"/>
              <a:gd name="T5" fmla="*/ 150 h 1935"/>
              <a:gd name="T6" fmla="*/ 399 w 399"/>
              <a:gd name="T7" fmla="*/ 0 h 1935"/>
              <a:gd name="T8" fmla="*/ 0 w 399"/>
              <a:gd name="T9" fmla="*/ 0 h 1935"/>
              <a:gd name="T10" fmla="*/ 0 w 399"/>
              <a:gd name="T11" fmla="*/ 1935 h 1935"/>
              <a:gd name="T12" fmla="*/ 399 w 399"/>
              <a:gd name="T13" fmla="*/ 1935 h 1935"/>
              <a:gd name="T14" fmla="*/ 399 w 399"/>
              <a:gd name="T15" fmla="*/ 1777 h 1935"/>
              <a:gd name="T16" fmla="*/ 165 w 399"/>
              <a:gd name="T17" fmla="*/ 1777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1935">
                <a:moveTo>
                  <a:pt x="165" y="1777"/>
                </a:moveTo>
                <a:lnTo>
                  <a:pt x="165" y="150"/>
                </a:lnTo>
                <a:lnTo>
                  <a:pt x="399" y="150"/>
                </a:lnTo>
                <a:lnTo>
                  <a:pt x="399" y="0"/>
                </a:lnTo>
                <a:lnTo>
                  <a:pt x="0" y="0"/>
                </a:lnTo>
                <a:lnTo>
                  <a:pt x="0" y="1935"/>
                </a:lnTo>
                <a:lnTo>
                  <a:pt x="399" y="1935"/>
                </a:lnTo>
                <a:lnTo>
                  <a:pt x="399" y="1777"/>
                </a:lnTo>
                <a:lnTo>
                  <a:pt x="165" y="1777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6200000" scaled="1"/>
          </a:gradFill>
          <a:ln w="9525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3" name="Freeform 5"/>
          <p:cNvSpPr/>
          <p:nvPr/>
        </p:nvSpPr>
        <p:spPr bwMode="auto">
          <a:xfrm flipH="1">
            <a:off x="3880428" y="876300"/>
            <a:ext cx="249684" cy="935398"/>
          </a:xfrm>
          <a:custGeom>
            <a:avLst/>
            <a:gdLst>
              <a:gd name="T0" fmla="*/ 165 w 399"/>
              <a:gd name="T1" fmla="*/ 1777 h 1935"/>
              <a:gd name="T2" fmla="*/ 165 w 399"/>
              <a:gd name="T3" fmla="*/ 150 h 1935"/>
              <a:gd name="T4" fmla="*/ 399 w 399"/>
              <a:gd name="T5" fmla="*/ 150 h 1935"/>
              <a:gd name="T6" fmla="*/ 399 w 399"/>
              <a:gd name="T7" fmla="*/ 0 h 1935"/>
              <a:gd name="T8" fmla="*/ 0 w 399"/>
              <a:gd name="T9" fmla="*/ 0 h 1935"/>
              <a:gd name="T10" fmla="*/ 0 w 399"/>
              <a:gd name="T11" fmla="*/ 1935 h 1935"/>
              <a:gd name="T12" fmla="*/ 399 w 399"/>
              <a:gd name="T13" fmla="*/ 1935 h 1935"/>
              <a:gd name="T14" fmla="*/ 399 w 399"/>
              <a:gd name="T15" fmla="*/ 1777 h 1935"/>
              <a:gd name="T16" fmla="*/ 165 w 399"/>
              <a:gd name="T17" fmla="*/ 1777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1935">
                <a:moveTo>
                  <a:pt x="165" y="1777"/>
                </a:moveTo>
                <a:lnTo>
                  <a:pt x="165" y="150"/>
                </a:lnTo>
                <a:lnTo>
                  <a:pt x="399" y="150"/>
                </a:lnTo>
                <a:lnTo>
                  <a:pt x="399" y="0"/>
                </a:lnTo>
                <a:lnTo>
                  <a:pt x="0" y="0"/>
                </a:lnTo>
                <a:lnTo>
                  <a:pt x="0" y="1935"/>
                </a:lnTo>
                <a:lnTo>
                  <a:pt x="399" y="1935"/>
                </a:lnTo>
                <a:lnTo>
                  <a:pt x="399" y="1777"/>
                </a:lnTo>
                <a:lnTo>
                  <a:pt x="165" y="1777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6200000" scaled="1"/>
          </a:gradFill>
          <a:ln w="9525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1022448" y="76191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方正中雅宋_GBK" panose="02000000000000000000" pitchFamily="2" charset="-122"/>
              </a:rPr>
              <a:t>第二章</a:t>
            </a:r>
            <a:endParaRPr lang="zh-CN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方正中雅宋_GBK" panose="02000000000000000000" pitchFamily="2" charset="-122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704850" y="2394662"/>
            <a:ext cx="7104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sz="7200" b="0" dirty="0">
                <a:latin typeface="方正特雅宋_GBK" panose="02000000000000000000" pitchFamily="2" charset="-122"/>
                <a:ea typeface="方正特雅宋_GBK" panose="02000000000000000000" pitchFamily="2" charset="-122"/>
                <a:cs typeface="+mn-ea"/>
                <a:sym typeface="+mn-lt"/>
              </a:rPr>
              <a:t>党章的发展历程</a:t>
            </a:r>
            <a:endParaRPr lang="zh-CN" altLang="en-US" sz="7200" b="0" dirty="0">
              <a:latin typeface="方正特雅宋_GBK" panose="02000000000000000000" pitchFamily="2" charset="-122"/>
              <a:ea typeface="方正特雅宋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Oval 39"/>
          <p:cNvSpPr>
            <a:spLocks noChangeAspect="1" noChangeArrowheads="1"/>
          </p:cNvSpPr>
          <p:nvPr/>
        </p:nvSpPr>
        <p:spPr bwMode="auto">
          <a:xfrm>
            <a:off x="910378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" name="TextBox 21"/>
          <p:cNvSpPr txBox="1"/>
          <p:nvPr/>
        </p:nvSpPr>
        <p:spPr>
          <a:xfrm>
            <a:off x="1126378" y="3835117"/>
            <a:ext cx="241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党章的发展历程回顾</a:t>
            </a:r>
            <a:endParaRPr lang="zh-CN" altLang="en-US" sz="1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8" name="Oval 39"/>
          <p:cNvSpPr>
            <a:spLocks noChangeAspect="1" noChangeArrowheads="1"/>
          </p:cNvSpPr>
          <p:nvPr/>
        </p:nvSpPr>
        <p:spPr bwMode="auto">
          <a:xfrm>
            <a:off x="3806370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9" name="TextBox 21"/>
          <p:cNvSpPr txBox="1"/>
          <p:nvPr/>
        </p:nvSpPr>
        <p:spPr>
          <a:xfrm>
            <a:off x="4022370" y="3835117"/>
            <a:ext cx="205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历次党章修改内容</a:t>
            </a:r>
            <a:endParaRPr lang="zh-CN" altLang="en-US" sz="1800" dirty="0">
              <a:solidFill>
                <a:srgbClr val="FF0000"/>
              </a:solidFill>
              <a:latin typeface="+mj-ea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/>
          <p:cNvSpPr/>
          <p:nvPr/>
        </p:nvSpPr>
        <p:spPr bwMode="auto">
          <a:xfrm>
            <a:off x="3362023" y="774884"/>
            <a:ext cx="3718475" cy="354272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>
              <a:latin typeface="+mn-lt"/>
              <a:ea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19" y="611920"/>
            <a:ext cx="808552" cy="673793"/>
          </a:xfrm>
          <a:prstGeom prst="rect">
            <a:avLst/>
          </a:prstGeom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910767" y="2109160"/>
            <a:ext cx="0" cy="2696250"/>
          </a:xfrm>
          <a:prstGeom prst="line">
            <a:avLst/>
          </a:prstGeom>
          <a:noFill/>
          <a:ln w="9525" cap="flat">
            <a:solidFill>
              <a:srgbClr val="716F6E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/>
          </a:p>
        </p:txBody>
      </p:sp>
      <p:grpSp>
        <p:nvGrpSpPr>
          <p:cNvPr id="5" name="组合 4"/>
          <p:cNvGrpSpPr/>
          <p:nvPr/>
        </p:nvGrpSpPr>
        <p:grpSpPr>
          <a:xfrm>
            <a:off x="1800944" y="2608340"/>
            <a:ext cx="214925" cy="214925"/>
            <a:chOff x="957263" y="3209925"/>
            <a:chExt cx="288925" cy="288925"/>
          </a:xfrm>
        </p:grpSpPr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7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57200" y="2715802"/>
            <a:ext cx="132441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1921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年，上海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092206" y="2415720"/>
            <a:ext cx="419388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100" b="1" dirty="0"/>
              <a:t>通过了</a:t>
            </a:r>
            <a:r>
              <a:rPr lang="en-US" altLang="zh-CN" sz="1100" b="1" dirty="0"/>
              <a:t>《</a:t>
            </a:r>
            <a:r>
              <a:rPr lang="zh-CN" altLang="en-US" sz="1100" b="1" dirty="0"/>
              <a:t>中国共产党纲领</a:t>
            </a:r>
            <a:r>
              <a:rPr lang="en-US" altLang="zh-CN" sz="1100" dirty="0"/>
              <a:t>》</a:t>
            </a:r>
            <a:r>
              <a:rPr lang="zh-CN" altLang="en-US" sz="1100" dirty="0"/>
              <a:t>，宣告中国共产党的诞生。明确规定了党的名称、性质和纲领。提出了任务和奋斗目标，党组织的建立和党的纪律等。</a:t>
            </a:r>
            <a:endParaRPr lang="zh-CN" altLang="en-US" sz="11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1800944" y="3591081"/>
            <a:ext cx="214925" cy="214925"/>
            <a:chOff x="957263" y="3209925"/>
            <a:chExt cx="288925" cy="288925"/>
          </a:xfrm>
        </p:grpSpPr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092206" y="3457507"/>
            <a:ext cx="419388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100" dirty="0"/>
              <a:t>制定通过的</a:t>
            </a:r>
            <a:r>
              <a:rPr lang="zh-CN" altLang="en-US" sz="1100" b="1" dirty="0"/>
              <a:t>第一部完全意义上的党章</a:t>
            </a:r>
            <a:r>
              <a:rPr lang="en-US" altLang="zh-CN" sz="1100" b="1" dirty="0"/>
              <a:t>《</a:t>
            </a:r>
            <a:r>
              <a:rPr lang="zh-CN" altLang="en-US" sz="1100" b="1" dirty="0"/>
              <a:t>中国共产党章程</a:t>
            </a:r>
            <a:r>
              <a:rPr lang="en-US" altLang="zh-CN" sz="1100" b="1" dirty="0"/>
              <a:t>》</a:t>
            </a:r>
            <a:r>
              <a:rPr lang="zh-CN" altLang="en-US" sz="1100" dirty="0"/>
              <a:t>。标志着我们党从此开始有了自己的最高行为规范，标志着党的创建工作宣告完成。二大明确提出彻底反帝反封建的民主革命纲领。</a:t>
            </a:r>
            <a:endParaRPr lang="zh-CN" altLang="en-US" sz="11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1395059" y="1131305"/>
            <a:ext cx="1062391" cy="1063559"/>
            <a:chOff x="1649162" y="1697889"/>
            <a:chExt cx="1533843" cy="1535529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1649162" y="1697889"/>
              <a:ext cx="1533843" cy="1535529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</a:gradFill>
            <a:ln w="28575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1745238" y="1793965"/>
              <a:ext cx="1341691" cy="1343377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41" y="1810530"/>
            <a:ext cx="2052484" cy="1245849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41" y="3371250"/>
            <a:ext cx="2052484" cy="1242494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1186352" y="2430901"/>
            <a:ext cx="595266" cy="206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党的一大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93001" y="3717759"/>
            <a:ext cx="128861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1922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年，上海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86352" y="3432858"/>
            <a:ext cx="595266" cy="206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党的二大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06671" y="792087"/>
            <a:ext cx="1932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0"/>
              </a:spcAft>
            </a:pPr>
            <a:r>
              <a:rPr lang="zh-CN" altLang="en-US" sz="1400" b="1" kern="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历次党章修改回顾</a:t>
            </a:r>
            <a:endParaRPr lang="zh-CN" altLang="zh-CN" sz="1400" b="1" kern="1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TextBox 54"/>
          <p:cNvSpPr txBox="1"/>
          <p:nvPr/>
        </p:nvSpPr>
        <p:spPr>
          <a:xfrm>
            <a:off x="711925" y="249721"/>
            <a:ext cx="4155350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第二章：党章的发展历程</a:t>
            </a:r>
            <a:endParaRPr lang="zh-CN" altLang="en-US" dirty="0">
              <a:solidFill>
                <a:schemeClr val="tx1"/>
              </a:solidFill>
              <a:latin typeface="+mj-ea"/>
              <a:ea typeface="方正中雅宋_GBK" panose="02000000000000000000" pitchFamily="2" charset="-122"/>
            </a:endParaRPr>
          </a:p>
        </p:txBody>
      </p:sp>
      <p:sp>
        <p:nvSpPr>
          <p:cNvPr id="25" name="Freeform 5"/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  <p:bldP spid="9" grpId="0"/>
      <p:bldP spid="13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3965</Words>
  <Application>WPS 演示</Application>
  <PresentationFormat>全屏显示(16:9)</PresentationFormat>
  <Paragraphs>386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仿宋_GB2312</vt:lpstr>
      <vt:lpstr>仿宋</vt:lpstr>
      <vt:lpstr>黑体</vt:lpstr>
      <vt:lpstr>Lifeline JL</vt:lpstr>
      <vt:lpstr>Segoe Print</vt:lpstr>
      <vt:lpstr>方正字迹-吕建德字体</vt:lpstr>
      <vt:lpstr>方正中雅宋_GBK</vt:lpstr>
      <vt:lpstr>方正苏新诗柳楷简体</vt:lpstr>
      <vt:lpstr>Impact</vt:lpstr>
      <vt:lpstr>方正特雅宋_GBK</vt:lpstr>
      <vt:lpstr>Times New Roman</vt:lpstr>
      <vt:lpstr>Calibri</vt:lpstr>
      <vt:lpstr>Arial Unicode MS</vt:lpstr>
      <vt:lpstr>等线</vt:lpstr>
      <vt:lpstr>Meiryo</vt:lpstr>
      <vt:lpstr>Yu Gothic UI</vt:lpstr>
      <vt:lpstr>Arial Narrow</vt:lpstr>
      <vt:lpstr>Calibri Light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72</cp:revision>
  <dcterms:created xsi:type="dcterms:W3CDTF">2017-09-26T01:27:00Z</dcterms:created>
  <dcterms:modified xsi:type="dcterms:W3CDTF">2024-06-04T12:39:57Z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993302FE77D74DF2AD735C449ED2661F_13</vt:lpwstr>
  </property>
  <property fmtid="{D5CDD505-2E9C-101B-9397-08002B2CF9AE}" pid="3" name="KSOProductBuildVer">
    <vt:lpwstr>2052-12.1.0.16417</vt:lpwstr>
  </property>
</Properties>
</file>