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301" r:id="rId6"/>
    <p:sldId id="260" r:id="rId7"/>
    <p:sldId id="261" r:id="rId8"/>
    <p:sldId id="262" r:id="rId9"/>
    <p:sldId id="265" r:id="rId10"/>
    <p:sldId id="263" r:id="rId11"/>
    <p:sldId id="302" r:id="rId12"/>
    <p:sldId id="267" r:id="rId13"/>
    <p:sldId id="305" r:id="rId14"/>
    <p:sldId id="306" r:id="rId15"/>
    <p:sldId id="307" r:id="rId16"/>
    <p:sldId id="308" r:id="rId17"/>
    <p:sldId id="309" r:id="rId18"/>
    <p:sldId id="310" r:id="rId19"/>
    <p:sldId id="311" r:id="rId20"/>
    <p:sldId id="312" r:id="rId21"/>
    <p:sldId id="313" r:id="rId22"/>
    <p:sldId id="270" r:id="rId23"/>
    <p:sldId id="303" r:id="rId24"/>
    <p:sldId id="284" r:id="rId25"/>
    <p:sldId id="314" r:id="rId26"/>
    <p:sldId id="315" r:id="rId27"/>
    <p:sldId id="304" r:id="rId28"/>
    <p:sldId id="316" r:id="rId29"/>
    <p:sldId id="317" r:id="rId30"/>
    <p:sldId id="327"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660"/>
  </p:normalViewPr>
  <p:slideViewPr>
    <p:cSldViewPr snapToGrid="0" showGuides="1">
      <p:cViewPr varScale="1">
        <p:scale>
          <a:sx n="105" d="100"/>
          <a:sy n="105" d="100"/>
        </p:scale>
        <p:origin x="966" y="12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gs" Target="tags/tag4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74B318B-063C-4AF7-BADB-7E52A6C112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fld>
            <a:endParaRPr lang="zh-CN" altLang="en-US"/>
          </a:p>
        </p:txBody>
      </p:sp>
      <p:pic>
        <p:nvPicPr>
          <p:cNvPr id="7" name="图片 6" descr="595b4a9736372"/>
          <p:cNvPicPr>
            <a:picLocks noChangeAspect="1"/>
          </p:cNvPicPr>
          <p:nvPr userDrawn="1"/>
        </p:nvPicPr>
        <p:blipFill rotWithShape="1">
          <a:blip r:embed="rId13"/>
          <a:srcRect l="9782" t="15257" r="15019"/>
          <a:stretch>
            <a:fillRect/>
          </a:stretch>
        </p:blipFill>
        <p:spPr>
          <a:xfrm>
            <a:off x="-15240" y="-1"/>
            <a:ext cx="12207240" cy="6877685"/>
          </a:xfrm>
          <a:prstGeom prst="rect">
            <a:avLst/>
          </a:prstGeom>
        </p:spPr>
      </p:pic>
      <p:pic>
        <p:nvPicPr>
          <p:cNvPr id="8" name="图片 7" descr="图层 6"/>
          <p:cNvPicPr>
            <a:picLocks noChangeAspect="1"/>
          </p:cNvPicPr>
          <p:nvPr userDrawn="1"/>
        </p:nvPicPr>
        <p:blipFill rotWithShape="1">
          <a:blip r:embed="rId14"/>
          <a:srcRect l="9978" t="12159" r="10050"/>
          <a:stretch>
            <a:fillRect/>
          </a:stretch>
        </p:blipFill>
        <p:spPr>
          <a:xfrm>
            <a:off x="-15240" y="5928935"/>
            <a:ext cx="12207240" cy="948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slide" Target="slide2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9.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slide" Target="slide1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slide" Target="slide25.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5.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descr="d8c90e4017e32acaf192915b0d76ad19"/>
          <p:cNvPicPr>
            <a:picLocks noChangeAspect="1"/>
          </p:cNvPicPr>
          <p:nvPr/>
        </p:nvPicPr>
        <p:blipFill>
          <a:blip r:embed="rId2"/>
          <a:stretch>
            <a:fillRect/>
          </a:stretch>
        </p:blipFill>
        <p:spPr>
          <a:xfrm>
            <a:off x="5195570" y="385445"/>
            <a:ext cx="1485265" cy="1452880"/>
          </a:xfrm>
          <a:prstGeom prst="rect">
            <a:avLst/>
          </a:prstGeom>
          <a:noFill/>
        </p:spPr>
      </p:pic>
      <p:sp>
        <p:nvSpPr>
          <p:cNvPr id="7" name="文本框 6"/>
          <p:cNvSpPr txBox="1"/>
          <p:nvPr/>
        </p:nvSpPr>
        <p:spPr>
          <a:xfrm>
            <a:off x="2687666" y="2245358"/>
            <a:ext cx="6903027" cy="1015663"/>
          </a:xfrm>
          <a:prstGeom prst="rect">
            <a:avLst/>
          </a:prstGeom>
          <a:noFill/>
        </p:spPr>
        <p:txBody>
          <a:bodyPr wrap="square" rtlCol="0">
            <a:spAutoFit/>
          </a:bodyPr>
          <a:lstStyle/>
          <a:p>
            <a:pPr algn="dist"/>
            <a:r>
              <a:rPr lang="zh-CN" altLang="en-US" sz="6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砥砺奋进  继往开来</a:t>
            </a:r>
            <a:endParaRPr lang="zh-CN" altLang="en-US" sz="6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3424533" y="3640750"/>
            <a:ext cx="5342934" cy="707886"/>
          </a:xfrm>
          <a:prstGeom prst="rect">
            <a:avLst/>
          </a:prstGeom>
          <a:noFill/>
        </p:spPr>
        <p:txBody>
          <a:bodyPr wrap="square" rtlCol="0">
            <a:spAutoFit/>
          </a:bodyPr>
          <a:lstStyle/>
          <a:p>
            <a:pPr algn="dist"/>
            <a:r>
              <a:rPr lang="zh-CN" altLang="en-US" sz="4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聚焦第十九次代表大会</a:t>
            </a:r>
            <a:endParaRPr lang="zh-CN" altLang="en-US" sz="4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8" name="圆角矩形 7"/>
          <p:cNvSpPr/>
          <p:nvPr/>
        </p:nvSpPr>
        <p:spPr>
          <a:xfrm>
            <a:off x="734096" y="1352281"/>
            <a:ext cx="11011436" cy="180826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996980" y="1684750"/>
            <a:ext cx="10471119" cy="1338828"/>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当前，国内外形势正在发生深刻复杂变化，我国发展仍处于重要战略机遇期，前景十分光明，挑战也十分严峻。全党同志一定要登高望远、居安思危，勇于变革、勇于创新，永不僵化、永不停滞，团结带领全国各族人民决胜全面建成小康社会，奋力夺取新时代中国特色社会主义伟大胜利。</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27511" b="12491"/>
          <a:stretch>
            <a:fillRect/>
          </a:stretch>
        </p:blipFill>
        <p:spPr>
          <a:xfrm>
            <a:off x="7789758" y="3450077"/>
            <a:ext cx="3678341" cy="25506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996980" y="3364018"/>
            <a:ext cx="6792778" cy="258532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五年来的成就是全方位的、开创性的，五年来的变革是深层次的、根本性的。五年来，我们党以巨大的政治勇气和强烈的责任担当，提出一系列新理念新思想新战略，出台一系列重大方针政策，推出一系列重大举措，推进一系列重大工作，解决了许多长期想解决而没有解决的难题，办成了许多过去想办而没有办成的大事，推动党和国家事业发生历史性变革。</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386096"/>
            <a:ext cx="11011436" cy="366649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110795"/>
            <a:ext cx="6237068" cy="2513941"/>
          </a:xfrm>
          <a:prstGeom prst="rect">
            <a:avLst/>
          </a:prstGeom>
        </p:spPr>
      </p:pic>
      <p:sp>
        <p:nvSpPr>
          <p:cNvPr id="12" name="文本框 11"/>
          <p:cNvSpPr txBox="1"/>
          <p:nvPr/>
        </p:nvSpPr>
        <p:spPr>
          <a:xfrm>
            <a:off x="3638550" y="196109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经济建设取得重大成就</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932113" y="1156644"/>
            <a:ext cx="10139314" cy="600164"/>
          </a:xfrm>
          <a:prstGeom prst="rect">
            <a:avLst/>
          </a:prstGeom>
          <a:noFill/>
        </p:spPr>
        <p:txBody>
          <a:bodyPr wrap="none" rtlCol="0">
            <a:spAutoFit/>
          </a:bodyPr>
          <a:lstStyle/>
          <a:p>
            <a:pPr algn="ct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习总书记</a:t>
            </a:r>
            <a:r>
              <a:rPr lang="en-US" altLang="zh-CN"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十大关键词”过去五年的工作和历史性变革</a:t>
            </a:r>
            <a:endPar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84965" y="2628044"/>
            <a:ext cx="10728487" cy="3367397"/>
          </a:xfrm>
          <a:prstGeom prst="rect">
            <a:avLst/>
          </a:prstGeom>
          <a:noFill/>
        </p:spPr>
        <p:txBody>
          <a:bodyPr wrap="square" rtlCol="0">
            <a:spAutoFit/>
          </a:bodyPr>
          <a:lstStyle/>
          <a:p>
            <a:pPr>
              <a:lnSpc>
                <a:spcPct val="150000"/>
              </a:lnSpc>
            </a:pPr>
            <a:r>
              <a:rPr lang="zh-CN" altLang="en-US" dirty="0"/>
              <a:t>坚定不移贯彻新发展理念，坚决端正发展观念、转变发展方式，发展质量和效益不断提升。经济保持中高速增长，在世界主要国家中名列前茅，国内生产总值从五十四万亿元增长到八十万亿元，稳居世界第二，对世界经济增长贡献率超过百分之三十。供给侧结构性改革深入推进，经济结构不断优化，数字经济等新兴产业蓬勃发展，高铁、公路、桥梁、港口、机场等基础设施建设快速推进。农业现代化稳步推进，粮食生产能力达到一万二千亿斤。城镇化率年均提高一点二个百分点，八千多万农业转移人口成为城镇居民。区域发展协调性增强，“一带一路”建设、京津冀协同发展、长江经济带发展成效显著。创新驱动发展战略大力实施，创新型国家建设成果丰硕，天宫、蛟龙、天眼、悟空、墨子、大飞机等重大科技成果相继问世。南海岛礁建设积极推进。开放型经济新体制逐步健全，对外贸易、对外投资、外汇储备稳居世界前列。</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805197"/>
            <a:ext cx="11011436" cy="194989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529895"/>
            <a:ext cx="6237068" cy="2513941"/>
          </a:xfrm>
          <a:prstGeom prst="rect">
            <a:avLst/>
          </a:prstGeom>
        </p:spPr>
      </p:pic>
      <p:sp>
        <p:nvSpPr>
          <p:cNvPr id="12" name="文本框 11"/>
          <p:cNvSpPr txBox="1"/>
          <p:nvPr/>
        </p:nvSpPr>
        <p:spPr>
          <a:xfrm>
            <a:off x="3649345" y="2417856"/>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全面深化改革取得重大突破</a:t>
            </a:r>
            <a:endPar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84965" y="3047144"/>
            <a:ext cx="10728487" cy="1710661"/>
          </a:xfrm>
          <a:prstGeom prst="rect">
            <a:avLst/>
          </a:prstGeom>
          <a:noFill/>
        </p:spPr>
        <p:txBody>
          <a:bodyPr wrap="square" rtlCol="0">
            <a:spAutoFit/>
          </a:bodyPr>
          <a:lstStyle/>
          <a:p>
            <a:pPr>
              <a:lnSpc>
                <a:spcPct val="150000"/>
              </a:lnSpc>
            </a:pPr>
            <a:r>
              <a:rPr lang="zh-CN" altLang="en-US" dirty="0"/>
              <a:t>蹄疾步稳推进全面深化改革，坚决破除各方面体制机制弊端。改革全面发力、多点突破、纵深推进，着力增强改革系统性、整体性、协同性，压茬拓展改革广度和深度，推出一千五百多项改革举措，重要领域和关键环节改革取得突破性进展，主要领域改革主体框架基本确立。中国特色社会主义制度更加完善，国家治理体系和治理能力现代化水平明显提高，全社会发展活力和创新活力明显增强。</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26873"/>
            <a:ext cx="11011436" cy="2947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951572"/>
            <a:ext cx="6237068" cy="2513941"/>
          </a:xfrm>
          <a:prstGeom prst="rect">
            <a:avLst/>
          </a:prstGeom>
        </p:spPr>
      </p:pic>
      <p:sp>
        <p:nvSpPr>
          <p:cNvPr id="12" name="文本框 11"/>
          <p:cNvSpPr txBox="1"/>
          <p:nvPr/>
        </p:nvSpPr>
        <p:spPr>
          <a:xfrm>
            <a:off x="3649345" y="1839533"/>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民主法治建设迈出重大步伐</a:t>
            </a:r>
            <a:endPar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84965" y="2468821"/>
            <a:ext cx="10728487" cy="2541658"/>
          </a:xfrm>
          <a:prstGeom prst="rect">
            <a:avLst/>
          </a:prstGeom>
          <a:noFill/>
        </p:spPr>
        <p:txBody>
          <a:bodyPr wrap="square" rtlCol="0">
            <a:spAutoFit/>
          </a:bodyPr>
          <a:lstStyle/>
          <a:p>
            <a:pPr>
              <a:lnSpc>
                <a:spcPct val="150000"/>
              </a:lnSpc>
            </a:pPr>
            <a:r>
              <a:rPr lang="zh-CN" altLang="en-US" dirty="0"/>
              <a:t>积极发展社会主义民主政治，推进全面依法治国，党的领导、人民当家作主、依法治国有机统一的制度建设全面加强，党的领导体制机制不断完善，社会主义民主不断发展，党内民主更加广泛，社会主义协商民主全面展开，爱国统一战线巩固发展，民族宗教工作创新推进。科学立法、严格执法、公正司法、全民守法深入推进，法治国家、法治政府、法治社会建设相互促进，中国特色社会主义法治体系日益完善，全社会法治观念明显增强。国家监察体制改革试点取得实效，行政体制改革、司法体制改革、权力运行制约和监督体系建设有效实施。</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26873"/>
            <a:ext cx="11011436" cy="2947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951572"/>
            <a:ext cx="6237068" cy="2513941"/>
          </a:xfrm>
          <a:prstGeom prst="rect">
            <a:avLst/>
          </a:prstGeom>
        </p:spPr>
      </p:pic>
      <p:sp>
        <p:nvSpPr>
          <p:cNvPr id="12" name="文本框 11"/>
          <p:cNvSpPr txBox="1"/>
          <p:nvPr/>
        </p:nvSpPr>
        <p:spPr>
          <a:xfrm>
            <a:off x="3649345" y="1839533"/>
            <a:ext cx="4819650" cy="461665"/>
          </a:xfrm>
          <a:prstGeom prst="rect">
            <a:avLst/>
          </a:prstGeom>
          <a:noFill/>
        </p:spPr>
        <p:txBody>
          <a:bodyPr wrap="square" rtlCol="0">
            <a:spAutoFit/>
          </a:bodyPr>
          <a:lstStyle/>
          <a:p>
            <a:pPr algn="ctr"/>
            <a:r>
              <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思想文化建设取得重大进展</a:t>
            </a:r>
            <a:endParaRPr lang="zh-CN" altLang="en-US" sz="24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688538"/>
            <a:ext cx="10728487" cy="2126159"/>
          </a:xfrm>
          <a:prstGeom prst="rect">
            <a:avLst/>
          </a:prstGeom>
          <a:noFill/>
        </p:spPr>
        <p:txBody>
          <a:bodyPr wrap="square" rtlCol="0">
            <a:spAutoFit/>
          </a:bodyPr>
          <a:lstStyle/>
          <a:p>
            <a:pPr>
              <a:lnSpc>
                <a:spcPct val="150000"/>
              </a:lnSpc>
            </a:pPr>
            <a:r>
              <a:rPr lang="zh-CN" altLang="en-US" dirty="0"/>
              <a:t>加强党对意识形态工作的领导，党的理论创新全面推进，马克思主义在意识形态领域的指导地位更加鲜明，中国特色社会主义和中国梦深入人心，社会主义核心价值观和中华优秀传统文化广泛弘扬，群众性精神文明创建活动扎实开展。公共文化服务水平不断提高，文艺创作持续繁荣，文化事业和文化产业蓬勃发展，互联网建设管理运用不断完善，全民健身和竞技体育全面发展。主旋律更加响亮，正能量更加强劲，文化自信得到彰显，国家文化软实力和中华文化影响力大幅提升，全党全社会思想上的团结统一更加巩固。</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人民生活不断改善</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711983"/>
            <a:ext cx="10728487" cy="2543132"/>
          </a:xfrm>
          <a:prstGeom prst="rect">
            <a:avLst/>
          </a:prstGeom>
          <a:noFill/>
        </p:spPr>
        <p:txBody>
          <a:bodyPr wrap="square" rtlCol="0">
            <a:spAutoFit/>
          </a:bodyPr>
          <a:lstStyle/>
          <a:p>
            <a:pPr>
              <a:lnSpc>
                <a:spcPct val="150000"/>
              </a:lnSpc>
            </a:pPr>
            <a:r>
              <a:rPr lang="zh-CN" altLang="en-US" dirty="0"/>
              <a:t>深入贯彻以人民为中心的发展思想，一大批惠民举措落地实施，人民获得感显著增强。脱贫攻坚战取得决定性进展，六千多万贫困人口稳定脱贫，贫困发生率从百分之十点二下降到百分之四以下。教育事业全面发展，中西部和农村教育明显加强。就业状况持续改善，城镇新增就业年均一千三百万人以上。城乡居民收入增速超过经济增速，中等收入群体持续扩大。覆盖城乡居民的社会保障体系基本建立，人民健康和医疗卫生水平大幅提高，保障性住房建设稳步推进。社会治理体系更加完善，社会大局保持稳定，国家安全全面加强。</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强军兴军开创新局面</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795425"/>
            <a:ext cx="10728487" cy="2543132"/>
          </a:xfrm>
          <a:prstGeom prst="rect">
            <a:avLst/>
          </a:prstGeom>
          <a:noFill/>
        </p:spPr>
        <p:txBody>
          <a:bodyPr wrap="square" rtlCol="0">
            <a:spAutoFit/>
          </a:bodyPr>
          <a:lstStyle/>
          <a:p>
            <a:pPr>
              <a:lnSpc>
                <a:spcPct val="150000"/>
              </a:lnSpc>
            </a:pPr>
            <a:r>
              <a:rPr lang="zh-CN" altLang="en-US" dirty="0"/>
              <a:t>着眼于实现中国梦强军梦，制定新形势下军事战略方针，全力推进国防和军队现代化。召开古田全军政治工作会议，恢复和发扬我党我军光荣传统和优良作风，人民军队政治生态得到有效治理。国防和军队改革取得历史性突破，形成军委管总、战区主战、军种主建新格局，人民军队组织架构和力量体系实现革命性重塑。加强练兵备战，有效遂行海上维权、反恐维稳、抢险救灾、国际维和、亚丁湾护航、人道主义救援等重大任务，武器装备加快发展，军事斗争准备取得重大进展。人民军队在中国特色强军之路上迈出坚定步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90847"/>
            <a:ext cx="11011436" cy="28526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港澳台工作取得新进展</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936488"/>
            <a:ext cx="10728487" cy="1712135"/>
          </a:xfrm>
          <a:prstGeom prst="rect">
            <a:avLst/>
          </a:prstGeom>
          <a:noFill/>
        </p:spPr>
        <p:txBody>
          <a:bodyPr wrap="square" rtlCol="0">
            <a:spAutoFit/>
          </a:bodyPr>
          <a:lstStyle/>
          <a:p>
            <a:pPr>
              <a:lnSpc>
                <a:spcPct val="150000"/>
              </a:lnSpc>
            </a:pPr>
            <a:r>
              <a:rPr lang="zh-CN" altLang="en-US" dirty="0"/>
              <a:t>全面准确贯彻“一国两制”方针，牢牢掌握宪法和基本法赋予的中央对香港、澳门全面管治权，深化内地和港澳地区交流合作，保持香港、澳门繁荣稳定。坚持一个中国原则和“九二共识”，推动两岸关系和平发展，加强两岸经济文化交流合作，实现两岸领导人历史性会晤。妥善应对台湾局势变化，坚决反对和遏制“台独”分裂势力，有力维护台海和平稳定。</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90847"/>
            <a:ext cx="11011436" cy="31955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464164" y="1880775"/>
            <a:ext cx="5238750" cy="523220"/>
          </a:xfrm>
          <a:prstGeom prst="rect">
            <a:avLst/>
          </a:prstGeom>
          <a:noFill/>
        </p:spPr>
        <p:txBody>
          <a:bodyPr wrap="square" rtlCol="0">
            <a:spAutoFit/>
          </a:bodyPr>
          <a:lstStyle/>
          <a:p>
            <a:pPr algn="ctr"/>
            <a:r>
              <a:rPr lang="zh-CN" altLang="en-US" sz="28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全方位外交布局深入展开</a:t>
            </a:r>
            <a:endParaRPr lang="zh-CN" altLang="en-US" sz="28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795425"/>
            <a:ext cx="10728487" cy="2127634"/>
          </a:xfrm>
          <a:prstGeom prst="rect">
            <a:avLst/>
          </a:prstGeom>
          <a:noFill/>
        </p:spPr>
        <p:txBody>
          <a:bodyPr wrap="square" rtlCol="0">
            <a:spAutoFit/>
          </a:bodyPr>
          <a:lstStyle/>
          <a:p>
            <a:pPr>
              <a:lnSpc>
                <a:spcPct val="150000"/>
              </a:lnSpc>
            </a:pPr>
            <a:r>
              <a:rPr lang="zh-CN" altLang="en-US" dirty="0"/>
              <a:t>全面推进中国特色大国外交，形成全方位、多层次、立体化的外交布局，为我国发展营造了良好外部条件。实施共建“一带一路”倡议，发起创办亚洲基础设施投资银行，设立丝路基金，举办首届“一带一路”国际合作高峰论坛、亚太经合组织领导人非正式会议、二十国集团领导人杭州峰会、金砖国家领导人厦门会晤、亚信峰会。倡导构建人类命运共同体，促进全球治理体系变革。我国国际影响力、感召力、塑造力进一步提高，为世界和平与发展作出新的重大贡献。</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996980" y="105797"/>
            <a:ext cx="5707605" cy="549385"/>
          </a:xfrm>
          <a:prstGeom prst="rect">
            <a:avLst/>
          </a:prstGeom>
          <a:noFill/>
        </p:spPr>
        <p:txBody>
          <a:bodyPr wrap="square" lIns="68584" tIns="34292" rIns="68584" bIns="34292" rtlCol="0">
            <a:spAutoFit/>
          </a:bodyPr>
          <a:lstStyle/>
          <a:p>
            <a:pPr>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9" name="圆角矩形 7"/>
          <p:cNvSpPr/>
          <p:nvPr/>
        </p:nvSpPr>
        <p:spPr>
          <a:xfrm>
            <a:off x="711200" y="2290847"/>
            <a:ext cx="11011436" cy="33289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05" y="1015545"/>
            <a:ext cx="6237068" cy="2513941"/>
          </a:xfrm>
          <a:prstGeom prst="rect">
            <a:avLst/>
          </a:prstGeom>
        </p:spPr>
      </p:pic>
      <p:sp>
        <p:nvSpPr>
          <p:cNvPr id="12" name="文本框 11"/>
          <p:cNvSpPr txBox="1"/>
          <p:nvPr/>
        </p:nvSpPr>
        <p:spPr>
          <a:xfrm>
            <a:off x="3638550" y="1865841"/>
            <a:ext cx="4933949" cy="553998"/>
          </a:xfrm>
          <a:prstGeom prst="rect">
            <a:avLst/>
          </a:prstGeom>
          <a:no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全面从严治党成效卓著</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852674" y="2653149"/>
            <a:ext cx="10728487" cy="2862322"/>
          </a:xfrm>
          <a:prstGeom prst="rect">
            <a:avLst/>
          </a:prstGeom>
          <a:noFill/>
        </p:spPr>
        <p:txBody>
          <a:bodyPr wrap="square" rtlCol="0">
            <a:spAutoFit/>
          </a:bodyPr>
          <a:lstStyle/>
          <a:p>
            <a:r>
              <a:rPr lang="zh-CN" altLang="en-US" dirty="0"/>
              <a:t>全面加强党的领导和党的建设，坚决改变管党治党宽松软状况。推动全党尊崇党章，增强政治意识、大局意识、核心意识、看齐意识，坚决维护党中央权威和集中统一领导，严明党的政治纪律和政治规矩，层层落实管党治党政治责任。坚持照镜子、正衣冠、洗洗澡、治治病的要求，开展党的群众路线教育实践活动和“三严三实”专题教育，推进“两学一做”学习教育常态化制度化，全党理想信念更加坚定、党性更加坚强。贯彻新时期好干部标准，选人用人状况和风气明显好转。党的建设制度改革深入推进，党内法规制度体系不断完善。把纪律挺在前面，着力解决人民群众反映最强烈、对党的执政基础威胁最大的突出问题。出台中央八项规定，严厉整治形式主义、官僚主义、享乐主义和奢靡之风，坚决反对特权。巡视利剑作用彰显，实现中央和省级党委巡视全覆盖。坚持反腐败无禁区、全覆盖、零容忍，坚定不移“打虎”、“拍蝇”、“猎狐”，不敢腐的目标初步实现，不能腐的笼子越扎越牢，不想腐的堤坝正在构筑，反腐败斗争压倒性态势已经形成并巩固发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2"/>
          <a:srcRect r="14465" b="4247"/>
          <a:stretch>
            <a:fillRect/>
          </a:stretch>
        </p:blipFill>
        <p:spPr>
          <a:xfrm>
            <a:off x="-15240" y="5715"/>
            <a:ext cx="12278360" cy="6871970"/>
          </a:xfrm>
          <a:prstGeom prst="rect">
            <a:avLst/>
          </a:prstGeom>
        </p:spPr>
      </p:pic>
      <p:pic>
        <p:nvPicPr>
          <p:cNvPr id="14" name="图片 13" descr="1111"/>
          <p:cNvPicPr>
            <a:picLocks noChangeAspect="1"/>
          </p:cNvPicPr>
          <p:nvPr/>
        </p:nvPicPr>
        <p:blipFill rotWithShape="1">
          <a:blip r:embed="rId3"/>
          <a:srcRect l="1760" r="3181" b="3095"/>
          <a:stretch>
            <a:fillRect/>
          </a:stretch>
        </p:blipFill>
        <p:spPr>
          <a:xfrm>
            <a:off x="6705599" y="5211957"/>
            <a:ext cx="5557521" cy="1646043"/>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23030" cy="2379980"/>
          </a:xfrm>
          <a:prstGeom prst="rect">
            <a:avLst/>
          </a:prstGeom>
        </p:spPr>
      </p:pic>
      <p:sp>
        <p:nvSpPr>
          <p:cNvPr id="10" name="文本框 9"/>
          <p:cNvSpPr txBox="1"/>
          <p:nvPr/>
        </p:nvSpPr>
        <p:spPr>
          <a:xfrm>
            <a:off x="-15240" y="4805958"/>
            <a:ext cx="3009991" cy="2215991"/>
          </a:xfrm>
          <a:prstGeom prst="rect">
            <a:avLst/>
          </a:prstGeom>
          <a:noFill/>
        </p:spPr>
        <p:txBody>
          <a:bodyPr wrap="none" rtlCol="0">
            <a:spAutoFit/>
          </a:bodyPr>
          <a:lstStyle/>
          <a:p>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前言 </a:t>
            </a:r>
            <a:endParaRPr lang="en-US" altLang="zh-CN"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5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PREFACE</a:t>
            </a:r>
            <a:endParaRPr lang="zh-CN" altLang="en-US" sz="5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3870278" y="964640"/>
            <a:ext cx="7867743" cy="4247317"/>
          </a:xfrm>
          <a:prstGeom prst="rect">
            <a:avLst/>
          </a:prstGeom>
          <a:noFill/>
        </p:spPr>
        <p:txBody>
          <a:bodyPr wrap="square" rtlCol="0">
            <a:spAutoFit/>
          </a:bodyPr>
          <a:lstStyle/>
          <a:p>
            <a:pPr indent="457200">
              <a:lnSpc>
                <a:spcPct val="15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中国共产党第十九次全国代表大会，是在全面建成小康社会决胜阶段、中国特色社会主义进入新时代的关键时期召开的一次十分重要的大会。</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indent="457200">
              <a:lnSpc>
                <a:spcPct val="150000"/>
              </a:lnSpc>
            </a:pPr>
            <a:r>
              <a:rPr lang="zh-CN" altLang="en-US" dirty="0"/>
              <a:t>大会的主题是：不忘初心，牢记使命，高举中国特色社会主义伟大旗帜，决胜全面建成小康社会，夺取新时代中国特色社会主义伟大胜利，为实现中华民族伟大复兴的中国梦不懈奋斗。</a:t>
            </a:r>
            <a:endParaRPr lang="en-US" altLang="zh-CN" dirty="0"/>
          </a:p>
          <a:p>
            <a:pPr indent="457200">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不忘初心，方得始终。中国共产党人的初心和使命，就是为中国人民谋幸福，为中华民族谋复兴。这个初心和使命是激励中国共产党人不断前进的根本动力。全党同志一定要永远与人民同呼吸、共命运、心连心，永远把人民对美好生活的向往作为奋斗目标，以永不懈怠的精神状态和一往无前的奋斗姿态，继续朝着实现中华民族伟大复兴的宏伟目标奋勇前进。</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层 6"/>
          <p:cNvPicPr>
            <a:picLocks noChangeAspect="1"/>
          </p:cNvPicPr>
          <p:nvPr/>
        </p:nvPicPr>
        <p:blipFill>
          <a:blip r:embed="rId1"/>
          <a:srcRect t="12159" r="3025"/>
          <a:stretch>
            <a:fillRect/>
          </a:stretch>
        </p:blipFill>
        <p:spPr>
          <a:xfrm>
            <a:off x="-631065" y="6038215"/>
            <a:ext cx="13097814" cy="839470"/>
          </a:xfrm>
          <a:prstGeom prst="rect">
            <a:avLst/>
          </a:prstGeom>
        </p:spPr>
      </p:pic>
      <p:cxnSp>
        <p:nvCxnSpPr>
          <p:cNvPr id="5" name="直接连接符 4"/>
          <p:cNvCxnSpPr/>
          <p:nvPr>
            <p:custDataLst>
              <p:tags r:id="rId2"/>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292943" cy="438586"/>
          </a:xfrm>
          <a:prstGeom prst="rect">
            <a:avLst/>
          </a:prstGeom>
          <a:noFill/>
        </p:spPr>
        <p:txBody>
          <a:bodyPr wrap="none" lIns="68584" tIns="34292" rIns="68584" bIns="34292" rtlCol="0">
            <a:spAutoFit/>
          </a:bodyPr>
          <a:lstStyle/>
          <a:p>
            <a:pPr defTabSz="685165"/>
            <a:r>
              <a:rPr lang="zh-CN" altLang="en-US" sz="24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砥砺奋进的五年</a:t>
            </a:r>
            <a:endParaRPr lang="zh-CN" altLang="en-US" sz="24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3"/>
          <a:stretch>
            <a:fillRect/>
          </a:stretch>
        </p:blipFill>
        <p:spPr>
          <a:xfrm>
            <a:off x="120651" y="64200"/>
            <a:ext cx="590549" cy="577673"/>
          </a:xfrm>
          <a:prstGeom prst="rect">
            <a:avLst/>
          </a:prstGeom>
        </p:spPr>
      </p:pic>
      <p:sp>
        <p:nvSpPr>
          <p:cNvPr id="13" name="圆角矩形 12"/>
          <p:cNvSpPr/>
          <p:nvPr/>
        </p:nvSpPr>
        <p:spPr>
          <a:xfrm>
            <a:off x="1017045" y="2489452"/>
            <a:ext cx="4619738"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五年来的成就是全方位的、开创性的</a:t>
            </a:r>
            <a:endParaRPr lang="zh-CN" altLang="en-US" sz="4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圆角矩形 18"/>
          <p:cNvSpPr/>
          <p:nvPr/>
        </p:nvSpPr>
        <p:spPr>
          <a:xfrm>
            <a:off x="6579644" y="2489451"/>
            <a:ext cx="4753089" cy="181178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sym typeface="微软雅黑" panose="020B0503020204020204" pitchFamily="34" charset="-122"/>
              </a:rPr>
              <a:t>五年来的变革是深层次的、根本性的</a:t>
            </a:r>
            <a:endParaRPr lang="zh-CN" altLang="en-US" sz="40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2"/>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3"/>
          <a:stretch>
            <a:fillRect/>
          </a:stretch>
        </p:blipFill>
        <p:spPr>
          <a:xfrm>
            <a:off x="361406" y="227602"/>
            <a:ext cx="1485265" cy="1452880"/>
          </a:xfrm>
          <a:prstGeom prst="rect">
            <a:avLst/>
          </a:prstGeom>
        </p:spPr>
      </p:pic>
      <p:cxnSp>
        <p:nvCxnSpPr>
          <p:cNvPr id="15" name="直接连接符 14"/>
          <p:cNvCxnSpPr/>
          <p:nvPr>
            <p:custDataLst>
              <p:tags r:id="rId4"/>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6"/>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03</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7"/>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贯彻落实</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习总书记讲话</a:t>
            </a:r>
            <a:endPar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4" name="文本框 3"/>
          <p:cNvSpPr txBox="1"/>
          <p:nvPr/>
        </p:nvSpPr>
        <p:spPr>
          <a:xfrm>
            <a:off x="4322738" y="1649225"/>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596900" y="1649225"/>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讲话</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意义</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603120" y="1503975"/>
            <a:ext cx="9183681" cy="873957"/>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中国特色社会主义进入新时代，意味着近代以来久经磨难的中华民族迎来了从站起来、富起来到强起来的伟大飞跃，迎来了实现中华民族伟大复兴的光明前景</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2603120" y="2529970"/>
            <a:ext cx="3005951"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必须意思到</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589471" y="3641797"/>
            <a:ext cx="9197330" cy="1705403"/>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意味着科学社会主义在二十一世纪的中国焕发出强大生机活力，在世界上高高举起了中国特色社会主义伟大旗帜；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a:off x="2589470" y="3510485"/>
            <a:ext cx="918368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13" name="文本框 12"/>
          <p:cNvSpPr txBox="1"/>
          <p:nvPr/>
        </p:nvSpPr>
        <p:spPr>
          <a:xfrm>
            <a:off x="4203510" y="1201003"/>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
          <p:cNvSpPr/>
          <p:nvPr/>
        </p:nvSpPr>
        <p:spPr>
          <a:xfrm>
            <a:off x="477672" y="941691"/>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讲话</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意义</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2486162" y="990532"/>
            <a:ext cx="9197330" cy="2120902"/>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这个新时代，是承前启后、继往开来、在新的历史条件下继续夺取中国特色社会主义伟大胜利的时代，是决胜全面建成小康社会、进而全面建设社会主义现代化强国的时代，是全国各族人民团结奋斗、不断创造美好生活、逐步实现全体人民共同富裕的时代，是全体中华儿女勠力同心、奋力实现中华民族伟大复兴中国梦的时代，是我国日益走近世界舞台中央、不断为人类作出更大贡献的时代。</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2486162" y="3086954"/>
            <a:ext cx="8648521"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对党和国家工作提出了许多新要求</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477672" y="3831914"/>
            <a:ext cx="11176253" cy="2169825"/>
          </a:xfrm>
          <a:prstGeom prst="rect">
            <a:avLst/>
          </a:prstGeom>
          <a:noFill/>
        </p:spPr>
        <p:txBody>
          <a:bodyPr wrap="square" rtlCol="0">
            <a:spAutoFit/>
          </a:bodyPr>
          <a:lstStyle/>
          <a:p>
            <a:pPr>
              <a:lnSpc>
                <a:spcPct val="150000"/>
              </a:lnSpc>
            </a:pPr>
            <a:r>
              <a:rPr lang="zh-CN" altLang="en-US" dirty="0"/>
              <a:t>中国特色社会主义进入新时代，我国社会主要矛盾已经转化为人民日益增长的美好生活需要和不平衡不充分的发展之间的矛盾。我国稳定解决了十几亿人的温饱问题，总体上实现小康，不久将全面建成小康社会，人民美好生活需要日益广泛，不仅对物质文化生活提出了更高要求，而且在民主、法治、公平、正义、安全、环境等方面的要求日益增长。同时，我国社会生产力水平总体上显著提高，社会生产能力在很多方面进入世界前列，更加突出的问题是发展不平衡不充分，这已经成为满足人民日益增长的美好生活需要的主要制约因素。</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0" name="直接连接符 19"/>
          <p:cNvCxnSpPr/>
          <p:nvPr/>
        </p:nvCxnSpPr>
        <p:spPr>
          <a:xfrm flipV="1">
            <a:off x="464024" y="3831914"/>
            <a:ext cx="10985026" cy="244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4447379"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中国特色社会主义进入了新时代</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8" name="矩形 7"/>
          <p:cNvSpPr/>
          <p:nvPr/>
        </p:nvSpPr>
        <p:spPr>
          <a:xfrm>
            <a:off x="582304" y="1879533"/>
            <a:ext cx="11027391" cy="3629159"/>
          </a:xfrm>
          <a:prstGeom prst="rect">
            <a:avLst/>
          </a:prstGeom>
          <a:noFill/>
          <a:ln>
            <a:solidFill>
              <a:srgbClr val="CE28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4226256" y="1700967"/>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4"/>
          <p:cNvSpPr/>
          <p:nvPr/>
        </p:nvSpPr>
        <p:spPr>
          <a:xfrm>
            <a:off x="595945" y="1550842"/>
            <a:ext cx="5195255" cy="587735"/>
          </a:xfrm>
          <a:prstGeom prst="roundRect">
            <a:avLst/>
          </a:prstGeom>
          <a:solidFill>
            <a:srgbClr val="CE2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600" dirty="0">
                <a:latin typeface="微软雅黑" panose="020B0503020204020204" pitchFamily="34" charset="-122"/>
                <a:ea typeface="微软雅黑" panose="020B0503020204020204" pitchFamily="34" charset="-122"/>
                <a:sym typeface="微软雅黑" panose="020B0503020204020204" pitchFamily="34" charset="-122"/>
              </a:rPr>
              <a:t>为把我国建设成为富强民主文明和谐美丽的社会主义现代化强国而奋斗</a:t>
            </a:r>
            <a:endParaRPr lang="zh-CN" altLang="en-US" b="1" spc="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1039790" y="2083097"/>
            <a:ext cx="10199709" cy="1708160"/>
          </a:xfrm>
          <a:prstGeom prst="rect">
            <a:avLst/>
          </a:prstGeom>
          <a:noFill/>
        </p:spPr>
        <p:txBody>
          <a:bodyPr wrap="square" rtlCol="0">
            <a:spAutoFit/>
          </a:bodyPr>
          <a:lstStyle/>
          <a:p>
            <a:pPr>
              <a:lnSpc>
                <a:spcPct val="150000"/>
              </a:lnSpc>
            </a:pPr>
            <a:r>
              <a:rPr lang="zh-CN" altLang="en-US" sz="3500" b="1" dirty="0">
                <a:solidFill>
                  <a:srgbClr val="CE281E"/>
                </a:solidFill>
                <a:latin typeface="微软雅黑" panose="020B0503020204020204" pitchFamily="34" charset="-122"/>
                <a:ea typeface="微软雅黑" panose="020B0503020204020204" pitchFamily="34" charset="-122"/>
                <a:sym typeface="微软雅黑" panose="020B0503020204020204" pitchFamily="34" charset="-122"/>
              </a:rPr>
              <a:t>全党要坚定信心、奋发有为，让中国特色社会主义展现出更加强大的生命力！</a:t>
            </a:r>
            <a:endParaRPr lang="zh-CN" altLang="en-US" sz="3500" b="1" dirty="0">
              <a:solidFill>
                <a:srgbClr val="CE281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1039790" y="3584353"/>
            <a:ext cx="10199709" cy="1823576"/>
          </a:xfrm>
          <a:prstGeom prst="rect">
            <a:avLst/>
          </a:prstGeom>
          <a:noFill/>
        </p:spPr>
        <p:txBody>
          <a:bodyPr wrap="square" rtlCol="0">
            <a:spAutoFit/>
          </a:bodyPr>
          <a:lstStyle/>
          <a:p>
            <a:pPr>
              <a:lnSpc>
                <a:spcPct val="150000"/>
              </a:lnSpc>
            </a:pPr>
            <a:r>
              <a:rPr lang="zh-CN" altLang="en-US" sz="2500" dirty="0">
                <a:latin typeface="微软雅黑" panose="020B0503020204020204" pitchFamily="34" charset="-122"/>
                <a:ea typeface="微软雅黑" panose="020B0503020204020204" pitchFamily="34" charset="-122"/>
                <a:sym typeface="微软雅黑" panose="020B0503020204020204" pitchFamily="34" charset="-122"/>
              </a:rPr>
              <a:t>中国特色社会主义进入新时代，在中华人民共和国发展史上、中华民族发展史上具有重大意义，在世界社会主义发展史上、人类社会发展史上也具有重大意义。</a:t>
            </a:r>
            <a:endParaRPr lang="zh-CN" altLang="en-US" sz="25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2"/>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3"/>
          <a:stretch>
            <a:fillRect/>
          </a:stretch>
        </p:blipFill>
        <p:spPr>
          <a:xfrm>
            <a:off x="361406" y="227602"/>
            <a:ext cx="1485265" cy="1452880"/>
          </a:xfrm>
          <a:prstGeom prst="rect">
            <a:avLst/>
          </a:prstGeom>
        </p:spPr>
      </p:pic>
      <p:cxnSp>
        <p:nvCxnSpPr>
          <p:cNvPr id="15" name="直接连接符 14"/>
          <p:cNvCxnSpPr/>
          <p:nvPr>
            <p:custDataLst>
              <p:tags r:id="rId4"/>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6"/>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04</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7"/>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砥砺奋进，继往开来</a:t>
            </a:r>
            <a:endPar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908497" cy="438586"/>
          </a:xfrm>
          <a:prstGeom prst="rect">
            <a:avLst/>
          </a:prstGeom>
          <a:noFill/>
        </p:spPr>
        <p:txBody>
          <a:bodyPr wrap="none" lIns="68584" tIns="34292" rIns="68584" bIns="34292" rtlCol="0">
            <a:spAutoFit/>
          </a:bodyPr>
          <a:lstStyle/>
          <a:p>
            <a:pPr defTabSz="685165"/>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砥砺奋进，继往开来</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descr="d8c90e4017e32acaf192915b0d76ad19"/>
          <p:cNvPicPr>
            <a:picLocks noChangeAspect="1"/>
          </p:cNvPicPr>
          <p:nvPr/>
        </p:nvPicPr>
        <p:blipFill>
          <a:blip r:embed="rId2"/>
          <a:stretch>
            <a:fillRect/>
          </a:stretch>
        </p:blipFill>
        <p:spPr>
          <a:xfrm>
            <a:off x="120651" y="64200"/>
            <a:ext cx="590549" cy="577673"/>
          </a:xfrm>
          <a:prstGeom prst="rect">
            <a:avLst/>
          </a:prstGeom>
        </p:spPr>
      </p:pic>
      <p:sp>
        <p:nvSpPr>
          <p:cNvPr id="13" name="圆角矩形 9"/>
          <p:cNvSpPr/>
          <p:nvPr/>
        </p:nvSpPr>
        <p:spPr>
          <a:xfrm>
            <a:off x="570323" y="2084419"/>
            <a:ext cx="11011436" cy="298288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青年一代有理想、有本领、有担当，国家就有前途，民族就有希望。中国梦是历史的、现实的，也是未来的；是我们这一代的，更是青年一代的。中华民族伟大复兴的中国梦终将在一代代青年的接力奋斗中变为现实。全党要关心和爱护青年，为他们实现人生出彩搭建舞台。广大青年要坚定理想信念，志存高远，脚踏实地，勇做时代的弄潮儿，在实现中国梦的生动实践中放飞青春梦想，在为人民利益的不懈奋斗中书写人生华章！</a:t>
            </a: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4203510" y="1905853"/>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384016" y="1833290"/>
            <a:ext cx="7423968" cy="553998"/>
          </a:xfrm>
          <a:prstGeom prst="rect">
            <a:avLst/>
          </a:prstGeom>
          <a:solidFill>
            <a:schemeClr val="accent2"/>
          </a:solidFill>
        </p:spPr>
        <p:txBody>
          <a:bodyPr wrap="square" rtlCol="0">
            <a:spAutoFit/>
          </a:bodyPr>
          <a:lstStyle/>
          <a:p>
            <a:pPr algn="ctr"/>
            <a:r>
              <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青年兴则国家兴，青年强则国家强</a:t>
            </a:r>
            <a:endParaRPr lang="zh-CN" altLang="en-US" sz="3000" b="1"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descr="d8c90e4017e32acaf192915b0d76ad19"/>
          <p:cNvPicPr>
            <a:picLocks noChangeAspect="1"/>
          </p:cNvPicPr>
          <p:nvPr/>
        </p:nvPicPr>
        <p:blipFill>
          <a:blip r:embed="rId2"/>
          <a:stretch>
            <a:fillRect/>
          </a:stretch>
        </p:blipFill>
        <p:spPr>
          <a:xfrm>
            <a:off x="5195570" y="385445"/>
            <a:ext cx="1485265" cy="1452880"/>
          </a:xfrm>
          <a:prstGeom prst="rect">
            <a:avLst/>
          </a:prstGeom>
          <a:noFill/>
        </p:spPr>
      </p:pic>
      <p:sp>
        <p:nvSpPr>
          <p:cNvPr id="7" name="文本框 6"/>
          <p:cNvSpPr txBox="1"/>
          <p:nvPr/>
        </p:nvSpPr>
        <p:spPr>
          <a:xfrm>
            <a:off x="2353483" y="2550158"/>
            <a:ext cx="7485034" cy="1446550"/>
          </a:xfrm>
          <a:prstGeom prst="rect">
            <a:avLst/>
          </a:prstGeom>
          <a:noFill/>
        </p:spPr>
        <p:txBody>
          <a:bodyPr wrap="square" rtlCol="0">
            <a:spAutoFit/>
          </a:bodyPr>
          <a:lstStyle/>
          <a:p>
            <a:pPr algn="dist"/>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感谢您的聆听</a:t>
            </a:r>
            <a:endPar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descr="图片包含 室内, 餐桌&#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l="289" t="40987" r="289" b="8861"/>
          <a:stretch>
            <a:fillRect/>
          </a:stretch>
        </p:blipFill>
        <p:spPr>
          <a:xfrm flipH="1">
            <a:off x="-15240" y="2218055"/>
            <a:ext cx="12207240" cy="4639945"/>
          </a:xfrm>
          <a:prstGeom prst="rect">
            <a:avLst/>
          </a:prstGeom>
        </p:spPr>
      </p:pic>
      <p:sp>
        <p:nvSpPr>
          <p:cNvPr id="7" name="文本框 6"/>
          <p:cNvSpPr txBox="1"/>
          <p:nvPr/>
        </p:nvSpPr>
        <p:spPr>
          <a:xfrm>
            <a:off x="0" y="21375"/>
            <a:ext cx="2162629" cy="2800767"/>
          </a:xfrm>
          <a:prstGeom prst="rect">
            <a:avLst/>
          </a:prstGeom>
          <a:noFill/>
        </p:spPr>
        <p:txBody>
          <a:bodyPr wrap="square" rtlCol="0" anchor="t">
            <a:spAutoFit/>
          </a:bodyPr>
          <a:lstStyle/>
          <a:p>
            <a:pPr algn="ctr"/>
            <a:r>
              <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目</a:t>
            </a:r>
            <a:endPar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录</a:t>
            </a:r>
            <a:endParaRPr lang="zh-CN" altLang="en-US" sz="8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MH_Number_1">
            <a:hlinkClick r:id="rId2" action="ppaction://hlinksldjump"/>
          </p:cNvPr>
          <p:cNvSpPr/>
          <p:nvPr>
            <p:custDataLst>
              <p:tags r:id="rId3"/>
            </p:custDataLst>
          </p:nvPr>
        </p:nvSpPr>
        <p:spPr>
          <a:xfrm>
            <a:off x="3412950"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MH_Others_3"/>
          <p:cNvSpPr/>
          <p:nvPr>
            <p:custDataLst>
              <p:tags r:id="rId4"/>
            </p:custDataLst>
          </p:nvPr>
        </p:nvSpPr>
        <p:spPr>
          <a:xfrm>
            <a:off x="2969577"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7" name="MH_Entry_1">
            <a:hlinkClick r:id="rId2" action="ppaction://hlinksldjump"/>
          </p:cNvPr>
          <p:cNvSpPr/>
          <p:nvPr>
            <p:custDataLst>
              <p:tags r:id="rId5"/>
            </p:custDataLst>
          </p:nvPr>
        </p:nvSpPr>
        <p:spPr>
          <a:xfrm>
            <a:off x="2969577"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中共十九大会议主题</a:t>
            </a:r>
            <a:endPar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endParaRPr>
          </a:p>
        </p:txBody>
      </p:sp>
      <p:sp>
        <p:nvSpPr>
          <p:cNvPr id="18" name="MH_Number_2">
            <a:hlinkClick r:id="rId6" action="ppaction://hlinksldjump"/>
          </p:cNvPr>
          <p:cNvSpPr/>
          <p:nvPr>
            <p:custDataLst>
              <p:tags r:id="rId7"/>
            </p:custDataLst>
          </p:nvPr>
        </p:nvSpPr>
        <p:spPr>
          <a:xfrm>
            <a:off x="7781745" y="1769619"/>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Others_4"/>
          <p:cNvSpPr/>
          <p:nvPr>
            <p:custDataLst>
              <p:tags r:id="rId8"/>
            </p:custDataLst>
          </p:nvPr>
        </p:nvSpPr>
        <p:spPr>
          <a:xfrm>
            <a:off x="7338372" y="2123217"/>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0" name="MH_Entry_2">
            <a:hlinkClick r:id="rId6" action="ppaction://hlinksldjump"/>
          </p:cNvPr>
          <p:cNvSpPr/>
          <p:nvPr>
            <p:custDataLst>
              <p:tags r:id="rId9"/>
            </p:custDataLst>
          </p:nvPr>
        </p:nvSpPr>
        <p:spPr>
          <a:xfrm>
            <a:off x="7338372" y="2227993"/>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十九大重要内容解读</a:t>
            </a:r>
            <a:endPar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endParaRPr>
          </a:p>
        </p:txBody>
      </p:sp>
      <p:sp>
        <p:nvSpPr>
          <p:cNvPr id="21" name="MH_Number_3">
            <a:hlinkClick r:id="rId10" action="ppaction://hlinksldjump"/>
          </p:cNvPr>
          <p:cNvSpPr/>
          <p:nvPr>
            <p:custDataLst>
              <p:tags r:id="rId11"/>
            </p:custDataLst>
          </p:nvPr>
        </p:nvSpPr>
        <p:spPr>
          <a:xfrm>
            <a:off x="3412950"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MH_Others_5"/>
          <p:cNvSpPr/>
          <p:nvPr>
            <p:custDataLst>
              <p:tags r:id="rId12"/>
            </p:custDataLst>
          </p:nvPr>
        </p:nvSpPr>
        <p:spPr>
          <a:xfrm>
            <a:off x="2969577"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MH_Entry_3">
            <a:hlinkClick r:id="rId10" action="ppaction://hlinksldjump"/>
          </p:cNvPr>
          <p:cNvSpPr/>
          <p:nvPr>
            <p:custDataLst>
              <p:tags r:id="rId13"/>
            </p:custDataLst>
          </p:nvPr>
        </p:nvSpPr>
        <p:spPr>
          <a:xfrm>
            <a:off x="2969577"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贯彻落实习总书记讲话</a:t>
            </a:r>
            <a:endPar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endParaRPr>
          </a:p>
        </p:txBody>
      </p:sp>
      <p:sp>
        <p:nvSpPr>
          <p:cNvPr id="24" name="MH_Number_4">
            <a:hlinkClick r:id="rId14" action="ppaction://hlinksldjump"/>
          </p:cNvPr>
          <p:cNvSpPr/>
          <p:nvPr>
            <p:custDataLst>
              <p:tags r:id="rId15"/>
            </p:custDataLst>
          </p:nvPr>
        </p:nvSpPr>
        <p:spPr>
          <a:xfrm>
            <a:off x="7781745" y="3279105"/>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Others_6"/>
          <p:cNvSpPr/>
          <p:nvPr>
            <p:custDataLst>
              <p:tags r:id="rId16"/>
            </p:custDataLst>
          </p:nvPr>
        </p:nvSpPr>
        <p:spPr>
          <a:xfrm>
            <a:off x="7338372" y="3632703"/>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6" name="MH_Entry_4">
            <a:hlinkClick r:id="rId14" action="ppaction://hlinksldjump"/>
          </p:cNvPr>
          <p:cNvSpPr/>
          <p:nvPr>
            <p:custDataLst>
              <p:tags r:id="rId17"/>
            </p:custDataLst>
          </p:nvPr>
        </p:nvSpPr>
        <p:spPr>
          <a:xfrm>
            <a:off x="7338372" y="3737479"/>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a:lnSpc>
                <a:spcPct val="130000"/>
              </a:lnSpc>
            </a:pPr>
            <a:r>
              <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rPr>
              <a:t>砥砺奋进，继往开来</a:t>
            </a:r>
            <a:endParaRPr lang="zh-CN" altLang="en-US" sz="2000" b="1" dirty="0">
              <a:solidFill>
                <a:srgbClr val="C00000"/>
              </a:solidFill>
              <a:latin typeface="华文琥珀" panose="02010800040101010101" pitchFamily="2" charset="-122"/>
              <a:ea typeface="华文琥珀" panose="02010800040101010101" pitchFamily="2"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1"/>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2"/>
          <a:stretch>
            <a:fillRect/>
          </a:stretch>
        </p:blipFill>
        <p:spPr>
          <a:xfrm>
            <a:off x="361406" y="227602"/>
            <a:ext cx="1485265" cy="1452880"/>
          </a:xfrm>
          <a:prstGeom prst="rect">
            <a:avLst/>
          </a:prstGeom>
        </p:spPr>
      </p:pic>
      <p:cxnSp>
        <p:nvCxnSpPr>
          <p:cNvPr id="15" name="直接连接符 14"/>
          <p:cNvCxnSpPr/>
          <p:nvPr>
            <p:custDataLst>
              <p:tags r:id="rId3"/>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4"/>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5"/>
            </p:custDataLst>
          </p:nvPr>
        </p:nvSpPr>
        <p:spPr>
          <a:xfrm>
            <a:off x="3490913" y="1915433"/>
            <a:ext cx="1814512" cy="1462087"/>
          </a:xfrm>
          <a:prstGeom prst="rect">
            <a:avLst/>
          </a:prstGeom>
          <a:noFill/>
        </p:spPr>
        <p:txBody>
          <a:bodyPr lIns="0" tIns="0" rIns="0" bIns="0" anchor="ctr"/>
          <a:lstStyle/>
          <a:p>
            <a:pPr algn="ctr">
              <a:defRPr/>
            </a:pPr>
            <a:r>
              <a:rPr lang="en-US" altLang="zh-CN" sz="11500" spc="-500">
                <a:solidFill>
                  <a:schemeClr val="accent1"/>
                </a:solidFill>
                <a:latin typeface="Arial" panose="020B0604020202020204" pitchFamily="34" charset="0"/>
                <a:ea typeface="微软雅黑" panose="020B0503020204020204" pitchFamily="34" charset="-122"/>
              </a:rPr>
              <a:t>01</a:t>
            </a:r>
            <a:endParaRPr lang="zh-CN" altLang="en-US" sz="11500" spc="-50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6"/>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会议主题</a:t>
            </a:r>
            <a:endPar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9" name="图片 8" descr="595b4a9736372"/>
          <p:cNvPicPr>
            <a:picLocks noChangeAspect="1"/>
          </p:cNvPicPr>
          <p:nvPr/>
        </p:nvPicPr>
        <p:blipFill>
          <a:blip r:embed="rId2"/>
          <a:srcRect r="14465" b="4247"/>
          <a:stretch>
            <a:fillRect/>
          </a:stretch>
        </p:blipFill>
        <p:spPr>
          <a:xfrm>
            <a:off x="-15240" y="5715"/>
            <a:ext cx="12278360" cy="6871970"/>
          </a:xfrm>
          <a:prstGeom prst="rect">
            <a:avLst/>
          </a:prstGeom>
        </p:spPr>
      </p:pic>
      <p:pic>
        <p:nvPicPr>
          <p:cNvPr id="15" name="图片 14" descr="dh"/>
          <p:cNvPicPr>
            <a:picLocks noChangeAspect="1"/>
          </p:cNvPicPr>
          <p:nvPr/>
        </p:nvPicPr>
        <p:blipFill rotWithShape="1">
          <a:blip r:embed="rId3"/>
          <a:srcRect r="1509"/>
          <a:stretch>
            <a:fillRect/>
          </a:stretch>
        </p:blipFill>
        <p:spPr>
          <a:xfrm>
            <a:off x="9279255" y="4314190"/>
            <a:ext cx="2983865" cy="2563495"/>
          </a:xfrm>
          <a:prstGeom prst="rect">
            <a:avLst/>
          </a:prstGeom>
        </p:spPr>
      </p:pic>
      <p:pic>
        <p:nvPicPr>
          <p:cNvPr id="18" name="图片 17" descr="d8c90e4017e32acaf192915b0d76ad19"/>
          <p:cNvPicPr>
            <a:picLocks noChangeAspect="1"/>
          </p:cNvPicPr>
          <p:nvPr/>
        </p:nvPicPr>
        <p:blipFill>
          <a:blip r:embed="rId4"/>
          <a:stretch>
            <a:fillRect/>
          </a:stretch>
        </p:blipFill>
        <p:spPr>
          <a:xfrm>
            <a:off x="285946" y="267354"/>
            <a:ext cx="1485265" cy="1452880"/>
          </a:xfrm>
          <a:prstGeom prst="rect">
            <a:avLst/>
          </a:prstGeom>
        </p:spPr>
      </p:pic>
      <p:pic>
        <p:nvPicPr>
          <p:cNvPr id="11" name="图片 10" descr="图层 6"/>
          <p:cNvPicPr>
            <a:picLocks noChangeAspect="1"/>
          </p:cNvPicPr>
          <p:nvPr/>
        </p:nvPicPr>
        <p:blipFill rotWithShape="1">
          <a:blip r:embed="rId5"/>
          <a:srcRect l="4560" t="12159" r="4532"/>
          <a:stretch>
            <a:fillRect/>
          </a:stretch>
        </p:blipFill>
        <p:spPr>
          <a:xfrm>
            <a:off x="-15241" y="6038215"/>
            <a:ext cx="12278361" cy="839470"/>
          </a:xfrm>
          <a:prstGeom prst="rect">
            <a:avLst/>
          </a:prstGeom>
        </p:spPr>
      </p:pic>
      <p:sp>
        <p:nvSpPr>
          <p:cNvPr id="2" name="文本框 1"/>
          <p:cNvSpPr txBox="1"/>
          <p:nvPr/>
        </p:nvSpPr>
        <p:spPr>
          <a:xfrm>
            <a:off x="3805759" y="2201491"/>
            <a:ext cx="4698723" cy="1446550"/>
          </a:xfrm>
          <a:prstGeom prst="rect">
            <a:avLst/>
          </a:prstGeom>
          <a:noFill/>
        </p:spPr>
        <p:txBody>
          <a:bodyPr wrap="none" rtlCol="0">
            <a:spAutoFit/>
          </a:bodyPr>
          <a:lstStyle/>
          <a:p>
            <a:pPr algn="ctr"/>
            <a:r>
              <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会议召开</a:t>
            </a:r>
            <a:endParaRPr lang="zh-CN" altLang="en-US" sz="8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883410" y="3759837"/>
            <a:ext cx="6532559" cy="600164"/>
          </a:xfrm>
          <a:prstGeom prst="rect">
            <a:avLst/>
          </a:prstGeom>
          <a:noFill/>
        </p:spPr>
        <p:txBody>
          <a:bodyPr wrap="none" rtlCol="0">
            <a:spAutoFit/>
          </a:bodyPr>
          <a:lstStyle/>
          <a:p>
            <a:pPr algn="ctr"/>
            <a:r>
              <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a:t>
            </a:r>
            <a:endParaRPr lang="zh-CN" altLang="en-US" sz="33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3463231" y="4596733"/>
            <a:ext cx="5553895" cy="369332"/>
          </a:xfrm>
          <a:prstGeom prst="rect">
            <a:avLst/>
          </a:prstGeom>
          <a:noFill/>
        </p:spPr>
        <p:txBody>
          <a:bodyPr wrap="square"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简称中共十九大，于</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日在北京召开。</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5805" t="36589" r="5967"/>
          <a:stretch>
            <a:fillRect/>
          </a:stretch>
        </p:blipFill>
        <p:spPr>
          <a:xfrm>
            <a:off x="647920" y="2540328"/>
            <a:ext cx="5366514" cy="24695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751455" y="1404836"/>
            <a:ext cx="5262979"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中共十九大会议代表</a:t>
            </a:r>
            <a:endParaRPr lang="zh-CN" altLang="en-US" sz="4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6439438" y="1416676"/>
            <a:ext cx="5254581" cy="35932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6587544" y="1712868"/>
            <a:ext cx="4958368" cy="2778774"/>
          </a:xfrm>
          <a:prstGeom prst="rect">
            <a:avLst/>
          </a:prstGeom>
          <a:noFill/>
        </p:spPr>
        <p:txBody>
          <a:bodyPr wrap="square" rtlCol="0">
            <a:spAutoFit/>
          </a:bodyPr>
          <a:lstStyle/>
          <a:p>
            <a:pPr>
              <a:lnSpc>
                <a:spcPct val="200000"/>
              </a:lnSpc>
            </a:pP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中国共产党第十九次全国代表大会应出席代表</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2280</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人，特邀代表</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74</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人，共</a:t>
            </a:r>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2354</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今天，因事因病请假</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人，实到</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2338</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人。今天的大会有许多党外朋友和有关方面负责同志列席，让我们对他们的到来表示热烈的欢迎。</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111"/>
          <p:cNvPicPr>
            <a:picLocks noChangeAspect="1"/>
          </p:cNvPicPr>
          <p:nvPr/>
        </p:nvPicPr>
        <p:blipFill>
          <a:blip r:embed="rId1"/>
          <a:stretch>
            <a:fillRect/>
          </a:stretch>
        </p:blipFill>
        <p:spPr>
          <a:xfrm>
            <a:off x="3172460" y="5179060"/>
            <a:ext cx="5846445" cy="1698625"/>
          </a:xfrm>
          <a:prstGeom prst="rect">
            <a:avLst/>
          </a:prstGeom>
        </p:spPr>
      </p:pic>
      <p:pic>
        <p:nvPicPr>
          <p:cNvPr id="36" name="图片 35" descr="图层 6"/>
          <p:cNvPicPr>
            <a:picLocks noChangeAspect="1"/>
          </p:cNvPicPr>
          <p:nvPr/>
        </p:nvPicPr>
        <p:blipFill>
          <a:blip r:embed="rId2"/>
          <a:srcRect t="12159" r="3025"/>
          <a:stretch>
            <a:fillRect/>
          </a:stretch>
        </p:blipFill>
        <p:spPr>
          <a:xfrm>
            <a:off x="-631065" y="6038215"/>
            <a:ext cx="13097814" cy="839470"/>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81" t="2285" r="1113" b="41235"/>
          <a:stretch>
            <a:fillRect/>
          </a:stretch>
        </p:blipFill>
        <p:spPr>
          <a:xfrm>
            <a:off x="1094704" y="837128"/>
            <a:ext cx="10085800" cy="2485622"/>
          </a:xfrm>
          <a:prstGeom prst="rect">
            <a:avLst/>
          </a:prstGeom>
        </p:spPr>
      </p:pic>
      <p:sp>
        <p:nvSpPr>
          <p:cNvPr id="3" name="矩形 2"/>
          <p:cNvSpPr/>
          <p:nvPr/>
        </p:nvSpPr>
        <p:spPr>
          <a:xfrm>
            <a:off x="1365161" y="3168203"/>
            <a:ext cx="2446986" cy="555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600" dirty="0">
                <a:latin typeface="微软雅黑" panose="020B0503020204020204" pitchFamily="34" charset="-122"/>
                <a:ea typeface="微软雅黑" panose="020B0503020204020204" pitchFamily="34" charset="-122"/>
                <a:sym typeface="微软雅黑" panose="020B0503020204020204" pitchFamily="34" charset="-122"/>
              </a:rPr>
              <a:t>领到机构</a:t>
            </a:r>
            <a:endParaRPr lang="zh-CN" altLang="en-US" sz="2800" b="1" spc="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1931832" y="3837903"/>
            <a:ext cx="8658139" cy="1338828"/>
          </a:xfrm>
          <a:prstGeom prst="rect">
            <a:avLst/>
          </a:prstGeom>
          <a:noFill/>
        </p:spPr>
        <p:txBody>
          <a:bodyPr wrap="none" rtlCol="0">
            <a:spAutoFit/>
          </a:bodyP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♦中央委员会（党中央）                                                     ♦中央书记处</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♦中央政治局（中央全会闭会期间的党中央）                       ♦中央军事委员会 </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♦中央政治局常委会（同上）                                               ♦中央纪律检査委员会</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30763" t="26944" r="19454" b="5777"/>
          <a:stretch>
            <a:fillRect/>
          </a:stretch>
        </p:blipFill>
        <p:spPr>
          <a:xfrm>
            <a:off x="1249253" y="1906279"/>
            <a:ext cx="3477296" cy="373486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圆角矩形 6"/>
          <p:cNvSpPr/>
          <p:nvPr/>
        </p:nvSpPr>
        <p:spPr>
          <a:xfrm>
            <a:off x="734096" y="1352281"/>
            <a:ext cx="11011436" cy="45561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901" y="76980"/>
            <a:ext cx="6237068" cy="2513941"/>
          </a:xfrm>
          <a:prstGeom prst="rect">
            <a:avLst/>
          </a:prstGeom>
        </p:spPr>
      </p:pic>
      <p:sp>
        <p:nvSpPr>
          <p:cNvPr id="9" name="文本框 8"/>
          <p:cNvSpPr txBox="1"/>
          <p:nvPr/>
        </p:nvSpPr>
        <p:spPr>
          <a:xfrm>
            <a:off x="3850783" y="927276"/>
            <a:ext cx="4494727" cy="553998"/>
          </a:xfrm>
          <a:prstGeom prst="rect">
            <a:avLst/>
          </a:prstGeom>
          <a:noFill/>
        </p:spPr>
        <p:txBody>
          <a:bodyPr wrap="square" rtlCol="0">
            <a:spAutoFit/>
          </a:bodyPr>
          <a:lstStyle/>
          <a:p>
            <a:pPr algn="ctr"/>
            <a:r>
              <a:rPr lang="zh-CN" altLang="en-US" sz="30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中共十九大会议主题</a:t>
            </a:r>
            <a:endParaRPr lang="zh-CN" altLang="en-US" sz="3000" b="1"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152203" y="1906279"/>
            <a:ext cx="6167674" cy="3877985"/>
          </a:xfrm>
          <a:prstGeom prst="rect">
            <a:avLst/>
          </a:prstGeom>
          <a:noFill/>
        </p:spPr>
        <p:txBody>
          <a:bodyPr wrap="square" rtlCol="0">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不忘初心，牢记使命</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，高举中国特色社会主义伟大旗帜，决胜全面建成小康社会，夺取新时代中国特色社会主义伟大胜利，为实现中华民族伟大复兴的中国梦不懈奋斗；</a:t>
            </a:r>
            <a:r>
              <a:rPr lang="zh-CN" altLang="en-US" dirty="0"/>
              <a:t>不忘初心，方得始终。中国共产党人的初心和使命，就是为中国人民谋幸福，为中华民族谋复兴。这个初心和使命是激励中国共产党人不断前进的根本动力。全党同志一定要永远与人民同呼吸、共命运、心连心，永远把人民对美好生活的向往作为奋斗目标，以永不懈怠的精神状态和一往无前的奋斗姿态，继续朝着实现中华民族伟大复兴的宏伟目标奋勇前进。</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4" name="图片 13" descr="1111"/>
          <p:cNvPicPr>
            <a:picLocks noChangeAspect="1"/>
          </p:cNvPicPr>
          <p:nvPr/>
        </p:nvPicPr>
        <p:blipFill rotWithShape="1">
          <a:blip r:embed="rId2"/>
          <a:srcRect l="2240" r="2240" b="21490"/>
          <a:stretch>
            <a:fillRect/>
          </a:stretch>
        </p:blipFill>
        <p:spPr>
          <a:xfrm>
            <a:off x="0" y="3946526"/>
            <a:ext cx="12192000" cy="2911474"/>
          </a:xfrm>
          <a:prstGeom prst="rect">
            <a:avLst/>
          </a:prstGeom>
        </p:spPr>
      </p:pic>
      <p:pic>
        <p:nvPicPr>
          <p:cNvPr id="18" name="图片 17" descr="d8c90e4017e32acaf192915b0d76ad19"/>
          <p:cNvPicPr>
            <a:picLocks noChangeAspect="1"/>
          </p:cNvPicPr>
          <p:nvPr/>
        </p:nvPicPr>
        <p:blipFill>
          <a:blip r:embed="rId3"/>
          <a:stretch>
            <a:fillRect/>
          </a:stretch>
        </p:blipFill>
        <p:spPr>
          <a:xfrm>
            <a:off x="361406" y="227602"/>
            <a:ext cx="1485265" cy="1452880"/>
          </a:xfrm>
          <a:prstGeom prst="rect">
            <a:avLst/>
          </a:prstGeom>
        </p:spPr>
      </p:pic>
      <p:cxnSp>
        <p:nvCxnSpPr>
          <p:cNvPr id="15" name="直接连接符 14"/>
          <p:cNvCxnSpPr/>
          <p:nvPr>
            <p:custDataLst>
              <p:tags r:id="rId4"/>
            </p:custDataLst>
          </p:nvPr>
        </p:nvCxnSpPr>
        <p:spPr>
          <a:xfrm>
            <a:off x="3490914" y="16804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a:off x="3490914" y="3610882"/>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6"/>
            </p:custDataLst>
          </p:nvPr>
        </p:nvSpPr>
        <p:spPr>
          <a:xfrm>
            <a:off x="3490913" y="1915433"/>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02</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7"/>
            </p:custDataLst>
          </p:nvPr>
        </p:nvSpPr>
        <p:spPr bwMode="auto">
          <a:xfrm>
            <a:off x="5305425" y="1680482"/>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中共十九次代表大会</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重要内容解读</a:t>
            </a:r>
            <a:endParaRPr lang="zh-CN" altLang="en-US" sz="32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p="http://schemas.openxmlformats.org/presentationml/2006/main">
  <p:tag name="MH" val="20171020112008"/>
  <p:tag name="MH_LIBRARY" val="CONTENTS"/>
  <p:tag name="MH_TYPE" val="NUMBER"/>
  <p:tag name="ID" val="553520"/>
  <p:tag name="MH_ORDER" val="1"/>
</p:tagLst>
</file>

<file path=ppt/tags/tag10.xml><?xml version="1.0" encoding="utf-8"?>
<p:tagLst xmlns:p="http://schemas.openxmlformats.org/presentationml/2006/main">
  <p:tag name="MH" val="20171020112008"/>
  <p:tag name="MH_LIBRARY" val="CONTENTS"/>
  <p:tag name="MH_TYPE" val="NUMBER"/>
  <p:tag name="ID" val="553520"/>
  <p:tag name="MH_ORDER" val="4"/>
</p:tagLst>
</file>

<file path=ppt/tags/tag11.xml><?xml version="1.0" encoding="utf-8"?>
<p:tagLst xmlns:p="http://schemas.openxmlformats.org/presentationml/2006/main">
  <p:tag name="MH" val="20171020112008"/>
  <p:tag name="MH_LIBRARY" val="CONTENTS"/>
  <p:tag name="MH_TYPE" val="OTHERS"/>
  <p:tag name="ID" val="553520"/>
</p:tagLst>
</file>

<file path=ppt/tags/tag12.xml><?xml version="1.0" encoding="utf-8"?>
<p:tagLst xmlns:p="http://schemas.openxmlformats.org/presentationml/2006/main">
  <p:tag name="MH" val="20171020112008"/>
  <p:tag name="MH_LIBRARY" val="CONTENTS"/>
  <p:tag name="MH_TYPE" val="ENTRY"/>
  <p:tag name="ID" val="553520"/>
  <p:tag name="MH_ORDER" val="4"/>
</p:tagLst>
</file>

<file path=ppt/tags/tag13.xml><?xml version="1.0" encoding="utf-8"?>
<p:tagLst xmlns:p="http://schemas.openxmlformats.org/presentationml/2006/main">
  <p:tag name="MH" val="20171020112422"/>
  <p:tag name="MH_LIBRARY" val="GRAPHIC"/>
  <p:tag name="MH_ORDER" val="Straight Connector 5"/>
</p:tagLst>
</file>

<file path=ppt/tags/tag14.xml><?xml version="1.0" encoding="utf-8"?>
<p:tagLst xmlns:p="http://schemas.openxmlformats.org/presentationml/2006/main">
  <p:tag name="MH" val="20171020112422"/>
  <p:tag name="MH_LIBRARY" val="GRAPHIC"/>
  <p:tag name="MH_ORDER" val="Straight Connector 6"/>
</p:tagLst>
</file>

<file path=ppt/tags/tag15.xml><?xml version="1.0" encoding="utf-8"?>
<p:tagLst xmlns:p="http://schemas.openxmlformats.org/presentationml/2006/main">
  <p:tag name="MH" val="20171020112422"/>
  <p:tag name="MH_LIBRARY" val="GRAPHIC"/>
  <p:tag name="MH_ORDER" val="TextBox 7"/>
</p:tagLst>
</file>

<file path=ppt/tags/tag16.xml><?xml version="1.0" encoding="utf-8"?>
<p:tagLst xmlns:p="http://schemas.openxmlformats.org/presentationml/2006/main">
  <p:tag name="MH" val="20171020112422"/>
  <p:tag name="MH_LIBRARY" val="GRAPHIC"/>
  <p:tag name="MH_ORDER" val="文本框 8"/>
</p:tagLst>
</file>

<file path=ppt/tags/tag17.xml><?xml version="1.0" encoding="utf-8"?>
<p:tagLst xmlns:p="http://schemas.openxmlformats.org/presentationml/2006/main">
  <p:tag name="MH" val="20171020112422"/>
  <p:tag name="MH_LIBRARY" val="GRAPHIC"/>
  <p:tag name="MH_ORDER" val="Straight Connector 5"/>
</p:tagLst>
</file>

<file path=ppt/tags/tag18.xml><?xml version="1.0" encoding="utf-8"?>
<p:tagLst xmlns:p="http://schemas.openxmlformats.org/presentationml/2006/main">
  <p:tag name="MH" val="20171020112422"/>
  <p:tag name="MH_LIBRARY" val="GRAPHIC"/>
  <p:tag name="MH_ORDER" val="Straight Connector 6"/>
</p:tagLst>
</file>

<file path=ppt/tags/tag19.xml><?xml version="1.0" encoding="utf-8"?>
<p:tagLst xmlns:p="http://schemas.openxmlformats.org/presentationml/2006/main">
  <p:tag name="MH" val="20171020112422"/>
  <p:tag name="MH_LIBRARY" val="GRAPHIC"/>
  <p:tag name="MH_ORDER" val="TextBox 7"/>
</p:tagLst>
</file>

<file path=ppt/tags/tag2.xml><?xml version="1.0" encoding="utf-8"?>
<p:tagLst xmlns:p="http://schemas.openxmlformats.org/presentationml/2006/main">
  <p:tag name="MH" val="20171020112008"/>
  <p:tag name="MH_LIBRARY" val="CONTENTS"/>
  <p:tag name="MH_TYPE" val="OTHERS"/>
  <p:tag name="ID" val="553520"/>
</p:tagLst>
</file>

<file path=ppt/tags/tag20.xml><?xml version="1.0" encoding="utf-8"?>
<p:tagLst xmlns:p="http://schemas.openxmlformats.org/presentationml/2006/main">
  <p:tag name="MH" val="20171020112422"/>
  <p:tag name="MH_LIBRARY" val="GRAPHIC"/>
  <p:tag name="MH_ORDER" val="文本框 8"/>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xml><?xml version="1.0" encoding="utf-8"?>
<p:tagLst xmlns:p="http://schemas.openxmlformats.org/presentationml/2006/main">
  <p:tag name="MH" val="20171020112008"/>
  <p:tag name="MH_LIBRARY" val="CONTENTS"/>
  <p:tag name="MH_TYPE" val="ENTRY"/>
  <p:tag name="ID" val="553520"/>
  <p:tag name="MH_ORDER" val="1"/>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2.xml><?xml version="1.0" encoding="utf-8"?>
<p:tagLst xmlns:p="http://schemas.openxmlformats.org/presentationml/2006/main">
  <p:tag name="MH" val="20171020112422"/>
  <p:tag name="MH_LIBRARY" val="GRAPHIC"/>
  <p:tag name="MH_ORDER" val="Straight Connector 5"/>
</p:tagLst>
</file>

<file path=ppt/tags/tag33.xml><?xml version="1.0" encoding="utf-8"?>
<p:tagLst xmlns:p="http://schemas.openxmlformats.org/presentationml/2006/main">
  <p:tag name="MH" val="20171020112422"/>
  <p:tag name="MH_LIBRARY" val="GRAPHIC"/>
  <p:tag name="MH_ORDER" val="Straight Connector 6"/>
</p:tagLst>
</file>

<file path=ppt/tags/tag34.xml><?xml version="1.0" encoding="utf-8"?>
<p:tagLst xmlns:p="http://schemas.openxmlformats.org/presentationml/2006/main">
  <p:tag name="MH" val="20171020112422"/>
  <p:tag name="MH_LIBRARY" val="GRAPHIC"/>
  <p:tag name="MH_ORDER" val="TextBox 7"/>
</p:tagLst>
</file>

<file path=ppt/tags/tag35.xml><?xml version="1.0" encoding="utf-8"?>
<p:tagLst xmlns:p="http://schemas.openxmlformats.org/presentationml/2006/main">
  <p:tag name="MH" val="20171020112422"/>
  <p:tag name="MH_LIBRARY" val="GRAPHIC"/>
  <p:tag name="MH_ORDER" val="文本框 8"/>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9.xml><?xml version="1.0" encoding="utf-8"?>
<p:tagLst xmlns:p="http://schemas.openxmlformats.org/presentationml/2006/main">
  <p:tag name="MH" val="20171020112422"/>
  <p:tag name="MH_LIBRARY" val="GRAPHIC"/>
  <p:tag name="MH_ORDER" val="Straight Connector 5"/>
</p:tagLst>
</file>

<file path=ppt/tags/tag4.xml><?xml version="1.0" encoding="utf-8"?>
<p:tagLst xmlns:p="http://schemas.openxmlformats.org/presentationml/2006/main">
  <p:tag name="MH" val="20171020112008"/>
  <p:tag name="MH_LIBRARY" val="CONTENTS"/>
  <p:tag name="MH_TYPE" val="NUMBER"/>
  <p:tag name="ID" val="553520"/>
  <p:tag name="MH_ORDER" val="2"/>
</p:tagLst>
</file>

<file path=ppt/tags/tag40.xml><?xml version="1.0" encoding="utf-8"?>
<p:tagLst xmlns:p="http://schemas.openxmlformats.org/presentationml/2006/main">
  <p:tag name="MH" val="20171020112422"/>
  <p:tag name="MH_LIBRARY" val="GRAPHIC"/>
  <p:tag name="MH_ORDER" val="Straight Connector 6"/>
</p:tagLst>
</file>

<file path=ppt/tags/tag41.xml><?xml version="1.0" encoding="utf-8"?>
<p:tagLst xmlns:p="http://schemas.openxmlformats.org/presentationml/2006/main">
  <p:tag name="MH" val="20171020112422"/>
  <p:tag name="MH_LIBRARY" val="GRAPHIC"/>
  <p:tag name="MH_ORDER" val="TextBox 7"/>
</p:tagLst>
</file>

<file path=ppt/tags/tag42.xml><?xml version="1.0" encoding="utf-8"?>
<p:tagLst xmlns:p="http://schemas.openxmlformats.org/presentationml/2006/main">
  <p:tag name="MH" val="20171020112422"/>
  <p:tag name="MH_LIBRARY" val="GRAPHIC"/>
  <p:tag name="MH_ORDER" val="文本框 8"/>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44.xml><?xml version="1.0" encoding="utf-8"?>
<p:tagLst xmlns:p="http://schemas.openxmlformats.org/presentationml/2006/main">
  <p:tag name="commondata" val="eyJoZGlkIjoiYTQ3YTc2YjBlNWRhYjQ0NTA0MDBkN2E0YWM4YTZjZGMifQ=="/>
</p:tagLst>
</file>

<file path=ppt/tags/tag5.xml><?xml version="1.0" encoding="utf-8"?>
<p:tagLst xmlns:p="http://schemas.openxmlformats.org/presentationml/2006/main">
  <p:tag name="MH" val="20171020112008"/>
  <p:tag name="MH_LIBRARY" val="CONTENTS"/>
  <p:tag name="MH_TYPE" val="OTHERS"/>
  <p:tag name="ID" val="553520"/>
</p:tagLst>
</file>

<file path=ppt/tags/tag6.xml><?xml version="1.0" encoding="utf-8"?>
<p:tagLst xmlns:p="http://schemas.openxmlformats.org/presentationml/2006/main">
  <p:tag name="MH" val="20171020112008"/>
  <p:tag name="MH_LIBRARY" val="CONTENTS"/>
  <p:tag name="MH_TYPE" val="ENTRY"/>
  <p:tag name="ID" val="553520"/>
  <p:tag name="MH_ORDER" val="2"/>
</p:tagLst>
</file>

<file path=ppt/tags/tag7.xml><?xml version="1.0" encoding="utf-8"?>
<p:tagLst xmlns:p="http://schemas.openxmlformats.org/presentationml/2006/main">
  <p:tag name="MH" val="20171020112008"/>
  <p:tag name="MH_LIBRARY" val="CONTENTS"/>
  <p:tag name="MH_TYPE" val="NUMBER"/>
  <p:tag name="ID" val="553520"/>
  <p:tag name="MH_ORDER" val="3"/>
</p:tagLst>
</file>

<file path=ppt/tags/tag8.xml><?xml version="1.0" encoding="utf-8"?>
<p:tagLst xmlns:p="http://schemas.openxmlformats.org/presentationml/2006/main">
  <p:tag name="MH" val="20171020112008"/>
  <p:tag name="MH_LIBRARY" val="CONTENTS"/>
  <p:tag name="MH_TYPE" val="OTHERS"/>
  <p:tag name="ID" val="553520"/>
</p:tagLst>
</file>

<file path=ppt/tags/tag9.xml><?xml version="1.0" encoding="utf-8"?>
<p:tagLst xmlns:p="http://schemas.openxmlformats.org/presentationml/2006/main">
  <p:tag name="MH" val="20171020112008"/>
  <p:tag name="MH_LIBRARY" val="CONTENTS"/>
  <p:tag name="MH_TYPE" val="ENTRY"/>
  <p:tag name="ID" val="553520"/>
  <p:tag name="MH_ORDER" val="3"/>
</p:tagLst>
</file>

<file path=ppt/theme/theme1.xml><?xml version="1.0" encoding="utf-8"?>
<a:theme xmlns:a="http://schemas.openxmlformats.org/drawingml/2006/main" name="Office 主题​​">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4996</Words>
  <Application>WPS 演示</Application>
  <PresentationFormat>宽屏</PresentationFormat>
  <Paragraphs>180</Paragraphs>
  <Slides>28</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微软雅黑</vt:lpstr>
      <vt:lpstr>Times New Roman</vt:lpstr>
      <vt:lpstr>华文琥珀</vt:lpstr>
      <vt:lpstr>Calibri</vt:lpstr>
      <vt:lpstr>Arial Unicode MS</vt:lpstr>
      <vt:lpstr>等线</vt:lpstr>
      <vt:lpstr>Meiryo</vt:lpstr>
      <vt:lpstr>Yu Gothic UI</vt:lpstr>
      <vt:lpstr>Arial Narrow</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17</cp:revision>
  <dcterms:created xsi:type="dcterms:W3CDTF">2017-10-20T02:51:00Z</dcterms:created>
  <dcterms:modified xsi:type="dcterms:W3CDTF">2024-06-07T01:47:43Z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ECBD9A5CA6A0463A8966F1C458A5687A_13</vt:lpwstr>
  </property>
  <property fmtid="{D5CDD505-2E9C-101B-9397-08002B2CF9AE}" pid="3" name="KSOProductBuildVer">
    <vt:lpwstr>2052-12.1.0.16417</vt:lpwstr>
  </property>
</Properties>
</file>