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7"/>
  </p:notesMasterIdLst>
  <p:sldIdLst>
    <p:sldId id="256" r:id="rId4"/>
    <p:sldId id="269" r:id="rId5"/>
    <p:sldId id="283" r:id="rId6"/>
    <p:sldId id="258" r:id="rId7"/>
    <p:sldId id="259" r:id="rId8"/>
    <p:sldId id="290" r:id="rId9"/>
    <p:sldId id="271" r:id="rId10"/>
    <p:sldId id="260" r:id="rId11"/>
    <p:sldId id="273" r:id="rId12"/>
    <p:sldId id="275" r:id="rId13"/>
    <p:sldId id="276" r:id="rId14"/>
    <p:sldId id="291" r:id="rId15"/>
    <p:sldId id="278" r:id="rId16"/>
    <p:sldId id="279" r:id="rId18"/>
    <p:sldId id="287" r:id="rId19"/>
    <p:sldId id="281" r:id="rId20"/>
    <p:sldId id="292" r:id="rId21"/>
    <p:sldId id="264" r:id="rId22"/>
    <p:sldId id="265" r:id="rId23"/>
    <p:sldId id="266" r:id="rId24"/>
    <p:sldId id="267" r:id="rId25"/>
    <p:sldId id="289" r:id="rId26"/>
    <p:sldId id="293" r:id="rId27"/>
    <p:sldId id="309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7C26-BB53-448E-A462-556AC49EA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2428-E6BE-4498-9E87-4EDFEBA3F3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2428-E6BE-4498-9E87-4EDFEBA3F3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D436-CD9F-4BCF-9725-D575E0D756F9}" type="slidenum">
              <a:rPr lang="en-US" altLang="zh-CN"/>
            </a:fld>
            <a:endParaRPr lang="en-US" altLang="zh-CN"/>
          </a:p>
        </p:txBody>
      </p:sp>
      <p:sp>
        <p:nvSpPr>
          <p:cNvPr id="8" name="标题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5"/>
          <p:cNvSpPr txBox="1"/>
          <p:nvPr userDrawn="1"/>
        </p:nvSpPr>
        <p:spPr>
          <a:xfrm>
            <a:off x="1993776" y="6237920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FD436-CD9F-4BCF-9725-D575E0D756F9}" type="slidenum">
              <a:rPr lang="en-US" altLang="zh-CN" smtClean="0"/>
            </a:fld>
            <a:endParaRPr lang="en-US" altLang="zh-CN"/>
          </a:p>
        </p:txBody>
      </p:sp>
      <p:sp>
        <p:nvSpPr>
          <p:cNvPr id="9" name="标题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665940" y="5765628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9669" y="3645074"/>
            <a:ext cx="3212926" cy="3212926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3033271" y="1099287"/>
            <a:ext cx="6596621" cy="523220"/>
            <a:chOff x="3398993" y="1743902"/>
            <a:chExt cx="6596621" cy="52322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3398993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497153" y="1743902"/>
              <a:ext cx="2400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弘扬雷锋精神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223964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409298" y="2145532"/>
            <a:ext cx="1403877" cy="1480068"/>
            <a:chOff x="2521674" y="2294274"/>
            <a:chExt cx="1415772" cy="1492610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学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44451" y="2179050"/>
            <a:ext cx="1410428" cy="1477936"/>
            <a:chOff x="2515067" y="2294274"/>
            <a:chExt cx="1422379" cy="14904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雷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92709" y="2179049"/>
            <a:ext cx="1403877" cy="1477294"/>
            <a:chOff x="2521674" y="2294274"/>
            <a:chExt cx="1415772" cy="1489813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锋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9583" y="2179050"/>
            <a:ext cx="1403877" cy="1479936"/>
            <a:chOff x="2521674" y="2294274"/>
            <a:chExt cx="1415772" cy="1492477"/>
          </a:xfrm>
        </p:grpSpPr>
        <p:grpSp>
          <p:nvGrpSpPr>
            <p:cNvPr id="67" name="组合 66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/>
            <p:cNvSpPr/>
            <p:nvPr/>
          </p:nvSpPr>
          <p:spPr>
            <a:xfrm>
              <a:off x="2555717" y="2327943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讲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2791" y="2179049"/>
            <a:ext cx="1403877" cy="1515778"/>
            <a:chOff x="2521674" y="2294274"/>
            <a:chExt cx="1415772" cy="1528623"/>
          </a:xfrm>
        </p:grpSpPr>
        <p:grpSp>
          <p:nvGrpSpPr>
            <p:cNvPr id="73" name="组合 72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/>
            <p:cNvSpPr/>
            <p:nvPr/>
          </p:nvSpPr>
          <p:spPr>
            <a:xfrm>
              <a:off x="2567956" y="236408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奉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615999" y="2179049"/>
            <a:ext cx="1403877" cy="1477293"/>
            <a:chOff x="2521674" y="2294274"/>
            <a:chExt cx="1415772" cy="1489812"/>
          </a:xfrm>
        </p:grpSpPr>
        <p:grpSp>
          <p:nvGrpSpPr>
            <p:cNvPr id="79" name="组合 7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2554115" y="2325278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献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3033271" y="4060867"/>
            <a:ext cx="58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中小学学雷锋精神活动主题班会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7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78552" y="473554"/>
            <a:ext cx="1160533" cy="1090540"/>
          </a:xfrm>
          <a:prstGeom prst="rect">
            <a:avLst/>
          </a:prstGeom>
        </p:spPr>
      </p:pic>
      <p:sp>
        <p:nvSpPr>
          <p:cNvPr id="98" name="文本框 97"/>
          <p:cNvSpPr txBox="1"/>
          <p:nvPr/>
        </p:nvSpPr>
        <p:spPr>
          <a:xfrm>
            <a:off x="4600573" y="4891856"/>
            <a:ext cx="2613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主讲老师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营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97212" y="2031131"/>
            <a:ext cx="8037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一个星期天，雷锋的战友王大力把所有战士们的袜子和衣服都洗了，雷锋正在晾衣服时，发现自己的旧袜子不见了，他就到处寻找。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这时，王大力说：“雷锋，你有那么多存款，还这么舍不得买一双袜子。你瞧，你这双袜子穿在脚上不嫌得难受？”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雷锋说：“只要不耽误我的工作就可以啦！”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王大力又说：“那你不觉得难看吗？”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咱们军人不是把袜子穿给别人看的。”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这几句话，就已经体现出了雷锋的节约精神。他每个月只有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元钱奖金，他却把钱存在银行，一年一年过去了，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0016" y="4766881"/>
            <a:ext cx="508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雷锋把省下来的钱全都捐给灾区人民，可是他自己却舍不得买双新袜子。雷锋不勤俭节约吗？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97212" y="1283147"/>
            <a:ext cx="2886134" cy="604455"/>
            <a:chOff x="1903277" y="1334747"/>
            <a:chExt cx="2886134" cy="604455"/>
          </a:xfrm>
        </p:grpSpPr>
        <p:sp>
          <p:nvSpPr>
            <p:cNvPr id="6" name="矩形 5"/>
            <p:cNvSpPr/>
            <p:nvPr/>
          </p:nvSpPr>
          <p:spPr>
            <a:xfrm>
              <a:off x="2527253" y="1496388"/>
              <a:ext cx="2262158" cy="44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节约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309200" y="4371872"/>
            <a:ext cx="1022723" cy="133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633" y="2148152"/>
            <a:ext cx="828781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雷锋作为汽车兵，在施工任务中，整天驾驶汽车东奔西跑，很难抽出时间学习，雷锋就把书装在挎包里，随身带在身边，只要车一停，没有其他工作，就坐在驾驶室里看书。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97212" y="1283147"/>
            <a:ext cx="3700459" cy="604967"/>
            <a:chOff x="1903277" y="1334747"/>
            <a:chExt cx="3700459" cy="604967"/>
          </a:xfrm>
        </p:grpSpPr>
        <p:sp>
          <p:nvSpPr>
            <p:cNvPr id="6" name="矩形 5"/>
            <p:cNvSpPr/>
            <p:nvPr/>
          </p:nvSpPr>
          <p:spPr>
            <a:xfrm>
              <a:off x="2527253" y="1496388"/>
              <a:ext cx="3076483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钉子精神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795633" y="2940542"/>
            <a:ext cx="5406833" cy="2634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他在日记中写下这样一段话：有些人说工作忙，没时间学习，我认为问题不在工作忙，而在于你愿不愿意学习，会不会挤时间。要学习的时间是有的，问题是我们善不善于挤，愿不愿意钻。一块好好的木板，上面一个眼也没有，但钉子为什么能钉进去呢？这就是靠压力硬挤进去的。由此看来，钉子有两个长处：一个是挤劲，一个是钻劲。我们在学习上也要提倡这种“钉子”精神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善于挤和钻。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51618" y="3270097"/>
            <a:ext cx="3012677" cy="2052031"/>
            <a:chOff x="7276046" y="1535416"/>
            <a:chExt cx="3012677" cy="20520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/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三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083812" y="3557357"/>
            <a:ext cx="387885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雷锋名言</a:t>
            </a:r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8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97212" y="2031131"/>
            <a:ext cx="6549424" cy="3729808"/>
            <a:chOff x="2091846" y="2112254"/>
            <a:chExt cx="6549424" cy="37298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2091846" y="2112254"/>
              <a:ext cx="6549424" cy="372980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292461" y="2648066"/>
              <a:ext cx="4690047" cy="129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我愿做高山岩石之松，不做湖岸河旁之柳。我愿在暴风雨中艰苦的斗争中锻炼自己，不愿在平平静静的日子里度过自己的一生。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62268" y="3885470"/>
              <a:ext cx="4181621" cy="87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谁要是游戏人生，他就一事无成；谁不能主宰自己，永远是一个奴隶。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92461" y="4840659"/>
              <a:ext cx="3485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我愿做一颗永不生锈的螺丝钉。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97212" y="1283147"/>
            <a:ext cx="2382719" cy="592626"/>
            <a:chOff x="1903277" y="1334747"/>
            <a:chExt cx="2382719" cy="592626"/>
          </a:xfrm>
        </p:grpSpPr>
        <p:sp>
          <p:nvSpPr>
            <p:cNvPr id="9" name="矩形 8"/>
            <p:cNvSpPr/>
            <p:nvPr/>
          </p:nvSpPr>
          <p:spPr>
            <a:xfrm>
              <a:off x="2665039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30415" y="2031131"/>
            <a:ext cx="2496003" cy="4781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84814" y="431123"/>
            <a:ext cx="9061891" cy="67964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78691" y="4039064"/>
            <a:ext cx="6459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力量从团结来，智慧从劳动来，行动从思想来，荣誉从集体来。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4729" y="3548458"/>
            <a:ext cx="460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我们是国家的主人 </a:t>
            </a:r>
            <a:r>
              <a:rPr lang="en-US" altLang="zh-CN" dirty="0">
                <a:cs typeface="+mn-ea"/>
                <a:sym typeface="+mn-lt"/>
              </a:rPr>
              <a:t>, </a:t>
            </a:r>
            <a:r>
              <a:rPr lang="zh-CN" altLang="en-US" dirty="0">
                <a:cs typeface="+mn-ea"/>
                <a:sym typeface="+mn-lt"/>
              </a:rPr>
              <a:t>应该处处为国家着想。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1945" y="4626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人的生命是有限的，可是，为人民服务是无限的，我要把有限的生命，投入到无限的为人民服务之中去。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5295" y="1039600"/>
            <a:ext cx="2402436" cy="592626"/>
            <a:chOff x="1903277" y="1334747"/>
            <a:chExt cx="2402436" cy="592626"/>
          </a:xfrm>
        </p:grpSpPr>
        <p:sp>
          <p:nvSpPr>
            <p:cNvPr id="8" name="矩形 7"/>
            <p:cNvSpPr/>
            <p:nvPr/>
          </p:nvSpPr>
          <p:spPr>
            <a:xfrm>
              <a:off x="2684756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97212" y="1283147"/>
            <a:ext cx="2244933" cy="604967"/>
            <a:chOff x="1903277" y="1334747"/>
            <a:chExt cx="2244933" cy="604967"/>
          </a:xfrm>
        </p:grpSpPr>
        <p:sp>
          <p:nvSpPr>
            <p:cNvPr id="9" name="矩形 8"/>
            <p:cNvSpPr/>
            <p:nvPr/>
          </p:nvSpPr>
          <p:spPr>
            <a:xfrm>
              <a:off x="2527253" y="1496388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763382" y="1994227"/>
            <a:ext cx="6549424" cy="3729808"/>
            <a:chOff x="1997212" y="2031131"/>
            <a:chExt cx="6549424" cy="37298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997212" y="2031131"/>
              <a:ext cx="6549424" cy="372980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143311" y="2658241"/>
              <a:ext cx="4408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自己活着，就是为了使别人过得更美好。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43311" y="3226118"/>
              <a:ext cx="4585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一滴水只有放进大海里才永远不会干涸，一个人只有当他把自己和集体事业融合在一起的时候才能最有力量。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67634" y="4248720"/>
              <a:ext cx="4408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一朵鲜花打扮不出美丽的春天，一个人先进总是单枪匹马，众人先进才能移山填海。 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463729" y="2621337"/>
            <a:ext cx="2375329" cy="400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488501" y="1686950"/>
            <a:ext cx="4908102" cy="38926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80775" y="3054284"/>
            <a:ext cx="3523554" cy="170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对待同志要像春天般的温暖，对待工作要像夏天一样火热，对待个人主义要像秋风扫落叶一样，对待敌人要像严冬一样残酷无情。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7212" y="1283147"/>
            <a:ext cx="2332615" cy="592626"/>
            <a:chOff x="1903277" y="1334747"/>
            <a:chExt cx="2332615" cy="592626"/>
          </a:xfrm>
        </p:grpSpPr>
        <p:sp>
          <p:nvSpPr>
            <p:cNvPr id="4" name="矩形 3"/>
            <p:cNvSpPr/>
            <p:nvPr/>
          </p:nvSpPr>
          <p:spPr>
            <a:xfrm>
              <a:off x="2614935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72576" y="2465560"/>
            <a:ext cx="2975621" cy="311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/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四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083812" y="3557357"/>
            <a:ext cx="387885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雷锋精神</a:t>
            </a:r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8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97212" y="1283147"/>
            <a:ext cx="5835659" cy="604967"/>
            <a:chOff x="1903277" y="1334747"/>
            <a:chExt cx="5835659" cy="604967"/>
          </a:xfrm>
        </p:grpSpPr>
        <p:sp>
          <p:nvSpPr>
            <p:cNvPr id="5" name="矩形 4"/>
            <p:cNvSpPr/>
            <p:nvPr/>
          </p:nvSpPr>
          <p:spPr>
            <a:xfrm>
              <a:off x="2527253" y="1496388"/>
              <a:ext cx="5211683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雷锋精神到底是一种什么精神？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346459" y="2283881"/>
            <a:ext cx="5970739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雷锋是时代英雄，他懂得了“怎样做人，为谁活着”，能把自己“有限的生命，投入到无限的为人民服务之中去”。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1330512" y="3156558"/>
            <a:ext cx="2919987" cy="329434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039494" y="3353843"/>
            <a:ext cx="3835120" cy="488887"/>
            <a:chOff x="4726343" y="3337596"/>
            <a:chExt cx="3835120" cy="488887"/>
          </a:xfrm>
        </p:grpSpPr>
        <p:sp>
          <p:nvSpPr>
            <p:cNvPr id="8" name="星形: 五角 7"/>
            <p:cNvSpPr/>
            <p:nvPr/>
          </p:nvSpPr>
          <p:spPr>
            <a:xfrm>
              <a:off x="4726343" y="3337596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375976" y="3405864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雷锋精神内涵之一：奉献精神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39494" y="4006668"/>
            <a:ext cx="4296785" cy="488887"/>
            <a:chOff x="4726343" y="3990421"/>
            <a:chExt cx="4296785" cy="488887"/>
          </a:xfrm>
        </p:grpSpPr>
        <p:sp>
          <p:nvSpPr>
            <p:cNvPr id="13" name="矩形 12"/>
            <p:cNvSpPr/>
            <p:nvPr/>
          </p:nvSpPr>
          <p:spPr>
            <a:xfrm>
              <a:off x="5375976" y="4067057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雷锋精神内涵之二：“钉子”精神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星形: 五角 15"/>
            <p:cNvSpPr/>
            <p:nvPr/>
          </p:nvSpPr>
          <p:spPr>
            <a:xfrm>
              <a:off x="4726343" y="3990421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9494" y="4659493"/>
            <a:ext cx="4527618" cy="488887"/>
            <a:chOff x="4726343" y="4643246"/>
            <a:chExt cx="4527618" cy="488887"/>
          </a:xfrm>
        </p:grpSpPr>
        <p:sp>
          <p:nvSpPr>
            <p:cNvPr id="14" name="矩形 13"/>
            <p:cNvSpPr/>
            <p:nvPr/>
          </p:nvSpPr>
          <p:spPr>
            <a:xfrm>
              <a:off x="5375976" y="4728250"/>
              <a:ext cx="3877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雷锋精神内涵之三：“螺丝钉”精神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星形: 五角 16"/>
            <p:cNvSpPr/>
            <p:nvPr/>
          </p:nvSpPr>
          <p:spPr>
            <a:xfrm>
              <a:off x="4726343" y="4643246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39494" y="5312319"/>
            <a:ext cx="4296785" cy="488887"/>
            <a:chOff x="4726343" y="5296072"/>
            <a:chExt cx="4296785" cy="488887"/>
          </a:xfrm>
        </p:grpSpPr>
        <p:sp>
          <p:nvSpPr>
            <p:cNvPr id="15" name="矩形 14"/>
            <p:cNvSpPr/>
            <p:nvPr/>
          </p:nvSpPr>
          <p:spPr>
            <a:xfrm>
              <a:off x="5375976" y="5345158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雷锋精神内涵之四：艰苦奋斗精神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星形: 五角 17"/>
            <p:cNvSpPr/>
            <p:nvPr/>
          </p:nvSpPr>
          <p:spPr>
            <a:xfrm>
              <a:off x="4726343" y="5296072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97212" y="1283147"/>
            <a:ext cx="4758441" cy="604967"/>
            <a:chOff x="1903277" y="1334747"/>
            <a:chExt cx="4758441" cy="604967"/>
          </a:xfrm>
        </p:grpSpPr>
        <p:sp>
          <p:nvSpPr>
            <p:cNvPr id="5" name="矩形 4"/>
            <p:cNvSpPr/>
            <p:nvPr/>
          </p:nvSpPr>
          <p:spPr>
            <a:xfrm>
              <a:off x="2527253" y="1496388"/>
              <a:ext cx="4134465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雷锋精神的时代意义是？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997212" y="2250327"/>
            <a:ext cx="3768233" cy="2988598"/>
            <a:chOff x="1997212" y="2250327"/>
            <a:chExt cx="3768233" cy="298859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97212" y="2250327"/>
              <a:ext cx="3768233" cy="298859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134149" y="3386046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集体意义：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877668" y="3960860"/>
              <a:ext cx="1980029" cy="4801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奉献和牺牲</a:t>
              </a:r>
              <a:endPara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45901" y="2261079"/>
            <a:ext cx="3768233" cy="2988598"/>
            <a:chOff x="6418913" y="2250327"/>
            <a:chExt cx="3768233" cy="29885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418913" y="2250327"/>
              <a:ext cx="3768233" cy="298859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663224" y="3244334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个人意义：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79184" y="3755378"/>
              <a:ext cx="1835148" cy="867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我为人人人人为我</a:t>
              </a:r>
              <a:endPara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任意多边形 32"/>
          <p:cNvSpPr/>
          <p:nvPr/>
        </p:nvSpPr>
        <p:spPr>
          <a:xfrm>
            <a:off x="2825339" y="746402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205471" y="2074379"/>
            <a:ext cx="2112470" cy="642529"/>
            <a:chOff x="3318480" y="2175742"/>
            <a:chExt cx="2908340" cy="884600"/>
          </a:xfrm>
        </p:grpSpPr>
        <p:sp>
          <p:nvSpPr>
            <p:cNvPr id="9" name="文本框 8"/>
            <p:cNvSpPr txBox="1"/>
            <p:nvPr/>
          </p:nvSpPr>
          <p:spPr>
            <a:xfrm>
              <a:off x="4277658" y="2364427"/>
              <a:ext cx="1949162" cy="5847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了解雷锋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318480" y="2175742"/>
              <a:ext cx="819214" cy="884600"/>
              <a:chOff x="2513996" y="2294274"/>
              <a:chExt cx="1501867" cy="1621742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C00000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矩形 16"/>
              <p:cNvSpPr/>
              <p:nvPr/>
            </p:nvSpPr>
            <p:spPr>
              <a:xfrm>
                <a:off x="2513996" y="2440045"/>
                <a:ext cx="1501867" cy="147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一</a:t>
                </a:r>
                <a:endParaRPr lang="zh-CN" altLang="en-US" sz="32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227308" y="3330157"/>
            <a:ext cx="2088177" cy="594401"/>
            <a:chOff x="3318480" y="4017152"/>
            <a:chExt cx="2874890" cy="818339"/>
          </a:xfrm>
        </p:grpSpPr>
        <p:sp>
          <p:nvSpPr>
            <p:cNvPr id="10" name="文本框 9"/>
            <p:cNvSpPr txBox="1"/>
            <p:nvPr/>
          </p:nvSpPr>
          <p:spPr>
            <a:xfrm>
              <a:off x="4244211" y="4179331"/>
              <a:ext cx="1949159" cy="5847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雷锋故事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318480" y="4017152"/>
              <a:ext cx="819212" cy="818339"/>
              <a:chOff x="2513996" y="2294274"/>
              <a:chExt cx="1501864" cy="150026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矩形 22"/>
              <p:cNvSpPr/>
              <p:nvPr/>
            </p:nvSpPr>
            <p:spPr>
              <a:xfrm>
                <a:off x="2513996" y="2318570"/>
                <a:ext cx="1501864" cy="1475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二</a:t>
                </a:r>
                <a:endParaRPr lang="zh-CN" altLang="en-US" sz="32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380151" y="2038469"/>
            <a:ext cx="2083102" cy="594401"/>
            <a:chOff x="6734758" y="2175742"/>
            <a:chExt cx="2867906" cy="818339"/>
          </a:xfrm>
        </p:grpSpPr>
        <p:sp>
          <p:nvSpPr>
            <p:cNvPr id="11" name="文本框 10"/>
            <p:cNvSpPr txBox="1"/>
            <p:nvPr/>
          </p:nvSpPr>
          <p:spPr>
            <a:xfrm>
              <a:off x="7653503" y="2319141"/>
              <a:ext cx="1949161" cy="5847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雷锋名言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734758" y="2175742"/>
              <a:ext cx="819213" cy="818339"/>
              <a:chOff x="2513996" y="2294274"/>
              <a:chExt cx="1501865" cy="150026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矩形 28"/>
              <p:cNvSpPr/>
              <p:nvPr/>
            </p:nvSpPr>
            <p:spPr>
              <a:xfrm>
                <a:off x="2513996" y="2318570"/>
                <a:ext cx="1501865" cy="1475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三</a:t>
                </a:r>
                <a:endParaRPr lang="zh-CN" altLang="en-US" sz="32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80151" y="3287650"/>
            <a:ext cx="2083102" cy="584775"/>
            <a:chOff x="6734758" y="4003900"/>
            <a:chExt cx="2867906" cy="805088"/>
          </a:xfrm>
        </p:grpSpPr>
        <p:sp>
          <p:nvSpPr>
            <p:cNvPr id="12" name="文本框 11"/>
            <p:cNvSpPr txBox="1"/>
            <p:nvPr/>
          </p:nvSpPr>
          <p:spPr>
            <a:xfrm>
              <a:off x="7653503" y="4161536"/>
              <a:ext cx="1949161" cy="5847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雷锋精神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734758" y="4003900"/>
              <a:ext cx="819213" cy="805088"/>
              <a:chOff x="2513996" y="2269979"/>
              <a:chExt cx="1501865" cy="1475972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矩形 34"/>
              <p:cNvSpPr/>
              <p:nvPr/>
            </p:nvSpPr>
            <p:spPr>
              <a:xfrm>
                <a:off x="2513996" y="2269979"/>
                <a:ext cx="1501865" cy="1475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四</a:t>
                </a:r>
                <a:endParaRPr lang="zh-CN" altLang="en-US" sz="32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03135" y="2310616"/>
            <a:ext cx="2667485" cy="4562535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7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6959" y="319596"/>
            <a:ext cx="12983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7FFF6"/>
                </a:solidFill>
              </a:rPr>
              <a:t>https://www.ypppt.com/</a:t>
            </a:r>
            <a:endParaRPr lang="zh-CN" altLang="en-US" sz="700" dirty="0">
              <a:solidFill>
                <a:srgbClr val="F7FF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88714" y="1869490"/>
            <a:ext cx="6792240" cy="424460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97212" y="1283147"/>
            <a:ext cx="7631022" cy="604967"/>
            <a:chOff x="1903277" y="1334747"/>
            <a:chExt cx="7631022" cy="604967"/>
          </a:xfrm>
        </p:grpSpPr>
        <p:sp>
          <p:nvSpPr>
            <p:cNvPr id="5" name="矩形 4"/>
            <p:cNvSpPr/>
            <p:nvPr/>
          </p:nvSpPr>
          <p:spPr>
            <a:xfrm>
              <a:off x="2527253" y="1496388"/>
              <a:ext cx="7007046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我们现在到底能学习雷锋同志的哪些精神？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844242" y="2902062"/>
            <a:ext cx="3048000" cy="188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与人为善、善待他人</a:t>
            </a:r>
            <a:endParaRPr lang="zh-CN" altLang="en-US" sz="20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助人为乐、学会感恩</a:t>
            </a:r>
            <a:endParaRPr lang="zh-CN" altLang="en-US" sz="20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关心集体，热心公益</a:t>
            </a:r>
            <a:endParaRPr lang="zh-CN" altLang="en-US" sz="20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勤奋学习、学有所获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12805" y="2663197"/>
            <a:ext cx="4037243" cy="4037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336925" y="3298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25803" y="1800635"/>
            <a:ext cx="6549424" cy="3729808"/>
            <a:chOff x="3775908" y="1816014"/>
            <a:chExt cx="6549424" cy="372980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3775908" y="1816014"/>
              <a:ext cx="6549424" cy="372980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114553" y="2504446"/>
              <a:ext cx="4267199" cy="19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请同学们讨论，作为小学生，我们如何在日常生活中践行雷锋的奉献精神？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2362" y="3081402"/>
            <a:ext cx="3188611" cy="3663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271095" y="1660198"/>
            <a:ext cx="2386208" cy="385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忠于革命忠于党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爱憎分明不忘本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立场坚定斗志强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立场坚定斗志强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</a:pP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艰苦朴素永不忘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愿做革命的螺丝钉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集体主义思想放光芒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集体主义思想放光芒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5"/>
          <p:cNvSpPr txBox="1">
            <a:spLocks noRot="1" noChangeArrowheads="1"/>
          </p:cNvSpPr>
          <p:nvPr/>
        </p:nvSpPr>
        <p:spPr>
          <a:xfrm>
            <a:off x="5728572" y="1641908"/>
            <a:ext cx="2292263" cy="353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 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毛主席的教导记心上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全心全意为人民 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共产主义品格多高尚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共产主义品格多高尚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 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毛泽东思想来武装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保卫祖国握紧枪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努力学习天天向上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努力学习天天向上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49975" y="1808169"/>
            <a:ext cx="677108" cy="17017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齐声歌唱</a:t>
            </a:r>
            <a:endParaRPr lang="zh-CN" altLang="en-US" sz="32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2813" y="2491164"/>
            <a:ext cx="553998" cy="221310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学习雷锋好榜样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25430" y="1891430"/>
            <a:ext cx="4966570" cy="4966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9669" y="3645074"/>
            <a:ext cx="3212926" cy="3212926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3033271" y="1099287"/>
            <a:ext cx="6596621" cy="523220"/>
            <a:chOff x="3398993" y="1743902"/>
            <a:chExt cx="6596621" cy="52322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3398993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497153" y="1743902"/>
              <a:ext cx="2400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弘扬雷锋精神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223964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409298" y="2145532"/>
            <a:ext cx="1403877" cy="1480068"/>
            <a:chOff x="2521674" y="2294274"/>
            <a:chExt cx="1415772" cy="1492610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学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44451" y="2179050"/>
            <a:ext cx="1410428" cy="1477936"/>
            <a:chOff x="2515067" y="2294274"/>
            <a:chExt cx="1422379" cy="14904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雷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92709" y="2179049"/>
            <a:ext cx="1403877" cy="1477294"/>
            <a:chOff x="2521674" y="2294274"/>
            <a:chExt cx="1415772" cy="1489813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锋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9583" y="2179050"/>
            <a:ext cx="1403877" cy="1479936"/>
            <a:chOff x="2521674" y="2294274"/>
            <a:chExt cx="1415772" cy="1492477"/>
          </a:xfrm>
        </p:grpSpPr>
        <p:grpSp>
          <p:nvGrpSpPr>
            <p:cNvPr id="67" name="组合 66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/>
            <p:cNvSpPr/>
            <p:nvPr/>
          </p:nvSpPr>
          <p:spPr>
            <a:xfrm>
              <a:off x="2555717" y="2327943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讲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2791" y="2179049"/>
            <a:ext cx="1403877" cy="1515778"/>
            <a:chOff x="2521674" y="2294274"/>
            <a:chExt cx="1415772" cy="1528623"/>
          </a:xfrm>
        </p:grpSpPr>
        <p:grpSp>
          <p:nvGrpSpPr>
            <p:cNvPr id="73" name="组合 72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/>
            <p:cNvSpPr/>
            <p:nvPr/>
          </p:nvSpPr>
          <p:spPr>
            <a:xfrm>
              <a:off x="2567956" y="236408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奉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615999" y="2179049"/>
            <a:ext cx="1403877" cy="1477293"/>
            <a:chOff x="2521674" y="2294274"/>
            <a:chExt cx="1415772" cy="1489812"/>
          </a:xfrm>
        </p:grpSpPr>
        <p:grpSp>
          <p:nvGrpSpPr>
            <p:cNvPr id="79" name="组合 7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2554115" y="2325278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献</a:t>
              </a:r>
              <a:endParaRPr lang="zh-CN" altLang="en-US" sz="88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3033271" y="4060867"/>
            <a:ext cx="58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中小学学雷锋精神活动主题班会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7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78552" y="473554"/>
            <a:ext cx="1160533" cy="1090540"/>
          </a:xfrm>
          <a:prstGeom prst="rect">
            <a:avLst/>
          </a:prstGeom>
        </p:spPr>
      </p:pic>
      <p:sp>
        <p:nvSpPr>
          <p:cNvPr id="98" name="文本框 97"/>
          <p:cNvSpPr txBox="1"/>
          <p:nvPr/>
        </p:nvSpPr>
        <p:spPr>
          <a:xfrm>
            <a:off x="4600573" y="4891856"/>
            <a:ext cx="2613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主讲老师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营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/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一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088640" y="3833031"/>
            <a:ext cx="412201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了解雷锋</a:t>
            </a:r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8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0554" y="2524055"/>
            <a:ext cx="4931080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雷锋（</a:t>
            </a:r>
            <a:r>
              <a:rPr lang="en-US" altLang="zh-CN" dirty="0">
                <a:cs typeface="+mn-ea"/>
                <a:sym typeface="+mn-lt"/>
              </a:rPr>
              <a:t>1940~1962</a:t>
            </a:r>
            <a:r>
              <a:rPr lang="zh-CN" altLang="en-US" dirty="0">
                <a:cs typeface="+mn-ea"/>
                <a:sym typeface="+mn-lt"/>
              </a:rPr>
              <a:t>）原名雷正兴，是中国家喻户晓的全心全意为人民服务的楷模，共产主义战士；他作为一名普通的中国人民解放军战士，在短暂的一生中却助人无数，伟大领袖毛泽东主席于</a:t>
            </a:r>
            <a:r>
              <a:rPr lang="en-US" altLang="zh-CN" dirty="0">
                <a:cs typeface="+mn-ea"/>
                <a:sym typeface="+mn-lt"/>
              </a:rPr>
              <a:t>1963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日亲笔为他题词“向雷锋同志学习”，并把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日定为学雷锋纪念日。“雷锋精神”激励着一代又一代人学习。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50479" y="2261008"/>
            <a:ext cx="2404997" cy="2985513"/>
            <a:chOff x="7916449" y="1991638"/>
            <a:chExt cx="2542784" cy="3156559"/>
          </a:xfrm>
        </p:grpSpPr>
        <p:sp>
          <p:nvSpPr>
            <p:cNvPr id="3" name="矩形 2"/>
            <p:cNvSpPr/>
            <p:nvPr/>
          </p:nvSpPr>
          <p:spPr>
            <a:xfrm>
              <a:off x="7916449" y="1991638"/>
              <a:ext cx="2542784" cy="315655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045885" y="2116899"/>
              <a:ext cx="2300613" cy="2951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75121" y="1711687"/>
            <a:ext cx="5242774" cy="586343"/>
            <a:chOff x="1875121" y="1711687"/>
            <a:chExt cx="5242774" cy="586343"/>
          </a:xfrm>
        </p:grpSpPr>
        <p:sp>
          <p:nvSpPr>
            <p:cNvPr id="9" name="矩形 8"/>
            <p:cNvSpPr/>
            <p:nvPr/>
          </p:nvSpPr>
          <p:spPr>
            <a:xfrm>
              <a:off x="2624357" y="1774810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我们到底对雷锋了解多少？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875121" y="1711687"/>
              <a:ext cx="623976" cy="5863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7453" y="2139095"/>
            <a:ext cx="503165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雷锋在平凡的岗位上做出了不平凡的事迹。连队分配他当汽车兵，他努力钻研驾驶技术，成为一名合格的汽车驾驶员。担任班长后，大胆管理，事事模范带头，带领全班成为部队先进集体。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90866" y="3940176"/>
            <a:ext cx="6096000" cy="15946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他热爱集体，关心战友，关心群众，把“毫不利己、专门利人”看成是人生最大的幸福和快乐，并身体力行，认真实践，“把有限的生命投入到无限的为人民服务之中去”。受到赞誉不骄傲，做了好事不留名。人们流传着这样一句话：“雷锋出差一千里，好事做了一火车”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76046" y="1535416"/>
            <a:ext cx="3012677" cy="2052031"/>
            <a:chOff x="7276046" y="1535416"/>
            <a:chExt cx="3012677" cy="205203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410065">
            <a:off x="1516527" y="3759412"/>
            <a:ext cx="3012677" cy="2052031"/>
            <a:chOff x="7276046" y="1535416"/>
            <a:chExt cx="3012677" cy="205203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8418297" y="2376765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03277" y="1334747"/>
            <a:ext cx="2341787" cy="586343"/>
            <a:chOff x="1591289" y="1273806"/>
            <a:chExt cx="2341787" cy="586343"/>
          </a:xfrm>
        </p:grpSpPr>
        <p:sp>
          <p:nvSpPr>
            <p:cNvPr id="6" name="矩形 5"/>
            <p:cNvSpPr/>
            <p:nvPr/>
          </p:nvSpPr>
          <p:spPr>
            <a:xfrm>
              <a:off x="2312119" y="133692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雷锋简介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91289" y="1273806"/>
              <a:ext cx="623976" cy="5863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/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二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3672350" y="3557357"/>
            <a:ext cx="4858240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雷锋的故事</a:t>
            </a:r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8" cstate="screen"/>
          <a:srcRect r="-5123"/>
          <a:stretch>
            <a:fillRect/>
          </a:stretch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471118" y="1199884"/>
            <a:ext cx="7828513" cy="44582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35814" y="2212661"/>
            <a:ext cx="3789077" cy="183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同学们谁知道</a:t>
            </a:r>
            <a:endParaRPr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关于雷锋的故事？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951304" y="2102817"/>
            <a:ext cx="2941983" cy="475518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4325" y="2037347"/>
            <a:ext cx="4681631" cy="22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一九六零年十月以后，雷锋先后担任了抚顺市建设街小学（即现在的雷锋小学）和本溪路小学校外辅导员。 雷锋平时工作．学习都很忙，他只能利用午休时间或风雨天不能出车的日子请假到学校去找教师，同学谈心，或进行其他辅导活动。他善于团结小朋友，启发他们好好学习，天天向上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4325" y="4417870"/>
            <a:ext cx="8514596" cy="115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　雷锋以高度的使命感．责任感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辛勤培养下一代茁壮成长。共青团抚顺市委为表彰雷锋的事迹，曾于一九六二年五月二十八日颁发奖状，上面写着：“奖给优秀辅导员雷锋同志，保持光荣，继续前进”。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200889" y="2037347"/>
            <a:ext cx="3012677" cy="2052031"/>
            <a:chOff x="7276046" y="1535416"/>
            <a:chExt cx="3012677" cy="20520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97212" y="1283147"/>
            <a:ext cx="4867445" cy="604967"/>
            <a:chOff x="1903277" y="1334747"/>
            <a:chExt cx="4867445" cy="604967"/>
          </a:xfrm>
        </p:grpSpPr>
        <p:sp>
          <p:nvSpPr>
            <p:cNvPr id="2" name="矩形 1"/>
            <p:cNvSpPr/>
            <p:nvPr/>
          </p:nvSpPr>
          <p:spPr>
            <a:xfrm>
              <a:off x="2527253" y="1496388"/>
              <a:ext cx="4243469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chemeClr val="hlink"/>
                  </a:solidFill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孩子们的知心人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46373" y="2226494"/>
            <a:ext cx="6057023" cy="337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五月的一天，雷锋冒雨要去沈阳，他为了赶早车，早晨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点多就起来，带了几个干馒头就披上雨衣上路了。路上，雷锋看见一位妇女背着一个小孩，手还领着一个小女孩也正艰难地向车站走去。雷锋脱下身上的雨衣披在大嫂身上，又抱起小女孩陪她们一起来到车站。上车后，雷锋见小女孩冷得发抖，又把自己的贴身线衣脱下来给她穿上，雷锋估计她早饭没吃，就把自己带的馒头给她们吃。火车到了沈阳，天还在下雨，雷锋又一直把他们送到家里。那位妇女感激地说：“同志，我可怎么感谢你呀！”雷锋说：“不要感谢我，应该感谢党和毛主席啊！” 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97212" y="1283147"/>
            <a:ext cx="4418605" cy="604967"/>
            <a:chOff x="1903277" y="1334747"/>
            <a:chExt cx="4418605" cy="604967"/>
          </a:xfrm>
        </p:grpSpPr>
        <p:sp>
          <p:nvSpPr>
            <p:cNvPr id="5" name="矩形 4"/>
            <p:cNvSpPr/>
            <p:nvPr/>
          </p:nvSpPr>
          <p:spPr>
            <a:xfrm>
              <a:off x="2527253" y="1496388"/>
              <a:ext cx="3794629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伸出温暖的手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rot="5400000">
            <a:off x="1545127" y="2516070"/>
            <a:ext cx="3012677" cy="2865703"/>
            <a:chOff x="7276046" y="1535416"/>
            <a:chExt cx="3012677" cy="205203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 rot="16200000">
              <a:off x="8464442" y="2376765"/>
              <a:ext cx="521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p1m0i4g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WPS 演示</Application>
  <PresentationFormat>宽屏</PresentationFormat>
  <Paragraphs>240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思源黑体</vt:lpstr>
      <vt:lpstr>黑体</vt:lpstr>
      <vt:lpstr>微软雅黑</vt:lpstr>
      <vt:lpstr>仓耳青禾体-谷力 W05</vt:lpstr>
      <vt:lpstr>Segoe Print</vt:lpstr>
      <vt:lpstr>印品黑体</vt:lpstr>
      <vt:lpstr>Arial Unicode MS</vt:lpstr>
      <vt:lpstr>Calibri</vt:lpstr>
      <vt:lpstr>隶书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16</cp:revision>
  <dcterms:created xsi:type="dcterms:W3CDTF">2022-02-14T03:49:00Z</dcterms:created>
  <dcterms:modified xsi:type="dcterms:W3CDTF">2024-06-07T03:55:24Z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7A88F760D5B8453DBAF796B204ADC7E0_13</vt:lpwstr>
  </property>
  <property fmtid="{D5CDD505-2E9C-101B-9397-08002B2CF9AE}" pid="3" name="KSOProductBuildVer">
    <vt:lpwstr>2052-12.1.0.16417</vt:lpwstr>
  </property>
</Properties>
</file>