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39"/>
  </p:handoutMasterIdLst>
  <p:sldIdLst>
    <p:sldId id="531" r:id="rId4"/>
    <p:sldId id="532" r:id="rId6"/>
    <p:sldId id="530" r:id="rId7"/>
    <p:sldId id="496" r:id="rId8"/>
    <p:sldId id="498" r:id="rId9"/>
    <p:sldId id="533" r:id="rId10"/>
    <p:sldId id="513" r:id="rId11"/>
    <p:sldId id="534" r:id="rId12"/>
    <p:sldId id="535" r:id="rId13"/>
    <p:sldId id="537" r:id="rId14"/>
    <p:sldId id="536" r:id="rId15"/>
    <p:sldId id="538" r:id="rId16"/>
    <p:sldId id="539" r:id="rId17"/>
    <p:sldId id="540" r:id="rId18"/>
    <p:sldId id="541" r:id="rId19"/>
    <p:sldId id="522" r:id="rId20"/>
    <p:sldId id="525" r:id="rId21"/>
    <p:sldId id="523" r:id="rId22"/>
    <p:sldId id="542" r:id="rId23"/>
    <p:sldId id="543" r:id="rId24"/>
    <p:sldId id="544" r:id="rId25"/>
    <p:sldId id="545" r:id="rId26"/>
    <p:sldId id="546" r:id="rId27"/>
    <p:sldId id="547" r:id="rId28"/>
    <p:sldId id="548" r:id="rId29"/>
    <p:sldId id="550" r:id="rId30"/>
    <p:sldId id="551" r:id="rId31"/>
    <p:sldId id="552" r:id="rId32"/>
    <p:sldId id="553" r:id="rId33"/>
    <p:sldId id="549" r:id="rId34"/>
    <p:sldId id="554" r:id="rId35"/>
    <p:sldId id="555" r:id="rId36"/>
    <p:sldId id="557" r:id="rId37"/>
    <p:sldId id="565" r:id="rId38"/>
  </p:sldIdLst>
  <p:sldSz cx="12192000" cy="6858000"/>
  <p:notesSz cx="6858000" cy="9144000"/>
  <p:custDataLst>
    <p:tags r:id="rId43"/>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92" userDrawn="1">
          <p15:clr>
            <a:srgbClr val="A4A3A4"/>
          </p15:clr>
        </p15:guide>
        <p15:guide id="2" pos="39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ECFA"/>
    <a:srgbClr val="3F64C8"/>
    <a:srgbClr val="ED7D31"/>
    <a:srgbClr val="249AE5"/>
    <a:srgbClr val="4111C0"/>
    <a:srgbClr val="2B8CDD"/>
    <a:srgbClr val="E123A6"/>
    <a:srgbClr val="3B9718"/>
    <a:srgbClr val="028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314" autoAdjust="0"/>
  </p:normalViewPr>
  <p:slideViewPr>
    <p:cSldViewPr showGuides="1">
      <p:cViewPr varScale="1">
        <p:scale>
          <a:sx n="108" d="100"/>
          <a:sy n="108" d="100"/>
        </p:scale>
        <p:origin x="678" y="78"/>
      </p:cViewPr>
      <p:guideLst>
        <p:guide orient="horz" pos="2192"/>
        <p:guide pos="39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handoutMaster" Target="handoutMasters/handoutMaster1.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p>
      </c:txPr>
    </c:title>
    <c:autoTitleDeleted val="0"/>
    <c:plotArea>
      <c:layout/>
      <c:doughnutChart>
        <c:varyColors val="1"/>
        <c:ser>
          <c:idx val="0"/>
          <c:order val="0"/>
          <c:tx>
            <c:strRef>
              <c:f>Sheet1!$B$1</c:f>
              <c:strCache>
                <c:ptCount val="1"/>
                <c:pt idx="0">
                  <c:v>比例</c:v>
                </c:pt>
              </c:strCache>
            </c:strRef>
          </c:tx>
          <c:explosion val="0"/>
          <c:dPt>
            <c:idx val="0"/>
            <c:bubble3D val="0"/>
            <c:spPr>
              <a:solidFill>
                <a:schemeClr val="accent1"/>
              </a:solidFill>
              <a:ln w="18992">
                <a:solidFill>
                  <a:schemeClr val="lt1"/>
                </a:solidFill>
              </a:ln>
              <a:effectLst/>
            </c:spPr>
          </c:dPt>
          <c:dPt>
            <c:idx val="1"/>
            <c:bubble3D val="0"/>
            <c:spPr>
              <a:solidFill>
                <a:schemeClr val="accent2"/>
              </a:solidFill>
              <a:ln w="18992">
                <a:solidFill>
                  <a:schemeClr val="lt1"/>
                </a:solidFill>
              </a:ln>
              <a:effectLst/>
            </c:spPr>
          </c:dPt>
          <c:dPt>
            <c:idx val="2"/>
            <c:bubble3D val="0"/>
            <c:spPr>
              <a:solidFill>
                <a:srgbClr val="3F64C8"/>
              </a:solidFill>
              <a:ln w="18992">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p>
            </c:txPr>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Sheet1!$A$2:$A$4</c:f>
              <c:strCache>
                <c:ptCount val="3"/>
                <c:pt idx="0">
                  <c:v>人群1</c:v>
                </c:pt>
                <c:pt idx="1">
                  <c:v>人群2</c:v>
                </c:pt>
                <c:pt idx="2">
                  <c:v>人群3</c:v>
                </c:pt>
              </c:strCache>
            </c:strRef>
          </c:cat>
          <c:val>
            <c:numRef>
              <c:f>Sheet1!$B$2:$B$4</c:f>
              <c:numCache>
                <c:formatCode>General</c:formatCode>
                <c:ptCount val="3"/>
                <c:pt idx="0">
                  <c:v>6.1</c:v>
                </c:pt>
                <c:pt idx="1">
                  <c:v>32.6</c:v>
                </c:pt>
                <c:pt idx="2">
                  <c:v>61.3</c:v>
                </c:pt>
              </c:numCache>
            </c:numRef>
          </c:val>
        </c:ser>
        <c:dLbls>
          <c:showLegendKey val="0"/>
          <c:showVal val="0"/>
          <c:showCatName val="0"/>
          <c:showSerName val="0"/>
          <c:showPercent val="0"/>
          <c:showBubbleSize val="0"/>
          <c:showLeaderLines val="0"/>
        </c:dLbls>
        <c:firstSliceAng val="0"/>
        <c:holeSize val="50"/>
      </c:doughnutChart>
      <c:spPr>
        <a:noFill/>
        <a:ln w="25322">
          <a:noFill/>
        </a:ln>
      </c:spPr>
    </c:plotArea>
    <c:legend>
      <c:legendPos val="r"/>
      <c:layout>
        <c:manualLayout>
          <c:xMode val="edge"/>
          <c:yMode val="edge"/>
          <c:x val="0.058741476410926"/>
          <c:y val="0.0993189198807776"/>
          <c:w val="0.165147258602725"/>
          <c:h val="0.34850304728858"/>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legend>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p>
      </c:txPr>
    </c:title>
    <c:autoTitleDeleted val="0"/>
    <c:plotArea>
      <c:layout/>
      <c:doughnutChart>
        <c:varyColors val="1"/>
        <c:ser>
          <c:idx val="0"/>
          <c:order val="0"/>
          <c:tx>
            <c:strRef>
              <c:f>Sheet1!$B$1</c:f>
              <c:strCache>
                <c:ptCount val="1"/>
                <c:pt idx="0">
                  <c:v>比例</c:v>
                </c:pt>
              </c:strCache>
            </c:strRef>
          </c:tx>
          <c:explosion val="0"/>
          <c:dPt>
            <c:idx val="0"/>
            <c:bubble3D val="0"/>
            <c:spPr>
              <a:solidFill>
                <a:schemeClr val="accent1"/>
              </a:solidFill>
              <a:ln w="19040">
                <a:solidFill>
                  <a:schemeClr val="lt1"/>
                </a:solidFill>
              </a:ln>
              <a:effectLst/>
            </c:spPr>
          </c:dPt>
          <c:dPt>
            <c:idx val="1"/>
            <c:bubble3D val="0"/>
            <c:spPr>
              <a:solidFill>
                <a:schemeClr val="accent2"/>
              </a:solidFill>
              <a:ln w="1904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p>
            </c:txPr>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Sheet1!$A$2:$A$3</c:f>
              <c:strCache>
                <c:ptCount val="2"/>
                <c:pt idx="0">
                  <c:v>人群1</c:v>
                </c:pt>
                <c:pt idx="1">
                  <c:v>人群2</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0"/>
        </c:dLbls>
        <c:firstSliceAng val="0"/>
        <c:holeSize val="50"/>
      </c:doughnutChart>
      <c:spPr>
        <a:noFill/>
        <a:ln w="25387">
          <a:noFill/>
        </a:ln>
      </c:spPr>
    </c:plotArea>
    <c:legend>
      <c:legendPos val="r"/>
      <c:layout>
        <c:manualLayout>
          <c:xMode val="edge"/>
          <c:yMode val="edge"/>
          <c:x val="0.058741476410926"/>
          <c:y val="0.0993189198807776"/>
          <c:w val="0.165147258602725"/>
          <c:h val="0.34850304728858"/>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legend>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p>
      </c:txPr>
    </c:title>
    <c:autoTitleDeleted val="0"/>
    <c:plotArea>
      <c:layout/>
      <c:doughnutChart>
        <c:varyColors val="1"/>
        <c:ser>
          <c:idx val="0"/>
          <c:order val="0"/>
          <c:tx>
            <c:strRef>
              <c:f>Sheet1!$B$1</c:f>
              <c:strCache>
                <c:ptCount val="1"/>
                <c:pt idx="0">
                  <c:v>比例</c:v>
                </c:pt>
              </c:strCache>
            </c:strRef>
          </c:tx>
          <c:explosion val="0"/>
          <c:dPt>
            <c:idx val="0"/>
            <c:bubble3D val="0"/>
            <c:spPr>
              <a:solidFill>
                <a:schemeClr val="accent1"/>
              </a:solidFill>
              <a:ln w="18992">
                <a:solidFill>
                  <a:schemeClr val="lt1"/>
                </a:solidFill>
              </a:ln>
              <a:effectLst/>
            </c:spPr>
          </c:dPt>
          <c:dPt>
            <c:idx val="1"/>
            <c:bubble3D val="0"/>
            <c:spPr>
              <a:solidFill>
                <a:schemeClr val="accent2"/>
              </a:solidFill>
              <a:ln w="18992">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p>
            </c:txPr>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Sheet1!$A$2:$A$3</c:f>
              <c:strCache>
                <c:ptCount val="2"/>
                <c:pt idx="0">
                  <c:v>人群1</c:v>
                </c:pt>
                <c:pt idx="1">
                  <c:v>人群2</c:v>
                </c:pt>
              </c:strCache>
            </c:strRef>
          </c:cat>
          <c:val>
            <c:numRef>
              <c:f>Sheet1!$B$2:$B$3</c:f>
              <c:numCache>
                <c:formatCode>0%</c:formatCode>
                <c:ptCount val="2"/>
                <c:pt idx="0">
                  <c:v>0.87</c:v>
                </c:pt>
                <c:pt idx="1">
                  <c:v>0.13</c:v>
                </c:pt>
              </c:numCache>
            </c:numRef>
          </c:val>
        </c:ser>
        <c:dLbls>
          <c:showLegendKey val="0"/>
          <c:showVal val="0"/>
          <c:showCatName val="0"/>
          <c:showSerName val="0"/>
          <c:showPercent val="0"/>
          <c:showBubbleSize val="0"/>
          <c:showLeaderLines val="0"/>
        </c:dLbls>
        <c:firstSliceAng val="0"/>
        <c:holeSize val="50"/>
      </c:doughnutChart>
      <c:spPr>
        <a:noFill/>
        <a:ln w="25322">
          <a:noFill/>
        </a:ln>
      </c:spPr>
    </c:plotArea>
    <c:legend>
      <c:legendPos val="r"/>
      <c:layout>
        <c:manualLayout>
          <c:xMode val="edge"/>
          <c:yMode val="edge"/>
          <c:x val="0.058741476410926"/>
          <c:y val="0.0993189198807776"/>
          <c:w val="0.165147258602725"/>
          <c:h val="0.34850304728858"/>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legend>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0.49654</cdr:x>
      <cdr:y>0.65213</cdr:y>
    </cdr:from>
    <cdr:to>
      <cdr:x>0.76103</cdr:x>
      <cdr:y>0.65213</cdr:y>
    </cdr:to>
    <cdr:cxnSp>
      <cdr:nvCxnSpPr>
        <cdr:cNvPr id="2" name="直接连接符 1"/>
        <cdr:cNvCxnSpPr/>
      </cdr:nvCxnSpPr>
      <cdr:spPr xmlns:a="http://schemas.openxmlformats.org/drawingml/2006/main">
        <a:xfrm xmlns:a="http://schemas.openxmlformats.org/drawingml/2006/main">
          <a:off x="1872208" y="1466223"/>
          <a:ext cx="999746" cy="0"/>
        </a:xfrm>
        <a:prstGeom xmlns:a="http://schemas.openxmlformats.org/drawingml/2006/main" prst="line">
          <a:avLst/>
        </a:prstGeom>
        <a:ln>
          <a:solidFill>
            <a:srgbClr val="ED7D3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0.436</cdr:x>
      <cdr:y>0.31187</cdr:y>
    </cdr:from>
    <cdr:to>
      <cdr:x>0.62343</cdr:x>
      <cdr:y>0.31187</cdr:y>
    </cdr:to>
    <cdr:cxnSp>
      <cdr:nvCxnSpPr>
        <cdr:cNvPr id="3" name="直接连接符 2"/>
        <cdr:cNvCxnSpPr/>
      </cdr:nvCxnSpPr>
      <cdr:spPr xmlns:a="http://schemas.openxmlformats.org/drawingml/2006/main">
        <a:xfrm xmlns:a="http://schemas.openxmlformats.org/drawingml/2006/main">
          <a:off x="1646185" y="716184"/>
          <a:ext cx="701868"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0.53767</cdr:x>
      <cdr:y>0.65213</cdr:y>
    </cdr:from>
    <cdr:to>
      <cdr:x>0.80141</cdr:x>
      <cdr:y>0.65213</cdr:y>
    </cdr:to>
    <cdr:cxnSp>
      <cdr:nvCxnSpPr>
        <cdr:cNvPr id="2" name="直接连接符 1"/>
        <cdr:cNvCxnSpPr/>
      </cdr:nvCxnSpPr>
      <cdr:spPr xmlns:a="http://schemas.openxmlformats.org/drawingml/2006/main">
        <a:xfrm xmlns:a="http://schemas.openxmlformats.org/drawingml/2006/main">
          <a:off x="2025784" y="1466223"/>
          <a:ext cx="999772" cy="0"/>
        </a:xfrm>
        <a:prstGeom xmlns:a="http://schemas.openxmlformats.org/drawingml/2006/main" prst="line">
          <a:avLst/>
        </a:prstGeom>
        <a:ln>
          <a:solidFill>
            <a:srgbClr val="ED7D3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0.53767</cdr:x>
      <cdr:y>0.65213</cdr:y>
    </cdr:from>
    <cdr:to>
      <cdr:x>0.80141</cdr:x>
      <cdr:y>0.65213</cdr:y>
    </cdr:to>
    <cdr:cxnSp>
      <cdr:nvCxnSpPr>
        <cdr:cNvPr id="2" name="直接连接符 1"/>
        <cdr:cNvCxnSpPr/>
      </cdr:nvCxnSpPr>
      <cdr:spPr xmlns:a="http://schemas.openxmlformats.org/drawingml/2006/main">
        <a:xfrm xmlns:a="http://schemas.openxmlformats.org/drawingml/2006/main">
          <a:off x="2025784" y="1466223"/>
          <a:ext cx="999772" cy="0"/>
        </a:xfrm>
        <a:prstGeom xmlns:a="http://schemas.openxmlformats.org/drawingml/2006/main" prst="line">
          <a:avLst/>
        </a:prstGeom>
        <a:ln>
          <a:solidFill>
            <a:srgbClr val="ED7D3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0" fontAlgn="auto" hangingPunct="0">
              <a:spcBef>
                <a:spcPts val="0"/>
              </a:spcBef>
              <a:spcAft>
                <a:spcPts val="0"/>
              </a:spcAft>
              <a:defRPr sz="1200">
                <a:latin typeface="+mn-lt"/>
                <a:ea typeface="黑体" panose="02010609060101010101" pitchFamily="49" charset="-122"/>
              </a:defRPr>
            </a:lvl1pPr>
          </a:lstStyle>
          <a:p>
            <a:pPr>
              <a:defRPr/>
            </a:pPr>
            <a:endParaRPr lang="zh-CN" altLang="en-US"/>
          </a:p>
        </p:txBody>
      </p:sp>
      <p:sp>
        <p:nvSpPr>
          <p:cNvPr id="7680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fontAlgn="auto" hangingPunct="0">
              <a:spcBef>
                <a:spcPts val="0"/>
              </a:spcBef>
              <a:spcAft>
                <a:spcPts val="0"/>
              </a:spcAft>
              <a:defRPr sz="1200">
                <a:latin typeface="+mn-lt"/>
                <a:ea typeface="黑体" panose="02010609060101010101" pitchFamily="49" charset="-122"/>
              </a:defRPr>
            </a:lvl1pPr>
          </a:lstStyle>
          <a:p>
            <a:pPr>
              <a:defRPr/>
            </a:pPr>
            <a:endParaRPr lang="en-US" altLang="zh-CN"/>
          </a:p>
        </p:txBody>
      </p:sp>
      <p:sp>
        <p:nvSpPr>
          <p:cNvPr id="7680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0" fontAlgn="auto" hangingPunct="0">
              <a:spcBef>
                <a:spcPts val="0"/>
              </a:spcBef>
              <a:spcAft>
                <a:spcPts val="0"/>
              </a:spcAft>
              <a:defRPr sz="1200">
                <a:latin typeface="+mn-lt"/>
                <a:ea typeface="黑体" panose="02010609060101010101" pitchFamily="49" charset="-122"/>
              </a:defRPr>
            </a:lvl1pPr>
          </a:lstStyle>
          <a:p>
            <a:pPr>
              <a:defRPr/>
            </a:pPr>
            <a:endParaRPr lang="en-US" altLang="zh-CN"/>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solidFill>
                  <a:srgbClr val="898989"/>
                </a:solidFill>
              </a:defRPr>
            </a:lvl1pPr>
          </a:lstStyle>
          <a:p>
            <a:fld id="{3CE22469-DDEA-44FD-BAB1-68A79B6386EF}"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0213" cy="457200"/>
          </a:xfrm>
          <a:prstGeom prst="rect">
            <a:avLst/>
          </a:prstGeom>
          <a:noFill/>
          <a:ln>
            <a:noFill/>
          </a:ln>
        </p:spPr>
        <p:txBody>
          <a:bodyPr vert="horz" wrap="square" lIns="91440" tIns="45720" rIns="91440" bIns="45720" numCol="1" anchor="t" anchorCtr="0" compatLnSpc="1"/>
          <a:lstStyle>
            <a:lvl1pPr algn="l" eaLnBrk="1" fontAlgn="auto" hangingPunct="1">
              <a:spcBef>
                <a:spcPct val="0"/>
              </a:spcBef>
              <a:spcAft>
                <a:spcPts val="0"/>
              </a:spcAft>
              <a:defRPr sz="1200" b="0">
                <a:solidFill>
                  <a:schemeClr val="tx1"/>
                </a:solidFill>
                <a:latin typeface="+mn-lt"/>
                <a:ea typeface="宋体" panose="02010600030101010101" pitchFamily="2" charset="-122"/>
              </a:defRPr>
            </a:lvl1pPr>
          </a:lstStyle>
          <a:p>
            <a:pPr>
              <a:defRPr/>
            </a:pPr>
            <a:endParaRPr lang="zh-CN" altLang="en-US"/>
          </a:p>
        </p:txBody>
      </p:sp>
      <p:sp>
        <p:nvSpPr>
          <p:cNvPr id="9219" name="Rectangle 3"/>
          <p:cNvSpPr>
            <a:spLocks noGrp="1" noChangeArrowheads="1"/>
          </p:cNvSpPr>
          <p:nvPr>
            <p:ph type="dt" idx="1"/>
          </p:nvPr>
        </p:nvSpPr>
        <p:spPr bwMode="auto">
          <a:xfrm>
            <a:off x="3883025" y="0"/>
            <a:ext cx="2973388" cy="457200"/>
          </a:xfrm>
          <a:prstGeom prst="rect">
            <a:avLst/>
          </a:prstGeom>
          <a:noFill/>
          <a:ln>
            <a:noFill/>
          </a:ln>
        </p:spPr>
        <p:txBody>
          <a:bodyPr vert="horz" wrap="square" lIns="91440" tIns="45720" rIns="91440" bIns="45720" numCol="1" anchor="t" anchorCtr="0" compatLnSpc="1"/>
          <a:lstStyle>
            <a:lvl1pPr algn="r" eaLnBrk="1" fontAlgn="auto" hangingPunct="1">
              <a:spcBef>
                <a:spcPct val="0"/>
              </a:spcBef>
              <a:spcAft>
                <a:spcPts val="0"/>
              </a:spcAft>
              <a:defRPr sz="1200" b="0">
                <a:solidFill>
                  <a:schemeClr val="tx1"/>
                </a:solidFill>
                <a:latin typeface="+mn-lt"/>
                <a:ea typeface="宋体" panose="02010600030101010101" pitchFamily="2" charset="-122"/>
              </a:defRPr>
            </a:lvl1pPr>
          </a:lstStyle>
          <a:p>
            <a:pPr>
              <a:defRPr/>
            </a:pPr>
            <a:endParaRPr lang="en-US"/>
          </a:p>
        </p:txBody>
      </p:sp>
      <p:sp>
        <p:nvSpPr>
          <p:cNvPr id="13316" name="Rectangle 4"/>
          <p:cNvSpPr>
            <a:spLocks noGrp="1" noRot="1" noChangeAspect="1" noChangeArrowheads="1"/>
          </p:cNvSpPr>
          <p:nvPr>
            <p:ph type="sldImg" idx="4294967295"/>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221" name="Rectangle 5"/>
          <p:cNvSpPr>
            <a:spLocks noGrp="1" noRot="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9222" name="Rectangle 6"/>
          <p:cNvSpPr>
            <a:spLocks noGrp="1" noChangeArrowheads="1"/>
          </p:cNvSpPr>
          <p:nvPr>
            <p:ph type="ftr" sz="quarter" idx="4"/>
          </p:nvPr>
        </p:nvSpPr>
        <p:spPr bwMode="auto">
          <a:xfrm>
            <a:off x="0" y="8685213"/>
            <a:ext cx="2970213" cy="457200"/>
          </a:xfrm>
          <a:prstGeom prst="rect">
            <a:avLst/>
          </a:prstGeom>
          <a:noFill/>
          <a:ln>
            <a:noFill/>
          </a:ln>
        </p:spPr>
        <p:txBody>
          <a:bodyPr vert="horz" wrap="square" lIns="91440" tIns="45720" rIns="91440" bIns="45720" numCol="1" anchor="b" anchorCtr="0" compatLnSpc="1"/>
          <a:lstStyle>
            <a:lvl1pPr algn="l" eaLnBrk="1" fontAlgn="auto" hangingPunct="1">
              <a:spcBef>
                <a:spcPct val="0"/>
              </a:spcBef>
              <a:spcAft>
                <a:spcPts val="0"/>
              </a:spcAft>
              <a:defRPr sz="1200" b="0">
                <a:solidFill>
                  <a:schemeClr val="tx1"/>
                </a:solidFill>
                <a:latin typeface="+mn-lt"/>
                <a:ea typeface="宋体" panose="02010600030101010101" pitchFamily="2" charset="-122"/>
              </a:defRPr>
            </a:lvl1pPr>
          </a:lstStyle>
          <a:p>
            <a:pPr>
              <a:defRPr/>
            </a:pPr>
            <a:endParaRPr lang="en-US"/>
          </a:p>
        </p:txBody>
      </p:sp>
      <p:sp>
        <p:nvSpPr>
          <p:cNvPr id="9223" name="Rectangle 7"/>
          <p:cNvSpPr>
            <a:spLocks noGrp="1" noChangeArrowheads="1"/>
          </p:cNvSpPr>
          <p:nvPr>
            <p:ph type="sldNum" sz="quarter" idx="5"/>
          </p:nvPr>
        </p:nvSpPr>
        <p:spPr bwMode="auto">
          <a:xfrm>
            <a:off x="3883025" y="8685213"/>
            <a:ext cx="2973388" cy="457200"/>
          </a:xfrm>
          <a:prstGeom prst="rect">
            <a:avLst/>
          </a:prstGeom>
          <a:noFill/>
          <a:ln>
            <a:noFill/>
          </a:ln>
        </p:spPr>
        <p:txBody>
          <a:bodyPr vert="horz" wrap="square" lIns="91440" tIns="45720" rIns="91440" bIns="45720" numCol="1" anchor="b" anchorCtr="0" compatLnSpc="1"/>
          <a:lstStyle>
            <a:lvl1pPr algn="r" eaLnBrk="1" hangingPunct="1">
              <a:defRPr sz="1200"/>
            </a:lvl1pPr>
          </a:lstStyle>
          <a:p>
            <a:fld id="{9751913E-695D-4BA8-AC8E-5ABD9A1F626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p:nvPr>
        </p:nvSpPr>
        <p:spPr/>
      </p:sp>
      <p:sp>
        <p:nvSpPr>
          <p:cNvPr id="1638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6E8E1D1-B1CD-4DE6-8427-8F0C017254EF}"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p:nvPr>
        </p:nvSpPr>
        <p:spPr/>
      </p:sp>
      <p:sp>
        <p:nvSpPr>
          <p:cNvPr id="3481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6569A75-17CB-4DE2-9741-F70F1019CA0A}"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p:nvPr>
        </p:nvSpPr>
        <p:spPr/>
      </p:sp>
      <p:sp>
        <p:nvSpPr>
          <p:cNvPr id="3686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33442CC-5437-4921-BC0F-6E367BEA22F7}"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p:sp>
      <p:sp>
        <p:nvSpPr>
          <p:cNvPr id="3891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9970475-4E0C-49A2-AE77-172D43B0782C}"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p:sp>
      <p:sp>
        <p:nvSpPr>
          <p:cNvPr id="4096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2C16741-CDCA-4F30-8F22-2C22E8CC5012}"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nvPr>
        </p:nvSpPr>
        <p:spPr/>
      </p:sp>
      <p:sp>
        <p:nvSpPr>
          <p:cNvPr id="4301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B63C55B-AED0-4E8C-938C-01BAF2D7AEAA}"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p:sp>
      <p:sp>
        <p:nvSpPr>
          <p:cNvPr id="4505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DE872D-1645-40FD-A129-3CCB80BBD9C8}"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p:nvPr>
        </p:nvSpPr>
        <p:spPr/>
      </p:sp>
      <p:sp>
        <p:nvSpPr>
          <p:cNvPr id="4710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D4868E4-AD78-42F8-A602-4362891C5E5F}"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p:nvPr>
        </p:nvSpPr>
        <p:spPr/>
      </p:sp>
      <p:sp>
        <p:nvSpPr>
          <p:cNvPr id="4915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https://www.ypppt.com/</a:t>
            </a:r>
            <a:endParaRPr lang="zh-CN" altLang="en-US" dirty="0"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28681DA-7CD9-49BE-9F30-7E5348E6D715}"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p:nvPr>
        </p:nvSpPr>
        <p:spPr/>
      </p:sp>
      <p:sp>
        <p:nvSpPr>
          <p:cNvPr id="5120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5B5E4FB-B6E1-46B6-9133-FAB241B2F194}"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p:nvPr>
        </p:nvSpPr>
        <p:spPr/>
      </p:sp>
      <p:sp>
        <p:nvSpPr>
          <p:cNvPr id="5325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061F568-573F-43CE-8D70-5380CF340FD6}"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p:nvPr>
        </p:nvSpPr>
        <p:spPr/>
      </p:sp>
      <p:sp>
        <p:nvSpPr>
          <p:cNvPr id="1843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524D176-19E1-443C-9C86-B34C3D1F8DBE}"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p:nvPr>
        </p:nvSpPr>
        <p:spPr/>
      </p:sp>
      <p:sp>
        <p:nvSpPr>
          <p:cNvPr id="5529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0E52D21-B2AF-4B40-8E06-6D37EBB3BAE1}"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p:nvPr>
        </p:nvSpPr>
        <p:spPr/>
      </p:sp>
      <p:sp>
        <p:nvSpPr>
          <p:cNvPr id="5734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05F7CF8-75F7-4D2B-B2AB-F178A76ED7C0}"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p:nvPr>
        </p:nvSpPr>
        <p:spPr/>
      </p:sp>
      <p:sp>
        <p:nvSpPr>
          <p:cNvPr id="5939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82A240C-5CBA-4965-82AE-66538CAF901C}"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p:nvPr>
        </p:nvSpPr>
        <p:spPr/>
      </p:sp>
      <p:sp>
        <p:nvSpPr>
          <p:cNvPr id="6144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B08C7-7450-427C-A2F2-04DE87AD5B70}"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p:nvPr>
        </p:nvSpPr>
        <p:spPr/>
      </p:sp>
      <p:sp>
        <p:nvSpPr>
          <p:cNvPr id="6349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67243E6-83C0-4D26-891E-CCA5745635F2}"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p:nvPr>
        </p:nvSpPr>
        <p:spPr/>
      </p:sp>
      <p:sp>
        <p:nvSpPr>
          <p:cNvPr id="6553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74E132D-B633-4081-AB9E-F63BC9F0369E}"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p:nvPr>
        </p:nvSpPr>
        <p:spPr/>
      </p:sp>
      <p:sp>
        <p:nvSpPr>
          <p:cNvPr id="6758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2C42621-6905-4F7C-9739-F84BF640591D}" type="slidenum">
              <a:rPr lang="zh-CN" altLang="en-US"/>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p:nvPr>
        </p:nvSpPr>
        <p:spPr/>
      </p:sp>
      <p:sp>
        <p:nvSpPr>
          <p:cNvPr id="6963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2BC3CC9-36E9-49BE-873D-F54600483B47}" type="slidenum">
              <a:rPr lang="zh-CN" altLang="en-US"/>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ChangeArrowheads="1" noTextEdit="1"/>
          </p:cNvSpPr>
          <p:nvPr>
            <p:ph type="sldImg"/>
          </p:nvPr>
        </p:nvSpPr>
        <p:spPr/>
      </p:sp>
      <p:sp>
        <p:nvSpPr>
          <p:cNvPr id="7168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0F00767-D642-49FC-BDC2-81CE4FA99F96}" type="slidenum">
              <a:rPr lang="zh-CN" altLang="en-US"/>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ChangeArrowheads="1" noTextEdit="1"/>
          </p:cNvSpPr>
          <p:nvPr>
            <p:ph type="sldImg"/>
          </p:nvPr>
        </p:nvSpPr>
        <p:spPr/>
      </p:sp>
      <p:sp>
        <p:nvSpPr>
          <p:cNvPr id="737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35014AA-2C19-4C95-9FD5-895FCC52909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p:nvPr>
        </p:nvSpPr>
        <p:spPr/>
      </p:sp>
      <p:sp>
        <p:nvSpPr>
          <p:cNvPr id="2048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478A9A1-1C3C-4B98-B7E3-7FDC98C7E191}" type="slidenum">
              <a:rPr lang="zh-CN" altLang="en-US"/>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ChangeArrowheads="1" noTextEdit="1"/>
          </p:cNvSpPr>
          <p:nvPr>
            <p:ph type="sldImg"/>
          </p:nvPr>
        </p:nvSpPr>
        <p:spPr/>
      </p:sp>
      <p:sp>
        <p:nvSpPr>
          <p:cNvPr id="757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85CFA89-B978-4984-B7ED-2D60785DBCC6}" type="slidenum">
              <a:rPr lang="zh-CN" altLang="en-US"/>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p:nvPr>
        </p:nvSpPr>
        <p:spPr/>
      </p:sp>
      <p:sp>
        <p:nvSpPr>
          <p:cNvPr id="778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2CA87BA-C18E-4784-9830-AA4FE36322FE}" type="slidenum">
              <a:rPr lang="zh-CN" altLang="en-US"/>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ChangeArrowheads="1" noTextEdit="1"/>
          </p:cNvSpPr>
          <p:nvPr>
            <p:ph type="sldImg"/>
          </p:nvPr>
        </p:nvSpPr>
        <p:spPr/>
      </p:sp>
      <p:sp>
        <p:nvSpPr>
          <p:cNvPr id="7987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8F0248-6160-44F3-8702-69C2C1727B96}" type="slidenum">
              <a:rPr lang="zh-CN" altLang="en-US"/>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ChangeArrowheads="1" noTextEdit="1"/>
          </p:cNvSpPr>
          <p:nvPr>
            <p:ph type="sldImg"/>
          </p:nvPr>
        </p:nvSpPr>
        <p:spPr/>
      </p:sp>
      <p:sp>
        <p:nvSpPr>
          <p:cNvPr id="8192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7CABCC8-5C96-4EB7-927C-FB6D5DADE821}" type="slidenum">
              <a:rPr lang="zh-CN" altLang="en-US"/>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6C3D8ED-3019-45BB-8EF3-26B1B83119CB}"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p:sp>
      <p:sp>
        <p:nvSpPr>
          <p:cNvPr id="245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4C32E7E-5A98-4A87-81BE-E6D999463D45}"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8409CC6-13E2-42C1-A052-291217C247CD}"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p:nvPr>
        </p:nvSpPr>
        <p:spPr/>
      </p:sp>
      <p:sp>
        <p:nvSpPr>
          <p:cNvPr id="2867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AA4B975-7C3D-4B8F-9B57-456702979919}"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p:nvPr>
        </p:nvSpPr>
        <p:spPr/>
      </p:sp>
      <p:sp>
        <p:nvSpPr>
          <p:cNvPr id="3072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E17350E-57DF-4760-A33F-7B49226CFDE0}"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p:sp>
      <p:sp>
        <p:nvSpPr>
          <p:cNvPr id="3277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7B1E714-D717-4450-B0B0-B446F91C9A0E}"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hyperlink" Target="http://www.1ppt.com/keji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06F01152-16EF-4D54-85C2-4F75F611DA4F}" type="slidenum">
              <a:rPr lang="zh-CN" altLang="en-US"/>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18E436B4-7526-4553-8E91-E563858D98B0}" type="slidenum">
              <a:rPr lang="zh-CN" altLang="en-US"/>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059E25CE-FB7C-45D8-A76A-7E0336F56936}" type="slidenum">
              <a:rPr lang="zh-CN" altLang="en-US"/>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pic>
        <p:nvPicPr>
          <p:cNvPr id="7"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sz="quarter"/>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内容占位符 2"/>
          <p:cNvSpPr>
            <a:spLocks noGrp="1"/>
          </p:cNvSpPr>
          <p:nvPr>
            <p:ph sz="quarter" idx="1"/>
          </p:nvPr>
        </p:nvSpPr>
        <p:spPr>
          <a:xfrm>
            <a:off x="609600" y="1600200"/>
            <a:ext cx="5384800" cy="21859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6197600" y="1600200"/>
            <a:ext cx="5384800" cy="21859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609600" y="3938589"/>
            <a:ext cx="5384800" cy="21875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内容占位符 5"/>
          <p:cNvSpPr>
            <a:spLocks noGrp="1"/>
          </p:cNvSpPr>
          <p:nvPr>
            <p:ph sz="quarter" idx="4"/>
          </p:nvPr>
        </p:nvSpPr>
        <p:spPr>
          <a:xfrm>
            <a:off x="6197600" y="3938589"/>
            <a:ext cx="5384800" cy="21875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 name="Rectangle 4"/>
          <p:cNvSpPr>
            <a:spLocks noGrp="1" noChangeArrowheads="1"/>
          </p:cNvSpPr>
          <p:nvPr>
            <p:ph type="dt" sz="half" idx="10"/>
          </p:nvPr>
        </p:nvSpPr>
        <p:spPr/>
        <p:txBody>
          <a:bodyPr wrap="square" numCol="1" anchorCtr="0" compatLnSpc="1"/>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1" name="Rectangle 5"/>
          <p:cNvSpPr>
            <a:spLocks noGrp="1" noChangeArrowheads="1"/>
          </p:cNvSpPr>
          <p:nvPr>
            <p:ph type="ftr" sz="quarter" idx="11"/>
          </p:nvPr>
        </p:nvSpPr>
        <p:spPr/>
        <p:txBody>
          <a:bodyPr wrap="square" numCol="1" anchorCtr="0" compatLnSpc="1"/>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2" name="Rectangle 6"/>
          <p:cNvSpPr>
            <a:spLocks noGrp="1" noChangeArrowheads="1"/>
          </p:cNvSpPr>
          <p:nvPr>
            <p:ph type="sldNum" sz="quarter" idx="12"/>
          </p:nvPr>
        </p:nvSpPr>
        <p:spPr/>
        <p:txBody>
          <a:bodyPr/>
          <a:lstStyle>
            <a:lvl1pPr>
              <a:defRPr/>
            </a:lvl1pPr>
          </a:lstStyle>
          <a:p>
            <a:fld id="{AFC0306E-0D37-4F81-B4FA-6933B9E4AF93}" type="slidenum">
              <a:rPr lang="zh-CN" altLang="en-US"/>
            </a:fld>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1_标题和四项内容">
    <p:spTree>
      <p:nvGrpSpPr>
        <p:cNvPr id="1" name=""/>
        <p:cNvGrpSpPr/>
        <p:nvPr/>
      </p:nvGrpSpPr>
      <p:grpSpPr>
        <a:xfrm>
          <a:off x="0" y="0"/>
          <a:ext cx="0" cy="0"/>
          <a:chOff x="0" y="0"/>
          <a:chExt cx="0" cy="0"/>
        </a:xfrm>
      </p:grpSpPr>
      <p:sp>
        <p:nvSpPr>
          <p:cNvPr id="14" name="TextBox 13"/>
          <p:cNvSpPr txBox="1"/>
          <p:nvPr userDrawn="1"/>
        </p:nvSpPr>
        <p:spPr>
          <a:xfrm>
            <a:off x="983878" y="6798785"/>
            <a:ext cx="1296144" cy="123111"/>
          </a:xfrm>
          <a:prstGeom prst="rect">
            <a:avLst/>
          </a:prstGeom>
          <a:noFill/>
        </p:spPr>
        <p:txBody>
          <a:bodyPr wrap="square" rtlCol="0">
            <a:spAutoFit/>
          </a:bodyPr>
          <a:lstStyle/>
          <a:p>
            <a:pPr defTabSz="914400" eaLnBrk="1" fontAlgn="auto" hangingPunct="1">
              <a:lnSpc>
                <a:spcPct val="200000"/>
              </a:lnSpc>
              <a:spcBef>
                <a:spcPts val="0"/>
              </a:spcBef>
              <a:spcAft>
                <a:spcPts val="0"/>
              </a:spcAft>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课件</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www.ypppt.com/kejian</a:t>
            </a:r>
            <a:r>
              <a:rPr lang="en-US" altLang="zh-CN" sz="100" dirty="0">
                <a:solidFill>
                  <a:prstClr val="black"/>
                </a:solidFill>
                <a:latin typeface="微软雅黑" panose="020B0503020204020204" pitchFamily="34" charset="-122"/>
                <a:ea typeface="微软雅黑" panose="020B0503020204020204" pitchFamily="34" charset="-122"/>
              </a:rPr>
              <a:t>/</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pic>
        <p:nvPicPr>
          <p:cNvPr id="7" name="图片 6"/>
          <p:cNvPicPr>
            <a:picLocks noChangeAspect="1" noChangeArrowheads="1"/>
          </p:cNvPicPr>
          <p:nvPr userDrawn="1"/>
        </p:nvPicPr>
        <p:blipFill>
          <a:blip r:embed="rId3"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userDrawn="1"/>
        </p:nvPicPr>
        <p:blipFill>
          <a:blip r:embed="rId4"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userDrawn="1"/>
        </p:nvPicPr>
        <p:blipFill>
          <a:blip r:embed="rId5"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sz="quarter"/>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内容占位符 2"/>
          <p:cNvSpPr>
            <a:spLocks noGrp="1"/>
          </p:cNvSpPr>
          <p:nvPr>
            <p:ph sz="quarter" idx="1"/>
          </p:nvPr>
        </p:nvSpPr>
        <p:spPr>
          <a:xfrm>
            <a:off x="609600" y="1600200"/>
            <a:ext cx="5384800" cy="21859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6197600" y="1600200"/>
            <a:ext cx="5384800" cy="21859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609600" y="3938589"/>
            <a:ext cx="5384800" cy="21875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内容占位符 5"/>
          <p:cNvSpPr>
            <a:spLocks noGrp="1"/>
          </p:cNvSpPr>
          <p:nvPr>
            <p:ph sz="quarter" idx="4"/>
          </p:nvPr>
        </p:nvSpPr>
        <p:spPr>
          <a:xfrm>
            <a:off x="6197600" y="3938589"/>
            <a:ext cx="5384800" cy="21875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 name="Rectangle 4"/>
          <p:cNvSpPr>
            <a:spLocks noGrp="1" noChangeArrowheads="1"/>
          </p:cNvSpPr>
          <p:nvPr>
            <p:ph type="dt" sz="half" idx="10"/>
          </p:nvPr>
        </p:nvSpPr>
        <p:spPr/>
        <p:txBody>
          <a:bodyPr wrap="square" numCol="1" anchorCtr="0" compatLnSpc="1"/>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1" name="Rectangle 5"/>
          <p:cNvSpPr>
            <a:spLocks noGrp="1" noChangeArrowheads="1"/>
          </p:cNvSpPr>
          <p:nvPr>
            <p:ph type="ftr" sz="quarter" idx="11"/>
          </p:nvPr>
        </p:nvSpPr>
        <p:spPr/>
        <p:txBody>
          <a:bodyPr wrap="square" numCol="1" anchorCtr="0" compatLnSpc="1"/>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2" name="Rectangle 6"/>
          <p:cNvSpPr>
            <a:spLocks noGrp="1" noChangeArrowheads="1"/>
          </p:cNvSpPr>
          <p:nvPr>
            <p:ph type="sldNum" sz="quarter" idx="12"/>
          </p:nvPr>
        </p:nvSpPr>
        <p:spPr/>
        <p:txBody>
          <a:bodyPr/>
          <a:lstStyle>
            <a:lvl1pPr>
              <a:defRPr/>
            </a:lvl1pPr>
          </a:lstStyle>
          <a:p>
            <a:fld id="{AFC0306E-0D37-4F81-B4FA-6933B9E4AF93}" type="slidenum">
              <a:rPr lang="zh-CN" altLang="en-US"/>
            </a:fld>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rPr>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eaLnBrk="1" fontAlgn="auto" hangingPunct="1">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rPr>
            </a:fld>
            <a:endParaRPr lang="zh-CN" altLang="en-US">
              <a:solidFill>
                <a:prstClr val="black"/>
              </a:solidFill>
              <a:latin typeface="Calibri" panose="020F050202020403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rPr>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eaLnBrk="1" fontAlgn="auto" hangingPunct="1">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rPr>
            </a:fld>
            <a:endParaRPr lang="zh-CN" altLang="en-US">
              <a:solidFill>
                <a:prstClr val="black"/>
              </a:solidFill>
              <a:latin typeface="Calibri" panose="020F050202020403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59024DE5-AC18-4BF9-85D6-C90E9938CF3A}" type="slidenum">
              <a:rPr lang="zh-CN" altLang="en-US"/>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2AC43A39-CC2A-4B39-84B7-9BFFD3BAB5F1}" type="slidenum">
              <a:rPr lang="zh-CN" altLang="en-US"/>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8" name="Date Placeholder 3"/>
          <p:cNvSpPr>
            <a:spLocks noGrp="1"/>
          </p:cNvSpPr>
          <p:nvPr>
            <p:ph type="dt" sz="half" idx="10"/>
          </p:nvPr>
        </p:nvSpPr>
        <p:spPr/>
        <p:txBody>
          <a:bodyPr/>
          <a:lstStyle>
            <a:lvl1pPr>
              <a:defRPr/>
            </a:lvl1pPr>
          </a:lstStyle>
          <a:p>
            <a:pPr>
              <a:defRPr/>
            </a:pPr>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fld id="{26A83035-1A34-4BAC-9A80-806226BDFEFC}" type="slidenum">
              <a:rPr lang="zh-CN" altLang="en-US"/>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 name="Date Placeholder 3"/>
          <p:cNvSpPr>
            <a:spLocks noGrp="1"/>
          </p:cNvSpPr>
          <p:nvPr>
            <p:ph type="dt" sz="half" idx="10"/>
          </p:nvPr>
        </p:nvSpPr>
        <p:spPr/>
        <p:txBody>
          <a:bodyPr/>
          <a:lstStyle>
            <a:lvl1pPr>
              <a:defRPr/>
            </a:lvl1pPr>
          </a:lstStyle>
          <a:p>
            <a:pPr>
              <a:defRPr/>
            </a:pPr>
            <a:endParaRPr lang="zh-CN" altLang="en-US"/>
          </a:p>
        </p:txBody>
      </p:sp>
      <p:sp>
        <p:nvSpPr>
          <p:cNvPr id="11" name="Footer Placeholder 4"/>
          <p:cNvSpPr>
            <a:spLocks noGrp="1"/>
          </p:cNvSpPr>
          <p:nvPr>
            <p:ph type="ftr" sz="quarter" idx="11"/>
          </p:nvPr>
        </p:nvSpPr>
        <p:spPr/>
        <p:txBody>
          <a:bodyPr/>
          <a:lstStyle>
            <a:lvl1pPr>
              <a:defRPr/>
            </a:lvl1pPr>
          </a:lstStyle>
          <a:p>
            <a:pPr>
              <a:defRPr/>
            </a:pPr>
            <a:endParaRPr lang="zh-CN" altLang="en-US"/>
          </a:p>
        </p:txBody>
      </p:sp>
      <p:sp>
        <p:nvSpPr>
          <p:cNvPr id="12" name="Slide Number Placeholder 5"/>
          <p:cNvSpPr>
            <a:spLocks noGrp="1"/>
          </p:cNvSpPr>
          <p:nvPr>
            <p:ph type="sldNum" sz="quarter" idx="12"/>
          </p:nvPr>
        </p:nvSpPr>
        <p:spPr/>
        <p:txBody>
          <a:bodyPr/>
          <a:lstStyle>
            <a:lvl1pPr>
              <a:defRPr/>
            </a:lvl1pPr>
          </a:lstStyle>
          <a:p>
            <a:fld id="{2A6671B0-BC89-4434-B71D-F36E14D2D74E}" type="slidenum">
              <a:rPr lang="zh-CN" altLang="en-US"/>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6" name="Date Placeholder 3"/>
          <p:cNvSpPr>
            <a:spLocks noGrp="1"/>
          </p:cNvSpPr>
          <p:nvPr>
            <p:ph type="dt" sz="half" idx="10"/>
          </p:nvPr>
        </p:nvSpPr>
        <p:spPr/>
        <p:txBody>
          <a:bodyPr/>
          <a:lstStyle>
            <a:lvl1pPr>
              <a:defRPr/>
            </a:lvl1pPr>
          </a:lstStyle>
          <a:p>
            <a:pPr>
              <a:defRPr/>
            </a:pPr>
            <a:endParaRPr lang="zh-CN" altLang="en-US"/>
          </a:p>
        </p:txBody>
      </p:sp>
      <p:sp>
        <p:nvSpPr>
          <p:cNvPr id="7" name="Footer Placeholder 4"/>
          <p:cNvSpPr>
            <a:spLocks noGrp="1"/>
          </p:cNvSpPr>
          <p:nvPr>
            <p:ph type="ftr" sz="quarter" idx="11"/>
          </p:nvPr>
        </p:nvSpPr>
        <p:spPr/>
        <p:txBody>
          <a:bodyPr/>
          <a:lstStyle>
            <a:lvl1pPr>
              <a:defRPr/>
            </a:lvl1pPr>
          </a:lstStyle>
          <a:p>
            <a:pPr>
              <a:defRPr/>
            </a:pPr>
            <a:endParaRPr lang="zh-CN" altLang="en-US"/>
          </a:p>
        </p:txBody>
      </p:sp>
      <p:sp>
        <p:nvSpPr>
          <p:cNvPr id="8" name="Slide Number Placeholder 5"/>
          <p:cNvSpPr>
            <a:spLocks noGrp="1"/>
          </p:cNvSpPr>
          <p:nvPr>
            <p:ph type="sldNum" sz="quarter" idx="12"/>
          </p:nvPr>
        </p:nvSpPr>
        <p:spPr/>
        <p:txBody>
          <a:bodyPr/>
          <a:lstStyle>
            <a:lvl1pPr>
              <a:defRPr/>
            </a:lvl1pPr>
          </a:lstStyle>
          <a:p>
            <a:fld id="{0AA05EC3-7C14-41EA-A984-7E3053CC44C4}" type="slidenum">
              <a:rPr lang="zh-CN" altLang="en-US"/>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D507929F-AAD1-4FF2-B8A1-1AA739EC5D4F}" type="slidenum">
              <a:rPr lang="zh-CN" altLang="en-US"/>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8" name="Date Placeholder 3"/>
          <p:cNvSpPr>
            <a:spLocks noGrp="1"/>
          </p:cNvSpPr>
          <p:nvPr>
            <p:ph type="dt" sz="half" idx="10"/>
          </p:nvPr>
        </p:nvSpPr>
        <p:spPr/>
        <p:txBody>
          <a:bodyPr/>
          <a:lstStyle>
            <a:lvl1pPr>
              <a:defRPr/>
            </a:lvl1pPr>
          </a:lstStyle>
          <a:p>
            <a:pPr>
              <a:defRPr/>
            </a:pPr>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fld id="{C0EB96F7-63DD-401B-9782-9C3C22B97630}" type="slidenum">
              <a:rPr lang="zh-CN" altLang="en-US"/>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图片 6"/>
          <p:cNvPicPr>
            <a:picLocks noChangeAspect="1" noChangeArrowheads="1"/>
          </p:cNvPicPr>
          <p:nvPr userDrawn="1"/>
        </p:nvPicPr>
        <p:blipFill>
          <a:blip r:embed="rId2" cstate="screen"/>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noChangeArrowheads="1"/>
          </p:cNvPicPr>
          <p:nvPr userDrawn="1"/>
        </p:nvPicPr>
        <p:blipFill>
          <a:blip r:embed="rId3" cstate="screen"/>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noChangeArrowheads="1"/>
          </p:cNvPicPr>
          <p:nvPr userDrawn="1"/>
        </p:nvPicPr>
        <p:blipFill>
          <a:blip r:embed="rId4" cstate="screen"/>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8" name="Date Placeholder 3"/>
          <p:cNvSpPr>
            <a:spLocks noGrp="1"/>
          </p:cNvSpPr>
          <p:nvPr>
            <p:ph type="dt" sz="half" idx="10"/>
          </p:nvPr>
        </p:nvSpPr>
        <p:spPr/>
        <p:txBody>
          <a:bodyPr/>
          <a:lstStyle>
            <a:lvl1pPr>
              <a:defRPr/>
            </a:lvl1pPr>
          </a:lstStyle>
          <a:p>
            <a:pPr>
              <a:defRPr/>
            </a:pPr>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fld id="{14DFEA41-5786-4439-B387-6D81D07C547A}" type="slidenum">
              <a:rPr lang="zh-CN" altLang="en-US"/>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890C1810-EC98-41AA-B67F-139D2CA00D0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image" Target="../media/image19.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slideLayout" Target="../slideLayouts/slideLayout3.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2" cstate="screen"/>
          <a:srcRect/>
          <a:stretch>
            <a:fillRect/>
          </a:stretch>
        </p:blipFill>
        <p:spPr bwMode="auto">
          <a:xfrm>
            <a:off x="3098800" y="585788"/>
            <a:ext cx="55895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5365"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5366"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sp>
        <p:nvSpPr>
          <p:cNvPr id="5126" name="矩形 6"/>
          <p:cNvSpPr>
            <a:spLocks noChangeArrowheads="1"/>
          </p:cNvSpPr>
          <p:nvPr/>
        </p:nvSpPr>
        <p:spPr bwMode="auto">
          <a:xfrm>
            <a:off x="2844800" y="401478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sz="3200" b="1" dirty="0">
                <a:solidFill>
                  <a:srgbClr val="2B8CDD"/>
                </a:solidFill>
                <a:latin typeface="+mn-lt"/>
                <a:cs typeface="+mn-ea"/>
                <a:sym typeface="+mn-lt"/>
              </a:rPr>
              <a:t>第一</a:t>
            </a:r>
            <a:r>
              <a:rPr lang="zh-CN" altLang="en-US" sz="3200" b="1" dirty="0" smtClean="0">
                <a:solidFill>
                  <a:srgbClr val="2B8CDD"/>
                </a:solidFill>
                <a:latin typeface="+mn-lt"/>
                <a:cs typeface="+mn-ea"/>
                <a:sym typeface="+mn-lt"/>
              </a:rPr>
              <a:t>实</a:t>
            </a:r>
            <a:r>
              <a:rPr lang="zh-CN" altLang="en-US" sz="3200" b="1" dirty="0">
                <a:solidFill>
                  <a:srgbClr val="2B8CDD"/>
                </a:solidFill>
                <a:latin typeface="+mn-lt"/>
                <a:cs typeface="+mn-ea"/>
                <a:sym typeface="+mn-lt"/>
              </a:rPr>
              <a:t>验小学主题班会</a:t>
            </a:r>
            <a:endParaRPr lang="en-US" altLang="zh-CN" sz="3200" b="1" dirty="0">
              <a:solidFill>
                <a:srgbClr val="2B8CDD"/>
              </a:solidFill>
              <a:latin typeface="+mn-lt"/>
              <a:cs typeface="+mn-ea"/>
              <a:sym typeface="+mn-lt"/>
            </a:endParaRPr>
          </a:p>
        </p:txBody>
      </p:sp>
      <p:pic>
        <p:nvPicPr>
          <p:cNvPr id="15368"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图片 34"/>
          <p:cNvPicPr>
            <a:picLocks noChangeAspect="1" noChangeArrowheads="1"/>
          </p:cNvPicPr>
          <p:nvPr/>
        </p:nvPicPr>
        <p:blipFill>
          <a:blip r:embed="rId4" cstate="screen"/>
          <a:srcRect/>
          <a:stretch>
            <a:fillRect/>
          </a:stretch>
        </p:blipFill>
        <p:spPr bwMode="auto">
          <a:xfrm>
            <a:off x="3970338" y="4378325"/>
            <a:ext cx="3313112"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5" cstate="screen"/>
          <a:srcRect/>
          <a:stretch>
            <a:fillRect/>
          </a:stretch>
        </p:blipFill>
        <p:spPr bwMode="auto">
          <a:xfrm>
            <a:off x="2257425" y="2759075"/>
            <a:ext cx="159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cstate="screen"/>
          <a:srcRect/>
          <a:stretch>
            <a:fillRect/>
          </a:stretch>
        </p:blipFill>
        <p:spPr bwMode="auto">
          <a:xfrm>
            <a:off x="409575" y="322263"/>
            <a:ext cx="176688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2425700" y="1484313"/>
            <a:ext cx="5845175" cy="1247775"/>
            <a:chOff x="2679357" y="863421"/>
            <a:chExt cx="5845104" cy="1246366"/>
          </a:xfrm>
        </p:grpSpPr>
        <p:sp>
          <p:nvSpPr>
            <p:cNvPr id="16" name="矩形 6"/>
            <p:cNvSpPr>
              <a:spLocks noChangeArrowheads="1"/>
            </p:cNvSpPr>
            <p:nvPr/>
          </p:nvSpPr>
          <p:spPr bwMode="auto">
            <a:xfrm>
              <a:off x="2730056" y="909458"/>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杜绝校园欺凌</a:t>
              </a:r>
              <a:endParaRPr lang="zh-CN" altLang="en-US" sz="4800" b="1" dirty="0">
                <a:ln w="130175">
                  <a:solidFill>
                    <a:schemeClr val="bg1"/>
                  </a:solidFill>
                </a:ln>
                <a:solidFill>
                  <a:schemeClr val="bg1"/>
                </a:solidFill>
                <a:latin typeface="+mn-lt"/>
                <a:cs typeface="+mn-ea"/>
                <a:sym typeface="+mn-lt"/>
              </a:endParaRPr>
            </a:p>
          </p:txBody>
        </p:sp>
        <p:sp>
          <p:nvSpPr>
            <p:cNvPr id="19" name="矩形 6"/>
            <p:cNvSpPr>
              <a:spLocks noChangeArrowheads="1"/>
            </p:cNvSpPr>
            <p:nvPr/>
          </p:nvSpPr>
          <p:spPr bwMode="auto">
            <a:xfrm>
              <a:off x="2679357" y="863421"/>
              <a:ext cx="5794405"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杜绝校园欺凌</a:t>
              </a:r>
              <a:endParaRPr lang="zh-CN" altLang="en-US" sz="4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grpSp>
        <p:nvGrpSpPr>
          <p:cNvPr id="4" name="组合 3"/>
          <p:cNvGrpSpPr/>
          <p:nvPr/>
        </p:nvGrpSpPr>
        <p:grpSpPr bwMode="auto">
          <a:xfrm>
            <a:off x="3379788" y="2752725"/>
            <a:ext cx="7034212" cy="1219200"/>
            <a:chOff x="4166859" y="1992905"/>
            <a:chExt cx="7033811" cy="1218874"/>
          </a:xfrm>
        </p:grpSpPr>
        <p:sp>
          <p:nvSpPr>
            <p:cNvPr id="20" name="矩形 6"/>
            <p:cNvSpPr>
              <a:spLocks noChangeArrowheads="1"/>
            </p:cNvSpPr>
            <p:nvPr/>
          </p:nvSpPr>
          <p:spPr bwMode="auto">
            <a:xfrm>
              <a:off x="4792486" y="2011450"/>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共建和谐校园</a:t>
              </a:r>
              <a:endParaRPr lang="zh-CN" altLang="en-US" sz="72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4166859" y="1992905"/>
              <a:ext cx="7033811"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共建和谐校园</a:t>
              </a:r>
              <a:endPar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10" name="图片 9"/>
          <p:cNvPicPr>
            <a:picLocks noChangeAspect="1" noChangeArrowheads="1"/>
          </p:cNvPicPr>
          <p:nvPr/>
        </p:nvPicPr>
        <p:blipFill>
          <a:blip r:embed="rId7" cstate="screen"/>
          <a:srcRect/>
          <a:stretch>
            <a:fillRect/>
          </a:stretch>
        </p:blipFill>
        <p:spPr bwMode="auto">
          <a:xfrm>
            <a:off x="9131300" y="741363"/>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right)">
                                      <p:cBhvr>
                                        <p:cTn id="46" dur="500"/>
                                        <p:tgtEl>
                                          <p:spTgt spid="4"/>
                                        </p:tgtEl>
                                      </p:cBhvr>
                                    </p:animEffect>
                                  </p:childTnLst>
                                </p:cTn>
                              </p:par>
                              <p:par>
                                <p:cTn id="47" presetID="2" presetClass="entr" presetSubtype="8"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126"/>
                                        </p:tgtEl>
                                        <p:attrNameLst>
                                          <p:attrName>style.visibility</p:attrName>
                                        </p:attrNameLst>
                                      </p:cBhvr>
                                      <p:to>
                                        <p:strVal val="visible"/>
                                      </p:to>
                                    </p:set>
                                    <p:animEffect transition="in" filter="fade">
                                      <p:cBhvr>
                                        <p:cTn id="55" dur="1000"/>
                                        <p:tgtEl>
                                          <p:spTgt spid="5126"/>
                                        </p:tgtEl>
                                      </p:cBhvr>
                                    </p:animEffect>
                                    <p:anim calcmode="lin" valueType="num">
                                      <p:cBhvr>
                                        <p:cTn id="56" dur="1000" fill="hold"/>
                                        <p:tgtEl>
                                          <p:spTgt spid="5126"/>
                                        </p:tgtEl>
                                        <p:attrNameLst>
                                          <p:attrName>ppt_x</p:attrName>
                                        </p:attrNameLst>
                                      </p:cBhvr>
                                      <p:tavLst>
                                        <p:tav tm="0">
                                          <p:val>
                                            <p:strVal val="#ppt_x"/>
                                          </p:val>
                                        </p:tav>
                                        <p:tav tm="100000">
                                          <p:val>
                                            <p:strVal val="#ppt_x"/>
                                          </p:val>
                                        </p:tav>
                                      </p:tavLst>
                                    </p:anim>
                                    <p:anim calcmode="lin" valueType="num">
                                      <p:cBhvr>
                                        <p:cTn id="57"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2" cstate="screen"/>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3797"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3798"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33799"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4" cstate="screen"/>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4454525" y="1997075"/>
            <a:ext cx="3825875" cy="923925"/>
            <a:chOff x="4247871" y="1678745"/>
            <a:chExt cx="3825158" cy="924104"/>
          </a:xfrm>
        </p:grpSpPr>
        <p:sp>
          <p:nvSpPr>
            <p:cNvPr id="33809"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03</a:t>
              </a:r>
              <a:endParaRPr lang="zh-CN" altLang="en-US" sz="3600" b="1">
                <a:solidFill>
                  <a:srgbClr val="4111C0"/>
                </a:solidFill>
                <a:latin typeface="+mn-lt"/>
                <a:cs typeface="+mn-ea"/>
                <a:sym typeface="+mn-lt"/>
              </a:endParaRPr>
            </a:p>
          </p:txBody>
        </p:sp>
        <p:sp>
          <p:nvSpPr>
            <p:cNvPr id="33810"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p:nvPr/>
        </p:nvGrpSpPr>
        <p:grpSpPr bwMode="auto">
          <a:xfrm>
            <a:off x="2381250" y="3116263"/>
            <a:ext cx="7613650" cy="2571135"/>
            <a:chOff x="2525907" y="892866"/>
            <a:chExt cx="7612698" cy="2571482"/>
          </a:xfrm>
        </p:grpSpPr>
        <p:sp>
          <p:nvSpPr>
            <p:cNvPr id="21" name="矩形 6"/>
            <p:cNvSpPr>
              <a:spLocks noChangeArrowheads="1"/>
            </p:cNvSpPr>
            <p:nvPr/>
          </p:nvSpPr>
          <p:spPr bwMode="auto">
            <a:xfrm>
              <a:off x="2730056" y="909458"/>
              <a:ext cx="7323462" cy="2554890"/>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ln w="130175">
                    <a:solidFill>
                      <a:schemeClr val="bg1"/>
                    </a:solidFill>
                  </a:ln>
                  <a:solidFill>
                    <a:schemeClr val="bg1"/>
                  </a:solidFill>
                  <a:latin typeface="+mn-lt"/>
                  <a:cs typeface="+mn-ea"/>
                  <a:sym typeface="+mn-lt"/>
                </a:rPr>
                <a:t>校园欺凌的特点</a:t>
              </a:r>
              <a:endParaRPr lang="zh-CN" altLang="en-US" sz="80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2525907" y="892866"/>
              <a:ext cx="7612698" cy="132343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校园欺凌的特点</a:t>
              </a:r>
              <a:endPar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25" name="图片 24"/>
          <p:cNvPicPr>
            <a:picLocks noChangeAspect="1" noChangeArrowheads="1"/>
          </p:cNvPicPr>
          <p:nvPr/>
        </p:nvPicPr>
        <p:blipFill>
          <a:blip r:embed="rId5" cstate="screen"/>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391650" y="479425"/>
            <a:ext cx="2159000" cy="1416050"/>
            <a:chOff x="409082" y="228032"/>
            <a:chExt cx="1766876" cy="1304736"/>
          </a:xfrm>
        </p:grpSpPr>
        <p:pic>
          <p:nvPicPr>
            <p:cNvPr id="33805" name="图片 18"/>
            <p:cNvPicPr>
              <a:picLocks noChangeAspect="1" noChangeArrowheads="1"/>
            </p:cNvPicPr>
            <p:nvPr/>
          </p:nvPicPr>
          <p:blipFill>
            <a:blip r:embed="rId6" cstate="screen"/>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图片 25"/>
            <p:cNvPicPr>
              <a:picLocks noChangeAspect="1" noChangeArrowheads="1"/>
            </p:cNvPicPr>
            <p:nvPr/>
          </p:nvPicPr>
          <p:blipFill>
            <a:blip r:embed="rId7" cstate="screen"/>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图表 37"/>
          <p:cNvGraphicFramePr/>
          <p:nvPr/>
        </p:nvGraphicFramePr>
        <p:xfrm>
          <a:off x="1174750" y="2751138"/>
          <a:ext cx="3881438" cy="2339975"/>
        </p:xfrm>
        <a:graphic>
          <a:graphicData uri="http://schemas.openxmlformats.org/drawingml/2006/chart">
            <c:chart xmlns:c="http://schemas.openxmlformats.org/drawingml/2006/chart" xmlns:r="http://schemas.openxmlformats.org/officeDocument/2006/relationships" r:id="rId1"/>
          </a:graphicData>
        </a:graphic>
      </p:graphicFrame>
      <p:sp>
        <p:nvSpPr>
          <p:cNvPr id="44" name="矩形 43"/>
          <p:cNvSpPr/>
          <p:nvPr/>
        </p:nvSpPr>
        <p:spPr>
          <a:xfrm>
            <a:off x="3602038" y="3446463"/>
            <a:ext cx="2914580" cy="338554"/>
          </a:xfrm>
          <a:prstGeom prst="rect">
            <a:avLst/>
          </a:prstGeom>
        </p:spPr>
        <p:txBody>
          <a:bodyPr wrap="none">
            <a:spAutoFit/>
          </a:bodyPr>
          <a:lstStyle/>
          <a:p>
            <a:pPr>
              <a:defRPr/>
            </a:pPr>
            <a:r>
              <a:rPr lang="en-US" altLang="zh-CN" sz="1600" dirty="0">
                <a:solidFill>
                  <a:schemeClr val="tx1">
                    <a:lumMod val="65000"/>
                    <a:lumOff val="35000"/>
                  </a:schemeClr>
                </a:solidFill>
                <a:latin typeface="+mn-lt"/>
                <a:cs typeface="+mn-ea"/>
                <a:sym typeface="+mn-lt"/>
              </a:rPr>
              <a:t>6.1%</a:t>
            </a:r>
            <a:r>
              <a:rPr lang="zh-CN" altLang="en-US" sz="1600" dirty="0">
                <a:solidFill>
                  <a:schemeClr val="tx1">
                    <a:lumMod val="65000"/>
                    <a:lumOff val="35000"/>
                  </a:schemeClr>
                </a:solidFill>
                <a:latin typeface="+mn-lt"/>
                <a:cs typeface="+mn-ea"/>
                <a:sym typeface="+mn-lt"/>
              </a:rPr>
              <a:t>的人经常被高年级人欺负</a:t>
            </a:r>
            <a:endParaRPr lang="zh-CN" altLang="en-US" sz="1600" dirty="0">
              <a:solidFill>
                <a:schemeClr val="tx1">
                  <a:lumMod val="65000"/>
                  <a:lumOff val="35000"/>
                </a:schemeClr>
              </a:solidFill>
              <a:latin typeface="+mn-lt"/>
              <a:cs typeface="+mn-ea"/>
              <a:sym typeface="+mn-lt"/>
            </a:endParaRPr>
          </a:p>
        </p:txBody>
      </p:sp>
      <p:sp>
        <p:nvSpPr>
          <p:cNvPr id="45" name="矩形 44"/>
          <p:cNvSpPr/>
          <p:nvPr/>
        </p:nvSpPr>
        <p:spPr>
          <a:xfrm>
            <a:off x="4151313" y="4079875"/>
            <a:ext cx="2419252" cy="338554"/>
          </a:xfrm>
          <a:prstGeom prst="rect">
            <a:avLst/>
          </a:prstGeom>
        </p:spPr>
        <p:txBody>
          <a:bodyPr wrap="none">
            <a:spAutoFit/>
          </a:bodyPr>
          <a:lstStyle/>
          <a:p>
            <a:pPr>
              <a:defRPr/>
            </a:pPr>
            <a:r>
              <a:rPr lang="en-US" altLang="zh-CN" sz="1600" dirty="0">
                <a:solidFill>
                  <a:schemeClr val="tx1">
                    <a:lumMod val="65000"/>
                    <a:lumOff val="35000"/>
                  </a:schemeClr>
                </a:solidFill>
                <a:latin typeface="+mn-lt"/>
                <a:cs typeface="+mn-ea"/>
                <a:sym typeface="+mn-lt"/>
              </a:rPr>
              <a:t>32.5%</a:t>
            </a:r>
            <a:r>
              <a:rPr lang="zh-CN" altLang="en-US" sz="1600" dirty="0">
                <a:solidFill>
                  <a:schemeClr val="tx1">
                    <a:lumMod val="65000"/>
                    <a:lumOff val="35000"/>
                  </a:schemeClr>
                </a:solidFill>
                <a:latin typeface="+mn-lt"/>
                <a:cs typeface="+mn-ea"/>
                <a:sym typeface="+mn-lt"/>
              </a:rPr>
              <a:t>的人偶尔被人欺负</a:t>
            </a:r>
            <a:endParaRPr lang="zh-CN" altLang="en-US" sz="1600" dirty="0">
              <a:solidFill>
                <a:schemeClr val="tx1">
                  <a:lumMod val="65000"/>
                  <a:lumOff val="35000"/>
                </a:schemeClr>
              </a:solidFill>
              <a:latin typeface="+mn-lt"/>
              <a:cs typeface="+mn-ea"/>
              <a:sym typeface="+mn-lt"/>
            </a:endParaRPr>
          </a:p>
        </p:txBody>
      </p:sp>
      <p:graphicFrame>
        <p:nvGraphicFramePr>
          <p:cNvPr id="46" name="图表 45"/>
          <p:cNvGraphicFramePr/>
          <p:nvPr/>
        </p:nvGraphicFramePr>
        <p:xfrm>
          <a:off x="6524625" y="3262313"/>
          <a:ext cx="3881438" cy="2339975"/>
        </p:xfrm>
        <a:graphic>
          <a:graphicData uri="http://schemas.openxmlformats.org/drawingml/2006/chart">
            <c:chart xmlns:c="http://schemas.openxmlformats.org/drawingml/2006/chart" xmlns:r="http://schemas.openxmlformats.org/officeDocument/2006/relationships" r:id="rId2"/>
          </a:graphicData>
        </a:graphic>
      </p:graphicFrame>
      <p:sp>
        <p:nvSpPr>
          <p:cNvPr id="47" name="矩形 46"/>
          <p:cNvSpPr/>
          <p:nvPr/>
        </p:nvSpPr>
        <p:spPr>
          <a:xfrm>
            <a:off x="8826500" y="4079875"/>
            <a:ext cx="2520950" cy="584200"/>
          </a:xfrm>
          <a:prstGeom prst="rect">
            <a:avLst/>
          </a:prstGeom>
        </p:spPr>
        <p:txBody>
          <a:bodyPr>
            <a:spAutoFit/>
          </a:bodyPr>
          <a:lstStyle/>
          <a:p>
            <a:pPr>
              <a:defRPr/>
            </a:pPr>
            <a:r>
              <a:rPr lang="en-US" altLang="zh-CN" sz="1600" dirty="0">
                <a:solidFill>
                  <a:schemeClr val="tx1">
                    <a:lumMod val="65000"/>
                    <a:lumOff val="35000"/>
                  </a:schemeClr>
                </a:solidFill>
                <a:latin typeface="+mn-lt"/>
                <a:cs typeface="+mn-ea"/>
                <a:sym typeface="+mn-lt"/>
              </a:rPr>
              <a:t>49%</a:t>
            </a:r>
            <a:r>
              <a:rPr lang="zh-CN" altLang="en-US" sz="1600" dirty="0">
                <a:solidFill>
                  <a:schemeClr val="tx1">
                    <a:lumMod val="65000"/>
                    <a:lumOff val="35000"/>
                  </a:schemeClr>
                </a:solidFill>
                <a:latin typeface="+mn-lt"/>
                <a:cs typeface="+mn-ea"/>
                <a:sym typeface="+mn-lt"/>
              </a:rPr>
              <a:t>的人承认对其他同学有过不同程度的暴力行为</a:t>
            </a:r>
            <a:endParaRPr lang="zh-CN" altLang="en-US" sz="1600" dirty="0">
              <a:solidFill>
                <a:schemeClr val="tx1">
                  <a:lumMod val="65000"/>
                  <a:lumOff val="35000"/>
                </a:schemeClr>
              </a:solidFill>
              <a:latin typeface="+mn-lt"/>
              <a:cs typeface="+mn-ea"/>
              <a:sym typeface="+mn-lt"/>
            </a:endParaRPr>
          </a:p>
        </p:txBody>
      </p:sp>
      <p:sp>
        <p:nvSpPr>
          <p:cNvPr id="11" name="矩形 10"/>
          <p:cNvSpPr>
            <a:spLocks noChangeArrowheads="1"/>
          </p:cNvSpPr>
          <p:nvPr/>
        </p:nvSpPr>
        <p:spPr bwMode="auto">
          <a:xfrm>
            <a:off x="1703512" y="980636"/>
            <a:ext cx="439248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三、校园欺凌的特点</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12" name="图片 11"/>
          <p:cNvPicPr>
            <a:picLocks noChangeAspect="1" noChangeArrowheads="1"/>
          </p:cNvPicPr>
          <p:nvPr/>
        </p:nvPicPr>
        <p:blipFill>
          <a:blip r:embed="rId4"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圆角 22"/>
          <p:cNvSpPr/>
          <p:nvPr/>
        </p:nvSpPr>
        <p:spPr>
          <a:xfrm>
            <a:off x="1689100" y="1819275"/>
            <a:ext cx="966788" cy="503238"/>
          </a:xfrm>
          <a:prstGeom prst="roundRect">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低龄化</a:t>
            </a:r>
            <a:endParaRPr lang="zh-CN" altLang="en-US" b="1" dirty="0">
              <a:cs typeface="+mn-ea"/>
              <a:sym typeface="+mn-lt"/>
            </a:endParaRPr>
          </a:p>
        </p:txBody>
      </p:sp>
      <p:sp>
        <p:nvSpPr>
          <p:cNvPr id="33" name="矩形: 圆角 32"/>
          <p:cNvSpPr/>
          <p:nvPr/>
        </p:nvSpPr>
        <p:spPr>
          <a:xfrm>
            <a:off x="4095750" y="1819275"/>
            <a:ext cx="966788" cy="503238"/>
          </a:xfrm>
          <a:prstGeom prst="roundRect">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群体性</a:t>
            </a:r>
            <a:endParaRPr lang="zh-CN" altLang="en-US" b="1" dirty="0">
              <a:cs typeface="+mn-ea"/>
              <a:sym typeface="+mn-lt"/>
            </a:endParaRPr>
          </a:p>
        </p:txBody>
      </p:sp>
      <p:sp>
        <p:nvSpPr>
          <p:cNvPr id="34" name="矩形: 圆角 33"/>
          <p:cNvSpPr/>
          <p:nvPr/>
        </p:nvSpPr>
        <p:spPr>
          <a:xfrm>
            <a:off x="2933700" y="1819275"/>
            <a:ext cx="966788" cy="503238"/>
          </a:xfrm>
          <a:prstGeom prst="roundRect">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反复性</a:t>
            </a:r>
            <a:endParaRPr lang="zh-CN" altLang="en-US" b="1" dirty="0">
              <a:cs typeface="+mn-ea"/>
              <a:sym typeface="+mn-lt"/>
            </a:endParaRPr>
          </a:p>
        </p:txBody>
      </p:sp>
      <p:graphicFrame>
        <p:nvGraphicFramePr>
          <p:cNvPr id="48" name="图表 47"/>
          <p:cNvGraphicFramePr/>
          <p:nvPr/>
        </p:nvGraphicFramePr>
        <p:xfrm>
          <a:off x="6610350" y="1247775"/>
          <a:ext cx="3881438" cy="2339975"/>
        </p:xfrm>
        <a:graphic>
          <a:graphicData uri="http://schemas.openxmlformats.org/drawingml/2006/chart">
            <c:chart xmlns:c="http://schemas.openxmlformats.org/drawingml/2006/chart" xmlns:r="http://schemas.openxmlformats.org/officeDocument/2006/relationships" r:id="rId3"/>
          </a:graphicData>
        </a:graphic>
      </p:graphicFrame>
      <p:sp>
        <p:nvSpPr>
          <p:cNvPr id="49" name="矩形 48"/>
          <p:cNvSpPr/>
          <p:nvPr/>
        </p:nvSpPr>
        <p:spPr>
          <a:xfrm>
            <a:off x="9010650" y="2125663"/>
            <a:ext cx="2152650" cy="584200"/>
          </a:xfrm>
          <a:prstGeom prst="rect">
            <a:avLst/>
          </a:prstGeom>
        </p:spPr>
        <p:txBody>
          <a:bodyPr>
            <a:spAutoFit/>
          </a:bodyPr>
          <a:lstStyle/>
          <a:p>
            <a:pPr>
              <a:defRPr/>
            </a:pPr>
            <a:r>
              <a:rPr lang="en-US" altLang="zh-CN" sz="1600" dirty="0">
                <a:solidFill>
                  <a:schemeClr val="tx1">
                    <a:lumMod val="65000"/>
                    <a:lumOff val="35000"/>
                  </a:schemeClr>
                </a:solidFill>
                <a:latin typeface="+mn-lt"/>
                <a:cs typeface="+mn-ea"/>
                <a:sym typeface="+mn-lt"/>
              </a:rPr>
              <a:t>87%</a:t>
            </a:r>
            <a:r>
              <a:rPr lang="zh-CN" altLang="en-US" sz="1600" dirty="0">
                <a:solidFill>
                  <a:schemeClr val="tx1">
                    <a:lumMod val="65000"/>
                    <a:lumOff val="35000"/>
                  </a:schemeClr>
                </a:solidFill>
                <a:latin typeface="+mn-lt"/>
                <a:cs typeface="+mn-ea"/>
                <a:sym typeface="+mn-lt"/>
              </a:rPr>
              <a:t>曾遭受过不同程度的暴力行为</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anim calcmode="lin" valueType="num">
                                      <p:cBhvr>
                                        <p:cTn id="56" dur="1000" fill="hold"/>
                                        <p:tgtEl>
                                          <p:spTgt spid="48"/>
                                        </p:tgtEl>
                                        <p:attrNameLst>
                                          <p:attrName>ppt_x</p:attrName>
                                        </p:attrNameLst>
                                      </p:cBhvr>
                                      <p:tavLst>
                                        <p:tav tm="0">
                                          <p:val>
                                            <p:strVal val="#ppt_x"/>
                                          </p:val>
                                        </p:tav>
                                        <p:tav tm="100000">
                                          <p:val>
                                            <p:strVal val="#ppt_x"/>
                                          </p:val>
                                        </p:tav>
                                      </p:tavLst>
                                    </p:anim>
                                    <p:anim calcmode="lin" valueType="num">
                                      <p:cBhvr>
                                        <p:cTn id="57" dur="1000" fill="hold"/>
                                        <p:tgtEl>
                                          <p:spTgt spid="4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1000"/>
                                        <p:tgtEl>
                                          <p:spTgt spid="49"/>
                                        </p:tgtEl>
                                      </p:cBhvr>
                                    </p:animEffect>
                                    <p:anim calcmode="lin" valueType="num">
                                      <p:cBhvr>
                                        <p:cTn id="61" dur="1000" fill="hold"/>
                                        <p:tgtEl>
                                          <p:spTgt spid="49"/>
                                        </p:tgtEl>
                                        <p:attrNameLst>
                                          <p:attrName>ppt_x</p:attrName>
                                        </p:attrNameLst>
                                      </p:cBhvr>
                                      <p:tavLst>
                                        <p:tav tm="0">
                                          <p:val>
                                            <p:strVal val="#ppt_x"/>
                                          </p:val>
                                        </p:tav>
                                        <p:tav tm="100000">
                                          <p:val>
                                            <p:strVal val="#ppt_x"/>
                                          </p:val>
                                        </p:tav>
                                      </p:tavLst>
                                    </p:anim>
                                    <p:anim calcmode="lin" valueType="num">
                                      <p:cBhvr>
                                        <p:cTn id="6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P spid="44" grpId="0"/>
      <p:bldP spid="45" grpId="0"/>
      <p:bldGraphic spid="46" grpId="0">
        <p:bldAsOne/>
      </p:bldGraphic>
      <p:bldP spid="47" grpId="0"/>
      <p:bldP spid="23" grpId="0" animBg="1"/>
      <p:bldP spid="33" grpId="0" animBg="1"/>
      <p:bldP spid="34" grpId="0" animBg="1"/>
      <p:bldGraphic spid="48" grpId="0">
        <p:bldAsOne/>
      </p:bldGraphic>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2" cstate="screen"/>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7893"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7894"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37895"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4" cstate="screen"/>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4511675" y="2090738"/>
            <a:ext cx="3825875" cy="923925"/>
            <a:chOff x="4247871" y="1678745"/>
            <a:chExt cx="3825158" cy="924104"/>
          </a:xfrm>
        </p:grpSpPr>
        <p:sp>
          <p:nvSpPr>
            <p:cNvPr id="37905"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04</a:t>
              </a:r>
              <a:endParaRPr lang="zh-CN" altLang="en-US" sz="3600" b="1">
                <a:solidFill>
                  <a:srgbClr val="4111C0"/>
                </a:solidFill>
                <a:latin typeface="+mn-lt"/>
                <a:cs typeface="+mn-ea"/>
                <a:sym typeface="+mn-lt"/>
              </a:endParaRPr>
            </a:p>
          </p:txBody>
        </p:sp>
        <p:sp>
          <p:nvSpPr>
            <p:cNvPr id="37906"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p:nvPr/>
        </p:nvGrpSpPr>
        <p:grpSpPr bwMode="auto">
          <a:xfrm>
            <a:off x="2381250" y="3103563"/>
            <a:ext cx="7613650" cy="1446212"/>
            <a:chOff x="2585438" y="909458"/>
            <a:chExt cx="7612698" cy="1446550"/>
          </a:xfrm>
        </p:grpSpPr>
        <p:sp>
          <p:nvSpPr>
            <p:cNvPr id="21" name="矩形 6"/>
            <p:cNvSpPr>
              <a:spLocks noChangeArrowheads="1"/>
            </p:cNvSpPr>
            <p:nvPr/>
          </p:nvSpPr>
          <p:spPr bwMode="auto">
            <a:xfrm>
              <a:off x="2730056" y="909458"/>
              <a:ext cx="7323462" cy="1446550"/>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800" b="1" dirty="0">
                  <a:ln w="130175">
                    <a:solidFill>
                      <a:schemeClr val="bg1"/>
                    </a:solidFill>
                  </a:ln>
                  <a:solidFill>
                    <a:schemeClr val="bg1"/>
                  </a:solidFill>
                  <a:latin typeface="+mn-lt"/>
                  <a:cs typeface="+mn-ea"/>
                  <a:sym typeface="+mn-lt"/>
                </a:rPr>
                <a:t>危害及后果</a:t>
              </a:r>
              <a:endParaRPr lang="zh-CN" altLang="en-US" sz="88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2585438" y="909458"/>
              <a:ext cx="7612698" cy="14465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危害及后果</a:t>
              </a:r>
              <a:endParaRPr lang="zh-CN" altLang="en-US" sz="8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25" name="图片 24"/>
          <p:cNvPicPr>
            <a:picLocks noChangeAspect="1" noChangeArrowheads="1"/>
          </p:cNvPicPr>
          <p:nvPr/>
        </p:nvPicPr>
        <p:blipFill>
          <a:blip r:embed="rId5" cstate="screen"/>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391650" y="479425"/>
            <a:ext cx="2159000" cy="1416050"/>
            <a:chOff x="409082" y="228032"/>
            <a:chExt cx="1766876" cy="1304736"/>
          </a:xfrm>
        </p:grpSpPr>
        <p:pic>
          <p:nvPicPr>
            <p:cNvPr id="37901" name="图片 18"/>
            <p:cNvPicPr>
              <a:picLocks noChangeAspect="1" noChangeArrowheads="1"/>
            </p:cNvPicPr>
            <p:nvPr/>
          </p:nvPicPr>
          <p:blipFill>
            <a:blip r:embed="rId6" cstate="screen"/>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25"/>
            <p:cNvPicPr>
              <a:picLocks noChangeAspect="1" noChangeArrowheads="1"/>
            </p:cNvPicPr>
            <p:nvPr/>
          </p:nvPicPr>
          <p:blipFill>
            <a:blip r:embed="rId7" cstate="screen"/>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482453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四、校园欺凌的危害及后果</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351088" y="2238375"/>
            <a:ext cx="7056437" cy="1569660"/>
          </a:xfrm>
          <a:prstGeom prst="rect">
            <a:avLst/>
          </a:prstGeom>
        </p:spPr>
        <p:txBody>
          <a:bodyPr>
            <a:spAutoFit/>
          </a:bodyPr>
          <a:lstStyle/>
          <a:p>
            <a:pPr>
              <a:lnSpc>
                <a:spcPct val="150000"/>
              </a:lnSpc>
              <a:defRPr/>
            </a:pPr>
            <a:r>
              <a:rPr lang="en-US" altLang="zh-CN" sz="1600" dirty="0">
                <a:solidFill>
                  <a:schemeClr val="tx1">
                    <a:lumMod val="65000"/>
                    <a:lumOff val="35000"/>
                  </a:schemeClr>
                </a:solidFill>
                <a:latin typeface="+mn-lt"/>
                <a:cs typeface="+mn-ea"/>
                <a:sym typeface="+mn-lt"/>
              </a:rPr>
              <a:t>1</a:t>
            </a:r>
            <a:r>
              <a:rPr lang="zh-CN" altLang="en-US" sz="1600" dirty="0">
                <a:solidFill>
                  <a:schemeClr val="tx1">
                    <a:lumMod val="65000"/>
                    <a:lumOff val="35000"/>
                  </a:schemeClr>
                </a:solidFill>
                <a:latin typeface="+mn-lt"/>
                <a:cs typeface="+mn-ea"/>
                <a:sym typeface="+mn-lt"/>
              </a:rPr>
              <a:t>、扰乱学校正常的教育、教学秩序，影响同学们正常的学习和生活。</a:t>
            </a:r>
            <a:endParaRPr lang="zh-CN" altLang="en-US" sz="1600" dirty="0">
              <a:solidFill>
                <a:schemeClr val="tx1">
                  <a:lumMod val="65000"/>
                  <a:lumOff val="35000"/>
                </a:schemeClr>
              </a:solidFill>
              <a:latin typeface="+mn-lt"/>
              <a:cs typeface="+mn-ea"/>
              <a:sym typeface="+mn-lt"/>
            </a:endParaRPr>
          </a:p>
          <a:p>
            <a:pPr>
              <a:lnSpc>
                <a:spcPct val="150000"/>
              </a:lnSpc>
              <a:defRPr/>
            </a:pP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、严重影响被害人的身心健康。打架斗殴是一种典型的故意伤害行为，加害者以故意损害他人身体健康为目的。所以打架斗殴的结果往往是造成受害者身体的损伤，遭受伤痛的折磨，甚至造成残疾。</a:t>
            </a:r>
            <a:endParaRPr lang="zh-CN" altLang="en-US" sz="1600" dirty="0">
              <a:solidFill>
                <a:schemeClr val="tx1">
                  <a:lumMod val="65000"/>
                  <a:lumOff val="35000"/>
                </a:schemeClr>
              </a:solidFill>
              <a:latin typeface="+mn-lt"/>
              <a:cs typeface="+mn-ea"/>
              <a:sym typeface="+mn-lt"/>
            </a:endParaRPr>
          </a:p>
        </p:txBody>
      </p:sp>
      <p:pic>
        <p:nvPicPr>
          <p:cNvPr id="7" name="图片 6"/>
          <p:cNvPicPr>
            <a:picLocks noChangeAspect="1" noChangeArrowheads="1"/>
          </p:cNvPicPr>
          <p:nvPr/>
        </p:nvPicPr>
        <p:blipFill>
          <a:blip r:embed="rId2" cstate="screen"/>
          <a:srcRect/>
          <a:stretch>
            <a:fillRect/>
          </a:stretch>
        </p:blipFill>
        <p:spPr bwMode="auto">
          <a:xfrm>
            <a:off x="6959600" y="2246313"/>
            <a:ext cx="31813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任意多边形: 形状 9"/>
          <p:cNvSpPr/>
          <p:nvPr/>
        </p:nvSpPr>
        <p:spPr>
          <a:xfrm>
            <a:off x="1487488" y="1779588"/>
            <a:ext cx="9036050" cy="29146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3" cstate="screen"/>
          <a:srcRect/>
          <a:stretch>
            <a:fillRect/>
          </a:stretch>
        </p:blipFill>
        <p:spPr bwMode="auto">
          <a:xfrm rot="551809">
            <a:off x="1203325" y="3113088"/>
            <a:ext cx="1473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482453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四、校园欺凌的危害及后果</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2" cstate="screen"/>
          <a:srcRect/>
          <a:stretch>
            <a:fillRect/>
          </a:stretch>
        </p:blipFill>
        <p:spPr bwMode="auto">
          <a:xfrm>
            <a:off x="7175500" y="2636838"/>
            <a:ext cx="31813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任意多边形: 形状 9"/>
          <p:cNvSpPr/>
          <p:nvPr/>
        </p:nvSpPr>
        <p:spPr>
          <a:xfrm>
            <a:off x="1487488" y="1779588"/>
            <a:ext cx="9036050" cy="29146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3" cstate="screen"/>
          <a:srcRect/>
          <a:stretch>
            <a:fillRect/>
          </a:stretch>
        </p:blipFill>
        <p:spPr bwMode="auto">
          <a:xfrm rot="551809">
            <a:off x="1203325" y="3113088"/>
            <a:ext cx="1473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51088" y="2212975"/>
            <a:ext cx="7345362" cy="1938992"/>
          </a:xfrm>
          <a:prstGeom prst="rect">
            <a:avLst/>
          </a:prstGeom>
        </p:spPr>
        <p:txBody>
          <a:bodyPr>
            <a:spAutoFit/>
          </a:bodyPr>
          <a:lstStyle/>
          <a:p>
            <a:pPr>
              <a:lnSpc>
                <a:spcPct val="150000"/>
              </a:lnSpc>
              <a:defRPr/>
            </a:pP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、给加害人的家庭造成巨大的经济负担。人的生命和健康是无价的，可以说：以损害他人生命和健康为目的的打架斗殴行为是一种最昂贵的消费行为。为此花上成千上万、几十万、甚至上百万都不是什么希奇事。</a:t>
            </a:r>
            <a:endParaRPr lang="zh-CN" altLang="en-US" sz="1600" dirty="0">
              <a:solidFill>
                <a:schemeClr val="tx1">
                  <a:lumMod val="65000"/>
                  <a:lumOff val="35000"/>
                </a:schemeClr>
              </a:solidFill>
              <a:latin typeface="+mn-lt"/>
              <a:cs typeface="+mn-ea"/>
              <a:sym typeface="+mn-lt"/>
            </a:endParaRPr>
          </a:p>
          <a:p>
            <a:pPr>
              <a:lnSpc>
                <a:spcPct val="150000"/>
              </a:lnSpc>
              <a:defRPr/>
            </a:pP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、构成故意伤害罪，被追究刑事责任。失去自由，一层层的铁门，强制劳动，从早到晚时时监视和约束，严厉的强制措施。</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2" cstate="screen"/>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44037"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44038"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44039"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4" cstate="screen"/>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4511675" y="2090738"/>
            <a:ext cx="3825875" cy="923925"/>
            <a:chOff x="4247871" y="1678745"/>
            <a:chExt cx="3825158" cy="924104"/>
          </a:xfrm>
        </p:grpSpPr>
        <p:sp>
          <p:nvSpPr>
            <p:cNvPr id="44049"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05</a:t>
              </a:r>
              <a:endParaRPr lang="zh-CN" altLang="en-US" sz="3600" b="1">
                <a:solidFill>
                  <a:srgbClr val="4111C0"/>
                </a:solidFill>
                <a:latin typeface="+mn-lt"/>
                <a:cs typeface="+mn-ea"/>
                <a:sym typeface="+mn-lt"/>
              </a:endParaRPr>
            </a:p>
          </p:txBody>
        </p:sp>
        <p:sp>
          <p:nvSpPr>
            <p:cNvPr id="44050"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p:nvPr/>
        </p:nvGrpSpPr>
        <p:grpSpPr bwMode="auto">
          <a:xfrm>
            <a:off x="2324100" y="3171825"/>
            <a:ext cx="7727950" cy="1382713"/>
            <a:chOff x="2677011" y="848792"/>
            <a:chExt cx="8891627" cy="1384105"/>
          </a:xfrm>
        </p:grpSpPr>
        <p:sp>
          <p:nvSpPr>
            <p:cNvPr id="21" name="矩形 6"/>
            <p:cNvSpPr>
              <a:spLocks noChangeArrowheads="1"/>
            </p:cNvSpPr>
            <p:nvPr/>
          </p:nvSpPr>
          <p:spPr bwMode="auto">
            <a:xfrm>
              <a:off x="2730055" y="909458"/>
              <a:ext cx="8838583" cy="132343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ln w="130175">
                    <a:solidFill>
                      <a:schemeClr val="bg1"/>
                    </a:solidFill>
                  </a:ln>
                  <a:solidFill>
                    <a:schemeClr val="bg1"/>
                  </a:solidFill>
                  <a:latin typeface="+mn-lt"/>
                  <a:cs typeface="+mn-ea"/>
                  <a:sym typeface="+mn-lt"/>
                </a:rPr>
                <a:t>需要承担的后果</a:t>
              </a:r>
              <a:endParaRPr lang="zh-CN" altLang="en-US" sz="80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2677011" y="848792"/>
              <a:ext cx="8838583" cy="132343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需要承担的后果</a:t>
              </a:r>
              <a:endPar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25" name="图片 24"/>
          <p:cNvPicPr>
            <a:picLocks noChangeAspect="1" noChangeArrowheads="1"/>
          </p:cNvPicPr>
          <p:nvPr/>
        </p:nvPicPr>
        <p:blipFill>
          <a:blip r:embed="rId5" cstate="screen"/>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391650" y="479425"/>
            <a:ext cx="2159000" cy="1416050"/>
            <a:chOff x="409082" y="228032"/>
            <a:chExt cx="1766876" cy="1304736"/>
          </a:xfrm>
        </p:grpSpPr>
        <p:pic>
          <p:nvPicPr>
            <p:cNvPr id="44045" name="图片 18"/>
            <p:cNvPicPr>
              <a:picLocks noChangeAspect="1" noChangeArrowheads="1"/>
            </p:cNvPicPr>
            <p:nvPr/>
          </p:nvPicPr>
          <p:blipFill>
            <a:blip r:embed="rId6" cstate="screen"/>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图片 25"/>
            <p:cNvPicPr>
              <a:picLocks noChangeAspect="1" noChangeArrowheads="1"/>
            </p:cNvPicPr>
            <p:nvPr/>
          </p:nvPicPr>
          <p:blipFill>
            <a:blip r:embed="rId7" cstate="screen"/>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noChangeArrowheads="1"/>
          </p:cNvSpPr>
          <p:nvPr>
            <p:ph idx="1"/>
          </p:nvPr>
        </p:nvSpPr>
        <p:spPr>
          <a:xfrm>
            <a:off x="1200150" y="1858963"/>
            <a:ext cx="6551613" cy="3140075"/>
          </a:xfrm>
        </p:spPr>
        <p:txBody>
          <a:bodyPr rtlCol="0">
            <a:normAutofit lnSpcReduction="10000"/>
          </a:bodyPr>
          <a:lstStyle/>
          <a:p>
            <a:pPr eaLnBrk="1" fontAlgn="auto" hangingPunct="1">
              <a:lnSpc>
                <a:spcPct val="150000"/>
              </a:lnSpc>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我国</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治安处罚法</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民法通则</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未成年人保护法</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有关校园欺凌的相关规定：</a:t>
            </a:r>
            <a:endParaRPr lang="zh-CN" altLang="en-US" sz="1600" dirty="0">
              <a:solidFill>
                <a:schemeClr val="tx1">
                  <a:lumMod val="65000"/>
                  <a:lumOff val="35000"/>
                </a:schemeClr>
              </a:solidFill>
              <a:cs typeface="+mn-ea"/>
              <a:sym typeface="+mn-lt"/>
            </a:endParaRPr>
          </a:p>
          <a:p>
            <a:pPr eaLnBrk="1" fontAlgn="auto" hangingPunct="1">
              <a:lnSpc>
                <a:spcPct val="150000"/>
              </a:lnSpc>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第九条 对于因民间纠纷引起的打架斗殴或者损毁他人财物等违反治安管理行为，情节较轻的，公安机关可以调解处理。经公安机关调解、当事人达成协议的，不予处罚。经调解未达成协议或者达成协议后不履行的，公安机关应当依照本法的规定对违反治安管理行为人给予处罚，并告知当事人可以就民事争议依法向人民法院提起民事诉讼。</a:t>
            </a:r>
            <a:endParaRPr lang="zh-CN" altLang="en-US" sz="1600" dirty="0">
              <a:solidFill>
                <a:schemeClr val="tx1">
                  <a:lumMod val="65000"/>
                  <a:lumOff val="35000"/>
                </a:schemeClr>
              </a:solidFill>
              <a:cs typeface="+mn-ea"/>
              <a:sym typeface="+mn-lt"/>
            </a:endParaRPr>
          </a:p>
          <a:p>
            <a:pPr eaLnBrk="1" fontAlgn="auto" hangingPunct="1">
              <a:lnSpc>
                <a:spcPct val="150000"/>
              </a:lnSpc>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 </a:t>
            </a:r>
            <a:endParaRPr lang="zh-CN" altLang="en-US" sz="1600" dirty="0">
              <a:solidFill>
                <a:schemeClr val="tx1">
                  <a:lumMod val="65000"/>
                  <a:lumOff val="35000"/>
                </a:schemeClr>
              </a:solidFill>
              <a:cs typeface="+mn-ea"/>
              <a:sym typeface="+mn-lt"/>
            </a:endParaRPr>
          </a:p>
        </p:txBody>
      </p:sp>
      <p:sp>
        <p:nvSpPr>
          <p:cNvPr id="4" name="矩形 3"/>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5" name="图片 4"/>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2"/>
          <a:srcRect/>
          <a:stretch>
            <a:fillRect/>
          </a:stretch>
        </p:blipFill>
        <p:spPr bwMode="auto">
          <a:xfrm>
            <a:off x="7535863" y="1844675"/>
            <a:ext cx="42481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410">
                                            <p:txEl>
                                              <p:pRg st="0" end="0"/>
                                            </p:txEl>
                                          </p:spTgt>
                                        </p:tgtEl>
                                        <p:attrNameLst>
                                          <p:attrName>style.visibility</p:attrName>
                                        </p:attrNameLst>
                                      </p:cBhvr>
                                      <p:to>
                                        <p:strVal val="visible"/>
                                      </p:to>
                                    </p:set>
                                    <p:animEffect transition="in" filter="fade">
                                      <p:cBhvr>
                                        <p:cTn id="15" dur="1000"/>
                                        <p:tgtEl>
                                          <p:spTgt spid="17410">
                                            <p:txEl>
                                              <p:pRg st="0" end="0"/>
                                            </p:txEl>
                                          </p:spTgt>
                                        </p:tgtEl>
                                      </p:cBhvr>
                                    </p:animEffect>
                                    <p:anim calcmode="lin" valueType="num">
                                      <p:cBhvr>
                                        <p:cTn id="16" dur="10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4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410">
                                            <p:txEl>
                                              <p:pRg st="1" end="1"/>
                                            </p:txEl>
                                          </p:spTgt>
                                        </p:tgtEl>
                                        <p:attrNameLst>
                                          <p:attrName>style.visibility</p:attrName>
                                        </p:attrNameLst>
                                      </p:cBhvr>
                                      <p:to>
                                        <p:strVal val="visible"/>
                                      </p:to>
                                    </p:set>
                                    <p:animEffect transition="in" filter="fade">
                                      <p:cBhvr>
                                        <p:cTn id="22" dur="1000"/>
                                        <p:tgtEl>
                                          <p:spTgt spid="17410">
                                            <p:txEl>
                                              <p:pRg st="1" end="1"/>
                                            </p:txEl>
                                          </p:spTgt>
                                        </p:tgtEl>
                                      </p:cBhvr>
                                    </p:animEffect>
                                    <p:anim calcmode="lin" valueType="num">
                                      <p:cBhvr>
                                        <p:cTn id="23" dur="10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4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410">
                                            <p:txEl>
                                              <p:pRg st="2" end="2"/>
                                            </p:txEl>
                                          </p:spTgt>
                                        </p:tgtEl>
                                        <p:attrNameLst>
                                          <p:attrName>style.visibility</p:attrName>
                                        </p:attrNameLst>
                                      </p:cBhvr>
                                      <p:to>
                                        <p:strVal val="visible"/>
                                      </p:to>
                                    </p:set>
                                    <p:animEffect transition="in" filter="fade">
                                      <p:cBhvr>
                                        <p:cTn id="29" dur="1000"/>
                                        <p:tgtEl>
                                          <p:spTgt spid="17410">
                                            <p:txEl>
                                              <p:pRg st="2" end="2"/>
                                            </p:txEl>
                                          </p:spTgt>
                                        </p:tgtEl>
                                      </p:cBhvr>
                                    </p:animEffect>
                                    <p:anim calcmode="lin" valueType="num">
                                      <p:cBhvr>
                                        <p:cTn id="30" dur="10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7410">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noChangeArrowheads="1"/>
          </p:cNvSpPr>
          <p:nvPr>
            <p:ph idx="1"/>
          </p:nvPr>
        </p:nvSpPr>
        <p:spPr>
          <a:xfrm>
            <a:off x="1330325" y="1773238"/>
            <a:ext cx="9829800" cy="2952750"/>
          </a:xfrm>
        </p:spPr>
        <p:txBody>
          <a:bodyPr/>
          <a:lstStyle/>
          <a:p>
            <a:pPr eaLnBrk="1" hangingPunct="1">
              <a:lnSpc>
                <a:spcPct val="100000"/>
              </a:lnSpc>
              <a:buFont typeface="Arial" panose="020B0604020202020204" pitchFamily="34" charset="0"/>
              <a:buNone/>
              <a:defRPr/>
            </a:pPr>
            <a:r>
              <a:rPr lang="zh-CN" altLang="en-US" sz="1600" dirty="0">
                <a:solidFill>
                  <a:schemeClr val="tx1">
                    <a:lumMod val="65000"/>
                    <a:lumOff val="35000"/>
                  </a:schemeClr>
                </a:solidFill>
                <a:cs typeface="+mn-ea"/>
                <a:sym typeface="+mn-lt"/>
              </a:rPr>
              <a:t>           第三节 侵犯人身、财产权利的行为和处罚</a:t>
            </a:r>
            <a:endParaRPr lang="zh-CN" altLang="en-US" sz="1600" dirty="0">
              <a:solidFill>
                <a:schemeClr val="tx1">
                  <a:lumMod val="65000"/>
                  <a:lumOff val="35000"/>
                </a:schemeClr>
              </a:solidFill>
              <a:cs typeface="+mn-ea"/>
              <a:sym typeface="+mn-lt"/>
            </a:endParaRPr>
          </a:p>
          <a:p>
            <a:pPr eaLnBrk="1" hangingPunct="1">
              <a:lnSpc>
                <a:spcPct val="100000"/>
              </a:lnSpc>
              <a:buFont typeface="Arial" panose="020B0604020202020204" pitchFamily="34" charset="0"/>
              <a:buNone/>
              <a:defRPr/>
            </a:pPr>
            <a:r>
              <a:rPr lang="zh-CN" altLang="en-US" sz="1600" dirty="0">
                <a:solidFill>
                  <a:schemeClr val="tx1">
                    <a:lumMod val="65000"/>
                    <a:lumOff val="35000"/>
                  </a:schemeClr>
                </a:solidFill>
                <a:cs typeface="+mn-ea"/>
                <a:sym typeface="+mn-lt"/>
              </a:rPr>
              <a:t>　　  第四十条 有下列行为之一的，处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元以上</a:t>
            </a:r>
            <a:r>
              <a:rPr lang="en-US" altLang="zh-CN" sz="1600" dirty="0">
                <a:solidFill>
                  <a:schemeClr val="tx1">
                    <a:lumMod val="65000"/>
                    <a:lumOff val="35000"/>
                  </a:schemeClr>
                </a:solidFill>
                <a:cs typeface="+mn-ea"/>
                <a:sym typeface="+mn-lt"/>
              </a:rPr>
              <a:t>1000</a:t>
            </a:r>
            <a:r>
              <a:rPr lang="zh-CN" altLang="en-US" sz="1600" dirty="0">
                <a:solidFill>
                  <a:schemeClr val="tx1">
                    <a:lumMod val="65000"/>
                    <a:lumOff val="35000"/>
                  </a:schemeClr>
                </a:solidFill>
                <a:cs typeface="+mn-ea"/>
                <a:sym typeface="+mn-lt"/>
              </a:rPr>
              <a:t>元以下罚款</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情节较轻的，    </a:t>
            </a:r>
            <a:endParaRPr lang="en-US" altLang="zh-CN" sz="1600" dirty="0">
              <a:solidFill>
                <a:schemeClr val="tx1">
                  <a:lumMod val="65000"/>
                  <a:lumOff val="35000"/>
                </a:schemeClr>
              </a:solidFill>
              <a:cs typeface="+mn-ea"/>
              <a:sym typeface="+mn-lt"/>
            </a:endParaRPr>
          </a:p>
          <a:p>
            <a:pPr eaLnBrk="1" hangingPunct="1">
              <a:lnSpc>
                <a:spcPct val="100000"/>
              </a:lnSpc>
              <a:buFont typeface="Arial" panose="020B0604020202020204" pitchFamily="34" charset="0"/>
              <a:buNone/>
              <a:defRPr/>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200</a:t>
            </a:r>
            <a:r>
              <a:rPr lang="zh-CN" altLang="en-US" sz="1600" dirty="0">
                <a:solidFill>
                  <a:schemeClr val="tx1">
                    <a:lumMod val="65000"/>
                    <a:lumOff val="35000"/>
                  </a:schemeClr>
                </a:solidFill>
                <a:cs typeface="+mn-ea"/>
                <a:sym typeface="+mn-lt"/>
              </a:rPr>
              <a:t>元以上</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endParaRPr lang="zh-CN" altLang="en-US" sz="1600" dirty="0">
              <a:solidFill>
                <a:schemeClr val="tx1">
                  <a:lumMod val="65000"/>
                  <a:lumOff val="35000"/>
                </a:schemeClr>
              </a:solidFill>
              <a:cs typeface="+mn-ea"/>
              <a:sym typeface="+mn-lt"/>
            </a:endParaRPr>
          </a:p>
          <a:p>
            <a:pPr eaLnBrk="1" hangingPunct="1">
              <a:lnSpc>
                <a:spcPct val="100000"/>
              </a:lnSpc>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一</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组织、胁迫、诱骗不满</a:t>
            </a:r>
            <a:r>
              <a:rPr lang="en-US" altLang="zh-CN" sz="1600" dirty="0">
                <a:solidFill>
                  <a:schemeClr val="tx1">
                    <a:lumMod val="65000"/>
                    <a:lumOff val="35000"/>
                  </a:schemeClr>
                </a:solidFill>
                <a:cs typeface="+mn-ea"/>
                <a:sym typeface="+mn-lt"/>
              </a:rPr>
              <a:t>16</a:t>
            </a:r>
            <a:r>
              <a:rPr lang="zh-CN" altLang="en-US" sz="1600" dirty="0">
                <a:solidFill>
                  <a:schemeClr val="tx1">
                    <a:lumMod val="65000"/>
                    <a:lumOff val="35000"/>
                  </a:schemeClr>
                </a:solidFill>
                <a:cs typeface="+mn-ea"/>
                <a:sym typeface="+mn-lt"/>
              </a:rPr>
              <a:t>周岁的人或者残疾人进行恐怖、残忍表演的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hangingPunct="1">
              <a:lnSpc>
                <a:spcPct val="100000"/>
              </a:lnSpc>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二</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以暴力、威胁或者其他手段强迫他人劳动的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hangingPunct="1">
              <a:lnSpc>
                <a:spcPct val="100000"/>
              </a:lnSpc>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三</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非法限制他人人身自由、非法侵入他人住宅或者非法搜查他人身体的。</a:t>
            </a:r>
            <a:endParaRPr lang="zh-CN" altLang="en-US" sz="1600" dirty="0">
              <a:solidFill>
                <a:schemeClr val="tx1">
                  <a:lumMod val="65000"/>
                  <a:lumOff val="35000"/>
                </a:schemeClr>
              </a:solidFill>
              <a:cs typeface="+mn-ea"/>
              <a:sym typeface="+mn-lt"/>
            </a:endParaRPr>
          </a:p>
          <a:p>
            <a:pPr eaLnBrk="1" hangingPunct="1">
              <a:lnSpc>
                <a:spcPct val="100000"/>
              </a:lnSpc>
              <a:buFont typeface="Arial" panose="020B0604020202020204" pitchFamily="34" charset="0"/>
              <a:buNone/>
              <a:defRPr/>
            </a:pPr>
            <a:r>
              <a:rPr lang="zh-CN" altLang="en-US" sz="1600" dirty="0">
                <a:solidFill>
                  <a:schemeClr val="tx1">
                    <a:lumMod val="65000"/>
                    <a:lumOff val="35000"/>
                  </a:schemeClr>
                </a:solidFill>
                <a:cs typeface="+mn-ea"/>
                <a:sym typeface="+mn-lt"/>
              </a:rPr>
              <a:t>　　第四十一条 胁迫、诱骗或者利用他人乞讨的，处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日以下拘留，可以并处</a:t>
            </a:r>
            <a:r>
              <a:rPr lang="en-US" altLang="zh-CN" sz="1600" dirty="0">
                <a:solidFill>
                  <a:schemeClr val="tx1">
                    <a:lumMod val="65000"/>
                    <a:lumOff val="35000"/>
                  </a:schemeClr>
                </a:solidFill>
                <a:cs typeface="+mn-ea"/>
                <a:sym typeface="+mn-lt"/>
              </a:rPr>
              <a:t>1000</a:t>
            </a:r>
            <a:r>
              <a:rPr lang="zh-CN" altLang="en-US" sz="1600" dirty="0">
                <a:solidFill>
                  <a:schemeClr val="tx1">
                    <a:lumMod val="65000"/>
                    <a:lumOff val="35000"/>
                  </a:schemeClr>
                </a:solidFill>
                <a:cs typeface="+mn-ea"/>
                <a:sym typeface="+mn-lt"/>
              </a:rPr>
              <a:t>元以下罚款。</a:t>
            </a:r>
            <a:endParaRPr lang="zh-CN" altLang="en-US" sz="1600" dirty="0">
              <a:solidFill>
                <a:schemeClr val="tx1">
                  <a:lumMod val="65000"/>
                  <a:lumOff val="35000"/>
                </a:schemeClr>
              </a:solidFill>
              <a:cs typeface="+mn-ea"/>
              <a:sym typeface="+mn-lt"/>
            </a:endParaRPr>
          </a:p>
          <a:p>
            <a:pPr eaLnBrk="1" hangingPunct="1">
              <a:lnSpc>
                <a:spcPct val="100000"/>
              </a:lnSpc>
              <a:buFont typeface="Arial" panose="020B0604020202020204" pitchFamily="34" charset="0"/>
              <a:buNone/>
              <a:defRPr/>
            </a:pPr>
            <a:r>
              <a:rPr lang="zh-CN" altLang="en-US" sz="1600" dirty="0">
                <a:solidFill>
                  <a:schemeClr val="tx1">
                    <a:lumMod val="65000"/>
                    <a:lumOff val="35000"/>
                  </a:schemeClr>
                </a:solidFill>
                <a:cs typeface="+mn-ea"/>
                <a:sym typeface="+mn-lt"/>
              </a:rPr>
              <a:t>　　反复纠缠、强行讨要或者以其他滋扰他人的方式乞讨的，处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日以下拘留或者警告。</a:t>
            </a:r>
            <a:endParaRPr lang="zh-CN" altLang="en-US" sz="1600" dirty="0">
              <a:solidFill>
                <a:schemeClr val="tx1">
                  <a:lumMod val="65000"/>
                  <a:lumOff val="35000"/>
                </a:schemeClr>
              </a:solidFill>
              <a:cs typeface="+mn-ea"/>
              <a:sym typeface="+mn-lt"/>
            </a:endParaRPr>
          </a:p>
          <a:p>
            <a:pPr eaLnBrk="1" hangingPunct="1">
              <a:lnSpc>
                <a:spcPct val="100000"/>
              </a:lnSpc>
              <a:defRPr/>
            </a:pPr>
            <a:endParaRPr lang="zh-CN" altLang="en-US" sz="1800" dirty="0">
              <a:solidFill>
                <a:schemeClr val="tx1">
                  <a:lumMod val="65000"/>
                  <a:lumOff val="35000"/>
                </a:schemeClr>
              </a:solidFill>
              <a:cs typeface="+mn-ea"/>
              <a:sym typeface="+mn-lt"/>
            </a:endParaRPr>
          </a:p>
        </p:txBody>
      </p:sp>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4" name="图片 3"/>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482">
                                            <p:txEl>
                                              <p:pRg st="0" end="0"/>
                                            </p:txEl>
                                          </p:spTgt>
                                        </p:tgtEl>
                                        <p:attrNameLst>
                                          <p:attrName>style.visibility</p:attrName>
                                        </p:attrNameLst>
                                      </p:cBhvr>
                                      <p:to>
                                        <p:strVal val="visible"/>
                                      </p:to>
                                    </p:set>
                                    <p:animEffect transition="in" filter="fade">
                                      <p:cBhvr>
                                        <p:cTn id="15" dur="1000"/>
                                        <p:tgtEl>
                                          <p:spTgt spid="20482">
                                            <p:txEl>
                                              <p:pRg st="0" end="0"/>
                                            </p:txEl>
                                          </p:spTgt>
                                        </p:tgtEl>
                                      </p:cBhvr>
                                    </p:animEffect>
                                    <p:anim calcmode="lin" valueType="num">
                                      <p:cBhvr>
                                        <p:cTn id="16"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04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482">
                                            <p:txEl>
                                              <p:pRg st="1" end="1"/>
                                            </p:txEl>
                                          </p:spTgt>
                                        </p:tgtEl>
                                        <p:attrNameLst>
                                          <p:attrName>style.visibility</p:attrName>
                                        </p:attrNameLst>
                                      </p:cBhvr>
                                      <p:to>
                                        <p:strVal val="visible"/>
                                      </p:to>
                                    </p:set>
                                    <p:animEffect transition="in" filter="fade">
                                      <p:cBhvr>
                                        <p:cTn id="22" dur="1000"/>
                                        <p:tgtEl>
                                          <p:spTgt spid="20482">
                                            <p:txEl>
                                              <p:pRg st="1" end="1"/>
                                            </p:txEl>
                                          </p:spTgt>
                                        </p:tgtEl>
                                      </p:cBhvr>
                                    </p:animEffect>
                                    <p:anim calcmode="lin" valueType="num">
                                      <p:cBhvr>
                                        <p:cTn id="23"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482">
                                            <p:txEl>
                                              <p:pRg st="2" end="2"/>
                                            </p:txEl>
                                          </p:spTgt>
                                        </p:tgtEl>
                                        <p:attrNameLst>
                                          <p:attrName>style.visibility</p:attrName>
                                        </p:attrNameLst>
                                      </p:cBhvr>
                                      <p:to>
                                        <p:strVal val="visible"/>
                                      </p:to>
                                    </p:set>
                                    <p:animEffect transition="in" filter="fade">
                                      <p:cBhvr>
                                        <p:cTn id="29" dur="1000"/>
                                        <p:tgtEl>
                                          <p:spTgt spid="20482">
                                            <p:txEl>
                                              <p:pRg st="2" end="2"/>
                                            </p:txEl>
                                          </p:spTgt>
                                        </p:tgtEl>
                                      </p:cBhvr>
                                    </p:animEffect>
                                    <p:anim calcmode="lin" valueType="num">
                                      <p:cBhvr>
                                        <p:cTn id="30"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482">
                                            <p:txEl>
                                              <p:pRg st="3" end="3"/>
                                            </p:txEl>
                                          </p:spTgt>
                                        </p:tgtEl>
                                        <p:attrNameLst>
                                          <p:attrName>style.visibility</p:attrName>
                                        </p:attrNameLst>
                                      </p:cBhvr>
                                      <p:to>
                                        <p:strVal val="visible"/>
                                      </p:to>
                                    </p:set>
                                    <p:animEffect transition="in" filter="fade">
                                      <p:cBhvr>
                                        <p:cTn id="36" dur="1000"/>
                                        <p:tgtEl>
                                          <p:spTgt spid="20482">
                                            <p:txEl>
                                              <p:pRg st="3" end="3"/>
                                            </p:txEl>
                                          </p:spTgt>
                                        </p:tgtEl>
                                      </p:cBhvr>
                                    </p:animEffect>
                                    <p:anim calcmode="lin" valueType="num">
                                      <p:cBhvr>
                                        <p:cTn id="37"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04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482">
                                            <p:txEl>
                                              <p:pRg st="4" end="4"/>
                                            </p:txEl>
                                          </p:spTgt>
                                        </p:tgtEl>
                                        <p:attrNameLst>
                                          <p:attrName>style.visibility</p:attrName>
                                        </p:attrNameLst>
                                      </p:cBhvr>
                                      <p:to>
                                        <p:strVal val="visible"/>
                                      </p:to>
                                    </p:set>
                                    <p:animEffect transition="in" filter="fade">
                                      <p:cBhvr>
                                        <p:cTn id="43" dur="1000"/>
                                        <p:tgtEl>
                                          <p:spTgt spid="20482">
                                            <p:txEl>
                                              <p:pRg st="4" end="4"/>
                                            </p:txEl>
                                          </p:spTgt>
                                        </p:tgtEl>
                                      </p:cBhvr>
                                    </p:animEffect>
                                    <p:anim calcmode="lin" valueType="num">
                                      <p:cBhvr>
                                        <p:cTn id="44" dur="10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204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482">
                                            <p:txEl>
                                              <p:pRg st="5" end="5"/>
                                            </p:txEl>
                                          </p:spTgt>
                                        </p:tgtEl>
                                        <p:attrNameLst>
                                          <p:attrName>style.visibility</p:attrName>
                                        </p:attrNameLst>
                                      </p:cBhvr>
                                      <p:to>
                                        <p:strVal val="visible"/>
                                      </p:to>
                                    </p:set>
                                    <p:animEffect transition="in" filter="fade">
                                      <p:cBhvr>
                                        <p:cTn id="50" dur="1000"/>
                                        <p:tgtEl>
                                          <p:spTgt spid="20482">
                                            <p:txEl>
                                              <p:pRg st="5" end="5"/>
                                            </p:txEl>
                                          </p:spTgt>
                                        </p:tgtEl>
                                      </p:cBhvr>
                                    </p:animEffect>
                                    <p:anim calcmode="lin" valueType="num">
                                      <p:cBhvr>
                                        <p:cTn id="51" dur="1000" fill="hold"/>
                                        <p:tgtEl>
                                          <p:spTgt spid="20482">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2048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482">
                                            <p:txEl>
                                              <p:pRg st="6" end="6"/>
                                            </p:txEl>
                                          </p:spTgt>
                                        </p:tgtEl>
                                        <p:attrNameLst>
                                          <p:attrName>style.visibility</p:attrName>
                                        </p:attrNameLst>
                                      </p:cBhvr>
                                      <p:to>
                                        <p:strVal val="visible"/>
                                      </p:to>
                                    </p:set>
                                    <p:animEffect transition="in" filter="fade">
                                      <p:cBhvr>
                                        <p:cTn id="57" dur="1000"/>
                                        <p:tgtEl>
                                          <p:spTgt spid="20482">
                                            <p:txEl>
                                              <p:pRg st="6" end="6"/>
                                            </p:txEl>
                                          </p:spTgt>
                                        </p:tgtEl>
                                      </p:cBhvr>
                                    </p:animEffect>
                                    <p:anim calcmode="lin" valueType="num">
                                      <p:cBhvr>
                                        <p:cTn id="58" dur="10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048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0482">
                                            <p:txEl>
                                              <p:pRg st="7" end="7"/>
                                            </p:txEl>
                                          </p:spTgt>
                                        </p:tgtEl>
                                        <p:attrNameLst>
                                          <p:attrName>style.visibility</p:attrName>
                                        </p:attrNameLst>
                                      </p:cBhvr>
                                      <p:to>
                                        <p:strVal val="visible"/>
                                      </p:to>
                                    </p:set>
                                    <p:animEffect transition="in" filter="fade">
                                      <p:cBhvr>
                                        <p:cTn id="64" dur="1000"/>
                                        <p:tgtEl>
                                          <p:spTgt spid="20482">
                                            <p:txEl>
                                              <p:pRg st="7" end="7"/>
                                            </p:txEl>
                                          </p:spTgt>
                                        </p:tgtEl>
                                      </p:cBhvr>
                                    </p:animEffect>
                                    <p:anim calcmode="lin" valueType="num">
                                      <p:cBhvr>
                                        <p:cTn id="65" dur="1000" fill="hold"/>
                                        <p:tgtEl>
                                          <p:spTgt spid="20482">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2048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noChangeArrowheads="1"/>
          </p:cNvSpPr>
          <p:nvPr>
            <p:ph idx="1"/>
          </p:nvPr>
        </p:nvSpPr>
        <p:spPr>
          <a:xfrm>
            <a:off x="1703388" y="1857375"/>
            <a:ext cx="9145587" cy="2879725"/>
          </a:xfrm>
        </p:spPr>
        <p:txBody>
          <a:bodyPr rtlCol="0">
            <a:normAutofit/>
          </a:bodyPr>
          <a:lstStyle/>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第四十三条 殴打他人的，或者故意伤害他人身体的，处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200</a:t>
            </a:r>
            <a:r>
              <a:rPr lang="zh-CN" altLang="en-US" sz="1600" dirty="0">
                <a:solidFill>
                  <a:schemeClr val="tx1">
                    <a:lumMod val="65000"/>
                    <a:lumOff val="35000"/>
                  </a:schemeClr>
                </a:solidFill>
                <a:cs typeface="+mn-ea"/>
                <a:sym typeface="+mn-lt"/>
              </a:rPr>
              <a:t>元以上 </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en-US" altLang="zh-CN" sz="1600" dirty="0">
                <a:solidFill>
                  <a:schemeClr val="tx1">
                    <a:lumMod val="65000"/>
                    <a:lumOff val="35000"/>
                  </a:schemeClr>
                </a:solidFill>
                <a:cs typeface="+mn-ea"/>
                <a:sym typeface="+mn-lt"/>
              </a:rPr>
              <a:t>         500</a:t>
            </a:r>
            <a:r>
              <a:rPr lang="zh-CN" altLang="en-US" sz="1600" dirty="0">
                <a:solidFill>
                  <a:schemeClr val="tx1">
                    <a:lumMod val="65000"/>
                    <a:lumOff val="35000"/>
                  </a:schemeClr>
                </a:solidFill>
                <a:cs typeface="+mn-ea"/>
                <a:sym typeface="+mn-lt"/>
              </a:rPr>
              <a:t>元以下罚款</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情节较轻的，处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日以下拘留或者</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endParaRPr lang="zh-CN" altLang="en-US"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有下列情形之一的，处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元以上</a:t>
            </a:r>
            <a:r>
              <a:rPr lang="en-US" altLang="zh-CN" sz="1600" dirty="0">
                <a:solidFill>
                  <a:schemeClr val="tx1">
                    <a:lumMod val="65000"/>
                    <a:lumOff val="35000"/>
                  </a:schemeClr>
                </a:solidFill>
                <a:cs typeface="+mn-ea"/>
                <a:sym typeface="+mn-lt"/>
              </a:rPr>
              <a:t>1000</a:t>
            </a:r>
            <a:r>
              <a:rPr lang="zh-CN" altLang="en-US" sz="1600" dirty="0">
                <a:solidFill>
                  <a:schemeClr val="tx1">
                    <a:lumMod val="65000"/>
                    <a:lumOff val="35000"/>
                  </a:schemeClr>
                </a:solidFill>
                <a:cs typeface="+mn-ea"/>
                <a:sym typeface="+mn-lt"/>
              </a:rPr>
              <a:t>元以下罚款：</a:t>
            </a:r>
            <a:endParaRPr lang="zh-CN" altLang="en-US"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一</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结伙殴打、伤害他人的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二</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殴打、伤害残疾人、孕妇、不满</a:t>
            </a:r>
            <a:r>
              <a:rPr lang="en-US" altLang="zh-CN" sz="1600" dirty="0">
                <a:solidFill>
                  <a:schemeClr val="tx1">
                    <a:lumMod val="65000"/>
                    <a:lumOff val="35000"/>
                  </a:schemeClr>
                </a:solidFill>
                <a:cs typeface="+mn-ea"/>
                <a:sym typeface="+mn-lt"/>
              </a:rPr>
              <a:t>14</a:t>
            </a:r>
            <a:r>
              <a:rPr lang="zh-CN" altLang="en-US" sz="1600" dirty="0">
                <a:solidFill>
                  <a:schemeClr val="tx1">
                    <a:lumMod val="65000"/>
                    <a:lumOff val="35000"/>
                  </a:schemeClr>
                </a:solidFill>
                <a:cs typeface="+mn-ea"/>
                <a:sym typeface="+mn-lt"/>
              </a:rPr>
              <a:t>周岁的人或者</a:t>
            </a:r>
            <a:r>
              <a:rPr lang="en-US" altLang="zh-CN" sz="1600" dirty="0">
                <a:solidFill>
                  <a:schemeClr val="tx1">
                    <a:lumMod val="65000"/>
                    <a:lumOff val="35000"/>
                  </a:schemeClr>
                </a:solidFill>
                <a:cs typeface="+mn-ea"/>
                <a:sym typeface="+mn-lt"/>
              </a:rPr>
              <a:t>60</a:t>
            </a:r>
            <a:r>
              <a:rPr lang="zh-CN" altLang="en-US" sz="1600" dirty="0">
                <a:solidFill>
                  <a:schemeClr val="tx1">
                    <a:lumMod val="65000"/>
                    <a:lumOff val="35000"/>
                  </a:schemeClr>
                </a:solidFill>
                <a:cs typeface="+mn-ea"/>
                <a:sym typeface="+mn-lt"/>
              </a:rPr>
              <a:t>周岁以上的人的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三</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多次殴打、伤害他人或者一次殴打、伤害多人的。</a:t>
            </a:r>
            <a:endParaRPr lang="zh-CN" altLang="en-US"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第四十四条 猥亵他人的，或者在公共场所故意裸露身体，情节恶劣的，处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日以下拘留</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猥亵智力残疾人、精神病人、不满</a:t>
            </a:r>
            <a:r>
              <a:rPr lang="en-US" altLang="zh-CN" sz="1600" dirty="0">
                <a:solidFill>
                  <a:schemeClr val="tx1">
                    <a:lumMod val="65000"/>
                    <a:lumOff val="35000"/>
                  </a:schemeClr>
                </a:solidFill>
                <a:cs typeface="+mn-ea"/>
                <a:sym typeface="+mn-lt"/>
              </a:rPr>
              <a:t>14</a:t>
            </a:r>
            <a:r>
              <a:rPr lang="zh-CN" altLang="en-US" sz="1600" dirty="0">
                <a:solidFill>
                  <a:schemeClr val="tx1">
                    <a:lumMod val="65000"/>
                    <a:lumOff val="35000"/>
                  </a:schemeClr>
                </a:solidFill>
                <a:cs typeface="+mn-ea"/>
                <a:sym typeface="+mn-lt"/>
              </a:rPr>
              <a:t>周岁的人或者有其他严重情节的，处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a:t>
            </a:r>
            <a:endParaRPr lang="zh-CN" altLang="en-US" sz="1600" dirty="0">
              <a:solidFill>
                <a:schemeClr val="tx1">
                  <a:lumMod val="65000"/>
                  <a:lumOff val="35000"/>
                </a:schemeClr>
              </a:solidFill>
              <a:cs typeface="+mn-ea"/>
              <a:sym typeface="+mn-lt"/>
            </a:endParaRPr>
          </a:p>
        </p:txBody>
      </p:sp>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4" name="图片 3"/>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458">
                                            <p:txEl>
                                              <p:pRg st="0" end="0"/>
                                            </p:txEl>
                                          </p:spTgt>
                                        </p:tgtEl>
                                        <p:attrNameLst>
                                          <p:attrName>style.visibility</p:attrName>
                                        </p:attrNameLst>
                                      </p:cBhvr>
                                      <p:to>
                                        <p:strVal val="visible"/>
                                      </p:to>
                                    </p:set>
                                    <p:animEffect transition="in" filter="fade">
                                      <p:cBhvr>
                                        <p:cTn id="15" dur="1000"/>
                                        <p:tgtEl>
                                          <p:spTgt spid="19458">
                                            <p:txEl>
                                              <p:pRg st="0" end="0"/>
                                            </p:txEl>
                                          </p:spTgt>
                                        </p:tgtEl>
                                      </p:cBhvr>
                                    </p:animEffect>
                                    <p:anim calcmode="lin" valueType="num">
                                      <p:cBhvr>
                                        <p:cTn id="16"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fade">
                                      <p:cBhvr>
                                        <p:cTn id="22" dur="1000"/>
                                        <p:tgtEl>
                                          <p:spTgt spid="19458">
                                            <p:txEl>
                                              <p:pRg st="1" end="1"/>
                                            </p:txEl>
                                          </p:spTgt>
                                        </p:tgtEl>
                                      </p:cBhvr>
                                    </p:animEffect>
                                    <p:anim calcmode="lin" valueType="num">
                                      <p:cBhvr>
                                        <p:cTn id="23"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458">
                                            <p:txEl>
                                              <p:pRg st="2" end="2"/>
                                            </p:txEl>
                                          </p:spTgt>
                                        </p:tgtEl>
                                        <p:attrNameLst>
                                          <p:attrName>style.visibility</p:attrName>
                                        </p:attrNameLst>
                                      </p:cBhvr>
                                      <p:to>
                                        <p:strVal val="visible"/>
                                      </p:to>
                                    </p:set>
                                    <p:animEffect transition="in" filter="fade">
                                      <p:cBhvr>
                                        <p:cTn id="29" dur="1000"/>
                                        <p:tgtEl>
                                          <p:spTgt spid="19458">
                                            <p:txEl>
                                              <p:pRg st="2" end="2"/>
                                            </p:txEl>
                                          </p:spTgt>
                                        </p:tgtEl>
                                      </p:cBhvr>
                                    </p:animEffect>
                                    <p:anim calcmode="lin" valueType="num">
                                      <p:cBhvr>
                                        <p:cTn id="30"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458">
                                            <p:txEl>
                                              <p:pRg st="3" end="3"/>
                                            </p:txEl>
                                          </p:spTgt>
                                        </p:tgtEl>
                                        <p:attrNameLst>
                                          <p:attrName>style.visibility</p:attrName>
                                        </p:attrNameLst>
                                      </p:cBhvr>
                                      <p:to>
                                        <p:strVal val="visible"/>
                                      </p:to>
                                    </p:set>
                                    <p:animEffect transition="in" filter="fade">
                                      <p:cBhvr>
                                        <p:cTn id="36" dur="1000"/>
                                        <p:tgtEl>
                                          <p:spTgt spid="19458">
                                            <p:txEl>
                                              <p:pRg st="3" end="3"/>
                                            </p:txEl>
                                          </p:spTgt>
                                        </p:tgtEl>
                                      </p:cBhvr>
                                    </p:animEffect>
                                    <p:anim calcmode="lin" valueType="num">
                                      <p:cBhvr>
                                        <p:cTn id="37"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458">
                                            <p:txEl>
                                              <p:pRg st="4" end="4"/>
                                            </p:txEl>
                                          </p:spTgt>
                                        </p:tgtEl>
                                        <p:attrNameLst>
                                          <p:attrName>style.visibility</p:attrName>
                                        </p:attrNameLst>
                                      </p:cBhvr>
                                      <p:to>
                                        <p:strVal val="visible"/>
                                      </p:to>
                                    </p:set>
                                    <p:animEffect transition="in" filter="fade">
                                      <p:cBhvr>
                                        <p:cTn id="43" dur="1000"/>
                                        <p:tgtEl>
                                          <p:spTgt spid="19458">
                                            <p:txEl>
                                              <p:pRg st="4" end="4"/>
                                            </p:txEl>
                                          </p:spTgt>
                                        </p:tgtEl>
                                      </p:cBhvr>
                                    </p:animEffect>
                                    <p:anim calcmode="lin" valueType="num">
                                      <p:cBhvr>
                                        <p:cTn id="44"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458">
                                            <p:txEl>
                                              <p:pRg st="5" end="5"/>
                                            </p:txEl>
                                          </p:spTgt>
                                        </p:tgtEl>
                                        <p:attrNameLst>
                                          <p:attrName>style.visibility</p:attrName>
                                        </p:attrNameLst>
                                      </p:cBhvr>
                                      <p:to>
                                        <p:strVal val="visible"/>
                                      </p:to>
                                    </p:set>
                                    <p:animEffect transition="in" filter="fade">
                                      <p:cBhvr>
                                        <p:cTn id="50" dur="1000"/>
                                        <p:tgtEl>
                                          <p:spTgt spid="19458">
                                            <p:txEl>
                                              <p:pRg st="5" end="5"/>
                                            </p:txEl>
                                          </p:spTgt>
                                        </p:tgtEl>
                                      </p:cBhvr>
                                    </p:animEffect>
                                    <p:anim calcmode="lin" valueType="num">
                                      <p:cBhvr>
                                        <p:cTn id="51"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94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458">
                                            <p:txEl>
                                              <p:pRg st="6" end="6"/>
                                            </p:txEl>
                                          </p:spTgt>
                                        </p:tgtEl>
                                        <p:attrNameLst>
                                          <p:attrName>style.visibility</p:attrName>
                                        </p:attrNameLst>
                                      </p:cBhvr>
                                      <p:to>
                                        <p:strVal val="visible"/>
                                      </p:to>
                                    </p:set>
                                    <p:animEffect transition="in" filter="fade">
                                      <p:cBhvr>
                                        <p:cTn id="57" dur="1000"/>
                                        <p:tgtEl>
                                          <p:spTgt spid="19458">
                                            <p:txEl>
                                              <p:pRg st="6" end="6"/>
                                            </p:txEl>
                                          </p:spTgt>
                                        </p:tgtEl>
                                      </p:cBhvr>
                                    </p:animEffect>
                                    <p:anim calcmode="lin" valueType="num">
                                      <p:cBhvr>
                                        <p:cTn id="58" dur="10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945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noChangeArrowheads="1"/>
          </p:cNvSpPr>
          <p:nvPr>
            <p:ph idx="1"/>
          </p:nvPr>
        </p:nvSpPr>
        <p:spPr>
          <a:xfrm>
            <a:off x="1558925" y="1720850"/>
            <a:ext cx="9451975" cy="3416300"/>
          </a:xfrm>
        </p:spPr>
        <p:txBody>
          <a:bodyPr rtlCol="0">
            <a:normAutofit/>
          </a:bodyPr>
          <a:lstStyle/>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第四十二条 有下列行为之一的，处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日以下拘留或者</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情节较重的，处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下拘留，可以并处</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endParaRPr lang="zh-CN" altLang="en-US"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一</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写恐吓信或者以其他方法威胁他人人身安全的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二</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公然侮辱他人或者捏造事实诽谤他人的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三</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捏造事实诬告陷害他人，企图使他人受到刑事追究或者受到治安管理处罚的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四</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对证人及其近亲属进行威胁、侮辱、殴打或者打击报复的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五</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多次发送淫秽、侮辱、恐吓或者其他信息，干扰他人正常生活的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六</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偷窥、偷拍、窃听、散布他人隐私的。</a:t>
            </a:r>
            <a:endParaRPr lang="zh-CN" altLang="en-US" sz="1600" dirty="0">
              <a:solidFill>
                <a:schemeClr val="tx1">
                  <a:lumMod val="65000"/>
                  <a:lumOff val="35000"/>
                </a:schemeClr>
              </a:solidFill>
              <a:cs typeface="+mn-ea"/>
              <a:sym typeface="+mn-lt"/>
            </a:endParaRPr>
          </a:p>
          <a:p>
            <a:pPr eaLnBrk="1" fontAlgn="auto" hangingPunct="1">
              <a:spcAft>
                <a:spcPts val="0"/>
              </a:spcAft>
              <a:buFont typeface="Arial" panose="020B0604020202020204" pitchFamily="34" charset="0"/>
              <a:buNone/>
              <a:defRPr/>
            </a:pPr>
            <a:r>
              <a:rPr lang="zh-CN" altLang="en-US" sz="1600" dirty="0">
                <a:solidFill>
                  <a:schemeClr val="tx1">
                    <a:lumMod val="65000"/>
                    <a:lumOff val="35000"/>
                  </a:schemeClr>
                </a:solidFill>
                <a:cs typeface="+mn-ea"/>
                <a:sym typeface="+mn-lt"/>
              </a:rPr>
              <a:t>　　</a:t>
            </a:r>
            <a:endParaRPr lang="zh-CN" altLang="en-US" sz="1600" dirty="0">
              <a:solidFill>
                <a:schemeClr val="tx1">
                  <a:lumMod val="65000"/>
                  <a:lumOff val="35000"/>
                </a:schemeClr>
              </a:solidFill>
              <a:cs typeface="+mn-ea"/>
              <a:sym typeface="+mn-lt"/>
            </a:endParaRPr>
          </a:p>
        </p:txBody>
      </p:sp>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4" name="图片 3"/>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458">
                                            <p:txEl>
                                              <p:pRg st="0" end="0"/>
                                            </p:txEl>
                                          </p:spTgt>
                                        </p:tgtEl>
                                        <p:attrNameLst>
                                          <p:attrName>style.visibility</p:attrName>
                                        </p:attrNameLst>
                                      </p:cBhvr>
                                      <p:to>
                                        <p:strVal val="visible"/>
                                      </p:to>
                                    </p:set>
                                    <p:animEffect transition="in" filter="fade">
                                      <p:cBhvr>
                                        <p:cTn id="15" dur="1000"/>
                                        <p:tgtEl>
                                          <p:spTgt spid="19458">
                                            <p:txEl>
                                              <p:pRg st="0" end="0"/>
                                            </p:txEl>
                                          </p:spTgt>
                                        </p:tgtEl>
                                      </p:cBhvr>
                                    </p:animEffect>
                                    <p:anim calcmode="lin" valueType="num">
                                      <p:cBhvr>
                                        <p:cTn id="16"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fade">
                                      <p:cBhvr>
                                        <p:cTn id="22" dur="1000"/>
                                        <p:tgtEl>
                                          <p:spTgt spid="19458">
                                            <p:txEl>
                                              <p:pRg st="1" end="1"/>
                                            </p:txEl>
                                          </p:spTgt>
                                        </p:tgtEl>
                                      </p:cBhvr>
                                    </p:animEffect>
                                    <p:anim calcmode="lin" valueType="num">
                                      <p:cBhvr>
                                        <p:cTn id="23"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458">
                                            <p:txEl>
                                              <p:pRg st="2" end="2"/>
                                            </p:txEl>
                                          </p:spTgt>
                                        </p:tgtEl>
                                        <p:attrNameLst>
                                          <p:attrName>style.visibility</p:attrName>
                                        </p:attrNameLst>
                                      </p:cBhvr>
                                      <p:to>
                                        <p:strVal val="visible"/>
                                      </p:to>
                                    </p:set>
                                    <p:animEffect transition="in" filter="fade">
                                      <p:cBhvr>
                                        <p:cTn id="29" dur="1000"/>
                                        <p:tgtEl>
                                          <p:spTgt spid="19458">
                                            <p:txEl>
                                              <p:pRg st="2" end="2"/>
                                            </p:txEl>
                                          </p:spTgt>
                                        </p:tgtEl>
                                      </p:cBhvr>
                                    </p:animEffect>
                                    <p:anim calcmode="lin" valueType="num">
                                      <p:cBhvr>
                                        <p:cTn id="30"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458">
                                            <p:txEl>
                                              <p:pRg st="3" end="3"/>
                                            </p:txEl>
                                          </p:spTgt>
                                        </p:tgtEl>
                                        <p:attrNameLst>
                                          <p:attrName>style.visibility</p:attrName>
                                        </p:attrNameLst>
                                      </p:cBhvr>
                                      <p:to>
                                        <p:strVal val="visible"/>
                                      </p:to>
                                    </p:set>
                                    <p:animEffect transition="in" filter="fade">
                                      <p:cBhvr>
                                        <p:cTn id="36" dur="1000"/>
                                        <p:tgtEl>
                                          <p:spTgt spid="19458">
                                            <p:txEl>
                                              <p:pRg st="3" end="3"/>
                                            </p:txEl>
                                          </p:spTgt>
                                        </p:tgtEl>
                                      </p:cBhvr>
                                    </p:animEffect>
                                    <p:anim calcmode="lin" valueType="num">
                                      <p:cBhvr>
                                        <p:cTn id="37"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458">
                                            <p:txEl>
                                              <p:pRg st="4" end="4"/>
                                            </p:txEl>
                                          </p:spTgt>
                                        </p:tgtEl>
                                        <p:attrNameLst>
                                          <p:attrName>style.visibility</p:attrName>
                                        </p:attrNameLst>
                                      </p:cBhvr>
                                      <p:to>
                                        <p:strVal val="visible"/>
                                      </p:to>
                                    </p:set>
                                    <p:animEffect transition="in" filter="fade">
                                      <p:cBhvr>
                                        <p:cTn id="43" dur="1000"/>
                                        <p:tgtEl>
                                          <p:spTgt spid="19458">
                                            <p:txEl>
                                              <p:pRg st="4" end="4"/>
                                            </p:txEl>
                                          </p:spTgt>
                                        </p:tgtEl>
                                      </p:cBhvr>
                                    </p:animEffect>
                                    <p:anim calcmode="lin" valueType="num">
                                      <p:cBhvr>
                                        <p:cTn id="44"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458">
                                            <p:txEl>
                                              <p:pRg st="5" end="5"/>
                                            </p:txEl>
                                          </p:spTgt>
                                        </p:tgtEl>
                                        <p:attrNameLst>
                                          <p:attrName>style.visibility</p:attrName>
                                        </p:attrNameLst>
                                      </p:cBhvr>
                                      <p:to>
                                        <p:strVal val="visible"/>
                                      </p:to>
                                    </p:set>
                                    <p:animEffect transition="in" filter="fade">
                                      <p:cBhvr>
                                        <p:cTn id="50" dur="1000"/>
                                        <p:tgtEl>
                                          <p:spTgt spid="19458">
                                            <p:txEl>
                                              <p:pRg st="5" end="5"/>
                                            </p:txEl>
                                          </p:spTgt>
                                        </p:tgtEl>
                                      </p:cBhvr>
                                    </p:animEffect>
                                    <p:anim calcmode="lin" valueType="num">
                                      <p:cBhvr>
                                        <p:cTn id="51"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94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458">
                                            <p:txEl>
                                              <p:pRg st="6" end="6"/>
                                            </p:txEl>
                                          </p:spTgt>
                                        </p:tgtEl>
                                        <p:attrNameLst>
                                          <p:attrName>style.visibility</p:attrName>
                                        </p:attrNameLst>
                                      </p:cBhvr>
                                      <p:to>
                                        <p:strVal val="visible"/>
                                      </p:to>
                                    </p:set>
                                    <p:animEffect transition="in" filter="fade">
                                      <p:cBhvr>
                                        <p:cTn id="57" dur="1000"/>
                                        <p:tgtEl>
                                          <p:spTgt spid="19458">
                                            <p:txEl>
                                              <p:pRg st="6" end="6"/>
                                            </p:txEl>
                                          </p:spTgt>
                                        </p:tgtEl>
                                      </p:cBhvr>
                                    </p:animEffect>
                                    <p:anim calcmode="lin" valueType="num">
                                      <p:cBhvr>
                                        <p:cTn id="58" dur="10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94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458">
                                            <p:txEl>
                                              <p:pRg st="7" end="7"/>
                                            </p:txEl>
                                          </p:spTgt>
                                        </p:tgtEl>
                                        <p:attrNameLst>
                                          <p:attrName>style.visibility</p:attrName>
                                        </p:attrNameLst>
                                      </p:cBhvr>
                                      <p:to>
                                        <p:strVal val="visible"/>
                                      </p:to>
                                    </p:set>
                                    <p:animEffect transition="in" filter="fade">
                                      <p:cBhvr>
                                        <p:cTn id="64" dur="1000"/>
                                        <p:tgtEl>
                                          <p:spTgt spid="19458">
                                            <p:txEl>
                                              <p:pRg st="7" end="7"/>
                                            </p:txEl>
                                          </p:spTgt>
                                        </p:tgtEl>
                                      </p:cBhvr>
                                    </p:animEffect>
                                    <p:anim calcmode="lin" valueType="num">
                                      <p:cBhvr>
                                        <p:cTn id="65" dur="1000" fill="hold"/>
                                        <p:tgtEl>
                                          <p:spTgt spid="19458">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1945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458">
                                            <p:txEl>
                                              <p:pRg st="8" end="8"/>
                                            </p:txEl>
                                          </p:spTgt>
                                        </p:tgtEl>
                                        <p:attrNameLst>
                                          <p:attrName>style.visibility</p:attrName>
                                        </p:attrNameLst>
                                      </p:cBhvr>
                                      <p:to>
                                        <p:strVal val="visible"/>
                                      </p:to>
                                    </p:set>
                                    <p:animEffect transition="in" filter="fade">
                                      <p:cBhvr>
                                        <p:cTn id="71" dur="1000"/>
                                        <p:tgtEl>
                                          <p:spTgt spid="19458">
                                            <p:txEl>
                                              <p:pRg st="8" end="8"/>
                                            </p:txEl>
                                          </p:spTgt>
                                        </p:tgtEl>
                                      </p:cBhvr>
                                    </p:animEffect>
                                    <p:anim calcmode="lin" valueType="num">
                                      <p:cBhvr>
                                        <p:cTn id="72" dur="1000" fill="hold"/>
                                        <p:tgtEl>
                                          <p:spTgt spid="19458">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1945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7"/>
          <p:cNvPicPr>
            <a:picLocks noChangeAspect="1" noChangeArrowheads="1"/>
          </p:cNvPicPr>
          <p:nvPr/>
        </p:nvPicPr>
        <p:blipFill>
          <a:blip r:embed="rId2" cstate="screen"/>
          <a:srcRect/>
          <a:stretch>
            <a:fillRect/>
          </a:stretch>
        </p:blipFill>
        <p:spPr bwMode="auto">
          <a:xfrm>
            <a:off x="4151313" y="4278313"/>
            <a:ext cx="338455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矩形 4"/>
          <p:cNvSpPr>
            <a:spLocks noChangeArrowheads="1"/>
          </p:cNvSpPr>
          <p:nvPr/>
        </p:nvSpPr>
        <p:spPr bwMode="auto">
          <a:xfrm>
            <a:off x="7067550" y="3638550"/>
            <a:ext cx="418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400" b="1">
                <a:solidFill>
                  <a:srgbClr val="4111C0"/>
                </a:solidFill>
                <a:latin typeface="+mn-lt"/>
                <a:cs typeface="+mn-ea"/>
                <a:sym typeface="+mn-lt"/>
              </a:rPr>
              <a:t>七、如何让欺凌远离校园？</a:t>
            </a:r>
            <a:endParaRPr lang="zh-CN" altLang="en-US" sz="2400" b="1">
              <a:solidFill>
                <a:srgbClr val="4111C0"/>
              </a:solidFill>
              <a:latin typeface="+mn-lt"/>
              <a:cs typeface="+mn-ea"/>
              <a:sym typeface="+mn-lt"/>
            </a:endParaRPr>
          </a:p>
        </p:txBody>
      </p:sp>
      <p:sp>
        <p:nvSpPr>
          <p:cNvPr id="2" name="矩形 1"/>
          <p:cNvSpPr>
            <a:spLocks noChangeArrowheads="1"/>
          </p:cNvSpPr>
          <p:nvPr/>
        </p:nvSpPr>
        <p:spPr bwMode="auto">
          <a:xfrm>
            <a:off x="2016125" y="1381125"/>
            <a:ext cx="418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400" b="1">
                <a:solidFill>
                  <a:srgbClr val="4111C0"/>
                </a:solidFill>
                <a:latin typeface="+mn-lt"/>
                <a:cs typeface="+mn-ea"/>
                <a:sym typeface="+mn-lt"/>
              </a:rPr>
              <a:t>一、什么是校园欺凌</a:t>
            </a:r>
            <a:endParaRPr lang="zh-CN" altLang="en-US" sz="2400" b="1">
              <a:solidFill>
                <a:srgbClr val="4111C0"/>
              </a:solidFill>
              <a:latin typeface="+mn-lt"/>
              <a:cs typeface="+mn-ea"/>
              <a:sym typeface="+mn-lt"/>
            </a:endParaRPr>
          </a:p>
        </p:txBody>
      </p:sp>
      <p:sp>
        <p:nvSpPr>
          <p:cNvPr id="3" name="矩形 2"/>
          <p:cNvSpPr>
            <a:spLocks noChangeArrowheads="1"/>
          </p:cNvSpPr>
          <p:nvPr/>
        </p:nvSpPr>
        <p:spPr bwMode="auto">
          <a:xfrm>
            <a:off x="2016125" y="2117725"/>
            <a:ext cx="418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400" b="1">
                <a:solidFill>
                  <a:srgbClr val="4111C0"/>
                </a:solidFill>
                <a:latin typeface="+mn-lt"/>
                <a:cs typeface="+mn-ea"/>
                <a:sym typeface="+mn-lt"/>
              </a:rPr>
              <a:t>二、校园欺凌的主要表现行为</a:t>
            </a:r>
            <a:endParaRPr lang="zh-CN" altLang="en-US" sz="2400" b="1">
              <a:solidFill>
                <a:srgbClr val="4111C0"/>
              </a:solidFill>
              <a:latin typeface="+mn-lt"/>
              <a:cs typeface="+mn-ea"/>
              <a:sym typeface="+mn-lt"/>
            </a:endParaRPr>
          </a:p>
        </p:txBody>
      </p:sp>
      <p:sp>
        <p:nvSpPr>
          <p:cNvPr id="4" name="矩形 3"/>
          <p:cNvSpPr>
            <a:spLocks noChangeArrowheads="1"/>
          </p:cNvSpPr>
          <p:nvPr/>
        </p:nvSpPr>
        <p:spPr bwMode="auto">
          <a:xfrm>
            <a:off x="2016125" y="2854325"/>
            <a:ext cx="417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400" b="1">
                <a:solidFill>
                  <a:srgbClr val="4111C0"/>
                </a:solidFill>
                <a:latin typeface="+mn-lt"/>
                <a:cs typeface="+mn-ea"/>
                <a:sym typeface="+mn-lt"/>
              </a:rPr>
              <a:t>三、校园欺凌的特点</a:t>
            </a:r>
            <a:endParaRPr lang="zh-CN" altLang="en-US" sz="2400" b="1">
              <a:solidFill>
                <a:srgbClr val="4111C0"/>
              </a:solidFill>
              <a:latin typeface="+mn-lt"/>
              <a:cs typeface="+mn-ea"/>
              <a:sym typeface="+mn-lt"/>
            </a:endParaRPr>
          </a:p>
        </p:txBody>
      </p:sp>
      <p:sp>
        <p:nvSpPr>
          <p:cNvPr id="5" name="矩形 4"/>
          <p:cNvSpPr>
            <a:spLocks noChangeArrowheads="1"/>
          </p:cNvSpPr>
          <p:nvPr/>
        </p:nvSpPr>
        <p:spPr bwMode="auto">
          <a:xfrm>
            <a:off x="2016125" y="3590925"/>
            <a:ext cx="417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400" b="1">
                <a:solidFill>
                  <a:srgbClr val="4111C0"/>
                </a:solidFill>
                <a:latin typeface="+mn-lt"/>
                <a:cs typeface="+mn-ea"/>
                <a:sym typeface="+mn-lt"/>
              </a:rPr>
              <a:t>四、校园欺凌的危害及后果</a:t>
            </a:r>
            <a:endParaRPr lang="zh-CN" altLang="en-US" sz="2400" b="1">
              <a:solidFill>
                <a:srgbClr val="4111C0"/>
              </a:solidFill>
              <a:latin typeface="+mn-lt"/>
              <a:cs typeface="+mn-ea"/>
              <a:sym typeface="+mn-lt"/>
            </a:endParaRPr>
          </a:p>
        </p:txBody>
      </p:sp>
      <p:sp>
        <p:nvSpPr>
          <p:cNvPr id="6" name="矩形 5"/>
          <p:cNvSpPr>
            <a:spLocks noChangeArrowheads="1"/>
          </p:cNvSpPr>
          <p:nvPr/>
        </p:nvSpPr>
        <p:spPr bwMode="auto">
          <a:xfrm>
            <a:off x="7067550" y="1509713"/>
            <a:ext cx="418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400" b="1">
                <a:solidFill>
                  <a:srgbClr val="4111C0"/>
                </a:solidFill>
                <a:latin typeface="+mn-lt"/>
                <a:cs typeface="+mn-ea"/>
                <a:sym typeface="+mn-lt"/>
              </a:rPr>
              <a:t>五、校园欺凌需要承担的后果</a:t>
            </a:r>
            <a:endParaRPr lang="zh-CN" altLang="en-US" sz="2400" b="1">
              <a:solidFill>
                <a:srgbClr val="4111C0"/>
              </a:solidFill>
              <a:latin typeface="+mn-lt"/>
              <a:cs typeface="+mn-ea"/>
              <a:sym typeface="+mn-lt"/>
            </a:endParaRPr>
          </a:p>
        </p:txBody>
      </p:sp>
      <p:sp>
        <p:nvSpPr>
          <p:cNvPr id="7" name="矩形 6"/>
          <p:cNvSpPr>
            <a:spLocks noChangeArrowheads="1"/>
          </p:cNvSpPr>
          <p:nvPr/>
        </p:nvSpPr>
        <p:spPr bwMode="auto">
          <a:xfrm>
            <a:off x="7067550" y="2574925"/>
            <a:ext cx="4186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400" b="1">
                <a:solidFill>
                  <a:srgbClr val="4111C0"/>
                </a:solidFill>
                <a:latin typeface="+mn-lt"/>
                <a:cs typeface="+mn-ea"/>
                <a:sym typeface="+mn-lt"/>
              </a:rPr>
              <a:t>六、如何正确应对校园欺凌？</a:t>
            </a:r>
            <a:endParaRPr lang="zh-CN" altLang="en-US" sz="2400" b="1">
              <a:solidFill>
                <a:srgbClr val="4111C0"/>
              </a:solidFill>
              <a:latin typeface="+mn-lt"/>
              <a:cs typeface="+mn-ea"/>
              <a:sym typeface="+mn-lt"/>
            </a:endParaRPr>
          </a:p>
        </p:txBody>
      </p:sp>
      <p:pic>
        <p:nvPicPr>
          <p:cNvPr id="16" name="图片 15"/>
          <p:cNvPicPr>
            <a:picLocks noChangeAspect="1" noChangeArrowheads="1"/>
          </p:cNvPicPr>
          <p:nvPr/>
        </p:nvPicPr>
        <p:blipFill>
          <a:blip r:embed="rId3" cstate="screen"/>
          <a:srcRect/>
          <a:stretch>
            <a:fillRect/>
          </a:stretch>
        </p:blipFill>
        <p:spPr bwMode="auto">
          <a:xfrm>
            <a:off x="592138" y="228600"/>
            <a:ext cx="11953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图片 23"/>
          <p:cNvPicPr>
            <a:picLocks noChangeAspect="1" noChangeArrowheads="1"/>
          </p:cNvPicPr>
          <p:nvPr/>
        </p:nvPicPr>
        <p:blipFill>
          <a:blip r:embed="rId4" cstate="screen"/>
          <a:srcRect/>
          <a:stretch>
            <a:fillRect/>
          </a:stretch>
        </p:blipFill>
        <p:spPr bwMode="auto">
          <a:xfrm>
            <a:off x="9664700" y="3305175"/>
            <a:ext cx="25273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cstate="screen"/>
          <a:srcRect/>
          <a:stretch>
            <a:fillRect/>
          </a:stretch>
        </p:blipFill>
        <p:spPr bwMode="auto">
          <a:xfrm>
            <a:off x="1022350" y="1204913"/>
            <a:ext cx="9937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noChangeArrowheads="1"/>
          </p:cNvPicPr>
          <p:nvPr/>
        </p:nvPicPr>
        <p:blipFill>
          <a:blip r:embed="rId5" cstate="screen"/>
          <a:srcRect/>
          <a:stretch>
            <a:fillRect/>
          </a:stretch>
        </p:blipFill>
        <p:spPr bwMode="auto">
          <a:xfrm>
            <a:off x="1022350" y="1957388"/>
            <a:ext cx="9937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noChangeArrowheads="1"/>
          </p:cNvPicPr>
          <p:nvPr/>
        </p:nvPicPr>
        <p:blipFill>
          <a:blip r:embed="rId5" cstate="screen"/>
          <a:srcRect/>
          <a:stretch>
            <a:fillRect/>
          </a:stretch>
        </p:blipFill>
        <p:spPr bwMode="auto">
          <a:xfrm>
            <a:off x="1022350" y="2663825"/>
            <a:ext cx="9937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noChangeArrowheads="1"/>
          </p:cNvPicPr>
          <p:nvPr/>
        </p:nvPicPr>
        <p:blipFill>
          <a:blip r:embed="rId5" cstate="screen"/>
          <a:srcRect/>
          <a:stretch>
            <a:fillRect/>
          </a:stretch>
        </p:blipFill>
        <p:spPr bwMode="auto">
          <a:xfrm>
            <a:off x="1022350" y="3419475"/>
            <a:ext cx="9937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p:cNvPicPr>
            <a:picLocks noChangeAspect="1" noChangeArrowheads="1"/>
          </p:cNvPicPr>
          <p:nvPr/>
        </p:nvPicPr>
        <p:blipFill>
          <a:blip r:embed="rId6" cstate="screen"/>
          <a:srcRect/>
          <a:stretch>
            <a:fillRect/>
          </a:stretch>
        </p:blipFill>
        <p:spPr bwMode="auto">
          <a:xfrm>
            <a:off x="6191250" y="3463925"/>
            <a:ext cx="9937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p:cNvPicPr>
            <a:picLocks noChangeAspect="1" noChangeArrowheads="1"/>
          </p:cNvPicPr>
          <p:nvPr/>
        </p:nvPicPr>
        <p:blipFill>
          <a:blip r:embed="rId6" cstate="screen"/>
          <a:srcRect/>
          <a:stretch>
            <a:fillRect/>
          </a:stretch>
        </p:blipFill>
        <p:spPr bwMode="auto">
          <a:xfrm>
            <a:off x="6191250" y="2374900"/>
            <a:ext cx="9937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noChangeArrowheads="1"/>
          </p:cNvPicPr>
          <p:nvPr/>
        </p:nvPicPr>
        <p:blipFill>
          <a:blip r:embed="rId6" cstate="screen"/>
          <a:srcRect/>
          <a:stretch>
            <a:fillRect/>
          </a:stretch>
        </p:blipFill>
        <p:spPr bwMode="auto">
          <a:xfrm>
            <a:off x="6191250" y="1308100"/>
            <a:ext cx="9937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5303912" y="228600"/>
            <a:ext cx="1296144" cy="200055"/>
          </a:xfrm>
          <a:prstGeom prst="rect">
            <a:avLst/>
          </a:prstGeom>
          <a:noFill/>
        </p:spPr>
        <p:txBody>
          <a:bodyPr wrap="square" rtlCol="0">
            <a:spAutoFit/>
          </a:bodyPr>
          <a:lstStyle/>
          <a:p>
            <a:r>
              <a:rPr lang="en-US" altLang="zh-CN" sz="700" dirty="0">
                <a:solidFill>
                  <a:srgbClr val="BEECFA"/>
                </a:solidFill>
              </a:rPr>
              <a:t>https://www.ypppt.com/</a:t>
            </a:r>
            <a:endParaRPr lang="zh-CN" altLang="en-US" sz="700" dirty="0">
              <a:solidFill>
                <a:srgbClr val="BEECFA"/>
              </a:solidFill>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152"/>
                                        </p:tgtEl>
                                        <p:attrNameLst>
                                          <p:attrName>style.visibility</p:attrName>
                                        </p:attrNameLst>
                                      </p:cBhvr>
                                      <p:to>
                                        <p:strVal val="visible"/>
                                      </p:to>
                                    </p:set>
                                    <p:animEffect transition="in" filter="fade">
                                      <p:cBhvr>
                                        <p:cTn id="75" dur="1000"/>
                                        <p:tgtEl>
                                          <p:spTgt spid="6152"/>
                                        </p:tgtEl>
                                      </p:cBhvr>
                                    </p:animEffect>
                                    <p:anim calcmode="lin" valueType="num">
                                      <p:cBhvr>
                                        <p:cTn id="76" dur="1000" fill="hold"/>
                                        <p:tgtEl>
                                          <p:spTgt spid="6152"/>
                                        </p:tgtEl>
                                        <p:attrNameLst>
                                          <p:attrName>ppt_x</p:attrName>
                                        </p:attrNameLst>
                                      </p:cBhvr>
                                      <p:tavLst>
                                        <p:tav tm="0">
                                          <p:val>
                                            <p:strVal val="#ppt_x"/>
                                          </p:val>
                                        </p:tav>
                                        <p:tav tm="100000">
                                          <p:val>
                                            <p:strVal val="#ppt_x"/>
                                          </p:val>
                                        </p:tav>
                                      </p:tavLst>
                                    </p:anim>
                                    <p:anim calcmode="lin" valueType="num">
                                      <p:cBhvr>
                                        <p:cTn id="77" dur="1000" fill="hold"/>
                                        <p:tgtEl>
                                          <p:spTgt spid="615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1000"/>
                                        <p:tgtEl>
                                          <p:spTgt spid="6"/>
                                        </p:tgtEl>
                                      </p:cBhvr>
                                    </p:animEffect>
                                    <p:anim calcmode="lin" valueType="num">
                                      <p:cBhvr>
                                        <p:cTn id="86" dur="1000" fill="hold"/>
                                        <p:tgtEl>
                                          <p:spTgt spid="6"/>
                                        </p:tgtEl>
                                        <p:attrNameLst>
                                          <p:attrName>ppt_x</p:attrName>
                                        </p:attrNameLst>
                                      </p:cBhvr>
                                      <p:tavLst>
                                        <p:tav tm="0">
                                          <p:val>
                                            <p:strVal val="#ppt_x"/>
                                          </p:val>
                                        </p:tav>
                                        <p:tav tm="100000">
                                          <p:val>
                                            <p:strVal val="#ppt_x"/>
                                          </p:val>
                                        </p:tav>
                                      </p:tavLst>
                                    </p:anim>
                                    <p:anim calcmode="lin" valueType="num">
                                      <p:cBhvr>
                                        <p:cTn id="8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2" grpId="0"/>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4" name="图片 3"/>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2424113" y="1916113"/>
            <a:ext cx="241300" cy="2690812"/>
            <a:chOff x="2037394" y="1772816"/>
            <a:chExt cx="242182" cy="2690454"/>
          </a:xfrm>
        </p:grpSpPr>
        <p:sp>
          <p:nvSpPr>
            <p:cNvPr id="5" name="椭圆 4"/>
            <p:cNvSpPr/>
            <p:nvPr/>
          </p:nvSpPr>
          <p:spPr>
            <a:xfrm>
              <a:off x="2037394" y="1772816"/>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cxnSp>
          <p:nvCxnSpPr>
            <p:cNvPr id="11" name="直接连接符 10"/>
            <p:cNvCxnSpPr/>
            <p:nvPr/>
          </p:nvCxnSpPr>
          <p:spPr>
            <a:xfrm>
              <a:off x="2158485" y="1890275"/>
              <a:ext cx="0" cy="2555535"/>
            </a:xfrm>
            <a:prstGeom prst="line">
              <a:avLst/>
            </a:prstGeom>
            <a:ln>
              <a:solidFill>
                <a:srgbClr val="3F64C8"/>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037394" y="2588682"/>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 name="椭圆 8"/>
            <p:cNvSpPr/>
            <p:nvPr/>
          </p:nvSpPr>
          <p:spPr>
            <a:xfrm>
              <a:off x="2037394" y="3404549"/>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0" name="椭圆 9"/>
            <p:cNvSpPr/>
            <p:nvPr/>
          </p:nvSpPr>
          <p:spPr>
            <a:xfrm>
              <a:off x="2037394" y="4220415"/>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14" name="矩形 13"/>
          <p:cNvSpPr>
            <a:spLocks noChangeArrowheads="1"/>
          </p:cNvSpPr>
          <p:nvPr/>
        </p:nvSpPr>
        <p:spPr bwMode="auto">
          <a:xfrm>
            <a:off x="2786865" y="1849435"/>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已满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14</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周岁不满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18</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a:t>
            </a:r>
            <a:endPar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sp>
        <p:nvSpPr>
          <p:cNvPr id="15" name="矩形 14"/>
          <p:cNvSpPr>
            <a:spLocks noChangeArrowheads="1"/>
          </p:cNvSpPr>
          <p:nvPr/>
        </p:nvSpPr>
        <p:spPr bwMode="auto">
          <a:xfrm>
            <a:off x="2786865" y="2642380"/>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已满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16</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a:t>
            </a:r>
            <a:endPar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sp>
        <p:nvSpPr>
          <p:cNvPr id="16" name="矩形 15"/>
          <p:cNvSpPr>
            <a:spLocks noChangeArrowheads="1"/>
          </p:cNvSpPr>
          <p:nvPr/>
        </p:nvSpPr>
        <p:spPr bwMode="auto">
          <a:xfrm>
            <a:off x="2786865" y="3519531"/>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已满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14</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周岁不满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16</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a:t>
            </a:r>
            <a:endPar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sp>
        <p:nvSpPr>
          <p:cNvPr id="17" name="矩形 16"/>
          <p:cNvSpPr>
            <a:spLocks noChangeArrowheads="1"/>
          </p:cNvSpPr>
          <p:nvPr/>
        </p:nvSpPr>
        <p:spPr bwMode="auto">
          <a:xfrm>
            <a:off x="2786865" y="4367421"/>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14</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周岁以下</a:t>
            </a:r>
            <a:endPar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sp>
        <p:nvSpPr>
          <p:cNvPr id="18" name="矩形 17"/>
          <p:cNvSpPr>
            <a:spLocks noChangeArrowheads="1"/>
          </p:cNvSpPr>
          <p:nvPr/>
        </p:nvSpPr>
        <p:spPr bwMode="auto">
          <a:xfrm>
            <a:off x="5365750" y="1849438"/>
            <a:ext cx="2232025" cy="3381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应当从轻或是减轻处罚</a:t>
            </a:r>
            <a:endParaRPr lang="zh-CN" altLang="en-US" sz="1600" dirty="0">
              <a:solidFill>
                <a:schemeClr val="tx1">
                  <a:lumMod val="65000"/>
                  <a:lumOff val="35000"/>
                </a:schemeClr>
              </a:solidFill>
              <a:latin typeface="+mn-lt"/>
              <a:cs typeface="+mn-ea"/>
              <a:sym typeface="+mn-lt"/>
            </a:endParaRPr>
          </a:p>
        </p:txBody>
      </p:sp>
      <p:sp>
        <p:nvSpPr>
          <p:cNvPr id="19" name="矩形 18"/>
          <p:cNvSpPr>
            <a:spLocks noChangeArrowheads="1"/>
          </p:cNvSpPr>
          <p:nvPr/>
        </p:nvSpPr>
        <p:spPr bwMode="auto">
          <a:xfrm>
            <a:off x="4187825" y="2657475"/>
            <a:ext cx="2232025" cy="3381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应当负刑事责任</a:t>
            </a:r>
            <a:endParaRPr lang="zh-CN" altLang="en-US" sz="1600" dirty="0">
              <a:solidFill>
                <a:schemeClr val="tx1">
                  <a:lumMod val="65000"/>
                  <a:lumOff val="35000"/>
                </a:schemeClr>
              </a:solidFill>
              <a:latin typeface="+mn-lt"/>
              <a:cs typeface="+mn-ea"/>
              <a:sym typeface="+mn-lt"/>
            </a:endParaRPr>
          </a:p>
        </p:txBody>
      </p:sp>
      <p:sp>
        <p:nvSpPr>
          <p:cNvPr id="20" name="矩形 19"/>
          <p:cNvSpPr>
            <a:spLocks noChangeArrowheads="1"/>
          </p:cNvSpPr>
          <p:nvPr/>
        </p:nvSpPr>
        <p:spPr bwMode="auto">
          <a:xfrm>
            <a:off x="5365750" y="3467100"/>
            <a:ext cx="5410200"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犯故意杀人，故意伤害，致人重伤或是死亡，强奸，抢劫，贩毒，放火，爆炸，投毒罪的应当负刑责</a:t>
            </a:r>
            <a:endParaRPr lang="zh-CN" altLang="en-US" sz="1600" dirty="0">
              <a:solidFill>
                <a:schemeClr val="tx1">
                  <a:lumMod val="65000"/>
                  <a:lumOff val="35000"/>
                </a:schemeClr>
              </a:solidFill>
              <a:latin typeface="+mn-lt"/>
              <a:cs typeface="+mn-ea"/>
              <a:sym typeface="+mn-lt"/>
            </a:endParaRPr>
          </a:p>
        </p:txBody>
      </p:sp>
      <p:sp>
        <p:nvSpPr>
          <p:cNvPr id="21" name="矩形 20"/>
          <p:cNvSpPr>
            <a:spLocks noChangeArrowheads="1"/>
          </p:cNvSpPr>
          <p:nvPr/>
        </p:nvSpPr>
        <p:spPr bwMode="auto">
          <a:xfrm>
            <a:off x="4151313" y="4397375"/>
            <a:ext cx="1643062" cy="3381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完全无刑事责任</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11424" y="4149080"/>
            <a:ext cx="1296144" cy="123111"/>
          </a:xfrm>
          <a:prstGeom prst="rect">
            <a:avLst/>
          </a:prstGeom>
          <a:noFill/>
        </p:spPr>
        <p:txBody>
          <a:bodyPr wrap="square" rtlCol="0">
            <a:spAutoFit/>
          </a:bodyPr>
          <a:lstStyle/>
          <a:p>
            <a:pPr defTabSz="914400" eaLnBrk="1" fontAlgn="auto" hangingPunct="1">
              <a:lnSpc>
                <a:spcPct val="200000"/>
              </a:lnSpc>
              <a:spcBef>
                <a:spcPts val="0"/>
              </a:spcBef>
              <a:spcAft>
                <a:spcPts val="0"/>
              </a:spcAft>
            </a:pP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课件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www.ypppt.com/kejian</a:t>
            </a:r>
            <a:r>
              <a:rPr lang="en-US" altLang="zh-CN" sz="100" dirty="0">
                <a:solidFill>
                  <a:schemeClr val="bg1"/>
                </a:solidFill>
                <a:latin typeface="微软雅黑" panose="020B0503020204020204" pitchFamily="34" charset="-122"/>
                <a:ea typeface="微软雅黑" panose="020B0503020204020204" pitchFamily="34" charset="-122"/>
              </a:rPr>
              <a:t>/</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2" cstate="screen"/>
          <a:srcRect/>
          <a:stretch>
            <a:fillRect/>
          </a:stretch>
        </p:blipFill>
        <p:spPr bwMode="auto">
          <a:xfrm>
            <a:off x="3055938" y="509588"/>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56325"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56326"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56327"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4" cstate="screen"/>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4406900" y="1784350"/>
            <a:ext cx="3825875" cy="923925"/>
            <a:chOff x="4247871" y="1678745"/>
            <a:chExt cx="3825158" cy="924104"/>
          </a:xfrm>
        </p:grpSpPr>
        <p:sp>
          <p:nvSpPr>
            <p:cNvPr id="56337"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06</a:t>
              </a:r>
              <a:endParaRPr lang="zh-CN" altLang="en-US" sz="3600" b="1">
                <a:solidFill>
                  <a:srgbClr val="4111C0"/>
                </a:solidFill>
                <a:latin typeface="+mn-lt"/>
                <a:cs typeface="+mn-ea"/>
                <a:sym typeface="+mn-lt"/>
              </a:endParaRPr>
            </a:p>
          </p:txBody>
        </p:sp>
        <p:sp>
          <p:nvSpPr>
            <p:cNvPr id="56338"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p:nvPr/>
        </p:nvGrpSpPr>
        <p:grpSpPr bwMode="auto">
          <a:xfrm>
            <a:off x="3076575" y="2681288"/>
            <a:ext cx="6294438" cy="2320925"/>
            <a:chOff x="2313395" y="93108"/>
            <a:chExt cx="9737819" cy="2320564"/>
          </a:xfrm>
        </p:grpSpPr>
        <p:sp>
          <p:nvSpPr>
            <p:cNvPr id="21" name="矩形 6"/>
            <p:cNvSpPr>
              <a:spLocks noChangeArrowheads="1"/>
            </p:cNvSpPr>
            <p:nvPr/>
          </p:nvSpPr>
          <p:spPr bwMode="auto">
            <a:xfrm>
              <a:off x="2763015" y="105348"/>
              <a:ext cx="8838583" cy="2308324"/>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如何正确应对校园欺凌</a:t>
              </a:r>
              <a:endParaRPr lang="zh-CN" altLang="en-US" sz="72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2313395" y="93108"/>
              <a:ext cx="9737819" cy="230796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如何正确应对校园欺凌</a:t>
              </a:r>
              <a:endPar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25" name="图片 24"/>
          <p:cNvPicPr>
            <a:picLocks noChangeAspect="1" noChangeArrowheads="1"/>
          </p:cNvPicPr>
          <p:nvPr/>
        </p:nvPicPr>
        <p:blipFill>
          <a:blip r:embed="rId5" cstate="screen"/>
          <a:srcRect/>
          <a:stretch>
            <a:fillRect/>
          </a:stretch>
        </p:blipFill>
        <p:spPr bwMode="auto">
          <a:xfrm>
            <a:off x="2849563" y="11001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391650" y="479425"/>
            <a:ext cx="2159000" cy="1416050"/>
            <a:chOff x="409082" y="228032"/>
            <a:chExt cx="1766876" cy="1304736"/>
          </a:xfrm>
        </p:grpSpPr>
        <p:pic>
          <p:nvPicPr>
            <p:cNvPr id="56333" name="图片 18"/>
            <p:cNvPicPr>
              <a:picLocks noChangeAspect="1" noChangeArrowheads="1"/>
            </p:cNvPicPr>
            <p:nvPr/>
          </p:nvPicPr>
          <p:blipFill>
            <a:blip r:embed="rId6" cstate="screen"/>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图片 25"/>
            <p:cNvPicPr>
              <a:picLocks noChangeAspect="1" noChangeArrowheads="1"/>
            </p:cNvPicPr>
            <p:nvPr/>
          </p:nvPicPr>
          <p:blipFill>
            <a:blip r:embed="rId7" cstate="screen"/>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919288" y="1847850"/>
            <a:ext cx="1873250" cy="523875"/>
          </a:xfrm>
          <a:prstGeom prst="rect">
            <a:avLst/>
          </a:prstGeom>
          <a:solidFill>
            <a:srgbClr val="3F64C8"/>
          </a:solidFill>
          <a:ln w="9525">
            <a:solidFill>
              <a:srgbClr val="3F64C8"/>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endParaRPr lang="zh-CN" altLang="en-US" b="1">
              <a:solidFill>
                <a:schemeClr val="bg1"/>
              </a:solidFill>
              <a:latin typeface="+mn-lt"/>
              <a:cs typeface="+mn-ea"/>
              <a:sym typeface="+mn-lt"/>
            </a:endParaRPr>
          </a:p>
        </p:txBody>
      </p:sp>
      <p:sp>
        <p:nvSpPr>
          <p:cNvPr id="8" name="矩形 12"/>
          <p:cNvSpPr>
            <a:spLocks noChangeArrowheads="1"/>
          </p:cNvSpPr>
          <p:nvPr/>
        </p:nvSpPr>
        <p:spPr bwMode="auto">
          <a:xfrm>
            <a:off x="1703388" y="2574925"/>
            <a:ext cx="8496300" cy="23495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defRPr/>
            </a:pPr>
            <a:r>
              <a:rPr lang="en-US" altLang="zh-CN" sz="1600" dirty="0">
                <a:solidFill>
                  <a:schemeClr val="tx1">
                    <a:lumMod val="65000"/>
                    <a:lumOff val="35000"/>
                  </a:schemeClr>
                </a:solidFill>
                <a:latin typeface="+mn-lt"/>
                <a:cs typeface="+mn-ea"/>
                <a:sym typeface="+mn-lt"/>
              </a:rPr>
              <a:t>    2017</a:t>
            </a:r>
            <a:r>
              <a:rPr lang="zh-CN" altLang="en-US" sz="1600" dirty="0">
                <a:solidFill>
                  <a:schemeClr val="tx1">
                    <a:lumMod val="65000"/>
                    <a:lumOff val="35000"/>
                  </a:schemeClr>
                </a:solidFill>
                <a:latin typeface="+mn-lt"/>
                <a:cs typeface="+mn-ea"/>
                <a:sym typeface="+mn-lt"/>
              </a:rPr>
              <a:t>年</a:t>
            </a:r>
            <a:r>
              <a:rPr lang="en-US" altLang="zh-CN" sz="1600" dirty="0">
                <a:solidFill>
                  <a:schemeClr val="tx1">
                    <a:lumMod val="65000"/>
                    <a:lumOff val="35000"/>
                  </a:schemeClr>
                </a:solidFill>
                <a:latin typeface="+mn-lt"/>
                <a:cs typeface="+mn-ea"/>
                <a:sym typeface="+mn-lt"/>
              </a:rPr>
              <a:t>11</a:t>
            </a:r>
            <a:r>
              <a:rPr lang="zh-CN" altLang="en-US" sz="1600" dirty="0">
                <a:solidFill>
                  <a:schemeClr val="tx1">
                    <a:lumMod val="65000"/>
                    <a:lumOff val="35000"/>
                  </a:schemeClr>
                </a:solidFill>
                <a:latin typeface="+mn-lt"/>
                <a:cs typeface="+mn-ea"/>
                <a:sym typeface="+mn-lt"/>
              </a:rPr>
              <a:t>月</a:t>
            </a: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日上午，北京西城法院公开宣判一起校园欺凌案。朱某等</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名未成年女孩因犯寻衅滋事罪分别获刑，其中朱某获刑</a:t>
            </a:r>
            <a:r>
              <a:rPr lang="en-US" altLang="zh-CN" sz="1600" dirty="0">
                <a:solidFill>
                  <a:schemeClr val="tx1">
                    <a:lumMod val="65000"/>
                    <a:lumOff val="35000"/>
                  </a:schemeClr>
                </a:solidFill>
                <a:latin typeface="+mn-lt"/>
                <a:cs typeface="+mn-ea"/>
                <a:sym typeface="+mn-lt"/>
              </a:rPr>
              <a:t>1</a:t>
            </a:r>
            <a:r>
              <a:rPr lang="zh-CN" altLang="en-US" sz="1600" dirty="0">
                <a:solidFill>
                  <a:schemeClr val="tx1">
                    <a:lumMod val="65000"/>
                    <a:lumOff val="35000"/>
                  </a:schemeClr>
                </a:solidFill>
                <a:latin typeface="+mn-lt"/>
                <a:cs typeface="+mn-ea"/>
                <a:sym typeface="+mn-lt"/>
              </a:rPr>
              <a:t>年，其他</a:t>
            </a: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人分别获刑</a:t>
            </a:r>
            <a:r>
              <a:rPr lang="en-US" altLang="zh-CN" sz="1600" dirty="0">
                <a:solidFill>
                  <a:schemeClr val="tx1">
                    <a:lumMod val="65000"/>
                    <a:lumOff val="35000"/>
                  </a:schemeClr>
                </a:solidFill>
                <a:latin typeface="+mn-lt"/>
                <a:cs typeface="+mn-ea"/>
                <a:sym typeface="+mn-lt"/>
              </a:rPr>
              <a:t>11</a:t>
            </a:r>
            <a:r>
              <a:rPr lang="zh-CN" altLang="en-US" sz="1600" dirty="0">
                <a:solidFill>
                  <a:schemeClr val="tx1">
                    <a:lumMod val="65000"/>
                    <a:lumOff val="35000"/>
                  </a:schemeClr>
                </a:solidFill>
                <a:latin typeface="+mn-lt"/>
                <a:cs typeface="+mn-ea"/>
                <a:sym typeface="+mn-lt"/>
              </a:rPr>
              <a:t>个月。</a:t>
            </a:r>
            <a:endParaRPr lang="zh-CN" altLang="en-US" sz="1600" dirty="0">
              <a:solidFill>
                <a:schemeClr val="tx1">
                  <a:lumMod val="65000"/>
                  <a:lumOff val="35000"/>
                </a:schemeClr>
              </a:solidFill>
              <a:latin typeface="+mn-lt"/>
              <a:cs typeface="+mn-ea"/>
              <a:sym typeface="+mn-lt"/>
            </a:endParaRPr>
          </a:p>
          <a:p>
            <a:pPr eaLnBrk="1" hangingPunct="1">
              <a:lnSpc>
                <a:spcPct val="150000"/>
              </a:lnSpc>
              <a:spcBef>
                <a:spcPct val="0"/>
              </a:spcBef>
              <a:buFontTx/>
              <a:buNone/>
              <a:defRPr/>
            </a:pPr>
            <a:r>
              <a:rPr lang="zh-CN" altLang="en-US" sz="1600" dirty="0">
                <a:solidFill>
                  <a:schemeClr val="tx1">
                    <a:lumMod val="65000"/>
                    <a:lumOff val="35000"/>
                  </a:schemeClr>
                </a:solidFill>
                <a:latin typeface="+mn-lt"/>
                <a:cs typeface="+mn-ea"/>
                <a:sym typeface="+mn-lt"/>
              </a:rPr>
              <a:t>　　北京西城法院经审理查明，</a:t>
            </a:r>
            <a:r>
              <a:rPr lang="en-US" altLang="zh-CN" sz="1600" dirty="0">
                <a:solidFill>
                  <a:schemeClr val="tx1">
                    <a:lumMod val="65000"/>
                    <a:lumOff val="35000"/>
                  </a:schemeClr>
                </a:solidFill>
                <a:latin typeface="+mn-lt"/>
                <a:cs typeface="+mn-ea"/>
                <a:sym typeface="+mn-lt"/>
              </a:rPr>
              <a:t>2017</a:t>
            </a:r>
            <a:r>
              <a:rPr lang="zh-CN" altLang="en-US" sz="1600" dirty="0">
                <a:solidFill>
                  <a:schemeClr val="tx1">
                    <a:lumMod val="65000"/>
                    <a:lumOff val="35000"/>
                  </a:schemeClr>
                </a:solidFill>
                <a:latin typeface="+mn-lt"/>
                <a:cs typeface="+mn-ea"/>
                <a:sym typeface="+mn-lt"/>
              </a:rPr>
              <a:t>年</a:t>
            </a: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月</a:t>
            </a:r>
            <a:r>
              <a:rPr lang="en-US" altLang="zh-CN" sz="1600" dirty="0">
                <a:solidFill>
                  <a:schemeClr val="tx1">
                    <a:lumMod val="65000"/>
                    <a:lumOff val="35000"/>
                  </a:schemeClr>
                </a:solidFill>
                <a:latin typeface="+mn-lt"/>
                <a:cs typeface="+mn-ea"/>
                <a:sym typeface="+mn-lt"/>
              </a:rPr>
              <a:t>28</a:t>
            </a:r>
            <a:r>
              <a:rPr lang="zh-CN" altLang="en-US" sz="1600" dirty="0">
                <a:solidFill>
                  <a:schemeClr val="tx1">
                    <a:lumMod val="65000"/>
                    <a:lumOff val="35000"/>
                  </a:schemeClr>
                </a:solidFill>
                <a:latin typeface="+mn-lt"/>
                <a:cs typeface="+mn-ea"/>
                <a:sym typeface="+mn-lt"/>
              </a:rPr>
              <a:t>日</a:t>
            </a:r>
            <a:r>
              <a:rPr lang="en-US" altLang="zh-CN" sz="1600" dirty="0">
                <a:solidFill>
                  <a:schemeClr val="tx1">
                    <a:lumMod val="65000"/>
                    <a:lumOff val="35000"/>
                  </a:schemeClr>
                </a:solidFill>
                <a:latin typeface="+mn-lt"/>
                <a:cs typeface="+mn-ea"/>
                <a:sym typeface="+mn-lt"/>
              </a:rPr>
              <a:t>15</a:t>
            </a:r>
            <a:r>
              <a:rPr lang="zh-CN" altLang="en-US" sz="1600" dirty="0">
                <a:solidFill>
                  <a:schemeClr val="tx1">
                    <a:lumMod val="65000"/>
                    <a:lumOff val="35000"/>
                  </a:schemeClr>
                </a:solidFill>
                <a:latin typeface="+mn-lt"/>
                <a:cs typeface="+mn-ea"/>
                <a:sym typeface="+mn-lt"/>
              </a:rPr>
              <a:t>时至</a:t>
            </a:r>
            <a:r>
              <a:rPr lang="en-US" altLang="zh-CN" sz="1600" dirty="0">
                <a:solidFill>
                  <a:schemeClr val="tx1">
                    <a:lumMod val="65000"/>
                    <a:lumOff val="35000"/>
                  </a:schemeClr>
                </a:solidFill>
                <a:latin typeface="+mn-lt"/>
                <a:cs typeface="+mn-ea"/>
                <a:sym typeface="+mn-lt"/>
              </a:rPr>
              <a:t>22</a:t>
            </a:r>
            <a:r>
              <a:rPr lang="zh-CN" altLang="en-US" sz="1600" dirty="0">
                <a:solidFill>
                  <a:schemeClr val="tx1">
                    <a:lumMod val="65000"/>
                    <a:lumOff val="35000"/>
                  </a:schemeClr>
                </a:solidFill>
                <a:latin typeface="+mn-lt"/>
                <a:cs typeface="+mn-ea"/>
                <a:sym typeface="+mn-lt"/>
              </a:rPr>
              <a:t>时间，</a:t>
            </a:r>
            <a:r>
              <a:rPr lang="zh-CN" altLang="en-US" sz="1600" b="1" dirty="0">
                <a:solidFill>
                  <a:schemeClr val="tx1">
                    <a:lumMod val="65000"/>
                    <a:lumOff val="35000"/>
                  </a:schemeClr>
                </a:solidFill>
                <a:latin typeface="+mn-lt"/>
                <a:cs typeface="+mn-ea"/>
                <a:sym typeface="+mn-lt"/>
              </a:rPr>
              <a:t>朱某伙同另外</a:t>
            </a:r>
            <a:r>
              <a:rPr lang="en-US" altLang="zh-CN" sz="1600" b="1" dirty="0">
                <a:solidFill>
                  <a:schemeClr val="tx1">
                    <a:lumMod val="65000"/>
                    <a:lumOff val="35000"/>
                  </a:schemeClr>
                </a:solidFill>
                <a:latin typeface="+mn-lt"/>
                <a:cs typeface="+mn-ea"/>
                <a:sym typeface="+mn-lt"/>
              </a:rPr>
              <a:t>4</a:t>
            </a:r>
            <a:r>
              <a:rPr lang="zh-CN" altLang="en-US" sz="1600" b="1" dirty="0">
                <a:solidFill>
                  <a:schemeClr val="tx1">
                    <a:lumMod val="65000"/>
                    <a:lumOff val="35000"/>
                  </a:schemeClr>
                </a:solidFill>
                <a:latin typeface="+mn-lt"/>
                <a:cs typeface="+mn-ea"/>
                <a:sym typeface="+mn-lt"/>
              </a:rPr>
              <a:t>名被告人在本市西城区某职业学院女生宿舍楼内，采取恶劣手段，无故殴打、辱骂两名被害人。</a:t>
            </a:r>
            <a:r>
              <a:rPr lang="zh-CN" altLang="en-US" sz="1600" dirty="0">
                <a:solidFill>
                  <a:schemeClr val="tx1">
                    <a:lumMod val="65000"/>
                    <a:lumOff val="35000"/>
                  </a:schemeClr>
                </a:solidFill>
                <a:latin typeface="+mn-lt"/>
                <a:cs typeface="+mn-ea"/>
                <a:sym typeface="+mn-lt"/>
              </a:rPr>
              <a:t>经鉴定两名被害人均构成轻微伤，并造成其中一名被害人无法正常生活、学习的严重后果。</a:t>
            </a:r>
            <a:endParaRPr lang="zh-CN" altLang="en-US" sz="1600" dirty="0">
              <a:solidFill>
                <a:schemeClr val="tx1">
                  <a:lumMod val="65000"/>
                  <a:lumOff val="35000"/>
                </a:schemeClr>
              </a:solidFill>
              <a:latin typeface="+mn-lt"/>
              <a:cs typeface="+mn-ea"/>
              <a:sym typeface="+mn-lt"/>
            </a:endParaRPr>
          </a:p>
          <a:p>
            <a:pPr eaLnBrk="1" hangingPunct="1">
              <a:lnSpc>
                <a:spcPct val="150000"/>
              </a:lnSpc>
              <a:spcBef>
                <a:spcPct val="0"/>
              </a:spcBef>
              <a:buFontTx/>
              <a:buNone/>
              <a:defRPr/>
            </a:pPr>
            <a:r>
              <a:rPr lang="zh-CN" altLang="en-US" sz="1600" dirty="0">
                <a:solidFill>
                  <a:schemeClr val="tx1">
                    <a:lumMod val="65000"/>
                    <a:lumOff val="35000"/>
                  </a:schemeClr>
                </a:solidFill>
                <a:latin typeface="+mn-lt"/>
                <a:cs typeface="+mn-ea"/>
                <a:sym typeface="+mn-lt"/>
              </a:rPr>
              <a:t>　　</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874838" y="1644650"/>
            <a:ext cx="1871662" cy="523875"/>
          </a:xfrm>
          <a:prstGeom prst="rect">
            <a:avLst/>
          </a:prstGeom>
          <a:solidFill>
            <a:srgbClr val="3F64C8"/>
          </a:solidFill>
          <a:ln w="9525">
            <a:solidFill>
              <a:srgbClr val="3F64C8"/>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endParaRPr lang="zh-CN" altLang="en-US" b="1">
              <a:solidFill>
                <a:schemeClr val="bg1"/>
              </a:solidFill>
              <a:latin typeface="+mn-lt"/>
              <a:cs typeface="+mn-ea"/>
              <a:sym typeface="+mn-lt"/>
            </a:endParaRPr>
          </a:p>
        </p:txBody>
      </p:sp>
      <p:sp>
        <p:nvSpPr>
          <p:cNvPr id="2" name="矩形 1"/>
          <p:cNvSpPr/>
          <p:nvPr/>
        </p:nvSpPr>
        <p:spPr>
          <a:xfrm>
            <a:off x="1703388" y="2168525"/>
            <a:ext cx="9229725" cy="2355838"/>
          </a:xfrm>
          <a:prstGeom prst="rect">
            <a:avLst/>
          </a:prstGeom>
        </p:spPr>
        <p:txBody>
          <a:bodyPr>
            <a:spAutoFit/>
          </a:bodyPr>
          <a:lstStyle/>
          <a:p>
            <a:pPr eaLnBrk="1" hangingPunct="1">
              <a:lnSpc>
                <a:spcPts val="3000"/>
              </a:lnSpc>
              <a:defRPr/>
            </a:pPr>
            <a:r>
              <a:rPr lang="zh-CN" altLang="en-US" sz="1600" dirty="0">
                <a:solidFill>
                  <a:schemeClr val="tx1">
                    <a:lumMod val="65000"/>
                    <a:lumOff val="35000"/>
                  </a:schemeClr>
                </a:solidFill>
                <a:latin typeface="+mn-lt"/>
                <a:cs typeface="+mn-ea"/>
                <a:sym typeface="+mn-lt"/>
              </a:rPr>
              <a:t>法院认为，朱某伙同另外</a:t>
            </a: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名被告人无故随意殴打他人，造成二人轻微伤，辱骂他人情节恶劣，侵犯了公民的人身权利，严重影响公民的正常生活，破坏了社会秩序，已构成寻衅滋事罪，且系共同犯罪，依法应予惩处。</a:t>
            </a:r>
            <a:endParaRPr lang="zh-CN" altLang="en-US" sz="1600" dirty="0">
              <a:solidFill>
                <a:schemeClr val="tx1">
                  <a:lumMod val="65000"/>
                  <a:lumOff val="35000"/>
                </a:schemeClr>
              </a:solidFill>
              <a:latin typeface="+mn-lt"/>
              <a:cs typeface="+mn-ea"/>
              <a:sym typeface="+mn-lt"/>
            </a:endParaRPr>
          </a:p>
          <a:p>
            <a:pPr eaLnBrk="1" hangingPunct="1">
              <a:lnSpc>
                <a:spcPts val="3000"/>
              </a:lnSpc>
              <a:defRPr/>
            </a:pPr>
            <a:r>
              <a:rPr lang="zh-CN" altLang="en-US" sz="1600" dirty="0">
                <a:solidFill>
                  <a:schemeClr val="tx1">
                    <a:lumMod val="65000"/>
                    <a:lumOff val="35000"/>
                  </a:schemeClr>
                </a:solidFill>
                <a:latin typeface="+mn-lt"/>
                <a:cs typeface="+mn-ea"/>
                <a:sym typeface="+mn-lt"/>
              </a:rPr>
              <a:t>　　鉴于</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名被告人实施犯罪时均未满十八周岁，在被羁押后均能如实供述自己罪行，并考虑到</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名被告人的法定代理人积极赔偿被害人的经济损失，且取得了被害人谅解，依法对</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被告人从轻处罚。最终，</a:t>
            </a:r>
            <a:r>
              <a:rPr lang="zh-CN" altLang="en-US" sz="1600" b="1" dirty="0">
                <a:solidFill>
                  <a:schemeClr val="tx1">
                    <a:lumMod val="65000"/>
                    <a:lumOff val="35000"/>
                  </a:schemeClr>
                </a:solidFill>
                <a:latin typeface="+mn-lt"/>
                <a:cs typeface="+mn-ea"/>
                <a:sym typeface="+mn-lt"/>
              </a:rPr>
              <a:t>法院以朱某犯寻衅滋事罪，判处有期徒刑一年；赵某、李某、霍某、高某犯寻衅滋事罪，分别判处有期徒刑</a:t>
            </a:r>
            <a:r>
              <a:rPr lang="en-US" altLang="zh-CN" sz="1600" b="1" dirty="0">
                <a:solidFill>
                  <a:schemeClr val="tx1">
                    <a:lumMod val="65000"/>
                    <a:lumOff val="35000"/>
                  </a:schemeClr>
                </a:solidFill>
                <a:latin typeface="+mn-lt"/>
                <a:cs typeface="+mn-ea"/>
                <a:sym typeface="+mn-lt"/>
              </a:rPr>
              <a:t>11</a:t>
            </a:r>
            <a:r>
              <a:rPr lang="zh-CN" altLang="en-US" sz="1600" b="1" dirty="0">
                <a:solidFill>
                  <a:schemeClr val="tx1">
                    <a:lumMod val="65000"/>
                    <a:lumOff val="35000"/>
                  </a:schemeClr>
                </a:solidFill>
                <a:latin typeface="+mn-lt"/>
                <a:cs typeface="+mn-ea"/>
                <a:sym typeface="+mn-lt"/>
              </a:rPr>
              <a:t>个月。</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874838" y="1644650"/>
            <a:ext cx="1871662" cy="523875"/>
          </a:xfrm>
          <a:prstGeom prst="rect">
            <a:avLst/>
          </a:prstGeom>
          <a:solidFill>
            <a:srgbClr val="3F64C8"/>
          </a:solidFill>
          <a:ln w="9525">
            <a:solidFill>
              <a:srgbClr val="3F64C8"/>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endParaRPr lang="zh-CN" altLang="en-US" b="1">
              <a:solidFill>
                <a:schemeClr val="bg1"/>
              </a:solidFill>
              <a:latin typeface="+mn-lt"/>
              <a:cs typeface="+mn-ea"/>
              <a:sym typeface="+mn-lt"/>
            </a:endParaRPr>
          </a:p>
        </p:txBody>
      </p:sp>
      <p:sp>
        <p:nvSpPr>
          <p:cNvPr id="8" name="内容占位符 4"/>
          <p:cNvSpPr txBox="1"/>
          <p:nvPr/>
        </p:nvSpPr>
        <p:spPr>
          <a:xfrm>
            <a:off x="1330325" y="2239963"/>
            <a:ext cx="4105275" cy="2378075"/>
          </a:xfrm>
          <a:prstGeom prst="rect">
            <a:avLst/>
          </a:prstGeom>
        </p:spPr>
        <p:txBody>
          <a:bodyPr>
            <a:normAutofit fontScale="92500" lnSpcReduction="20000"/>
          </a:bodyPr>
          <a:lstStyle/>
          <a:p>
            <a:pPr marL="342900" indent="-342900" eaLnBrk="1" fontAlgn="auto" hangingPunct="1">
              <a:lnSpc>
                <a:spcPct val="160000"/>
              </a:lnSpc>
              <a:spcBef>
                <a:spcPct val="20000"/>
              </a:spcBef>
              <a:spcAft>
                <a:spcPts val="0"/>
              </a:spcAft>
              <a:defRPr/>
            </a:pPr>
            <a:r>
              <a:rPr lang="zh-CN" altLang="en-US" sz="2000" b="1" dirty="0">
                <a:solidFill>
                  <a:srgbClr val="3F64C8"/>
                </a:solidFill>
                <a:latin typeface="+mn-lt"/>
                <a:cs typeface="+mn-ea"/>
                <a:sym typeface="+mn-lt"/>
              </a:rPr>
              <a:t>         女生太邋遢遭群殴</a:t>
            </a:r>
            <a:endParaRPr lang="zh-CN" altLang="en-US" sz="2000" b="1" dirty="0">
              <a:solidFill>
                <a:srgbClr val="3F64C8"/>
              </a:solidFill>
              <a:latin typeface="+mn-lt"/>
              <a:cs typeface="+mn-ea"/>
              <a:sym typeface="+mn-lt"/>
            </a:endParaRPr>
          </a:p>
          <a:p>
            <a:pPr marL="342900" indent="-342900" eaLnBrk="1" fontAlgn="auto" hangingPunct="1">
              <a:lnSpc>
                <a:spcPct val="160000"/>
              </a:lnSpc>
              <a:spcBef>
                <a:spcPct val="20000"/>
              </a:spcBef>
              <a:spcAft>
                <a:spcPts val="0"/>
              </a:spcAft>
              <a:defRPr/>
            </a:pPr>
            <a:r>
              <a:rPr lang="zh-CN" altLang="en-US" sz="1700" dirty="0">
                <a:solidFill>
                  <a:schemeClr val="tx1">
                    <a:lumMod val="65000"/>
                    <a:lumOff val="35000"/>
                  </a:schemeClr>
                </a:solidFill>
                <a:latin typeface="+mn-lt"/>
                <a:cs typeface="+mn-ea"/>
                <a:sym typeface="+mn-lt"/>
              </a:rPr>
              <a:t>          重庆荣昌区法院审理了一起健康权纠纷案件，一初中女生兰兰在住校期间太邋遢，引起宿舍其他女生的“公愤”，</a:t>
            </a:r>
            <a:r>
              <a:rPr lang="en-US" altLang="zh-CN" sz="1700" dirty="0">
                <a:solidFill>
                  <a:schemeClr val="tx1">
                    <a:lumMod val="65000"/>
                    <a:lumOff val="35000"/>
                  </a:schemeClr>
                </a:solidFill>
                <a:latin typeface="+mn-lt"/>
                <a:cs typeface="+mn-ea"/>
                <a:sym typeface="+mn-lt"/>
              </a:rPr>
              <a:t>5</a:t>
            </a:r>
            <a:r>
              <a:rPr lang="zh-CN" altLang="en-US" sz="1700" dirty="0">
                <a:solidFill>
                  <a:schemeClr val="tx1">
                    <a:lumMod val="65000"/>
                    <a:lumOff val="35000"/>
                  </a:schemeClr>
                </a:solidFill>
                <a:latin typeface="+mn-lt"/>
                <a:cs typeface="+mn-ea"/>
                <a:sym typeface="+mn-lt"/>
              </a:rPr>
              <a:t>名女生对兰兰打耳光，想要“教育”兰兰，不料竟将其打成</a:t>
            </a:r>
            <a:r>
              <a:rPr lang="en-US" altLang="zh-CN" sz="1700" dirty="0">
                <a:solidFill>
                  <a:schemeClr val="tx1">
                    <a:lumMod val="65000"/>
                    <a:lumOff val="35000"/>
                  </a:schemeClr>
                </a:solidFill>
                <a:latin typeface="+mn-lt"/>
                <a:cs typeface="+mn-ea"/>
                <a:sym typeface="+mn-lt"/>
              </a:rPr>
              <a:t>10</a:t>
            </a:r>
            <a:r>
              <a:rPr lang="zh-CN" altLang="en-US" sz="1700" dirty="0">
                <a:solidFill>
                  <a:schemeClr val="tx1">
                    <a:lumMod val="65000"/>
                    <a:lumOff val="35000"/>
                  </a:schemeClr>
                </a:solidFill>
                <a:latin typeface="+mn-lt"/>
                <a:cs typeface="+mn-ea"/>
                <a:sym typeface="+mn-lt"/>
              </a:rPr>
              <a:t>级伤残</a:t>
            </a:r>
            <a:r>
              <a:rPr lang="en-US" altLang="zh-CN" sz="1700" dirty="0">
                <a:solidFill>
                  <a:schemeClr val="tx1">
                    <a:lumMod val="65000"/>
                    <a:lumOff val="35000"/>
                  </a:schemeClr>
                </a:solidFill>
                <a:latin typeface="+mn-lt"/>
                <a:cs typeface="+mn-ea"/>
                <a:sym typeface="+mn-lt"/>
              </a:rPr>
              <a:t>(</a:t>
            </a:r>
            <a:r>
              <a:rPr lang="zh-CN" altLang="en-US" sz="1700" dirty="0">
                <a:solidFill>
                  <a:schemeClr val="tx1">
                    <a:lumMod val="65000"/>
                    <a:lumOff val="35000"/>
                  </a:schemeClr>
                </a:solidFill>
                <a:latin typeface="+mn-lt"/>
                <a:cs typeface="+mn-ea"/>
                <a:sym typeface="+mn-lt"/>
              </a:rPr>
              <a:t>十级伤残最轻微</a:t>
            </a:r>
            <a:r>
              <a:rPr lang="en-US" altLang="zh-CN" sz="1700" dirty="0">
                <a:solidFill>
                  <a:schemeClr val="tx1">
                    <a:lumMod val="65000"/>
                    <a:lumOff val="35000"/>
                  </a:schemeClr>
                </a:solidFill>
                <a:latin typeface="+mn-lt"/>
                <a:cs typeface="+mn-ea"/>
                <a:sym typeface="+mn-lt"/>
              </a:rPr>
              <a:t>)</a:t>
            </a:r>
            <a:endParaRPr lang="zh-CN" altLang="en-US" sz="1700" dirty="0">
              <a:solidFill>
                <a:schemeClr val="tx1">
                  <a:lumMod val="65000"/>
                  <a:lumOff val="35000"/>
                </a:schemeClr>
              </a:solidFill>
              <a:latin typeface="+mn-lt"/>
              <a:cs typeface="+mn-ea"/>
              <a:sym typeface="+mn-lt"/>
            </a:endParaRPr>
          </a:p>
        </p:txBody>
      </p:sp>
      <p:sp>
        <p:nvSpPr>
          <p:cNvPr id="3" name="矩形 2"/>
          <p:cNvSpPr/>
          <p:nvPr/>
        </p:nvSpPr>
        <p:spPr>
          <a:xfrm>
            <a:off x="5664200" y="2108200"/>
            <a:ext cx="5327650" cy="3290131"/>
          </a:xfrm>
          <a:prstGeom prst="rect">
            <a:avLst/>
          </a:prstGeom>
        </p:spPr>
        <p:txBody>
          <a:bodyPr>
            <a:spAutoFit/>
          </a:bodyPr>
          <a:lstStyle/>
          <a:p>
            <a:pPr marL="342900" indent="-342900" eaLnBrk="1" fontAlgn="auto" hangingPunct="1">
              <a:lnSpc>
                <a:spcPct val="150000"/>
              </a:lnSpc>
              <a:spcBef>
                <a:spcPct val="20000"/>
              </a:spcBef>
              <a:spcAft>
                <a:spcPts val="0"/>
              </a:spcAft>
              <a:defRPr/>
            </a:pPr>
            <a:r>
              <a:rPr lang="zh-CN" altLang="en-US" sz="2000" b="1" dirty="0">
                <a:solidFill>
                  <a:srgbClr val="3F64C8"/>
                </a:solidFill>
                <a:latin typeface="+mn-lt"/>
                <a:cs typeface="+mn-ea"/>
                <a:sym typeface="+mn-lt"/>
              </a:rPr>
              <a:t>      初中女生遭扒光羞辱</a:t>
            </a:r>
            <a:endParaRPr lang="zh-CN" altLang="en-US" sz="2000" b="1" dirty="0">
              <a:solidFill>
                <a:srgbClr val="3F64C8"/>
              </a:solidFill>
              <a:latin typeface="+mn-lt"/>
              <a:cs typeface="+mn-ea"/>
              <a:sym typeface="+mn-lt"/>
            </a:endParaRPr>
          </a:p>
          <a:p>
            <a:pPr marL="342900" indent="-342900" eaLnBrk="1" fontAlgn="auto" hangingPunct="1">
              <a:lnSpc>
                <a:spcPct val="150000"/>
              </a:lnSpc>
              <a:spcBef>
                <a:spcPct val="20000"/>
              </a:spcBef>
              <a:spcAft>
                <a:spcPts val="0"/>
              </a:spcAft>
              <a:defRPr/>
            </a:pPr>
            <a:r>
              <a:rPr lang="zh-CN" altLang="en-US" sz="1600" dirty="0">
                <a:solidFill>
                  <a:schemeClr val="tx1">
                    <a:lumMod val="65000"/>
                    <a:lumOff val="35000"/>
                  </a:schemeClr>
                </a:solidFill>
                <a:latin typeface="+mn-lt"/>
                <a:cs typeface="+mn-ea"/>
                <a:sym typeface="+mn-lt"/>
              </a:rPr>
              <a:t>         四川资阳乐至</a:t>
            </a: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名未成年少女对一女孩施暴，图片显示，一赤裸上身少女被另外三名少女包围，有两女孩还对镜头摆剪刀手。</a:t>
            </a:r>
            <a:r>
              <a:rPr lang="en-US" altLang="zh-CN" sz="1600" dirty="0">
                <a:solidFill>
                  <a:schemeClr val="tx1">
                    <a:lumMod val="65000"/>
                    <a:lumOff val="35000"/>
                  </a:schemeClr>
                </a:solidFill>
                <a:latin typeface="+mn-lt"/>
                <a:cs typeface="+mn-ea"/>
                <a:sym typeface="+mn-lt"/>
              </a:rPr>
              <a:t>7</a:t>
            </a:r>
            <a:r>
              <a:rPr lang="zh-CN" altLang="en-US" sz="1600" dirty="0">
                <a:solidFill>
                  <a:schemeClr val="tx1">
                    <a:lumMod val="65000"/>
                    <a:lumOff val="35000"/>
                  </a:schemeClr>
                </a:solidFill>
                <a:latin typeface="+mn-lt"/>
                <a:cs typeface="+mn-ea"/>
                <a:sym typeface="+mn-lt"/>
              </a:rPr>
              <a:t>女</a:t>
            </a: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男扒光一女生。目击者说受害女生当时双手拽住自行车，被四五个女孩强行掰开，然后拽进巷子，因当时洗车的人太多，他没太在意，后来围观学生越来越多，有</a:t>
            </a:r>
            <a:r>
              <a:rPr lang="en-US" altLang="zh-CN" sz="1600" dirty="0">
                <a:solidFill>
                  <a:schemeClr val="tx1">
                    <a:lumMod val="65000"/>
                    <a:lumOff val="35000"/>
                  </a:schemeClr>
                </a:solidFill>
                <a:latin typeface="+mn-lt"/>
                <a:cs typeface="+mn-ea"/>
                <a:sym typeface="+mn-lt"/>
              </a:rPr>
              <a:t>20</a:t>
            </a:r>
            <a:r>
              <a:rPr lang="zh-CN" altLang="en-US" sz="1600" dirty="0">
                <a:solidFill>
                  <a:schemeClr val="tx1">
                    <a:lumMod val="65000"/>
                    <a:lumOff val="35000"/>
                  </a:schemeClr>
                </a:solidFill>
                <a:latin typeface="+mn-lt"/>
                <a:cs typeface="+mn-ea"/>
                <a:sym typeface="+mn-lt"/>
              </a:rPr>
              <a:t>多个。</a:t>
            </a:r>
            <a:endParaRPr lang="zh-CN" altLang="en-US" sz="1600" dirty="0">
              <a:solidFill>
                <a:schemeClr val="tx1">
                  <a:lumMod val="65000"/>
                  <a:lumOff val="35000"/>
                </a:schemeClr>
              </a:solidFill>
              <a:latin typeface="+mn-lt"/>
              <a:cs typeface="+mn-ea"/>
              <a:sym typeface="+mn-lt"/>
            </a:endParaRPr>
          </a:p>
          <a:p>
            <a:pPr marL="342900" indent="-342900" eaLnBrk="1" fontAlgn="auto" hangingPunct="1">
              <a:lnSpc>
                <a:spcPct val="150000"/>
              </a:lnSpc>
              <a:spcBef>
                <a:spcPct val="20000"/>
              </a:spcBef>
              <a:spcAft>
                <a:spcPts val="0"/>
              </a:spcAft>
              <a:defRPr/>
            </a:pPr>
            <a:r>
              <a:rPr lang="zh-CN" altLang="en-US" dirty="0">
                <a:latin typeface="+mn-lt"/>
                <a:cs typeface="+mn-ea"/>
                <a:sym typeface="+mn-lt"/>
              </a:rPr>
              <a:t>      </a:t>
            </a:r>
            <a:endParaRPr lang="zh-CN" altLang="en-US" dirty="0">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874838" y="1644650"/>
            <a:ext cx="1871662" cy="523875"/>
          </a:xfrm>
          <a:prstGeom prst="rect">
            <a:avLst/>
          </a:prstGeom>
          <a:solidFill>
            <a:srgbClr val="3F64C8"/>
          </a:solidFill>
          <a:ln w="9525">
            <a:solidFill>
              <a:srgbClr val="3F64C8"/>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endParaRPr lang="zh-CN" altLang="en-US" b="1">
              <a:solidFill>
                <a:schemeClr val="bg1"/>
              </a:solidFill>
              <a:latin typeface="+mn-lt"/>
              <a:cs typeface="+mn-ea"/>
              <a:sym typeface="+mn-lt"/>
            </a:endParaRPr>
          </a:p>
        </p:txBody>
      </p:sp>
      <p:sp>
        <p:nvSpPr>
          <p:cNvPr id="2" name="矩形 1"/>
          <p:cNvSpPr/>
          <p:nvPr/>
        </p:nvSpPr>
        <p:spPr>
          <a:xfrm>
            <a:off x="1330325" y="2349500"/>
            <a:ext cx="9648825" cy="2499146"/>
          </a:xfrm>
          <a:prstGeom prst="rect">
            <a:avLst/>
          </a:prstGeom>
        </p:spPr>
        <p:txBody>
          <a:bodyPr>
            <a:spAutoFit/>
          </a:bodyPr>
          <a:lstStyle/>
          <a:p>
            <a:pPr marL="342900" indent="-342900" eaLnBrk="1" fontAlgn="auto" hangingPunct="1">
              <a:lnSpc>
                <a:spcPct val="150000"/>
              </a:lnSpc>
              <a:spcBef>
                <a:spcPct val="20000"/>
              </a:spcBef>
              <a:spcAft>
                <a:spcPts val="0"/>
              </a:spcAft>
              <a:defRPr/>
            </a:pPr>
            <a:r>
              <a:rPr lang="zh-CN" altLang="en-US" sz="2000" b="1" dirty="0">
                <a:solidFill>
                  <a:srgbClr val="3F64C8"/>
                </a:solidFill>
                <a:latin typeface="+mn-lt"/>
                <a:cs typeface="+mn-ea"/>
                <a:sym typeface="+mn-lt"/>
              </a:rPr>
              <a:t>       甘肃女生</a:t>
            </a:r>
            <a:r>
              <a:rPr lang="en-US" altLang="zh-CN" sz="2000" b="1" dirty="0">
                <a:solidFill>
                  <a:srgbClr val="3F64C8"/>
                </a:solidFill>
                <a:latin typeface="+mn-lt"/>
                <a:cs typeface="+mn-ea"/>
                <a:sym typeface="+mn-lt"/>
              </a:rPr>
              <a:t>6</a:t>
            </a:r>
            <a:r>
              <a:rPr lang="zh-CN" altLang="en-US" sz="2000" b="1" dirty="0">
                <a:solidFill>
                  <a:srgbClr val="3F64C8"/>
                </a:solidFill>
                <a:latin typeface="+mn-lt"/>
                <a:cs typeface="+mn-ea"/>
                <a:sym typeface="+mn-lt"/>
              </a:rPr>
              <a:t>分钟被打</a:t>
            </a:r>
            <a:r>
              <a:rPr lang="en-US" altLang="zh-CN" sz="2000" b="1" dirty="0">
                <a:solidFill>
                  <a:srgbClr val="3F64C8"/>
                </a:solidFill>
                <a:latin typeface="+mn-lt"/>
                <a:cs typeface="+mn-ea"/>
                <a:sym typeface="+mn-lt"/>
              </a:rPr>
              <a:t>38</a:t>
            </a:r>
            <a:r>
              <a:rPr lang="zh-CN" altLang="en-US" sz="2000" b="1" dirty="0">
                <a:solidFill>
                  <a:srgbClr val="3F64C8"/>
                </a:solidFill>
                <a:latin typeface="+mn-lt"/>
                <a:cs typeface="+mn-ea"/>
                <a:sym typeface="+mn-lt"/>
              </a:rPr>
              <a:t>记耳光 </a:t>
            </a:r>
            <a:endParaRPr lang="zh-CN" altLang="en-US" sz="2000" b="1" dirty="0">
              <a:solidFill>
                <a:srgbClr val="3F64C8"/>
              </a:solidFill>
              <a:latin typeface="+mn-lt"/>
              <a:cs typeface="+mn-ea"/>
              <a:sym typeface="+mn-lt"/>
            </a:endParaRPr>
          </a:p>
          <a:p>
            <a:pPr marL="342900" indent="-342900" eaLnBrk="1" fontAlgn="auto" hangingPunct="1">
              <a:lnSpc>
                <a:spcPct val="150000"/>
              </a:lnSpc>
              <a:spcBef>
                <a:spcPct val="20000"/>
              </a:spcBef>
              <a:spcAft>
                <a:spcPts val="0"/>
              </a:spcAft>
              <a:defRPr/>
            </a:pPr>
            <a:r>
              <a:rPr lang="en-US" altLang="zh-CN" sz="1600" dirty="0">
                <a:solidFill>
                  <a:schemeClr val="tx1">
                    <a:lumMod val="65000"/>
                    <a:lumOff val="35000"/>
                  </a:schemeClr>
                </a:solidFill>
                <a:latin typeface="+mn-lt"/>
                <a:cs typeface="+mn-ea"/>
                <a:sym typeface="+mn-lt"/>
              </a:rPr>
              <a:t>          11</a:t>
            </a:r>
            <a:r>
              <a:rPr lang="zh-CN" altLang="en-US" sz="1600" dirty="0">
                <a:solidFill>
                  <a:schemeClr val="tx1">
                    <a:lumMod val="65000"/>
                    <a:lumOff val="35000"/>
                  </a:schemeClr>
                </a:solidFill>
                <a:latin typeface="+mn-lt"/>
                <a:cs typeface="+mn-ea"/>
                <a:sym typeface="+mn-lt"/>
              </a:rPr>
              <a:t>月</a:t>
            </a:r>
            <a:r>
              <a:rPr lang="en-US" altLang="zh-CN" sz="1600" dirty="0">
                <a:solidFill>
                  <a:schemeClr val="tx1">
                    <a:lumMod val="65000"/>
                    <a:lumOff val="35000"/>
                  </a:schemeClr>
                </a:solidFill>
                <a:latin typeface="+mn-lt"/>
                <a:cs typeface="+mn-ea"/>
                <a:sym typeface="+mn-lt"/>
              </a:rPr>
              <a:t>23</a:t>
            </a:r>
            <a:r>
              <a:rPr lang="zh-CN" altLang="en-US" sz="1600" dirty="0">
                <a:solidFill>
                  <a:schemeClr val="tx1">
                    <a:lumMod val="65000"/>
                    <a:lumOff val="35000"/>
                  </a:schemeClr>
                </a:solidFill>
                <a:latin typeface="+mn-lt"/>
                <a:cs typeface="+mn-ea"/>
                <a:sym typeface="+mn-lt"/>
              </a:rPr>
              <a:t>日下午，</a:t>
            </a:r>
            <a:r>
              <a:rPr lang="en-US" altLang="zh-CN" sz="1600" dirty="0">
                <a:solidFill>
                  <a:schemeClr val="tx1">
                    <a:lumMod val="65000"/>
                    <a:lumOff val="35000"/>
                  </a:schemeClr>
                </a:solidFill>
                <a:latin typeface="+mn-lt"/>
                <a:cs typeface="+mn-ea"/>
                <a:sym typeface="+mn-lt"/>
              </a:rPr>
              <a:t>QQ</a:t>
            </a:r>
            <a:r>
              <a:rPr lang="zh-CN" altLang="en-US" sz="1600" dirty="0">
                <a:solidFill>
                  <a:schemeClr val="tx1">
                    <a:lumMod val="65000"/>
                    <a:lumOff val="35000"/>
                  </a:schemeClr>
                </a:solidFill>
                <a:latin typeface="+mn-lt"/>
                <a:cs typeface="+mn-ea"/>
                <a:sym typeface="+mn-lt"/>
              </a:rPr>
              <a:t>空间、微信朋友圈热传一则视频，视频中一个中学生模样的女学生被两名同学轮番掌掴，视频画面之外，不时传来阵阵狂笑。</a:t>
            </a:r>
            <a:endParaRPr lang="zh-CN" altLang="en-US" sz="1600" dirty="0">
              <a:solidFill>
                <a:schemeClr val="tx1">
                  <a:lumMod val="65000"/>
                  <a:lumOff val="35000"/>
                </a:schemeClr>
              </a:solidFill>
              <a:latin typeface="+mn-lt"/>
              <a:cs typeface="+mn-ea"/>
              <a:sym typeface="+mn-lt"/>
            </a:endParaRPr>
          </a:p>
          <a:p>
            <a:pPr marL="342900" indent="-342900" eaLnBrk="1" fontAlgn="auto" hangingPunct="1">
              <a:lnSpc>
                <a:spcPct val="150000"/>
              </a:lnSpc>
              <a:spcBef>
                <a:spcPct val="20000"/>
              </a:spcBef>
              <a:spcAft>
                <a:spcPts val="0"/>
              </a:spcAft>
              <a:defRPr/>
            </a:pPr>
            <a:r>
              <a:rPr lang="zh-CN" altLang="en-US" sz="1600" dirty="0">
                <a:solidFill>
                  <a:schemeClr val="tx1">
                    <a:lumMod val="65000"/>
                    <a:lumOff val="35000"/>
                  </a:schemeClr>
                </a:solidFill>
                <a:latin typeface="+mn-lt"/>
                <a:cs typeface="+mn-ea"/>
                <a:sym typeface="+mn-lt"/>
              </a:rPr>
              <a:t>       视频画面中，一名穿校服的女孩站在路边上，被几名年纪相仿、身穿同样的校服的女学生轮番掌掴。记者细数了下，在短短的</a:t>
            </a:r>
            <a:r>
              <a:rPr lang="en-US" altLang="zh-CN" sz="1600" dirty="0">
                <a:solidFill>
                  <a:schemeClr val="tx1">
                    <a:lumMod val="65000"/>
                    <a:lumOff val="35000"/>
                  </a:schemeClr>
                </a:solidFill>
                <a:latin typeface="+mn-lt"/>
                <a:cs typeface="+mn-ea"/>
                <a:sym typeface="+mn-lt"/>
              </a:rPr>
              <a:t>6</a:t>
            </a:r>
            <a:r>
              <a:rPr lang="zh-CN" altLang="en-US" sz="1600" dirty="0">
                <a:solidFill>
                  <a:schemeClr val="tx1">
                    <a:lumMod val="65000"/>
                    <a:lumOff val="35000"/>
                  </a:schemeClr>
                </a:solidFill>
                <a:latin typeface="+mn-lt"/>
                <a:cs typeface="+mn-ea"/>
                <a:sym typeface="+mn-lt"/>
              </a:rPr>
              <a:t>分多钟视频里，被打女生遭</a:t>
            </a:r>
            <a:r>
              <a:rPr lang="en-US" altLang="zh-CN" sz="1600" dirty="0">
                <a:solidFill>
                  <a:schemeClr val="tx1">
                    <a:lumMod val="65000"/>
                    <a:lumOff val="35000"/>
                  </a:schemeClr>
                </a:solidFill>
                <a:latin typeface="+mn-lt"/>
                <a:cs typeface="+mn-ea"/>
                <a:sym typeface="+mn-lt"/>
              </a:rPr>
              <a:t>38</a:t>
            </a:r>
            <a:r>
              <a:rPr lang="zh-CN" altLang="en-US" sz="1600" dirty="0">
                <a:solidFill>
                  <a:schemeClr val="tx1">
                    <a:lumMod val="65000"/>
                    <a:lumOff val="35000"/>
                  </a:schemeClr>
                </a:solidFill>
                <a:latin typeface="+mn-lt"/>
                <a:cs typeface="+mn-ea"/>
                <a:sym typeface="+mn-lt"/>
              </a:rPr>
              <a:t>次掌掴。据了解，这个视频发生在张掖市山丹县第二中学校外，而打人者与被打者均为该校学生。</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6563"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2219325" y="1860550"/>
            <a:ext cx="352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2000" b="1">
                <a:solidFill>
                  <a:srgbClr val="3F64C8"/>
                </a:solidFill>
                <a:latin typeface="+mn-lt"/>
                <a:cs typeface="+mn-ea"/>
                <a:sym typeface="+mn-lt"/>
              </a:rPr>
              <a:t>(1)</a:t>
            </a:r>
            <a:r>
              <a:rPr lang="zh-CN" altLang="en-US" sz="2000" b="1">
                <a:solidFill>
                  <a:srgbClr val="3F64C8"/>
                </a:solidFill>
                <a:latin typeface="+mn-lt"/>
                <a:cs typeface="+mn-ea"/>
                <a:sym typeface="+mn-lt"/>
              </a:rPr>
              <a:t>安全第一，预防为主</a:t>
            </a:r>
            <a:endParaRPr lang="zh-CN" altLang="en-US" sz="2000" b="1">
              <a:solidFill>
                <a:srgbClr val="3F64C8"/>
              </a:solidFill>
              <a:latin typeface="+mn-lt"/>
              <a:cs typeface="+mn-ea"/>
              <a:sym typeface="+mn-lt"/>
            </a:endParaRPr>
          </a:p>
        </p:txBody>
      </p:sp>
      <p:sp>
        <p:nvSpPr>
          <p:cNvPr id="3" name="矩形 2"/>
          <p:cNvSpPr/>
          <p:nvPr/>
        </p:nvSpPr>
        <p:spPr>
          <a:xfrm>
            <a:off x="2219325" y="2260600"/>
            <a:ext cx="8208963" cy="2677656"/>
          </a:xfrm>
          <a:prstGeom prst="rect">
            <a:avLst/>
          </a:prstGeom>
        </p:spPr>
        <p:txBody>
          <a:bodyPr>
            <a:spAutoFit/>
          </a:bodyPr>
          <a:lstStyle/>
          <a:p>
            <a:pPr eaLnBrk="1" hangingPunct="1">
              <a:lnSpc>
                <a:spcPct val="150000"/>
              </a:lnSpc>
              <a:defRPr/>
            </a:pPr>
            <a:r>
              <a:rPr lang="zh-CN" altLang="en-US" sz="1600" b="1" dirty="0">
                <a:solidFill>
                  <a:srgbClr val="3F64C8"/>
                </a:solidFill>
                <a:latin typeface="+mn-lt"/>
                <a:cs typeface="+mn-ea"/>
                <a:sym typeface="+mn-lt"/>
              </a:rPr>
              <a:t>①与同学友好相处。</a:t>
            </a:r>
            <a:r>
              <a:rPr lang="zh-CN" altLang="en-US" sz="1600" dirty="0">
                <a:solidFill>
                  <a:schemeClr val="tx1">
                    <a:lumMod val="65000"/>
                    <a:lumOff val="35000"/>
                  </a:schemeClr>
                </a:solidFill>
                <a:latin typeface="+mn-lt"/>
                <a:cs typeface="+mn-ea"/>
                <a:sym typeface="+mn-lt"/>
              </a:rPr>
              <a:t>当遇到矛盾时，我们应该宽宏豁达，不应为一丁点儿小事僵持不下，斤斤计较，甚至拳脚相加，做出降低人格的事情。 </a:t>
            </a:r>
            <a:endParaRPr lang="zh-CN" altLang="en-US" sz="1600" dirty="0">
              <a:solidFill>
                <a:schemeClr val="tx1">
                  <a:lumMod val="65000"/>
                  <a:lumOff val="35000"/>
                </a:schemeClr>
              </a:solidFill>
              <a:latin typeface="+mn-lt"/>
              <a:cs typeface="+mn-ea"/>
              <a:sym typeface="+mn-lt"/>
            </a:endParaRPr>
          </a:p>
          <a:p>
            <a:pPr eaLnBrk="1" hangingPunct="1">
              <a:lnSpc>
                <a:spcPct val="150000"/>
              </a:lnSpc>
              <a:defRPr/>
            </a:pPr>
            <a:r>
              <a:rPr lang="zh-CN" altLang="en-US" sz="1600" b="1" dirty="0">
                <a:solidFill>
                  <a:srgbClr val="3F64C8"/>
                </a:solidFill>
                <a:latin typeface="+mn-lt"/>
                <a:cs typeface="+mn-ea"/>
                <a:sym typeface="+mn-lt"/>
              </a:rPr>
              <a:t>②避免自己成为施暴者的目标。</a:t>
            </a:r>
            <a:r>
              <a:rPr lang="zh-CN" altLang="en-US" sz="1600" dirty="0">
                <a:solidFill>
                  <a:schemeClr val="tx1">
                    <a:lumMod val="65000"/>
                    <a:lumOff val="35000"/>
                  </a:schemeClr>
                </a:solidFill>
                <a:latin typeface="+mn-lt"/>
                <a:cs typeface="+mn-ea"/>
                <a:sym typeface="+mn-lt"/>
              </a:rPr>
              <a:t>我们平时不要随身携带太多的钱和手机等贵重物品，不要公开显露自己的财物。学校僻静的角落、厕所或楼道拐角都是校园暴力的多发地带，我们在这些地方活动时尤其要注意，最好结伴而行。 </a:t>
            </a:r>
            <a:endParaRPr lang="zh-CN" altLang="en-US" sz="1600" dirty="0">
              <a:solidFill>
                <a:schemeClr val="tx1">
                  <a:lumMod val="65000"/>
                  <a:lumOff val="35000"/>
                </a:schemeClr>
              </a:solidFill>
              <a:latin typeface="+mn-lt"/>
              <a:cs typeface="+mn-ea"/>
              <a:sym typeface="+mn-lt"/>
            </a:endParaRPr>
          </a:p>
          <a:p>
            <a:pPr eaLnBrk="1" hangingPunct="1">
              <a:lnSpc>
                <a:spcPct val="150000"/>
              </a:lnSpc>
              <a:defRPr/>
            </a:pPr>
            <a:r>
              <a:rPr lang="zh-CN" altLang="en-US" sz="1600" b="1" dirty="0">
                <a:solidFill>
                  <a:srgbClr val="3F64C8"/>
                </a:solidFill>
                <a:latin typeface="+mn-lt"/>
                <a:cs typeface="+mn-ea"/>
                <a:sym typeface="+mn-lt"/>
              </a:rPr>
              <a:t>③养成善于观察的好习惯。</a:t>
            </a:r>
            <a:r>
              <a:rPr lang="zh-CN" altLang="en-US" sz="1600" dirty="0">
                <a:solidFill>
                  <a:schemeClr val="tx1">
                    <a:lumMod val="65000"/>
                    <a:lumOff val="35000"/>
                  </a:schemeClr>
                </a:solidFill>
                <a:latin typeface="+mn-lt"/>
                <a:cs typeface="+mn-ea"/>
                <a:sym typeface="+mn-lt"/>
              </a:rPr>
              <a:t>多留意身边发生的事，很多暴力事件的信息可以从校园同学间的交流中得到。</a:t>
            </a:r>
            <a:endParaRPr lang="zh-CN" altLang="en-US" sz="1600" dirty="0">
              <a:solidFill>
                <a:schemeClr val="tx1">
                  <a:lumMod val="65000"/>
                  <a:lumOff val="35000"/>
                </a:schemeClr>
              </a:solidFill>
              <a:latin typeface="+mn-lt"/>
              <a:cs typeface="+mn-ea"/>
              <a:sym typeface="+mn-lt"/>
            </a:endParaRPr>
          </a:p>
        </p:txBody>
      </p:sp>
      <p:sp>
        <p:nvSpPr>
          <p:cNvPr id="10" name="任意多边形: 形状 9"/>
          <p:cNvSpPr/>
          <p:nvPr/>
        </p:nvSpPr>
        <p:spPr>
          <a:xfrm>
            <a:off x="1416050" y="1644650"/>
            <a:ext cx="9288463" cy="37020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66567" name="Picture 2"/>
          <p:cNvPicPr>
            <a:picLocks noChangeAspect="1" noChangeArrowheads="1"/>
          </p:cNvPicPr>
          <p:nvPr/>
        </p:nvPicPr>
        <p:blipFill>
          <a:blip r:embed="rId2" cstate="screen"/>
          <a:srcRect/>
          <a:stretch>
            <a:fillRect/>
          </a:stretch>
        </p:blipFill>
        <p:spPr bwMode="auto">
          <a:xfrm rot="551809">
            <a:off x="1027113" y="1747838"/>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8611"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ChangeArrowheads="1"/>
          </p:cNvSpPr>
          <p:nvPr/>
        </p:nvSpPr>
        <p:spPr bwMode="auto">
          <a:xfrm>
            <a:off x="2279650" y="1933575"/>
            <a:ext cx="352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000" b="1">
                <a:solidFill>
                  <a:srgbClr val="3F64C8"/>
                </a:solidFill>
                <a:latin typeface="+mn-lt"/>
                <a:cs typeface="+mn-ea"/>
                <a:sym typeface="+mn-lt"/>
              </a:rPr>
              <a:t>(2)</a:t>
            </a:r>
            <a:r>
              <a:rPr lang="zh-CN" altLang="en-US" sz="2000" b="1">
                <a:solidFill>
                  <a:srgbClr val="3F64C8"/>
                </a:solidFill>
                <a:latin typeface="+mn-lt"/>
                <a:cs typeface="+mn-ea"/>
                <a:sym typeface="+mn-lt"/>
              </a:rPr>
              <a:t>应对暴力，临危不乱</a:t>
            </a:r>
            <a:endParaRPr lang="zh-CN" altLang="en-US" sz="2000" b="1">
              <a:solidFill>
                <a:srgbClr val="3F64C8"/>
              </a:solidFill>
              <a:latin typeface="+mn-lt"/>
              <a:cs typeface="+mn-ea"/>
              <a:sym typeface="+mn-lt"/>
            </a:endParaRPr>
          </a:p>
        </p:txBody>
      </p:sp>
      <p:sp>
        <p:nvSpPr>
          <p:cNvPr id="10" name="任意多边形: 形状 9"/>
          <p:cNvSpPr/>
          <p:nvPr/>
        </p:nvSpPr>
        <p:spPr>
          <a:xfrm>
            <a:off x="1416050" y="1644650"/>
            <a:ext cx="9288463" cy="37020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68614" name="Picture 2"/>
          <p:cNvPicPr>
            <a:picLocks noChangeAspect="1" noChangeArrowheads="1"/>
          </p:cNvPicPr>
          <p:nvPr/>
        </p:nvPicPr>
        <p:blipFill>
          <a:blip r:embed="rId2" cstate="screen"/>
          <a:srcRect/>
          <a:stretch>
            <a:fillRect/>
          </a:stretch>
        </p:blipFill>
        <p:spPr bwMode="auto">
          <a:xfrm rot="551809">
            <a:off x="1027113" y="1747838"/>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66950" y="2654300"/>
            <a:ext cx="7966075" cy="2060575"/>
          </a:xfrm>
          <a:prstGeom prst="rect">
            <a:avLst/>
          </a:prstGeom>
        </p:spPr>
        <p:txBody>
          <a:bodyPr>
            <a:spAutoFit/>
          </a:bodyPr>
          <a:lstStyle/>
          <a:p>
            <a:pPr eaLnBrk="1" hangingPunct="1">
              <a:defRPr/>
            </a:pPr>
            <a:r>
              <a:rPr lang="zh-CN" altLang="en-US" sz="1600" b="1" dirty="0">
                <a:solidFill>
                  <a:srgbClr val="3F64C8"/>
                </a:solidFill>
                <a:latin typeface="+mn-lt"/>
                <a:cs typeface="+mn-ea"/>
                <a:sym typeface="+mn-lt"/>
              </a:rPr>
              <a:t>①遭受语言暴力时的自救 </a:t>
            </a:r>
            <a:endParaRPr lang="zh-CN" altLang="en-US" sz="1600" b="1" dirty="0">
              <a:solidFill>
                <a:srgbClr val="3F64C8"/>
              </a:solidFill>
              <a:latin typeface="+mn-lt"/>
              <a:cs typeface="+mn-ea"/>
              <a:sym typeface="+mn-lt"/>
            </a:endParaRPr>
          </a:p>
          <a:p>
            <a:pPr eaLnBrk="1" hangingPunct="1">
              <a:defRPr/>
            </a:pPr>
            <a:r>
              <a:rPr lang="zh-CN" altLang="en-US" sz="1600" dirty="0">
                <a:solidFill>
                  <a:schemeClr val="tx1">
                    <a:lumMod val="65000"/>
                    <a:lumOff val="35000"/>
                  </a:schemeClr>
                </a:solidFill>
                <a:latin typeface="+mn-lt"/>
                <a:cs typeface="+mn-ea"/>
                <a:sym typeface="+mn-lt"/>
              </a:rPr>
              <a:t>一是淡然处之。二是自我反省。三是无畏回应。四是肯定自己。五是调整心理。六是法律维权。</a:t>
            </a:r>
            <a:r>
              <a:rPr lang="zh-CN" altLang="en-US" sz="1600" b="1" dirty="0">
                <a:solidFill>
                  <a:schemeClr val="tx1">
                    <a:lumMod val="65000"/>
                    <a:lumOff val="35000"/>
                  </a:schemeClr>
                </a:solidFill>
                <a:latin typeface="+mn-lt"/>
                <a:cs typeface="+mn-ea"/>
                <a:sym typeface="+mn-lt"/>
              </a:rPr>
              <a:t> </a:t>
            </a:r>
            <a:endParaRPr lang="zh-CN" altLang="en-US" sz="1600" b="1" dirty="0">
              <a:solidFill>
                <a:schemeClr val="tx1">
                  <a:lumMod val="65000"/>
                  <a:lumOff val="35000"/>
                </a:schemeClr>
              </a:solidFill>
              <a:latin typeface="+mn-lt"/>
              <a:cs typeface="+mn-ea"/>
              <a:sym typeface="+mn-lt"/>
            </a:endParaRPr>
          </a:p>
          <a:p>
            <a:pPr eaLnBrk="1" hangingPunct="1">
              <a:defRPr/>
            </a:pPr>
            <a:r>
              <a:rPr lang="zh-CN" altLang="en-US" sz="1600" b="1" dirty="0">
                <a:solidFill>
                  <a:srgbClr val="3F64C8"/>
                </a:solidFill>
                <a:latin typeface="+mn-lt"/>
                <a:cs typeface="+mn-ea"/>
                <a:sym typeface="+mn-lt"/>
              </a:rPr>
              <a:t>②遭受行为暴力时的自救 </a:t>
            </a:r>
            <a:endParaRPr lang="zh-CN" altLang="en-US" sz="1600" b="1" dirty="0">
              <a:solidFill>
                <a:srgbClr val="3F64C8"/>
              </a:solidFill>
              <a:latin typeface="+mn-lt"/>
              <a:cs typeface="+mn-ea"/>
              <a:sym typeface="+mn-lt"/>
            </a:endParaRPr>
          </a:p>
          <a:p>
            <a:pPr eaLnBrk="1" hangingPunct="1">
              <a:defRPr/>
            </a:pPr>
            <a:r>
              <a:rPr lang="zh-CN" altLang="en-US" sz="1600" dirty="0">
                <a:solidFill>
                  <a:schemeClr val="tx1">
                    <a:lumMod val="65000"/>
                    <a:lumOff val="35000"/>
                  </a:schemeClr>
                </a:solidFill>
                <a:latin typeface="+mn-lt"/>
                <a:cs typeface="+mn-ea"/>
                <a:sym typeface="+mn-lt"/>
              </a:rPr>
              <a:t>一是找机会逃跑。二是大声呼救。三是借助一些小动作寻找逃跑的机会。四是求饶。求饶不是懦弱的表现，是减少伤害的策略。五是如果以上退路被攻击者截断，那么应双手抱头，尽力保护头部，尤其是太阳穴和后脑。 </a:t>
            </a:r>
            <a:endParaRPr lang="zh-CN" altLang="en-US" sz="1600" dirty="0">
              <a:solidFill>
                <a:schemeClr val="tx1">
                  <a:lumMod val="65000"/>
                  <a:lumOff val="35000"/>
                </a:schemeClr>
              </a:solidFill>
              <a:latin typeface="+mn-lt"/>
              <a:cs typeface="+mn-ea"/>
              <a:sym typeface="+mn-lt"/>
            </a:endParaRPr>
          </a:p>
          <a:p>
            <a:pPr eaLnBrk="1" hangingPunct="1">
              <a:defRPr/>
            </a:pPr>
            <a:r>
              <a:rPr lang="zh-CN" altLang="en-US" sz="1600" dirty="0">
                <a:solidFill>
                  <a:schemeClr val="tx1">
                    <a:lumMod val="65000"/>
                    <a:lumOff val="35000"/>
                  </a:schemeClr>
                </a:solidFill>
                <a:latin typeface="+mn-lt"/>
                <a:cs typeface="+mn-ea"/>
                <a:sym typeface="+mn-lt"/>
              </a:rPr>
              <a:t>在人身和财产双重危险时，应以人身安全为重，舍财保命，以免受到更激烈的伤害。</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2663825" y="2192338"/>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000" b="1">
                <a:solidFill>
                  <a:srgbClr val="3F64C8"/>
                </a:solidFill>
                <a:latin typeface="+mn-lt"/>
                <a:cs typeface="+mn-ea"/>
                <a:sym typeface="+mn-lt"/>
              </a:rPr>
              <a:t>(3)</a:t>
            </a:r>
            <a:r>
              <a:rPr lang="zh-CN" altLang="en-US" sz="2000" b="1">
                <a:solidFill>
                  <a:srgbClr val="3F64C8"/>
                </a:solidFill>
                <a:latin typeface="+mn-lt"/>
                <a:cs typeface="+mn-ea"/>
                <a:sym typeface="+mn-lt"/>
              </a:rPr>
              <a:t>及时报告，以法维权</a:t>
            </a:r>
            <a:endParaRPr lang="zh-CN" altLang="en-US" sz="2000" b="1">
              <a:solidFill>
                <a:srgbClr val="3F64C8"/>
              </a:solidFill>
              <a:latin typeface="+mn-lt"/>
              <a:cs typeface="+mn-ea"/>
              <a:sym typeface="+mn-lt"/>
            </a:endParaRPr>
          </a:p>
        </p:txBody>
      </p:sp>
      <p:sp>
        <p:nvSpPr>
          <p:cNvPr id="10" name="任意多边形: 形状 9"/>
          <p:cNvSpPr/>
          <p:nvPr/>
        </p:nvSpPr>
        <p:spPr>
          <a:xfrm>
            <a:off x="1798638" y="1752600"/>
            <a:ext cx="8785225" cy="3152775"/>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2" cstate="screen"/>
          <a:srcRect/>
          <a:stretch>
            <a:fillRect/>
          </a:stretch>
        </p:blipFill>
        <p:spPr bwMode="auto">
          <a:xfrm rot="551809">
            <a:off x="1411288" y="1855788"/>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566988" y="2662238"/>
            <a:ext cx="7440612" cy="1569660"/>
          </a:xfrm>
          <a:prstGeom prst="rect">
            <a:avLst/>
          </a:prstGeom>
        </p:spPr>
        <p:txBody>
          <a:bodyPr>
            <a:spAutoFit/>
          </a:bodyPr>
          <a:lstStyle/>
          <a:p>
            <a:pPr>
              <a:lnSpc>
                <a:spcPct val="150000"/>
              </a:lnSpc>
              <a:defRPr/>
            </a:pPr>
            <a:r>
              <a:rPr lang="zh-CN" altLang="en-US" sz="1600" dirty="0">
                <a:solidFill>
                  <a:schemeClr val="tx1">
                    <a:lumMod val="65000"/>
                    <a:lumOff val="35000"/>
                  </a:schemeClr>
                </a:solidFill>
                <a:latin typeface="+mn-lt"/>
                <a:cs typeface="+mn-ea"/>
                <a:sym typeface="+mn-lt"/>
              </a:rPr>
              <a:t>由于校园暴力事件的随机性，许多同学对其产生了恐惧和焦虑。一些同学不敢把事情告诉家长和老师，更不敢报警，甚至警方破案后也不敢出面作证，成为“沉默的羔羊”。忍气吞声往往会导致新的暴力事件的发生。自己或发现他人遭遇紧急情况时，一定要在第一时间向家长、老师或警察求助，采取最有效的救助措施。</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2171700" y="2071947"/>
            <a:ext cx="5040313" cy="50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buFont typeface="Arial" panose="020B0604020202020204" pitchFamily="34" charset="0"/>
              <a:buNone/>
            </a:pPr>
            <a:r>
              <a:rPr lang="zh-CN" altLang="en-US" sz="2000" b="1">
                <a:solidFill>
                  <a:srgbClr val="3F64C8"/>
                </a:solidFill>
                <a:latin typeface="+mn-lt"/>
                <a:cs typeface="+mn-ea"/>
                <a:sym typeface="+mn-lt"/>
              </a:rPr>
              <a:t>（</a:t>
            </a:r>
            <a:r>
              <a:rPr lang="en-US" altLang="zh-CN" sz="2000" b="1">
                <a:solidFill>
                  <a:srgbClr val="3F64C8"/>
                </a:solidFill>
                <a:latin typeface="+mn-lt"/>
                <a:cs typeface="+mn-ea"/>
                <a:sym typeface="+mn-lt"/>
              </a:rPr>
              <a:t>4</a:t>
            </a:r>
            <a:r>
              <a:rPr lang="zh-CN" altLang="en-US" sz="2000" b="1">
                <a:solidFill>
                  <a:srgbClr val="3F64C8"/>
                </a:solidFill>
                <a:latin typeface="+mn-lt"/>
                <a:cs typeface="+mn-ea"/>
                <a:sym typeface="+mn-lt"/>
              </a:rPr>
              <a:t>）应对暴力，我们必须增强五个意识：</a:t>
            </a:r>
            <a:endParaRPr lang="zh-CN" altLang="en-US" sz="2000" b="1">
              <a:solidFill>
                <a:srgbClr val="3F64C8"/>
              </a:solidFill>
              <a:latin typeface="+mn-lt"/>
              <a:cs typeface="+mn-ea"/>
              <a:sym typeface="+mn-lt"/>
            </a:endParaRPr>
          </a:p>
        </p:txBody>
      </p:sp>
      <p:sp>
        <p:nvSpPr>
          <p:cNvPr id="10" name="任意多边形: 形状 9"/>
          <p:cNvSpPr/>
          <p:nvPr/>
        </p:nvSpPr>
        <p:spPr>
          <a:xfrm>
            <a:off x="1558925" y="1644650"/>
            <a:ext cx="9145588" cy="3368675"/>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2" cstate="screen"/>
          <a:srcRect/>
          <a:stretch>
            <a:fillRect/>
          </a:stretch>
        </p:blipFill>
        <p:spPr bwMode="auto">
          <a:xfrm rot="551809">
            <a:off x="1147763" y="1965325"/>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408238" y="2701925"/>
            <a:ext cx="7375525" cy="2111375"/>
          </a:xfrm>
          <a:prstGeom prst="rect">
            <a:avLst/>
          </a:prstGeom>
        </p:spPr>
        <p:txBody>
          <a:bodyPr>
            <a:spAutoFit/>
          </a:bodyPr>
          <a:lstStyle/>
          <a:p>
            <a:pPr>
              <a:spcBef>
                <a:spcPct val="20000"/>
              </a:spcBef>
              <a:defRPr/>
            </a:pPr>
            <a:r>
              <a:rPr lang="zh-CN" altLang="en-US" sz="1600" dirty="0">
                <a:solidFill>
                  <a:schemeClr val="tx1">
                    <a:lumMod val="65000"/>
                    <a:lumOff val="35000"/>
                  </a:schemeClr>
                </a:solidFill>
                <a:latin typeface="+mn-lt"/>
                <a:cs typeface="+mn-ea"/>
                <a:sym typeface="+mn-lt"/>
              </a:rPr>
              <a:t>    第一，要有守法的意识。违法行为是不受法律保护的。</a:t>
            </a:r>
            <a:endParaRPr lang="zh-CN" altLang="en-US" sz="1600" dirty="0">
              <a:solidFill>
                <a:schemeClr val="tx1">
                  <a:lumMod val="65000"/>
                  <a:lumOff val="35000"/>
                </a:schemeClr>
              </a:solidFill>
              <a:latin typeface="+mn-lt"/>
              <a:cs typeface="+mn-ea"/>
              <a:sym typeface="+mn-lt"/>
            </a:endParaRPr>
          </a:p>
          <a:p>
            <a:pPr>
              <a:spcBef>
                <a:spcPct val="20000"/>
              </a:spcBef>
              <a:defRPr/>
            </a:pPr>
            <a:r>
              <a:rPr lang="zh-CN" altLang="en-US" sz="1600" dirty="0">
                <a:solidFill>
                  <a:schemeClr val="tx1">
                    <a:lumMod val="65000"/>
                    <a:lumOff val="35000"/>
                  </a:schemeClr>
                </a:solidFill>
                <a:latin typeface="+mn-lt"/>
                <a:cs typeface="+mn-ea"/>
                <a:sym typeface="+mn-lt"/>
              </a:rPr>
              <a:t>    第二，要有强烈的自我保护意识。</a:t>
            </a:r>
            <a:endParaRPr lang="zh-CN" altLang="en-US" sz="1600" dirty="0">
              <a:solidFill>
                <a:schemeClr val="tx1">
                  <a:lumMod val="65000"/>
                  <a:lumOff val="35000"/>
                </a:schemeClr>
              </a:solidFill>
              <a:latin typeface="+mn-lt"/>
              <a:cs typeface="+mn-ea"/>
              <a:sym typeface="+mn-lt"/>
            </a:endParaRPr>
          </a:p>
          <a:p>
            <a:pPr>
              <a:spcBef>
                <a:spcPct val="20000"/>
              </a:spcBef>
              <a:defRPr/>
            </a:pPr>
            <a:r>
              <a:rPr lang="zh-CN" altLang="en-US" sz="1600" dirty="0">
                <a:solidFill>
                  <a:schemeClr val="tx1">
                    <a:lumMod val="65000"/>
                    <a:lumOff val="35000"/>
                  </a:schemeClr>
                </a:solidFill>
                <a:latin typeface="+mn-lt"/>
                <a:cs typeface="+mn-ea"/>
                <a:sym typeface="+mn-lt"/>
              </a:rPr>
              <a:t>    第三，要有方法和策略意识。在力量悬殊的情况下，切记不能蛮干。</a:t>
            </a:r>
            <a:endParaRPr lang="zh-CN" altLang="en-US" sz="1600" dirty="0">
              <a:solidFill>
                <a:schemeClr val="tx1">
                  <a:lumMod val="65000"/>
                  <a:lumOff val="35000"/>
                </a:schemeClr>
              </a:solidFill>
              <a:latin typeface="+mn-lt"/>
              <a:cs typeface="+mn-ea"/>
              <a:sym typeface="+mn-lt"/>
            </a:endParaRPr>
          </a:p>
          <a:p>
            <a:pPr>
              <a:spcBef>
                <a:spcPct val="20000"/>
              </a:spcBef>
              <a:defRPr/>
            </a:pPr>
            <a:r>
              <a:rPr lang="zh-CN" altLang="en-US" sz="1600" dirty="0">
                <a:solidFill>
                  <a:schemeClr val="tx1">
                    <a:lumMod val="65000"/>
                    <a:lumOff val="35000"/>
                  </a:schemeClr>
                </a:solidFill>
                <a:latin typeface="+mn-lt"/>
                <a:cs typeface="+mn-ea"/>
                <a:sym typeface="+mn-lt"/>
              </a:rPr>
              <a:t>    第四，要有见义勇为、见义智为、见义巧为的意识。在保护自身安全</a:t>
            </a:r>
            <a:endParaRPr lang="en-US" altLang="zh-CN" sz="1600" dirty="0">
              <a:solidFill>
                <a:schemeClr val="tx1">
                  <a:lumMod val="65000"/>
                  <a:lumOff val="35000"/>
                </a:schemeClr>
              </a:solidFill>
              <a:latin typeface="+mn-lt"/>
              <a:cs typeface="+mn-ea"/>
              <a:sym typeface="+mn-lt"/>
            </a:endParaRPr>
          </a:p>
          <a:p>
            <a:pPr>
              <a:spcBef>
                <a:spcPct val="20000"/>
              </a:spcBef>
              <a:defRPr/>
            </a:pPr>
            <a:r>
              <a:rPr lang="en-US" altLang="zh-CN" sz="1600" dirty="0">
                <a:solidFill>
                  <a:schemeClr val="tx1">
                    <a:lumMod val="65000"/>
                    <a:lumOff val="35000"/>
                  </a:schemeClr>
                </a:solidFill>
                <a:latin typeface="+mn-lt"/>
                <a:cs typeface="+mn-ea"/>
                <a:sym typeface="+mn-lt"/>
              </a:rPr>
              <a:t>    </a:t>
            </a:r>
            <a:r>
              <a:rPr lang="zh-CN" altLang="en-US" sz="1600" dirty="0">
                <a:solidFill>
                  <a:schemeClr val="tx1">
                    <a:lumMod val="65000"/>
                    <a:lumOff val="35000"/>
                  </a:schemeClr>
                </a:solidFill>
                <a:latin typeface="+mn-lt"/>
                <a:cs typeface="+mn-ea"/>
                <a:sym typeface="+mn-lt"/>
              </a:rPr>
              <a:t>的前提下对他人实施救助。</a:t>
            </a:r>
            <a:endParaRPr lang="zh-CN" altLang="en-US" sz="1600" dirty="0">
              <a:solidFill>
                <a:schemeClr val="tx1">
                  <a:lumMod val="65000"/>
                  <a:lumOff val="35000"/>
                </a:schemeClr>
              </a:solidFill>
              <a:latin typeface="+mn-lt"/>
              <a:cs typeface="+mn-ea"/>
              <a:sym typeface="+mn-lt"/>
            </a:endParaRPr>
          </a:p>
          <a:p>
            <a:pPr>
              <a:spcBef>
                <a:spcPct val="20000"/>
              </a:spcBef>
              <a:defRPr/>
            </a:pPr>
            <a:r>
              <a:rPr lang="zh-CN" altLang="en-US" sz="1600" dirty="0">
                <a:solidFill>
                  <a:schemeClr val="tx1">
                    <a:lumMod val="65000"/>
                    <a:lumOff val="35000"/>
                  </a:schemeClr>
                </a:solidFill>
                <a:latin typeface="+mn-lt"/>
                <a:cs typeface="+mn-ea"/>
                <a:sym typeface="+mn-lt"/>
              </a:rPr>
              <a:t>    第五，要有强烈的报告意识和证据意识。及时上报并注意搜集证据，</a:t>
            </a:r>
            <a:endParaRPr lang="en-US" altLang="zh-CN" sz="1600" dirty="0">
              <a:solidFill>
                <a:schemeClr val="tx1">
                  <a:lumMod val="65000"/>
                  <a:lumOff val="35000"/>
                </a:schemeClr>
              </a:solidFill>
              <a:latin typeface="+mn-lt"/>
              <a:cs typeface="+mn-ea"/>
              <a:sym typeface="+mn-lt"/>
            </a:endParaRPr>
          </a:p>
          <a:p>
            <a:pPr>
              <a:spcBef>
                <a:spcPct val="20000"/>
              </a:spcBef>
              <a:defRPr/>
            </a:pPr>
            <a:r>
              <a:rPr lang="en-US" altLang="zh-CN" sz="1600" dirty="0">
                <a:solidFill>
                  <a:schemeClr val="tx1">
                    <a:lumMod val="65000"/>
                    <a:lumOff val="35000"/>
                  </a:schemeClr>
                </a:solidFill>
                <a:latin typeface="+mn-lt"/>
                <a:cs typeface="+mn-ea"/>
                <a:sym typeface="+mn-lt"/>
              </a:rPr>
              <a:t>    </a:t>
            </a:r>
            <a:r>
              <a:rPr lang="zh-CN" altLang="en-US" sz="1600" dirty="0">
                <a:solidFill>
                  <a:schemeClr val="tx1">
                    <a:lumMod val="65000"/>
                    <a:lumOff val="35000"/>
                  </a:schemeClr>
                </a:solidFill>
                <a:latin typeface="+mn-lt"/>
                <a:cs typeface="+mn-ea"/>
                <a:sym typeface="+mn-lt"/>
              </a:rPr>
              <a:t>以便在需要的时候出示。</a:t>
            </a:r>
            <a:endParaRPr lang="zh-CN" altLang="en-US" sz="20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2" cstate="screen"/>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9461"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9462"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19463"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4" cstate="screen"/>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4454525" y="1997075"/>
            <a:ext cx="3825875" cy="923925"/>
            <a:chOff x="4247871" y="1678745"/>
            <a:chExt cx="3825158" cy="924104"/>
          </a:xfrm>
        </p:grpSpPr>
        <p:sp>
          <p:nvSpPr>
            <p:cNvPr id="19473"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01</a:t>
              </a:r>
              <a:endParaRPr lang="zh-CN" altLang="en-US" sz="3600" b="1">
                <a:solidFill>
                  <a:srgbClr val="4111C0"/>
                </a:solidFill>
                <a:latin typeface="+mn-lt"/>
                <a:cs typeface="+mn-ea"/>
                <a:sym typeface="+mn-lt"/>
              </a:endParaRPr>
            </a:p>
          </p:txBody>
        </p:sp>
        <p:sp>
          <p:nvSpPr>
            <p:cNvPr id="19474"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p:nvPr/>
        </p:nvGrpSpPr>
        <p:grpSpPr bwMode="auto">
          <a:xfrm>
            <a:off x="2640013" y="2976563"/>
            <a:ext cx="7323137" cy="1228725"/>
            <a:chOff x="2730056" y="880555"/>
            <a:chExt cx="7323462" cy="1229232"/>
          </a:xfrm>
        </p:grpSpPr>
        <p:sp>
          <p:nvSpPr>
            <p:cNvPr id="21" name="矩形 6"/>
            <p:cNvSpPr>
              <a:spLocks noChangeArrowheads="1"/>
            </p:cNvSpPr>
            <p:nvPr/>
          </p:nvSpPr>
          <p:spPr bwMode="auto">
            <a:xfrm>
              <a:off x="2730056" y="909458"/>
              <a:ext cx="7323462"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什么是校园欺凌</a:t>
              </a:r>
              <a:endParaRPr lang="zh-CN" altLang="en-US" sz="48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2912735" y="880555"/>
              <a:ext cx="6958103"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什么是校园欺凌</a:t>
              </a:r>
              <a:endParaRPr lang="zh-CN" altLang="en-US" sz="4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25" name="图片 24"/>
          <p:cNvPicPr>
            <a:picLocks noChangeAspect="1" noChangeArrowheads="1"/>
          </p:cNvPicPr>
          <p:nvPr/>
        </p:nvPicPr>
        <p:blipFill>
          <a:blip r:embed="rId5" cstate="screen"/>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391650" y="479425"/>
            <a:ext cx="2159000" cy="1416050"/>
            <a:chOff x="409082" y="228032"/>
            <a:chExt cx="1766876" cy="1304736"/>
          </a:xfrm>
        </p:grpSpPr>
        <p:pic>
          <p:nvPicPr>
            <p:cNvPr id="19469" name="图片 18"/>
            <p:cNvPicPr>
              <a:picLocks noChangeAspect="1" noChangeArrowheads="1"/>
            </p:cNvPicPr>
            <p:nvPr/>
          </p:nvPicPr>
          <p:blipFill>
            <a:blip r:embed="rId6" cstate="screen"/>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图片 25"/>
            <p:cNvPicPr>
              <a:picLocks noChangeAspect="1" noChangeArrowheads="1"/>
            </p:cNvPicPr>
            <p:nvPr/>
          </p:nvPicPr>
          <p:blipFill>
            <a:blip r:embed="rId7" cstate="screen"/>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2" cstate="screen"/>
          <a:srcRect/>
          <a:stretch>
            <a:fillRect/>
          </a:stretch>
        </p:blipFill>
        <p:spPr bwMode="auto">
          <a:xfrm>
            <a:off x="2933700" y="447675"/>
            <a:ext cx="5588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3"/>
          <p:cNvSpPr>
            <a:spLocks noChangeArrowheads="1"/>
          </p:cNvSpPr>
          <p:nvPr/>
        </p:nvSpPr>
        <p:spPr bwMode="auto">
          <a:xfrm>
            <a:off x="5775325" y="28797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74757" name="Rectangle 5"/>
          <p:cNvSpPr>
            <a:spLocks noChangeArrowheads="1"/>
          </p:cNvSpPr>
          <p:nvPr/>
        </p:nvSpPr>
        <p:spPr bwMode="auto">
          <a:xfrm>
            <a:off x="3563938" y="277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74758" name="WordArt 11"/>
          <p:cNvSpPr>
            <a:spLocks noChangeArrowheads="1" noChangeShapeType="1" noTextEdit="1"/>
          </p:cNvSpPr>
          <p:nvPr/>
        </p:nvSpPr>
        <p:spPr bwMode="auto">
          <a:xfrm>
            <a:off x="3275013" y="1766888"/>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74759"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4" cstate="screen"/>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4284663" y="1724025"/>
            <a:ext cx="3824287" cy="923925"/>
            <a:chOff x="4247871" y="1678745"/>
            <a:chExt cx="3825158" cy="924104"/>
          </a:xfrm>
        </p:grpSpPr>
        <p:sp>
          <p:nvSpPr>
            <p:cNvPr id="74769"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07</a:t>
              </a:r>
              <a:endParaRPr lang="zh-CN" altLang="en-US" sz="3600" b="1">
                <a:solidFill>
                  <a:srgbClr val="4111C0"/>
                </a:solidFill>
                <a:latin typeface="+mn-lt"/>
                <a:cs typeface="+mn-ea"/>
                <a:sym typeface="+mn-lt"/>
              </a:endParaRPr>
            </a:p>
          </p:txBody>
        </p:sp>
        <p:sp>
          <p:nvSpPr>
            <p:cNvPr id="74770"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pic>
        <p:nvPicPr>
          <p:cNvPr id="25" name="图片 24"/>
          <p:cNvPicPr>
            <a:picLocks noChangeAspect="1" noChangeArrowheads="1"/>
          </p:cNvPicPr>
          <p:nvPr/>
        </p:nvPicPr>
        <p:blipFill>
          <a:blip r:embed="rId5" cstate="screen"/>
          <a:srcRect/>
          <a:stretch>
            <a:fillRect/>
          </a:stretch>
        </p:blipFill>
        <p:spPr bwMode="auto">
          <a:xfrm>
            <a:off x="2727325" y="1038225"/>
            <a:ext cx="185896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391650" y="479425"/>
            <a:ext cx="2159000" cy="1416050"/>
            <a:chOff x="409082" y="228032"/>
            <a:chExt cx="1766876" cy="1304736"/>
          </a:xfrm>
        </p:grpSpPr>
        <p:pic>
          <p:nvPicPr>
            <p:cNvPr id="74767" name="图片 18"/>
            <p:cNvPicPr>
              <a:picLocks noChangeAspect="1" noChangeArrowheads="1"/>
            </p:cNvPicPr>
            <p:nvPr/>
          </p:nvPicPr>
          <p:blipFill>
            <a:blip r:embed="rId6" cstate="screen"/>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图片 25"/>
            <p:cNvPicPr>
              <a:picLocks noChangeAspect="1" noChangeArrowheads="1"/>
            </p:cNvPicPr>
            <p:nvPr/>
          </p:nvPicPr>
          <p:blipFill>
            <a:blip r:embed="rId7" cstate="screen"/>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bwMode="auto">
          <a:xfrm>
            <a:off x="2813050" y="2651125"/>
            <a:ext cx="6294438" cy="2308225"/>
            <a:chOff x="2313396" y="105348"/>
            <a:chExt cx="9737819" cy="2308324"/>
          </a:xfrm>
        </p:grpSpPr>
        <p:sp>
          <p:nvSpPr>
            <p:cNvPr id="24" name="矩形 6"/>
            <p:cNvSpPr>
              <a:spLocks noChangeArrowheads="1"/>
            </p:cNvSpPr>
            <p:nvPr/>
          </p:nvSpPr>
          <p:spPr bwMode="auto">
            <a:xfrm>
              <a:off x="2763015" y="105348"/>
              <a:ext cx="8838583" cy="2308324"/>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如何正确远离校园欺凌</a:t>
              </a:r>
              <a:endParaRPr lang="zh-CN" altLang="en-US" sz="7200" b="1" dirty="0">
                <a:ln w="130175">
                  <a:solidFill>
                    <a:schemeClr val="bg1"/>
                  </a:solidFill>
                </a:ln>
                <a:solidFill>
                  <a:schemeClr val="bg1"/>
                </a:solidFill>
                <a:latin typeface="+mn-lt"/>
                <a:cs typeface="+mn-ea"/>
                <a:sym typeface="+mn-lt"/>
              </a:endParaRPr>
            </a:p>
          </p:txBody>
        </p:sp>
        <p:sp>
          <p:nvSpPr>
            <p:cNvPr id="27" name="矩形 6"/>
            <p:cNvSpPr>
              <a:spLocks noChangeArrowheads="1"/>
            </p:cNvSpPr>
            <p:nvPr/>
          </p:nvSpPr>
          <p:spPr bwMode="auto">
            <a:xfrm>
              <a:off x="2313396" y="105348"/>
              <a:ext cx="9737819" cy="230832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如何正确远离校园欺凌</a:t>
              </a:r>
              <a:endPar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559496" y="980728"/>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七、如何远离校园欺凌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6"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1919288" y="1665288"/>
            <a:ext cx="9144000" cy="3527425"/>
          </a:xfrm>
          <a:prstGeom prst="rect">
            <a:avLst/>
          </a:prstGeom>
          <a:noFill/>
          <a:ln>
            <a:noFill/>
          </a:ln>
        </p:spPr>
        <p:txBody>
          <a:bodyPr>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全力实施年轻家长的社区培训制，把家长学校和社区文化建设联系起来，营造健康科学的育儿观。</a:t>
            </a:r>
            <a:endParaRPr lang="zh-CN" altLang="en-US" sz="1600" dirty="0">
              <a:solidFill>
                <a:schemeClr val="tx1">
                  <a:lumMod val="65000"/>
                  <a:lumOff val="35000"/>
                </a:schemeClr>
              </a:solidFill>
              <a:cs typeface="+mn-ea"/>
              <a:sym typeface="+mn-lt"/>
            </a:endParaRP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倾力打造书香校园，用传统文化的精华滋养青少年的心灵。 </a:t>
            </a:r>
            <a:endParaRPr lang="zh-CN" altLang="en-US" sz="1600" dirty="0">
              <a:solidFill>
                <a:schemeClr val="tx1">
                  <a:lumMod val="65000"/>
                  <a:lumOff val="35000"/>
                </a:schemeClr>
              </a:solidFill>
              <a:cs typeface="+mn-ea"/>
              <a:sym typeface="+mn-lt"/>
            </a:endParaRP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强化社会治安，落实犯罪必惩原则，形成强有力的法律威慑。</a:t>
            </a:r>
            <a:endParaRPr lang="zh-CN" altLang="en-US" sz="1600" dirty="0">
              <a:solidFill>
                <a:schemeClr val="tx1">
                  <a:lumMod val="65000"/>
                  <a:lumOff val="35000"/>
                </a:schemeClr>
              </a:solidFill>
              <a:cs typeface="+mn-ea"/>
              <a:sym typeface="+mn-lt"/>
            </a:endParaRP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逐步推行人文教育，关注学生的终身发展。</a:t>
            </a:r>
            <a:endParaRPr lang="zh-CN" altLang="en-US" sz="1600" dirty="0">
              <a:solidFill>
                <a:schemeClr val="tx1">
                  <a:lumMod val="65000"/>
                  <a:lumOff val="35000"/>
                </a:schemeClr>
              </a:solidFill>
              <a:cs typeface="+mn-ea"/>
              <a:sym typeface="+mn-lt"/>
            </a:endParaRP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开展丰富多彩的集体活动，培养同学间友爱互助的良好氛围。</a:t>
            </a:r>
            <a:endParaRPr lang="zh-CN" altLang="en-US" sz="1600" dirty="0">
              <a:solidFill>
                <a:schemeClr val="tx1">
                  <a:lumMod val="65000"/>
                  <a:lumOff val="35000"/>
                </a:schemeClr>
              </a:solidFill>
              <a:cs typeface="+mn-ea"/>
              <a:sym typeface="+mn-lt"/>
            </a:endParaRP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净化各种传媒，推行影视观赏等级制，减少污染源。</a:t>
            </a:r>
            <a:endParaRPr lang="zh-CN" altLang="en-US" sz="1600" dirty="0">
              <a:solidFill>
                <a:schemeClr val="tx1">
                  <a:lumMod val="65000"/>
                  <a:lumOff val="35000"/>
                </a:schemeClr>
              </a:solidFill>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left)">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left)">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图片 5"/>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79576" y="1484784"/>
            <a:ext cx="8496944" cy="3424784"/>
          </a:xfrm>
          <a:prstGeom prst="rect">
            <a:avLst/>
          </a:prstGeom>
          <a:noFill/>
          <a:ln>
            <a:noFill/>
          </a:ln>
        </p:spPr>
        <p:txBody>
          <a:bodyPr>
            <a:spAutoFit/>
          </a:bodyPr>
          <a:lstStyle>
            <a:defPPr>
              <a:defRPr lang="en-US"/>
            </a:defPPr>
            <a:lvl1pPr algn="ctr" eaLnBrk="1" hangingPunct="1">
              <a:lnSpc>
                <a:spcPct val="100000"/>
              </a:lnSpc>
              <a:buFontTx/>
              <a:buNone/>
              <a:defRPr sz="2800" b="1">
                <a:gradFill>
                  <a:gsLst>
                    <a:gs pos="0">
                      <a:srgbClr val="E123A6"/>
                    </a:gs>
                    <a:gs pos="100000">
                      <a:srgbClr val="4111C0"/>
                    </a:gs>
                    <a:gs pos="32000">
                      <a:srgbClr val="15BBF6"/>
                    </a:gs>
                    <a:gs pos="60000">
                      <a:srgbClr val="3F64C8"/>
                    </a:gs>
                  </a:gsLst>
                  <a:path path="circle">
                    <a:fillToRect l="100000" t="100000"/>
                  </a:path>
                </a:gra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defTabSz="457200" fontAlgn="base">
              <a:lnSpc>
                <a:spcPct val="90000"/>
              </a:lnSpc>
              <a:spcBef>
                <a:spcPts val="500"/>
              </a:spcBef>
              <a:spcAft>
                <a:spcPct val="0"/>
              </a:spcAft>
              <a:buFont typeface="Arial" panose="020B0604020202020204" pitchFamily="34" charset="0"/>
              <a:buChar char="•"/>
            </a:lvl6pPr>
            <a:lvl7pPr marL="2971800" indent="-228600" defTabSz="457200" fontAlgn="base">
              <a:lnSpc>
                <a:spcPct val="90000"/>
              </a:lnSpc>
              <a:spcBef>
                <a:spcPts val="500"/>
              </a:spcBef>
              <a:spcAft>
                <a:spcPct val="0"/>
              </a:spcAft>
              <a:buFont typeface="Arial" panose="020B0604020202020204" pitchFamily="34" charset="0"/>
              <a:buChar char="•"/>
            </a:lvl7pPr>
            <a:lvl8pPr marL="3429000" indent="-228600" defTabSz="457200" fontAlgn="base">
              <a:lnSpc>
                <a:spcPct val="90000"/>
              </a:lnSpc>
              <a:spcBef>
                <a:spcPts val="500"/>
              </a:spcBef>
              <a:spcAft>
                <a:spcPct val="0"/>
              </a:spcAft>
              <a:buFont typeface="Arial" panose="020B0604020202020204" pitchFamily="34" charset="0"/>
              <a:buChar char="•"/>
            </a:lvl8pPr>
            <a:lvl9pPr marL="3886200" indent="-228600" defTabSz="457200" fontAlgn="base">
              <a:lnSpc>
                <a:spcPct val="90000"/>
              </a:lnSpc>
              <a:spcBef>
                <a:spcPts val="500"/>
              </a:spcBef>
              <a:spcAft>
                <a:spcPct val="0"/>
              </a:spcAft>
              <a:buFont typeface="Arial" panose="020B0604020202020204" pitchFamily="34" charset="0"/>
              <a:buChar char="•"/>
            </a:lvl9pPr>
          </a:lstStyle>
          <a:p>
            <a:pPr algn="l">
              <a:lnSpc>
                <a:spcPct val="200000"/>
              </a:lnSpc>
              <a:defRPr/>
            </a:pPr>
            <a:r>
              <a:rPr lang="zh-CN" altLang="en-US" dirty="0">
                <a:latin typeface="+mn-lt"/>
                <a:ea typeface="+mn-ea"/>
                <a:cs typeface="+mn-ea"/>
                <a:sym typeface="+mn-lt"/>
              </a:rPr>
              <a:t>我们一定要记住：</a:t>
            </a:r>
            <a:endParaRPr lang="en-US" altLang="zh-CN" dirty="0">
              <a:latin typeface="+mn-lt"/>
              <a:ea typeface="+mn-ea"/>
              <a:cs typeface="+mn-ea"/>
              <a:sym typeface="+mn-lt"/>
            </a:endParaRPr>
          </a:p>
          <a:p>
            <a:pPr algn="l">
              <a:lnSpc>
                <a:spcPct val="200000"/>
              </a:lnSpc>
              <a:defRPr/>
            </a:pPr>
            <a:r>
              <a:rPr lang="zh-CN" altLang="en-US" sz="2000" b="0" dirty="0">
                <a:solidFill>
                  <a:schemeClr val="tx1">
                    <a:lumMod val="65000"/>
                    <a:lumOff val="35000"/>
                  </a:schemeClr>
                </a:solidFill>
                <a:latin typeface="+mn-lt"/>
                <a:ea typeface="+mn-ea"/>
                <a:cs typeface="+mn-ea"/>
                <a:sym typeface="+mn-lt"/>
              </a:rPr>
              <a:t>当自己的安全受到威胁时不轻言放弃，当他人的生命遭遇困境需要帮助时，在确保自己安全的情况下，尽自己所能及时伸出援助之手。</a:t>
            </a:r>
            <a:endParaRPr lang="zh-CN" altLang="en-US" sz="2000" b="0" dirty="0">
              <a:solidFill>
                <a:schemeClr val="tx1">
                  <a:lumMod val="65000"/>
                  <a:lumOff val="35000"/>
                </a:schemeClr>
              </a:solidFill>
              <a:latin typeface="+mn-lt"/>
              <a:ea typeface="+mn-ea"/>
              <a:cs typeface="+mn-ea"/>
              <a:sym typeface="+mn-lt"/>
            </a:endParaRPr>
          </a:p>
          <a:p>
            <a:pPr algn="l">
              <a:lnSpc>
                <a:spcPct val="200000"/>
              </a:lnSpc>
              <a:defRPr/>
            </a:pPr>
            <a:r>
              <a:rPr lang="zh-CN" altLang="en-US" sz="2000" b="0" dirty="0">
                <a:solidFill>
                  <a:schemeClr val="tx1">
                    <a:lumMod val="65000"/>
                    <a:lumOff val="35000"/>
                  </a:schemeClr>
                </a:solidFill>
                <a:latin typeface="+mn-lt"/>
                <a:ea typeface="+mn-ea"/>
                <a:cs typeface="+mn-ea"/>
                <a:sym typeface="+mn-lt"/>
              </a:rPr>
              <a:t>让我们手拉手一起努力，彻底扫除校园暴力，创建安全、和谐的美丽校园！</a:t>
            </a:r>
            <a:endParaRPr lang="zh-CN" altLang="en-US" sz="2000" b="0" dirty="0">
              <a:solidFill>
                <a:schemeClr val="tx1">
                  <a:lumMod val="65000"/>
                  <a:lumOff val="35000"/>
                </a:schemeClr>
              </a:solidFill>
              <a:latin typeface="+mn-lt"/>
              <a:ea typeface="+mn-ea"/>
              <a:cs typeface="+mn-ea"/>
              <a:sym typeface="+mn-lt"/>
            </a:endParaRPr>
          </a:p>
          <a:p>
            <a:pPr algn="l">
              <a:lnSpc>
                <a:spcPct val="200000"/>
              </a:lnSpc>
              <a:defRPr/>
            </a:pPr>
            <a:r>
              <a:rPr lang="en-US" altLang="zh-CN" sz="2400" dirty="0">
                <a:latin typeface="+mn-lt"/>
                <a:ea typeface="+mn-ea"/>
                <a:cs typeface="+mn-ea"/>
                <a:sym typeface="+mn-lt"/>
              </a:rPr>
              <a:t>                                                                      </a:t>
            </a:r>
            <a:endParaRPr lang="zh-CN" altLang="en-US" sz="2400" dirty="0">
              <a:latin typeface="+mn-lt"/>
              <a:ea typeface="+mn-ea"/>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2" cstate="screen"/>
          <a:srcRect/>
          <a:stretch>
            <a:fillRect/>
          </a:stretch>
        </p:blipFill>
        <p:spPr bwMode="auto">
          <a:xfrm>
            <a:off x="3098800" y="585788"/>
            <a:ext cx="55895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80901"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80902"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sp>
        <p:nvSpPr>
          <p:cNvPr id="5126" name="矩形 6"/>
          <p:cNvSpPr>
            <a:spLocks noChangeArrowheads="1"/>
          </p:cNvSpPr>
          <p:nvPr/>
        </p:nvSpPr>
        <p:spPr bwMode="auto">
          <a:xfrm>
            <a:off x="2844800" y="401478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zh-CN" altLang="en-US" sz="3200" b="1" dirty="0">
                <a:solidFill>
                  <a:srgbClr val="2B8CDD"/>
                </a:solidFill>
                <a:latin typeface="+mn-lt"/>
                <a:cs typeface="+mn-ea"/>
                <a:sym typeface="+mn-lt"/>
              </a:rPr>
              <a:t>第一</a:t>
            </a:r>
            <a:r>
              <a:rPr lang="zh-CN" altLang="en-US" sz="3200" b="1" dirty="0" smtClean="0">
                <a:solidFill>
                  <a:srgbClr val="2B8CDD"/>
                </a:solidFill>
                <a:latin typeface="+mn-lt"/>
                <a:cs typeface="+mn-ea"/>
                <a:sym typeface="+mn-lt"/>
              </a:rPr>
              <a:t>实</a:t>
            </a:r>
            <a:r>
              <a:rPr lang="zh-CN" altLang="en-US" sz="3200" b="1" dirty="0">
                <a:solidFill>
                  <a:srgbClr val="2B8CDD"/>
                </a:solidFill>
                <a:latin typeface="+mn-lt"/>
                <a:cs typeface="+mn-ea"/>
                <a:sym typeface="+mn-lt"/>
              </a:rPr>
              <a:t>验小学主题班会</a:t>
            </a:r>
            <a:endParaRPr lang="en-US" altLang="zh-CN" sz="3200" b="1" dirty="0">
              <a:solidFill>
                <a:srgbClr val="2B8CDD"/>
              </a:solidFill>
              <a:latin typeface="+mn-lt"/>
              <a:cs typeface="+mn-ea"/>
              <a:sym typeface="+mn-lt"/>
            </a:endParaRPr>
          </a:p>
        </p:txBody>
      </p:sp>
      <p:pic>
        <p:nvPicPr>
          <p:cNvPr id="80904"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图片 34"/>
          <p:cNvPicPr>
            <a:picLocks noChangeAspect="1" noChangeArrowheads="1"/>
          </p:cNvPicPr>
          <p:nvPr/>
        </p:nvPicPr>
        <p:blipFill>
          <a:blip r:embed="rId4" cstate="screen"/>
          <a:srcRect/>
          <a:stretch>
            <a:fillRect/>
          </a:stretch>
        </p:blipFill>
        <p:spPr bwMode="auto">
          <a:xfrm>
            <a:off x="3970338" y="4378325"/>
            <a:ext cx="3313112"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5" cstate="screen"/>
          <a:srcRect/>
          <a:stretch>
            <a:fillRect/>
          </a:stretch>
        </p:blipFill>
        <p:spPr bwMode="auto">
          <a:xfrm>
            <a:off x="2257425" y="2759075"/>
            <a:ext cx="159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cstate="screen"/>
          <a:srcRect/>
          <a:stretch>
            <a:fillRect/>
          </a:stretch>
        </p:blipFill>
        <p:spPr bwMode="auto">
          <a:xfrm>
            <a:off x="409575" y="322263"/>
            <a:ext cx="176688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2425700" y="1484313"/>
            <a:ext cx="5845175" cy="1247775"/>
            <a:chOff x="2679357" y="863421"/>
            <a:chExt cx="5845104" cy="1246366"/>
          </a:xfrm>
        </p:grpSpPr>
        <p:sp>
          <p:nvSpPr>
            <p:cNvPr id="16" name="矩形 6"/>
            <p:cNvSpPr>
              <a:spLocks noChangeArrowheads="1"/>
            </p:cNvSpPr>
            <p:nvPr/>
          </p:nvSpPr>
          <p:spPr bwMode="auto">
            <a:xfrm>
              <a:off x="2730056" y="909458"/>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杜绝校园欺凌</a:t>
              </a:r>
              <a:endParaRPr lang="zh-CN" altLang="en-US" sz="4800" b="1" dirty="0">
                <a:ln w="130175">
                  <a:solidFill>
                    <a:schemeClr val="bg1"/>
                  </a:solidFill>
                </a:ln>
                <a:solidFill>
                  <a:schemeClr val="bg1"/>
                </a:solidFill>
                <a:latin typeface="+mn-lt"/>
                <a:cs typeface="+mn-ea"/>
                <a:sym typeface="+mn-lt"/>
              </a:endParaRPr>
            </a:p>
          </p:txBody>
        </p:sp>
        <p:sp>
          <p:nvSpPr>
            <p:cNvPr id="19" name="矩形 6"/>
            <p:cNvSpPr>
              <a:spLocks noChangeArrowheads="1"/>
            </p:cNvSpPr>
            <p:nvPr/>
          </p:nvSpPr>
          <p:spPr bwMode="auto">
            <a:xfrm>
              <a:off x="2679357" y="863421"/>
              <a:ext cx="5794405"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杜绝校园欺凌</a:t>
              </a:r>
              <a:endParaRPr lang="zh-CN" altLang="en-US" sz="4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grpSp>
        <p:nvGrpSpPr>
          <p:cNvPr id="4" name="组合 3"/>
          <p:cNvGrpSpPr/>
          <p:nvPr/>
        </p:nvGrpSpPr>
        <p:grpSpPr bwMode="auto">
          <a:xfrm>
            <a:off x="3379788" y="2752725"/>
            <a:ext cx="7034212" cy="1219200"/>
            <a:chOff x="4166859" y="1992905"/>
            <a:chExt cx="7033811" cy="1218874"/>
          </a:xfrm>
        </p:grpSpPr>
        <p:sp>
          <p:nvSpPr>
            <p:cNvPr id="20" name="矩形 6"/>
            <p:cNvSpPr>
              <a:spLocks noChangeArrowheads="1"/>
            </p:cNvSpPr>
            <p:nvPr/>
          </p:nvSpPr>
          <p:spPr bwMode="auto">
            <a:xfrm>
              <a:off x="4792486" y="2011450"/>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共建和谐校园</a:t>
              </a:r>
              <a:endParaRPr lang="zh-CN" altLang="en-US" sz="72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4166859" y="1992905"/>
              <a:ext cx="7033811"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共建和谐校园</a:t>
              </a:r>
              <a:endPar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10" name="图片 9"/>
          <p:cNvPicPr>
            <a:picLocks noChangeAspect="1" noChangeArrowheads="1"/>
          </p:cNvPicPr>
          <p:nvPr/>
        </p:nvPicPr>
        <p:blipFill>
          <a:blip r:embed="rId7" cstate="screen"/>
          <a:srcRect/>
          <a:stretch>
            <a:fillRect/>
          </a:stretch>
        </p:blipFill>
        <p:spPr bwMode="auto">
          <a:xfrm>
            <a:off x="9131300" y="741363"/>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right)">
                                      <p:cBhvr>
                                        <p:cTn id="46" dur="500"/>
                                        <p:tgtEl>
                                          <p:spTgt spid="4"/>
                                        </p:tgtEl>
                                      </p:cBhvr>
                                    </p:animEffect>
                                  </p:childTnLst>
                                </p:cTn>
                              </p:par>
                              <p:par>
                                <p:cTn id="47" presetID="2" presetClass="entr" presetSubtype="8"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126"/>
                                        </p:tgtEl>
                                        <p:attrNameLst>
                                          <p:attrName>style.visibility</p:attrName>
                                        </p:attrNameLst>
                                      </p:cBhvr>
                                      <p:to>
                                        <p:strVal val="visible"/>
                                      </p:to>
                                    </p:set>
                                    <p:animEffect transition="in" filter="fade">
                                      <p:cBhvr>
                                        <p:cTn id="55" dur="1000"/>
                                        <p:tgtEl>
                                          <p:spTgt spid="5126"/>
                                        </p:tgtEl>
                                      </p:cBhvr>
                                    </p:animEffect>
                                    <p:anim calcmode="lin" valueType="num">
                                      <p:cBhvr>
                                        <p:cTn id="56" dur="1000" fill="hold"/>
                                        <p:tgtEl>
                                          <p:spTgt spid="5126"/>
                                        </p:tgtEl>
                                        <p:attrNameLst>
                                          <p:attrName>ppt_x</p:attrName>
                                        </p:attrNameLst>
                                      </p:cBhvr>
                                      <p:tavLst>
                                        <p:tav tm="0">
                                          <p:val>
                                            <p:strVal val="#ppt_x"/>
                                          </p:val>
                                        </p:tav>
                                        <p:tav tm="100000">
                                          <p:val>
                                            <p:strVal val="#ppt_x"/>
                                          </p:val>
                                        </p:tav>
                                      </p:tavLst>
                                    </p:anim>
                                    <p:anim calcmode="lin" valueType="num">
                                      <p:cBhvr>
                                        <p:cTn id="57"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919536" y="800723"/>
            <a:ext cx="4348981" cy="523220"/>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一、什么是校园欺凌？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sp>
        <p:nvSpPr>
          <p:cNvPr id="7174" name="Text Box 6"/>
          <p:cNvSpPr txBox="1">
            <a:spLocks noChangeArrowheads="1"/>
          </p:cNvSpPr>
          <p:nvPr/>
        </p:nvSpPr>
        <p:spPr bwMode="auto">
          <a:xfrm>
            <a:off x="1631950" y="1674813"/>
            <a:ext cx="8567738" cy="3046988"/>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Tx/>
              <a:buNone/>
              <a:defRPr/>
            </a:pPr>
            <a:r>
              <a:rPr lang="zh-CN" altLang="en-US" sz="1600" dirty="0">
                <a:solidFill>
                  <a:schemeClr val="tx1">
                    <a:lumMod val="65000"/>
                    <a:lumOff val="35000"/>
                  </a:schemeClr>
                </a:solidFill>
                <a:latin typeface="+mn-lt"/>
                <a:cs typeface="+mn-ea"/>
                <a:sym typeface="+mn-lt"/>
              </a:rPr>
              <a:t>         中小学生欺凌是发生在校园（包括中小学校和中等  职业学校）  内外、学生之间，一方（个体或群体）单次或多次蓄意或恶意通过肢体、语言及网络等手段实施欺负、侮辱，造成另一方（个体或群体）身体伤害、财产损失或精神损害等的事件。</a:t>
            </a:r>
            <a:endParaRPr lang="zh-CN" altLang="en-US" sz="1600" dirty="0">
              <a:solidFill>
                <a:schemeClr val="tx1">
                  <a:lumMod val="65000"/>
                  <a:lumOff val="35000"/>
                </a:schemeClr>
              </a:solidFill>
              <a:latin typeface="+mn-lt"/>
              <a:cs typeface="+mn-ea"/>
              <a:sym typeface="+mn-lt"/>
            </a:endParaRPr>
          </a:p>
          <a:p>
            <a:pPr eaLnBrk="1" hangingPunct="1">
              <a:lnSpc>
                <a:spcPct val="200000"/>
              </a:lnSpc>
              <a:spcBef>
                <a:spcPct val="0"/>
              </a:spcBef>
              <a:buFontTx/>
              <a:buNone/>
              <a:defRPr/>
            </a:pPr>
            <a:r>
              <a:rPr lang="zh-CN" altLang="en-US" sz="1600" dirty="0">
                <a:solidFill>
                  <a:schemeClr val="tx1">
                    <a:lumMod val="65000"/>
                    <a:lumOff val="35000"/>
                  </a:schemeClr>
                </a:solidFill>
                <a:latin typeface="+mn-lt"/>
                <a:cs typeface="+mn-ea"/>
                <a:sym typeface="+mn-lt"/>
              </a:rPr>
              <a:t>      这样的界定明确了三个要点：一是明确了学生欺凌的范围，是发生在校园内外、学生之间事件；二是明确了学生欺凌的构成要素，包括发生的单次或者多次、主观上的故意、表现的多种形式、损害的多个方面等四个要素；三是强调学生欺凌与学生之间打闹嬉戏的区别。</a:t>
            </a:r>
            <a:endParaRPr lang="zh-CN" altLang="en-US" sz="1600" dirty="0">
              <a:solidFill>
                <a:schemeClr val="tx1">
                  <a:lumMod val="65000"/>
                  <a:lumOff val="35000"/>
                </a:schemeClr>
              </a:solidFill>
              <a:latin typeface="+mn-lt"/>
              <a:cs typeface="+mn-ea"/>
              <a:sym typeface="+mn-lt"/>
            </a:endParaRPr>
          </a:p>
        </p:txBody>
      </p:sp>
      <p:pic>
        <p:nvPicPr>
          <p:cNvPr id="15" name="图片 14"/>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fade">
                                      <p:cBhvr>
                                        <p:cTn id="10" dur="500"/>
                                        <p:tgtEl>
                                          <p:spTgt spid="717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fade">
                                      <p:cBhvr>
                                        <p:cTn id="15" dur="1000"/>
                                        <p:tgtEl>
                                          <p:spTgt spid="7174"/>
                                        </p:tgtEl>
                                      </p:cBhvr>
                                    </p:animEffect>
                                    <p:anim calcmode="lin" valueType="num">
                                      <p:cBhvr>
                                        <p:cTn id="16" dur="1000" fill="hold"/>
                                        <p:tgtEl>
                                          <p:spTgt spid="7174"/>
                                        </p:tgtEl>
                                        <p:attrNameLst>
                                          <p:attrName>ppt_x</p:attrName>
                                        </p:attrNameLst>
                                      </p:cBhvr>
                                      <p:tavLst>
                                        <p:tav tm="0">
                                          <p:val>
                                            <p:strVal val="#ppt_x"/>
                                          </p:val>
                                        </p:tav>
                                        <p:tav tm="100000">
                                          <p:val>
                                            <p:strVal val="#ppt_x"/>
                                          </p:val>
                                        </p:tav>
                                      </p:tavLst>
                                    </p:anim>
                                    <p:anim calcmode="lin" valueType="num">
                                      <p:cBhvr>
                                        <p:cTn id="17"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1558925" y="1692275"/>
            <a:ext cx="9577388" cy="3000821"/>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defRPr/>
            </a:pPr>
            <a:r>
              <a:rPr lang="zh-CN" altLang="en-US" sz="1800" dirty="0">
                <a:solidFill>
                  <a:schemeClr val="tx1">
                    <a:lumMod val="65000"/>
                    <a:lumOff val="35000"/>
                  </a:schemeClr>
                </a:solidFill>
                <a:latin typeface="+mn-lt"/>
                <a:cs typeface="+mn-ea"/>
                <a:sym typeface="+mn-lt"/>
              </a:rPr>
              <a:t>    针对近年来频繁出现的校园欺凌事件，日前，国务院教育督导委员会办公室向各地印发</a:t>
            </a:r>
            <a:r>
              <a:rPr lang="en-US" altLang="zh-CN" sz="1800" dirty="0">
                <a:solidFill>
                  <a:schemeClr val="tx1">
                    <a:lumMod val="65000"/>
                    <a:lumOff val="35000"/>
                  </a:schemeClr>
                </a:solidFill>
                <a:latin typeface="+mn-lt"/>
                <a:cs typeface="+mn-ea"/>
                <a:sym typeface="+mn-lt"/>
              </a:rPr>
              <a:t>《</a:t>
            </a:r>
            <a:r>
              <a:rPr lang="zh-CN" altLang="en-US" sz="1800" dirty="0">
                <a:solidFill>
                  <a:schemeClr val="tx1">
                    <a:lumMod val="65000"/>
                    <a:lumOff val="35000"/>
                  </a:schemeClr>
                </a:solidFill>
                <a:latin typeface="+mn-lt"/>
                <a:cs typeface="+mn-ea"/>
                <a:sym typeface="+mn-lt"/>
              </a:rPr>
              <a:t>关于开展校园欺凌专项治理的通知</a:t>
            </a:r>
            <a:r>
              <a:rPr lang="en-US" altLang="zh-CN" sz="1800" dirty="0">
                <a:solidFill>
                  <a:schemeClr val="tx1">
                    <a:lumMod val="65000"/>
                    <a:lumOff val="35000"/>
                  </a:schemeClr>
                </a:solidFill>
                <a:latin typeface="+mn-lt"/>
                <a:cs typeface="+mn-ea"/>
                <a:sym typeface="+mn-lt"/>
              </a:rPr>
              <a:t>》</a:t>
            </a:r>
            <a:r>
              <a:rPr lang="zh-CN" altLang="en-US" sz="1800" dirty="0">
                <a:solidFill>
                  <a:schemeClr val="tx1">
                    <a:lumMod val="65000"/>
                    <a:lumOff val="35000"/>
                  </a:schemeClr>
                </a:solidFill>
                <a:latin typeface="+mn-lt"/>
                <a:cs typeface="+mn-ea"/>
                <a:sym typeface="+mn-lt"/>
              </a:rPr>
              <a:t>，要求各地中小学校针对发生在学生之间，蓄意或恶意通过肢体、语言及网络等手段，实施欺负、侮辱造成伤害的校园欺凌进行专项治理。</a:t>
            </a:r>
            <a:endParaRPr lang="zh-CN" altLang="en-US" sz="1800" dirty="0">
              <a:solidFill>
                <a:schemeClr val="tx1">
                  <a:lumMod val="65000"/>
                  <a:lumOff val="35000"/>
                </a:schemeClr>
              </a:solidFill>
              <a:latin typeface="+mn-lt"/>
              <a:cs typeface="+mn-ea"/>
              <a:sym typeface="+mn-lt"/>
            </a:endParaRPr>
          </a:p>
          <a:p>
            <a:pPr eaLnBrk="1" hangingPunct="1">
              <a:lnSpc>
                <a:spcPct val="150000"/>
              </a:lnSpc>
              <a:spcBef>
                <a:spcPct val="0"/>
              </a:spcBef>
              <a:buFontTx/>
              <a:buNone/>
              <a:defRPr/>
            </a:pPr>
            <a:r>
              <a:rPr lang="zh-CN" altLang="en-US" sz="1800" dirty="0">
                <a:solidFill>
                  <a:schemeClr val="tx1">
                    <a:lumMod val="65000"/>
                    <a:lumOff val="35000"/>
                  </a:schemeClr>
                </a:solidFill>
                <a:latin typeface="+mn-lt"/>
                <a:cs typeface="+mn-ea"/>
                <a:sym typeface="+mn-lt"/>
              </a:rPr>
              <a:t>    国务院总理李克强对近期校园暴力频发做出重要批示，指出：校园应是最阳光、最安全的地方。校园暴力频发，不仅伤害未成年人身心健康，也冲击社会道德底线。教育部要会同相关方面多措并举，特别是要完善法律法规、加强对学生的法制教育，坚决遏制漠视人的尊严与生命的行为。</a:t>
            </a:r>
            <a:endParaRPr lang="zh-CN" altLang="en-US" sz="1800" dirty="0">
              <a:solidFill>
                <a:schemeClr val="tx1">
                  <a:lumMod val="65000"/>
                  <a:lumOff val="35000"/>
                </a:schemeClr>
              </a:solidFill>
              <a:latin typeface="+mn-lt"/>
              <a:cs typeface="+mn-ea"/>
              <a:sym typeface="+mn-lt"/>
            </a:endParaRPr>
          </a:p>
        </p:txBody>
      </p:sp>
      <p:sp>
        <p:nvSpPr>
          <p:cNvPr id="4" name="Text Box 5"/>
          <p:cNvSpPr txBox="1">
            <a:spLocks noChangeArrowheads="1"/>
          </p:cNvSpPr>
          <p:nvPr/>
        </p:nvSpPr>
        <p:spPr bwMode="auto">
          <a:xfrm>
            <a:off x="1919536" y="800723"/>
            <a:ext cx="4348981" cy="523220"/>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一、什么是校园欺凌？</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5" name="图片 4"/>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1000"/>
                                        <p:tgtEl>
                                          <p:spTgt spid="8195"/>
                                        </p:tgtEl>
                                      </p:cBhvr>
                                    </p:animEffect>
                                    <p:anim calcmode="lin" valueType="num">
                                      <p:cBhvr>
                                        <p:cTn id="16" dur="1000" fill="hold"/>
                                        <p:tgtEl>
                                          <p:spTgt spid="8195"/>
                                        </p:tgtEl>
                                        <p:attrNameLst>
                                          <p:attrName>ppt_x</p:attrName>
                                        </p:attrNameLst>
                                      </p:cBhvr>
                                      <p:tavLst>
                                        <p:tav tm="0">
                                          <p:val>
                                            <p:strVal val="#ppt_x"/>
                                          </p:val>
                                        </p:tav>
                                        <p:tav tm="100000">
                                          <p:val>
                                            <p:strVal val="#ppt_x"/>
                                          </p:val>
                                        </p:tav>
                                      </p:tavLst>
                                    </p:anim>
                                    <p:anim calcmode="lin" valueType="num">
                                      <p:cBhvr>
                                        <p:cTn id="17"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 cstate="screen"/>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2" cstate="screen"/>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25605"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25606"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25607" name="图片 23"/>
          <p:cNvPicPr>
            <a:picLocks noChangeAspect="1" noChangeArrowheads="1"/>
          </p:cNvPicPr>
          <p:nvPr/>
        </p:nvPicPr>
        <p:blipFill>
          <a:blip r:embed="rId3" cstate="screen"/>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4" cstate="screen"/>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bwMode="auto">
          <a:xfrm>
            <a:off x="4454525" y="1997075"/>
            <a:ext cx="3825875" cy="923925"/>
            <a:chOff x="4247871" y="1678745"/>
            <a:chExt cx="3825158" cy="924104"/>
          </a:xfrm>
        </p:grpSpPr>
        <p:sp>
          <p:nvSpPr>
            <p:cNvPr id="25617"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02</a:t>
              </a:r>
              <a:endParaRPr lang="zh-CN" altLang="en-US" sz="3600" b="1">
                <a:solidFill>
                  <a:srgbClr val="4111C0"/>
                </a:solidFill>
                <a:latin typeface="+mn-lt"/>
                <a:cs typeface="+mn-ea"/>
                <a:sym typeface="+mn-lt"/>
              </a:endParaRPr>
            </a:p>
          </p:txBody>
        </p:sp>
        <p:sp>
          <p:nvSpPr>
            <p:cNvPr id="25618"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p:nvPr/>
        </p:nvGrpSpPr>
        <p:grpSpPr bwMode="auto">
          <a:xfrm>
            <a:off x="2401888" y="3116263"/>
            <a:ext cx="7323137" cy="1339850"/>
            <a:chOff x="2730056" y="892866"/>
            <a:chExt cx="7323462" cy="1340031"/>
          </a:xfrm>
        </p:grpSpPr>
        <p:sp>
          <p:nvSpPr>
            <p:cNvPr id="21" name="矩形 6"/>
            <p:cNvSpPr>
              <a:spLocks noChangeArrowheads="1"/>
            </p:cNvSpPr>
            <p:nvPr/>
          </p:nvSpPr>
          <p:spPr bwMode="auto">
            <a:xfrm>
              <a:off x="2730056" y="909458"/>
              <a:ext cx="7323462" cy="132343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ln w="130175">
                    <a:solidFill>
                      <a:schemeClr val="bg1"/>
                    </a:solidFill>
                  </a:ln>
                  <a:solidFill>
                    <a:schemeClr val="bg1"/>
                  </a:solidFill>
                  <a:latin typeface="+mn-lt"/>
                  <a:cs typeface="+mn-ea"/>
                  <a:sym typeface="+mn-lt"/>
                </a:rPr>
                <a:t>主要表现行为</a:t>
              </a:r>
              <a:endParaRPr lang="zh-CN" altLang="en-US" sz="80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2912735" y="892866"/>
              <a:ext cx="6958103" cy="132343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主要表现行为</a:t>
              </a:r>
              <a:endPar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25" name="图片 24"/>
          <p:cNvPicPr>
            <a:picLocks noChangeAspect="1" noChangeArrowheads="1"/>
          </p:cNvPicPr>
          <p:nvPr/>
        </p:nvPicPr>
        <p:blipFill>
          <a:blip r:embed="rId5" cstate="screen"/>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9391650" y="479425"/>
            <a:ext cx="2159000" cy="1416050"/>
            <a:chOff x="409082" y="228032"/>
            <a:chExt cx="1766876" cy="1304736"/>
          </a:xfrm>
        </p:grpSpPr>
        <p:pic>
          <p:nvPicPr>
            <p:cNvPr id="25613" name="图片 18"/>
            <p:cNvPicPr>
              <a:picLocks noChangeAspect="1" noChangeArrowheads="1"/>
            </p:cNvPicPr>
            <p:nvPr/>
          </p:nvPicPr>
          <p:blipFill>
            <a:blip r:embed="rId6" cstate="screen"/>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图片 25"/>
            <p:cNvPicPr>
              <a:picLocks noChangeAspect="1" noChangeArrowheads="1"/>
            </p:cNvPicPr>
            <p:nvPr/>
          </p:nvPicPr>
          <p:blipFill>
            <a:blip r:embed="rId7" cstate="screen"/>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575050" y="404813"/>
            <a:ext cx="5329238" cy="6413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zh-CN" altLang="en-US" sz="3600" b="1">
              <a:solidFill>
                <a:srgbClr val="FF0000"/>
              </a:solidFill>
              <a:latin typeface="+mn-lt"/>
              <a:cs typeface="+mn-ea"/>
              <a:sym typeface="+mn-lt"/>
            </a:endParaRPr>
          </a:p>
        </p:txBody>
      </p:sp>
      <p:sp>
        <p:nvSpPr>
          <p:cNvPr id="6" name="矩形 10"/>
          <p:cNvSpPr>
            <a:spLocks noChangeArrowheads="1"/>
          </p:cNvSpPr>
          <p:nvPr/>
        </p:nvSpPr>
        <p:spPr bwMode="auto">
          <a:xfrm>
            <a:off x="1703512" y="980636"/>
            <a:ext cx="552042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二、校园欺凌的主要表现行为</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7" name="图片 6"/>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482725" y="2005013"/>
            <a:ext cx="9513888" cy="2308324"/>
          </a:xfrm>
          <a:prstGeom prst="rect">
            <a:avLst/>
          </a:prstGeom>
        </p:spPr>
        <p:txBody>
          <a:bodyPr>
            <a:spAutoFit/>
          </a:bodyPr>
          <a:lstStyle/>
          <a:p>
            <a:pPr>
              <a:lnSpc>
                <a:spcPct val="150000"/>
              </a:lnSpc>
              <a:defRPr/>
            </a:pPr>
            <a:r>
              <a:rPr lang="en-US" altLang="zh-CN" sz="1600" dirty="0">
                <a:solidFill>
                  <a:schemeClr val="tx1">
                    <a:lumMod val="65000"/>
                    <a:lumOff val="35000"/>
                  </a:schemeClr>
                </a:solidFill>
                <a:latin typeface="+mn-lt"/>
                <a:cs typeface="+mn-ea"/>
                <a:sym typeface="+mn-lt"/>
              </a:rPr>
              <a:t>                1</a:t>
            </a:r>
            <a:r>
              <a:rPr lang="zh-CN" altLang="en-US" sz="1600" dirty="0">
                <a:solidFill>
                  <a:schemeClr val="tx1">
                    <a:lumMod val="65000"/>
                    <a:lumOff val="35000"/>
                  </a:schemeClr>
                </a:solidFill>
                <a:latin typeface="+mn-lt"/>
                <a:cs typeface="+mn-ea"/>
                <a:sym typeface="+mn-lt"/>
              </a:rPr>
              <a:t>、叫受害者侮辱性绰号</a:t>
            </a:r>
            <a:r>
              <a:rPr lang="en-US" altLang="zh-CN" sz="1600" dirty="0">
                <a:solidFill>
                  <a:schemeClr val="tx1">
                    <a:lumMod val="65000"/>
                    <a:lumOff val="35000"/>
                  </a:schemeClr>
                </a:solidFill>
                <a:latin typeface="+mn-lt"/>
                <a:cs typeface="+mn-ea"/>
                <a:sym typeface="+mn-lt"/>
              </a:rPr>
              <a:t>;</a:t>
            </a:r>
            <a:r>
              <a:rPr lang="zh-CN" altLang="en-US" sz="1600" dirty="0">
                <a:solidFill>
                  <a:schemeClr val="tx1">
                    <a:lumMod val="65000"/>
                    <a:lumOff val="35000"/>
                  </a:schemeClr>
                </a:solidFill>
                <a:latin typeface="+mn-lt"/>
                <a:cs typeface="+mn-ea"/>
                <a:sym typeface="+mn-lt"/>
              </a:rPr>
              <a:t>指责受害者无用。粗言秽语、喝骂。</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、对受害者的重复的物理攻击，身体或物件。拳打脚踢、掌掴拍打、推撞绊倒、拉扯头发。</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、干涉受害者的个人财产、教科书、衣裳等，损坏，或通过他们嘲笑受害者。</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、欺凌者明显地比受害者强，而欺凌是在受害者未能保护自己的情况下发生。</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、传播关于受害者的消极谣言和闲话。</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6</a:t>
            </a:r>
            <a:r>
              <a:rPr lang="zh-CN" altLang="en-US" sz="1600" dirty="0">
                <a:solidFill>
                  <a:schemeClr val="tx1">
                    <a:lumMod val="65000"/>
                    <a:lumOff val="35000"/>
                  </a:schemeClr>
                </a:solidFill>
                <a:latin typeface="+mn-lt"/>
                <a:cs typeface="+mn-ea"/>
                <a:sym typeface="+mn-lt"/>
              </a:rPr>
              <a:t>、恐吓、威迫受害者做他或她不想要做的，威胁受害者跟随命令。</a:t>
            </a:r>
            <a:endParaRPr lang="zh-CN" altLang="en-US" sz="1600" dirty="0">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575050" y="404813"/>
            <a:ext cx="5329238" cy="6413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zh-CN" altLang="en-US" sz="3600" b="1">
              <a:solidFill>
                <a:srgbClr val="FF0000"/>
              </a:solidFill>
              <a:latin typeface="+mn-lt"/>
              <a:cs typeface="+mn-ea"/>
              <a:sym typeface="+mn-lt"/>
            </a:endParaRPr>
          </a:p>
        </p:txBody>
      </p:sp>
      <p:sp>
        <p:nvSpPr>
          <p:cNvPr id="6" name="矩形 10"/>
          <p:cNvSpPr>
            <a:spLocks noChangeArrowheads="1"/>
          </p:cNvSpPr>
          <p:nvPr/>
        </p:nvSpPr>
        <p:spPr bwMode="auto">
          <a:xfrm>
            <a:off x="1703512" y="980636"/>
            <a:ext cx="552042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二、校园欺凌的主要表现行为</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7" name="图片 6"/>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484313" y="1936750"/>
            <a:ext cx="9510712" cy="3003515"/>
          </a:xfrm>
          <a:prstGeom prst="rect">
            <a:avLst/>
          </a:prstGeom>
        </p:spPr>
        <p:txBody>
          <a:bodyPr>
            <a:spAutoFit/>
          </a:bodyPr>
          <a:lstStyle/>
          <a:p>
            <a:pPr>
              <a:lnSpc>
                <a:spcPct val="150000"/>
              </a:lnSpc>
              <a:defRPr/>
            </a:pP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7</a:t>
            </a:r>
            <a:r>
              <a:rPr lang="zh-CN" altLang="en-US" sz="1600" dirty="0">
                <a:solidFill>
                  <a:schemeClr val="tx1">
                    <a:lumMod val="65000"/>
                    <a:lumOff val="35000"/>
                  </a:schemeClr>
                </a:solidFill>
                <a:latin typeface="+mn-lt"/>
                <a:cs typeface="+mn-ea"/>
                <a:sym typeface="+mn-lt"/>
              </a:rPr>
              <a:t>、让受害者遭遇麻烦，或令受害者招致处分。</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8</a:t>
            </a:r>
            <a:r>
              <a:rPr lang="zh-CN" altLang="en-US" sz="1600" dirty="0">
                <a:solidFill>
                  <a:schemeClr val="tx1">
                    <a:lumMod val="65000"/>
                    <a:lumOff val="35000"/>
                  </a:schemeClr>
                </a:solidFill>
                <a:latin typeface="+mn-lt"/>
                <a:cs typeface="+mn-ea"/>
                <a:sym typeface="+mn-lt"/>
              </a:rPr>
              <a:t>、中伤、讥讽、贬抑评论受害者的体貌、性取向、宗教、种族、收入水平、国籍、家人或其他</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9</a:t>
            </a:r>
            <a:r>
              <a:rPr lang="zh-CN" altLang="en-US" sz="1600" dirty="0">
                <a:solidFill>
                  <a:schemeClr val="tx1">
                    <a:lumMod val="65000"/>
                    <a:lumOff val="35000"/>
                  </a:schemeClr>
                </a:solidFill>
                <a:latin typeface="+mn-lt"/>
                <a:cs typeface="+mn-ea"/>
                <a:sym typeface="+mn-lt"/>
              </a:rPr>
              <a:t>、分派系结党：孤立、杯葛或排挤受害者。</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10</a:t>
            </a:r>
            <a:r>
              <a:rPr lang="zh-CN" altLang="en-US" sz="1600" dirty="0">
                <a:solidFill>
                  <a:schemeClr val="tx1">
                    <a:lumMod val="65000"/>
                    <a:lumOff val="35000"/>
                  </a:schemeClr>
                </a:solidFill>
                <a:latin typeface="+mn-lt"/>
                <a:cs typeface="+mn-ea"/>
                <a:sym typeface="+mn-lt"/>
              </a:rPr>
              <a:t>、敲诈：强索金钱或物品。</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11</a:t>
            </a:r>
            <a:r>
              <a:rPr lang="zh-CN" altLang="en-US" sz="1600" dirty="0">
                <a:solidFill>
                  <a:schemeClr val="tx1">
                    <a:lumMod val="65000"/>
                    <a:lumOff val="35000"/>
                  </a:schemeClr>
                </a:solidFill>
                <a:latin typeface="+mn-lt"/>
                <a:cs typeface="+mn-ea"/>
                <a:sym typeface="+mn-lt"/>
              </a:rPr>
              <a:t>、画侮辱画。</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12</a:t>
            </a:r>
            <a:r>
              <a:rPr lang="zh-CN" altLang="en-US" sz="1600" dirty="0">
                <a:solidFill>
                  <a:schemeClr val="tx1">
                    <a:lumMod val="65000"/>
                    <a:lumOff val="35000"/>
                  </a:schemeClr>
                </a:solidFill>
                <a:latin typeface="+mn-lt"/>
                <a:cs typeface="+mn-ea"/>
                <a:sym typeface="+mn-lt"/>
              </a:rPr>
              <a:t>、网上欺凌</a:t>
            </a:r>
            <a:r>
              <a:rPr lang="en-US" altLang="zh-CN" sz="1600" dirty="0">
                <a:solidFill>
                  <a:schemeClr val="tx1">
                    <a:lumMod val="65000"/>
                    <a:lumOff val="35000"/>
                  </a:schemeClr>
                </a:solidFill>
                <a:latin typeface="+mn-lt"/>
                <a:cs typeface="+mn-ea"/>
                <a:sym typeface="+mn-lt"/>
              </a:rPr>
              <a:t>(Cyberbullying)</a:t>
            </a:r>
            <a:r>
              <a:rPr lang="zh-CN" altLang="en-US" sz="1600" dirty="0">
                <a:solidFill>
                  <a:schemeClr val="tx1">
                    <a:lumMod val="65000"/>
                    <a:lumOff val="35000"/>
                  </a:schemeClr>
                </a:solidFill>
                <a:latin typeface="+mn-lt"/>
                <a:cs typeface="+mn-ea"/>
                <a:sym typeface="+mn-lt"/>
              </a:rPr>
              <a:t>，即在网志或论坛上发表具有人身攻击成份的言论。</a:t>
            </a:r>
            <a:br>
              <a:rPr lang="zh-CN" altLang="en-US" sz="1600" dirty="0">
                <a:solidFill>
                  <a:schemeClr val="tx1">
                    <a:lumMod val="65000"/>
                    <a:lumOff val="35000"/>
                  </a:schemeClr>
                </a:solidFill>
                <a:latin typeface="+mn-lt"/>
                <a:cs typeface="+mn-ea"/>
                <a:sym typeface="+mn-lt"/>
              </a:rPr>
            </a:br>
            <a:endParaRPr lang="zh-CN" altLang="en-US" sz="1600" dirty="0">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0"/>
          <p:cNvSpPr>
            <a:spLocks noChangeArrowheads="1"/>
          </p:cNvSpPr>
          <p:nvPr/>
        </p:nvSpPr>
        <p:spPr bwMode="auto">
          <a:xfrm>
            <a:off x="1703512" y="980636"/>
            <a:ext cx="552042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二、校园欺凌的主要表现行为</a:t>
            </a:r>
            <a:endPar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pic>
        <p:nvPicPr>
          <p:cNvPr id="5" name="图片 4"/>
          <p:cNvPicPr>
            <a:picLocks noChangeAspect="1" noChangeArrowheads="1"/>
          </p:cNvPicPr>
          <p:nvPr/>
        </p:nvPicPr>
        <p:blipFill>
          <a:blip r:embed="rId1" cstate="screen"/>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4008438" y="2016125"/>
            <a:ext cx="3432175" cy="2733675"/>
            <a:chOff x="4242019" y="2112119"/>
            <a:chExt cx="3432780" cy="2732888"/>
          </a:xfrm>
        </p:grpSpPr>
        <p:sp>
          <p:nvSpPr>
            <p:cNvPr id="2" name="五边形 1"/>
            <p:cNvSpPr/>
            <p:nvPr/>
          </p:nvSpPr>
          <p:spPr>
            <a:xfrm>
              <a:off x="4623086" y="2437463"/>
              <a:ext cx="2670646" cy="2312321"/>
            </a:xfrm>
            <a:prstGeom prst="pentagon">
              <a:avLst/>
            </a:prstGeom>
            <a:no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7" name="五边形 6"/>
            <p:cNvSpPr/>
            <p:nvPr/>
          </p:nvSpPr>
          <p:spPr>
            <a:xfrm>
              <a:off x="4242019" y="2843746"/>
              <a:ext cx="839935"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传</a:t>
              </a:r>
              <a:endParaRPr lang="zh-CN" altLang="en-US" sz="2800" b="1" dirty="0">
                <a:cs typeface="+mn-ea"/>
                <a:sym typeface="+mn-lt"/>
              </a:endParaRPr>
            </a:p>
          </p:txBody>
        </p:sp>
        <p:sp>
          <p:nvSpPr>
            <p:cNvPr id="8" name="五边形 7"/>
            <p:cNvSpPr/>
            <p:nvPr/>
          </p:nvSpPr>
          <p:spPr>
            <a:xfrm>
              <a:off x="5539235" y="2112119"/>
              <a:ext cx="838348"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骂</a:t>
              </a:r>
              <a:endParaRPr lang="zh-CN" altLang="en-US" sz="2800" b="1" dirty="0">
                <a:cs typeface="+mn-ea"/>
                <a:sym typeface="+mn-lt"/>
              </a:endParaRPr>
            </a:p>
          </p:txBody>
        </p:sp>
        <p:sp>
          <p:nvSpPr>
            <p:cNvPr id="9" name="五边形 8"/>
            <p:cNvSpPr/>
            <p:nvPr/>
          </p:nvSpPr>
          <p:spPr>
            <a:xfrm>
              <a:off x="6834863" y="2807244"/>
              <a:ext cx="839936"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打</a:t>
              </a:r>
              <a:endParaRPr lang="zh-CN" altLang="en-US" sz="2800" b="1" dirty="0">
                <a:cs typeface="+mn-ea"/>
                <a:sym typeface="+mn-lt"/>
              </a:endParaRPr>
            </a:p>
          </p:txBody>
        </p:sp>
        <p:sp>
          <p:nvSpPr>
            <p:cNvPr id="10" name="五边形 9"/>
            <p:cNvSpPr/>
            <p:nvPr/>
          </p:nvSpPr>
          <p:spPr>
            <a:xfrm>
              <a:off x="4661193" y="4118141"/>
              <a:ext cx="839935"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毁</a:t>
              </a:r>
              <a:endParaRPr lang="zh-CN" altLang="en-US" sz="2800" b="1" dirty="0">
                <a:cs typeface="+mn-ea"/>
                <a:sym typeface="+mn-lt"/>
              </a:endParaRPr>
            </a:p>
          </p:txBody>
        </p:sp>
        <p:sp>
          <p:nvSpPr>
            <p:cNvPr id="11" name="五边形 10"/>
            <p:cNvSpPr/>
            <p:nvPr/>
          </p:nvSpPr>
          <p:spPr>
            <a:xfrm>
              <a:off x="6393460" y="4118141"/>
              <a:ext cx="839936"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吓</a:t>
              </a:r>
              <a:endParaRPr lang="zh-CN" altLang="en-US" sz="2800" b="1" dirty="0">
                <a:cs typeface="+mn-ea"/>
                <a:sym typeface="+mn-lt"/>
              </a:endParaRPr>
            </a:p>
          </p:txBody>
        </p:sp>
      </p:grpSp>
      <p:sp>
        <p:nvSpPr>
          <p:cNvPr id="3" name="矩形 2"/>
          <p:cNvSpPr/>
          <p:nvPr/>
        </p:nvSpPr>
        <p:spPr>
          <a:xfrm>
            <a:off x="6445250" y="2025650"/>
            <a:ext cx="2537874" cy="338554"/>
          </a:xfrm>
          <a:prstGeom prst="rect">
            <a:avLst/>
          </a:prstGeom>
        </p:spPr>
        <p:txBody>
          <a:bodyPr wrap="none">
            <a:spAutoFit/>
          </a:bodyPr>
          <a:lstStyle/>
          <a:p>
            <a:pPr>
              <a:defRPr/>
            </a:pPr>
            <a:r>
              <a:rPr lang="zh-CN" altLang="en-US" sz="1600" dirty="0">
                <a:solidFill>
                  <a:schemeClr val="tx1">
                    <a:lumMod val="65000"/>
                    <a:lumOff val="35000"/>
                  </a:schemeClr>
                </a:solidFill>
                <a:latin typeface="+mn-lt"/>
                <a:cs typeface="+mn-ea"/>
                <a:sym typeface="+mn-lt"/>
              </a:rPr>
              <a:t>辱骂，讽刺，贬低，中伤受害者</a:t>
            </a:r>
            <a:endParaRPr lang="zh-CN" altLang="en-US" sz="1600" dirty="0">
              <a:solidFill>
                <a:schemeClr val="tx1">
                  <a:lumMod val="65000"/>
                  <a:lumOff val="35000"/>
                </a:schemeClr>
              </a:solidFill>
              <a:latin typeface="+mn-lt"/>
              <a:cs typeface="+mn-ea"/>
              <a:sym typeface="+mn-lt"/>
            </a:endParaRPr>
          </a:p>
        </p:txBody>
      </p:sp>
      <p:sp>
        <p:nvSpPr>
          <p:cNvPr id="13" name="矩形 12"/>
          <p:cNvSpPr/>
          <p:nvPr/>
        </p:nvSpPr>
        <p:spPr>
          <a:xfrm>
            <a:off x="7777163" y="2890838"/>
            <a:ext cx="1098378" cy="338554"/>
          </a:xfrm>
          <a:prstGeom prst="rect">
            <a:avLst/>
          </a:prstGeom>
        </p:spPr>
        <p:txBody>
          <a:bodyPr wrap="none">
            <a:spAutoFit/>
          </a:bodyPr>
          <a:lstStyle/>
          <a:p>
            <a:pPr>
              <a:defRPr/>
            </a:pPr>
            <a:r>
              <a:rPr lang="zh-CN" altLang="en-US" sz="1600" dirty="0">
                <a:solidFill>
                  <a:schemeClr val="tx1">
                    <a:lumMod val="65000"/>
                    <a:lumOff val="35000"/>
                  </a:schemeClr>
                </a:solidFill>
                <a:latin typeface="+mn-lt"/>
                <a:cs typeface="+mn-ea"/>
                <a:sym typeface="+mn-lt"/>
              </a:rPr>
              <a:t>打架，斗殴 </a:t>
            </a:r>
            <a:endParaRPr lang="zh-CN" altLang="en-US" sz="1600" dirty="0">
              <a:solidFill>
                <a:schemeClr val="tx1">
                  <a:lumMod val="65000"/>
                  <a:lumOff val="35000"/>
                </a:schemeClr>
              </a:solidFill>
              <a:latin typeface="+mn-lt"/>
              <a:cs typeface="+mn-ea"/>
              <a:sym typeface="+mn-lt"/>
            </a:endParaRPr>
          </a:p>
        </p:txBody>
      </p:sp>
      <p:sp>
        <p:nvSpPr>
          <p:cNvPr id="14" name="矩形 13"/>
          <p:cNvSpPr/>
          <p:nvPr/>
        </p:nvSpPr>
        <p:spPr>
          <a:xfrm>
            <a:off x="7319963" y="4241800"/>
            <a:ext cx="2305050" cy="584200"/>
          </a:xfrm>
          <a:prstGeom prst="rect">
            <a:avLst/>
          </a:prstGeom>
        </p:spPr>
        <p:txBody>
          <a:bodyPr>
            <a:spAutoFit/>
          </a:bodyPr>
          <a:lstStyle/>
          <a:p>
            <a:pPr>
              <a:defRPr/>
            </a:pPr>
            <a:r>
              <a:rPr lang="zh-CN" altLang="en-US" sz="1600" dirty="0">
                <a:solidFill>
                  <a:schemeClr val="tx1">
                    <a:lumMod val="65000"/>
                    <a:lumOff val="35000"/>
                  </a:schemeClr>
                </a:solidFill>
                <a:latin typeface="+mn-lt"/>
                <a:cs typeface="+mn-ea"/>
                <a:sym typeface="+mn-lt"/>
              </a:rPr>
              <a:t>恐吓，威胁，逼迫受害者做不愿意做的事情</a:t>
            </a:r>
            <a:endParaRPr lang="zh-CN" altLang="en-US" sz="1600" dirty="0">
              <a:solidFill>
                <a:schemeClr val="tx1">
                  <a:lumMod val="65000"/>
                  <a:lumOff val="35000"/>
                </a:schemeClr>
              </a:solidFill>
              <a:latin typeface="+mn-lt"/>
              <a:cs typeface="+mn-ea"/>
              <a:sym typeface="+mn-lt"/>
            </a:endParaRPr>
          </a:p>
        </p:txBody>
      </p:sp>
      <p:sp>
        <p:nvSpPr>
          <p:cNvPr id="17" name="矩形 16"/>
          <p:cNvSpPr/>
          <p:nvPr/>
        </p:nvSpPr>
        <p:spPr>
          <a:xfrm>
            <a:off x="1843088" y="2452688"/>
            <a:ext cx="2268570" cy="338554"/>
          </a:xfrm>
          <a:prstGeom prst="rect">
            <a:avLst/>
          </a:prstGeom>
        </p:spPr>
        <p:txBody>
          <a:bodyPr wrap="none">
            <a:spAutoFit/>
          </a:bodyPr>
          <a:lstStyle/>
          <a:p>
            <a:pPr>
              <a:defRPr/>
            </a:pPr>
            <a:r>
              <a:rPr lang="zh-CN" altLang="en-US" sz="1600" dirty="0">
                <a:solidFill>
                  <a:schemeClr val="tx1">
                    <a:lumMod val="65000"/>
                    <a:lumOff val="35000"/>
                  </a:schemeClr>
                </a:solidFill>
                <a:latin typeface="+mn-lt"/>
                <a:cs typeface="+mn-ea"/>
                <a:sym typeface="+mn-lt"/>
              </a:rPr>
              <a:t>网上散播谣言，人身攻击</a:t>
            </a:r>
            <a:endParaRPr lang="zh-CN" altLang="en-US" sz="1600" dirty="0">
              <a:solidFill>
                <a:schemeClr val="tx1">
                  <a:lumMod val="65000"/>
                  <a:lumOff val="35000"/>
                </a:schemeClr>
              </a:solidFill>
              <a:latin typeface="+mn-lt"/>
              <a:cs typeface="+mn-ea"/>
              <a:sym typeface="+mn-lt"/>
            </a:endParaRPr>
          </a:p>
        </p:txBody>
      </p:sp>
      <p:sp>
        <p:nvSpPr>
          <p:cNvPr id="18" name="矩形 17"/>
          <p:cNvSpPr/>
          <p:nvPr/>
        </p:nvSpPr>
        <p:spPr>
          <a:xfrm>
            <a:off x="2176463" y="3970338"/>
            <a:ext cx="2122487" cy="585787"/>
          </a:xfrm>
          <a:prstGeom prst="rect">
            <a:avLst/>
          </a:prstGeom>
        </p:spPr>
        <p:txBody>
          <a:bodyPr>
            <a:spAutoFit/>
          </a:bodyPr>
          <a:lstStyle/>
          <a:p>
            <a:pPr>
              <a:defRPr/>
            </a:pPr>
            <a:r>
              <a:rPr lang="zh-CN" altLang="en-US" sz="1600" dirty="0">
                <a:solidFill>
                  <a:schemeClr val="tx1">
                    <a:lumMod val="65000"/>
                    <a:lumOff val="35000"/>
                  </a:schemeClr>
                </a:solidFill>
                <a:latin typeface="+mn-lt"/>
                <a:cs typeface="+mn-ea"/>
                <a:sym typeface="+mn-lt"/>
              </a:rPr>
              <a:t>损坏受害者书本，衣服等个人财物</a:t>
            </a:r>
            <a:endParaRPr lang="zh-CN" altLang="en-US" sz="1600" dirty="0">
              <a:solidFill>
                <a:schemeClr val="tx1">
                  <a:lumMod val="65000"/>
                  <a:lumOff val="35000"/>
                </a:schemeClr>
              </a:solidFill>
              <a:latin typeface="+mn-lt"/>
              <a:cs typeface="+mn-ea"/>
              <a:sym typeface="+mn-lt"/>
            </a:endParaRPr>
          </a:p>
        </p:txBody>
      </p:sp>
      <p:pic>
        <p:nvPicPr>
          <p:cNvPr id="19" name="Picture 2"/>
          <p:cNvPicPr>
            <a:picLocks noChangeAspect="1" noChangeArrowheads="1"/>
          </p:cNvPicPr>
          <p:nvPr/>
        </p:nvPicPr>
        <p:blipFill>
          <a:blip r:embed="rId2" cstate="screen"/>
          <a:srcRect/>
          <a:stretch>
            <a:fillRect/>
          </a:stretch>
        </p:blipFill>
        <p:spPr bwMode="auto">
          <a:xfrm>
            <a:off x="4757738" y="2630488"/>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7" grpId="0"/>
      <p:bldP spid="18" grpId="0"/>
    </p:bldLst>
  </p:timing>
</p:sld>
</file>

<file path=ppt/tags/tag1.xml><?xml version="1.0" encoding="utf-8"?>
<p:tagLst xmlns:p="http://schemas.openxmlformats.org/presentationml/2006/main">
  <p:tag name="ISPRING_PRESENTATION_TITLE" val="看一看  比一比"/>
  <p:tag name="commondata" val="eyJoZGlkIjoiYTQ3YTc2YjBlNWRhYjQ0NTA0MDBkN2E0YWM4YTZjZGMifQ=="/>
</p:tagLst>
</file>

<file path=ppt/theme/theme1.xml><?xml version="1.0" encoding="utf-8"?>
<a:theme xmlns:a="http://schemas.openxmlformats.org/drawingml/2006/main" name="www.pptying.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tjcw21a">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5382</Words>
  <Application>WPS 演示</Application>
  <PresentationFormat>宽屏</PresentationFormat>
  <Paragraphs>307</Paragraphs>
  <Slides>34</Slides>
  <Notes>34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34</vt:i4>
      </vt:variant>
    </vt:vector>
  </HeadingPairs>
  <TitlesOfParts>
    <vt:vector size="49" baseType="lpstr">
      <vt:lpstr>Arial</vt:lpstr>
      <vt:lpstr>宋体</vt:lpstr>
      <vt:lpstr>Wingdings</vt:lpstr>
      <vt:lpstr>Calibri</vt:lpstr>
      <vt:lpstr>Calibri Light</vt:lpstr>
      <vt:lpstr>微软雅黑</vt:lpstr>
      <vt:lpstr>Calibri</vt:lpstr>
      <vt:lpstr>黑体</vt:lpstr>
      <vt:lpstr>义启小魏楷</vt:lpstr>
      <vt:lpstr>Arial Unicode MS</vt:lpstr>
      <vt:lpstr>Meiryo</vt:lpstr>
      <vt:lpstr>Yu Gothic UI</vt:lpstr>
      <vt:lpstr>Arial Narrow</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511</cp:revision>
  <dcterms:created xsi:type="dcterms:W3CDTF">2012-05-10T20:54:00Z</dcterms:created>
  <dcterms:modified xsi:type="dcterms:W3CDTF">2024-06-07T04:16:29Z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75CC4D19A6CD4E35B59B49616B993265_13</vt:lpwstr>
  </property>
</Properties>
</file>