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5"/>
  </p:handoutMasterIdLst>
  <p:sldIdLst>
    <p:sldId id="504" r:id="rId3"/>
    <p:sldId id="537" r:id="rId5"/>
    <p:sldId id="538" r:id="rId6"/>
    <p:sldId id="515" r:id="rId7"/>
    <p:sldId id="516" r:id="rId8"/>
    <p:sldId id="517" r:id="rId9"/>
    <p:sldId id="518" r:id="rId10"/>
    <p:sldId id="520" r:id="rId11"/>
    <p:sldId id="539" r:id="rId12"/>
    <p:sldId id="569" r:id="rId13"/>
    <p:sldId id="570" r:id="rId14"/>
    <p:sldId id="571" r:id="rId15"/>
    <p:sldId id="540" r:id="rId16"/>
    <p:sldId id="526" r:id="rId17"/>
    <p:sldId id="527" r:id="rId18"/>
    <p:sldId id="541" r:id="rId19"/>
    <p:sldId id="530" r:id="rId20"/>
    <p:sldId id="531" r:id="rId21"/>
    <p:sldId id="542" r:id="rId22"/>
    <p:sldId id="534" r:id="rId23"/>
    <p:sldId id="581" r:id="rId24"/>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9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snapToGrid="0">
      <p:cViewPr varScale="1">
        <p:scale>
          <a:sx n="83" d="100"/>
          <a:sy n="83" d="100"/>
        </p:scale>
        <p:origin x="2532" y="4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tags" Target="tags/tag12.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黑体" panose="02010609060101010101" pitchFamily="49" charset="-122"/>
              <a:ea typeface="黑体" panose="02010609060101010101" pitchFamily="49"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E108B0-C33F-49F4-B828-079F7EF4F839}" type="datetimeFigureOut">
              <a:rPr lang="zh-CN" altLang="en-US" smtClean="0">
                <a:latin typeface="黑体" panose="02010609060101010101" pitchFamily="49" charset="-122"/>
                <a:ea typeface="黑体" panose="02010609060101010101" pitchFamily="49" charset="-122"/>
              </a:rPr>
            </a:fld>
            <a:endParaRPr lang="zh-CN" altLang="en-US">
              <a:latin typeface="黑体" panose="02010609060101010101" pitchFamily="49" charset="-122"/>
              <a:ea typeface="黑体" panose="02010609060101010101" pitchFamily="49"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黑体" panose="02010609060101010101" pitchFamily="49" charset="-122"/>
              <a:ea typeface="黑体" panose="02010609060101010101" pitchFamily="49" charset="-122"/>
            </a:endParaRPr>
          </a:p>
        </p:txBody>
      </p:sp>
      <p:sp>
        <p:nvSpPr>
          <p:cNvPr id="5" name="稻壳优创意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E7A44D-DFC6-4EB5-B33C-F7D34ED0C3C1}" type="slidenum">
              <a:rPr lang="zh-CN" altLang="en-US" smtClean="0">
                <a:latin typeface="黑体" panose="02010609060101010101" pitchFamily="49" charset="-122"/>
                <a:ea typeface="黑体" panose="02010609060101010101" pitchFamily="49" charset="-122"/>
              </a:rPr>
            </a:fld>
            <a:endParaRPr lang="zh-CN" altLang="en-US">
              <a:latin typeface="黑体" panose="02010609060101010101" pitchFamily="49" charset="-122"/>
              <a:ea typeface="黑体" panose="02010609060101010101" pitchFamily="49"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黑体" panose="02010609060101010101" pitchFamily="49" charset="-122"/>
                <a:ea typeface="黑体" panose="02010609060101010101" pitchFamily="49"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黑体" panose="02010609060101010101" pitchFamily="49" charset="-122"/>
                <a:ea typeface="黑体" panose="02010609060101010101" pitchFamily="49" charset="-122"/>
              </a:defRPr>
            </a:lvl1pPr>
          </a:lstStyle>
          <a:p>
            <a:fld id="{35A7AED4-0F70-465B-B439-5E71F2FAA69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黑体" panose="02010609060101010101" pitchFamily="49" charset="-122"/>
                <a:ea typeface="黑体" panose="02010609060101010101" pitchFamily="49" charset="-122"/>
              </a:defRPr>
            </a:lvl1pPr>
          </a:lstStyle>
          <a:p>
            <a:endParaRPr lang="zh-CN" altLang="en-US"/>
          </a:p>
        </p:txBody>
      </p:sp>
      <p:sp>
        <p:nvSpPr>
          <p:cNvPr id="7" name="稻壳优创意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黑体" panose="02010609060101010101" pitchFamily="49" charset="-122"/>
                <a:ea typeface="黑体" panose="02010609060101010101" pitchFamily="49" charset="-122"/>
              </a:defRPr>
            </a:lvl1pPr>
          </a:lstStyle>
          <a:p>
            <a:fld id="{DC5D03C9-05D2-4080-933B-8649E3A9CB1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1pPr>
    <a:lvl2pPr marL="4572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2pPr>
    <a:lvl3pPr marL="9144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3pPr>
    <a:lvl4pPr marL="13716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4pPr>
    <a:lvl5pPr marL="1828800" algn="l" defTabSz="914400" rtl="0" eaLnBrk="1" latinLnBrk="0" hangingPunct="1">
      <a:defRPr sz="1200" kern="1200">
        <a:solidFill>
          <a:schemeClr val="tx1"/>
        </a:solidFill>
        <a:latin typeface="黑体" panose="02010609060101010101" pitchFamily="49" charset="-122"/>
        <a:ea typeface="黑体" panose="02010609060101010101" pitchFamily="49"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A0601E86-46D3-FD45-A99F-1D9658EA6D5C}" type="slidenum">
              <a:rPr kumimoji="0" lang="en-US" altLang="zh-CN" sz="1200" b="0" i="0" u="none" strike="noStrike" kern="1200" cap="none" spc="0" normalizeH="0" baseline="0" noProof="0" smtClean="0">
                <a:ln>
                  <a:noFill/>
                </a:ln>
                <a:solidFill>
                  <a:prstClr val="black"/>
                </a:solidFill>
                <a:effectLst/>
                <a:uLnTx/>
                <a:uFillTx/>
                <a:ea typeface="宋体" panose="02010600030101010101" pitchFamily="2" charset="-122"/>
                <a:cs typeface="+mn-cs"/>
              </a:rPr>
            </a:fld>
            <a:endParaRPr kumimoji="1" lang="zh-CN" altLang="en-US" sz="1200" b="0" i="0" u="none" strike="noStrike" kern="1200" cap="none" spc="0" normalizeH="0" baseline="0" noProof="0">
              <a:ln>
                <a:noFill/>
              </a:ln>
              <a:solidFill>
                <a:prstClr val="black"/>
              </a:solidFill>
              <a:effectLst/>
              <a:uLnTx/>
              <a:uFillTx/>
              <a:ea typeface="宋体"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879C2615-8DD3-4B78-86F6-D701F8F1906E}"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879C2615-8DD3-4B78-86F6-D701F8F1906E}"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1219200" rtl="0" eaLnBrk="1" fontAlgn="auto" latinLnBrk="0" hangingPunct="1">
              <a:lnSpc>
                <a:spcPct val="100000"/>
              </a:lnSpc>
              <a:spcBef>
                <a:spcPct val="0"/>
              </a:spcBef>
              <a:spcAft>
                <a:spcPct val="0"/>
              </a:spcAft>
              <a:buClrTx/>
              <a:buSzTx/>
              <a:buFontTx/>
              <a:buNone/>
              <a:defRPr/>
            </a:pPr>
            <a:fld id="{DA25CCEA-3F45-46FD-873C-10FB1242F407}"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尾页">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stretch>
            <a:fillRect/>
          </a:stretch>
        </p:blipFill>
        <p:spPr>
          <a:xfrm>
            <a:off x="0" y="0"/>
            <a:ext cx="12181172" cy="6858000"/>
          </a:xfrm>
          <a:prstGeom prst="rect">
            <a:avLst/>
          </a:prstGeom>
        </p:spPr>
      </p:pic>
      <p:pic>
        <p:nvPicPr>
          <p:cNvPr id="5" name="图片 4"/>
          <p:cNvPicPr>
            <a:picLocks noChangeAspect="1"/>
          </p:cNvPicPr>
          <p:nvPr userDrawn="1"/>
        </p:nvPicPr>
        <p:blipFill>
          <a:blip r:embed="rId3"/>
          <a:stretch>
            <a:fillRect/>
          </a:stretch>
        </p:blipFill>
        <p:spPr>
          <a:xfrm>
            <a:off x="0" y="2633969"/>
            <a:ext cx="2895600" cy="3943634"/>
          </a:xfrm>
          <a:prstGeom prst="rect">
            <a:avLst/>
          </a:prstGeom>
        </p:spPr>
      </p:pic>
      <p:pic>
        <p:nvPicPr>
          <p:cNvPr id="21" name="图片 20"/>
          <p:cNvPicPr>
            <a:picLocks noChangeAspect="1"/>
          </p:cNvPicPr>
          <p:nvPr userDrawn="1"/>
        </p:nvPicPr>
        <p:blipFill>
          <a:blip r:embed="rId4" cstate="email"/>
          <a:stretch>
            <a:fillRect/>
          </a:stretch>
        </p:blipFill>
        <p:spPr>
          <a:xfrm flipH="1">
            <a:off x="9526282" y="4192282"/>
            <a:ext cx="2665717" cy="2665717"/>
          </a:xfrm>
          <a:prstGeom prst="rect">
            <a:avLst/>
          </a:prstGeom>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stretch>
            <a:fillRect/>
          </a:stretch>
        </p:blipFill>
        <p:spPr>
          <a:xfrm>
            <a:off x="0" y="0"/>
            <a:ext cx="12181172" cy="6858000"/>
          </a:xfrm>
          <a:prstGeom prst="rect">
            <a:avLst/>
          </a:prstGeom>
        </p:spPr>
      </p:pic>
      <p:pic>
        <p:nvPicPr>
          <p:cNvPr id="6" name="图片 5"/>
          <p:cNvPicPr>
            <a:picLocks noChangeAspect="1"/>
          </p:cNvPicPr>
          <p:nvPr userDrawn="1"/>
        </p:nvPicPr>
        <p:blipFill>
          <a:blip r:embed="rId3" cstate="email"/>
          <a:stretch>
            <a:fillRect/>
          </a:stretch>
        </p:blipFill>
        <p:spPr>
          <a:xfrm>
            <a:off x="0" y="3429000"/>
            <a:ext cx="3124200" cy="3429000"/>
          </a:xfrm>
          <a:prstGeom prst="rect">
            <a:avLst/>
          </a:prstGeom>
        </p:spPr>
      </p:pic>
      <p:pic>
        <p:nvPicPr>
          <p:cNvPr id="8" name="图片 7"/>
          <p:cNvPicPr>
            <a:picLocks noChangeAspect="1"/>
          </p:cNvPicPr>
          <p:nvPr userDrawn="1"/>
        </p:nvPicPr>
        <p:blipFill>
          <a:blip r:embed="rId4" cstate="email"/>
          <a:srcRect/>
          <a:stretch>
            <a:fillRect/>
          </a:stretch>
        </p:blipFill>
        <p:spPr>
          <a:xfrm>
            <a:off x="9829800" y="3845967"/>
            <a:ext cx="2123157" cy="2707234"/>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过渡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stretch>
            <a:fillRect/>
          </a:stretch>
        </p:blipFill>
        <p:spPr>
          <a:xfrm>
            <a:off x="0" y="0"/>
            <a:ext cx="12181172" cy="6858000"/>
          </a:xfrm>
          <a:prstGeom prst="rect">
            <a:avLst/>
          </a:prstGeom>
        </p:spPr>
      </p:pic>
      <p:pic>
        <p:nvPicPr>
          <p:cNvPr id="16" name="图片 15"/>
          <p:cNvPicPr>
            <a:picLocks noChangeAspect="1"/>
          </p:cNvPicPr>
          <p:nvPr userDrawn="1"/>
        </p:nvPicPr>
        <p:blipFill>
          <a:blip r:embed="rId3" cstate="email"/>
          <a:srcRect/>
          <a:stretch>
            <a:fillRect/>
          </a:stretch>
        </p:blipFill>
        <p:spPr>
          <a:xfrm>
            <a:off x="10563015" y="3616471"/>
            <a:ext cx="1437519" cy="2860529"/>
          </a:xfrm>
          <a:prstGeom prst="rect">
            <a:avLst/>
          </a:prstGeom>
        </p:spPr>
      </p:pic>
      <p:pic>
        <p:nvPicPr>
          <p:cNvPr id="17" name="图片 16" descr="D:\PPT\夏季安全-ppt-2\夏季安全-ppt-2-改图-PPT-on&amp;1~~2\51miz-E894535-5A0D3D4B.png51miz-E894535-5A0D3D4B"/>
          <p:cNvPicPr>
            <a:picLocks noChangeAspect="1"/>
          </p:cNvPicPr>
          <p:nvPr userDrawn="1"/>
        </p:nvPicPr>
        <p:blipFill>
          <a:blip r:embed="rId4" cstate="email"/>
          <a:stretch>
            <a:fillRect/>
          </a:stretch>
        </p:blipFill>
        <p:spPr>
          <a:xfrm flipH="1">
            <a:off x="176651" y="4495800"/>
            <a:ext cx="3785749" cy="217297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页">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stretch>
            <a:fillRect/>
          </a:stretch>
        </p:blipFill>
        <p:spPr>
          <a:xfrm>
            <a:off x="0" y="1"/>
            <a:ext cx="12192000" cy="6857999"/>
          </a:xfrm>
          <a:prstGeom prst="rect">
            <a:avLst/>
          </a:prstGeom>
        </p:spPr>
      </p:pic>
      <p:pic>
        <p:nvPicPr>
          <p:cNvPr id="3" name="图片 2"/>
          <p:cNvPicPr>
            <a:picLocks noChangeAspect="1"/>
          </p:cNvPicPr>
          <p:nvPr userDrawn="1"/>
        </p:nvPicPr>
        <p:blipFill>
          <a:blip r:embed="rId3" cstate="email"/>
          <a:stretch>
            <a:fillRect/>
          </a:stretch>
        </p:blipFill>
        <p:spPr>
          <a:xfrm flipH="1" flipV="1">
            <a:off x="11548532" y="-1"/>
            <a:ext cx="643467" cy="643467"/>
          </a:xfrm>
          <a:prstGeom prst="rect">
            <a:avLst/>
          </a:prstGeom>
        </p:spPr>
      </p:pic>
      <p:pic>
        <p:nvPicPr>
          <p:cNvPr id="5" name="图片 4"/>
          <p:cNvPicPr>
            <a:picLocks noChangeAspect="1"/>
          </p:cNvPicPr>
          <p:nvPr userDrawn="1"/>
        </p:nvPicPr>
        <p:blipFill>
          <a:blip r:embed="rId4" cstate="email"/>
          <a:stretch>
            <a:fillRect/>
          </a:stretch>
        </p:blipFill>
        <p:spPr>
          <a:xfrm>
            <a:off x="0" y="6019800"/>
            <a:ext cx="838200" cy="838200"/>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389" y="6356746"/>
            <a:ext cx="2742447" cy="364275"/>
          </a:xfrm>
        </p:spPr>
        <p:txBody>
          <a:bodyPr/>
          <a:lstStyle/>
          <a:p>
            <a:fld id="{32BF82D2-7A68-459D-A996-9BDDA2518FA4}" type="datetimeFigureOut">
              <a:rPr lang="zh-CN" altLang="en-US" smtClean="0"/>
            </a:fld>
            <a:endParaRPr lang="zh-CN" altLang="en-US"/>
          </a:p>
        </p:txBody>
      </p:sp>
      <p:sp>
        <p:nvSpPr>
          <p:cNvPr id="3" name="页脚占位符 2"/>
          <p:cNvSpPr>
            <a:spLocks noGrp="1"/>
          </p:cNvSpPr>
          <p:nvPr>
            <p:ph type="ftr" sz="quarter" idx="11"/>
          </p:nvPr>
        </p:nvSpPr>
        <p:spPr>
          <a:xfrm>
            <a:off x="4038412" y="6356746"/>
            <a:ext cx="4115176" cy="364275"/>
          </a:xfrm>
        </p:spPr>
        <p:txBody>
          <a:bodyPr/>
          <a:lstStyle/>
          <a:p>
            <a:endParaRPr lang="zh-CN" altLang="en-US"/>
          </a:p>
        </p:txBody>
      </p:sp>
      <p:sp>
        <p:nvSpPr>
          <p:cNvPr id="4" name="灯片编号占位符 3"/>
          <p:cNvSpPr>
            <a:spLocks noGrp="1"/>
          </p:cNvSpPr>
          <p:nvPr>
            <p:ph type="sldNum" sz="quarter" idx="12"/>
          </p:nvPr>
        </p:nvSpPr>
        <p:spPr>
          <a:xfrm>
            <a:off x="8611165" y="6356746"/>
            <a:ext cx="2742447" cy="364275"/>
          </a:xfrm>
        </p:spPr>
        <p:txBody>
          <a:bodyPr/>
          <a:lstStyle/>
          <a:p>
            <a:fld id="{3E01EE5D-26FB-46D5-A381-ECFB35BF1D34}" type="slidenum">
              <a:rPr lang="zh-CN" altLang="en-US" smtClean="0"/>
            </a:fld>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fracture"/>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xml"/><Relationship Id="rId1"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0.xml"/><Relationship Id="rId1" Type="http://schemas.openxmlformats.org/officeDocument/2006/relationships/image" Target="../media/image1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5.xml"/><Relationship Id="rId2" Type="http://schemas.openxmlformats.org/officeDocument/2006/relationships/hyperlink" Target="https://www.pptying.com" TargetMode="External"/><Relationship Id="rId1" Type="http://schemas.openxmlformats.org/officeDocument/2006/relationships/image" Target="../media/image1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xml"/><Relationship Id="rId1"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 name="文本框 20"/>
          <p:cNvSpPr txBox="1"/>
          <p:nvPr/>
        </p:nvSpPr>
        <p:spPr>
          <a:xfrm>
            <a:off x="2676857" y="2614881"/>
            <a:ext cx="6990687" cy="904494"/>
          </a:xfrm>
          <a:prstGeom prst="rect">
            <a:avLst/>
          </a:prstGeom>
          <a:noFill/>
        </p:spPr>
        <p:txBody>
          <a:bodyPr wrap="square" rtlCol="0">
            <a:spAutoFit/>
          </a:bodyPr>
          <a:lstStyle/>
          <a:p>
            <a:pPr marL="0" marR="0" lvl="0" indent="0" algn="ctr" defTabSz="1219200" rtl="0" eaLnBrk="1" fontAlgn="base" latinLnBrk="0" hangingPunct="1">
              <a:lnSpc>
                <a:spcPct val="100000"/>
              </a:lnSpc>
              <a:spcBef>
                <a:spcPct val="0"/>
              </a:spcBef>
              <a:spcAft>
                <a:spcPct val="0"/>
              </a:spcAft>
              <a:buClrTx/>
              <a:buSzTx/>
              <a:buFontTx/>
              <a:buNone/>
              <a:defRPr/>
            </a:pPr>
            <a:r>
              <a:rPr kumimoji="0" lang="zh-CN" altLang="en-US" sz="5335" b="1" i="0" u="none" strike="noStrike" kern="1200" cap="none" spc="-133" normalizeH="0" baseline="0" noProof="0" dirty="0">
                <a:ln>
                  <a:noFill/>
                </a:ln>
                <a:solidFill>
                  <a:srgbClr val="E84C22"/>
                </a:solidFill>
                <a:effectLst/>
                <a:uLnTx/>
                <a:uFillTx/>
                <a:latin typeface="+mj-ea"/>
                <a:ea typeface="+mj-ea"/>
                <a:cs typeface="+mn-ea"/>
                <a:sym typeface="+mn-lt"/>
              </a:rPr>
              <a:t>夏季防暑降温知识科普</a:t>
            </a:r>
            <a:endParaRPr kumimoji="0" lang="zh-CN" altLang="en-US" sz="5335" b="1" i="0" u="none" strike="noStrike" kern="1200" cap="none" spc="-133" normalizeH="0" baseline="0" noProof="0" dirty="0">
              <a:ln>
                <a:noFill/>
              </a:ln>
              <a:solidFill>
                <a:srgbClr val="E84C22"/>
              </a:solidFill>
              <a:effectLst/>
              <a:uLnTx/>
              <a:uFillTx/>
              <a:latin typeface="+mj-ea"/>
              <a:ea typeface="+mj-ea"/>
              <a:cs typeface="+mn-ea"/>
              <a:sym typeface="+mn-lt"/>
            </a:endParaRPr>
          </a:p>
        </p:txBody>
      </p:sp>
      <p:sp>
        <p:nvSpPr>
          <p:cNvPr id="23" name="AutoShape 5"/>
          <p:cNvSpPr>
            <a:spLocks noChangeArrowheads="1"/>
          </p:cNvSpPr>
          <p:nvPr/>
        </p:nvSpPr>
        <p:spPr bwMode="auto">
          <a:xfrm>
            <a:off x="3840000" y="1422572"/>
            <a:ext cx="4512000" cy="672000"/>
          </a:xfrm>
          <a:prstGeom prst="roundRect">
            <a:avLst>
              <a:gd name="adj" fmla="val 50000"/>
            </a:avLst>
          </a:prstGeom>
          <a:solidFill>
            <a:schemeClr val="accent1"/>
          </a:solidFill>
          <a:ln w="38100">
            <a:solidFill>
              <a:schemeClr val="accent1">
                <a:lumMod val="60000"/>
                <a:lumOff val="40000"/>
              </a:schemeClr>
            </a:solidFill>
            <a:round/>
          </a:ln>
          <a:effectLst/>
        </p:spPr>
        <p:txBody>
          <a:bodyPr anchor="ct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266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HELLO  SUMMER</a:t>
            </a:r>
            <a:endParaRPr kumimoji="0" lang="en-US" altLang="zh-CN" sz="266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iterate type="lt">
                                    <p:tmPct val="10000"/>
                                  </p:iterate>
                                  <p:childTnLst>
                                    <p:set>
                                      <p:cBhvr>
                                        <p:cTn id="6" dur="1" fill="hold">
                                          <p:stCondLst>
                                            <p:cond delay="0"/>
                                          </p:stCondLst>
                                        </p:cTn>
                                        <p:tgtEl>
                                          <p:spTgt spid="21"/>
                                        </p:tgtEl>
                                        <p:attrNameLst>
                                          <p:attrName>style.visibility</p:attrName>
                                        </p:attrNameLst>
                                      </p:cBhvr>
                                      <p:to>
                                        <p:strVal val="visible"/>
                                      </p:to>
                                    </p:set>
                                    <p:animScale>
                                      <p:cBhvr>
                                        <p:cTn id="7" dur="1000" decel="50000" fill="hold">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8" dur="1000" decel="50000" fill="hold">
                                          <p:stCondLst>
                                            <p:cond delay="0"/>
                                          </p:stCondLst>
                                        </p:cTn>
                                        <p:tgtEl>
                                          <p:spTgt spid="21"/>
                                        </p:tgtEl>
                                        <p:attrNameLst>
                                          <p:attrName>ppt_x</p:attrName>
                                          <p:attrName>ppt_y</p:attrName>
                                        </p:attrNameLst>
                                      </p:cBhvr>
                                    </p:animMotion>
                                    <p:animEffect transition="in" filter="fade">
                                      <p:cBhvr>
                                        <p:cTn id="9" dur="1000"/>
                                        <p:tgtEl>
                                          <p:spTgt spid="21"/>
                                        </p:tgtEl>
                                      </p:cBhvr>
                                    </p:animEffect>
                                  </p:childTnLst>
                                </p:cTn>
                              </p:par>
                            </p:childTnLst>
                          </p:cTn>
                        </p:par>
                        <p:par>
                          <p:cTn id="10" fill="hold">
                            <p:stCondLst>
                              <p:cond delay="1899"/>
                            </p:stCondLst>
                            <p:childTnLst>
                              <p:par>
                                <p:cTn id="11" presetID="16" presetClass="entr" presetSubtype="21"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barn(inVertical)">
                                      <p:cBhvr>
                                        <p:cTn id="13" dur="75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219201" y="2108200"/>
            <a:ext cx="1690865" cy="2117013"/>
            <a:chOff x="3534162" y="1456681"/>
            <a:chExt cx="1268149" cy="1587760"/>
          </a:xfrm>
        </p:grpSpPr>
        <p:sp>
          <p:nvSpPr>
            <p:cNvPr id="59" name="矩形 58"/>
            <p:cNvSpPr/>
            <p:nvPr/>
          </p:nvSpPr>
          <p:spPr>
            <a:xfrm>
              <a:off x="3534162" y="1885950"/>
              <a:ext cx="1264491" cy="946404"/>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如打遮阳散戴遮阳帽、戴太阳镜、涂防晒霜、准备充足的饮料。</a:t>
              </a:r>
              <a:endPar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60" name="文本框 59"/>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遮光防护</a:t>
              </a:r>
              <a:endPar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grpSp>
        <p:nvGrpSpPr>
          <p:cNvPr id="44" name="组合 43"/>
          <p:cNvGrpSpPr/>
          <p:nvPr/>
        </p:nvGrpSpPr>
        <p:grpSpPr>
          <a:xfrm>
            <a:off x="9521008" y="2076214"/>
            <a:ext cx="1690865" cy="3594340"/>
            <a:chOff x="3534162" y="1456681"/>
            <a:chExt cx="1268149" cy="2695755"/>
          </a:xfrm>
        </p:grpSpPr>
        <p:sp>
          <p:nvSpPr>
            <p:cNvPr id="45" name="矩形 44"/>
            <p:cNvSpPr/>
            <p:nvPr/>
          </p:nvSpPr>
          <p:spPr>
            <a:xfrm>
              <a:off x="3534161" y="1885950"/>
              <a:ext cx="1264491" cy="1824228"/>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养成良好的饮水习惯，通常最佳饮水时间是晨起后、上午10时、下午3—4时、晚上就寝前。蔬菜和水果亦可补充水分。</a:t>
              </a:r>
              <a:endPar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46" name="文本框 45"/>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补充水分</a:t>
              </a:r>
              <a:endPar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grpSp>
        <p:nvGrpSpPr>
          <p:cNvPr id="47" name="组合 46"/>
          <p:cNvGrpSpPr/>
          <p:nvPr/>
        </p:nvGrpSpPr>
        <p:grpSpPr>
          <a:xfrm>
            <a:off x="3282216" y="2108200"/>
            <a:ext cx="1690865" cy="2117012"/>
            <a:chOff x="3534162" y="1456681"/>
            <a:chExt cx="1268149" cy="1587759"/>
          </a:xfrm>
        </p:grpSpPr>
        <p:sp>
          <p:nvSpPr>
            <p:cNvPr id="48" name="矩形 47"/>
            <p:cNvSpPr/>
            <p:nvPr/>
          </p:nvSpPr>
          <p:spPr>
            <a:xfrm>
              <a:off x="3534163" y="1885950"/>
              <a:ext cx="1264491" cy="726948"/>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平时可多喝绿豆汤、豆浆、酸梅汤等。</a:t>
              </a:r>
              <a:endParaRPr kumimoji="0" lang="zh-CN" altLang="en-US" sz="1600" b="0" i="0" u="none" strike="noStrike" kern="1200" cap="none" spc="0" normalizeH="0" baseline="0" noProof="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49" name="文本框 48"/>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增强营养</a:t>
              </a:r>
              <a:endPar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grpSp>
        <p:nvGrpSpPr>
          <p:cNvPr id="50" name="组合 49"/>
          <p:cNvGrpSpPr/>
          <p:nvPr/>
        </p:nvGrpSpPr>
        <p:grpSpPr>
          <a:xfrm>
            <a:off x="5345229" y="2108200"/>
            <a:ext cx="1690865" cy="2117013"/>
            <a:chOff x="3534162" y="1456681"/>
            <a:chExt cx="1268149" cy="1587760"/>
          </a:xfrm>
        </p:grpSpPr>
        <p:sp>
          <p:nvSpPr>
            <p:cNvPr id="51" name="矩形 50"/>
            <p:cNvSpPr/>
            <p:nvPr/>
          </p:nvSpPr>
          <p:spPr>
            <a:xfrm>
              <a:off x="3534163" y="1885950"/>
              <a:ext cx="1264491" cy="946404"/>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随身携带防暑药物，如十滴水、藿香正气水、清凉油、无极丹等</a:t>
              </a:r>
              <a:endParaRPr kumimoji="0" lang="zh-CN" altLang="en-US" sz="1600" b="0" i="0" u="none" strike="noStrike" kern="1200" cap="none" spc="0" normalizeH="0" baseline="0" noProof="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52" name="文本框 51"/>
            <p:cNvSpPr txBox="1"/>
            <p:nvPr/>
          </p:nvSpPr>
          <p:spPr>
            <a:xfrm>
              <a:off x="3537829"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备防暑药</a:t>
              </a:r>
              <a:endPar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grpSp>
        <p:nvGrpSpPr>
          <p:cNvPr id="53" name="组合 52"/>
          <p:cNvGrpSpPr/>
          <p:nvPr/>
        </p:nvGrpSpPr>
        <p:grpSpPr>
          <a:xfrm>
            <a:off x="7457994" y="2088738"/>
            <a:ext cx="1690865" cy="3594340"/>
            <a:chOff x="3534162" y="1456681"/>
            <a:chExt cx="1268149" cy="2695755"/>
          </a:xfrm>
        </p:grpSpPr>
        <p:sp>
          <p:nvSpPr>
            <p:cNvPr id="54" name="矩形 53"/>
            <p:cNvSpPr/>
            <p:nvPr/>
          </p:nvSpPr>
          <p:spPr>
            <a:xfrm>
              <a:off x="3534162" y="1885950"/>
              <a:ext cx="1264491" cy="2263140"/>
            </a:xfrm>
            <a:prstGeom prst="rect">
              <a:avLst/>
            </a:prstGeom>
            <a:ln>
              <a:solidFill>
                <a:schemeClr val="accent1"/>
              </a:solidFill>
            </a:ln>
          </p:spPr>
          <p:txBody>
            <a:bodyPr wrap="square">
              <a:spAutoFit/>
            </a:bodyPr>
            <a:lstStyle/>
            <a:p>
              <a:pPr marL="0" marR="0" lvl="0" indent="0" algn="ctr" defTabSz="1219200" rtl="0" eaLnBrk="1" fontAlgn="auto" latinLnBrk="0" hangingPunct="1">
                <a:lnSpc>
                  <a:spcPct val="12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rPr>
                <a:t>上午10时到下午4时避免在烈日下行走，尤其孩子、老年人、孕妇、有慢性疾病的人,，特别是有心血管疾病的人,在高温季节时段要尽可能地减少外出。</a:t>
              </a:r>
              <a:endParaRPr kumimoji="0" lang="zh-CN" altLang="en-US" sz="1600" b="0" i="0" u="none" strike="noStrike" kern="1200" cap="none" spc="0" normalizeH="0" baseline="0" noProof="0" dirty="0">
                <a:ln>
                  <a:noFill/>
                </a:ln>
                <a:solidFill>
                  <a:srgbClr val="333333"/>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55" name="文本框 54"/>
            <p:cNvSpPr txBox="1"/>
            <p:nvPr/>
          </p:nvSpPr>
          <p:spPr>
            <a:xfrm>
              <a:off x="3537828" y="1456681"/>
              <a:ext cx="1264482" cy="27432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躲避烈日</a:t>
              </a:r>
              <a:endParaRPr kumimoji="0" lang="zh-CN" altLang="en-US" sz="1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grpSp>
        <p:nvGrpSpPr>
          <p:cNvPr id="8" name="组合 7"/>
          <p:cNvGrpSpPr/>
          <p:nvPr/>
        </p:nvGrpSpPr>
        <p:grpSpPr>
          <a:xfrm>
            <a:off x="1219201" y="4566211"/>
            <a:ext cx="5812017" cy="1223451"/>
            <a:chOff x="4067088" y="3257550"/>
            <a:chExt cx="4359013" cy="917588"/>
          </a:xfrm>
        </p:grpSpPr>
        <p:sp>
          <p:nvSpPr>
            <p:cNvPr id="6" name="矩形 5"/>
            <p:cNvSpPr/>
            <p:nvPr/>
          </p:nvSpPr>
          <p:spPr>
            <a:xfrm>
              <a:off x="4067088" y="3257550"/>
              <a:ext cx="4359013" cy="9175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7" name="矩形 6"/>
            <p:cNvSpPr/>
            <p:nvPr/>
          </p:nvSpPr>
          <p:spPr>
            <a:xfrm>
              <a:off x="5061207" y="3423956"/>
              <a:ext cx="2370773" cy="556069"/>
            </a:xfrm>
            <a:prstGeom prst="rect">
              <a:avLst/>
            </a:prstGeom>
          </p:spPr>
          <p:txBody>
            <a:bodyPr wrap="none">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265" b="1" i="0" u="none" strike="noStrike" kern="1200" cap="none" spc="1600" normalizeH="0" baseline="0" noProof="0" dirty="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防暑常识</a:t>
              </a:r>
              <a:endParaRPr kumimoji="0" lang="zh-CN" altLang="en-US" sz="4265" b="1" i="0" u="none" strike="noStrike" kern="1200" cap="none" spc="1600" normalizeH="0" baseline="0" noProof="0" dirty="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par>
                                <p:cTn id="16" presetID="53" presetClass="entr" presetSubtype="16" fill="hold" nodeType="withEffect">
                                  <p:stCondLst>
                                    <p:cond delay="0"/>
                                  </p:stCondLst>
                                  <p:childTnLst>
                                    <p:set>
                                      <p:cBhvr>
                                        <p:cTn id="17" dur="1" fill="hold">
                                          <p:stCondLst>
                                            <p:cond delay="0"/>
                                          </p:stCondLst>
                                        </p:cTn>
                                        <p:tgtEl>
                                          <p:spTgt spid="47"/>
                                        </p:tgtEl>
                                        <p:attrNameLst>
                                          <p:attrName>style.visibility</p:attrName>
                                        </p:attrNameLst>
                                      </p:cBhvr>
                                      <p:to>
                                        <p:strVal val="visible"/>
                                      </p:to>
                                    </p:set>
                                    <p:anim calcmode="lin" valueType="num">
                                      <p:cBhvr>
                                        <p:cTn id="18" dur="500" fill="hold"/>
                                        <p:tgtEl>
                                          <p:spTgt spid="47"/>
                                        </p:tgtEl>
                                        <p:attrNameLst>
                                          <p:attrName>ppt_w</p:attrName>
                                        </p:attrNameLst>
                                      </p:cBhvr>
                                      <p:tavLst>
                                        <p:tav tm="0">
                                          <p:val>
                                            <p:fltVal val="0"/>
                                          </p:val>
                                        </p:tav>
                                        <p:tav tm="100000">
                                          <p:val>
                                            <p:strVal val="#ppt_w"/>
                                          </p:val>
                                        </p:tav>
                                      </p:tavLst>
                                    </p:anim>
                                    <p:anim calcmode="lin" valueType="num">
                                      <p:cBhvr>
                                        <p:cTn id="19" dur="500" fill="hold"/>
                                        <p:tgtEl>
                                          <p:spTgt spid="47"/>
                                        </p:tgtEl>
                                        <p:attrNameLst>
                                          <p:attrName>ppt_h</p:attrName>
                                        </p:attrNameLst>
                                      </p:cBhvr>
                                      <p:tavLst>
                                        <p:tav tm="0">
                                          <p:val>
                                            <p:fltVal val="0"/>
                                          </p:val>
                                        </p:tav>
                                        <p:tav tm="100000">
                                          <p:val>
                                            <p:strVal val="#ppt_h"/>
                                          </p:val>
                                        </p:tav>
                                      </p:tavLst>
                                    </p:anim>
                                    <p:animEffect transition="in" filter="fade">
                                      <p:cBhvr>
                                        <p:cTn id="20" dur="500"/>
                                        <p:tgtEl>
                                          <p:spTgt spid="47"/>
                                        </p:tgtEl>
                                      </p:cBhvr>
                                    </p:animEffect>
                                  </p:childTnLst>
                                </p:cTn>
                              </p:par>
                              <p:par>
                                <p:cTn id="21" presetID="53" presetClass="entr" presetSubtype="16" fill="hold" nodeType="with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par>
                                <p:cTn id="26" presetID="53" presetClass="entr" presetSubtype="16" fill="hold" nodeType="withEffect">
                                  <p:stCondLst>
                                    <p:cond delay="0"/>
                                  </p:stCondLst>
                                  <p:childTnLst>
                                    <p:set>
                                      <p:cBhvr>
                                        <p:cTn id="27" dur="1" fill="hold">
                                          <p:stCondLst>
                                            <p:cond delay="0"/>
                                          </p:stCondLst>
                                        </p:cTn>
                                        <p:tgtEl>
                                          <p:spTgt spid="53"/>
                                        </p:tgtEl>
                                        <p:attrNameLst>
                                          <p:attrName>style.visibility</p:attrName>
                                        </p:attrNameLst>
                                      </p:cBhvr>
                                      <p:to>
                                        <p:strVal val="visible"/>
                                      </p:to>
                                    </p:set>
                                    <p:anim calcmode="lin" valueType="num">
                                      <p:cBhvr>
                                        <p:cTn id="28" dur="500" fill="hold"/>
                                        <p:tgtEl>
                                          <p:spTgt spid="53"/>
                                        </p:tgtEl>
                                        <p:attrNameLst>
                                          <p:attrName>ppt_w</p:attrName>
                                        </p:attrNameLst>
                                      </p:cBhvr>
                                      <p:tavLst>
                                        <p:tav tm="0">
                                          <p:val>
                                            <p:fltVal val="0"/>
                                          </p:val>
                                        </p:tav>
                                        <p:tav tm="100000">
                                          <p:val>
                                            <p:strVal val="#ppt_w"/>
                                          </p:val>
                                        </p:tav>
                                      </p:tavLst>
                                    </p:anim>
                                    <p:anim calcmode="lin" valueType="num">
                                      <p:cBhvr>
                                        <p:cTn id="29" dur="500" fill="hold"/>
                                        <p:tgtEl>
                                          <p:spTgt spid="53"/>
                                        </p:tgtEl>
                                        <p:attrNameLst>
                                          <p:attrName>ppt_h</p:attrName>
                                        </p:attrNameLst>
                                      </p:cBhvr>
                                      <p:tavLst>
                                        <p:tav tm="0">
                                          <p:val>
                                            <p:fltVal val="0"/>
                                          </p:val>
                                        </p:tav>
                                        <p:tav tm="100000">
                                          <p:val>
                                            <p:strVal val="#ppt_h"/>
                                          </p:val>
                                        </p:tav>
                                      </p:tavLst>
                                    </p:anim>
                                    <p:animEffect transition="in" filter="fade">
                                      <p:cBhvr>
                                        <p:cTn id="30" dur="500"/>
                                        <p:tgtEl>
                                          <p:spTgt spid="53"/>
                                        </p:tgtEl>
                                      </p:cBhvr>
                                    </p:animEffect>
                                  </p:childTnLst>
                                </p:cTn>
                              </p:par>
                              <p:par>
                                <p:cTn id="31" presetID="53" presetClass="entr" presetSubtype="16"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anim calcmode="lin" valueType="num">
                                      <p:cBhvr>
                                        <p:cTn id="33" dur="500" fill="hold"/>
                                        <p:tgtEl>
                                          <p:spTgt spid="44"/>
                                        </p:tgtEl>
                                        <p:attrNameLst>
                                          <p:attrName>ppt_w</p:attrName>
                                        </p:attrNameLst>
                                      </p:cBhvr>
                                      <p:tavLst>
                                        <p:tav tm="0">
                                          <p:val>
                                            <p:fltVal val="0"/>
                                          </p:val>
                                        </p:tav>
                                        <p:tav tm="100000">
                                          <p:val>
                                            <p:strVal val="#ppt_w"/>
                                          </p:val>
                                        </p:tav>
                                      </p:tavLst>
                                    </p:anim>
                                    <p:anim calcmode="lin" valueType="num">
                                      <p:cBhvr>
                                        <p:cTn id="34" dur="500" fill="hold"/>
                                        <p:tgtEl>
                                          <p:spTgt spid="44"/>
                                        </p:tgtEl>
                                        <p:attrNameLst>
                                          <p:attrName>ppt_h</p:attrName>
                                        </p:attrNameLst>
                                      </p:cBhvr>
                                      <p:tavLst>
                                        <p:tav tm="0">
                                          <p:val>
                                            <p:fltVal val="0"/>
                                          </p:val>
                                        </p:tav>
                                        <p:tav tm="100000">
                                          <p:val>
                                            <p:strVal val="#ppt_h"/>
                                          </p:val>
                                        </p:tav>
                                      </p:tavLst>
                                    </p:anim>
                                    <p:animEffect transition="in" filter="fade">
                                      <p:cBhvr>
                                        <p:cTn id="3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ïS1ïḋe"/>
          <p:cNvSpPr txBox="1"/>
          <p:nvPr/>
        </p:nvSpPr>
        <p:spPr>
          <a:xfrm>
            <a:off x="1264476" y="1295400"/>
            <a:ext cx="9477453" cy="598176"/>
          </a:xfrm>
          <a:prstGeom prst="rect">
            <a:avLst/>
          </a:prstGeom>
          <a:solidFill>
            <a:schemeClr val="accent1"/>
          </a:solidFill>
          <a:ln>
            <a:noFill/>
          </a:ln>
        </p:spPr>
        <p:txBody>
          <a:bodyPr wrap="square" lIns="162560" tIns="81280" rIns="162560" bIns="8128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Pct val="25000"/>
              <a:buFontTx/>
              <a:buNone/>
              <a:defRPr/>
            </a:pPr>
            <a:r>
              <a:rPr kumimoji="0" lang="zh-CN" altLang="en-US" sz="32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ea"/>
                <a:sym typeface="+mn-lt"/>
              </a:rPr>
              <a:t>如何预防中暑</a:t>
            </a:r>
            <a:endParaRPr kumimoji="0" lang="zh-CN" altLang="en-US" sz="32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ea"/>
              <a:sym typeface="+mn-lt"/>
            </a:endParaRPr>
          </a:p>
        </p:txBody>
      </p:sp>
      <p:sp>
        <p:nvSpPr>
          <p:cNvPr id="8" name="îṡļiḓê"/>
          <p:cNvSpPr/>
          <p:nvPr/>
        </p:nvSpPr>
        <p:spPr>
          <a:xfrm>
            <a:off x="1219201" y="2086214"/>
            <a:ext cx="1396463" cy="943052"/>
          </a:xfrm>
          <a:prstGeom prst="rightArrowCallout">
            <a:avLst>
              <a:gd name="adj1" fmla="val 50000"/>
              <a:gd name="adj2" fmla="val 0"/>
              <a:gd name="adj3" fmla="val 25000"/>
              <a:gd name="adj4" fmla="val 64977"/>
            </a:avLst>
          </a:prstGeom>
          <a:solidFill>
            <a:schemeClr val="accent2"/>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rPr>
              <a:t>01</a:t>
            </a:r>
            <a:endPar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endParaRPr>
          </a:p>
        </p:txBody>
      </p:sp>
      <p:sp>
        <p:nvSpPr>
          <p:cNvPr id="11" name="îṡļiḓê"/>
          <p:cNvSpPr/>
          <p:nvPr/>
        </p:nvSpPr>
        <p:spPr>
          <a:xfrm>
            <a:off x="1219201" y="3131462"/>
            <a:ext cx="1396463" cy="943052"/>
          </a:xfrm>
          <a:prstGeom prst="rightArrowCallout">
            <a:avLst>
              <a:gd name="adj1" fmla="val 25000"/>
              <a:gd name="adj2" fmla="val 0"/>
              <a:gd name="adj3" fmla="val 25000"/>
              <a:gd name="adj4" fmla="val 64977"/>
            </a:avLst>
          </a:prstGeom>
          <a:solidFill>
            <a:schemeClr val="accent1"/>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rPr>
              <a:t>02</a:t>
            </a:r>
            <a:endPar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endParaRPr>
          </a:p>
        </p:txBody>
      </p:sp>
      <p:sp>
        <p:nvSpPr>
          <p:cNvPr id="14" name="îṡļiḓê"/>
          <p:cNvSpPr/>
          <p:nvPr/>
        </p:nvSpPr>
        <p:spPr>
          <a:xfrm>
            <a:off x="1219201" y="4205551"/>
            <a:ext cx="1396463" cy="943052"/>
          </a:xfrm>
          <a:prstGeom prst="rightArrowCallout">
            <a:avLst>
              <a:gd name="adj1" fmla="val 25000"/>
              <a:gd name="adj2" fmla="val 0"/>
              <a:gd name="adj3" fmla="val 25000"/>
              <a:gd name="adj4" fmla="val 64977"/>
            </a:avLst>
          </a:prstGeom>
          <a:solidFill>
            <a:schemeClr val="accent2"/>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rPr>
              <a:t>03</a:t>
            </a:r>
            <a:endPar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endParaRPr>
          </a:p>
        </p:txBody>
      </p:sp>
      <p:sp>
        <p:nvSpPr>
          <p:cNvPr id="17" name="îṡļiḓê"/>
          <p:cNvSpPr/>
          <p:nvPr/>
        </p:nvSpPr>
        <p:spPr>
          <a:xfrm>
            <a:off x="1219201" y="5250799"/>
            <a:ext cx="1396463" cy="943052"/>
          </a:xfrm>
          <a:prstGeom prst="rightArrowCallout">
            <a:avLst>
              <a:gd name="adj1" fmla="val 25000"/>
              <a:gd name="adj2" fmla="val 0"/>
              <a:gd name="adj3" fmla="val 25000"/>
              <a:gd name="adj4" fmla="val 64977"/>
            </a:avLst>
          </a:prstGeom>
          <a:solidFill>
            <a:schemeClr val="accent1"/>
          </a:solidFill>
          <a:ln w="28575" cap="flat" cmpd="sng" algn="ctr">
            <a:solidFill>
              <a:sysClr val="window" lastClr="FFFFFF"/>
            </a:solidFill>
            <a:prstDash val="solid"/>
            <a:miter lim="800000"/>
          </a:ln>
          <a:effectLst/>
        </p:spPr>
        <p:txBody>
          <a:bodyPr wrap="square" lIns="121920" tIns="60960" rIns="121920" bIns="60960" rtlCol="0" anchor="ctr">
            <a:norm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rPr>
              <a:t>04</a:t>
            </a:r>
            <a:endParaRPr kumimoji="0" lang="en-US" altLang="zh-CN" sz="3200" b="0" i="0" u="none" strike="noStrike" kern="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endParaRPr>
          </a:p>
        </p:txBody>
      </p:sp>
      <p:grpSp>
        <p:nvGrpSpPr>
          <p:cNvPr id="2" name="组合 1"/>
          <p:cNvGrpSpPr/>
          <p:nvPr/>
        </p:nvGrpSpPr>
        <p:grpSpPr>
          <a:xfrm>
            <a:off x="2263855" y="2108153"/>
            <a:ext cx="9503392" cy="4101935"/>
            <a:chOff x="1697891" y="1657314"/>
            <a:chExt cx="7127544" cy="3076451"/>
          </a:xfrm>
        </p:grpSpPr>
        <p:sp>
          <p:nvSpPr>
            <p:cNvPr id="9" name="TextBox 13"/>
            <p:cNvSpPr txBox="1"/>
            <p:nvPr/>
          </p:nvSpPr>
          <p:spPr>
            <a:xfrm>
              <a:off x="1955555" y="1761802"/>
              <a:ext cx="4369045"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喝的时候要慢慢喝要喝温开水要定时饮水</a:t>
              </a:r>
              <a:endPar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0" name="圆角矩形 9"/>
            <p:cNvSpPr/>
            <p:nvPr/>
          </p:nvSpPr>
          <p:spPr>
            <a:xfrm flipH="1">
              <a:off x="1697891" y="1657314"/>
              <a:ext cx="6346090" cy="590744"/>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2" name="TextBox 13"/>
            <p:cNvSpPr txBox="1"/>
            <p:nvPr/>
          </p:nvSpPr>
          <p:spPr>
            <a:xfrm>
              <a:off x="1907833" y="2524841"/>
              <a:ext cx="6917602"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过于炎热的时候应该用冷水冲淋头部及颈部，让水分蒸发帮助散热</a:t>
              </a:r>
              <a:endPar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3" name="圆角矩形 12"/>
            <p:cNvSpPr/>
            <p:nvPr/>
          </p:nvSpPr>
          <p:spPr>
            <a:xfrm flipH="1">
              <a:off x="1697891" y="2441250"/>
              <a:ext cx="6346090" cy="590744"/>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5" name="TextBox 13"/>
            <p:cNvSpPr txBox="1"/>
            <p:nvPr/>
          </p:nvSpPr>
          <p:spPr>
            <a:xfrm>
              <a:off x="1973484" y="3345418"/>
              <a:ext cx="5708951"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中暑有可能导致身体在连续几天内逐渐虚脱</a:t>
              </a:r>
              <a:endPar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6" name="圆角矩形 15"/>
            <p:cNvSpPr/>
            <p:nvPr/>
          </p:nvSpPr>
          <p:spPr>
            <a:xfrm flipH="1">
              <a:off x="1697891" y="3246817"/>
              <a:ext cx="6346090" cy="646878"/>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8" name="TextBox 13"/>
            <p:cNvSpPr txBox="1"/>
            <p:nvPr/>
          </p:nvSpPr>
          <p:spPr>
            <a:xfrm>
              <a:off x="1891235" y="4161401"/>
              <a:ext cx="6318914" cy="388334"/>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rPr>
                <a:t>要远离酒精、咖啡因和香烟,要远离酒精、咖啡因和香烟</a:t>
              </a:r>
              <a:endParaRPr kumimoji="0" lang="zh-CN" altLang="en-US" sz="1865" b="0" i="0" u="none" strike="noStrike" kern="1200" cap="none" spc="0" normalizeH="0" baseline="0" noProof="0" dirty="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sp>
          <p:nvSpPr>
            <p:cNvPr id="19" name="圆角矩形 18"/>
            <p:cNvSpPr/>
            <p:nvPr/>
          </p:nvSpPr>
          <p:spPr>
            <a:xfrm flipH="1">
              <a:off x="1697891" y="4030753"/>
              <a:ext cx="6346090" cy="703012"/>
            </a:xfrm>
            <a:prstGeom prst="homePlate">
              <a:avLst>
                <a:gd name="adj" fmla="val 0"/>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865"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ea"/>
                <a:sym typeface="+mn-lt"/>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left)">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4"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048137" y="3360834"/>
            <a:ext cx="5695667" cy="6701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endParaRPr>
          </a:p>
        </p:txBody>
      </p:sp>
      <p:sp>
        <p:nvSpPr>
          <p:cNvPr id="92" name="îş1íďé"/>
          <p:cNvSpPr txBox="1"/>
          <p:nvPr/>
        </p:nvSpPr>
        <p:spPr bwMode="auto">
          <a:xfrm>
            <a:off x="897856" y="1701801"/>
            <a:ext cx="4679136" cy="519727"/>
          </a:xfrm>
          <a:prstGeom prst="homePlate">
            <a:avLst>
              <a:gd name="adj" fmla="val 0"/>
            </a:avLst>
          </a:prstGeom>
          <a:solidFill>
            <a:schemeClr val="accent2"/>
          </a:solidFill>
          <a:ln>
            <a:noFill/>
          </a:ln>
        </p:spPr>
        <p:txBody>
          <a:bodyPr wrap="square" lIns="121920" tIns="60960" rIns="121920" bIns="6096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rPr>
              <a:t>多吃凉性蔬菜多吃苦味菜</a:t>
            </a:r>
            <a:endParaRPr kumimoji="0" lang="zh-CN" altLang="en-US" sz="2135"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endParaRPr>
          </a:p>
        </p:txBody>
      </p:sp>
      <p:sp>
        <p:nvSpPr>
          <p:cNvPr id="93" name="文本框 92"/>
          <p:cNvSpPr txBox="1"/>
          <p:nvPr/>
        </p:nvSpPr>
        <p:spPr>
          <a:xfrm>
            <a:off x="812800" y="2311400"/>
            <a:ext cx="10753056" cy="1067562"/>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2135" b="0" i="0" u="none" strike="noStrike" kern="1200" cap="none" spc="0" normalizeH="0" baseline="0" noProof="0" dirty="0">
                <a:ln>
                  <a:noFill/>
                </a:ln>
                <a:solidFill>
                  <a:srgbClr val="000000">
                    <a:lumMod val="75000"/>
                    <a:lumOff val="25000"/>
                  </a:srgbClr>
                </a:solidFill>
                <a:effectLst/>
                <a:uLnTx/>
                <a:uFillTx/>
                <a:latin typeface="Calibri" panose="020F0502020204030204"/>
                <a:ea typeface="黑体" panose="02010609060101010101" pitchFamily="49" charset="-122"/>
                <a:cs typeface="+mn-ea"/>
                <a:sym typeface="+mn-lt"/>
              </a:rPr>
              <a:t>像番茄、茄子、生菜、芦笋等等。像番茄、茄子、生菜、芦笋等等。有利于泄暑热和燥暑湿，苦瓜、苦菜、苦丁茶、苦笋都是夏季防暑的上乘食品。</a:t>
            </a:r>
            <a:endParaRPr kumimoji="0" lang="zh-CN" altLang="en-US" sz="2135" b="0" i="0" u="none" strike="noStrike" kern="1200" cap="none" spc="0" normalizeH="0" baseline="0" noProof="0" dirty="0">
              <a:ln>
                <a:noFill/>
              </a:ln>
              <a:solidFill>
                <a:srgbClr val="000000">
                  <a:lumMod val="75000"/>
                  <a:lumOff val="25000"/>
                </a:srgbClr>
              </a:solidFill>
              <a:effectLst/>
              <a:uLnTx/>
              <a:uFillTx/>
              <a:latin typeface="Calibri" panose="020F0502020204030204"/>
              <a:ea typeface="黑体" panose="02010609060101010101" pitchFamily="49" charset="-122"/>
              <a:cs typeface="+mn-ea"/>
              <a:sym typeface="+mn-lt"/>
            </a:endParaRPr>
          </a:p>
        </p:txBody>
      </p:sp>
      <p:sp>
        <p:nvSpPr>
          <p:cNvPr id="96" name="文本框 95"/>
          <p:cNvSpPr txBox="1"/>
          <p:nvPr/>
        </p:nvSpPr>
        <p:spPr>
          <a:xfrm>
            <a:off x="812800" y="4275233"/>
            <a:ext cx="10753056" cy="1555623"/>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2135" b="0" i="0" u="none" strike="noStrike" kern="1200" cap="none" spc="0" normalizeH="0" baseline="0" noProof="0">
                <a:ln>
                  <a:noFill/>
                </a:ln>
                <a:solidFill>
                  <a:srgbClr val="000000">
                    <a:lumMod val="75000"/>
                    <a:lumOff val="25000"/>
                  </a:srgbClr>
                </a:solidFill>
                <a:effectLst/>
                <a:uLnTx/>
                <a:uFillTx/>
                <a:latin typeface="Calibri" panose="020F0502020204030204"/>
                <a:ea typeface="黑体" panose="02010609060101010101" pitchFamily="49" charset="-122"/>
                <a:cs typeface="+mn-ea"/>
                <a:sym typeface="+mn-lt"/>
              </a:rPr>
              <a:t>冬瓜利尿消炎、清热解毒；丝瓜解暑祛风、苦瓜祛暑清心；黄瓜中的纤维素可以排出肠道中腐败的食物，降低胆固醇；南瓜补中益气，消炎止痛。多洗澡，帮汗水离开人体。多洗澡，帮汗水离开人体。合理安排作息时间，不宜在炎热的中午强烈日光下过多活动</a:t>
            </a:r>
            <a:endParaRPr kumimoji="0" lang="zh-CN" altLang="en-US" sz="2135" b="0" i="0" u="none" strike="noStrike" kern="1200" cap="none" spc="0" normalizeH="0" baseline="0" noProof="0">
              <a:ln>
                <a:noFill/>
              </a:ln>
              <a:solidFill>
                <a:srgbClr val="000000">
                  <a:lumMod val="75000"/>
                  <a:lumOff val="25000"/>
                </a:srgbClr>
              </a:solidFill>
              <a:effectLst/>
              <a:uLnTx/>
              <a:uFillTx/>
              <a:latin typeface="Calibri" panose="020F0502020204030204"/>
              <a:ea typeface="黑体" panose="02010609060101010101" pitchFamily="49" charset="-122"/>
              <a:cs typeface="+mn-ea"/>
              <a:sym typeface="+mn-lt"/>
            </a:endParaRPr>
          </a:p>
        </p:txBody>
      </p:sp>
      <p:sp>
        <p:nvSpPr>
          <p:cNvPr id="13" name="îş1íďé"/>
          <p:cNvSpPr txBox="1"/>
          <p:nvPr/>
        </p:nvSpPr>
        <p:spPr bwMode="auto">
          <a:xfrm>
            <a:off x="897856" y="3704923"/>
            <a:ext cx="4679136" cy="519727"/>
          </a:xfrm>
          <a:prstGeom prst="homePlate">
            <a:avLst>
              <a:gd name="adj" fmla="val 0"/>
            </a:avLst>
          </a:prstGeom>
          <a:solidFill>
            <a:schemeClr val="accent1"/>
          </a:solidFill>
          <a:ln>
            <a:noFill/>
          </a:ln>
        </p:spPr>
        <p:txBody>
          <a:bodyPr wrap="square" lIns="121920" tIns="60960" rIns="121920" bIns="6096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rPr>
              <a:t>多吃各种瓜类多洗澡保证充足睡眠</a:t>
            </a:r>
            <a:endParaRPr kumimoji="0" lang="zh-CN" altLang="en-US" sz="2135"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ea"/>
              <a:sym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p:cTn id="7" dur="500" fill="hold"/>
                                        <p:tgtEl>
                                          <p:spTgt spid="92"/>
                                        </p:tgtEl>
                                        <p:attrNameLst>
                                          <p:attrName>ppt_w</p:attrName>
                                        </p:attrNameLst>
                                      </p:cBhvr>
                                      <p:tavLst>
                                        <p:tav tm="0">
                                          <p:val>
                                            <p:fltVal val="0"/>
                                          </p:val>
                                        </p:tav>
                                        <p:tav tm="100000">
                                          <p:val>
                                            <p:strVal val="#ppt_w"/>
                                          </p:val>
                                        </p:tav>
                                      </p:tavLst>
                                    </p:anim>
                                    <p:anim calcmode="lin" valueType="num">
                                      <p:cBhvr>
                                        <p:cTn id="8" dur="500" fill="hold"/>
                                        <p:tgtEl>
                                          <p:spTgt spid="92"/>
                                        </p:tgtEl>
                                        <p:attrNameLst>
                                          <p:attrName>ppt_h</p:attrName>
                                        </p:attrNameLst>
                                      </p:cBhvr>
                                      <p:tavLst>
                                        <p:tav tm="0">
                                          <p:val>
                                            <p:fltVal val="0"/>
                                          </p:val>
                                        </p:tav>
                                        <p:tav tm="100000">
                                          <p:val>
                                            <p:strVal val="#ppt_h"/>
                                          </p:val>
                                        </p:tav>
                                      </p:tavLst>
                                    </p:anim>
                                    <p:animEffect transition="in" filter="fade">
                                      <p:cBhvr>
                                        <p:cTn id="9" dur="500"/>
                                        <p:tgtEl>
                                          <p:spTgt spid="9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93"/>
                                        </p:tgtEl>
                                        <p:attrNameLst>
                                          <p:attrName>style.visibility</p:attrName>
                                        </p:attrNameLst>
                                      </p:cBhvr>
                                      <p:to>
                                        <p:strVal val="visible"/>
                                      </p:to>
                                    </p:set>
                                    <p:animEffect transition="in" filter="wipe(left)">
                                      <p:cBhvr>
                                        <p:cTn id="19" dur="500"/>
                                        <p:tgtEl>
                                          <p:spTgt spid="9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96"/>
                                        </p:tgtEl>
                                        <p:attrNameLst>
                                          <p:attrName>style.visibility</p:attrName>
                                        </p:attrNameLst>
                                      </p:cBhvr>
                                      <p:to>
                                        <p:strVal val="visible"/>
                                      </p:to>
                                    </p:set>
                                    <p:animEffect transition="in" filter="wipe(left)">
                                      <p:cBhvr>
                                        <p:cTn id="22"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p:bldP spid="96" grpId="0"/>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注意事项</a:t>
              </a:r>
              <a:endPar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第三部分</a:t>
              </a:r>
              <a:endPar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4357737" y="3762844"/>
            <a:ext cx="6113049" cy="0"/>
          </a:xfrm>
          <a:prstGeom prst="line">
            <a:avLst/>
          </a:prstGeom>
          <a:noFill/>
          <a:ln w="3175" cap="rnd" cmpd="sng" algn="ctr">
            <a:solidFill>
              <a:srgbClr val="FFFFFF">
                <a:lumMod val="75000"/>
              </a:srgbClr>
            </a:solidFill>
            <a:prstDash val="solid"/>
            <a:round/>
          </a:ln>
          <a:effectLst/>
        </p:spPr>
      </p:cxnSp>
      <p:cxnSp>
        <p:nvCxnSpPr>
          <p:cNvPr id="5" name="直接连接符 4"/>
          <p:cNvCxnSpPr/>
          <p:nvPr/>
        </p:nvCxnSpPr>
        <p:spPr>
          <a:xfrm>
            <a:off x="4357736" y="5298176"/>
            <a:ext cx="6113049" cy="0"/>
          </a:xfrm>
          <a:prstGeom prst="line">
            <a:avLst/>
          </a:prstGeom>
          <a:noFill/>
          <a:ln w="3175" cap="rnd" cmpd="sng" algn="ctr">
            <a:solidFill>
              <a:srgbClr val="FFFFFF">
                <a:lumMod val="75000"/>
              </a:srgbClr>
            </a:solidFill>
            <a:prstDash val="solid"/>
            <a:round/>
          </a:ln>
          <a:effectLst/>
        </p:spPr>
      </p:cxnSp>
      <p:sp>
        <p:nvSpPr>
          <p:cNvPr id="6" name="文本框 5"/>
          <p:cNvSpPr txBox="1"/>
          <p:nvPr/>
        </p:nvSpPr>
        <p:spPr>
          <a:xfrm>
            <a:off x="4165602" y="2656576"/>
            <a:ext cx="6559956" cy="944118"/>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夏季室外工作者应避开10:00-15：00高温时段，行人应做好防护措施，涂抹防晒霜，使用遮阳伞</a:t>
            </a:r>
            <a:endParaRPr kumimoji="0" lang="zh-CN" altLang="en-US" sz="1865" b="0"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sp>
        <p:nvSpPr>
          <p:cNvPr id="7" name="文本框 6"/>
          <p:cNvSpPr txBox="1"/>
          <p:nvPr/>
        </p:nvSpPr>
        <p:spPr>
          <a:xfrm>
            <a:off x="4165600" y="4012449"/>
            <a:ext cx="6789384" cy="944118"/>
          </a:xfrm>
          <a:prstGeom prst="rect">
            <a:avLst/>
          </a:prstGeom>
          <a:noFill/>
          <a:effectLst/>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遮阳帽等，尽量选用棉、麻、丝织物，不穿化纤类衣服，以利于大量出汗时散热。</a:t>
            </a:r>
            <a:endParaRPr kumimoji="0" lang="zh-CN" altLang="en-US" sz="1865" b="0"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sp>
        <p:nvSpPr>
          <p:cNvPr id="8" name="箭头: 五边形 84"/>
          <p:cNvSpPr/>
          <p:nvPr/>
        </p:nvSpPr>
        <p:spPr>
          <a:xfrm>
            <a:off x="4342640" y="2006601"/>
            <a:ext cx="2870960" cy="563593"/>
          </a:xfrm>
          <a:prstGeom prst="homePlate">
            <a:avLst>
              <a:gd name="adj" fmla="val 0"/>
            </a:avLst>
          </a:prstGeom>
          <a:solidFill>
            <a:schemeClr val="accent1"/>
          </a:solidFill>
          <a:ln w="12700" cap="flat" cmpd="sng" algn="ctr">
            <a:noFill/>
            <a:prstDash val="solid"/>
            <a:miter lim="800000"/>
          </a:ln>
          <a:effectLst/>
        </p:spPr>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323B43"/>
              </a:solidFill>
              <a:effectLst/>
              <a:uLnTx/>
              <a:uFillTx/>
              <a:latin typeface="Calibri" panose="020F0502020204030204"/>
              <a:ea typeface="黑体" panose="02010609060101010101" pitchFamily="49" charset="-122"/>
              <a:cs typeface="+mn-ea"/>
              <a:sym typeface="+mn-lt"/>
            </a:endParaRPr>
          </a:p>
        </p:txBody>
      </p:sp>
      <p:sp>
        <p:nvSpPr>
          <p:cNvPr id="9" name="标题 4"/>
          <p:cNvSpPr txBox="1"/>
          <p:nvPr/>
        </p:nvSpPr>
        <p:spPr>
          <a:xfrm>
            <a:off x="4616045" y="2078351"/>
            <a:ext cx="3207155" cy="422445"/>
          </a:xfrm>
          <a:prstGeom prst="rect">
            <a:avLst/>
          </a:prstGeom>
        </p:spPr>
        <p:txBody>
          <a:bodyPr vert="horz" lIns="91416" tIns="45708" rIns="91416" bIns="45708" rtlCol="0"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a:ln>
                  <a:noFill/>
                </a:ln>
                <a:gradFill>
                  <a:gsLst>
                    <a:gs pos="0">
                      <a:srgbClr val="FFFFFF"/>
                    </a:gs>
                    <a:gs pos="100000">
                      <a:srgbClr val="FFFFFF">
                        <a:lumMod val="95000"/>
                      </a:srgbClr>
                    </a:gs>
                  </a:gsLst>
                  <a:lin ang="5400000" scaled="1"/>
                </a:gradFill>
                <a:effectLst/>
                <a:uLnTx/>
                <a:uFillTx/>
                <a:latin typeface="Calibri" panose="020F0502020204030204"/>
                <a:ea typeface="黑体" panose="02010609060101010101" pitchFamily="49" charset="-122"/>
                <a:cs typeface="+mn-ea"/>
                <a:sym typeface="+mn-lt"/>
              </a:rPr>
              <a:t>避免高温时段作业</a:t>
            </a:r>
            <a:endParaRPr kumimoji="0" lang="zh-CN" altLang="en-US" sz="2135" b="0" i="0" u="none" strike="noStrike" kern="1200" cap="none" spc="0" normalizeH="0" baseline="0" noProof="0">
              <a:ln>
                <a:noFill/>
              </a:ln>
              <a:gradFill>
                <a:gsLst>
                  <a:gs pos="0">
                    <a:srgbClr val="FFFFFF"/>
                  </a:gs>
                  <a:gs pos="100000">
                    <a:srgbClr val="FFFFFF">
                      <a:lumMod val="95000"/>
                    </a:srgbClr>
                  </a:gs>
                </a:gsLst>
                <a:lin ang="5400000" scaled="1"/>
              </a:gradFill>
              <a:effectLst/>
              <a:uLnTx/>
              <a:uFillTx/>
              <a:latin typeface="Calibri" panose="020F0502020204030204"/>
              <a:ea typeface="黑体" panose="02010609060101010101" pitchFamily="49" charset="-122"/>
              <a:cs typeface="+mn-ea"/>
              <a:sym typeface="+mn-lt"/>
            </a:endParaRPr>
          </a:p>
        </p:txBody>
      </p:sp>
      <p:pic>
        <p:nvPicPr>
          <p:cNvPr id="3" name="图片 2"/>
          <p:cNvPicPr>
            <a:picLocks noChangeAspect="1"/>
          </p:cNvPicPr>
          <p:nvPr/>
        </p:nvPicPr>
        <p:blipFill>
          <a:blip r:embed="rId1" cstate="email"/>
          <a:stretch>
            <a:fillRect/>
          </a:stretch>
        </p:blipFill>
        <p:spPr>
          <a:xfrm>
            <a:off x="1069753" y="2362199"/>
            <a:ext cx="2514600" cy="2748198"/>
          </a:xfrm>
          <a:prstGeom prst="rect">
            <a:avLst/>
          </a:prstGeom>
        </p:spPr>
      </p:pic>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par>
                                <p:cTn id="18" presetID="22" presetClass="entr" presetSubtype="8"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par>
                                <p:cTn id="24" presetID="22" presetClass="entr" presetSubtype="8"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left)">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直接连接符 15"/>
          <p:cNvCxnSpPr/>
          <p:nvPr/>
        </p:nvCxnSpPr>
        <p:spPr>
          <a:xfrm rot="5400000">
            <a:off x="2411387" y="3959647"/>
            <a:ext cx="3569744"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rot="5400000">
            <a:off x="5750845" y="3959647"/>
            <a:ext cx="3569744"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11 Rectángulo"/>
          <p:cNvSpPr/>
          <p:nvPr/>
        </p:nvSpPr>
        <p:spPr>
          <a:xfrm>
            <a:off x="1159171" y="2174779"/>
            <a:ext cx="2634132" cy="1050271"/>
          </a:xfrm>
          <a:prstGeom prst="rect">
            <a:avLst/>
          </a:prstGeom>
          <a:solidFill>
            <a:schemeClr val="accent1"/>
          </a:solidFill>
          <a:ln w="63500">
            <a:solidFill>
              <a:schemeClr val="bg1"/>
            </a:solidFill>
          </a:ln>
          <a:effectLst/>
        </p:spPr>
        <p:style>
          <a:lnRef idx="3">
            <a:schemeClr val="lt1"/>
          </a:lnRef>
          <a:fillRef idx="1">
            <a:schemeClr val="accent4"/>
          </a:fillRef>
          <a:effectRef idx="1">
            <a:schemeClr val="accent4"/>
          </a:effectRef>
          <a:fontRef idx="minor">
            <a:schemeClr val="lt1"/>
          </a:fontRef>
        </p:style>
        <p:txBody>
          <a:bodyPr lIns="91384" tIns="45691" rIns="91384" bIns="45691"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防暑药品</a:t>
            </a:r>
            <a:endPar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endParaRPr>
          </a:p>
        </p:txBody>
      </p:sp>
      <p:sp>
        <p:nvSpPr>
          <p:cNvPr id="19" name="矩形 18"/>
          <p:cNvSpPr/>
          <p:nvPr/>
        </p:nvSpPr>
        <p:spPr>
          <a:xfrm>
            <a:off x="1213669" y="3344625"/>
            <a:ext cx="2459520" cy="1796796"/>
          </a:xfrm>
          <a:prstGeom prst="rect">
            <a:avLst/>
          </a:prstGeom>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rPr>
              <a:t>藿香正气水、仁丹、风油精等。每天多喝水，每天保证1.5-2升的饮水量，不要等到口渴时才喝水，出汗多时及时补充淡盐水。</a:t>
            </a:r>
            <a:endPar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endParaRPr>
          </a:p>
        </p:txBody>
      </p:sp>
      <p:sp>
        <p:nvSpPr>
          <p:cNvPr id="20" name="42 Rectángulo"/>
          <p:cNvSpPr/>
          <p:nvPr/>
        </p:nvSpPr>
        <p:spPr>
          <a:xfrm>
            <a:off x="4524682" y="2174781"/>
            <a:ext cx="2634135" cy="1050271"/>
          </a:xfrm>
          <a:prstGeom prst="rect">
            <a:avLst/>
          </a:prstGeom>
          <a:solidFill>
            <a:schemeClr val="accent2"/>
          </a:solidFill>
          <a:ln w="63500">
            <a:solidFill>
              <a:schemeClr val="bg1"/>
            </a:solidFill>
          </a:ln>
          <a:effectLst/>
        </p:spPr>
        <p:style>
          <a:lnRef idx="3">
            <a:schemeClr val="lt1"/>
          </a:lnRef>
          <a:fillRef idx="1">
            <a:schemeClr val="accent4"/>
          </a:fillRef>
          <a:effectRef idx="1">
            <a:schemeClr val="accent4"/>
          </a:effectRef>
          <a:fontRef idx="minor">
            <a:schemeClr val="lt1"/>
          </a:fontRef>
        </p:style>
        <p:txBody>
          <a:bodyPr lIns="91384" tIns="45691" rIns="91384" bIns="45691" anchor="ct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防暑降温</a:t>
            </a:r>
            <a:endPar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endParaRPr>
          </a:p>
        </p:txBody>
      </p:sp>
      <p:sp>
        <p:nvSpPr>
          <p:cNvPr id="21" name="矩形 20"/>
          <p:cNvSpPr/>
          <p:nvPr/>
        </p:nvSpPr>
        <p:spPr>
          <a:xfrm>
            <a:off x="4670317" y="3344625"/>
            <a:ext cx="2238483" cy="1796796"/>
          </a:xfrm>
          <a:prstGeom prst="rect">
            <a:avLst/>
          </a:prstGeom>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rPr>
              <a:t>防中暑较好的水果-西瓜，性甘微寒防暑利尿，除烦止渴。防暑较好的饮品-酸梅汁，其具有生津开胃</a:t>
            </a:r>
            <a:endPar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endParaRPr>
          </a:p>
        </p:txBody>
      </p:sp>
      <p:sp>
        <p:nvSpPr>
          <p:cNvPr id="22" name="51 Rectángulo"/>
          <p:cNvSpPr/>
          <p:nvPr/>
        </p:nvSpPr>
        <p:spPr>
          <a:xfrm>
            <a:off x="7875235" y="2174780"/>
            <a:ext cx="2635896" cy="1050269"/>
          </a:xfrm>
          <a:prstGeom prst="rect">
            <a:avLst/>
          </a:prstGeom>
          <a:solidFill>
            <a:schemeClr val="accent3"/>
          </a:solidFill>
          <a:ln w="63500">
            <a:solidFill>
              <a:schemeClr val="bg1"/>
            </a:solidFill>
          </a:ln>
          <a:effectLst/>
        </p:spPr>
        <p:style>
          <a:lnRef idx="3">
            <a:schemeClr val="lt1"/>
          </a:lnRef>
          <a:fillRef idx="1">
            <a:schemeClr val="accent4"/>
          </a:fillRef>
          <a:effectRef idx="1">
            <a:schemeClr val="accent4"/>
          </a:effectRef>
          <a:fontRef idx="minor">
            <a:schemeClr val="lt1"/>
          </a:fontRef>
        </p:style>
        <p:txBody>
          <a:bodyPr lIns="91384" tIns="45691" rIns="91384" bIns="45691" anchor="ctr"/>
          <a:lstStyle/>
          <a:p>
            <a:pPr marL="0" marR="0" lvl="0" indent="0" algn="ctr" defTabSz="1219200" rtl="0" eaLnBrk="0" fontAlgn="base" latinLnBrk="0" hangingPunct="0">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rPr>
              <a:t>降温食品</a:t>
            </a:r>
            <a:endParaRPr kumimoji="0" lang="zh-CN" altLang="en-US" sz="2400" b="1" i="0" u="none" strike="noStrike" kern="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endParaRPr>
          </a:p>
        </p:txBody>
      </p:sp>
      <p:sp>
        <p:nvSpPr>
          <p:cNvPr id="23" name="矩形 22"/>
          <p:cNvSpPr/>
          <p:nvPr/>
        </p:nvSpPr>
        <p:spPr>
          <a:xfrm>
            <a:off x="8026402" y="3344625"/>
            <a:ext cx="2273719" cy="1796796"/>
          </a:xfrm>
          <a:prstGeom prst="rect">
            <a:avLst/>
          </a:prstGeom>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rPr>
              <a:t>消暑止渴的功效。防暑较好的食物-绿豆，清热解暑，利水解毒。防暑较好的肉类-鸭肉，除湿解毒、滋阴养胃。</a:t>
            </a:r>
            <a:endParaRPr kumimoji="0" lang="zh-CN" altLang="en-US" sz="1865" b="0" i="0" u="none" strike="noStrike" kern="1200" cap="none" spc="0" normalizeH="0" baseline="0" noProof="0">
              <a:ln>
                <a:noFill/>
              </a:ln>
              <a:solidFill>
                <a:prstClr val="black">
                  <a:lumMod val="65000"/>
                  <a:lumOff val="35000"/>
                </a:prstClr>
              </a:solidFill>
              <a:effectLst/>
              <a:uLnTx/>
              <a:uFillTx/>
              <a:latin typeface="黑体" panose="02010609060101010101" pitchFamily="49" charset="-122"/>
              <a:ea typeface="黑体" panose="02010609060101010101" pitchFamily="49" charset="-122"/>
              <a:cs typeface="+mn-cs"/>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500"/>
                                        <p:tgtEl>
                                          <p:spTgt spid="16"/>
                                        </p:tgtEl>
                                      </p:cBhvr>
                                    </p:animEffect>
                                  </p:childTnLst>
                                </p:cTn>
                              </p:par>
                              <p:par>
                                <p:cTn id="22" presetID="22" presetClass="entr" presetSubtype="1"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up)">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p:cTn id="34" dur="500" fill="hold"/>
                                        <p:tgtEl>
                                          <p:spTgt spid="19"/>
                                        </p:tgtEl>
                                        <p:attrNameLst>
                                          <p:attrName>ppt_w</p:attrName>
                                        </p:attrNameLst>
                                      </p:cBhvr>
                                      <p:tavLst>
                                        <p:tav tm="0">
                                          <p:val>
                                            <p:fltVal val="0"/>
                                          </p:val>
                                        </p:tav>
                                        <p:tav tm="100000">
                                          <p:val>
                                            <p:strVal val="#ppt_w"/>
                                          </p:val>
                                        </p:tav>
                                      </p:tavLst>
                                    </p:anim>
                                    <p:anim calcmode="lin" valueType="num">
                                      <p:cBhvr>
                                        <p:cTn id="35" dur="500" fill="hold"/>
                                        <p:tgtEl>
                                          <p:spTgt spid="19"/>
                                        </p:tgtEl>
                                        <p:attrNameLst>
                                          <p:attrName>ppt_h</p:attrName>
                                        </p:attrNameLst>
                                      </p:cBhvr>
                                      <p:tavLst>
                                        <p:tav tm="0">
                                          <p:val>
                                            <p:fltVal val="0"/>
                                          </p:val>
                                        </p:tav>
                                        <p:tav tm="100000">
                                          <p:val>
                                            <p:strVal val="#ppt_h"/>
                                          </p:val>
                                        </p:tav>
                                      </p:tavLst>
                                    </p:anim>
                                    <p:animEffect transition="in" filter="fade">
                                      <p:cBhvr>
                                        <p:cTn id="36" dur="500"/>
                                        <p:tgtEl>
                                          <p:spTgt spid="19"/>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500" fill="hold"/>
                                        <p:tgtEl>
                                          <p:spTgt spid="23"/>
                                        </p:tgtEl>
                                        <p:attrNameLst>
                                          <p:attrName>ppt_w</p:attrName>
                                        </p:attrNameLst>
                                      </p:cBhvr>
                                      <p:tavLst>
                                        <p:tav tm="0">
                                          <p:val>
                                            <p:fltVal val="0"/>
                                          </p:val>
                                        </p:tav>
                                        <p:tav tm="100000">
                                          <p:val>
                                            <p:strVal val="#ppt_w"/>
                                          </p:val>
                                        </p:tav>
                                      </p:tavLst>
                                    </p:anim>
                                    <p:anim calcmode="lin" valueType="num">
                                      <p:cBhvr>
                                        <p:cTn id="40" dur="500" fill="hold"/>
                                        <p:tgtEl>
                                          <p:spTgt spid="23"/>
                                        </p:tgtEl>
                                        <p:attrNameLst>
                                          <p:attrName>ppt_h</p:attrName>
                                        </p:attrNameLst>
                                      </p:cBhvr>
                                      <p:tavLst>
                                        <p:tav tm="0">
                                          <p:val>
                                            <p:fltVal val="0"/>
                                          </p:val>
                                        </p:tav>
                                        <p:tav tm="100000">
                                          <p:val>
                                            <p:strVal val="#ppt_h"/>
                                          </p:val>
                                        </p:tav>
                                      </p:tavLst>
                                    </p:anim>
                                    <p:animEffect transition="in" filter="fade">
                                      <p:cBhvr>
                                        <p:cTn id="4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P spid="22" grpId="0" animBg="1"/>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必备药品</a:t>
              </a:r>
              <a:endPar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第四部分</a:t>
              </a:r>
              <a:endPar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766440" y="1803400"/>
            <a:ext cx="3329923" cy="4028075"/>
            <a:chOff x="574830" y="1352550"/>
            <a:chExt cx="2497442" cy="3021056"/>
          </a:xfrm>
        </p:grpSpPr>
        <p:grpSp>
          <p:nvGrpSpPr>
            <p:cNvPr id="23" name="íSḷîḍè"/>
            <p:cNvGrpSpPr/>
            <p:nvPr/>
          </p:nvGrpSpPr>
          <p:grpSpPr>
            <a:xfrm>
              <a:off x="574830" y="1352550"/>
              <a:ext cx="2497442" cy="3021056"/>
              <a:chOff x="3200848" y="1470252"/>
              <a:chExt cx="2853578" cy="2930676"/>
            </a:xfrm>
          </p:grpSpPr>
          <p:sp>
            <p:nvSpPr>
              <p:cNvPr id="25" name="ïşļídè"/>
              <p:cNvSpPr/>
              <p:nvPr/>
            </p:nvSpPr>
            <p:spPr>
              <a:xfrm>
                <a:off x="3200848" y="1548971"/>
                <a:ext cx="2853578" cy="2851957"/>
              </a:xfrm>
              <a:prstGeom prst="foldedCorner">
                <a:avLst>
                  <a:gd name="adj" fmla="val 0"/>
                </a:avLst>
              </a:prstGeom>
              <a:solidFill>
                <a:schemeClr val="bg1"/>
              </a:solidFill>
              <a:ln w="3175" cap="rnd">
                <a:solidFill>
                  <a:schemeClr val="accent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panose="020F0502020204030204"/>
                  <a:ea typeface="黑体" panose="02010609060101010101" pitchFamily="49" charset="-122"/>
                  <a:cs typeface="+mn-ea"/>
                  <a:sym typeface="+mn-lt"/>
                </a:endParaRPr>
              </a:p>
            </p:txBody>
          </p:sp>
          <p:sp>
            <p:nvSpPr>
              <p:cNvPr id="26" name="ïšlíḓé"/>
              <p:cNvSpPr/>
              <p:nvPr/>
            </p:nvSpPr>
            <p:spPr>
              <a:xfrm>
                <a:off x="3200848" y="1470252"/>
                <a:ext cx="2853578" cy="373901"/>
              </a:xfrm>
              <a:prstGeom prst="rect">
                <a:avLst/>
              </a:prstGeom>
              <a:solidFill>
                <a:schemeClr val="accent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panose="020F0502020204030204"/>
                  <a:ea typeface="黑体" panose="02010609060101010101" pitchFamily="49" charset="-122"/>
                  <a:cs typeface="+mn-ea"/>
                  <a:sym typeface="+mn-lt"/>
                </a:endParaRPr>
              </a:p>
            </p:txBody>
          </p:sp>
        </p:grpSp>
        <p:sp>
          <p:nvSpPr>
            <p:cNvPr id="24" name="文本框 23"/>
            <p:cNvSpPr txBox="1"/>
            <p:nvPr/>
          </p:nvSpPr>
          <p:spPr>
            <a:xfrm>
              <a:off x="860652" y="1832121"/>
              <a:ext cx="1801202" cy="2453460"/>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仁丹</a:t>
              </a:r>
              <a:endPar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能清暑祛湿。主治中暑受热引起的头昏脑涨、胸中郁闷、腹痛腹泻，也可用于晕车晕船、水土不服。</a:t>
              </a:r>
              <a:endPar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grpSp>
      <p:grpSp>
        <p:nvGrpSpPr>
          <p:cNvPr id="27" name="组合 26"/>
          <p:cNvGrpSpPr/>
          <p:nvPr/>
        </p:nvGrpSpPr>
        <p:grpSpPr>
          <a:xfrm>
            <a:off x="4500240" y="1803401"/>
            <a:ext cx="3329923" cy="4028074"/>
            <a:chOff x="3375180" y="1352550"/>
            <a:chExt cx="2497442" cy="3021056"/>
          </a:xfrm>
        </p:grpSpPr>
        <p:grpSp>
          <p:nvGrpSpPr>
            <p:cNvPr id="28" name="íSḷîḍè"/>
            <p:cNvGrpSpPr/>
            <p:nvPr/>
          </p:nvGrpSpPr>
          <p:grpSpPr>
            <a:xfrm>
              <a:off x="3375180" y="1352550"/>
              <a:ext cx="2497442" cy="3021056"/>
              <a:chOff x="3200848" y="1470252"/>
              <a:chExt cx="2853578" cy="2930676"/>
            </a:xfrm>
          </p:grpSpPr>
          <p:sp>
            <p:nvSpPr>
              <p:cNvPr id="34" name="ïşļídè"/>
              <p:cNvSpPr/>
              <p:nvPr/>
            </p:nvSpPr>
            <p:spPr>
              <a:xfrm>
                <a:off x="3200848" y="1548971"/>
                <a:ext cx="2853578" cy="2851957"/>
              </a:xfrm>
              <a:prstGeom prst="foldedCorner">
                <a:avLst>
                  <a:gd name="adj" fmla="val 0"/>
                </a:avLst>
              </a:prstGeom>
              <a:solidFill>
                <a:schemeClr val="bg1"/>
              </a:solidFill>
              <a:ln w="3175" cap="rnd">
                <a:solidFill>
                  <a:schemeClr val="accent2"/>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panose="020F0502020204030204"/>
                  <a:ea typeface="黑体" panose="02010609060101010101" pitchFamily="49" charset="-122"/>
                  <a:cs typeface="+mn-ea"/>
                  <a:sym typeface="+mn-lt"/>
                </a:endParaRPr>
              </a:p>
            </p:txBody>
          </p:sp>
          <p:sp>
            <p:nvSpPr>
              <p:cNvPr id="35" name="ïšlíḓé"/>
              <p:cNvSpPr/>
              <p:nvPr/>
            </p:nvSpPr>
            <p:spPr>
              <a:xfrm>
                <a:off x="3200848" y="1470252"/>
                <a:ext cx="2853578" cy="358283"/>
              </a:xfrm>
              <a:prstGeom prst="rect">
                <a:avLst/>
              </a:prstGeom>
              <a:solidFill>
                <a:schemeClr val="accent2"/>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panose="020F0502020204030204"/>
                  <a:ea typeface="黑体" panose="02010609060101010101" pitchFamily="49" charset="-122"/>
                  <a:cs typeface="+mn-ea"/>
                  <a:sym typeface="+mn-lt"/>
                </a:endParaRPr>
              </a:p>
            </p:txBody>
          </p:sp>
        </p:grpSp>
        <p:sp>
          <p:nvSpPr>
            <p:cNvPr id="30" name="文本框 29"/>
            <p:cNvSpPr txBox="1"/>
            <p:nvPr/>
          </p:nvSpPr>
          <p:spPr>
            <a:xfrm>
              <a:off x="3790249" y="1813722"/>
              <a:ext cx="1711172" cy="1760963"/>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十滴水</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能清暑散寒。适用于中暑所致的头昏、恶心呕吐、胸闷腹泻等症。</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grpSp>
      <p:grpSp>
        <p:nvGrpSpPr>
          <p:cNvPr id="52" name="组合 51"/>
          <p:cNvGrpSpPr/>
          <p:nvPr/>
        </p:nvGrpSpPr>
        <p:grpSpPr>
          <a:xfrm>
            <a:off x="8187715" y="1803400"/>
            <a:ext cx="3329923" cy="4028076"/>
            <a:chOff x="6140786" y="1352550"/>
            <a:chExt cx="2497442" cy="3021056"/>
          </a:xfrm>
        </p:grpSpPr>
        <p:grpSp>
          <p:nvGrpSpPr>
            <p:cNvPr id="53" name="íSḷîḍè"/>
            <p:cNvGrpSpPr/>
            <p:nvPr/>
          </p:nvGrpSpPr>
          <p:grpSpPr>
            <a:xfrm>
              <a:off x="6140786" y="1352550"/>
              <a:ext cx="2497442" cy="3021056"/>
              <a:chOff x="3200848" y="1470252"/>
              <a:chExt cx="2853578" cy="2930676"/>
            </a:xfrm>
            <a:effectLst/>
          </p:grpSpPr>
          <p:sp>
            <p:nvSpPr>
              <p:cNvPr id="55" name="ïşļídè"/>
              <p:cNvSpPr/>
              <p:nvPr/>
            </p:nvSpPr>
            <p:spPr>
              <a:xfrm>
                <a:off x="3200848" y="1548971"/>
                <a:ext cx="2853578" cy="2851957"/>
              </a:xfrm>
              <a:prstGeom prst="foldedCorner">
                <a:avLst>
                  <a:gd name="adj" fmla="val 0"/>
                </a:avLst>
              </a:prstGeom>
              <a:solidFill>
                <a:schemeClr val="bg1"/>
              </a:solidFill>
              <a:ln w="3175" cap="rnd">
                <a:solidFill>
                  <a:schemeClr val="accent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panose="020F0502020204030204"/>
                  <a:ea typeface="黑体" panose="02010609060101010101" pitchFamily="49" charset="-122"/>
                  <a:cs typeface="+mn-ea"/>
                  <a:sym typeface="+mn-lt"/>
                </a:endParaRPr>
              </a:p>
            </p:txBody>
          </p:sp>
          <p:sp>
            <p:nvSpPr>
              <p:cNvPr id="56" name="ïšlíḓé"/>
              <p:cNvSpPr/>
              <p:nvPr/>
            </p:nvSpPr>
            <p:spPr>
              <a:xfrm>
                <a:off x="3200848" y="1470252"/>
                <a:ext cx="2853578" cy="358283"/>
              </a:xfrm>
              <a:prstGeom prst="rect">
                <a:avLst/>
              </a:prstGeom>
              <a:solidFill>
                <a:schemeClr val="accent1"/>
              </a:solid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1" i="1" u="none" strike="noStrike" kern="1200" cap="none" spc="0" normalizeH="0" baseline="0" noProof="0">
                  <a:ln>
                    <a:noFill/>
                  </a:ln>
                  <a:solidFill>
                    <a:prstClr val="black"/>
                  </a:solidFill>
                  <a:effectLst/>
                  <a:uLnTx/>
                  <a:uFillTx/>
                  <a:latin typeface="Calibri" panose="020F0502020204030204"/>
                  <a:ea typeface="黑体" panose="02010609060101010101" pitchFamily="49" charset="-122"/>
                  <a:cs typeface="+mn-ea"/>
                  <a:sym typeface="+mn-lt"/>
                </a:endParaRPr>
              </a:p>
            </p:txBody>
          </p:sp>
        </p:grpSp>
        <p:sp>
          <p:nvSpPr>
            <p:cNvPr id="54" name="文本框 53"/>
            <p:cNvSpPr txBox="1"/>
            <p:nvPr/>
          </p:nvSpPr>
          <p:spPr>
            <a:xfrm>
              <a:off x="6397013" y="1803029"/>
              <a:ext cx="1984988" cy="1800492"/>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藿香正气水</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能清暑解表。适用于暑天因受寒所致的头昏腹痛、呕吐、腹泻突出者。</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additive="base">
                                        <p:cTn id="12" dur="500" fill="hold"/>
                                        <p:tgtEl>
                                          <p:spTgt spid="27"/>
                                        </p:tgtEl>
                                        <p:attrNameLst>
                                          <p:attrName>ppt_x</p:attrName>
                                        </p:attrNameLst>
                                      </p:cBhvr>
                                      <p:tavLst>
                                        <p:tav tm="0">
                                          <p:val>
                                            <p:strVal val="#ppt_x"/>
                                          </p:val>
                                        </p:tav>
                                        <p:tav tm="100000">
                                          <p:val>
                                            <p:strVal val="#ppt_x"/>
                                          </p:val>
                                        </p:tav>
                                      </p:tavLst>
                                    </p:anim>
                                    <p:anim calcmode="lin" valueType="num">
                                      <p:cBhvr additive="base">
                                        <p:cTn id="13" dur="500" fill="hold"/>
                                        <p:tgtEl>
                                          <p:spTgt spid="2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52"/>
                                        </p:tgtEl>
                                        <p:attrNameLst>
                                          <p:attrName>style.visibility</p:attrName>
                                        </p:attrNameLst>
                                      </p:cBhvr>
                                      <p:to>
                                        <p:strVal val="visible"/>
                                      </p:to>
                                    </p:set>
                                    <p:anim calcmode="lin" valueType="num">
                                      <p:cBhvr additive="base">
                                        <p:cTn id="17" dur="500" fill="hold"/>
                                        <p:tgtEl>
                                          <p:spTgt spid="52"/>
                                        </p:tgtEl>
                                        <p:attrNameLst>
                                          <p:attrName>ppt_x</p:attrName>
                                        </p:attrNameLst>
                                      </p:cBhvr>
                                      <p:tavLst>
                                        <p:tav tm="0">
                                          <p:val>
                                            <p:strVal val="#ppt_x"/>
                                          </p:val>
                                        </p:tav>
                                        <p:tav tm="100000">
                                          <p:val>
                                            <p:strVal val="#ppt_x"/>
                                          </p:val>
                                        </p:tav>
                                      </p:tavLst>
                                    </p:anim>
                                    <p:anim calcmode="lin" valueType="num">
                                      <p:cBhvr additive="base">
                                        <p:cTn id="1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16001" y="1736567"/>
            <a:ext cx="1985041" cy="3668750"/>
            <a:chOff x="1143000" y="1276350"/>
            <a:chExt cx="1488781" cy="2751563"/>
          </a:xfrm>
        </p:grpSpPr>
        <p:sp>
          <p:nvSpPr>
            <p:cNvPr id="13" name="文本框 12"/>
            <p:cNvSpPr txBox="1"/>
            <p:nvPr/>
          </p:nvSpPr>
          <p:spPr>
            <a:xfrm>
              <a:off x="1143000" y="2266950"/>
              <a:ext cx="1488781" cy="1760963"/>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清凉油</a:t>
              </a:r>
              <a:endPar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能清暑解毒。可治疗暑热引起的头昏头痛，或因贪凉引起的腹泻。</a:t>
              </a:r>
              <a:endParaRPr kumimoji="0" lang="zh-CN" altLang="en-US"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grpSp>
          <p:nvGrpSpPr>
            <p:cNvPr id="40" name="组合 39"/>
            <p:cNvGrpSpPr/>
            <p:nvPr/>
          </p:nvGrpSpPr>
          <p:grpSpPr>
            <a:xfrm>
              <a:off x="1320009" y="1276350"/>
              <a:ext cx="1134762" cy="1125423"/>
              <a:chOff x="5293839" y="1738470"/>
              <a:chExt cx="398569" cy="395289"/>
            </a:xfrm>
            <a:solidFill>
              <a:schemeClr val="accent1"/>
            </a:solidFill>
          </p:grpSpPr>
          <p:sp>
            <p:nvSpPr>
              <p:cNvPr id="41" name="Freeform 5"/>
              <p:cNvSpPr/>
              <p:nvPr/>
            </p:nvSpPr>
            <p:spPr bwMode="auto">
              <a:xfrm>
                <a:off x="5359448"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42" name="Freeform 7"/>
              <p:cNvSpPr/>
              <p:nvPr/>
            </p:nvSpPr>
            <p:spPr bwMode="auto">
              <a:xfrm>
                <a:off x="5359445"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43" name="Freeform 8"/>
              <p:cNvSpPr>
                <a:spLocks noEditPoints="1"/>
              </p:cNvSpPr>
              <p:nvPr/>
            </p:nvSpPr>
            <p:spPr bwMode="auto">
              <a:xfrm>
                <a:off x="5293839" y="1738470"/>
                <a:ext cx="398569" cy="395289"/>
              </a:xfrm>
              <a:custGeom>
                <a:avLst/>
                <a:gdLst>
                  <a:gd name="T0" fmla="*/ 46 w 157"/>
                  <a:gd name="T1" fmla="*/ 23 h 156"/>
                  <a:gd name="T2" fmla="*/ 34 w 157"/>
                  <a:gd name="T3" fmla="*/ 13 h 156"/>
                  <a:gd name="T4" fmla="*/ 30 w 157"/>
                  <a:gd name="T5" fmla="*/ 37 h 156"/>
                  <a:gd name="T6" fmla="*/ 23 w 157"/>
                  <a:gd name="T7" fmla="*/ 46 h 156"/>
                  <a:gd name="T8" fmla="*/ 3 w 157"/>
                  <a:gd name="T9" fmla="*/ 57 h 156"/>
                  <a:gd name="T10" fmla="*/ 15 w 157"/>
                  <a:gd name="T11" fmla="*/ 76 h 156"/>
                  <a:gd name="T12" fmla="*/ 0 w 157"/>
                  <a:gd name="T13" fmla="*/ 81 h 156"/>
                  <a:gd name="T14" fmla="*/ 18 w 157"/>
                  <a:gd name="T15" fmla="*/ 97 h 156"/>
                  <a:gd name="T16" fmla="*/ 22 w 157"/>
                  <a:gd name="T17" fmla="*/ 107 h 156"/>
                  <a:gd name="T18" fmla="*/ 21 w 157"/>
                  <a:gd name="T19" fmla="*/ 130 h 156"/>
                  <a:gd name="T20" fmla="*/ 45 w 157"/>
                  <a:gd name="T21" fmla="*/ 132 h 156"/>
                  <a:gd name="T22" fmla="*/ 42 w 157"/>
                  <a:gd name="T23" fmla="*/ 147 h 156"/>
                  <a:gd name="T24" fmla="*/ 65 w 157"/>
                  <a:gd name="T25" fmla="*/ 140 h 156"/>
                  <a:gd name="T26" fmla="*/ 80 w 157"/>
                  <a:gd name="T27" fmla="*/ 142 h 156"/>
                  <a:gd name="T28" fmla="*/ 102 w 157"/>
                  <a:gd name="T29" fmla="*/ 153 h 156"/>
                  <a:gd name="T30" fmla="*/ 101 w 157"/>
                  <a:gd name="T31" fmla="*/ 137 h 156"/>
                  <a:gd name="T32" fmla="*/ 111 w 157"/>
                  <a:gd name="T33" fmla="*/ 133 h 156"/>
                  <a:gd name="T34" fmla="*/ 135 w 157"/>
                  <a:gd name="T35" fmla="*/ 132 h 156"/>
                  <a:gd name="T36" fmla="*/ 127 w 157"/>
                  <a:gd name="T37" fmla="*/ 118 h 156"/>
                  <a:gd name="T38" fmla="*/ 133 w 157"/>
                  <a:gd name="T39" fmla="*/ 110 h 156"/>
                  <a:gd name="T40" fmla="*/ 154 w 157"/>
                  <a:gd name="T41" fmla="*/ 98 h 156"/>
                  <a:gd name="T42" fmla="*/ 140 w 157"/>
                  <a:gd name="T43" fmla="*/ 90 h 156"/>
                  <a:gd name="T44" fmla="*/ 142 w 157"/>
                  <a:gd name="T45" fmla="*/ 80 h 156"/>
                  <a:gd name="T46" fmla="*/ 154 w 157"/>
                  <a:gd name="T47" fmla="*/ 60 h 156"/>
                  <a:gd name="T48" fmla="*/ 138 w 157"/>
                  <a:gd name="T49" fmla="*/ 58 h 156"/>
                  <a:gd name="T50" fmla="*/ 134 w 157"/>
                  <a:gd name="T51" fmla="*/ 47 h 156"/>
                  <a:gd name="T52" fmla="*/ 135 w 157"/>
                  <a:gd name="T53" fmla="*/ 26 h 156"/>
                  <a:gd name="T54" fmla="*/ 121 w 157"/>
                  <a:gd name="T55" fmla="*/ 32 h 156"/>
                  <a:gd name="T56" fmla="*/ 111 w 157"/>
                  <a:gd name="T57" fmla="*/ 24 h 156"/>
                  <a:gd name="T58" fmla="*/ 100 w 157"/>
                  <a:gd name="T59" fmla="*/ 3 h 156"/>
                  <a:gd name="T60" fmla="*/ 91 w 157"/>
                  <a:gd name="T61" fmla="*/ 16 h 156"/>
                  <a:gd name="T62" fmla="*/ 76 w 157"/>
                  <a:gd name="T63" fmla="*/ 14 h 156"/>
                  <a:gd name="T64" fmla="*/ 55 w 157"/>
                  <a:gd name="T65" fmla="*/ 3 h 156"/>
                  <a:gd name="T66" fmla="*/ 120 w 157"/>
                  <a:gd name="T67" fmla="*/ 47 h 156"/>
                  <a:gd name="T68" fmla="*/ 36 w 157"/>
                  <a:gd name="T69" fmla="*/ 109 h 156"/>
                  <a:gd name="T70" fmla="*/ 120 w 157"/>
                  <a:gd name="T71" fmla="*/ 4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7" h="156">
                    <a:moveTo>
                      <a:pt x="55" y="19"/>
                    </a:moveTo>
                    <a:cubicBezTo>
                      <a:pt x="52" y="20"/>
                      <a:pt x="49" y="22"/>
                      <a:pt x="46" y="23"/>
                    </a:cubicBezTo>
                    <a:cubicBezTo>
                      <a:pt x="46" y="23"/>
                      <a:pt x="46" y="23"/>
                      <a:pt x="46" y="23"/>
                    </a:cubicBezTo>
                    <a:cubicBezTo>
                      <a:pt x="34" y="13"/>
                      <a:pt x="34" y="13"/>
                      <a:pt x="34" y="13"/>
                    </a:cubicBezTo>
                    <a:cubicBezTo>
                      <a:pt x="22" y="24"/>
                      <a:pt x="22" y="24"/>
                      <a:pt x="22" y="24"/>
                    </a:cubicBezTo>
                    <a:cubicBezTo>
                      <a:pt x="30" y="37"/>
                      <a:pt x="30" y="37"/>
                      <a:pt x="30" y="37"/>
                    </a:cubicBezTo>
                    <a:cubicBezTo>
                      <a:pt x="27" y="40"/>
                      <a:pt x="25" y="43"/>
                      <a:pt x="24" y="46"/>
                    </a:cubicBezTo>
                    <a:cubicBezTo>
                      <a:pt x="23" y="46"/>
                      <a:pt x="23" y="46"/>
                      <a:pt x="23" y="46"/>
                    </a:cubicBezTo>
                    <a:cubicBezTo>
                      <a:pt x="8" y="43"/>
                      <a:pt x="8" y="43"/>
                      <a:pt x="8" y="43"/>
                    </a:cubicBezTo>
                    <a:cubicBezTo>
                      <a:pt x="3" y="57"/>
                      <a:pt x="3" y="57"/>
                      <a:pt x="3" y="57"/>
                    </a:cubicBezTo>
                    <a:cubicBezTo>
                      <a:pt x="16" y="66"/>
                      <a:pt x="16" y="66"/>
                      <a:pt x="16" y="66"/>
                    </a:cubicBezTo>
                    <a:cubicBezTo>
                      <a:pt x="15" y="69"/>
                      <a:pt x="15" y="72"/>
                      <a:pt x="15" y="76"/>
                    </a:cubicBezTo>
                    <a:cubicBezTo>
                      <a:pt x="15" y="76"/>
                      <a:pt x="15" y="76"/>
                      <a:pt x="15" y="76"/>
                    </a:cubicBezTo>
                    <a:cubicBezTo>
                      <a:pt x="0" y="81"/>
                      <a:pt x="0" y="81"/>
                      <a:pt x="0" y="81"/>
                    </a:cubicBezTo>
                    <a:cubicBezTo>
                      <a:pt x="2" y="96"/>
                      <a:pt x="2" y="96"/>
                      <a:pt x="2" y="96"/>
                    </a:cubicBezTo>
                    <a:cubicBezTo>
                      <a:pt x="18" y="97"/>
                      <a:pt x="18" y="97"/>
                      <a:pt x="18" y="97"/>
                    </a:cubicBezTo>
                    <a:cubicBezTo>
                      <a:pt x="19" y="101"/>
                      <a:pt x="19" y="102"/>
                      <a:pt x="22" y="107"/>
                    </a:cubicBezTo>
                    <a:cubicBezTo>
                      <a:pt x="22" y="107"/>
                      <a:pt x="22" y="107"/>
                      <a:pt x="22" y="107"/>
                    </a:cubicBezTo>
                    <a:cubicBezTo>
                      <a:pt x="11" y="118"/>
                      <a:pt x="11" y="118"/>
                      <a:pt x="11" y="118"/>
                    </a:cubicBezTo>
                    <a:cubicBezTo>
                      <a:pt x="21" y="130"/>
                      <a:pt x="21" y="130"/>
                      <a:pt x="21" y="130"/>
                    </a:cubicBezTo>
                    <a:cubicBezTo>
                      <a:pt x="35" y="124"/>
                      <a:pt x="35" y="124"/>
                      <a:pt x="35" y="124"/>
                    </a:cubicBezTo>
                    <a:cubicBezTo>
                      <a:pt x="38" y="127"/>
                      <a:pt x="41" y="130"/>
                      <a:pt x="45" y="132"/>
                    </a:cubicBezTo>
                    <a:cubicBezTo>
                      <a:pt x="45" y="132"/>
                      <a:pt x="45" y="132"/>
                      <a:pt x="45" y="132"/>
                    </a:cubicBezTo>
                    <a:cubicBezTo>
                      <a:pt x="42" y="147"/>
                      <a:pt x="42" y="147"/>
                      <a:pt x="42" y="147"/>
                    </a:cubicBezTo>
                    <a:cubicBezTo>
                      <a:pt x="57" y="153"/>
                      <a:pt x="57" y="153"/>
                      <a:pt x="57" y="153"/>
                    </a:cubicBezTo>
                    <a:cubicBezTo>
                      <a:pt x="65" y="140"/>
                      <a:pt x="65" y="140"/>
                      <a:pt x="65" y="140"/>
                    </a:cubicBezTo>
                    <a:cubicBezTo>
                      <a:pt x="70" y="141"/>
                      <a:pt x="75" y="141"/>
                      <a:pt x="80" y="141"/>
                    </a:cubicBezTo>
                    <a:cubicBezTo>
                      <a:pt x="80" y="142"/>
                      <a:pt x="80" y="142"/>
                      <a:pt x="80" y="142"/>
                    </a:cubicBezTo>
                    <a:cubicBezTo>
                      <a:pt x="86" y="156"/>
                      <a:pt x="86" y="156"/>
                      <a:pt x="86" y="156"/>
                    </a:cubicBezTo>
                    <a:cubicBezTo>
                      <a:pt x="102" y="153"/>
                      <a:pt x="102" y="153"/>
                      <a:pt x="102" y="153"/>
                    </a:cubicBezTo>
                    <a:cubicBezTo>
                      <a:pt x="101" y="137"/>
                      <a:pt x="101" y="137"/>
                      <a:pt x="101" y="137"/>
                    </a:cubicBezTo>
                    <a:cubicBezTo>
                      <a:pt x="101" y="137"/>
                      <a:pt x="101" y="137"/>
                      <a:pt x="101" y="137"/>
                    </a:cubicBezTo>
                    <a:cubicBezTo>
                      <a:pt x="105" y="136"/>
                      <a:pt x="108" y="134"/>
                      <a:pt x="111" y="132"/>
                    </a:cubicBezTo>
                    <a:cubicBezTo>
                      <a:pt x="111" y="133"/>
                      <a:pt x="111" y="133"/>
                      <a:pt x="111" y="133"/>
                    </a:cubicBezTo>
                    <a:cubicBezTo>
                      <a:pt x="123" y="143"/>
                      <a:pt x="123" y="143"/>
                      <a:pt x="123" y="143"/>
                    </a:cubicBezTo>
                    <a:cubicBezTo>
                      <a:pt x="135" y="132"/>
                      <a:pt x="135" y="132"/>
                      <a:pt x="135" y="132"/>
                    </a:cubicBezTo>
                    <a:cubicBezTo>
                      <a:pt x="127" y="118"/>
                      <a:pt x="127" y="118"/>
                      <a:pt x="127" y="118"/>
                    </a:cubicBezTo>
                    <a:cubicBezTo>
                      <a:pt x="127" y="118"/>
                      <a:pt x="127" y="118"/>
                      <a:pt x="127" y="118"/>
                    </a:cubicBezTo>
                    <a:cubicBezTo>
                      <a:pt x="129" y="116"/>
                      <a:pt x="131" y="113"/>
                      <a:pt x="133" y="110"/>
                    </a:cubicBezTo>
                    <a:cubicBezTo>
                      <a:pt x="133" y="110"/>
                      <a:pt x="133" y="110"/>
                      <a:pt x="133" y="110"/>
                    </a:cubicBezTo>
                    <a:cubicBezTo>
                      <a:pt x="148" y="113"/>
                      <a:pt x="148" y="113"/>
                      <a:pt x="148" y="113"/>
                    </a:cubicBezTo>
                    <a:cubicBezTo>
                      <a:pt x="154" y="98"/>
                      <a:pt x="154" y="98"/>
                      <a:pt x="154" y="98"/>
                    </a:cubicBezTo>
                    <a:cubicBezTo>
                      <a:pt x="140" y="90"/>
                      <a:pt x="140" y="90"/>
                      <a:pt x="140" y="90"/>
                    </a:cubicBezTo>
                    <a:cubicBezTo>
                      <a:pt x="140" y="90"/>
                      <a:pt x="140" y="90"/>
                      <a:pt x="140" y="90"/>
                    </a:cubicBezTo>
                    <a:cubicBezTo>
                      <a:pt x="141" y="87"/>
                      <a:pt x="141" y="83"/>
                      <a:pt x="141" y="80"/>
                    </a:cubicBezTo>
                    <a:cubicBezTo>
                      <a:pt x="142" y="80"/>
                      <a:pt x="142" y="80"/>
                      <a:pt x="142" y="80"/>
                    </a:cubicBezTo>
                    <a:cubicBezTo>
                      <a:pt x="157" y="75"/>
                      <a:pt x="157" y="75"/>
                      <a:pt x="157" y="75"/>
                    </a:cubicBezTo>
                    <a:cubicBezTo>
                      <a:pt x="154" y="60"/>
                      <a:pt x="154" y="60"/>
                      <a:pt x="154" y="60"/>
                    </a:cubicBezTo>
                    <a:cubicBezTo>
                      <a:pt x="139" y="59"/>
                      <a:pt x="139" y="59"/>
                      <a:pt x="139" y="59"/>
                    </a:cubicBezTo>
                    <a:cubicBezTo>
                      <a:pt x="138" y="58"/>
                      <a:pt x="138" y="58"/>
                      <a:pt x="138" y="58"/>
                    </a:cubicBezTo>
                    <a:cubicBezTo>
                      <a:pt x="137" y="55"/>
                      <a:pt x="136" y="52"/>
                      <a:pt x="133" y="48"/>
                    </a:cubicBezTo>
                    <a:cubicBezTo>
                      <a:pt x="134" y="47"/>
                      <a:pt x="134" y="47"/>
                      <a:pt x="134" y="47"/>
                    </a:cubicBezTo>
                    <a:cubicBezTo>
                      <a:pt x="144" y="39"/>
                      <a:pt x="144" y="39"/>
                      <a:pt x="144" y="39"/>
                    </a:cubicBezTo>
                    <a:cubicBezTo>
                      <a:pt x="135" y="26"/>
                      <a:pt x="135" y="26"/>
                      <a:pt x="135" y="26"/>
                    </a:cubicBezTo>
                    <a:cubicBezTo>
                      <a:pt x="121" y="33"/>
                      <a:pt x="121" y="33"/>
                      <a:pt x="121" y="33"/>
                    </a:cubicBezTo>
                    <a:cubicBezTo>
                      <a:pt x="121" y="32"/>
                      <a:pt x="121" y="32"/>
                      <a:pt x="121" y="32"/>
                    </a:cubicBezTo>
                    <a:cubicBezTo>
                      <a:pt x="118" y="29"/>
                      <a:pt x="115" y="27"/>
                      <a:pt x="111" y="24"/>
                    </a:cubicBezTo>
                    <a:cubicBezTo>
                      <a:pt x="111" y="24"/>
                      <a:pt x="111" y="24"/>
                      <a:pt x="111" y="24"/>
                    </a:cubicBezTo>
                    <a:cubicBezTo>
                      <a:pt x="115" y="9"/>
                      <a:pt x="115" y="9"/>
                      <a:pt x="115" y="9"/>
                    </a:cubicBezTo>
                    <a:cubicBezTo>
                      <a:pt x="100" y="3"/>
                      <a:pt x="100" y="3"/>
                      <a:pt x="100" y="3"/>
                    </a:cubicBezTo>
                    <a:cubicBezTo>
                      <a:pt x="91" y="16"/>
                      <a:pt x="91" y="16"/>
                      <a:pt x="91" y="16"/>
                    </a:cubicBezTo>
                    <a:cubicBezTo>
                      <a:pt x="91" y="16"/>
                      <a:pt x="91" y="16"/>
                      <a:pt x="91" y="16"/>
                    </a:cubicBezTo>
                    <a:cubicBezTo>
                      <a:pt x="86" y="15"/>
                      <a:pt x="81" y="15"/>
                      <a:pt x="76" y="15"/>
                    </a:cubicBezTo>
                    <a:cubicBezTo>
                      <a:pt x="76" y="14"/>
                      <a:pt x="76" y="14"/>
                      <a:pt x="76" y="14"/>
                    </a:cubicBezTo>
                    <a:cubicBezTo>
                      <a:pt x="70" y="0"/>
                      <a:pt x="70" y="0"/>
                      <a:pt x="70" y="0"/>
                    </a:cubicBezTo>
                    <a:cubicBezTo>
                      <a:pt x="55" y="3"/>
                      <a:pt x="55" y="3"/>
                      <a:pt x="55" y="3"/>
                    </a:cubicBezTo>
                    <a:cubicBezTo>
                      <a:pt x="55" y="19"/>
                      <a:pt x="55" y="19"/>
                      <a:pt x="55" y="19"/>
                    </a:cubicBezTo>
                    <a:close/>
                    <a:moveTo>
                      <a:pt x="120" y="47"/>
                    </a:moveTo>
                    <a:cubicBezTo>
                      <a:pt x="138" y="70"/>
                      <a:pt x="133" y="103"/>
                      <a:pt x="109" y="120"/>
                    </a:cubicBezTo>
                    <a:cubicBezTo>
                      <a:pt x="86" y="137"/>
                      <a:pt x="53" y="133"/>
                      <a:pt x="36" y="109"/>
                    </a:cubicBezTo>
                    <a:cubicBezTo>
                      <a:pt x="19" y="86"/>
                      <a:pt x="23" y="53"/>
                      <a:pt x="47" y="36"/>
                    </a:cubicBezTo>
                    <a:cubicBezTo>
                      <a:pt x="70" y="19"/>
                      <a:pt x="103" y="23"/>
                      <a:pt x="120" y="47"/>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grpSp>
      </p:grpSp>
      <p:grpSp>
        <p:nvGrpSpPr>
          <p:cNvPr id="49" name="组合 48"/>
          <p:cNvGrpSpPr/>
          <p:nvPr/>
        </p:nvGrpSpPr>
        <p:grpSpPr>
          <a:xfrm>
            <a:off x="3352801" y="1742965"/>
            <a:ext cx="1985041" cy="3668752"/>
            <a:chOff x="1143000" y="1276350"/>
            <a:chExt cx="1488781" cy="2751564"/>
          </a:xfrm>
        </p:grpSpPr>
        <p:sp>
          <p:nvSpPr>
            <p:cNvPr id="50" name="文本框 49"/>
            <p:cNvSpPr txBox="1"/>
            <p:nvPr/>
          </p:nvSpPr>
          <p:spPr>
            <a:xfrm>
              <a:off x="1143000" y="2266951"/>
              <a:ext cx="1488781" cy="1760963"/>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无极丹</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能清热祛暑、镇静止吐。可以祛暑化浊、是夏季防暑解热的良药</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grpSp>
          <p:nvGrpSpPr>
            <p:cNvPr id="51" name="组合 50"/>
            <p:cNvGrpSpPr/>
            <p:nvPr/>
          </p:nvGrpSpPr>
          <p:grpSpPr>
            <a:xfrm>
              <a:off x="1320009" y="1276350"/>
              <a:ext cx="1134762" cy="1125423"/>
              <a:chOff x="5293839" y="1738470"/>
              <a:chExt cx="398569" cy="395289"/>
            </a:xfrm>
            <a:solidFill>
              <a:schemeClr val="accent1"/>
            </a:solidFill>
          </p:grpSpPr>
          <p:sp>
            <p:nvSpPr>
              <p:cNvPr id="52" name="Freeform 5"/>
              <p:cNvSpPr/>
              <p:nvPr/>
            </p:nvSpPr>
            <p:spPr bwMode="auto">
              <a:xfrm>
                <a:off x="5359448"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53" name="Freeform 7"/>
              <p:cNvSpPr/>
              <p:nvPr/>
            </p:nvSpPr>
            <p:spPr bwMode="auto">
              <a:xfrm>
                <a:off x="5359445"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54" name="Freeform 8"/>
              <p:cNvSpPr>
                <a:spLocks noEditPoints="1"/>
              </p:cNvSpPr>
              <p:nvPr/>
            </p:nvSpPr>
            <p:spPr bwMode="auto">
              <a:xfrm>
                <a:off x="5293839" y="1738470"/>
                <a:ext cx="398569" cy="395289"/>
              </a:xfrm>
              <a:custGeom>
                <a:avLst/>
                <a:gdLst>
                  <a:gd name="T0" fmla="*/ 46 w 157"/>
                  <a:gd name="T1" fmla="*/ 23 h 156"/>
                  <a:gd name="T2" fmla="*/ 34 w 157"/>
                  <a:gd name="T3" fmla="*/ 13 h 156"/>
                  <a:gd name="T4" fmla="*/ 30 w 157"/>
                  <a:gd name="T5" fmla="*/ 37 h 156"/>
                  <a:gd name="T6" fmla="*/ 23 w 157"/>
                  <a:gd name="T7" fmla="*/ 46 h 156"/>
                  <a:gd name="T8" fmla="*/ 3 w 157"/>
                  <a:gd name="T9" fmla="*/ 57 h 156"/>
                  <a:gd name="T10" fmla="*/ 15 w 157"/>
                  <a:gd name="T11" fmla="*/ 76 h 156"/>
                  <a:gd name="T12" fmla="*/ 0 w 157"/>
                  <a:gd name="T13" fmla="*/ 81 h 156"/>
                  <a:gd name="T14" fmla="*/ 18 w 157"/>
                  <a:gd name="T15" fmla="*/ 97 h 156"/>
                  <a:gd name="T16" fmla="*/ 22 w 157"/>
                  <a:gd name="T17" fmla="*/ 107 h 156"/>
                  <a:gd name="T18" fmla="*/ 21 w 157"/>
                  <a:gd name="T19" fmla="*/ 130 h 156"/>
                  <a:gd name="T20" fmla="*/ 45 w 157"/>
                  <a:gd name="T21" fmla="*/ 132 h 156"/>
                  <a:gd name="T22" fmla="*/ 42 w 157"/>
                  <a:gd name="T23" fmla="*/ 147 h 156"/>
                  <a:gd name="T24" fmla="*/ 65 w 157"/>
                  <a:gd name="T25" fmla="*/ 140 h 156"/>
                  <a:gd name="T26" fmla="*/ 80 w 157"/>
                  <a:gd name="T27" fmla="*/ 142 h 156"/>
                  <a:gd name="T28" fmla="*/ 102 w 157"/>
                  <a:gd name="T29" fmla="*/ 153 h 156"/>
                  <a:gd name="T30" fmla="*/ 101 w 157"/>
                  <a:gd name="T31" fmla="*/ 137 h 156"/>
                  <a:gd name="T32" fmla="*/ 111 w 157"/>
                  <a:gd name="T33" fmla="*/ 133 h 156"/>
                  <a:gd name="T34" fmla="*/ 135 w 157"/>
                  <a:gd name="T35" fmla="*/ 132 h 156"/>
                  <a:gd name="T36" fmla="*/ 127 w 157"/>
                  <a:gd name="T37" fmla="*/ 118 h 156"/>
                  <a:gd name="T38" fmla="*/ 133 w 157"/>
                  <a:gd name="T39" fmla="*/ 110 h 156"/>
                  <a:gd name="T40" fmla="*/ 154 w 157"/>
                  <a:gd name="T41" fmla="*/ 98 h 156"/>
                  <a:gd name="T42" fmla="*/ 140 w 157"/>
                  <a:gd name="T43" fmla="*/ 90 h 156"/>
                  <a:gd name="T44" fmla="*/ 142 w 157"/>
                  <a:gd name="T45" fmla="*/ 80 h 156"/>
                  <a:gd name="T46" fmla="*/ 154 w 157"/>
                  <a:gd name="T47" fmla="*/ 60 h 156"/>
                  <a:gd name="T48" fmla="*/ 138 w 157"/>
                  <a:gd name="T49" fmla="*/ 58 h 156"/>
                  <a:gd name="T50" fmla="*/ 134 w 157"/>
                  <a:gd name="T51" fmla="*/ 47 h 156"/>
                  <a:gd name="T52" fmla="*/ 135 w 157"/>
                  <a:gd name="T53" fmla="*/ 26 h 156"/>
                  <a:gd name="T54" fmla="*/ 121 w 157"/>
                  <a:gd name="T55" fmla="*/ 32 h 156"/>
                  <a:gd name="T56" fmla="*/ 111 w 157"/>
                  <a:gd name="T57" fmla="*/ 24 h 156"/>
                  <a:gd name="T58" fmla="*/ 100 w 157"/>
                  <a:gd name="T59" fmla="*/ 3 h 156"/>
                  <a:gd name="T60" fmla="*/ 91 w 157"/>
                  <a:gd name="T61" fmla="*/ 16 h 156"/>
                  <a:gd name="T62" fmla="*/ 76 w 157"/>
                  <a:gd name="T63" fmla="*/ 14 h 156"/>
                  <a:gd name="T64" fmla="*/ 55 w 157"/>
                  <a:gd name="T65" fmla="*/ 3 h 156"/>
                  <a:gd name="T66" fmla="*/ 120 w 157"/>
                  <a:gd name="T67" fmla="*/ 47 h 156"/>
                  <a:gd name="T68" fmla="*/ 36 w 157"/>
                  <a:gd name="T69" fmla="*/ 109 h 156"/>
                  <a:gd name="T70" fmla="*/ 120 w 157"/>
                  <a:gd name="T71" fmla="*/ 4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7" h="156">
                    <a:moveTo>
                      <a:pt x="55" y="19"/>
                    </a:moveTo>
                    <a:cubicBezTo>
                      <a:pt x="52" y="20"/>
                      <a:pt x="49" y="22"/>
                      <a:pt x="46" y="23"/>
                    </a:cubicBezTo>
                    <a:cubicBezTo>
                      <a:pt x="46" y="23"/>
                      <a:pt x="46" y="23"/>
                      <a:pt x="46" y="23"/>
                    </a:cubicBezTo>
                    <a:cubicBezTo>
                      <a:pt x="34" y="13"/>
                      <a:pt x="34" y="13"/>
                      <a:pt x="34" y="13"/>
                    </a:cubicBezTo>
                    <a:cubicBezTo>
                      <a:pt x="22" y="24"/>
                      <a:pt x="22" y="24"/>
                      <a:pt x="22" y="24"/>
                    </a:cubicBezTo>
                    <a:cubicBezTo>
                      <a:pt x="30" y="37"/>
                      <a:pt x="30" y="37"/>
                      <a:pt x="30" y="37"/>
                    </a:cubicBezTo>
                    <a:cubicBezTo>
                      <a:pt x="27" y="40"/>
                      <a:pt x="25" y="43"/>
                      <a:pt x="24" y="46"/>
                    </a:cubicBezTo>
                    <a:cubicBezTo>
                      <a:pt x="23" y="46"/>
                      <a:pt x="23" y="46"/>
                      <a:pt x="23" y="46"/>
                    </a:cubicBezTo>
                    <a:cubicBezTo>
                      <a:pt x="8" y="43"/>
                      <a:pt x="8" y="43"/>
                      <a:pt x="8" y="43"/>
                    </a:cubicBezTo>
                    <a:cubicBezTo>
                      <a:pt x="3" y="57"/>
                      <a:pt x="3" y="57"/>
                      <a:pt x="3" y="57"/>
                    </a:cubicBezTo>
                    <a:cubicBezTo>
                      <a:pt x="16" y="66"/>
                      <a:pt x="16" y="66"/>
                      <a:pt x="16" y="66"/>
                    </a:cubicBezTo>
                    <a:cubicBezTo>
                      <a:pt x="15" y="69"/>
                      <a:pt x="15" y="72"/>
                      <a:pt x="15" y="76"/>
                    </a:cubicBezTo>
                    <a:cubicBezTo>
                      <a:pt x="15" y="76"/>
                      <a:pt x="15" y="76"/>
                      <a:pt x="15" y="76"/>
                    </a:cubicBezTo>
                    <a:cubicBezTo>
                      <a:pt x="0" y="81"/>
                      <a:pt x="0" y="81"/>
                      <a:pt x="0" y="81"/>
                    </a:cubicBezTo>
                    <a:cubicBezTo>
                      <a:pt x="2" y="96"/>
                      <a:pt x="2" y="96"/>
                      <a:pt x="2" y="96"/>
                    </a:cubicBezTo>
                    <a:cubicBezTo>
                      <a:pt x="18" y="97"/>
                      <a:pt x="18" y="97"/>
                      <a:pt x="18" y="97"/>
                    </a:cubicBezTo>
                    <a:cubicBezTo>
                      <a:pt x="19" y="101"/>
                      <a:pt x="19" y="102"/>
                      <a:pt x="22" y="107"/>
                    </a:cubicBezTo>
                    <a:cubicBezTo>
                      <a:pt x="22" y="107"/>
                      <a:pt x="22" y="107"/>
                      <a:pt x="22" y="107"/>
                    </a:cubicBezTo>
                    <a:cubicBezTo>
                      <a:pt x="11" y="118"/>
                      <a:pt x="11" y="118"/>
                      <a:pt x="11" y="118"/>
                    </a:cubicBezTo>
                    <a:cubicBezTo>
                      <a:pt x="21" y="130"/>
                      <a:pt x="21" y="130"/>
                      <a:pt x="21" y="130"/>
                    </a:cubicBezTo>
                    <a:cubicBezTo>
                      <a:pt x="35" y="124"/>
                      <a:pt x="35" y="124"/>
                      <a:pt x="35" y="124"/>
                    </a:cubicBezTo>
                    <a:cubicBezTo>
                      <a:pt x="38" y="127"/>
                      <a:pt x="41" y="130"/>
                      <a:pt x="45" y="132"/>
                    </a:cubicBezTo>
                    <a:cubicBezTo>
                      <a:pt x="45" y="132"/>
                      <a:pt x="45" y="132"/>
                      <a:pt x="45" y="132"/>
                    </a:cubicBezTo>
                    <a:cubicBezTo>
                      <a:pt x="42" y="147"/>
                      <a:pt x="42" y="147"/>
                      <a:pt x="42" y="147"/>
                    </a:cubicBezTo>
                    <a:cubicBezTo>
                      <a:pt x="57" y="153"/>
                      <a:pt x="57" y="153"/>
                      <a:pt x="57" y="153"/>
                    </a:cubicBezTo>
                    <a:cubicBezTo>
                      <a:pt x="65" y="140"/>
                      <a:pt x="65" y="140"/>
                      <a:pt x="65" y="140"/>
                    </a:cubicBezTo>
                    <a:cubicBezTo>
                      <a:pt x="70" y="141"/>
                      <a:pt x="75" y="141"/>
                      <a:pt x="80" y="141"/>
                    </a:cubicBezTo>
                    <a:cubicBezTo>
                      <a:pt x="80" y="142"/>
                      <a:pt x="80" y="142"/>
                      <a:pt x="80" y="142"/>
                    </a:cubicBezTo>
                    <a:cubicBezTo>
                      <a:pt x="86" y="156"/>
                      <a:pt x="86" y="156"/>
                      <a:pt x="86" y="156"/>
                    </a:cubicBezTo>
                    <a:cubicBezTo>
                      <a:pt x="102" y="153"/>
                      <a:pt x="102" y="153"/>
                      <a:pt x="102" y="153"/>
                    </a:cubicBezTo>
                    <a:cubicBezTo>
                      <a:pt x="101" y="137"/>
                      <a:pt x="101" y="137"/>
                      <a:pt x="101" y="137"/>
                    </a:cubicBezTo>
                    <a:cubicBezTo>
                      <a:pt x="101" y="137"/>
                      <a:pt x="101" y="137"/>
                      <a:pt x="101" y="137"/>
                    </a:cubicBezTo>
                    <a:cubicBezTo>
                      <a:pt x="105" y="136"/>
                      <a:pt x="108" y="134"/>
                      <a:pt x="111" y="132"/>
                    </a:cubicBezTo>
                    <a:cubicBezTo>
                      <a:pt x="111" y="133"/>
                      <a:pt x="111" y="133"/>
                      <a:pt x="111" y="133"/>
                    </a:cubicBezTo>
                    <a:cubicBezTo>
                      <a:pt x="123" y="143"/>
                      <a:pt x="123" y="143"/>
                      <a:pt x="123" y="143"/>
                    </a:cubicBezTo>
                    <a:cubicBezTo>
                      <a:pt x="135" y="132"/>
                      <a:pt x="135" y="132"/>
                      <a:pt x="135" y="132"/>
                    </a:cubicBezTo>
                    <a:cubicBezTo>
                      <a:pt x="127" y="118"/>
                      <a:pt x="127" y="118"/>
                      <a:pt x="127" y="118"/>
                    </a:cubicBezTo>
                    <a:cubicBezTo>
                      <a:pt x="127" y="118"/>
                      <a:pt x="127" y="118"/>
                      <a:pt x="127" y="118"/>
                    </a:cubicBezTo>
                    <a:cubicBezTo>
                      <a:pt x="129" y="116"/>
                      <a:pt x="131" y="113"/>
                      <a:pt x="133" y="110"/>
                    </a:cubicBezTo>
                    <a:cubicBezTo>
                      <a:pt x="133" y="110"/>
                      <a:pt x="133" y="110"/>
                      <a:pt x="133" y="110"/>
                    </a:cubicBezTo>
                    <a:cubicBezTo>
                      <a:pt x="148" y="113"/>
                      <a:pt x="148" y="113"/>
                      <a:pt x="148" y="113"/>
                    </a:cubicBezTo>
                    <a:cubicBezTo>
                      <a:pt x="154" y="98"/>
                      <a:pt x="154" y="98"/>
                      <a:pt x="154" y="98"/>
                    </a:cubicBezTo>
                    <a:cubicBezTo>
                      <a:pt x="140" y="90"/>
                      <a:pt x="140" y="90"/>
                      <a:pt x="140" y="90"/>
                    </a:cubicBezTo>
                    <a:cubicBezTo>
                      <a:pt x="140" y="90"/>
                      <a:pt x="140" y="90"/>
                      <a:pt x="140" y="90"/>
                    </a:cubicBezTo>
                    <a:cubicBezTo>
                      <a:pt x="141" y="87"/>
                      <a:pt x="141" y="83"/>
                      <a:pt x="141" y="80"/>
                    </a:cubicBezTo>
                    <a:cubicBezTo>
                      <a:pt x="142" y="80"/>
                      <a:pt x="142" y="80"/>
                      <a:pt x="142" y="80"/>
                    </a:cubicBezTo>
                    <a:cubicBezTo>
                      <a:pt x="157" y="75"/>
                      <a:pt x="157" y="75"/>
                      <a:pt x="157" y="75"/>
                    </a:cubicBezTo>
                    <a:cubicBezTo>
                      <a:pt x="154" y="60"/>
                      <a:pt x="154" y="60"/>
                      <a:pt x="154" y="60"/>
                    </a:cubicBezTo>
                    <a:cubicBezTo>
                      <a:pt x="139" y="59"/>
                      <a:pt x="139" y="59"/>
                      <a:pt x="139" y="59"/>
                    </a:cubicBezTo>
                    <a:cubicBezTo>
                      <a:pt x="138" y="58"/>
                      <a:pt x="138" y="58"/>
                      <a:pt x="138" y="58"/>
                    </a:cubicBezTo>
                    <a:cubicBezTo>
                      <a:pt x="137" y="55"/>
                      <a:pt x="136" y="52"/>
                      <a:pt x="133" y="48"/>
                    </a:cubicBezTo>
                    <a:cubicBezTo>
                      <a:pt x="134" y="47"/>
                      <a:pt x="134" y="47"/>
                      <a:pt x="134" y="47"/>
                    </a:cubicBezTo>
                    <a:cubicBezTo>
                      <a:pt x="144" y="39"/>
                      <a:pt x="144" y="39"/>
                      <a:pt x="144" y="39"/>
                    </a:cubicBezTo>
                    <a:cubicBezTo>
                      <a:pt x="135" y="26"/>
                      <a:pt x="135" y="26"/>
                      <a:pt x="135" y="26"/>
                    </a:cubicBezTo>
                    <a:cubicBezTo>
                      <a:pt x="121" y="33"/>
                      <a:pt x="121" y="33"/>
                      <a:pt x="121" y="33"/>
                    </a:cubicBezTo>
                    <a:cubicBezTo>
                      <a:pt x="121" y="32"/>
                      <a:pt x="121" y="32"/>
                      <a:pt x="121" y="32"/>
                    </a:cubicBezTo>
                    <a:cubicBezTo>
                      <a:pt x="118" y="29"/>
                      <a:pt x="115" y="27"/>
                      <a:pt x="111" y="24"/>
                    </a:cubicBezTo>
                    <a:cubicBezTo>
                      <a:pt x="111" y="24"/>
                      <a:pt x="111" y="24"/>
                      <a:pt x="111" y="24"/>
                    </a:cubicBezTo>
                    <a:cubicBezTo>
                      <a:pt x="115" y="9"/>
                      <a:pt x="115" y="9"/>
                      <a:pt x="115" y="9"/>
                    </a:cubicBezTo>
                    <a:cubicBezTo>
                      <a:pt x="100" y="3"/>
                      <a:pt x="100" y="3"/>
                      <a:pt x="100" y="3"/>
                    </a:cubicBezTo>
                    <a:cubicBezTo>
                      <a:pt x="91" y="16"/>
                      <a:pt x="91" y="16"/>
                      <a:pt x="91" y="16"/>
                    </a:cubicBezTo>
                    <a:cubicBezTo>
                      <a:pt x="91" y="16"/>
                      <a:pt x="91" y="16"/>
                      <a:pt x="91" y="16"/>
                    </a:cubicBezTo>
                    <a:cubicBezTo>
                      <a:pt x="86" y="15"/>
                      <a:pt x="81" y="15"/>
                      <a:pt x="76" y="15"/>
                    </a:cubicBezTo>
                    <a:cubicBezTo>
                      <a:pt x="76" y="14"/>
                      <a:pt x="76" y="14"/>
                      <a:pt x="76" y="14"/>
                    </a:cubicBezTo>
                    <a:cubicBezTo>
                      <a:pt x="70" y="0"/>
                      <a:pt x="70" y="0"/>
                      <a:pt x="70" y="0"/>
                    </a:cubicBezTo>
                    <a:cubicBezTo>
                      <a:pt x="55" y="3"/>
                      <a:pt x="55" y="3"/>
                      <a:pt x="55" y="3"/>
                    </a:cubicBezTo>
                    <a:cubicBezTo>
                      <a:pt x="55" y="19"/>
                      <a:pt x="55" y="19"/>
                      <a:pt x="55" y="19"/>
                    </a:cubicBezTo>
                    <a:close/>
                    <a:moveTo>
                      <a:pt x="120" y="47"/>
                    </a:moveTo>
                    <a:cubicBezTo>
                      <a:pt x="138" y="70"/>
                      <a:pt x="133" y="103"/>
                      <a:pt x="109" y="120"/>
                    </a:cubicBezTo>
                    <a:cubicBezTo>
                      <a:pt x="86" y="137"/>
                      <a:pt x="53" y="133"/>
                      <a:pt x="36" y="109"/>
                    </a:cubicBezTo>
                    <a:cubicBezTo>
                      <a:pt x="19" y="86"/>
                      <a:pt x="23" y="53"/>
                      <a:pt x="47" y="36"/>
                    </a:cubicBezTo>
                    <a:cubicBezTo>
                      <a:pt x="70" y="19"/>
                      <a:pt x="103" y="23"/>
                      <a:pt x="120" y="47"/>
                    </a:cubicBezTo>
                    <a:close/>
                  </a:path>
                </a:pathLst>
              </a:custGeom>
              <a:solidFill>
                <a:schemeClr val="accent2"/>
              </a:solid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grpSp>
      </p:grpSp>
      <p:grpSp>
        <p:nvGrpSpPr>
          <p:cNvPr id="55" name="组合 54"/>
          <p:cNvGrpSpPr/>
          <p:nvPr/>
        </p:nvGrpSpPr>
        <p:grpSpPr>
          <a:xfrm>
            <a:off x="5947442" y="1862654"/>
            <a:ext cx="1985041" cy="3207086"/>
            <a:chOff x="1143000" y="1276350"/>
            <a:chExt cx="1488781" cy="2405315"/>
          </a:xfrm>
        </p:grpSpPr>
        <p:sp>
          <p:nvSpPr>
            <p:cNvPr id="56" name="文本框 55"/>
            <p:cNvSpPr txBox="1"/>
            <p:nvPr/>
          </p:nvSpPr>
          <p:spPr>
            <a:xfrm>
              <a:off x="1143000" y="2266950"/>
              <a:ext cx="1488781" cy="1414715"/>
            </a:xfrm>
            <a:prstGeom prst="rect">
              <a:avLst/>
            </a:prstGeom>
            <a:noFill/>
            <a:effectLst/>
          </p:spPr>
          <p:txBody>
            <a:bodyPr wrap="square" rtlCol="0">
              <a:spAutoFit/>
            </a:bodyPr>
            <a:lstStyle/>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避瘟散</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a:p>
              <a:pPr marL="0" marR="0" lvl="0" indent="0" algn="ctr" defTabSz="914400" rtl="0" eaLnBrk="1" fontAlgn="auto"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rPr>
                <a:t>避瘟散，顾名思义，它作为夏季防暑的必备品</a:t>
              </a:r>
              <a:endParaRPr kumimoji="0" lang="zh-CN" altLang="en-US" sz="2000" b="1" i="0" u="none" strike="noStrike" kern="1200" cap="none" spc="0" normalizeH="0" baseline="0" noProof="0">
                <a:ln>
                  <a:noFill/>
                </a:ln>
                <a:solidFill>
                  <a:prstClr val="black">
                    <a:lumMod val="75000"/>
                    <a:lumOff val="25000"/>
                  </a:prstClr>
                </a:solidFill>
                <a:effectLst/>
                <a:uLnTx/>
                <a:uFillTx/>
                <a:latin typeface="Calibri" panose="020F0502020204030204"/>
                <a:ea typeface="黑体" panose="02010609060101010101" pitchFamily="49" charset="-122"/>
                <a:cs typeface="+mn-ea"/>
                <a:sym typeface="+mn-lt"/>
              </a:endParaRPr>
            </a:p>
          </p:txBody>
        </p:sp>
        <p:grpSp>
          <p:nvGrpSpPr>
            <p:cNvPr id="57" name="组合 56"/>
            <p:cNvGrpSpPr/>
            <p:nvPr/>
          </p:nvGrpSpPr>
          <p:grpSpPr>
            <a:xfrm>
              <a:off x="1320009" y="1276350"/>
              <a:ext cx="1134762" cy="1125423"/>
              <a:chOff x="5293839" y="1738470"/>
              <a:chExt cx="398569" cy="395289"/>
            </a:xfrm>
            <a:solidFill>
              <a:schemeClr val="accent1"/>
            </a:solidFill>
          </p:grpSpPr>
          <p:sp>
            <p:nvSpPr>
              <p:cNvPr id="58" name="Freeform 5"/>
              <p:cNvSpPr/>
              <p:nvPr/>
            </p:nvSpPr>
            <p:spPr bwMode="auto">
              <a:xfrm>
                <a:off x="5359448"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59" name="Freeform 7"/>
              <p:cNvSpPr/>
              <p:nvPr/>
            </p:nvSpPr>
            <p:spPr bwMode="auto">
              <a:xfrm>
                <a:off x="5359445" y="1804078"/>
                <a:ext cx="264072" cy="264072"/>
              </a:xfrm>
              <a:custGeom>
                <a:avLst/>
                <a:gdLst>
                  <a:gd name="T0" fmla="*/ 25 w 104"/>
                  <a:gd name="T1" fmla="*/ 15 h 104"/>
                  <a:gd name="T2" fmla="*/ 15 w 104"/>
                  <a:gd name="T3" fmla="*/ 79 h 104"/>
                  <a:gd name="T4" fmla="*/ 80 w 104"/>
                  <a:gd name="T5" fmla="*/ 89 h 104"/>
                  <a:gd name="T6" fmla="*/ 89 w 104"/>
                  <a:gd name="T7" fmla="*/ 25 h 104"/>
                  <a:gd name="T8" fmla="*/ 25 w 104"/>
                  <a:gd name="T9" fmla="*/ 15 h 104"/>
                </a:gdLst>
                <a:ahLst/>
                <a:cxnLst>
                  <a:cxn ang="0">
                    <a:pos x="T0" y="T1"/>
                  </a:cxn>
                  <a:cxn ang="0">
                    <a:pos x="T2" y="T3"/>
                  </a:cxn>
                  <a:cxn ang="0">
                    <a:pos x="T4" y="T5"/>
                  </a:cxn>
                  <a:cxn ang="0">
                    <a:pos x="T6" y="T7"/>
                  </a:cxn>
                  <a:cxn ang="0">
                    <a:pos x="T8" y="T9"/>
                  </a:cxn>
                </a:cxnLst>
                <a:rect l="0" t="0" r="r" b="b"/>
                <a:pathLst>
                  <a:path w="104" h="104">
                    <a:moveTo>
                      <a:pt x="25" y="15"/>
                    </a:moveTo>
                    <a:cubicBezTo>
                      <a:pt x="4" y="30"/>
                      <a:pt x="0" y="59"/>
                      <a:pt x="15" y="79"/>
                    </a:cubicBezTo>
                    <a:cubicBezTo>
                      <a:pt x="30" y="100"/>
                      <a:pt x="59" y="104"/>
                      <a:pt x="80" y="89"/>
                    </a:cubicBezTo>
                    <a:cubicBezTo>
                      <a:pt x="100" y="74"/>
                      <a:pt x="104" y="45"/>
                      <a:pt x="89" y="25"/>
                    </a:cubicBezTo>
                    <a:cubicBezTo>
                      <a:pt x="74" y="4"/>
                      <a:pt x="45" y="0"/>
                      <a:pt x="25" y="1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sp>
            <p:nvSpPr>
              <p:cNvPr id="60" name="Freeform 8"/>
              <p:cNvSpPr>
                <a:spLocks noEditPoints="1"/>
              </p:cNvSpPr>
              <p:nvPr/>
            </p:nvSpPr>
            <p:spPr bwMode="auto">
              <a:xfrm>
                <a:off x="5293839" y="1738470"/>
                <a:ext cx="398569" cy="395289"/>
              </a:xfrm>
              <a:custGeom>
                <a:avLst/>
                <a:gdLst>
                  <a:gd name="T0" fmla="*/ 46 w 157"/>
                  <a:gd name="T1" fmla="*/ 23 h 156"/>
                  <a:gd name="T2" fmla="*/ 34 w 157"/>
                  <a:gd name="T3" fmla="*/ 13 h 156"/>
                  <a:gd name="T4" fmla="*/ 30 w 157"/>
                  <a:gd name="T5" fmla="*/ 37 h 156"/>
                  <a:gd name="T6" fmla="*/ 23 w 157"/>
                  <a:gd name="T7" fmla="*/ 46 h 156"/>
                  <a:gd name="T8" fmla="*/ 3 w 157"/>
                  <a:gd name="T9" fmla="*/ 57 h 156"/>
                  <a:gd name="T10" fmla="*/ 15 w 157"/>
                  <a:gd name="T11" fmla="*/ 76 h 156"/>
                  <a:gd name="T12" fmla="*/ 0 w 157"/>
                  <a:gd name="T13" fmla="*/ 81 h 156"/>
                  <a:gd name="T14" fmla="*/ 18 w 157"/>
                  <a:gd name="T15" fmla="*/ 97 h 156"/>
                  <a:gd name="T16" fmla="*/ 22 w 157"/>
                  <a:gd name="T17" fmla="*/ 107 h 156"/>
                  <a:gd name="T18" fmla="*/ 21 w 157"/>
                  <a:gd name="T19" fmla="*/ 130 h 156"/>
                  <a:gd name="T20" fmla="*/ 45 w 157"/>
                  <a:gd name="T21" fmla="*/ 132 h 156"/>
                  <a:gd name="T22" fmla="*/ 42 w 157"/>
                  <a:gd name="T23" fmla="*/ 147 h 156"/>
                  <a:gd name="T24" fmla="*/ 65 w 157"/>
                  <a:gd name="T25" fmla="*/ 140 h 156"/>
                  <a:gd name="T26" fmla="*/ 80 w 157"/>
                  <a:gd name="T27" fmla="*/ 142 h 156"/>
                  <a:gd name="T28" fmla="*/ 102 w 157"/>
                  <a:gd name="T29" fmla="*/ 153 h 156"/>
                  <a:gd name="T30" fmla="*/ 101 w 157"/>
                  <a:gd name="T31" fmla="*/ 137 h 156"/>
                  <a:gd name="T32" fmla="*/ 111 w 157"/>
                  <a:gd name="T33" fmla="*/ 133 h 156"/>
                  <a:gd name="T34" fmla="*/ 135 w 157"/>
                  <a:gd name="T35" fmla="*/ 132 h 156"/>
                  <a:gd name="T36" fmla="*/ 127 w 157"/>
                  <a:gd name="T37" fmla="*/ 118 h 156"/>
                  <a:gd name="T38" fmla="*/ 133 w 157"/>
                  <a:gd name="T39" fmla="*/ 110 h 156"/>
                  <a:gd name="T40" fmla="*/ 154 w 157"/>
                  <a:gd name="T41" fmla="*/ 98 h 156"/>
                  <a:gd name="T42" fmla="*/ 140 w 157"/>
                  <a:gd name="T43" fmla="*/ 90 h 156"/>
                  <a:gd name="T44" fmla="*/ 142 w 157"/>
                  <a:gd name="T45" fmla="*/ 80 h 156"/>
                  <a:gd name="T46" fmla="*/ 154 w 157"/>
                  <a:gd name="T47" fmla="*/ 60 h 156"/>
                  <a:gd name="T48" fmla="*/ 138 w 157"/>
                  <a:gd name="T49" fmla="*/ 58 h 156"/>
                  <a:gd name="T50" fmla="*/ 134 w 157"/>
                  <a:gd name="T51" fmla="*/ 47 h 156"/>
                  <a:gd name="T52" fmla="*/ 135 w 157"/>
                  <a:gd name="T53" fmla="*/ 26 h 156"/>
                  <a:gd name="T54" fmla="*/ 121 w 157"/>
                  <a:gd name="T55" fmla="*/ 32 h 156"/>
                  <a:gd name="T56" fmla="*/ 111 w 157"/>
                  <a:gd name="T57" fmla="*/ 24 h 156"/>
                  <a:gd name="T58" fmla="*/ 100 w 157"/>
                  <a:gd name="T59" fmla="*/ 3 h 156"/>
                  <a:gd name="T60" fmla="*/ 91 w 157"/>
                  <a:gd name="T61" fmla="*/ 16 h 156"/>
                  <a:gd name="T62" fmla="*/ 76 w 157"/>
                  <a:gd name="T63" fmla="*/ 14 h 156"/>
                  <a:gd name="T64" fmla="*/ 55 w 157"/>
                  <a:gd name="T65" fmla="*/ 3 h 156"/>
                  <a:gd name="T66" fmla="*/ 120 w 157"/>
                  <a:gd name="T67" fmla="*/ 47 h 156"/>
                  <a:gd name="T68" fmla="*/ 36 w 157"/>
                  <a:gd name="T69" fmla="*/ 109 h 156"/>
                  <a:gd name="T70" fmla="*/ 120 w 157"/>
                  <a:gd name="T71" fmla="*/ 4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7" h="156">
                    <a:moveTo>
                      <a:pt x="55" y="19"/>
                    </a:moveTo>
                    <a:cubicBezTo>
                      <a:pt x="52" y="20"/>
                      <a:pt x="49" y="22"/>
                      <a:pt x="46" y="23"/>
                    </a:cubicBezTo>
                    <a:cubicBezTo>
                      <a:pt x="46" y="23"/>
                      <a:pt x="46" y="23"/>
                      <a:pt x="46" y="23"/>
                    </a:cubicBezTo>
                    <a:cubicBezTo>
                      <a:pt x="34" y="13"/>
                      <a:pt x="34" y="13"/>
                      <a:pt x="34" y="13"/>
                    </a:cubicBezTo>
                    <a:cubicBezTo>
                      <a:pt x="22" y="24"/>
                      <a:pt x="22" y="24"/>
                      <a:pt x="22" y="24"/>
                    </a:cubicBezTo>
                    <a:cubicBezTo>
                      <a:pt x="30" y="37"/>
                      <a:pt x="30" y="37"/>
                      <a:pt x="30" y="37"/>
                    </a:cubicBezTo>
                    <a:cubicBezTo>
                      <a:pt x="27" y="40"/>
                      <a:pt x="25" y="43"/>
                      <a:pt x="24" y="46"/>
                    </a:cubicBezTo>
                    <a:cubicBezTo>
                      <a:pt x="23" y="46"/>
                      <a:pt x="23" y="46"/>
                      <a:pt x="23" y="46"/>
                    </a:cubicBezTo>
                    <a:cubicBezTo>
                      <a:pt x="8" y="43"/>
                      <a:pt x="8" y="43"/>
                      <a:pt x="8" y="43"/>
                    </a:cubicBezTo>
                    <a:cubicBezTo>
                      <a:pt x="3" y="57"/>
                      <a:pt x="3" y="57"/>
                      <a:pt x="3" y="57"/>
                    </a:cubicBezTo>
                    <a:cubicBezTo>
                      <a:pt x="16" y="66"/>
                      <a:pt x="16" y="66"/>
                      <a:pt x="16" y="66"/>
                    </a:cubicBezTo>
                    <a:cubicBezTo>
                      <a:pt x="15" y="69"/>
                      <a:pt x="15" y="72"/>
                      <a:pt x="15" y="76"/>
                    </a:cubicBezTo>
                    <a:cubicBezTo>
                      <a:pt x="15" y="76"/>
                      <a:pt x="15" y="76"/>
                      <a:pt x="15" y="76"/>
                    </a:cubicBezTo>
                    <a:cubicBezTo>
                      <a:pt x="0" y="81"/>
                      <a:pt x="0" y="81"/>
                      <a:pt x="0" y="81"/>
                    </a:cubicBezTo>
                    <a:cubicBezTo>
                      <a:pt x="2" y="96"/>
                      <a:pt x="2" y="96"/>
                      <a:pt x="2" y="96"/>
                    </a:cubicBezTo>
                    <a:cubicBezTo>
                      <a:pt x="18" y="97"/>
                      <a:pt x="18" y="97"/>
                      <a:pt x="18" y="97"/>
                    </a:cubicBezTo>
                    <a:cubicBezTo>
                      <a:pt x="19" y="101"/>
                      <a:pt x="19" y="102"/>
                      <a:pt x="22" y="107"/>
                    </a:cubicBezTo>
                    <a:cubicBezTo>
                      <a:pt x="22" y="107"/>
                      <a:pt x="22" y="107"/>
                      <a:pt x="22" y="107"/>
                    </a:cubicBezTo>
                    <a:cubicBezTo>
                      <a:pt x="11" y="118"/>
                      <a:pt x="11" y="118"/>
                      <a:pt x="11" y="118"/>
                    </a:cubicBezTo>
                    <a:cubicBezTo>
                      <a:pt x="21" y="130"/>
                      <a:pt x="21" y="130"/>
                      <a:pt x="21" y="130"/>
                    </a:cubicBezTo>
                    <a:cubicBezTo>
                      <a:pt x="35" y="124"/>
                      <a:pt x="35" y="124"/>
                      <a:pt x="35" y="124"/>
                    </a:cubicBezTo>
                    <a:cubicBezTo>
                      <a:pt x="38" y="127"/>
                      <a:pt x="41" y="130"/>
                      <a:pt x="45" y="132"/>
                    </a:cubicBezTo>
                    <a:cubicBezTo>
                      <a:pt x="45" y="132"/>
                      <a:pt x="45" y="132"/>
                      <a:pt x="45" y="132"/>
                    </a:cubicBezTo>
                    <a:cubicBezTo>
                      <a:pt x="42" y="147"/>
                      <a:pt x="42" y="147"/>
                      <a:pt x="42" y="147"/>
                    </a:cubicBezTo>
                    <a:cubicBezTo>
                      <a:pt x="57" y="153"/>
                      <a:pt x="57" y="153"/>
                      <a:pt x="57" y="153"/>
                    </a:cubicBezTo>
                    <a:cubicBezTo>
                      <a:pt x="65" y="140"/>
                      <a:pt x="65" y="140"/>
                      <a:pt x="65" y="140"/>
                    </a:cubicBezTo>
                    <a:cubicBezTo>
                      <a:pt x="70" y="141"/>
                      <a:pt x="75" y="141"/>
                      <a:pt x="80" y="141"/>
                    </a:cubicBezTo>
                    <a:cubicBezTo>
                      <a:pt x="80" y="142"/>
                      <a:pt x="80" y="142"/>
                      <a:pt x="80" y="142"/>
                    </a:cubicBezTo>
                    <a:cubicBezTo>
                      <a:pt x="86" y="156"/>
                      <a:pt x="86" y="156"/>
                      <a:pt x="86" y="156"/>
                    </a:cubicBezTo>
                    <a:cubicBezTo>
                      <a:pt x="102" y="153"/>
                      <a:pt x="102" y="153"/>
                      <a:pt x="102" y="153"/>
                    </a:cubicBezTo>
                    <a:cubicBezTo>
                      <a:pt x="101" y="137"/>
                      <a:pt x="101" y="137"/>
                      <a:pt x="101" y="137"/>
                    </a:cubicBezTo>
                    <a:cubicBezTo>
                      <a:pt x="101" y="137"/>
                      <a:pt x="101" y="137"/>
                      <a:pt x="101" y="137"/>
                    </a:cubicBezTo>
                    <a:cubicBezTo>
                      <a:pt x="105" y="136"/>
                      <a:pt x="108" y="134"/>
                      <a:pt x="111" y="132"/>
                    </a:cubicBezTo>
                    <a:cubicBezTo>
                      <a:pt x="111" y="133"/>
                      <a:pt x="111" y="133"/>
                      <a:pt x="111" y="133"/>
                    </a:cubicBezTo>
                    <a:cubicBezTo>
                      <a:pt x="123" y="143"/>
                      <a:pt x="123" y="143"/>
                      <a:pt x="123" y="143"/>
                    </a:cubicBezTo>
                    <a:cubicBezTo>
                      <a:pt x="135" y="132"/>
                      <a:pt x="135" y="132"/>
                      <a:pt x="135" y="132"/>
                    </a:cubicBezTo>
                    <a:cubicBezTo>
                      <a:pt x="127" y="118"/>
                      <a:pt x="127" y="118"/>
                      <a:pt x="127" y="118"/>
                    </a:cubicBezTo>
                    <a:cubicBezTo>
                      <a:pt x="127" y="118"/>
                      <a:pt x="127" y="118"/>
                      <a:pt x="127" y="118"/>
                    </a:cubicBezTo>
                    <a:cubicBezTo>
                      <a:pt x="129" y="116"/>
                      <a:pt x="131" y="113"/>
                      <a:pt x="133" y="110"/>
                    </a:cubicBezTo>
                    <a:cubicBezTo>
                      <a:pt x="133" y="110"/>
                      <a:pt x="133" y="110"/>
                      <a:pt x="133" y="110"/>
                    </a:cubicBezTo>
                    <a:cubicBezTo>
                      <a:pt x="148" y="113"/>
                      <a:pt x="148" y="113"/>
                      <a:pt x="148" y="113"/>
                    </a:cubicBezTo>
                    <a:cubicBezTo>
                      <a:pt x="154" y="98"/>
                      <a:pt x="154" y="98"/>
                      <a:pt x="154" y="98"/>
                    </a:cubicBezTo>
                    <a:cubicBezTo>
                      <a:pt x="140" y="90"/>
                      <a:pt x="140" y="90"/>
                      <a:pt x="140" y="90"/>
                    </a:cubicBezTo>
                    <a:cubicBezTo>
                      <a:pt x="140" y="90"/>
                      <a:pt x="140" y="90"/>
                      <a:pt x="140" y="90"/>
                    </a:cubicBezTo>
                    <a:cubicBezTo>
                      <a:pt x="141" y="87"/>
                      <a:pt x="141" y="83"/>
                      <a:pt x="141" y="80"/>
                    </a:cubicBezTo>
                    <a:cubicBezTo>
                      <a:pt x="142" y="80"/>
                      <a:pt x="142" y="80"/>
                      <a:pt x="142" y="80"/>
                    </a:cubicBezTo>
                    <a:cubicBezTo>
                      <a:pt x="157" y="75"/>
                      <a:pt x="157" y="75"/>
                      <a:pt x="157" y="75"/>
                    </a:cubicBezTo>
                    <a:cubicBezTo>
                      <a:pt x="154" y="60"/>
                      <a:pt x="154" y="60"/>
                      <a:pt x="154" y="60"/>
                    </a:cubicBezTo>
                    <a:cubicBezTo>
                      <a:pt x="139" y="59"/>
                      <a:pt x="139" y="59"/>
                      <a:pt x="139" y="59"/>
                    </a:cubicBezTo>
                    <a:cubicBezTo>
                      <a:pt x="138" y="58"/>
                      <a:pt x="138" y="58"/>
                      <a:pt x="138" y="58"/>
                    </a:cubicBezTo>
                    <a:cubicBezTo>
                      <a:pt x="137" y="55"/>
                      <a:pt x="136" y="52"/>
                      <a:pt x="133" y="48"/>
                    </a:cubicBezTo>
                    <a:cubicBezTo>
                      <a:pt x="134" y="47"/>
                      <a:pt x="134" y="47"/>
                      <a:pt x="134" y="47"/>
                    </a:cubicBezTo>
                    <a:cubicBezTo>
                      <a:pt x="144" y="39"/>
                      <a:pt x="144" y="39"/>
                      <a:pt x="144" y="39"/>
                    </a:cubicBezTo>
                    <a:cubicBezTo>
                      <a:pt x="135" y="26"/>
                      <a:pt x="135" y="26"/>
                      <a:pt x="135" y="26"/>
                    </a:cubicBezTo>
                    <a:cubicBezTo>
                      <a:pt x="121" y="33"/>
                      <a:pt x="121" y="33"/>
                      <a:pt x="121" y="33"/>
                    </a:cubicBezTo>
                    <a:cubicBezTo>
                      <a:pt x="121" y="32"/>
                      <a:pt x="121" y="32"/>
                      <a:pt x="121" y="32"/>
                    </a:cubicBezTo>
                    <a:cubicBezTo>
                      <a:pt x="118" y="29"/>
                      <a:pt x="115" y="27"/>
                      <a:pt x="111" y="24"/>
                    </a:cubicBezTo>
                    <a:cubicBezTo>
                      <a:pt x="111" y="24"/>
                      <a:pt x="111" y="24"/>
                      <a:pt x="111" y="24"/>
                    </a:cubicBezTo>
                    <a:cubicBezTo>
                      <a:pt x="115" y="9"/>
                      <a:pt x="115" y="9"/>
                      <a:pt x="115" y="9"/>
                    </a:cubicBezTo>
                    <a:cubicBezTo>
                      <a:pt x="100" y="3"/>
                      <a:pt x="100" y="3"/>
                      <a:pt x="100" y="3"/>
                    </a:cubicBezTo>
                    <a:cubicBezTo>
                      <a:pt x="91" y="16"/>
                      <a:pt x="91" y="16"/>
                      <a:pt x="91" y="16"/>
                    </a:cubicBezTo>
                    <a:cubicBezTo>
                      <a:pt x="91" y="16"/>
                      <a:pt x="91" y="16"/>
                      <a:pt x="91" y="16"/>
                    </a:cubicBezTo>
                    <a:cubicBezTo>
                      <a:pt x="86" y="15"/>
                      <a:pt x="81" y="15"/>
                      <a:pt x="76" y="15"/>
                    </a:cubicBezTo>
                    <a:cubicBezTo>
                      <a:pt x="76" y="14"/>
                      <a:pt x="76" y="14"/>
                      <a:pt x="76" y="14"/>
                    </a:cubicBezTo>
                    <a:cubicBezTo>
                      <a:pt x="70" y="0"/>
                      <a:pt x="70" y="0"/>
                      <a:pt x="70" y="0"/>
                    </a:cubicBezTo>
                    <a:cubicBezTo>
                      <a:pt x="55" y="3"/>
                      <a:pt x="55" y="3"/>
                      <a:pt x="55" y="3"/>
                    </a:cubicBezTo>
                    <a:cubicBezTo>
                      <a:pt x="55" y="19"/>
                      <a:pt x="55" y="19"/>
                      <a:pt x="55" y="19"/>
                    </a:cubicBezTo>
                    <a:close/>
                    <a:moveTo>
                      <a:pt x="120" y="47"/>
                    </a:moveTo>
                    <a:cubicBezTo>
                      <a:pt x="138" y="70"/>
                      <a:pt x="133" y="103"/>
                      <a:pt x="109" y="120"/>
                    </a:cubicBezTo>
                    <a:cubicBezTo>
                      <a:pt x="86" y="137"/>
                      <a:pt x="53" y="133"/>
                      <a:pt x="36" y="109"/>
                    </a:cubicBezTo>
                    <a:cubicBezTo>
                      <a:pt x="19" y="86"/>
                      <a:pt x="23" y="53"/>
                      <a:pt x="47" y="36"/>
                    </a:cubicBezTo>
                    <a:cubicBezTo>
                      <a:pt x="70" y="19"/>
                      <a:pt x="103" y="23"/>
                      <a:pt x="120" y="47"/>
                    </a:cubicBezTo>
                    <a:close/>
                  </a:path>
                </a:pathLst>
              </a:custGeom>
              <a:grpFill/>
              <a:ln>
                <a:noFill/>
              </a:ln>
            </p:spPr>
            <p:txBody>
              <a:bodyPr vert="horz" wrap="square" lIns="121920" tIns="60960" rIns="121920" bIns="60960" numCol="1" anchor="t" anchorCtr="0" compatLnSpc="1"/>
              <a:lstStyle/>
              <a:p>
                <a:pPr marL="0" marR="0" lvl="0" indent="0" algn="l" defTabSz="12192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prstClr val="black"/>
                  </a:solidFill>
                  <a:effectLst/>
                  <a:uLnTx/>
                  <a:uFillTx/>
                  <a:latin typeface="黑体" panose="02010609060101010101" pitchFamily="49" charset="-122"/>
                  <a:ea typeface="黑体" panose="02010609060101010101" pitchFamily="49" charset="-122"/>
                  <a:cs typeface="+mn-cs"/>
                  <a:sym typeface="FZHei-B01S" panose="02010601030101010101" pitchFamily="2" charset="-122"/>
                </a:endParaRPr>
              </a:p>
            </p:txBody>
          </p:sp>
        </p:grpSp>
      </p:grpSp>
      <p:pic>
        <p:nvPicPr>
          <p:cNvPr id="5" name="图片 4"/>
          <p:cNvPicPr>
            <a:picLocks noChangeAspect="1"/>
          </p:cNvPicPr>
          <p:nvPr/>
        </p:nvPicPr>
        <p:blipFill>
          <a:blip r:embed="rId1" cstate="email"/>
          <a:stretch>
            <a:fillRect/>
          </a:stretch>
        </p:blipFill>
        <p:spPr>
          <a:xfrm>
            <a:off x="8091859" y="2286000"/>
            <a:ext cx="3569005" cy="3569005"/>
          </a:xfrm>
          <a:prstGeom prst="rect">
            <a:avLst/>
          </a:prstGeom>
        </p:spPr>
      </p:pic>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49"/>
                                        </p:tgtEl>
                                        <p:attrNameLst>
                                          <p:attrName>style.visibility</p:attrName>
                                        </p:attrNameLst>
                                      </p:cBhvr>
                                      <p:to>
                                        <p:strVal val="visible"/>
                                      </p:to>
                                    </p:set>
                                    <p:anim calcmode="lin" valueType="num">
                                      <p:cBhvr>
                                        <p:cTn id="12" dur="500" fill="hold"/>
                                        <p:tgtEl>
                                          <p:spTgt spid="49"/>
                                        </p:tgtEl>
                                        <p:attrNameLst>
                                          <p:attrName>ppt_w</p:attrName>
                                        </p:attrNameLst>
                                      </p:cBhvr>
                                      <p:tavLst>
                                        <p:tav tm="0">
                                          <p:val>
                                            <p:fltVal val="0"/>
                                          </p:val>
                                        </p:tav>
                                        <p:tav tm="100000">
                                          <p:val>
                                            <p:strVal val="#ppt_w"/>
                                          </p:val>
                                        </p:tav>
                                      </p:tavLst>
                                    </p:anim>
                                    <p:anim calcmode="lin" valueType="num">
                                      <p:cBhvr>
                                        <p:cTn id="13" dur="500" fill="hold"/>
                                        <p:tgtEl>
                                          <p:spTgt spid="49"/>
                                        </p:tgtEl>
                                        <p:attrNameLst>
                                          <p:attrName>ppt_h</p:attrName>
                                        </p:attrNameLst>
                                      </p:cBhvr>
                                      <p:tavLst>
                                        <p:tav tm="0">
                                          <p:val>
                                            <p:fltVal val="0"/>
                                          </p:val>
                                        </p:tav>
                                        <p:tav tm="100000">
                                          <p:val>
                                            <p:strVal val="#ppt_h"/>
                                          </p:val>
                                        </p:tav>
                                      </p:tavLst>
                                    </p:anim>
                                    <p:animEffect transition="in" filter="fade">
                                      <p:cBhvr>
                                        <p:cTn id="14" dur="500"/>
                                        <p:tgtEl>
                                          <p:spTgt spid="49"/>
                                        </p:tgtEl>
                                      </p:cBhvr>
                                    </p:animEffect>
                                  </p:childTnLst>
                                </p:cTn>
                              </p:par>
                              <p:par>
                                <p:cTn id="15" presetID="53" presetClass="entr" presetSubtype="16" fill="hold"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中暑急救</a:t>
              </a:r>
              <a:endPar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第五部分</a:t>
              </a:r>
              <a:endPar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2265104" y="1584987"/>
            <a:ext cx="1158240" cy="2395391"/>
          </a:xfrm>
          <a:prstGeom prst="rect">
            <a:avLst/>
          </a:prstGeom>
          <a:noFill/>
        </p:spPr>
        <p:txBody>
          <a:bodyPr vert="eaVert"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6400" b="1" i="0" u="none" strike="noStrike" kern="1200" cap="none" spc="80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目录</a:t>
            </a:r>
            <a:endParaRPr kumimoji="0" lang="zh-CN" altLang="en-US" sz="6400" b="1" i="0" u="none" strike="noStrike" kern="1200" cap="none" spc="80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15" name="文本框 14"/>
          <p:cNvSpPr txBox="1"/>
          <p:nvPr/>
        </p:nvSpPr>
        <p:spPr>
          <a:xfrm>
            <a:off x="3816349" y="13970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01 何谓中暑</a:t>
            </a:r>
            <a:endPar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16" name="文本框 15"/>
          <p:cNvSpPr txBox="1"/>
          <p:nvPr/>
        </p:nvSpPr>
        <p:spPr>
          <a:xfrm>
            <a:off x="6661149" y="13970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02 防暑常识</a:t>
            </a:r>
            <a:endPar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21" name="文本框 20"/>
          <p:cNvSpPr txBox="1"/>
          <p:nvPr/>
        </p:nvSpPr>
        <p:spPr>
          <a:xfrm>
            <a:off x="6661149" y="24892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04 必备药品</a:t>
            </a:r>
            <a:endPar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22" name="文本框 21"/>
          <p:cNvSpPr txBox="1"/>
          <p:nvPr/>
        </p:nvSpPr>
        <p:spPr>
          <a:xfrm>
            <a:off x="3816349" y="24892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03 注意事项</a:t>
            </a:r>
            <a:endPar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23" name="文本框 22"/>
          <p:cNvSpPr txBox="1"/>
          <p:nvPr/>
        </p:nvSpPr>
        <p:spPr>
          <a:xfrm>
            <a:off x="3816349" y="3581400"/>
            <a:ext cx="2584451" cy="579120"/>
          </a:xfrm>
          <a:prstGeom prst="rect">
            <a:avLst/>
          </a:prstGeom>
          <a:solidFill>
            <a:schemeClr val="bg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05 中暑急救</a:t>
            </a:r>
            <a:endParaRPr kumimoji="0" lang="en-US" altLang="zh-CN" sz="32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2" name="文本框 1"/>
          <p:cNvSpPr txBox="1"/>
          <p:nvPr/>
        </p:nvSpPr>
        <p:spPr>
          <a:xfrm>
            <a:off x="7430610" y="3737499"/>
            <a:ext cx="1242873" cy="215444"/>
          </a:xfrm>
          <a:prstGeom prst="rect">
            <a:avLst/>
          </a:prstGeom>
          <a:noFill/>
        </p:spPr>
        <p:txBody>
          <a:bodyPr wrap="square" rtlCol="0">
            <a:spAutoFit/>
          </a:bodyPr>
          <a:lstStyle/>
          <a:p>
            <a:r>
              <a:rPr lang="en-US" altLang="zh-CN" sz="800">
                <a:solidFill>
                  <a:srgbClr val="F4F9FD"/>
                </a:solidFill>
              </a:rPr>
              <a:t>https://www.ypppt.com/</a:t>
            </a:r>
            <a:endParaRPr lang="zh-CN" altLang="en-US" sz="800" dirty="0">
              <a:solidFill>
                <a:srgbClr val="F4F9FD"/>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p:cTn id="32" dur="500" fill="hold"/>
                                        <p:tgtEl>
                                          <p:spTgt spid="23"/>
                                        </p:tgtEl>
                                        <p:attrNameLst>
                                          <p:attrName>ppt_w</p:attrName>
                                        </p:attrNameLst>
                                      </p:cBhvr>
                                      <p:tavLst>
                                        <p:tav tm="0">
                                          <p:val>
                                            <p:fltVal val="0"/>
                                          </p:val>
                                        </p:tav>
                                        <p:tav tm="100000">
                                          <p:val>
                                            <p:strVal val="#ppt_w"/>
                                          </p:val>
                                        </p:tav>
                                      </p:tavLst>
                                    </p:anim>
                                    <p:anim calcmode="lin" valueType="num">
                                      <p:cBhvr>
                                        <p:cTn id="33" dur="500" fill="hold"/>
                                        <p:tgtEl>
                                          <p:spTgt spid="23"/>
                                        </p:tgtEl>
                                        <p:attrNameLst>
                                          <p:attrName>ppt_h</p:attrName>
                                        </p:attrNameLst>
                                      </p:cBhvr>
                                      <p:tavLst>
                                        <p:tav tm="0">
                                          <p:val>
                                            <p:fltVal val="0"/>
                                          </p:val>
                                        </p:tav>
                                        <p:tav tm="100000">
                                          <p:val>
                                            <p:strVal val="#ppt_h"/>
                                          </p:val>
                                        </p:tav>
                                      </p:tavLst>
                                    </p:anim>
                                    <p:animEffect transition="in" filter="fade">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16" grpId="0" animBg="1"/>
      <p:bldP spid="21" grpId="0" animBg="1"/>
      <p:bldP spid="22" grpId="0" animBg="1"/>
      <p:bldP spid="2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33"/>
          <p:cNvSpPr txBox="1"/>
          <p:nvPr/>
        </p:nvSpPr>
        <p:spPr>
          <a:xfrm>
            <a:off x="1219200" y="1701800"/>
            <a:ext cx="9652000" cy="66065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735" b="1" i="0" u="none" strike="noStrike" kern="1200" cap="none" spc="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中暑急救</a:t>
            </a:r>
            <a:endParaRPr kumimoji="0" lang="zh-CN" altLang="en-US" sz="3735" b="1" i="0" u="none" strike="noStrike" kern="1200" cap="none" spc="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35" name="矩形 34"/>
          <p:cNvSpPr/>
          <p:nvPr/>
        </p:nvSpPr>
        <p:spPr>
          <a:xfrm>
            <a:off x="6605247" y="2805827"/>
            <a:ext cx="4265953"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救醒后的患者，必须在凉爽通风处静卧休息，如果回到炎热的环境</a:t>
            </a:r>
            <a:endPar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36" name="矩形 35"/>
          <p:cNvSpPr/>
          <p:nvPr/>
        </p:nvSpPr>
        <p:spPr>
          <a:xfrm>
            <a:off x="6605248" y="3763488"/>
            <a:ext cx="4218141"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会引发比之前更严重的后果。感到不适时，及时服用人丹、十滴水</a:t>
            </a:r>
            <a:endPar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37" name="矩形 36"/>
          <p:cNvSpPr/>
          <p:nvPr/>
        </p:nvSpPr>
        <p:spPr>
          <a:xfrm>
            <a:off x="6605248" y="4721153"/>
            <a:ext cx="4218141"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藿香正气水等解暑药，并多喝些淡盐水，以补充流失的体液</a:t>
            </a:r>
            <a:endPar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41" name="矩形 40"/>
          <p:cNvSpPr/>
          <p:nvPr/>
        </p:nvSpPr>
        <p:spPr>
          <a:xfrm>
            <a:off x="1219201" y="2805827"/>
            <a:ext cx="4381312"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迅速将病人移至阴凉、通风的地方，解开衣裤，以利呼吸和散热。</a:t>
            </a:r>
            <a:endPar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45" name="矩形 44"/>
          <p:cNvSpPr/>
          <p:nvPr/>
        </p:nvSpPr>
        <p:spPr>
          <a:xfrm>
            <a:off x="1219201" y="3769996"/>
            <a:ext cx="4381313"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可用冷水毛巾敷头部，或冰袋、冰块置于病人头部、腋窝、大腿根部等处。 </a:t>
            </a:r>
            <a:endPar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46" name="矩形 45"/>
          <p:cNvSpPr/>
          <p:nvPr/>
        </p:nvSpPr>
        <p:spPr>
          <a:xfrm>
            <a:off x="1219201" y="4721153"/>
            <a:ext cx="4381312" cy="548640"/>
          </a:xfrm>
          <a:prstGeom prst="rect">
            <a:avLst/>
          </a:prstGeom>
          <a:solidFill>
            <a:schemeClr val="accent1">
              <a:lumMod val="20000"/>
              <a:lumOff val="80000"/>
            </a:schemeClr>
          </a:solidFill>
          <a:ln>
            <a:solidFill>
              <a:schemeClr val="accent1"/>
            </a:solidFill>
          </a:ln>
        </p:spPr>
        <p:txBody>
          <a:bodyPr wrap="square">
            <a:spAutoFit/>
          </a:bodyPr>
          <a:lstStyle/>
          <a:p>
            <a:pPr marL="0" marR="0" lvl="0" indent="0" algn="l" defTabSz="1219200" rtl="0" eaLnBrk="1" fontAlgn="auto" latinLnBrk="0" hangingPunct="1">
              <a:lnSpc>
                <a:spcPts val="1800"/>
              </a:lnSpc>
              <a:spcBef>
                <a:spcPct val="0"/>
              </a:spcBef>
              <a:spcAft>
                <a:spcPct val="0"/>
              </a:spcAft>
              <a:buClrTx/>
              <a:buSzTx/>
              <a:buFontTx/>
              <a:buNone/>
              <a:defRPr/>
            </a:pPr>
            <a:r>
              <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如果患者一直昏迷不醒，可用大拇指按压患者的人中、合谷等穴位。</a:t>
            </a:r>
            <a:endParaRPr kumimoji="0" lang="zh-CN" altLang="en-US" sz="16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ppt_w</p:attrName>
                                        </p:attrNameLst>
                                      </p:cBhvr>
                                      <p:tavLst>
                                        <p:tav tm="0">
                                          <p:val>
                                            <p:fltVal val="0"/>
                                          </p:val>
                                        </p:tav>
                                        <p:tav tm="100000">
                                          <p:val>
                                            <p:strVal val="#ppt_w"/>
                                          </p:val>
                                        </p:tav>
                                      </p:tavLst>
                                    </p:anim>
                                    <p:anim calcmode="lin" valueType="num">
                                      <p:cBhvr>
                                        <p:cTn id="14" dur="500" fill="hold"/>
                                        <p:tgtEl>
                                          <p:spTgt spid="41"/>
                                        </p:tgtEl>
                                        <p:attrNameLst>
                                          <p:attrName>ppt_h</p:attrName>
                                        </p:attrNameLst>
                                      </p:cBhvr>
                                      <p:tavLst>
                                        <p:tav tm="0">
                                          <p:val>
                                            <p:fltVal val="0"/>
                                          </p:val>
                                        </p:tav>
                                        <p:tav tm="100000">
                                          <p:val>
                                            <p:strVal val="#ppt_h"/>
                                          </p:val>
                                        </p:tav>
                                      </p:tavLst>
                                    </p:anim>
                                    <p:animEffect transition="in" filter="fade">
                                      <p:cBhvr>
                                        <p:cTn id="15" dur="500"/>
                                        <p:tgtEl>
                                          <p:spTgt spid="41"/>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 calcmode="lin" valueType="num">
                                      <p:cBhvr>
                                        <p:cTn id="18" dur="500" fill="hold"/>
                                        <p:tgtEl>
                                          <p:spTgt spid="35"/>
                                        </p:tgtEl>
                                        <p:attrNameLst>
                                          <p:attrName>ppt_w</p:attrName>
                                        </p:attrNameLst>
                                      </p:cBhvr>
                                      <p:tavLst>
                                        <p:tav tm="0">
                                          <p:val>
                                            <p:fltVal val="0"/>
                                          </p:val>
                                        </p:tav>
                                        <p:tav tm="100000">
                                          <p:val>
                                            <p:strVal val="#ppt_w"/>
                                          </p:val>
                                        </p:tav>
                                      </p:tavLst>
                                    </p:anim>
                                    <p:anim calcmode="lin" valueType="num">
                                      <p:cBhvr>
                                        <p:cTn id="19" dur="500" fill="hold"/>
                                        <p:tgtEl>
                                          <p:spTgt spid="35"/>
                                        </p:tgtEl>
                                        <p:attrNameLst>
                                          <p:attrName>ppt_h</p:attrName>
                                        </p:attrNameLst>
                                      </p:cBhvr>
                                      <p:tavLst>
                                        <p:tav tm="0">
                                          <p:val>
                                            <p:fltVal val="0"/>
                                          </p:val>
                                        </p:tav>
                                        <p:tav tm="100000">
                                          <p:val>
                                            <p:strVal val="#ppt_h"/>
                                          </p:val>
                                        </p:tav>
                                      </p:tavLst>
                                    </p:anim>
                                    <p:animEffect transition="in" filter="fade">
                                      <p:cBhvr>
                                        <p:cTn id="20" dur="500"/>
                                        <p:tgtEl>
                                          <p:spTgt spid="35"/>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anim calcmode="lin" valueType="num">
                                      <p:cBhvr>
                                        <p:cTn id="23" dur="500" fill="hold"/>
                                        <p:tgtEl>
                                          <p:spTgt spid="45"/>
                                        </p:tgtEl>
                                        <p:attrNameLst>
                                          <p:attrName>ppt_w</p:attrName>
                                        </p:attrNameLst>
                                      </p:cBhvr>
                                      <p:tavLst>
                                        <p:tav tm="0">
                                          <p:val>
                                            <p:fltVal val="0"/>
                                          </p:val>
                                        </p:tav>
                                        <p:tav tm="100000">
                                          <p:val>
                                            <p:strVal val="#ppt_w"/>
                                          </p:val>
                                        </p:tav>
                                      </p:tavLst>
                                    </p:anim>
                                    <p:anim calcmode="lin" valueType="num">
                                      <p:cBhvr>
                                        <p:cTn id="24" dur="500" fill="hold"/>
                                        <p:tgtEl>
                                          <p:spTgt spid="45"/>
                                        </p:tgtEl>
                                        <p:attrNameLst>
                                          <p:attrName>ppt_h</p:attrName>
                                        </p:attrNameLst>
                                      </p:cBhvr>
                                      <p:tavLst>
                                        <p:tav tm="0">
                                          <p:val>
                                            <p:fltVal val="0"/>
                                          </p:val>
                                        </p:tav>
                                        <p:tav tm="100000">
                                          <p:val>
                                            <p:strVal val="#ppt_h"/>
                                          </p:val>
                                        </p:tav>
                                      </p:tavLst>
                                    </p:anim>
                                    <p:animEffect transition="in" filter="fade">
                                      <p:cBhvr>
                                        <p:cTn id="25" dur="500"/>
                                        <p:tgtEl>
                                          <p:spTgt spid="4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36"/>
                                        </p:tgtEl>
                                        <p:attrNameLst>
                                          <p:attrName>style.visibility</p:attrName>
                                        </p:attrNameLst>
                                      </p:cBhvr>
                                      <p:to>
                                        <p:strVal val="visible"/>
                                      </p:to>
                                    </p:set>
                                    <p:anim calcmode="lin" valueType="num">
                                      <p:cBhvr>
                                        <p:cTn id="28" dur="500" fill="hold"/>
                                        <p:tgtEl>
                                          <p:spTgt spid="36"/>
                                        </p:tgtEl>
                                        <p:attrNameLst>
                                          <p:attrName>ppt_w</p:attrName>
                                        </p:attrNameLst>
                                      </p:cBhvr>
                                      <p:tavLst>
                                        <p:tav tm="0">
                                          <p:val>
                                            <p:fltVal val="0"/>
                                          </p:val>
                                        </p:tav>
                                        <p:tav tm="100000">
                                          <p:val>
                                            <p:strVal val="#ppt_w"/>
                                          </p:val>
                                        </p:tav>
                                      </p:tavLst>
                                    </p:anim>
                                    <p:anim calcmode="lin" valueType="num">
                                      <p:cBhvr>
                                        <p:cTn id="29" dur="500" fill="hold"/>
                                        <p:tgtEl>
                                          <p:spTgt spid="36"/>
                                        </p:tgtEl>
                                        <p:attrNameLst>
                                          <p:attrName>ppt_h</p:attrName>
                                        </p:attrNameLst>
                                      </p:cBhvr>
                                      <p:tavLst>
                                        <p:tav tm="0">
                                          <p:val>
                                            <p:fltVal val="0"/>
                                          </p:val>
                                        </p:tav>
                                        <p:tav tm="100000">
                                          <p:val>
                                            <p:strVal val="#ppt_h"/>
                                          </p:val>
                                        </p:tav>
                                      </p:tavLst>
                                    </p:anim>
                                    <p:animEffect transition="in" filter="fade">
                                      <p:cBhvr>
                                        <p:cTn id="30" dur="500"/>
                                        <p:tgtEl>
                                          <p:spTgt spid="36"/>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 calcmode="lin" valueType="num">
                                      <p:cBhvr>
                                        <p:cTn id="33" dur="500" fill="hold"/>
                                        <p:tgtEl>
                                          <p:spTgt spid="46"/>
                                        </p:tgtEl>
                                        <p:attrNameLst>
                                          <p:attrName>ppt_w</p:attrName>
                                        </p:attrNameLst>
                                      </p:cBhvr>
                                      <p:tavLst>
                                        <p:tav tm="0">
                                          <p:val>
                                            <p:fltVal val="0"/>
                                          </p:val>
                                        </p:tav>
                                        <p:tav tm="100000">
                                          <p:val>
                                            <p:strVal val="#ppt_w"/>
                                          </p:val>
                                        </p:tav>
                                      </p:tavLst>
                                    </p:anim>
                                    <p:anim calcmode="lin" valueType="num">
                                      <p:cBhvr>
                                        <p:cTn id="34" dur="500" fill="hold"/>
                                        <p:tgtEl>
                                          <p:spTgt spid="46"/>
                                        </p:tgtEl>
                                        <p:attrNameLst>
                                          <p:attrName>ppt_h</p:attrName>
                                        </p:attrNameLst>
                                      </p:cBhvr>
                                      <p:tavLst>
                                        <p:tav tm="0">
                                          <p:val>
                                            <p:fltVal val="0"/>
                                          </p:val>
                                        </p:tav>
                                        <p:tav tm="100000">
                                          <p:val>
                                            <p:strVal val="#ppt_h"/>
                                          </p:val>
                                        </p:tav>
                                      </p:tavLst>
                                    </p:anim>
                                    <p:animEffect transition="in" filter="fade">
                                      <p:cBhvr>
                                        <p:cTn id="35" dur="500"/>
                                        <p:tgtEl>
                                          <p:spTgt spid="46"/>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37"/>
                                        </p:tgtEl>
                                        <p:attrNameLst>
                                          <p:attrName>style.visibility</p:attrName>
                                        </p:attrNameLst>
                                      </p:cBhvr>
                                      <p:to>
                                        <p:strVal val="visible"/>
                                      </p:to>
                                    </p:set>
                                    <p:anim calcmode="lin" valueType="num">
                                      <p:cBhvr>
                                        <p:cTn id="38" dur="500" fill="hold"/>
                                        <p:tgtEl>
                                          <p:spTgt spid="37"/>
                                        </p:tgtEl>
                                        <p:attrNameLst>
                                          <p:attrName>ppt_w</p:attrName>
                                        </p:attrNameLst>
                                      </p:cBhvr>
                                      <p:tavLst>
                                        <p:tav tm="0">
                                          <p:val>
                                            <p:fltVal val="0"/>
                                          </p:val>
                                        </p:tav>
                                        <p:tav tm="100000">
                                          <p:val>
                                            <p:strVal val="#ppt_w"/>
                                          </p:val>
                                        </p:tav>
                                      </p:tavLst>
                                    </p:anim>
                                    <p:anim calcmode="lin" valueType="num">
                                      <p:cBhvr>
                                        <p:cTn id="39" dur="500" fill="hold"/>
                                        <p:tgtEl>
                                          <p:spTgt spid="37"/>
                                        </p:tgtEl>
                                        <p:attrNameLst>
                                          <p:attrName>ppt_h</p:attrName>
                                        </p:attrNameLst>
                                      </p:cBhvr>
                                      <p:tavLst>
                                        <p:tav tm="0">
                                          <p:val>
                                            <p:fltVal val="0"/>
                                          </p:val>
                                        </p:tav>
                                        <p:tav tm="100000">
                                          <p:val>
                                            <p:strVal val="#ppt_h"/>
                                          </p:val>
                                        </p:tav>
                                      </p:tavLst>
                                    </p:anim>
                                    <p:animEffect transition="in" filter="fade">
                                      <p:cBhvr>
                                        <p:cTn id="4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P spid="41" grpId="0" animBg="1"/>
      <p:bldP spid="45" grpId="0" animBg="1"/>
      <p:bldP spid="4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666268" y="1974456"/>
            <a:ext cx="4859465" cy="2064144"/>
            <a:chOff x="3666267" y="1821359"/>
            <a:chExt cx="4859465" cy="2064144"/>
          </a:xfrm>
        </p:grpSpPr>
        <p:sp>
          <p:nvSpPr>
            <p:cNvPr id="15" name="文本框 14"/>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dirty="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何谓中暑</a:t>
              </a:r>
              <a:endParaRPr kumimoji="0" lang="zh-CN" altLang="en-US" sz="6000" b="1" i="0" u="none" strike="noStrike" kern="1200" cap="none" spc="0" normalizeH="0" baseline="0" noProof="0" dirty="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17" name="文本框 16"/>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第一部分</a:t>
              </a:r>
              <a:endPar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矩形 43"/>
          <p:cNvSpPr/>
          <p:nvPr/>
        </p:nvSpPr>
        <p:spPr>
          <a:xfrm>
            <a:off x="1219200" y="2209801"/>
            <a:ext cx="9753600" cy="416814"/>
          </a:xfrm>
          <a:prstGeom prst="rect">
            <a:avLst/>
          </a:prstGeom>
          <a:solidFill>
            <a:schemeClr val="accent1"/>
          </a:solidFill>
          <a:ln>
            <a:noFill/>
          </a:ln>
        </p:spPr>
        <p:txBody>
          <a:bodyPr wrap="square">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2135" b="0" i="0" u="none" strike="noStrike" kern="1200" cap="none" spc="0" normalizeH="0" baseline="0" noProof="0" dirty="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中暑是人体在高温和热辐射的长时间作用下热平衡机能紊乱而发生的一种急症</a:t>
            </a:r>
            <a:endParaRPr kumimoji="0" lang="zh-CN" altLang="en-US" sz="2135" b="0" i="0" u="none" strike="noStrike" kern="1200" cap="none" spc="0" normalizeH="0" baseline="0" noProof="0" dirty="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49" name="矩形 48"/>
          <p:cNvSpPr/>
          <p:nvPr/>
        </p:nvSpPr>
        <p:spPr>
          <a:xfrm>
            <a:off x="1117600" y="4749800"/>
            <a:ext cx="10160000" cy="944118"/>
          </a:xfrm>
          <a:prstGeom prst="rect">
            <a:avLst/>
          </a:prstGeom>
        </p:spPr>
        <p:txBody>
          <a:bodyPr wrap="square">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机体体温调节出现障碍，水、电解质代谢紊乱，神经系统功能损害症状，人在高温环境中身体会大量出汗，丢失大量盐分，使血液中的钠含量过低，引起肌肉痉挛。</a:t>
            </a:r>
            <a:endPar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50" name="文本框 49"/>
          <p:cNvSpPr txBox="1"/>
          <p:nvPr/>
        </p:nvSpPr>
        <p:spPr>
          <a:xfrm>
            <a:off x="1091281" y="1498600"/>
            <a:ext cx="1930400" cy="579120"/>
          </a:xfrm>
          <a:prstGeom prst="rect">
            <a:avLst/>
          </a:prstGeom>
          <a:noFill/>
        </p:spPr>
        <p:txBody>
          <a:bodyPr wrap="square" rtlCol="0">
            <a:spAutoFit/>
          </a:body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32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rPr>
              <a:t>中暑定义</a:t>
            </a:r>
            <a:endParaRPr kumimoji="0" lang="zh-CN" altLang="en-US" sz="3200" b="0" i="0" u="none" strike="noStrike" kern="1200" cap="none" spc="0" normalizeH="0" baseline="0" noProof="0">
              <a:ln>
                <a:noFill/>
              </a:ln>
              <a:solidFill>
                <a:prstClr val="black">
                  <a:lumMod val="85000"/>
                  <a:lumOff val="15000"/>
                </a:prstClr>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grpSp>
        <p:nvGrpSpPr>
          <p:cNvPr id="51" name="组合 50"/>
          <p:cNvGrpSpPr/>
          <p:nvPr/>
        </p:nvGrpSpPr>
        <p:grpSpPr>
          <a:xfrm>
            <a:off x="1320801" y="3031857"/>
            <a:ext cx="1404471" cy="1404470"/>
            <a:chOff x="1600200" y="2285866"/>
            <a:chExt cx="1053353" cy="1053353"/>
          </a:xfrm>
        </p:grpSpPr>
        <p:sp>
          <p:nvSpPr>
            <p:cNvPr id="52" name="椭圆 51"/>
            <p:cNvSpPr/>
            <p:nvPr/>
          </p:nvSpPr>
          <p:spPr>
            <a:xfrm>
              <a:off x="1600200" y="2285866"/>
              <a:ext cx="1053353" cy="105335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53" name="文本框 52"/>
            <p:cNvSpPr txBox="1"/>
            <p:nvPr/>
          </p:nvSpPr>
          <p:spPr>
            <a:xfrm>
              <a:off x="1883988" y="2463594"/>
              <a:ext cx="485775" cy="677799"/>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体温</a:t>
              </a:r>
              <a:endPar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grpSp>
      <p:grpSp>
        <p:nvGrpSpPr>
          <p:cNvPr id="54" name="组合 53"/>
          <p:cNvGrpSpPr/>
          <p:nvPr/>
        </p:nvGrpSpPr>
        <p:grpSpPr>
          <a:xfrm>
            <a:off x="3315835" y="3031857"/>
            <a:ext cx="1404471" cy="1404470"/>
            <a:chOff x="1600200" y="2285866"/>
            <a:chExt cx="1053353" cy="1053353"/>
          </a:xfrm>
          <a:solidFill>
            <a:schemeClr val="accent2"/>
          </a:solidFill>
        </p:grpSpPr>
        <p:sp>
          <p:nvSpPr>
            <p:cNvPr id="55" name="椭圆 54"/>
            <p:cNvSpPr/>
            <p:nvPr/>
          </p:nvSpPr>
          <p:spPr>
            <a:xfrm>
              <a:off x="1600200" y="2285866"/>
              <a:ext cx="1053353" cy="10533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56" name="文本框 55"/>
            <p:cNvSpPr txBox="1"/>
            <p:nvPr/>
          </p:nvSpPr>
          <p:spPr>
            <a:xfrm>
              <a:off x="1883988" y="2463594"/>
              <a:ext cx="485775" cy="677799"/>
            </a:xfrm>
            <a:prstGeom prst="rect">
              <a:avLst/>
            </a:prstGeom>
            <a:grp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调节</a:t>
              </a:r>
              <a:endPar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grpSp>
      <p:grpSp>
        <p:nvGrpSpPr>
          <p:cNvPr id="57" name="组合 56"/>
          <p:cNvGrpSpPr/>
          <p:nvPr/>
        </p:nvGrpSpPr>
        <p:grpSpPr>
          <a:xfrm>
            <a:off x="5310870" y="3031857"/>
            <a:ext cx="1404471" cy="1404470"/>
            <a:chOff x="1600200" y="2285866"/>
            <a:chExt cx="1053353" cy="1053353"/>
          </a:xfrm>
        </p:grpSpPr>
        <p:sp>
          <p:nvSpPr>
            <p:cNvPr id="58" name="椭圆 57"/>
            <p:cNvSpPr/>
            <p:nvPr/>
          </p:nvSpPr>
          <p:spPr>
            <a:xfrm>
              <a:off x="1600200" y="2285866"/>
              <a:ext cx="1053353" cy="105335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59" name="文本框 58"/>
            <p:cNvSpPr txBox="1"/>
            <p:nvPr/>
          </p:nvSpPr>
          <p:spPr>
            <a:xfrm>
              <a:off x="1883988" y="2463594"/>
              <a:ext cx="485775" cy="677799"/>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障碍</a:t>
              </a:r>
              <a:endPar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grpSp>
      <p:grpSp>
        <p:nvGrpSpPr>
          <p:cNvPr id="60" name="组合 59"/>
          <p:cNvGrpSpPr/>
          <p:nvPr/>
        </p:nvGrpSpPr>
        <p:grpSpPr>
          <a:xfrm>
            <a:off x="7305905" y="3031857"/>
            <a:ext cx="1404471" cy="1404470"/>
            <a:chOff x="1600200" y="2285866"/>
            <a:chExt cx="1053353" cy="1053353"/>
          </a:xfrm>
          <a:solidFill>
            <a:schemeClr val="accent2"/>
          </a:solidFill>
        </p:grpSpPr>
        <p:sp>
          <p:nvSpPr>
            <p:cNvPr id="61" name="椭圆 60"/>
            <p:cNvSpPr/>
            <p:nvPr/>
          </p:nvSpPr>
          <p:spPr>
            <a:xfrm>
              <a:off x="1600200" y="2285866"/>
              <a:ext cx="1053353" cy="10533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62" name="文本框 61"/>
            <p:cNvSpPr txBox="1"/>
            <p:nvPr/>
          </p:nvSpPr>
          <p:spPr>
            <a:xfrm>
              <a:off x="1883987" y="2463594"/>
              <a:ext cx="485775" cy="677799"/>
            </a:xfrm>
            <a:prstGeom prst="rect">
              <a:avLst/>
            </a:prstGeom>
            <a:grp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紊乱</a:t>
              </a:r>
              <a:endPar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grpSp>
      <p:grpSp>
        <p:nvGrpSpPr>
          <p:cNvPr id="63" name="组合 62"/>
          <p:cNvGrpSpPr/>
          <p:nvPr/>
        </p:nvGrpSpPr>
        <p:grpSpPr>
          <a:xfrm>
            <a:off x="9300941" y="3031857"/>
            <a:ext cx="1404471" cy="1404470"/>
            <a:chOff x="1600200" y="2285866"/>
            <a:chExt cx="1053353" cy="1053353"/>
          </a:xfrm>
        </p:grpSpPr>
        <p:sp>
          <p:nvSpPr>
            <p:cNvPr id="64" name="椭圆 63"/>
            <p:cNvSpPr/>
            <p:nvPr/>
          </p:nvSpPr>
          <p:spPr>
            <a:xfrm>
              <a:off x="1600200" y="2285866"/>
              <a:ext cx="1053353" cy="105335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65" name="文本框 64"/>
            <p:cNvSpPr txBox="1"/>
            <p:nvPr/>
          </p:nvSpPr>
          <p:spPr>
            <a:xfrm>
              <a:off x="1883988" y="2463594"/>
              <a:ext cx="485775" cy="677799"/>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症状</a:t>
              </a:r>
              <a:endParaRPr kumimoji="0" lang="zh-CN" altLang="en-US" sz="2665" b="1" i="0" u="none" strike="noStrike" kern="1200" cap="none" spc="4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wipe(left)">
                                      <p:cBhvr>
                                        <p:cTn id="14" dur="500"/>
                                        <p:tgtEl>
                                          <p:spTgt spid="4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p:cTn id="19" dur="500" fill="hold"/>
                                        <p:tgtEl>
                                          <p:spTgt spid="51"/>
                                        </p:tgtEl>
                                        <p:attrNameLst>
                                          <p:attrName>ppt_w</p:attrName>
                                        </p:attrNameLst>
                                      </p:cBhvr>
                                      <p:tavLst>
                                        <p:tav tm="0">
                                          <p:val>
                                            <p:fltVal val="0"/>
                                          </p:val>
                                        </p:tav>
                                        <p:tav tm="100000">
                                          <p:val>
                                            <p:strVal val="#ppt_w"/>
                                          </p:val>
                                        </p:tav>
                                      </p:tavLst>
                                    </p:anim>
                                    <p:anim calcmode="lin" valueType="num">
                                      <p:cBhvr>
                                        <p:cTn id="20" dur="500" fill="hold"/>
                                        <p:tgtEl>
                                          <p:spTgt spid="51"/>
                                        </p:tgtEl>
                                        <p:attrNameLst>
                                          <p:attrName>ppt_h</p:attrName>
                                        </p:attrNameLst>
                                      </p:cBhvr>
                                      <p:tavLst>
                                        <p:tav tm="0">
                                          <p:val>
                                            <p:fltVal val="0"/>
                                          </p:val>
                                        </p:tav>
                                        <p:tav tm="100000">
                                          <p:val>
                                            <p:strVal val="#ppt_h"/>
                                          </p:val>
                                        </p:tav>
                                      </p:tavLst>
                                    </p:anim>
                                    <p:animEffect transition="in" filter="fade">
                                      <p:cBhvr>
                                        <p:cTn id="21" dur="500"/>
                                        <p:tgtEl>
                                          <p:spTgt spid="51"/>
                                        </p:tgtEl>
                                      </p:cBhvr>
                                    </p:animEffect>
                                  </p:childTnLst>
                                </p:cTn>
                              </p:par>
                              <p:par>
                                <p:cTn id="22" presetID="53" presetClass="entr" presetSubtype="16" fill="hold" nodeType="withEffect">
                                  <p:stCondLst>
                                    <p:cond delay="0"/>
                                  </p:stCondLst>
                                  <p:childTnLst>
                                    <p:set>
                                      <p:cBhvr>
                                        <p:cTn id="23" dur="1" fill="hold">
                                          <p:stCondLst>
                                            <p:cond delay="0"/>
                                          </p:stCondLst>
                                        </p:cTn>
                                        <p:tgtEl>
                                          <p:spTgt spid="54"/>
                                        </p:tgtEl>
                                        <p:attrNameLst>
                                          <p:attrName>style.visibility</p:attrName>
                                        </p:attrNameLst>
                                      </p:cBhvr>
                                      <p:to>
                                        <p:strVal val="visible"/>
                                      </p:to>
                                    </p:set>
                                    <p:anim calcmode="lin" valueType="num">
                                      <p:cBhvr>
                                        <p:cTn id="24" dur="500" fill="hold"/>
                                        <p:tgtEl>
                                          <p:spTgt spid="54"/>
                                        </p:tgtEl>
                                        <p:attrNameLst>
                                          <p:attrName>ppt_w</p:attrName>
                                        </p:attrNameLst>
                                      </p:cBhvr>
                                      <p:tavLst>
                                        <p:tav tm="0">
                                          <p:val>
                                            <p:fltVal val="0"/>
                                          </p:val>
                                        </p:tav>
                                        <p:tav tm="100000">
                                          <p:val>
                                            <p:strVal val="#ppt_w"/>
                                          </p:val>
                                        </p:tav>
                                      </p:tavLst>
                                    </p:anim>
                                    <p:anim calcmode="lin" valueType="num">
                                      <p:cBhvr>
                                        <p:cTn id="25" dur="500" fill="hold"/>
                                        <p:tgtEl>
                                          <p:spTgt spid="54"/>
                                        </p:tgtEl>
                                        <p:attrNameLst>
                                          <p:attrName>ppt_h</p:attrName>
                                        </p:attrNameLst>
                                      </p:cBhvr>
                                      <p:tavLst>
                                        <p:tav tm="0">
                                          <p:val>
                                            <p:fltVal val="0"/>
                                          </p:val>
                                        </p:tav>
                                        <p:tav tm="100000">
                                          <p:val>
                                            <p:strVal val="#ppt_h"/>
                                          </p:val>
                                        </p:tav>
                                      </p:tavLst>
                                    </p:anim>
                                    <p:animEffect transition="in" filter="fade">
                                      <p:cBhvr>
                                        <p:cTn id="26" dur="500"/>
                                        <p:tgtEl>
                                          <p:spTgt spid="54"/>
                                        </p:tgtEl>
                                      </p:cBhvr>
                                    </p:animEffect>
                                  </p:childTnLst>
                                </p:cTn>
                              </p:par>
                              <p:par>
                                <p:cTn id="27" presetID="53" presetClass="entr" presetSubtype="16" fill="hold"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500" fill="hold"/>
                                        <p:tgtEl>
                                          <p:spTgt spid="57"/>
                                        </p:tgtEl>
                                        <p:attrNameLst>
                                          <p:attrName>ppt_w</p:attrName>
                                        </p:attrNameLst>
                                      </p:cBhvr>
                                      <p:tavLst>
                                        <p:tav tm="0">
                                          <p:val>
                                            <p:fltVal val="0"/>
                                          </p:val>
                                        </p:tav>
                                        <p:tav tm="100000">
                                          <p:val>
                                            <p:strVal val="#ppt_w"/>
                                          </p:val>
                                        </p:tav>
                                      </p:tavLst>
                                    </p:anim>
                                    <p:anim calcmode="lin" valueType="num">
                                      <p:cBhvr>
                                        <p:cTn id="30" dur="500" fill="hold"/>
                                        <p:tgtEl>
                                          <p:spTgt spid="57"/>
                                        </p:tgtEl>
                                        <p:attrNameLst>
                                          <p:attrName>ppt_h</p:attrName>
                                        </p:attrNameLst>
                                      </p:cBhvr>
                                      <p:tavLst>
                                        <p:tav tm="0">
                                          <p:val>
                                            <p:fltVal val="0"/>
                                          </p:val>
                                        </p:tav>
                                        <p:tav tm="100000">
                                          <p:val>
                                            <p:strVal val="#ppt_h"/>
                                          </p:val>
                                        </p:tav>
                                      </p:tavLst>
                                    </p:anim>
                                    <p:animEffect transition="in" filter="fade">
                                      <p:cBhvr>
                                        <p:cTn id="31" dur="500"/>
                                        <p:tgtEl>
                                          <p:spTgt spid="57"/>
                                        </p:tgtEl>
                                      </p:cBhvr>
                                    </p:animEffect>
                                  </p:childTnLst>
                                </p:cTn>
                              </p:par>
                              <p:par>
                                <p:cTn id="32" presetID="53" presetClass="entr" presetSubtype="16" fill="hold" nodeType="withEffect">
                                  <p:stCondLst>
                                    <p:cond delay="0"/>
                                  </p:stCondLst>
                                  <p:childTnLst>
                                    <p:set>
                                      <p:cBhvr>
                                        <p:cTn id="33" dur="1" fill="hold">
                                          <p:stCondLst>
                                            <p:cond delay="0"/>
                                          </p:stCondLst>
                                        </p:cTn>
                                        <p:tgtEl>
                                          <p:spTgt spid="60"/>
                                        </p:tgtEl>
                                        <p:attrNameLst>
                                          <p:attrName>style.visibility</p:attrName>
                                        </p:attrNameLst>
                                      </p:cBhvr>
                                      <p:to>
                                        <p:strVal val="visible"/>
                                      </p:to>
                                    </p:set>
                                    <p:anim calcmode="lin" valueType="num">
                                      <p:cBhvr>
                                        <p:cTn id="34" dur="500" fill="hold"/>
                                        <p:tgtEl>
                                          <p:spTgt spid="60"/>
                                        </p:tgtEl>
                                        <p:attrNameLst>
                                          <p:attrName>ppt_w</p:attrName>
                                        </p:attrNameLst>
                                      </p:cBhvr>
                                      <p:tavLst>
                                        <p:tav tm="0">
                                          <p:val>
                                            <p:fltVal val="0"/>
                                          </p:val>
                                        </p:tav>
                                        <p:tav tm="100000">
                                          <p:val>
                                            <p:strVal val="#ppt_w"/>
                                          </p:val>
                                        </p:tav>
                                      </p:tavLst>
                                    </p:anim>
                                    <p:anim calcmode="lin" valueType="num">
                                      <p:cBhvr>
                                        <p:cTn id="35" dur="500" fill="hold"/>
                                        <p:tgtEl>
                                          <p:spTgt spid="60"/>
                                        </p:tgtEl>
                                        <p:attrNameLst>
                                          <p:attrName>ppt_h</p:attrName>
                                        </p:attrNameLst>
                                      </p:cBhvr>
                                      <p:tavLst>
                                        <p:tav tm="0">
                                          <p:val>
                                            <p:fltVal val="0"/>
                                          </p:val>
                                        </p:tav>
                                        <p:tav tm="100000">
                                          <p:val>
                                            <p:strVal val="#ppt_h"/>
                                          </p:val>
                                        </p:tav>
                                      </p:tavLst>
                                    </p:anim>
                                    <p:animEffect transition="in" filter="fade">
                                      <p:cBhvr>
                                        <p:cTn id="36" dur="500"/>
                                        <p:tgtEl>
                                          <p:spTgt spid="60"/>
                                        </p:tgtEl>
                                      </p:cBhvr>
                                    </p:animEffect>
                                  </p:childTnLst>
                                </p:cTn>
                              </p:par>
                              <p:par>
                                <p:cTn id="37" presetID="53" presetClass="entr" presetSubtype="16"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p:cTn id="39" dur="500" fill="hold"/>
                                        <p:tgtEl>
                                          <p:spTgt spid="63"/>
                                        </p:tgtEl>
                                        <p:attrNameLst>
                                          <p:attrName>ppt_w</p:attrName>
                                        </p:attrNameLst>
                                      </p:cBhvr>
                                      <p:tavLst>
                                        <p:tav tm="0">
                                          <p:val>
                                            <p:fltVal val="0"/>
                                          </p:val>
                                        </p:tav>
                                        <p:tav tm="100000">
                                          <p:val>
                                            <p:strVal val="#ppt_w"/>
                                          </p:val>
                                        </p:tav>
                                      </p:tavLst>
                                    </p:anim>
                                    <p:anim calcmode="lin" valueType="num">
                                      <p:cBhvr>
                                        <p:cTn id="40" dur="500" fill="hold"/>
                                        <p:tgtEl>
                                          <p:spTgt spid="63"/>
                                        </p:tgtEl>
                                        <p:attrNameLst>
                                          <p:attrName>ppt_h</p:attrName>
                                        </p:attrNameLst>
                                      </p:cBhvr>
                                      <p:tavLst>
                                        <p:tav tm="0">
                                          <p:val>
                                            <p:fltVal val="0"/>
                                          </p:val>
                                        </p:tav>
                                        <p:tav tm="100000">
                                          <p:val>
                                            <p:strVal val="#ppt_h"/>
                                          </p:val>
                                        </p:tav>
                                      </p:tavLst>
                                    </p:anim>
                                    <p:animEffect transition="in" filter="fade">
                                      <p:cBhvr>
                                        <p:cTn id="41" dur="500"/>
                                        <p:tgtEl>
                                          <p:spTgt spid="63"/>
                                        </p:tgtEl>
                                      </p:cBhvr>
                                    </p:animEffect>
                                  </p:childTnLst>
                                </p:cTn>
                              </p:par>
                            </p:childTnLst>
                          </p:cTn>
                        </p:par>
                        <p:par>
                          <p:cTn id="42" fill="hold">
                            <p:stCondLst>
                              <p:cond delay="500"/>
                            </p:stCondLst>
                            <p:childTnLst>
                              <p:par>
                                <p:cTn id="43" presetID="2" presetClass="entr" presetSubtype="4"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additive="base">
                                        <p:cTn id="45" dur="500" fill="hold"/>
                                        <p:tgtEl>
                                          <p:spTgt spid="49"/>
                                        </p:tgtEl>
                                        <p:attrNameLst>
                                          <p:attrName>ppt_x</p:attrName>
                                        </p:attrNameLst>
                                      </p:cBhvr>
                                      <p:tavLst>
                                        <p:tav tm="0">
                                          <p:val>
                                            <p:strVal val="#ppt_x"/>
                                          </p:val>
                                        </p:tav>
                                        <p:tav tm="100000">
                                          <p:val>
                                            <p:strVal val="#ppt_x"/>
                                          </p:val>
                                        </p:tav>
                                      </p:tavLst>
                                    </p:anim>
                                    <p:anim calcmode="lin" valueType="num">
                                      <p:cBhvr additive="base">
                                        <p:cTn id="4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9" grpId="0"/>
      <p:bldP spid="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矩形 28"/>
          <p:cNvSpPr/>
          <p:nvPr/>
        </p:nvSpPr>
        <p:spPr>
          <a:xfrm>
            <a:off x="1422400" y="2819400"/>
            <a:ext cx="9550400" cy="944118"/>
          </a:xfrm>
          <a:prstGeom prst="rect">
            <a:avLst/>
          </a:prstGeom>
        </p:spPr>
        <p:txBody>
          <a:bodyPr wrap="square">
            <a:spAutoFit/>
          </a:bodyPr>
          <a:lstStyle/>
          <a:p>
            <a:pPr marL="381000" marR="0" lvl="0" indent="-381000" algn="l" defTabSz="1219200" rtl="0" eaLnBrk="1" fontAlgn="auto" latinLnBrk="0" hangingPunct="1">
              <a:lnSpc>
                <a:spcPct val="150000"/>
              </a:lnSpc>
              <a:spcBef>
                <a:spcPct val="0"/>
              </a:spcBef>
              <a:spcAft>
                <a:spcPct val="0"/>
              </a:spcAft>
              <a:buClrTx/>
              <a:buSzTx/>
              <a:buFont typeface="Wingdings" panose="05000000000000000000" pitchFamily="2" charset="2"/>
              <a:buChar char="l"/>
              <a:defRPr/>
            </a:pPr>
            <a:r>
              <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rPr>
              <a:t>人在高温环境中，身体会大量出汗，丢失大量盐分，使血液中的钠含量过低，引起肌肉痉挛。</a:t>
            </a:r>
            <a:endPar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nvGrpSpPr>
          <p:cNvPr id="31" name="组合 30"/>
          <p:cNvGrpSpPr/>
          <p:nvPr/>
        </p:nvGrpSpPr>
        <p:grpSpPr>
          <a:xfrm>
            <a:off x="1524000" y="1701801"/>
            <a:ext cx="9347200" cy="1005686"/>
            <a:chOff x="1066800" y="1352550"/>
            <a:chExt cx="7010400" cy="754264"/>
          </a:xfrm>
        </p:grpSpPr>
        <p:sp>
          <p:nvSpPr>
            <p:cNvPr id="32" name="矩形 31"/>
            <p:cNvSpPr/>
            <p:nvPr/>
          </p:nvSpPr>
          <p:spPr>
            <a:xfrm>
              <a:off x="3810000" y="1365756"/>
              <a:ext cx="1573306" cy="727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33" name="矩形 32"/>
            <p:cNvSpPr/>
            <p:nvPr/>
          </p:nvSpPr>
          <p:spPr>
            <a:xfrm>
              <a:off x="6503894" y="1379552"/>
              <a:ext cx="1573306" cy="7272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34" name="矩形 33"/>
            <p:cNvSpPr/>
            <p:nvPr/>
          </p:nvSpPr>
          <p:spPr>
            <a:xfrm>
              <a:off x="1066800" y="1352550"/>
              <a:ext cx="1573306" cy="7272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200" rtl="0" eaLnBrk="1" fontAlgn="auto"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prstClr val="white"/>
                </a:solidFill>
                <a:effectLst/>
                <a:uLnTx/>
                <a:uFillTx/>
                <a:latin typeface="Calibri" panose="020F0502020204030204"/>
                <a:ea typeface="黑体" panose="02010609060101010101" pitchFamily="49" charset="-122"/>
                <a:cs typeface="+mn-cs"/>
              </a:endParaRPr>
            </a:p>
          </p:txBody>
        </p:sp>
        <p:sp>
          <p:nvSpPr>
            <p:cNvPr id="35" name="文本框 34"/>
            <p:cNvSpPr txBox="1"/>
            <p:nvPr/>
          </p:nvSpPr>
          <p:spPr>
            <a:xfrm>
              <a:off x="1330079" y="1498141"/>
              <a:ext cx="1046747" cy="388620"/>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热痉挛</a:t>
              </a:r>
              <a:endPar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37" name="文本框 36"/>
            <p:cNvSpPr txBox="1"/>
            <p:nvPr/>
          </p:nvSpPr>
          <p:spPr>
            <a:xfrm>
              <a:off x="4073281" y="1516618"/>
              <a:ext cx="1046747" cy="388620"/>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热衰竭</a:t>
              </a:r>
              <a:endPar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43" name="文本框 42"/>
            <p:cNvSpPr txBox="1"/>
            <p:nvPr/>
          </p:nvSpPr>
          <p:spPr>
            <a:xfrm>
              <a:off x="6787451" y="1504950"/>
              <a:ext cx="1046747" cy="388620"/>
            </a:xfrm>
            <a:prstGeom prst="rect">
              <a:avLst/>
            </a:prstGeom>
            <a:no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rPr>
                <a:t>热射病</a:t>
              </a:r>
              <a:endParaRPr kumimoji="0" lang="zh-CN" altLang="en-US" sz="2800" b="0" i="0" u="none" strike="noStrike" kern="1200" cap="none" spc="300" normalizeH="0" baseline="0" noProof="0">
                <a:ln>
                  <a:noFill/>
                </a:ln>
                <a:solidFill>
                  <a:prstClr val="white"/>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grpSp>
      <p:sp>
        <p:nvSpPr>
          <p:cNvPr id="47" name="矩形 46"/>
          <p:cNvSpPr/>
          <p:nvPr/>
        </p:nvSpPr>
        <p:spPr>
          <a:xfrm>
            <a:off x="1417189" y="3816211"/>
            <a:ext cx="9550400" cy="944118"/>
          </a:xfrm>
          <a:prstGeom prst="rect">
            <a:avLst/>
          </a:prstGeom>
        </p:spPr>
        <p:txBody>
          <a:bodyPr wrap="square">
            <a:spAutoFit/>
          </a:bodyPr>
          <a:lstStyle/>
          <a:p>
            <a:pPr marL="381000" marR="0" lvl="0" indent="-381000" algn="l" defTabSz="1219200" rtl="0" eaLnBrk="1" fontAlgn="auto" latinLnBrk="0" hangingPunct="1">
              <a:lnSpc>
                <a:spcPct val="150000"/>
              </a:lnSpc>
              <a:spcBef>
                <a:spcPct val="0"/>
              </a:spcBef>
              <a:spcAft>
                <a:spcPct val="0"/>
              </a:spcAft>
              <a:buClrTx/>
              <a:buSzTx/>
              <a:buFont typeface="Wingdings" panose="05000000000000000000" pitchFamily="2" charset="2"/>
              <a:buChar char="l"/>
              <a:defRPr/>
            </a:pPr>
            <a:r>
              <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rPr>
              <a:t>由于水盐的大量丢失,发 生低血容量休克.集体为了散热,心输出量大大增加,使得心血管系统的负荷加重,导致心血管功能不全或周围循环衰竭. </a:t>
            </a:r>
            <a:endPar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48" name="矩形 47"/>
          <p:cNvSpPr/>
          <p:nvPr/>
        </p:nvSpPr>
        <p:spPr>
          <a:xfrm>
            <a:off x="1422400" y="4953000"/>
            <a:ext cx="9550400" cy="944118"/>
          </a:xfrm>
          <a:prstGeom prst="rect">
            <a:avLst/>
          </a:prstGeom>
        </p:spPr>
        <p:txBody>
          <a:bodyPr wrap="square">
            <a:spAutoFit/>
          </a:bodyPr>
          <a:lstStyle/>
          <a:p>
            <a:pPr marL="381000" marR="0" lvl="0" indent="-381000" algn="l" defTabSz="1219200" rtl="0" eaLnBrk="1" fontAlgn="auto" latinLnBrk="0" hangingPunct="1">
              <a:lnSpc>
                <a:spcPct val="150000"/>
              </a:lnSpc>
              <a:spcBef>
                <a:spcPct val="0"/>
              </a:spcBef>
              <a:spcAft>
                <a:spcPct val="0"/>
              </a:spcAft>
              <a:buClrTx/>
              <a:buSzTx/>
              <a:buFont typeface="Wingdings" panose="05000000000000000000" pitchFamily="2" charset="2"/>
              <a:buChar char="l"/>
              <a:defRPr/>
            </a:pPr>
            <a:r>
              <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rPr>
              <a:t>如果人们在烈日下活动或停留时间过长，直接在烈日的曝晒下，强烈的日光穿透头部皮肤及颅骨引起脑细胞受损，进而造成脑组织的充血、水肿。</a:t>
            </a:r>
            <a:endParaRPr kumimoji="0" lang="zh-CN" altLang="en-US" sz="1865"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wipe(left)">
                                      <p:cBhvr>
                                        <p:cTn id="14" dur="500"/>
                                        <p:tgtEl>
                                          <p:spTgt spid="2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left)">
                                      <p:cBhvr>
                                        <p:cTn id="19" dur="500"/>
                                        <p:tgtEl>
                                          <p:spTgt spid="4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wipe(left)">
                                      <p:cBhvr>
                                        <p:cTn id="2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47" grpId="0"/>
      <p:bldP spid="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0" y="6750278"/>
            <a:ext cx="360000" cy="116840"/>
          </a:xfrm>
          <a:prstGeom prst="rect">
            <a:avLst/>
          </a:prstGeom>
          <a:noFill/>
        </p:spPr>
        <p:txBody>
          <a:bodyPr wrap="square">
            <a:spAutoFit/>
          </a:bodyPr>
          <a:lstStyle/>
          <a:p>
            <a:r>
              <a:rPr lang="zh-CN" altLang="en-US" sz="100">
                <a:noFill/>
              </a:rPr>
              <a:t>docerID:4610637</a:t>
            </a:r>
            <a:endParaRPr lang="zh-CN" altLang="en-US" sz="100">
              <a:noFill/>
            </a:endParaRPr>
          </a:p>
        </p:txBody>
      </p:sp>
      <p:sp>
        <p:nvSpPr>
          <p:cNvPr id="20" name="文本框 19"/>
          <p:cNvSpPr txBox="1"/>
          <p:nvPr/>
        </p:nvSpPr>
        <p:spPr>
          <a:xfrm>
            <a:off x="812801" y="2006600"/>
            <a:ext cx="1656236" cy="1066800"/>
          </a:xfrm>
          <a:prstGeom prst="rect">
            <a:avLst/>
          </a:prstGeom>
          <a:noFill/>
          <a:ln>
            <a:solidFill>
              <a:schemeClr val="accent1"/>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高温</a:t>
            </a:r>
            <a:endPar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环境</a:t>
            </a:r>
            <a:endPar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1" name="文本框 20"/>
          <p:cNvSpPr txBox="1"/>
          <p:nvPr/>
        </p:nvSpPr>
        <p:spPr>
          <a:xfrm>
            <a:off x="3018266" y="2006600"/>
            <a:ext cx="1656236" cy="1066800"/>
          </a:xfrm>
          <a:prstGeom prst="rect">
            <a:avLst/>
          </a:prstGeom>
          <a:noFill/>
          <a:ln>
            <a:solidFill>
              <a:schemeClr val="accent2"/>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户外</a:t>
            </a:r>
            <a:endPar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活动</a:t>
            </a:r>
            <a:endPar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2" name="文本框 21"/>
          <p:cNvSpPr txBox="1"/>
          <p:nvPr/>
        </p:nvSpPr>
        <p:spPr>
          <a:xfrm>
            <a:off x="5223732" y="2006600"/>
            <a:ext cx="1656236" cy="1066800"/>
          </a:xfrm>
          <a:prstGeom prst="rect">
            <a:avLst/>
          </a:prstGeom>
          <a:noFill/>
          <a:ln>
            <a:solidFill>
              <a:schemeClr val="accent1"/>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人群</a:t>
            </a:r>
            <a:endPar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拥挤</a:t>
            </a:r>
            <a:endPar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3" name="文本框 22"/>
          <p:cNvSpPr txBox="1"/>
          <p:nvPr/>
        </p:nvSpPr>
        <p:spPr>
          <a:xfrm>
            <a:off x="7429197" y="2006600"/>
            <a:ext cx="1656236" cy="1066800"/>
          </a:xfrm>
          <a:prstGeom prst="rect">
            <a:avLst/>
          </a:prstGeom>
          <a:noFill/>
          <a:ln>
            <a:solidFill>
              <a:schemeClr val="accent2"/>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温度</a:t>
            </a:r>
            <a:endPar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rPr>
              <a:t>升高</a:t>
            </a:r>
            <a:endParaRPr kumimoji="0" lang="zh-CN" altLang="en-US" sz="3200" b="1" i="0" u="none" strike="noStrike" kern="1200" cap="none" spc="300" normalizeH="0" baseline="0" noProof="0">
              <a:ln>
                <a:noFill/>
              </a:ln>
              <a:solidFill>
                <a:srgbClr val="FFBD47"/>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4" name="文本框 23"/>
          <p:cNvSpPr txBox="1"/>
          <p:nvPr/>
        </p:nvSpPr>
        <p:spPr>
          <a:xfrm>
            <a:off x="9634663" y="2006600"/>
            <a:ext cx="1656236" cy="1066800"/>
          </a:xfrm>
          <a:prstGeom prst="rect">
            <a:avLst/>
          </a:prstGeom>
          <a:noFill/>
          <a:ln>
            <a:solidFill>
              <a:schemeClr val="accent1"/>
            </a:solid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抵抗</a:t>
            </a:r>
            <a:endPar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rPr>
              <a:t>底下</a:t>
            </a:r>
            <a:endParaRPr kumimoji="0" lang="zh-CN" altLang="en-US" sz="3200" b="1" i="0" u="none" strike="noStrike" kern="1200" cap="none" spc="300" normalizeH="0" baseline="0" noProof="0">
              <a:ln>
                <a:noFill/>
              </a:ln>
              <a:solidFill>
                <a:srgbClr val="E84C22"/>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5" name="文本框 24"/>
          <p:cNvSpPr txBox="1"/>
          <p:nvPr/>
        </p:nvSpPr>
        <p:spPr>
          <a:xfrm>
            <a:off x="812801" y="3369953"/>
            <a:ext cx="1653519" cy="146304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在高温环境的空间里如果再加上通风差，则极易发生中暑</a:t>
            </a: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6" name="文本框 25"/>
          <p:cNvSpPr txBox="1"/>
          <p:nvPr/>
        </p:nvSpPr>
        <p:spPr>
          <a:xfrm>
            <a:off x="3020983" y="3356504"/>
            <a:ext cx="1653519" cy="1234440"/>
          </a:xfrm>
          <a:prstGeom prst="rect">
            <a:avLst/>
          </a:prstGeom>
          <a:solidFill>
            <a:schemeClr val="accent2"/>
          </a:solidFill>
        </p:spPr>
        <p:txBody>
          <a:bodyPr wrap="square" rtlCol="0">
            <a:spAutoFit/>
          </a:bodyPr>
          <a:lstStyle/>
          <a:p>
            <a:pPr marL="0" marR="0" lvl="0" indent="0" algn="l"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l"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户外活动时受阳光直接暴晒，再加上大地受阳光的暴晒</a:t>
            </a: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8" name="文本框 27"/>
          <p:cNvSpPr txBox="1"/>
          <p:nvPr/>
        </p:nvSpPr>
        <p:spPr>
          <a:xfrm>
            <a:off x="5223731" y="3491395"/>
            <a:ext cx="1653519" cy="1234440"/>
          </a:xfrm>
          <a:prstGeom prst="rect">
            <a:avLst/>
          </a:prstGeom>
          <a:solidFill>
            <a:schemeClr val="accent1"/>
          </a:solidFill>
        </p:spPr>
        <p:txBody>
          <a:bodyPr wrap="square" rtlCol="0" anchor="ctr" anchorCtr="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在公共场所家中，人群拥挤集中产热集中，散热困难</a:t>
            </a: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9" name="文本框 28"/>
          <p:cNvSpPr txBox="1"/>
          <p:nvPr/>
        </p:nvSpPr>
        <p:spPr>
          <a:xfrm>
            <a:off x="7431914" y="3356503"/>
            <a:ext cx="1653519" cy="1463040"/>
          </a:xfrm>
          <a:prstGeom prst="rect">
            <a:avLst/>
          </a:prstGeom>
          <a:solidFill>
            <a:schemeClr val="accent2"/>
          </a:solidFill>
        </p:spPr>
        <p:txBody>
          <a:bodyPr wrap="square" rtlCol="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大气温度再度升高，使人的脑膜充血，大脑皮层缺血而引起中暑</a:t>
            </a: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30" name="文本框 29"/>
          <p:cNvSpPr txBox="1"/>
          <p:nvPr/>
        </p:nvSpPr>
        <p:spPr>
          <a:xfrm>
            <a:off x="9637381" y="3327400"/>
            <a:ext cx="1653519" cy="1463040"/>
          </a:xfrm>
          <a:prstGeom prst="rect">
            <a:avLst/>
          </a:prstGeom>
          <a:solidFill>
            <a:schemeClr val="accent1"/>
          </a:solidFill>
        </p:spPr>
        <p:txBody>
          <a:bodyPr wrap="square" rtlCol="0">
            <a:spAutoFit/>
          </a:bodyPr>
          <a:lstStyle/>
          <a:p>
            <a:pPr marL="0" marR="0" lvl="0" indent="0" algn="ctr" defTabSz="1219200" rtl="0" eaLnBrk="1" fontAlgn="auto" latinLnBrk="0" hangingPunct="1">
              <a:lnSpc>
                <a:spcPts val="1800"/>
              </a:lnSpc>
              <a:spcBef>
                <a:spcPct val="0"/>
              </a:spcBef>
              <a:spcAft>
                <a:spcPct val="0"/>
              </a:spcAft>
              <a:buClrTx/>
              <a:buSzTx/>
              <a:buFontTx/>
              <a:buNone/>
              <a:defRPr/>
            </a:pP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ctr" defTabSz="1219200" rtl="0" eaLnBrk="1" fontAlgn="auto" latinLnBrk="0" hangingPunct="1">
              <a:lnSpc>
                <a:spcPts val="1800"/>
              </a:lnSpc>
              <a:spcBef>
                <a:spcPct val="0"/>
              </a:spcBef>
              <a:spcAft>
                <a:spcPct val="0"/>
              </a:spcAft>
              <a:buClrTx/>
              <a:buSzTx/>
              <a:buFontTx/>
              <a:buNone/>
              <a:defRPr/>
            </a:pPr>
            <a:r>
              <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人的嗅觉神经麻痹、呼吸急促、身体抵抗力低下，导致中暑发生</a:t>
            </a:r>
            <a:endParaRPr kumimoji="0" lang="en-US" altLang="zh-CN" sz="1600" b="0" i="0" u="none" strike="noStrike" kern="1200" cap="none" spc="30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ppt_x"/>
                                          </p:val>
                                        </p:tav>
                                        <p:tav tm="100000">
                                          <p:val>
                                            <p:strVal val="#ppt_x"/>
                                          </p:val>
                                        </p:tav>
                                      </p:tavLst>
                                    </p:anim>
                                    <p:anim calcmode="lin" valueType="num">
                                      <p:cBhvr additive="base">
                                        <p:cTn id="12" dur="500" fill="hold"/>
                                        <p:tgtEl>
                                          <p:spTgt spid="2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 calcmode="lin" valueType="num">
                                      <p:cBhvr>
                                        <p:cTn id="34" dur="500" fill="hold"/>
                                        <p:tgtEl>
                                          <p:spTgt spid="26"/>
                                        </p:tgtEl>
                                        <p:attrNameLst>
                                          <p:attrName>ppt_w</p:attrName>
                                        </p:attrNameLst>
                                      </p:cBhvr>
                                      <p:tavLst>
                                        <p:tav tm="0">
                                          <p:val>
                                            <p:fltVal val="0"/>
                                          </p:val>
                                        </p:tav>
                                        <p:tav tm="100000">
                                          <p:val>
                                            <p:strVal val="#ppt_w"/>
                                          </p:val>
                                        </p:tav>
                                      </p:tavLst>
                                    </p:anim>
                                    <p:anim calcmode="lin" valueType="num">
                                      <p:cBhvr>
                                        <p:cTn id="35" dur="500" fill="hold"/>
                                        <p:tgtEl>
                                          <p:spTgt spid="26"/>
                                        </p:tgtEl>
                                        <p:attrNameLst>
                                          <p:attrName>ppt_h</p:attrName>
                                        </p:attrNameLst>
                                      </p:cBhvr>
                                      <p:tavLst>
                                        <p:tav tm="0">
                                          <p:val>
                                            <p:fltVal val="0"/>
                                          </p:val>
                                        </p:tav>
                                        <p:tav tm="100000">
                                          <p:val>
                                            <p:strVal val="#ppt_h"/>
                                          </p:val>
                                        </p:tav>
                                      </p:tavLst>
                                    </p:anim>
                                    <p:animEffect transition="in" filter="fade">
                                      <p:cBhvr>
                                        <p:cTn id="36" dur="500"/>
                                        <p:tgtEl>
                                          <p:spTgt spid="26"/>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 calcmode="lin" valueType="num">
                                      <p:cBhvr>
                                        <p:cTn id="44" dur="500" fill="hold"/>
                                        <p:tgtEl>
                                          <p:spTgt spid="29"/>
                                        </p:tgtEl>
                                        <p:attrNameLst>
                                          <p:attrName>ppt_w</p:attrName>
                                        </p:attrNameLst>
                                      </p:cBhvr>
                                      <p:tavLst>
                                        <p:tav tm="0">
                                          <p:val>
                                            <p:fltVal val="0"/>
                                          </p:val>
                                        </p:tav>
                                        <p:tav tm="100000">
                                          <p:val>
                                            <p:strVal val="#ppt_w"/>
                                          </p:val>
                                        </p:tav>
                                      </p:tavLst>
                                    </p:anim>
                                    <p:anim calcmode="lin" valueType="num">
                                      <p:cBhvr>
                                        <p:cTn id="45" dur="500" fill="hold"/>
                                        <p:tgtEl>
                                          <p:spTgt spid="29"/>
                                        </p:tgtEl>
                                        <p:attrNameLst>
                                          <p:attrName>ppt_h</p:attrName>
                                        </p:attrNameLst>
                                      </p:cBhvr>
                                      <p:tavLst>
                                        <p:tav tm="0">
                                          <p:val>
                                            <p:fltVal val="0"/>
                                          </p:val>
                                        </p:tav>
                                        <p:tav tm="100000">
                                          <p:val>
                                            <p:strVal val="#ppt_h"/>
                                          </p:val>
                                        </p:tav>
                                      </p:tavLst>
                                    </p:anim>
                                    <p:animEffect transition="in" filter="fade">
                                      <p:cBhvr>
                                        <p:cTn id="46" dur="500"/>
                                        <p:tgtEl>
                                          <p:spTgt spid="29"/>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p:cTn id="49" dur="500" fill="hold"/>
                                        <p:tgtEl>
                                          <p:spTgt spid="30"/>
                                        </p:tgtEl>
                                        <p:attrNameLst>
                                          <p:attrName>ppt_w</p:attrName>
                                        </p:attrNameLst>
                                      </p:cBhvr>
                                      <p:tavLst>
                                        <p:tav tm="0">
                                          <p:val>
                                            <p:fltVal val="0"/>
                                          </p:val>
                                        </p:tav>
                                        <p:tav tm="100000">
                                          <p:val>
                                            <p:strVal val="#ppt_w"/>
                                          </p:val>
                                        </p:tav>
                                      </p:tavLst>
                                    </p:anim>
                                    <p:anim calcmode="lin" valueType="num">
                                      <p:cBhvr>
                                        <p:cTn id="50" dur="500" fill="hold"/>
                                        <p:tgtEl>
                                          <p:spTgt spid="30"/>
                                        </p:tgtEl>
                                        <p:attrNameLst>
                                          <p:attrName>ppt_h</p:attrName>
                                        </p:attrNameLst>
                                      </p:cBhvr>
                                      <p:tavLst>
                                        <p:tav tm="0">
                                          <p:val>
                                            <p:fltVal val="0"/>
                                          </p:val>
                                        </p:tav>
                                        <p:tav tm="100000">
                                          <p:val>
                                            <p:strVal val="#ppt_h"/>
                                          </p:val>
                                        </p:tav>
                                      </p:tavLst>
                                    </p:anim>
                                    <p:animEffect transition="in" filter="fade">
                                      <p:cBhvr>
                                        <p:cTn id="5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P spid="28" grpId="0" animBg="1"/>
      <p:bldP spid="29" grpId="0" animBg="1"/>
      <p:bldP spid="3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117600" y="2510313"/>
            <a:ext cx="4470400" cy="2933700"/>
          </a:xfrm>
          <a:prstGeom prst="rect">
            <a:avLst/>
          </a:prstGeom>
          <a:noFill/>
        </p:spPr>
        <p:txBody>
          <a:bodyPr wrap="square" rtlCol="0">
            <a:spAutoFit/>
          </a:bodyPr>
          <a:lstStyle/>
          <a:p>
            <a:pPr marL="0" marR="0" lvl="0" indent="0" algn="l" defTabSz="1219200" rtl="0" eaLnBrk="1" fontAlgn="auto" latinLnBrk="0" hangingPunct="1">
              <a:lnSpc>
                <a:spcPct val="20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症状：高温环境下，出现头痛、头晕口渴、多汗、四肢无力发酸、注意力不集中、动作不协调等症状。体温正常或略有升高。处理：及时转移到阴凉通风处补充水和盐分短时间内即可恢复。</a:t>
            </a:r>
            <a:endPar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12" name="文本框 11"/>
          <p:cNvSpPr txBox="1"/>
          <p:nvPr/>
        </p:nvSpPr>
        <p:spPr>
          <a:xfrm>
            <a:off x="1258624" y="2006601"/>
            <a:ext cx="4024576" cy="41681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先兆：体温在38℃以内的中暑</a:t>
            </a:r>
            <a:endPar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3" name="文本框 22"/>
          <p:cNvSpPr txBox="1"/>
          <p:nvPr/>
        </p:nvSpPr>
        <p:spPr>
          <a:xfrm>
            <a:off x="6603999" y="2514601"/>
            <a:ext cx="4267200" cy="3075813"/>
          </a:xfrm>
          <a:prstGeom prst="rect">
            <a:avLst/>
          </a:prstGeom>
          <a:noFill/>
        </p:spPr>
        <p:txBody>
          <a:bodyPr wrap="square" rtlCol="0">
            <a:spAutoFit/>
          </a:bodyPr>
          <a:lstStyle/>
          <a:p>
            <a:pPr marL="0" marR="0" lvl="0" indent="0" algn="l" defTabSz="1219200" rtl="0" eaLnBrk="1" fontAlgn="auto" latinLnBrk="0" hangingPunct="1">
              <a:lnSpc>
                <a:spcPct val="15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体温在39℃左右，伴有面色潮红、皮肤灼热、呼吸急促、呕吐、血压下降等症状者为轻度中暑；症状：体温往往在38℃以上除头晕、口渴外往往有面色潮红、大量出汗、皮肤灼热等表现，或出现四肢湿冷、面色苍白、血压下降、脉搏增快等表现。</a:t>
            </a:r>
            <a:endPar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24" name="文本框 23"/>
          <p:cNvSpPr txBox="1"/>
          <p:nvPr/>
        </p:nvSpPr>
        <p:spPr>
          <a:xfrm>
            <a:off x="6705601" y="2006271"/>
            <a:ext cx="4024576" cy="41681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轻度中暑的表现</a:t>
            </a:r>
            <a:endPar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cxnSp>
        <p:nvCxnSpPr>
          <p:cNvPr id="4" name="直接连接符 3"/>
          <p:cNvCxnSpPr/>
          <p:nvPr/>
        </p:nvCxnSpPr>
        <p:spPr>
          <a:xfrm flipH="1">
            <a:off x="5994400" y="1905001"/>
            <a:ext cx="0" cy="3947225"/>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p:cTn id="18" dur="500" fill="hold"/>
                                        <p:tgtEl>
                                          <p:spTgt spid="24"/>
                                        </p:tgtEl>
                                        <p:attrNameLst>
                                          <p:attrName>ppt_w</p:attrName>
                                        </p:attrNameLst>
                                      </p:cBhvr>
                                      <p:tavLst>
                                        <p:tav tm="0">
                                          <p:val>
                                            <p:fltVal val="0"/>
                                          </p:val>
                                        </p:tav>
                                        <p:tav tm="100000">
                                          <p:val>
                                            <p:strVal val="#ppt_w"/>
                                          </p:val>
                                        </p:tav>
                                      </p:tavLst>
                                    </p:anim>
                                    <p:anim calcmode="lin" valueType="num">
                                      <p:cBhvr>
                                        <p:cTn id="19" dur="500" fill="hold"/>
                                        <p:tgtEl>
                                          <p:spTgt spid="24"/>
                                        </p:tgtEl>
                                        <p:attrNameLst>
                                          <p:attrName>ppt_h</p:attrName>
                                        </p:attrNameLst>
                                      </p:cBhvr>
                                      <p:tavLst>
                                        <p:tav tm="0">
                                          <p:val>
                                            <p:fltVal val="0"/>
                                          </p:val>
                                        </p:tav>
                                        <p:tav tm="100000">
                                          <p:val>
                                            <p:strVal val="#ppt_h"/>
                                          </p:val>
                                        </p:tav>
                                      </p:tavLst>
                                    </p:anim>
                                    <p:animEffect transition="in" filter="fade">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up)">
                                      <p:cBhvr>
                                        <p:cTn id="25" dur="500"/>
                                        <p:tgtEl>
                                          <p:spTgt spid="11"/>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wipe(up)">
                                      <p:cBhvr>
                                        <p:cTn id="2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23" grpId="0"/>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4876800" y="2616529"/>
            <a:ext cx="5892800" cy="2933700"/>
          </a:xfrm>
          <a:prstGeom prst="rect">
            <a:avLst/>
          </a:prstGeom>
          <a:noFill/>
        </p:spPr>
        <p:txBody>
          <a:bodyPr wrap="square" rtlCol="0">
            <a:spAutoFit/>
          </a:bodyPr>
          <a:lstStyle/>
          <a:p>
            <a:pPr marL="0" marR="0" lvl="0" indent="0" algn="l" defTabSz="1219200" rtl="0" eaLnBrk="1" fontAlgn="auto" latinLnBrk="0" hangingPunct="1">
              <a:lnSpc>
                <a:spcPct val="200000"/>
              </a:lnSpc>
              <a:spcBef>
                <a:spcPct val="0"/>
              </a:spcBef>
              <a:spcAft>
                <a:spcPct val="0"/>
              </a:spcAft>
              <a:buClrTx/>
              <a:buSzTx/>
              <a:buFontTx/>
              <a:buNone/>
              <a:defRPr/>
            </a:pPr>
            <a:r>
              <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rPr>
              <a:t>轻度中暑：体温在39℃左右，伴有面色潮红、皮肤灼热、呼吸急促、呕吐、血压下降等症状者为轻度中暑症状：体温往往在38℃以上，除头晕、口渴外往往有面色潮红、大量出汗、皮肤灼热等表现，或出现四肢湿冷、面色苍白、血压下降、脉搏增快等表现。　　　　</a:t>
            </a:r>
            <a:endParaRPr kumimoji="0" lang="zh-CN" altLang="en-US" sz="1865" b="0" i="0" u="none" strike="noStrike" kern="1200" cap="none" spc="0" normalizeH="0" baseline="0" noProof="0" dirty="0">
              <a:ln>
                <a:noFill/>
              </a:ln>
              <a:solidFill>
                <a:prstClr val="black"/>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
        <p:nvSpPr>
          <p:cNvPr id="12" name="文本框 11"/>
          <p:cNvSpPr txBox="1"/>
          <p:nvPr/>
        </p:nvSpPr>
        <p:spPr>
          <a:xfrm>
            <a:off x="4978400" y="2108200"/>
            <a:ext cx="5588000" cy="416814"/>
          </a:xfrm>
          <a:prstGeom prst="rect">
            <a:avLst/>
          </a:prstGeom>
          <a:solidFill>
            <a:schemeClr val="accent1"/>
          </a:solidFill>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rPr>
              <a:t>重度中暑的表现</a:t>
            </a:r>
            <a:endParaRPr kumimoji="0" lang="zh-CN" altLang="en-US" sz="2135" b="1" i="0" u="none" strike="noStrike" kern="1200" cap="none" spc="0" normalizeH="0" baseline="0" noProof="0">
              <a:ln>
                <a:noFill/>
              </a:ln>
              <a:solidFill>
                <a:prstClr val="white"/>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pic>
        <p:nvPicPr>
          <p:cNvPr id="3" name="图片 2"/>
          <p:cNvPicPr>
            <a:picLocks noChangeAspect="1"/>
          </p:cNvPicPr>
          <p:nvPr/>
        </p:nvPicPr>
        <p:blipFill>
          <a:blip r:embed="rId1" cstate="email"/>
          <a:stretch>
            <a:fillRect/>
          </a:stretch>
        </p:blipFill>
        <p:spPr>
          <a:xfrm>
            <a:off x="812432" y="1998508"/>
            <a:ext cx="4267569" cy="3470955"/>
          </a:xfrm>
          <a:prstGeom prst="rect">
            <a:avLst/>
          </a:prstGeom>
        </p:spPr>
      </p:pic>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up)">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3666268" y="1974456"/>
            <a:ext cx="4859465" cy="2064144"/>
            <a:chOff x="3666267" y="1821359"/>
            <a:chExt cx="4859465" cy="2064144"/>
          </a:xfrm>
        </p:grpSpPr>
        <p:sp>
          <p:nvSpPr>
            <p:cNvPr id="13" name="文本框 12"/>
            <p:cNvSpPr txBox="1"/>
            <p:nvPr/>
          </p:nvSpPr>
          <p:spPr>
            <a:xfrm>
              <a:off x="3666267" y="2869840"/>
              <a:ext cx="4859465" cy="1005840"/>
            </a:xfrm>
            <a:prstGeom prst="rect">
              <a:avLst/>
            </a:prstGeom>
            <a:noFill/>
            <a:ln>
              <a:noFill/>
            </a:ln>
          </p:spPr>
          <p:txBody>
            <a:bodyPr wrap="square" rtlCol="0">
              <a:spAutoFit/>
            </a:bodyPr>
            <a:lstStyle/>
            <a:p>
              <a:pPr marL="0" marR="0" lvl="0" indent="0" algn="dist" defTabSz="1219200" rtl="0" eaLnBrk="1" fontAlgn="auto" latinLnBrk="0" hangingPunct="1">
                <a:lnSpc>
                  <a:spcPct val="100000"/>
                </a:lnSpc>
                <a:spcBef>
                  <a:spcPct val="0"/>
                </a:spcBef>
                <a:spcAft>
                  <a:spcPct val="0"/>
                </a:spcAft>
                <a:buClrTx/>
                <a:buSzTx/>
                <a:buFontTx/>
                <a:buNone/>
                <a:defRPr/>
              </a:pPr>
              <a:r>
                <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防暑常识</a:t>
              </a:r>
              <a:endParaRPr kumimoji="0" lang="zh-CN" altLang="en-US" sz="6000" b="1"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sp>
          <p:nvSpPr>
            <p:cNvPr id="14" name="文本框 13"/>
            <p:cNvSpPr txBox="1"/>
            <p:nvPr/>
          </p:nvSpPr>
          <p:spPr>
            <a:xfrm>
              <a:off x="4660132" y="1821359"/>
              <a:ext cx="2871739" cy="762000"/>
            </a:xfrm>
            <a:prstGeom prst="rect">
              <a:avLst/>
            </a:prstGeom>
            <a:noFill/>
            <a:ln>
              <a:noFill/>
            </a:ln>
          </p:spPr>
          <p:txBody>
            <a:bodyPr wrap="square" rtlCol="0">
              <a:spAutoFit/>
            </a:bodyPr>
            <a:lstStyle/>
            <a:p>
              <a:pPr marL="0" marR="0" lvl="0" indent="0" algn="ctr" defTabSz="1219200" rtl="0" eaLnBrk="1" fontAlgn="auto" latinLnBrk="0" hangingPunct="1">
                <a:lnSpc>
                  <a:spcPct val="100000"/>
                </a:lnSpc>
                <a:spcBef>
                  <a:spcPct val="0"/>
                </a:spcBef>
                <a:spcAft>
                  <a:spcPct val="0"/>
                </a:spcAft>
                <a:buClrTx/>
                <a:buSzTx/>
                <a:buFontTx/>
                <a:buNone/>
                <a:defRPr/>
              </a:pPr>
              <a:r>
                <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rPr>
                <a:t>第二部分</a:t>
              </a:r>
              <a:endParaRPr kumimoji="0" lang="zh-CN" altLang="en-US" sz="4400" b="0" i="0" u="none" strike="noStrike" kern="1200" cap="none" spc="0" normalizeH="0" baseline="0" noProof="0">
                <a:ln>
                  <a:noFill/>
                </a:ln>
                <a:solidFill>
                  <a:srgbClr val="E84C22"/>
                </a:solidFill>
                <a:effectLst/>
                <a:uLnTx/>
                <a:uFillTx/>
                <a:latin typeface="黑体" panose="02010609060101010101" pitchFamily="49" charset="-122"/>
                <a:ea typeface="黑体" panose="02010609060101010101" pitchFamily="49" charset="-122"/>
                <a:cs typeface="微软雅黑" panose="020B0503020204020204" charset="-122"/>
              </a:endParaRPr>
            </a:p>
          </p:txBody>
        </p:sp>
      </p:grpSp>
    </p:spTree>
  </p:cSld>
  <p:clrMapOvr>
    <a:masterClrMapping/>
  </p:clrMapOvr>
  <p:transition/>
</p:sld>
</file>

<file path=ppt/tags/tag1.xml><?xml version="1.0" encoding="utf-8"?>
<p:tagLst xmlns:p="http://schemas.openxmlformats.org/presentationml/2006/main">
  <p:tag name="TIMING" val="|0.1|0.9|0.9|1|0.8|1|1.1"/>
</p:tagLst>
</file>

<file path=ppt/tags/tag10.xml><?xml version="1.0" encoding="utf-8"?>
<p:tagLst xmlns:p="http://schemas.openxmlformats.org/presentationml/2006/main">
  <p:tag name="TIMING" val="|0.4|1|1|1.1|0.8|0.8|0.8"/>
</p:tagLst>
</file>

<file path=ppt/tags/tag11.xml><?xml version="1.0" encoding="utf-8"?>
<p:tagLst xmlns:p="http://schemas.openxmlformats.org/presentationml/2006/main">
  <p:tag name="TIMING" val="|0.4|1|1|1.1|0.8|0.8|0.8"/>
</p:tagLst>
</file>

<file path=ppt/tags/tag12.xml><?xml version="1.0" encoding="utf-8"?>
<p:tagLst xmlns:p="http://schemas.openxmlformats.org/presentationml/2006/main">
  <p:tag name="AS_OS" val="Unix 3.10 unknown"/>
  <p:tag name="AS_RELEASE_DATE" val="2020.11.30"/>
  <p:tag name="AS_TITLE" val="Aspose.Slides for Java"/>
  <p:tag name="AS_VERSION" val="20.11"/>
  <p:tag name="commondata" val="eyJoZGlkIjoiYTQ3YTc2YjBlNWRhYjQ0NTA0MDBkN2E0YWM4YTZjZGMifQ=="/>
</p:tagLst>
</file>

<file path=ppt/tags/tag2.xml><?xml version="1.0" encoding="utf-8"?>
<p:tagLst xmlns:p="http://schemas.openxmlformats.org/presentationml/2006/main">
  <p:tag name="TIMING" val="|0.1|0.9|0.9|1|0.8|1|1.1"/>
</p:tagLst>
</file>

<file path=ppt/tags/tag3.xml><?xml version="1.0" encoding="utf-8"?>
<p:tagLst xmlns:p="http://schemas.openxmlformats.org/presentationml/2006/main">
  <p:tag name="TIMING" val="|0.1|0.9|0.9|1|0.8|1|1.1"/>
</p:tagLst>
</file>

<file path=ppt/tags/tag4.xml><?xml version="1.0" encoding="utf-8"?>
<p:tagLst xmlns:p="http://schemas.openxmlformats.org/presentationml/2006/main">
  <p:tag name="TIMING" val="|0.1|0.9|0.9|1|0.8|1|1.1"/>
</p:tagLst>
</file>

<file path=ppt/tags/tag5.xml><?xml version="1.0" encoding="utf-8"?>
<p:tagLst xmlns:p="http://schemas.openxmlformats.org/presentationml/2006/main">
  <p:tag name="TIMING" val="|0.1|0.9|0.9|1|0.8|1|1.1"/>
</p:tagLst>
</file>

<file path=ppt/tags/tag6.xml><?xml version="1.0" encoding="utf-8"?>
<p:tagLst xmlns:p="http://schemas.openxmlformats.org/presentationml/2006/main">
  <p:tag name="TIMING" val="|0.5|0.4|0.5|0.4|0.4|0.4|0.5|0.4|0.7|0.6|0.8|0.6|0.4|0.5|0.4|0.5|0.6|0.5|0.4|0.7|0.5|0.7|0.4"/>
</p:tagLst>
</file>

<file path=ppt/tags/tag7.xml><?xml version="1.0" encoding="utf-8"?>
<p:tagLst xmlns:p="http://schemas.openxmlformats.org/presentationml/2006/main">
  <p:tag name="TIMING" val="|0.4|1|1|1.1|0.8|0.8|0.8"/>
</p:tagLst>
</file>

<file path=ppt/tags/tag8.xml><?xml version="1.0" encoding="utf-8"?>
<p:tagLst xmlns:p="http://schemas.openxmlformats.org/presentationml/2006/main">
  <p:tag name="TIMING" val="|0.4|1|1|1.1|0.8|0.8|0.8"/>
</p:tagLst>
</file>

<file path=ppt/tags/tag9.xml><?xml version="1.0" encoding="utf-8"?>
<p:tagLst xmlns:p="http://schemas.openxmlformats.org/presentationml/2006/main">
  <p:tag name="TIMING" val="|0.4|1|1|1.1|0.8|0.8|0.8"/>
</p:tagLst>
</file>

<file path=ppt/theme/theme1.xml><?xml version="1.0" encoding="utf-8"?>
<a:theme xmlns:a="http://schemas.openxmlformats.org/drawingml/2006/main" name="www.pptying.com">
  <a:themeElements>
    <a:clrScheme name="红橙色">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自定义 19">
      <a:majorFont>
        <a:latin typeface="Calibri"/>
        <a:ea typeface="微软雅黑"/>
        <a:cs typeface="Arial"/>
      </a:majorFont>
      <a:minorFont>
        <a:latin typeface="Calibri"/>
        <a:ea typeface="黑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2137</Words>
  <Application>WPS 演示</Application>
  <PresentationFormat>宽屏</PresentationFormat>
  <Paragraphs>208</Paragraphs>
  <Slides>21</Slides>
  <Notes>11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21</vt:i4>
      </vt:variant>
    </vt:vector>
  </HeadingPairs>
  <TitlesOfParts>
    <vt:vector size="35" baseType="lpstr">
      <vt:lpstr>Arial</vt:lpstr>
      <vt:lpstr>宋体</vt:lpstr>
      <vt:lpstr>Wingdings</vt:lpstr>
      <vt:lpstr>黑体</vt:lpstr>
      <vt:lpstr>Calibri</vt:lpstr>
      <vt:lpstr>微软雅黑</vt:lpstr>
      <vt:lpstr>Arial Unicode MS</vt:lpstr>
      <vt:lpstr>FZHei-B01S</vt:lpstr>
      <vt:lpstr>Meiryo</vt:lpstr>
      <vt:lpstr>Yu Gothic UI</vt:lpstr>
      <vt:lpstr>Arial Narrow</vt:lpstr>
      <vt:lpstr>Calibri</vt:lpstr>
      <vt:lpstr>Calibri Light</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4</cp:revision>
  <cp:lastPrinted>2021-09-12T20:06:00Z</cp:lastPrinted>
  <dcterms:created xsi:type="dcterms:W3CDTF">2021-09-12T20:06:00Z</dcterms:created>
  <dcterms:modified xsi:type="dcterms:W3CDTF">2024-06-07T11:54:49Z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1B43A04FB154450BAFD054658FAC376A_13</vt:lpwstr>
  </property>
  <property fmtid="{D5CDD505-2E9C-101B-9397-08002B2CF9AE}" pid="7" name="KSOProductBuildVer">
    <vt:lpwstr>2052-12.1.0.16417</vt:lpwstr>
  </property>
</Properties>
</file>