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4"/>
  </p:notesMasterIdLst>
  <p:sldIdLst>
    <p:sldId id="342" r:id="rId3"/>
    <p:sldId id="343" r:id="rId5"/>
    <p:sldId id="344" r:id="rId6"/>
    <p:sldId id="329" r:id="rId7"/>
    <p:sldId id="258" r:id="rId8"/>
    <p:sldId id="345" r:id="rId9"/>
    <p:sldId id="299" r:id="rId10"/>
    <p:sldId id="301" r:id="rId11"/>
    <p:sldId id="260" r:id="rId12"/>
    <p:sldId id="341" r:id="rId13"/>
    <p:sldId id="281" r:id="rId14"/>
    <p:sldId id="334" r:id="rId15"/>
    <p:sldId id="303" r:id="rId16"/>
    <p:sldId id="328" r:id="rId17"/>
    <p:sldId id="346" r:id="rId18"/>
    <p:sldId id="262" r:id="rId19"/>
    <p:sldId id="273" r:id="rId20"/>
    <p:sldId id="333" r:id="rId21"/>
    <p:sldId id="339" r:id="rId22"/>
    <p:sldId id="335" r:id="rId23"/>
    <p:sldId id="347" r:id="rId24"/>
    <p:sldId id="271" r:id="rId25"/>
    <p:sldId id="336" r:id="rId26"/>
    <p:sldId id="266" r:id="rId27"/>
    <p:sldId id="367" r:id="rId28"/>
  </p:sldIdLst>
  <p:sldSz cx="12192000" cy="6858000"/>
  <p:notesSz cx="6858000" cy="9144000"/>
  <p:custDataLst>
    <p:tags r:id="rId32"/>
  </p:custDataLst>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2FA"/>
    <a:srgbClr val="FF66FF"/>
    <a:srgbClr val="FF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howGuides="1">
      <p:cViewPr varScale="1">
        <p:scale>
          <a:sx n="108" d="100"/>
          <a:sy n="108" d="100"/>
        </p:scale>
        <p:origin x="678" y="114"/>
      </p:cViewPr>
      <p:guideLst>
        <p:guide orient="horz" pos="2159"/>
        <p:guide pos="384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gs" Target="tags/tag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1B6611A-0693-456B-B08C-E48066EECD98}"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二级</a:t>
            </a:r>
            <a:endParaRPr lang="zh-CN" altLang="en-US" noProof="0"/>
          </a:p>
          <a:p>
            <a:pPr lvl="2"/>
            <a:r>
              <a:rPr lang="zh-CN" altLang="en-US" noProof="0"/>
              <a:t>三级</a:t>
            </a:r>
            <a:endParaRPr lang="zh-CN" altLang="en-US" noProof="0"/>
          </a:p>
          <a:p>
            <a:pPr lvl="3"/>
            <a:r>
              <a:rPr lang="zh-CN" altLang="en-US" noProof="0"/>
              <a:t>四级</a:t>
            </a:r>
            <a:endParaRPr lang="zh-CN" altLang="en-US" noProof="0"/>
          </a:p>
          <a:p>
            <a:pPr lvl="4"/>
            <a:r>
              <a:rPr lang="zh-CN" altLang="en-US" noProof="0"/>
              <a:t>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eaLnBrk="1" hangingPunct="1">
              <a:defRPr sz="1200" smtClean="0">
                <a:latin typeface="等线" panose="02010600030101010101" pitchFamily="2" charset="-122"/>
              </a:defRPr>
            </a:lvl1pPr>
          </a:lstStyle>
          <a:p>
            <a:pPr>
              <a:defRPr/>
            </a:pPr>
            <a:fld id="{222065E4-22D1-4CBB-A0F0-DC5DD1BCCAD6}"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867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867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a:t>
            </a:r>
            <a:endParaRPr lang="zh-CN" altLang="en-US">
              <a:latin typeface="等线"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789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789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10</a:t>
            </a:r>
            <a:endParaRPr lang="zh-CN" altLang="en-US">
              <a:latin typeface="等线"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891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891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11</a:t>
            </a:r>
            <a:endParaRPr lang="zh-CN" altLang="en-US">
              <a:latin typeface="等线"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993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r>
              <a:rPr lang="en-US" altLang="zh-CN" dirty="0" smtClean="0"/>
              <a:t>https://www.ypppt.com/</a:t>
            </a:r>
            <a:endParaRPr lang="zh-CN" altLang="en-US" dirty="0" smtClean="0"/>
          </a:p>
        </p:txBody>
      </p:sp>
      <p:sp>
        <p:nvSpPr>
          <p:cNvPr id="3994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12</a:t>
            </a:r>
            <a:endParaRPr lang="zh-CN" altLang="en-US">
              <a:latin typeface="等线"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096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13</a:t>
            </a:r>
            <a:endParaRPr lang="zh-CN" altLang="en-US">
              <a:latin typeface="等线"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98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198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14</a:t>
            </a:r>
            <a:endParaRPr lang="zh-CN" altLang="en-US">
              <a:latin typeface="等线"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301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301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15</a:t>
            </a:r>
            <a:endParaRPr lang="zh-CN" altLang="en-US">
              <a:latin typeface="等线"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403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403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16</a:t>
            </a:r>
            <a:endParaRPr lang="zh-CN" altLang="en-US">
              <a:latin typeface="等线"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505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506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17</a:t>
            </a:r>
            <a:endParaRPr lang="zh-CN" altLang="en-US">
              <a:latin typeface="等线"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608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608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18</a:t>
            </a:r>
            <a:endParaRPr lang="zh-CN" altLang="en-US">
              <a:latin typeface="等线"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710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710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19</a:t>
            </a:r>
            <a:endParaRPr lang="zh-CN" altLang="en-US">
              <a:latin typeface="等线"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969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970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a:t>
            </a:r>
            <a:endParaRPr lang="zh-CN" altLang="en-US">
              <a:latin typeface="等线" panose="02010600030101010101" pitchFamily="2"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813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813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20</a:t>
            </a:r>
            <a:endParaRPr lang="zh-CN" altLang="en-US">
              <a:latin typeface="等线" panose="02010600030101010101" pitchFamily="2"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915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4915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21</a:t>
            </a:r>
            <a:endParaRPr lang="zh-CN" altLang="en-US">
              <a:latin typeface="等线"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017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5018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22</a:t>
            </a:r>
            <a:endParaRPr lang="zh-CN" altLang="en-US">
              <a:latin typeface="等线" panose="02010600030101010101" pitchFamily="2"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120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5120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23</a:t>
            </a:r>
            <a:endParaRPr lang="zh-CN" altLang="en-US">
              <a:latin typeface="等线" panose="02010600030101010101" pitchFamily="2"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222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5222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24</a:t>
            </a:r>
            <a:endParaRPr lang="zh-CN" altLang="en-US">
              <a:latin typeface="等线" panose="02010600030101010101" pitchFamily="2"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072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072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3</a:t>
            </a:r>
            <a:endParaRPr lang="zh-CN" altLang="en-US">
              <a:latin typeface="等线"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174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174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4</a:t>
            </a:r>
            <a:endParaRPr lang="zh-CN" altLang="en-US">
              <a:latin typeface="等线"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277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277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5</a:t>
            </a:r>
            <a:endParaRPr lang="zh-CN" altLang="en-US">
              <a:latin typeface="等线"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379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379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6</a:t>
            </a:r>
            <a:endParaRPr lang="zh-CN" altLang="en-US">
              <a:latin typeface="等线"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481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482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7</a:t>
            </a:r>
            <a:endParaRPr lang="zh-CN" altLang="en-US">
              <a:latin typeface="等线"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584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584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8</a:t>
            </a:r>
            <a:endParaRPr lang="zh-CN" altLang="en-US">
              <a:latin typeface="等线"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686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686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zh-CN">
                <a:latin typeface="等线" panose="02010600030101010101" pitchFamily="2" charset="-122"/>
              </a:rPr>
              <a:t>9</a:t>
            </a:r>
            <a:endParaRPr lang="zh-CN" altLang="en-US">
              <a:latin typeface="等线"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spd="slow" advTm="2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spd="slow" advTm="200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389" y="6356746"/>
            <a:ext cx="2742447" cy="364275"/>
          </a:xfrm>
        </p:spPr>
        <p:txBody>
          <a:bodyPr/>
          <a:lstStyle/>
          <a:p>
            <a:fld id="{32BF82D2-7A68-459D-A996-9BDDA2518FA4}" type="datetimeFigureOut">
              <a:rPr lang="zh-CN" altLang="en-US" smtClean="0"/>
            </a:fld>
            <a:endParaRPr lang="zh-CN" altLang="en-US"/>
          </a:p>
        </p:txBody>
      </p:sp>
      <p:sp>
        <p:nvSpPr>
          <p:cNvPr id="3" name="页脚占位符 2"/>
          <p:cNvSpPr>
            <a:spLocks noGrp="1"/>
          </p:cNvSpPr>
          <p:nvPr>
            <p:ph type="ftr" sz="quarter" idx="11"/>
          </p:nvPr>
        </p:nvSpPr>
        <p:spPr>
          <a:xfrm>
            <a:off x="4038412" y="6356746"/>
            <a:ext cx="4115176" cy="364275"/>
          </a:xfrm>
        </p:spPr>
        <p:txBody>
          <a:bodyPr/>
          <a:lstStyle/>
          <a:p>
            <a:endParaRPr lang="zh-CN" altLang="en-US"/>
          </a:p>
        </p:txBody>
      </p:sp>
      <p:sp>
        <p:nvSpPr>
          <p:cNvPr id="4" name="灯片编号占位符 3"/>
          <p:cNvSpPr>
            <a:spLocks noGrp="1"/>
          </p:cNvSpPr>
          <p:nvPr>
            <p:ph type="sldNum" sz="quarter" idx="12"/>
          </p:nvPr>
        </p:nvSpPr>
        <p:spPr>
          <a:xfrm>
            <a:off x="8611165" y="6356746"/>
            <a:ext cx="2742447" cy="364275"/>
          </a:xfrm>
        </p:spPr>
        <p:txBody>
          <a:bodyPr/>
          <a:lstStyle/>
          <a:p>
            <a:fld id="{3E01EE5D-26FB-46D5-A381-ECFB35BF1D34}" type="slidenum">
              <a:rPr lang="zh-CN" altLang="en-US" smtClean="0"/>
            </a:fld>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4.png"/><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组合 10"/>
          <p:cNvGrpSpPr/>
          <p:nvPr userDrawn="1"/>
        </p:nvGrpSpPr>
        <p:grpSpPr bwMode="auto">
          <a:xfrm>
            <a:off x="-117475" y="0"/>
            <a:ext cx="12296775" cy="6873875"/>
            <a:chOff x="-104775" y="-15875"/>
            <a:chExt cx="10264775" cy="5730875"/>
          </a:xfrm>
        </p:grpSpPr>
        <p:pic>
          <p:nvPicPr>
            <p:cNvPr id="1027" name="图片 5"/>
            <p:cNvPicPr>
              <a:picLocks noChangeAspect="1" noChangeArrowheads="1"/>
            </p:cNvPicPr>
            <p:nvPr userDrawn="1"/>
          </p:nvPicPr>
          <p:blipFill>
            <a:blip r:embed="rId4" cstate="email"/>
            <a:srcRect/>
            <a:stretch>
              <a:fillRect/>
            </a:stretch>
          </p:blipFill>
          <p:spPr bwMode="auto">
            <a:xfrm>
              <a:off x="0" y="0"/>
              <a:ext cx="10160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图片 7"/>
            <p:cNvPicPr>
              <a:picLocks noChangeAspect="1" noChangeArrowheads="1"/>
            </p:cNvPicPr>
            <p:nvPr userDrawn="1"/>
          </p:nvPicPr>
          <p:blipFill>
            <a:blip r:embed="rId5"/>
            <a:srcRect/>
            <a:stretch>
              <a:fillRect/>
            </a:stretch>
          </p:blipFill>
          <p:spPr bwMode="auto">
            <a:xfrm>
              <a:off x="-4763" y="-7938"/>
              <a:ext cx="10160001" cy="5715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图片 9"/>
            <p:cNvPicPr>
              <a:picLocks noChangeAspect="1" noChangeArrowheads="1"/>
            </p:cNvPicPr>
            <p:nvPr userDrawn="1"/>
          </p:nvPicPr>
          <p:blipFill>
            <a:blip r:embed="rId6" cstate="email"/>
            <a:srcRect/>
            <a:stretch>
              <a:fillRect/>
            </a:stretch>
          </p:blipFill>
          <p:spPr bwMode="auto">
            <a:xfrm>
              <a:off x="6951663" y="0"/>
              <a:ext cx="320675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图片 11"/>
            <p:cNvPicPr>
              <a:picLocks noChangeAspect="1" noChangeArrowheads="1"/>
            </p:cNvPicPr>
            <p:nvPr userDrawn="1"/>
          </p:nvPicPr>
          <p:blipFill>
            <a:blip r:embed="rId7" cstate="email"/>
            <a:srcRect/>
            <a:stretch>
              <a:fillRect/>
            </a:stretch>
          </p:blipFill>
          <p:spPr bwMode="auto">
            <a:xfrm>
              <a:off x="-104775" y="-15875"/>
              <a:ext cx="25082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slow" advTm="200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jpe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23.pn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4.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image" Target="../media/image25.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3.xml"/><Relationship Id="rId2" Type="http://schemas.openxmlformats.org/officeDocument/2006/relationships/hyperlink" Target="https://www.pptying.com" TargetMode="External"/><Relationship Id="rId1" Type="http://schemas.openxmlformats.org/officeDocument/2006/relationships/image" Target="../media/image26.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图片 6"/>
          <p:cNvPicPr>
            <a:picLocks noChangeAspect="1" noChangeArrowheads="1"/>
          </p:cNvPicPr>
          <p:nvPr/>
        </p:nvPicPr>
        <p:blipFill>
          <a:blip r:embed="rId2" cstate="email"/>
          <a:srcRect/>
          <a:stretch>
            <a:fillRect/>
          </a:stretch>
        </p:blipFill>
        <p:spPr bwMode="auto">
          <a:xfrm>
            <a:off x="9525" y="763588"/>
            <a:ext cx="12192000"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图片 12"/>
          <p:cNvPicPr>
            <a:picLocks noChangeAspect="1" noChangeArrowheads="1"/>
          </p:cNvPicPr>
          <p:nvPr/>
        </p:nvPicPr>
        <p:blipFill>
          <a:blip r:embed="rId3" cstate="email"/>
          <a:srcRect/>
          <a:stretch>
            <a:fillRect/>
          </a:stretch>
        </p:blipFill>
        <p:spPr bwMode="auto">
          <a:xfrm>
            <a:off x="9525" y="0"/>
            <a:ext cx="44259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文本框 18"/>
          <p:cNvSpPr txBox="1"/>
          <p:nvPr/>
        </p:nvSpPr>
        <p:spPr>
          <a:xfrm>
            <a:off x="2403396" y="1384138"/>
            <a:ext cx="2814597" cy="1107996"/>
          </a:xfrm>
          <a:prstGeom prst="rect">
            <a:avLst/>
          </a:prstGeom>
          <a:noFill/>
        </p:spPr>
        <p:txBody>
          <a:bodyPr>
            <a:spAutoFit/>
          </a:bodyPr>
          <a:lstStyle/>
          <a:p>
            <a:pPr eaLnBrk="1" fontAlgn="auto" hangingPunct="1">
              <a:spcBef>
                <a:spcPts val="0"/>
              </a:spcBef>
              <a:spcAft>
                <a:spcPts val="0"/>
              </a:spcAft>
              <a:defRPr/>
            </a:pPr>
            <a:r>
              <a:rPr lang="zh-CN" altLang="en-US" sz="6600" b="1" dirty="0">
                <a:blipFill dpi="0" rotWithShape="1">
                  <a:blip r:embed="rId4"/>
                  <a:srcRect/>
                  <a:stretch>
                    <a:fillRect/>
                  </a:stretch>
                </a:blipFill>
                <a:latin typeface="微软雅黑" panose="020B0503020204020204" pitchFamily="34" charset="-122"/>
                <a:ea typeface="微软雅黑" panose="020B0503020204020204" pitchFamily="34" charset="-122"/>
              </a:rPr>
              <a:t>小学生</a:t>
            </a:r>
            <a:endParaRPr lang="zh-CN" altLang="en-US" sz="6600" b="1" dirty="0">
              <a:blipFill dpi="0" rotWithShape="1">
                <a:blip r:embed="rId4"/>
                <a:srcRect/>
                <a:stretch>
                  <a:fillRect/>
                </a:stretch>
              </a:blipFill>
              <a:latin typeface="微软雅黑" panose="020B0503020204020204" pitchFamily="34" charset="-122"/>
              <a:ea typeface="微软雅黑" panose="020B0503020204020204" pitchFamily="34" charset="-122"/>
            </a:endParaRPr>
          </a:p>
        </p:txBody>
      </p:sp>
      <p:pic>
        <p:nvPicPr>
          <p:cNvPr id="2056" name="图片 20"/>
          <p:cNvPicPr>
            <a:picLocks noChangeAspect="1" noChangeArrowheads="1"/>
          </p:cNvPicPr>
          <p:nvPr/>
        </p:nvPicPr>
        <p:blipFill>
          <a:blip r:embed="rId5" cstate="email"/>
          <a:srcRect/>
          <a:stretch>
            <a:fillRect/>
          </a:stretch>
        </p:blipFill>
        <p:spPr bwMode="auto">
          <a:xfrm>
            <a:off x="3725863" y="1082675"/>
            <a:ext cx="6561137" cy="280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750" fill="hold"/>
                                        <p:tgtEl>
                                          <p:spTgt spid="19"/>
                                        </p:tgtEl>
                                        <p:attrNameLst>
                                          <p:attrName>ppt_w</p:attrName>
                                        </p:attrNameLst>
                                      </p:cBhvr>
                                      <p:tavLst>
                                        <p:tav tm="0">
                                          <p:val>
                                            <p:fltVal val="0"/>
                                          </p:val>
                                        </p:tav>
                                        <p:tav tm="100000">
                                          <p:val>
                                            <p:strVal val="#ppt_w"/>
                                          </p:val>
                                        </p:tav>
                                      </p:tavLst>
                                    </p:anim>
                                    <p:anim calcmode="lin" valueType="num">
                                      <p:cBhvr>
                                        <p:cTn id="8" dur="750" fill="hold"/>
                                        <p:tgtEl>
                                          <p:spTgt spid="19"/>
                                        </p:tgtEl>
                                        <p:attrNameLst>
                                          <p:attrName>ppt_h</p:attrName>
                                        </p:attrNameLst>
                                      </p:cBhvr>
                                      <p:tavLst>
                                        <p:tav tm="0">
                                          <p:val>
                                            <p:fltVal val="0"/>
                                          </p:val>
                                        </p:tav>
                                        <p:tav tm="100000">
                                          <p:val>
                                            <p:strVal val="#ppt_h"/>
                                          </p:val>
                                        </p:tav>
                                      </p:tavLst>
                                    </p:anim>
                                    <p:animEffect transition="in" filter="fade">
                                      <p:cBhvr>
                                        <p:cTn id="9"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381000" y="1752600"/>
            <a:ext cx="7467600"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4000" smtClean="0">
                <a:latin typeface="微软雅黑" panose="020B0503020204020204" pitchFamily="34" charset="-122"/>
                <a:ea typeface="微软雅黑" panose="020B0503020204020204" pitchFamily="34" charset="-122"/>
              </a:rPr>
              <a:t>发生在大家身边的轻度不良行为：</a:t>
            </a:r>
            <a:endParaRPr lang="zh-CN" altLang="en-US" sz="4000" smtClean="0">
              <a:latin typeface="微软雅黑" panose="020B0503020204020204" pitchFamily="34" charset="-122"/>
              <a:ea typeface="微软雅黑" panose="020B0503020204020204" pitchFamily="34" charset="-122"/>
            </a:endParaRPr>
          </a:p>
        </p:txBody>
      </p:sp>
      <p:sp>
        <p:nvSpPr>
          <p:cNvPr id="11267" name="Rectangle 3"/>
          <p:cNvSpPr>
            <a:spLocks noGrp="1" noChangeArrowheads="1"/>
          </p:cNvSpPr>
          <p:nvPr>
            <p:ph idx="4294967295"/>
          </p:nvPr>
        </p:nvSpPr>
        <p:spPr bwMode="auto">
          <a:xfrm>
            <a:off x="381000" y="2743200"/>
            <a:ext cx="8686800" cy="2209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anose="020B0503020204020204" pitchFamily="34" charset="-122"/>
                <a:ea typeface="微软雅黑" panose="020B0503020204020204" pitchFamily="34" charset="-122"/>
              </a:rPr>
              <a:t>1</a:t>
            </a:r>
            <a:r>
              <a:rPr lang="zh-CN" altLang="en-US" smtClean="0">
                <a:latin typeface="微软雅黑" panose="020B0503020204020204" pitchFamily="34" charset="-122"/>
                <a:ea typeface="微软雅黑" panose="020B0503020204020204" pitchFamily="34" charset="-122"/>
              </a:rPr>
              <a:t>、上课说话，不爱学习      </a:t>
            </a:r>
            <a:r>
              <a:rPr lang="en-US" altLang="zh-CN" smtClean="0">
                <a:latin typeface="微软雅黑" panose="020B0503020204020204" pitchFamily="34" charset="-122"/>
                <a:ea typeface="微软雅黑" panose="020B0503020204020204" pitchFamily="34" charset="-122"/>
              </a:rPr>
              <a:t>2</a:t>
            </a:r>
            <a:r>
              <a:rPr lang="zh-CN" altLang="en-US" smtClean="0">
                <a:latin typeface="微软雅黑" panose="020B0503020204020204" pitchFamily="34" charset="-122"/>
                <a:ea typeface="微软雅黑" panose="020B0503020204020204" pitchFamily="34" charset="-122"/>
              </a:rPr>
              <a:t>、不听老师的话</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3</a:t>
            </a:r>
            <a:r>
              <a:rPr lang="zh-CN" altLang="en-US" smtClean="0">
                <a:latin typeface="微软雅黑" panose="020B0503020204020204" pitchFamily="34" charset="-122"/>
                <a:ea typeface="微软雅黑" panose="020B0503020204020204" pitchFamily="34" charset="-122"/>
              </a:rPr>
              <a:t>、欺负小同学                    </a:t>
            </a:r>
            <a:r>
              <a:rPr lang="en-US" altLang="zh-CN" smtClean="0">
                <a:latin typeface="微软雅黑" panose="020B0503020204020204" pitchFamily="34" charset="-122"/>
                <a:ea typeface="微软雅黑" panose="020B0503020204020204" pitchFamily="34" charset="-122"/>
              </a:rPr>
              <a:t>4</a:t>
            </a:r>
            <a:r>
              <a:rPr lang="zh-CN" altLang="en-US" smtClean="0">
                <a:latin typeface="微软雅黑" panose="020B0503020204020204" pitchFamily="34" charset="-122"/>
                <a:ea typeface="微软雅黑" panose="020B0503020204020204" pitchFamily="34" charset="-122"/>
              </a:rPr>
              <a:t>、不按时完成作业</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5</a:t>
            </a:r>
            <a:r>
              <a:rPr lang="zh-CN" altLang="en-US" smtClean="0">
                <a:latin typeface="微软雅黑" panose="020B0503020204020204" pitchFamily="34" charset="-122"/>
                <a:ea typeface="微软雅黑" panose="020B0503020204020204" pitchFamily="34" charset="-122"/>
              </a:rPr>
              <a:t>、乱丢垃圾         </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6</a:t>
            </a:r>
            <a:r>
              <a:rPr lang="zh-CN" altLang="en-US" smtClean="0">
                <a:latin typeface="微软雅黑" panose="020B0503020204020204" pitchFamily="34" charset="-122"/>
                <a:ea typeface="微软雅黑" panose="020B0503020204020204" pitchFamily="34" charset="-122"/>
              </a:rPr>
              <a:t>、过马路时不看红绿灯，乱闯红灯</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7</a:t>
            </a:r>
            <a:r>
              <a:rPr lang="zh-CN" altLang="en-US" smtClean="0">
                <a:latin typeface="微软雅黑" panose="020B0503020204020204" pitchFamily="34" charset="-122"/>
                <a:ea typeface="微软雅黑" panose="020B0503020204020204" pitchFamily="34" charset="-122"/>
              </a:rPr>
              <a:t>、不听父母的话。</a:t>
            </a:r>
            <a:endParaRPr lang="zh-CN" altLang="en-US" smtClean="0">
              <a:latin typeface="微软雅黑" panose="020B0503020204020204" pitchFamily="34" charset="-122"/>
              <a:ea typeface="微软雅黑" panose="020B0503020204020204" pitchFamily="34" charset="-122"/>
            </a:endParaRPr>
          </a:p>
        </p:txBody>
      </p:sp>
      <p:pic>
        <p:nvPicPr>
          <p:cNvPr id="11268" name="图片 2"/>
          <p:cNvPicPr>
            <a:picLocks noChangeAspect="1" noChangeArrowheads="1"/>
          </p:cNvPicPr>
          <p:nvPr/>
        </p:nvPicPr>
        <p:blipFill>
          <a:blip r:embed="rId1" cstate="email"/>
          <a:srcRect/>
          <a:stretch>
            <a:fillRect/>
          </a:stretch>
        </p:blipFill>
        <p:spPr bwMode="auto">
          <a:xfrm>
            <a:off x="8382000" y="2390775"/>
            <a:ext cx="3603625"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bwMode="auto">
          <a:xfrm>
            <a:off x="1752600" y="2209800"/>
            <a:ext cx="3505200" cy="649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latin typeface="微软雅黑" panose="020B0503020204020204" pitchFamily="34" charset="-122"/>
                <a:ea typeface="微软雅黑" panose="020B0503020204020204" pitchFamily="34" charset="-122"/>
              </a:rPr>
              <a:t>1</a:t>
            </a:r>
            <a:r>
              <a:rPr lang="zh-CN" altLang="en-US" smtClean="0">
                <a:latin typeface="微软雅黑" panose="020B0503020204020204" pitchFamily="34" charset="-122"/>
                <a:ea typeface="微软雅黑" panose="020B0503020204020204" pitchFamily="34" charset="-122"/>
              </a:rPr>
              <a:t>、参与赌博</a:t>
            </a:r>
            <a:endParaRPr lang="zh-CN" altLang="en-US" smtClean="0">
              <a:latin typeface="微软雅黑" panose="020B0503020204020204" pitchFamily="34" charset="-122"/>
              <a:ea typeface="微软雅黑" panose="020B0503020204020204" pitchFamily="34" charset="-122"/>
            </a:endParaRPr>
          </a:p>
        </p:txBody>
      </p:sp>
      <p:pic>
        <p:nvPicPr>
          <p:cNvPr id="11268" name="Picture 4" descr="1916329616"/>
          <p:cNvPicPr>
            <a:picLocks noChangeAspect="1" noChangeArrowheads="1"/>
          </p:cNvPicPr>
          <p:nvPr/>
        </p:nvPicPr>
        <p:blipFill>
          <a:blip r:embed="rId1" cstate="email"/>
          <a:srcRect/>
          <a:stretch>
            <a:fillRect/>
          </a:stretch>
        </p:blipFill>
        <p:spPr bwMode="auto">
          <a:xfrm>
            <a:off x="1447800" y="3124200"/>
            <a:ext cx="4016375"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t01dd7140a1478a7fca_副本"/>
          <p:cNvPicPr>
            <a:picLocks noChangeAspect="1" noChangeArrowheads="1"/>
          </p:cNvPicPr>
          <p:nvPr/>
        </p:nvPicPr>
        <p:blipFill>
          <a:blip r:embed="rId2"/>
          <a:srcRect/>
          <a:stretch>
            <a:fillRect/>
          </a:stretch>
        </p:blipFill>
        <p:spPr bwMode="auto">
          <a:xfrm>
            <a:off x="2362200" y="4581525"/>
            <a:ext cx="1931988"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20123172180317"/>
          <p:cNvPicPr>
            <a:picLocks noChangeAspect="1" noChangeArrowheads="1"/>
          </p:cNvPicPr>
          <p:nvPr/>
        </p:nvPicPr>
        <p:blipFill>
          <a:blip r:embed="rId3"/>
          <a:srcRect/>
          <a:stretch>
            <a:fillRect/>
          </a:stretch>
        </p:blipFill>
        <p:spPr bwMode="auto">
          <a:xfrm>
            <a:off x="6096000" y="3124200"/>
            <a:ext cx="4627563"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t01dd7140a1478a7fca_副本"/>
          <p:cNvPicPr>
            <a:picLocks noChangeAspect="1" noChangeArrowheads="1"/>
          </p:cNvPicPr>
          <p:nvPr/>
        </p:nvPicPr>
        <p:blipFill>
          <a:blip r:embed="rId2"/>
          <a:srcRect/>
          <a:stretch>
            <a:fillRect/>
          </a:stretch>
        </p:blipFill>
        <p:spPr bwMode="auto">
          <a:xfrm>
            <a:off x="6989763" y="4030663"/>
            <a:ext cx="2838450"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Rectangle 2"/>
          <p:cNvSpPr txBox="1">
            <a:spLocks noChangeArrowheads="1"/>
          </p:cNvSpPr>
          <p:nvPr/>
        </p:nvSpPr>
        <p:spPr bwMode="auto">
          <a:xfrm>
            <a:off x="6553200" y="2133600"/>
            <a:ext cx="3505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90000"/>
              </a:lnSpc>
            </a:pPr>
            <a:r>
              <a:rPr lang="en-US" altLang="zh-CN" sz="4400">
                <a:latin typeface="微软雅黑" panose="020B0503020204020204" pitchFamily="34" charset="-122"/>
                <a:ea typeface="微软雅黑" panose="020B0503020204020204" pitchFamily="34" charset="-122"/>
              </a:rPr>
              <a:t>2</a:t>
            </a:r>
            <a:r>
              <a:rPr lang="zh-CN" altLang="en-US" sz="4400">
                <a:latin typeface="微软雅黑" panose="020B0503020204020204" pitchFamily="34" charset="-122"/>
                <a:ea typeface="微软雅黑" panose="020B0503020204020204" pitchFamily="34" charset="-122"/>
              </a:rPr>
              <a:t>、打架斗殴</a:t>
            </a:r>
            <a:endParaRPr lang="zh-CN" altLang="en-US" sz="440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2095500" y="1252538"/>
            <a:ext cx="73167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90000"/>
              </a:lnSpc>
              <a:spcBef>
                <a:spcPts val="1000"/>
              </a:spcBef>
            </a:pPr>
            <a:r>
              <a:rPr lang="zh-CN" altLang="en-US" sz="4400">
                <a:solidFill>
                  <a:srgbClr val="FF0000"/>
                </a:solidFill>
                <a:latin typeface="微软雅黑" panose="020B0503020204020204" pitchFamily="34" charset="-122"/>
                <a:ea typeface="微软雅黑" panose="020B0503020204020204" pitchFamily="34" charset="-122"/>
              </a:rPr>
              <a:t>  哪些行为是我们不能做的？</a:t>
            </a:r>
            <a:endParaRPr lang="zh-CN" altLang="en-US" sz="4400">
              <a:solidFill>
                <a:srgbClr val="FF0000"/>
              </a:solidFill>
              <a:latin typeface="微软雅黑" panose="020B0503020204020204" pitchFamily="34" charset="-122"/>
              <a:ea typeface="微软雅黑" panose="020B0503020204020204" pitchFamily="34" charset="-122"/>
            </a:endParaRPr>
          </a:p>
        </p:txBody>
      </p:sp>
      <p:sp>
        <p:nvSpPr>
          <p:cNvPr id="12" name="Text Box 4"/>
          <p:cNvSpPr txBox="1">
            <a:spLocks noChangeArrowheads="1"/>
          </p:cNvSpPr>
          <p:nvPr/>
        </p:nvSpPr>
        <p:spPr bwMode="auto">
          <a:xfrm>
            <a:off x="2590800" y="447675"/>
            <a:ext cx="4562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zh-CN" altLang="en-US" sz="3600">
                <a:latin typeface="微软雅黑" panose="020B0503020204020204" pitchFamily="34" charset="-122"/>
                <a:ea typeface="微软雅黑" panose="020B0503020204020204" pitchFamily="34" charset="-122"/>
              </a:rPr>
              <a:t>问题二：大家想一想</a:t>
            </a:r>
            <a:endParaRPr lang="zh-CN" altLang="en-US" sz="360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 to="" calcmode="lin" valueType="num">
                                      <p:cBhvr>
                                        <p:cTn id="7" dur="1" fill="hold"/>
                                        <p:tgtEl>
                                          <p:spTgt spid="11268"/>
                                        </p:tgtEl>
                                      </p:cBhvr>
                                    </p:anim>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11269"/>
                                        </p:tgtEl>
                                        <p:attrNameLst>
                                          <p:attrName>style.visibility</p:attrName>
                                        </p:attrNameLst>
                                      </p:cBhvr>
                                      <p:to>
                                        <p:strVal val="visible"/>
                                      </p:to>
                                    </p:set>
                                    <p:anim calcmode="lin" valueType="num">
                                      <p:cBhvr>
                                        <p:cTn id="12" dur="500" fill="hold"/>
                                        <p:tgtEl>
                                          <p:spTgt spid="11269"/>
                                        </p:tgtEl>
                                        <p:attrNameLst>
                                          <p:attrName>ppt_w</p:attrName>
                                        </p:attrNameLst>
                                      </p:cBhvr>
                                      <p:tavLst>
                                        <p:tav tm="0">
                                          <p:val>
                                            <p:strVal val="#ppt_w*2.5"/>
                                          </p:val>
                                        </p:tav>
                                        <p:tav tm="100000">
                                          <p:val>
                                            <p:strVal val="#ppt_w"/>
                                          </p:val>
                                        </p:tav>
                                      </p:tavLst>
                                    </p:anim>
                                    <p:anim calcmode="lin" valueType="num">
                                      <p:cBhvr>
                                        <p:cTn id="13" dur="500" fill="hold"/>
                                        <p:tgtEl>
                                          <p:spTgt spid="11269"/>
                                        </p:tgtEl>
                                        <p:attrNameLst>
                                          <p:attrName>ppt_h</p:attrName>
                                        </p:attrNameLst>
                                      </p:cBhvr>
                                      <p:tavLst>
                                        <p:tav tm="0">
                                          <p:val>
                                            <p:strVal val="#ppt_h*0.01"/>
                                          </p:val>
                                        </p:tav>
                                        <p:tav tm="100000">
                                          <p:val>
                                            <p:strVal val="#ppt_h"/>
                                          </p:val>
                                        </p:tav>
                                      </p:tavLst>
                                    </p:anim>
                                    <p:anim calcmode="lin" valueType="num">
                                      <p:cBhvr>
                                        <p:cTn id="14" dur="500" fill="hold"/>
                                        <p:tgtEl>
                                          <p:spTgt spid="11269"/>
                                        </p:tgtEl>
                                        <p:attrNameLst>
                                          <p:attrName>ppt_x</p:attrName>
                                        </p:attrNameLst>
                                      </p:cBhvr>
                                      <p:tavLst>
                                        <p:tav tm="0">
                                          <p:val>
                                            <p:strVal val="#ppt_x"/>
                                          </p:val>
                                        </p:tav>
                                        <p:tav tm="100000">
                                          <p:val>
                                            <p:strVal val="#ppt_x"/>
                                          </p:val>
                                        </p:tav>
                                      </p:tavLst>
                                    </p:anim>
                                    <p:anim calcmode="lin" valueType="num">
                                      <p:cBhvr>
                                        <p:cTn id="15" dur="500" fill="hold"/>
                                        <p:tgtEl>
                                          <p:spTgt spid="11269"/>
                                        </p:tgtEl>
                                        <p:attrNameLst>
                                          <p:attrName>ppt_y</p:attrName>
                                        </p:attrNameLst>
                                      </p:cBhvr>
                                      <p:tavLst>
                                        <p:tav tm="0">
                                          <p:val>
                                            <p:strVal val="#ppt_h+1"/>
                                          </p:val>
                                        </p:tav>
                                        <p:tav tm="100000">
                                          <p:val>
                                            <p:strVal val="#ppt_y"/>
                                          </p:val>
                                        </p:tav>
                                      </p:tavLst>
                                    </p:anim>
                                    <p:animEffect transition="in" filter="fade">
                                      <p:cBhvr>
                                        <p:cTn id="16" dur="500"/>
                                        <p:tgtEl>
                                          <p:spTgt spid="11269"/>
                                        </p:tgtEl>
                                      </p:cBhvr>
                                    </p:animEffect>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to="" calcmode="lin" valueType="num">
                                      <p:cBhvr>
                                        <p:cTn id="21" dur="1" fill="hold"/>
                                        <p:tgtEl>
                                          <p:spTgt spid="8"/>
                                        </p:tgtEl>
                                      </p:cBhvr>
                                    </p:anim>
                                  </p:childTnLst>
                                </p:cTn>
                              </p:par>
                            </p:childTnLst>
                          </p:cTn>
                        </p:par>
                      </p:childTnLst>
                    </p:cTn>
                  </p:par>
                  <p:par>
                    <p:cTn id="22" fill="hold">
                      <p:stCondLst>
                        <p:cond delay="indefinite"/>
                      </p:stCondLst>
                      <p:childTnLst>
                        <p:par>
                          <p:cTn id="23" fill="hold">
                            <p:stCondLst>
                              <p:cond delay="0"/>
                            </p:stCondLst>
                            <p:childTnLst>
                              <p:par>
                                <p:cTn id="24" presetID="58" presetClass="entr" presetSubtype="0" accel="10000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strVal val="#ppt_w*2.5"/>
                                          </p:val>
                                        </p:tav>
                                        <p:tav tm="100000">
                                          <p:val>
                                            <p:strVal val="#ppt_w"/>
                                          </p:val>
                                        </p:tav>
                                      </p:tavLst>
                                    </p:anim>
                                    <p:anim calcmode="lin" valueType="num">
                                      <p:cBhvr>
                                        <p:cTn id="27" dur="500" fill="hold"/>
                                        <p:tgtEl>
                                          <p:spTgt spid="9"/>
                                        </p:tgtEl>
                                        <p:attrNameLst>
                                          <p:attrName>ppt_h</p:attrName>
                                        </p:attrNameLst>
                                      </p:cBhvr>
                                      <p:tavLst>
                                        <p:tav tm="0">
                                          <p:val>
                                            <p:strVal val="#ppt_h*0.01"/>
                                          </p:val>
                                        </p:tav>
                                        <p:tav tm="100000">
                                          <p:val>
                                            <p:strVal val="#ppt_h"/>
                                          </p:val>
                                        </p:tav>
                                      </p:tavLst>
                                    </p:anim>
                                    <p:anim calcmode="lin" valueType="num">
                                      <p:cBhvr>
                                        <p:cTn id="28" dur="500" fill="hold"/>
                                        <p:tgtEl>
                                          <p:spTgt spid="9"/>
                                        </p:tgtEl>
                                        <p:attrNameLst>
                                          <p:attrName>ppt_x</p:attrName>
                                        </p:attrNameLst>
                                      </p:cBhvr>
                                      <p:tavLst>
                                        <p:tav tm="0">
                                          <p:val>
                                            <p:strVal val="#ppt_x"/>
                                          </p:val>
                                        </p:tav>
                                        <p:tav tm="100000">
                                          <p:val>
                                            <p:strVal val="#ppt_x"/>
                                          </p:val>
                                        </p:tav>
                                      </p:tavLst>
                                    </p:anim>
                                    <p:anim calcmode="lin" valueType="num">
                                      <p:cBhvr>
                                        <p:cTn id="29" dur="500" fill="hold"/>
                                        <p:tgtEl>
                                          <p:spTgt spid="9"/>
                                        </p:tgtEl>
                                        <p:attrNameLst>
                                          <p:attrName>ppt_y</p:attrName>
                                        </p:attrNameLst>
                                      </p:cBhvr>
                                      <p:tavLst>
                                        <p:tav tm="0">
                                          <p:val>
                                            <p:strVal val="#ppt_h+1"/>
                                          </p:val>
                                        </p:tav>
                                        <p:tav tm="100000">
                                          <p:val>
                                            <p:strVal val="#ppt_y"/>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3" presetClass="entr" presetSubtype="16"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plus(in)">
                                      <p:cBhvr>
                                        <p:cTn id="35" dur="2000"/>
                                        <p:tgtEl>
                                          <p:spTgt spid="12">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animEffect transition="in" filter="checkerboard(across)">
                                      <p:cBhvr>
                                        <p:cTn id="40"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bwMode="auto">
          <a:xfrm>
            <a:off x="3886200" y="990600"/>
            <a:ext cx="4953000" cy="698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微软雅黑" panose="020B0503020204020204" pitchFamily="34" charset="-122"/>
                <a:ea typeface="微软雅黑" panose="020B0503020204020204" pitchFamily="34" charset="-122"/>
              </a:rPr>
              <a:t>不拘小节的坏习惯</a:t>
            </a:r>
            <a:endParaRPr lang="zh-CN" altLang="en-US" smtClean="0">
              <a:latin typeface="微软雅黑" panose="020B0503020204020204" pitchFamily="34" charset="-122"/>
              <a:ea typeface="微软雅黑" panose="020B0503020204020204" pitchFamily="34" charset="-122"/>
            </a:endParaRPr>
          </a:p>
        </p:txBody>
      </p:sp>
      <p:sp>
        <p:nvSpPr>
          <p:cNvPr id="43011" name="Rectangle 3"/>
          <p:cNvSpPr>
            <a:spLocks noGrp="1" noChangeArrowheads="1"/>
          </p:cNvSpPr>
          <p:nvPr>
            <p:ph idx="4294967295"/>
          </p:nvPr>
        </p:nvSpPr>
        <p:spPr bwMode="auto">
          <a:xfrm>
            <a:off x="1219200" y="2133600"/>
            <a:ext cx="10134600" cy="3001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1</a:t>
            </a:r>
            <a:r>
              <a:rPr lang="zh-CN" altLang="en-US" smtClean="0">
                <a:latin typeface="微软雅黑" panose="020B0503020204020204" pitchFamily="34" charset="-122"/>
                <a:ea typeface="微软雅黑" panose="020B0503020204020204" pitchFamily="34" charset="-122"/>
              </a:rPr>
              <a:t>、调皮捣蛋，有事没事惹一下其他同学，比如别人走路时他突然伸出一只脚将别人绊倒；</a:t>
            </a:r>
            <a:endParaRPr lang="zh-CN" altLang="en-US" smtClean="0">
              <a:latin typeface="微软雅黑" panose="020B0503020204020204" pitchFamily="34" charset="-122"/>
              <a:ea typeface="微软雅黑" panose="020B0503020204020204" pitchFamily="34" charset="-122"/>
            </a:endParaRPr>
          </a:p>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2</a:t>
            </a:r>
            <a:r>
              <a:rPr lang="zh-CN" altLang="en-US" smtClean="0">
                <a:latin typeface="微软雅黑" panose="020B0503020204020204" pitchFamily="34" charset="-122"/>
                <a:ea typeface="微软雅黑" panose="020B0503020204020204" pitchFamily="34" charset="-122"/>
              </a:rPr>
              <a:t>、故意毁坏公物，如在书桌上乱刻乱画；</a:t>
            </a:r>
            <a:endParaRPr lang="zh-CN" altLang="en-US" smtClean="0">
              <a:latin typeface="微软雅黑" panose="020B0503020204020204" pitchFamily="34" charset="-122"/>
              <a:ea typeface="微软雅黑" panose="020B0503020204020204" pitchFamily="34" charset="-122"/>
            </a:endParaRPr>
          </a:p>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3</a:t>
            </a:r>
            <a:r>
              <a:rPr lang="zh-CN" altLang="en-US" smtClean="0">
                <a:latin typeface="微软雅黑" panose="020B0503020204020204" pitchFamily="34" charset="-122"/>
                <a:ea typeface="微软雅黑" panose="020B0503020204020204" pitchFamily="34" charset="-122"/>
              </a:rPr>
              <a:t>、不遵守交通规则，过马路乱闯红灯；</a:t>
            </a:r>
            <a:endParaRPr lang="zh-CN" altLang="en-US" smtClean="0">
              <a:latin typeface="微软雅黑" panose="020B0503020204020204" pitchFamily="34" charset="-122"/>
              <a:ea typeface="微软雅黑" panose="020B0503020204020204" pitchFamily="34" charset="-122"/>
            </a:endParaRPr>
          </a:p>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4</a:t>
            </a:r>
            <a:r>
              <a:rPr lang="zh-CN" altLang="en-US" smtClean="0">
                <a:latin typeface="微软雅黑" panose="020B0503020204020204" pitchFamily="34" charset="-122"/>
                <a:ea typeface="微软雅黑" panose="020B0503020204020204" pitchFamily="34" charset="-122"/>
              </a:rPr>
              <a:t>、好吃好喝，攀富比阔；</a:t>
            </a:r>
            <a:endParaRPr lang="zh-CN" altLang="en-US" smtClean="0">
              <a:latin typeface="微软雅黑" panose="020B0503020204020204" pitchFamily="34" charset="-122"/>
              <a:ea typeface="微软雅黑" panose="020B0503020204020204" pitchFamily="34" charset="-122"/>
            </a:endParaRPr>
          </a:p>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5</a:t>
            </a:r>
            <a:r>
              <a:rPr lang="zh-CN" altLang="en-US" smtClean="0">
                <a:latin typeface="微软雅黑" panose="020B0503020204020204" pitchFamily="34" charset="-122"/>
                <a:ea typeface="微软雅黑" panose="020B0503020204020204" pitchFamily="34" charset="-122"/>
              </a:rPr>
              <a:t>、以大欺小，没有钱进网吧就强行向弱小同学索要；</a:t>
            </a:r>
            <a:endParaRPr lang="zh-CN" altLang="en-US" smtClean="0">
              <a:latin typeface="微软雅黑" panose="020B0503020204020204" pitchFamily="34" charset="-122"/>
              <a:ea typeface="微软雅黑" panose="020B0503020204020204" pitchFamily="34" charset="-122"/>
            </a:endParaRPr>
          </a:p>
          <a:p>
            <a:pPr eaLnBrk="1" hangingPunct="1">
              <a:spcBef>
                <a:spcPct val="0"/>
              </a:spcBef>
              <a:buFontTx/>
              <a:buNone/>
            </a:pPr>
            <a:r>
              <a:rPr lang="en-US" altLang="zh-CN" smtClean="0">
                <a:latin typeface="微软雅黑" panose="020B0503020204020204" pitchFamily="34" charset="-122"/>
                <a:ea typeface="微软雅黑" panose="020B0503020204020204" pitchFamily="34" charset="-122"/>
              </a:rPr>
              <a:t>6</a:t>
            </a:r>
            <a:r>
              <a:rPr lang="zh-CN" altLang="en-US" smtClean="0">
                <a:latin typeface="微软雅黑" panose="020B0503020204020204" pitchFamily="34" charset="-122"/>
                <a:ea typeface="微软雅黑" panose="020B0503020204020204" pitchFamily="34" charset="-122"/>
              </a:rPr>
              <a:t>、不遵守公共道德，吃完东西，把包装盒等垃圾随手乱扔等等</a:t>
            </a:r>
            <a:endParaRPr lang="zh-CN" altLang="en-US" smtClean="0">
              <a:latin typeface="微软雅黑" panose="020B0503020204020204" pitchFamily="34" charset="-122"/>
              <a:ea typeface="微软雅黑" panose="020B0503020204020204" pitchFamily="34" charset="-122"/>
            </a:endParaRPr>
          </a:p>
          <a:p>
            <a:pPr eaLnBrk="1" hangingPunct="1"/>
            <a:endParaRPr lang="zh-CN" altLang="en-US"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blinds(horizontal)">
                                      <p:cBhvr>
                                        <p:cTn id="7" dur="500"/>
                                        <p:tgtEl>
                                          <p:spTgt spid="430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box(in)">
                                      <p:cBhvr>
                                        <p:cTn id="12" dur="1000"/>
                                        <p:tgtEl>
                                          <p:spTgt spid="430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box(in)">
                                      <p:cBhvr>
                                        <p:cTn id="17" dur="1000"/>
                                        <p:tgtEl>
                                          <p:spTgt spid="430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3011">
                                            <p:txEl>
                                              <p:pRg st="2" end="2"/>
                                            </p:txEl>
                                          </p:spTgt>
                                        </p:tgtEl>
                                        <p:attrNameLst>
                                          <p:attrName>style.visibility</p:attrName>
                                        </p:attrNameLst>
                                      </p:cBhvr>
                                      <p:to>
                                        <p:strVal val="visible"/>
                                      </p:to>
                                    </p:set>
                                    <p:animEffect transition="in" filter="box(in)">
                                      <p:cBhvr>
                                        <p:cTn id="22" dur="1000"/>
                                        <p:tgtEl>
                                          <p:spTgt spid="430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3011">
                                            <p:txEl>
                                              <p:pRg st="3" end="3"/>
                                            </p:txEl>
                                          </p:spTgt>
                                        </p:tgtEl>
                                        <p:attrNameLst>
                                          <p:attrName>style.visibility</p:attrName>
                                        </p:attrNameLst>
                                      </p:cBhvr>
                                      <p:to>
                                        <p:strVal val="visible"/>
                                      </p:to>
                                    </p:set>
                                    <p:animEffect transition="in" filter="box(in)">
                                      <p:cBhvr>
                                        <p:cTn id="27" dur="1000"/>
                                        <p:tgtEl>
                                          <p:spTgt spid="430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3011">
                                            <p:txEl>
                                              <p:pRg st="4" end="4"/>
                                            </p:txEl>
                                          </p:spTgt>
                                        </p:tgtEl>
                                        <p:attrNameLst>
                                          <p:attrName>style.visibility</p:attrName>
                                        </p:attrNameLst>
                                      </p:cBhvr>
                                      <p:to>
                                        <p:strVal val="visible"/>
                                      </p:to>
                                    </p:set>
                                    <p:animEffect transition="in" filter="box(in)">
                                      <p:cBhvr>
                                        <p:cTn id="32" dur="1000"/>
                                        <p:tgtEl>
                                          <p:spTgt spid="430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3011">
                                            <p:txEl>
                                              <p:pRg st="5" end="5"/>
                                            </p:txEl>
                                          </p:spTgt>
                                        </p:tgtEl>
                                        <p:attrNameLst>
                                          <p:attrName>style.visibility</p:attrName>
                                        </p:attrNameLst>
                                      </p:cBhvr>
                                      <p:to>
                                        <p:strVal val="visible"/>
                                      </p:to>
                                    </p:set>
                                    <p:animEffect transition="in" filter="box(in)">
                                      <p:cBhvr>
                                        <p:cTn id="37" dur="1000"/>
                                        <p:tgtEl>
                                          <p:spTgt spid="43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bwMode="auto">
          <a:xfrm>
            <a:off x="1219200" y="1104900"/>
            <a:ext cx="5792788" cy="5905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solidFill>
                  <a:srgbClr val="FF0000"/>
                </a:solidFill>
                <a:latin typeface="微软雅黑" panose="020B0503020204020204" pitchFamily="34" charset="-122"/>
                <a:ea typeface="微软雅黑" panose="020B0503020204020204" pitchFamily="34" charset="-122"/>
              </a:rPr>
              <a:t>总的来说主要有以下几点：</a:t>
            </a:r>
            <a:endParaRPr lang="zh-CN" altLang="en-US" sz="3600" smtClean="0">
              <a:solidFill>
                <a:srgbClr val="FF0000"/>
              </a:solidFill>
              <a:latin typeface="微软雅黑" panose="020B0503020204020204" pitchFamily="34" charset="-122"/>
              <a:ea typeface="微软雅黑" panose="020B0503020204020204" pitchFamily="34" charset="-122"/>
            </a:endParaRPr>
          </a:p>
        </p:txBody>
      </p:sp>
      <p:pic>
        <p:nvPicPr>
          <p:cNvPr id="13324" name="Picture 12" descr="图片1"/>
          <p:cNvPicPr>
            <a:picLocks noGrp="1" noChangeAspect="1" noChangeArrowheads="1"/>
          </p:cNvPicPr>
          <p:nvPr>
            <p:ph idx="4294967295"/>
          </p:nvPr>
        </p:nvPicPr>
        <p:blipFill>
          <a:blip r:embed="rId1"/>
          <a:srcRect/>
          <a:stretch>
            <a:fillRect/>
          </a:stretch>
        </p:blipFill>
        <p:spPr bwMode="auto">
          <a:xfrm>
            <a:off x="7202488" y="1398588"/>
            <a:ext cx="4059237"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0" name="组合 1"/>
          <p:cNvGrpSpPr/>
          <p:nvPr/>
        </p:nvGrpSpPr>
        <p:grpSpPr bwMode="auto">
          <a:xfrm>
            <a:off x="1066800" y="1828800"/>
            <a:ext cx="6477000" cy="4171950"/>
            <a:chOff x="2286000" y="1524000"/>
            <a:chExt cx="7239000" cy="5139234"/>
          </a:xfrm>
        </p:grpSpPr>
        <p:sp>
          <p:nvSpPr>
            <p:cNvPr id="14341" name="Text Box 3"/>
            <p:cNvSpPr txBox="1">
              <a:spLocks noChangeArrowheads="1"/>
            </p:cNvSpPr>
            <p:nvPr/>
          </p:nvSpPr>
          <p:spPr bwMode="auto">
            <a:xfrm>
              <a:off x="2363788" y="1524000"/>
              <a:ext cx="57912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1</a:t>
              </a:r>
              <a:r>
                <a:rPr lang="zh-CN" altLang="en-US" sz="2000">
                  <a:latin typeface="微软雅黑" panose="020B0503020204020204" pitchFamily="34" charset="-122"/>
                  <a:ea typeface="微软雅黑" panose="020B0503020204020204" pitchFamily="34" charset="-122"/>
                </a:rPr>
                <a:t>、纠集他人结伙滋事</a:t>
              </a:r>
              <a:endParaRPr lang="zh-CN" altLang="en-US" sz="2000">
                <a:latin typeface="微软雅黑" panose="020B0503020204020204" pitchFamily="34" charset="-122"/>
                <a:ea typeface="微软雅黑" panose="020B0503020204020204" pitchFamily="34" charset="-122"/>
              </a:endParaRPr>
            </a:p>
          </p:txBody>
        </p:sp>
        <p:sp>
          <p:nvSpPr>
            <p:cNvPr id="14342" name="Text Box 4"/>
            <p:cNvSpPr txBox="1">
              <a:spLocks noChangeArrowheads="1"/>
            </p:cNvSpPr>
            <p:nvPr/>
          </p:nvSpPr>
          <p:spPr bwMode="auto">
            <a:xfrm>
              <a:off x="2362200" y="2057401"/>
              <a:ext cx="51816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2</a:t>
              </a:r>
              <a:r>
                <a:rPr lang="zh-CN" altLang="en-US" sz="2000">
                  <a:latin typeface="微软雅黑" panose="020B0503020204020204" pitchFamily="34" charset="-122"/>
                  <a:ea typeface="微软雅黑" panose="020B0503020204020204" pitchFamily="34" charset="-122"/>
                </a:rPr>
                <a:t>、扰乱治安</a:t>
              </a:r>
              <a:endParaRPr lang="zh-CN" altLang="en-US" sz="2000">
                <a:latin typeface="微软雅黑" panose="020B0503020204020204" pitchFamily="34" charset="-122"/>
                <a:ea typeface="微软雅黑" panose="020B0503020204020204" pitchFamily="34" charset="-122"/>
              </a:endParaRPr>
            </a:p>
          </p:txBody>
        </p:sp>
        <p:sp>
          <p:nvSpPr>
            <p:cNvPr id="14343" name="Text Box 5"/>
            <p:cNvSpPr txBox="1">
              <a:spLocks noChangeArrowheads="1"/>
            </p:cNvSpPr>
            <p:nvPr/>
          </p:nvSpPr>
          <p:spPr bwMode="auto">
            <a:xfrm>
              <a:off x="2363788" y="2590801"/>
              <a:ext cx="5715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3</a:t>
              </a:r>
              <a:r>
                <a:rPr lang="zh-CN" altLang="en-US" sz="2000">
                  <a:latin typeface="微软雅黑" panose="020B0503020204020204" pitchFamily="34" charset="-122"/>
                  <a:ea typeface="微软雅黑" panose="020B0503020204020204" pitchFamily="34" charset="-122"/>
                </a:rPr>
                <a:t>、携带管制刀具</a:t>
              </a:r>
              <a:endParaRPr lang="zh-CN" altLang="en-US" sz="2000">
                <a:latin typeface="微软雅黑" panose="020B0503020204020204" pitchFamily="34" charset="-122"/>
                <a:ea typeface="微软雅黑" panose="020B0503020204020204" pitchFamily="34" charset="-122"/>
              </a:endParaRPr>
            </a:p>
          </p:txBody>
        </p:sp>
        <p:sp>
          <p:nvSpPr>
            <p:cNvPr id="14344" name="Text Box 6"/>
            <p:cNvSpPr txBox="1">
              <a:spLocks noChangeArrowheads="1"/>
            </p:cNvSpPr>
            <p:nvPr/>
          </p:nvSpPr>
          <p:spPr bwMode="auto">
            <a:xfrm>
              <a:off x="2362200" y="3048001"/>
              <a:ext cx="5715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4</a:t>
              </a:r>
              <a:r>
                <a:rPr lang="zh-CN" altLang="en-US" sz="2000">
                  <a:latin typeface="微软雅黑" panose="020B0503020204020204" pitchFamily="34" charset="-122"/>
                  <a:ea typeface="微软雅黑" panose="020B0503020204020204" pitchFamily="34" charset="-122"/>
                </a:rPr>
                <a:t>、多次拦截殴打他人</a:t>
              </a:r>
              <a:endParaRPr lang="zh-CN" altLang="en-US" sz="2000">
                <a:latin typeface="微软雅黑" panose="020B0503020204020204" pitchFamily="34" charset="-122"/>
                <a:ea typeface="微软雅黑" panose="020B0503020204020204" pitchFamily="34" charset="-122"/>
              </a:endParaRPr>
            </a:p>
          </p:txBody>
        </p:sp>
        <p:sp>
          <p:nvSpPr>
            <p:cNvPr id="14345" name="Text Box 7"/>
            <p:cNvSpPr txBox="1">
              <a:spLocks noChangeArrowheads="1"/>
            </p:cNvSpPr>
            <p:nvPr/>
          </p:nvSpPr>
          <p:spPr bwMode="auto">
            <a:xfrm>
              <a:off x="2362200" y="3581402"/>
              <a:ext cx="57912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5</a:t>
              </a:r>
              <a:r>
                <a:rPr lang="zh-CN" altLang="en-US" sz="2000">
                  <a:latin typeface="微软雅黑" panose="020B0503020204020204" pitchFamily="34" charset="-122"/>
                  <a:ea typeface="微软雅黑" panose="020B0503020204020204" pitchFamily="34" charset="-122"/>
                </a:rPr>
                <a:t>、强行索要他人财物</a:t>
              </a:r>
              <a:endParaRPr lang="zh-CN" altLang="en-US" sz="2000">
                <a:latin typeface="微软雅黑" panose="020B0503020204020204" pitchFamily="34" charset="-122"/>
                <a:ea typeface="微软雅黑" panose="020B0503020204020204" pitchFamily="34" charset="-122"/>
              </a:endParaRPr>
            </a:p>
          </p:txBody>
        </p:sp>
        <p:sp>
          <p:nvSpPr>
            <p:cNvPr id="14346" name="Text Box 8"/>
            <p:cNvSpPr txBox="1">
              <a:spLocks noChangeArrowheads="1"/>
            </p:cNvSpPr>
            <p:nvPr/>
          </p:nvSpPr>
          <p:spPr bwMode="auto">
            <a:xfrm>
              <a:off x="2363788" y="4038601"/>
              <a:ext cx="5567362"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6</a:t>
              </a:r>
              <a:r>
                <a:rPr lang="zh-CN" altLang="en-US" sz="2000">
                  <a:latin typeface="微软雅黑" panose="020B0503020204020204" pitchFamily="34" charset="-122"/>
                  <a:ea typeface="微软雅黑" panose="020B0503020204020204" pitchFamily="34" charset="-122"/>
                </a:rPr>
                <a:t>、多次偷窃</a:t>
              </a:r>
              <a:endParaRPr lang="zh-CN" altLang="en-US" sz="2000">
                <a:latin typeface="微软雅黑" panose="020B0503020204020204" pitchFamily="34" charset="-122"/>
                <a:ea typeface="微软雅黑" panose="020B0503020204020204" pitchFamily="34" charset="-122"/>
              </a:endParaRPr>
            </a:p>
          </p:txBody>
        </p:sp>
        <p:sp>
          <p:nvSpPr>
            <p:cNvPr id="14347" name="Text Box 9"/>
            <p:cNvSpPr txBox="1">
              <a:spLocks noChangeArrowheads="1"/>
            </p:cNvSpPr>
            <p:nvPr/>
          </p:nvSpPr>
          <p:spPr bwMode="auto">
            <a:xfrm>
              <a:off x="2362200" y="4572000"/>
              <a:ext cx="70104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7</a:t>
              </a:r>
              <a:r>
                <a:rPr lang="zh-CN" altLang="en-US" sz="2000">
                  <a:latin typeface="微软雅黑" panose="020B0503020204020204" pitchFamily="34" charset="-122"/>
                  <a:ea typeface="微软雅黑" panose="020B0503020204020204" pitchFamily="34" charset="-122"/>
                </a:rPr>
                <a:t>、吸食、注射毒品</a:t>
              </a:r>
              <a:endParaRPr lang="zh-CN" altLang="en-US" sz="2000">
                <a:latin typeface="微软雅黑" panose="020B0503020204020204" pitchFamily="34" charset="-122"/>
                <a:ea typeface="微软雅黑" panose="020B0503020204020204" pitchFamily="34" charset="-122"/>
              </a:endParaRPr>
            </a:p>
          </p:txBody>
        </p:sp>
        <p:sp>
          <p:nvSpPr>
            <p:cNvPr id="14348" name="Text Box 10"/>
            <p:cNvSpPr txBox="1">
              <a:spLocks noChangeArrowheads="1"/>
            </p:cNvSpPr>
            <p:nvPr/>
          </p:nvSpPr>
          <p:spPr bwMode="auto">
            <a:xfrm>
              <a:off x="2286000" y="5181601"/>
              <a:ext cx="6858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8</a:t>
              </a:r>
              <a:r>
                <a:rPr lang="zh-CN" altLang="en-US" sz="2000">
                  <a:latin typeface="微软雅黑" panose="020B0503020204020204" pitchFamily="34" charset="-122"/>
                  <a:ea typeface="微软雅黑" panose="020B0503020204020204" pitchFamily="34" charset="-122"/>
                </a:rPr>
                <a:t>、参与赌博，屡教不改</a:t>
              </a:r>
              <a:endParaRPr lang="zh-CN" altLang="en-US" sz="2000">
                <a:latin typeface="微软雅黑" panose="020B0503020204020204" pitchFamily="34" charset="-122"/>
                <a:ea typeface="微软雅黑" panose="020B0503020204020204" pitchFamily="34" charset="-122"/>
              </a:endParaRPr>
            </a:p>
          </p:txBody>
        </p:sp>
        <p:sp>
          <p:nvSpPr>
            <p:cNvPr id="14349" name="Text Box 11"/>
            <p:cNvSpPr txBox="1">
              <a:spLocks noChangeArrowheads="1"/>
            </p:cNvSpPr>
            <p:nvPr/>
          </p:nvSpPr>
          <p:spPr bwMode="auto">
            <a:xfrm>
              <a:off x="2362200" y="5791201"/>
              <a:ext cx="7162800" cy="872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zh-CN" sz="2000">
                  <a:latin typeface="微软雅黑" panose="020B0503020204020204" pitchFamily="34" charset="-122"/>
                  <a:ea typeface="微软雅黑" panose="020B0503020204020204" pitchFamily="34" charset="-122"/>
                </a:rPr>
                <a:t>9</a:t>
              </a:r>
              <a:r>
                <a:rPr lang="zh-CN" altLang="en-US" sz="2000">
                  <a:latin typeface="微软雅黑" panose="020B0503020204020204" pitchFamily="34" charset="-122"/>
                  <a:ea typeface="微软雅黑" panose="020B0503020204020204" pitchFamily="34" charset="-122"/>
                </a:rPr>
                <a:t>、损害他人的荣誉，如对获得光荣称号的模范人物进行挖苦、讽刺、打击等等）</a:t>
              </a:r>
              <a:endParaRPr lang="zh-CN" altLang="en-US" sz="2000">
                <a:latin typeface="微软雅黑" panose="020B0503020204020204" pitchFamily="34" charset="-122"/>
                <a:ea typeface="微软雅黑" panose="020B0503020204020204" pitchFamily="34" charset="-122"/>
              </a:endParaRPr>
            </a:p>
          </p:txBody>
        </p:sp>
      </p:gr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plus(in)">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3324"/>
                                        </p:tgtEl>
                                        <p:attrNameLst>
                                          <p:attrName>style.visibility</p:attrName>
                                        </p:attrNameLst>
                                      </p:cBhvr>
                                      <p:to>
                                        <p:strVal val="visible"/>
                                      </p:to>
                                    </p:set>
                                    <p:animEffect transition="in" filter="wedge">
                                      <p:cBhvr>
                                        <p:cTn id="12" dur="20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4294967295"/>
          </p:nvPr>
        </p:nvSpPr>
        <p:spPr bwMode="auto">
          <a:xfrm>
            <a:off x="1219200" y="2133600"/>
            <a:ext cx="9144000" cy="381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t>未成年人犯罪的原因：</a:t>
            </a:r>
            <a:endParaRPr lang="zh-CN" altLang="en-US" smtClean="0"/>
          </a:p>
          <a:p>
            <a:pPr eaLnBrk="1" hangingPunct="1"/>
            <a:r>
              <a:rPr lang="en-US" altLang="zh-CN" smtClean="0"/>
              <a:t>1</a:t>
            </a:r>
            <a:r>
              <a:rPr lang="zh-CN" altLang="en-US" smtClean="0"/>
              <a:t>、贪图享受，不思进取</a:t>
            </a:r>
            <a:endParaRPr lang="zh-CN" altLang="en-US" smtClean="0"/>
          </a:p>
          <a:p>
            <a:pPr eaLnBrk="1" hangingPunct="1"/>
            <a:r>
              <a:rPr lang="en-US" altLang="zh-CN" smtClean="0"/>
              <a:t>2</a:t>
            </a:r>
            <a:r>
              <a:rPr lang="zh-CN" altLang="en-US" smtClean="0"/>
              <a:t>、逞强好胜</a:t>
            </a:r>
            <a:endParaRPr lang="zh-CN" altLang="en-US" smtClean="0"/>
          </a:p>
          <a:p>
            <a:pPr eaLnBrk="1" hangingPunct="1"/>
            <a:r>
              <a:rPr lang="en-US" altLang="zh-CN" smtClean="0"/>
              <a:t>3</a:t>
            </a:r>
            <a:r>
              <a:rPr lang="zh-CN" altLang="en-US" smtClean="0"/>
              <a:t>、从众心理</a:t>
            </a:r>
            <a:endParaRPr lang="zh-CN" altLang="en-US" smtClean="0"/>
          </a:p>
          <a:p>
            <a:pPr eaLnBrk="1" hangingPunct="1"/>
            <a:r>
              <a:rPr lang="en-US" altLang="zh-CN" smtClean="0"/>
              <a:t>4</a:t>
            </a:r>
            <a:r>
              <a:rPr lang="zh-CN" altLang="en-US" smtClean="0"/>
              <a:t>、嫉妒心理</a:t>
            </a:r>
            <a:endParaRPr lang="zh-CN" altLang="en-US" smtClean="0"/>
          </a:p>
          <a:p>
            <a:pPr eaLnBrk="1" hangingPunct="1"/>
            <a:r>
              <a:rPr lang="en-US" altLang="zh-CN" smtClean="0"/>
              <a:t>5</a:t>
            </a:r>
            <a:r>
              <a:rPr lang="zh-CN" altLang="en-US" smtClean="0"/>
              <a:t>、缺乏关爱，逆反心理。</a:t>
            </a:r>
            <a:endParaRPr lang="zh-CN" altLang="en-US" smtClean="0"/>
          </a:p>
          <a:p>
            <a:pPr eaLnBrk="1" hangingPunct="1"/>
            <a:r>
              <a:rPr lang="zh-CN" altLang="en-US" smtClean="0"/>
              <a:t>未成年犯罪主要集中在两个方面：盗窃、故意伤害</a:t>
            </a:r>
            <a:endParaRPr lang="en-US" altLang="zh-CN" smtClean="0"/>
          </a:p>
        </p:txBody>
      </p:sp>
      <p:sp>
        <p:nvSpPr>
          <p:cNvPr id="5" name="Rectangle 2"/>
          <p:cNvSpPr txBox="1">
            <a:spLocks noChangeArrowheads="1"/>
          </p:cNvSpPr>
          <p:nvPr/>
        </p:nvSpPr>
        <p:spPr bwMode="auto">
          <a:xfrm>
            <a:off x="1193800" y="1419225"/>
            <a:ext cx="5792788"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90000"/>
              </a:lnSpc>
            </a:pPr>
            <a:r>
              <a:rPr lang="zh-CN" altLang="en-US" sz="3600">
                <a:solidFill>
                  <a:srgbClr val="FF0000"/>
                </a:solidFill>
                <a:latin typeface="微软雅黑" panose="020B0503020204020204" pitchFamily="34" charset="-122"/>
                <a:ea typeface="微软雅黑" panose="020B0503020204020204" pitchFamily="34" charset="-122"/>
              </a:rPr>
              <a:t>总的来说主要有以下几点：</a:t>
            </a:r>
            <a:endParaRPr lang="zh-CN" altLang="en-US" sz="3600">
              <a:solidFill>
                <a:srgbClr val="FF0000"/>
              </a:solidFill>
              <a:latin typeface="微软雅黑" panose="020B0503020204020204" pitchFamily="34" charset="-122"/>
              <a:ea typeface="微软雅黑" panose="020B0503020204020204" pitchFamily="34" charset="-122"/>
            </a:endParaRPr>
          </a:p>
        </p:txBody>
      </p:sp>
      <p:pic>
        <p:nvPicPr>
          <p:cNvPr id="6" name="Picture 12" descr="图片1"/>
          <p:cNvPicPr>
            <a:picLocks noChangeAspect="1" noChangeArrowheads="1"/>
          </p:cNvPicPr>
          <p:nvPr/>
        </p:nvPicPr>
        <p:blipFill>
          <a:blip r:embed="rId1" cstate="email"/>
          <a:srcRect/>
          <a:stretch>
            <a:fillRect/>
          </a:stretch>
        </p:blipFill>
        <p:spPr bwMode="auto">
          <a:xfrm>
            <a:off x="7696200" y="1295400"/>
            <a:ext cx="3359150"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图片 5"/>
          <p:cNvPicPr>
            <a:picLocks noChangeAspect="1" noChangeArrowheads="1"/>
          </p:cNvPicPr>
          <p:nvPr/>
        </p:nvPicPr>
        <p:blipFill>
          <a:blip r:embed="rId2" cstate="email"/>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图片 7"/>
          <p:cNvPicPr>
            <a:picLocks noChangeAspect="1" noChangeArrowheads="1"/>
          </p:cNvPicPr>
          <p:nvPr/>
        </p:nvPicPr>
        <p:blipFill>
          <a:blip r:embed="rId3" cstate="email"/>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89" name="组合 16"/>
          <p:cNvGrpSpPr/>
          <p:nvPr/>
        </p:nvGrpSpPr>
        <p:grpSpPr bwMode="auto">
          <a:xfrm>
            <a:off x="3657600" y="2162175"/>
            <a:ext cx="5757863" cy="1854200"/>
            <a:chOff x="3227388" y="1878013"/>
            <a:chExt cx="3600221" cy="1142085"/>
          </a:xfrm>
        </p:grpSpPr>
        <p:sp>
          <p:nvSpPr>
            <p:cNvPr id="16390" name="TextBox 39"/>
            <p:cNvSpPr txBox="1">
              <a:spLocks noChangeArrowheads="1"/>
            </p:cNvSpPr>
            <p:nvPr/>
          </p:nvSpPr>
          <p:spPr bwMode="auto">
            <a:xfrm>
              <a:off x="3227388" y="2465388"/>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6391" name="TextBox 40"/>
            <p:cNvSpPr txBox="1">
              <a:spLocks noChangeArrowheads="1"/>
            </p:cNvSpPr>
            <p:nvPr/>
          </p:nvSpPr>
          <p:spPr bwMode="auto">
            <a:xfrm>
              <a:off x="5172075" y="2465388"/>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6392" name="TextBox 11"/>
            <p:cNvSpPr txBox="1">
              <a:spLocks noChangeArrowheads="1"/>
            </p:cNvSpPr>
            <p:nvPr/>
          </p:nvSpPr>
          <p:spPr bwMode="auto">
            <a:xfrm>
              <a:off x="3227388" y="2830513"/>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6393" name="TextBox 12"/>
            <p:cNvSpPr txBox="1">
              <a:spLocks noChangeArrowheads="1"/>
            </p:cNvSpPr>
            <p:nvPr/>
          </p:nvSpPr>
          <p:spPr bwMode="auto">
            <a:xfrm>
              <a:off x="5172075" y="2830513"/>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3" name="圆角矩形 4"/>
            <p:cNvSpPr/>
            <p:nvPr/>
          </p:nvSpPr>
          <p:spPr bwMode="auto">
            <a:xfrm>
              <a:off x="3328635" y="1878013"/>
              <a:ext cx="690861" cy="432193"/>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16395" name="TextBox 22"/>
            <p:cNvSpPr txBox="1">
              <a:spLocks noChangeArrowheads="1"/>
            </p:cNvSpPr>
            <p:nvPr/>
          </p:nvSpPr>
          <p:spPr bwMode="auto">
            <a:xfrm>
              <a:off x="3513262"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None/>
              </a:pPr>
              <a:r>
                <a:rPr lang="en-US" altLang="zh-CN" sz="2800" b="1">
                  <a:solidFill>
                    <a:srgbClr val="FFFFFF"/>
                  </a:solidFill>
                  <a:latin typeface="Arial" panose="020B0604020202020204" pitchFamily="34" charset="0"/>
                  <a:ea typeface="宋体" panose="02010600030101010101" pitchFamily="2" charset="-122"/>
                  <a:cs typeface="Arial" panose="020B0604020202020204" pitchFamily="34" charset="0"/>
                </a:rPr>
                <a:t>03</a:t>
              </a:r>
              <a:endParaRPr lang="zh-CN" altLang="en-US" sz="2800" b="1">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15" name="圆角矩形 15"/>
            <p:cNvSpPr/>
            <p:nvPr/>
          </p:nvSpPr>
          <p:spPr bwMode="auto">
            <a:xfrm>
              <a:off x="4216034" y="1882902"/>
              <a:ext cx="2611575" cy="433171"/>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16397" name="TextBox 38"/>
            <p:cNvSpPr txBox="1">
              <a:spLocks noChangeArrowheads="1"/>
            </p:cNvSpPr>
            <p:nvPr/>
          </p:nvSpPr>
          <p:spPr bwMode="auto">
            <a:xfrm>
              <a:off x="4399095" y="1958561"/>
              <a:ext cx="2258777" cy="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2400">
                  <a:solidFill>
                    <a:srgbClr val="FFFFFF"/>
                  </a:solidFill>
                  <a:latin typeface="微软雅黑" panose="020B0503020204020204" pitchFamily="34" charset="-122"/>
                  <a:ea typeface="微软雅黑" panose="020B0503020204020204" pitchFamily="34" charset="-122"/>
                </a:rPr>
                <a:t>未成年犯罪的三个方面</a:t>
              </a:r>
              <a:br>
                <a:rPr lang="zh-CN" altLang="en-US" sz="2400">
                  <a:solidFill>
                    <a:srgbClr val="FFFFFF"/>
                  </a:solidFill>
                  <a:latin typeface="微软雅黑" panose="020B0503020204020204" pitchFamily="34" charset="-122"/>
                  <a:ea typeface="微软雅黑" panose="020B0503020204020204" pitchFamily="34" charset="-122"/>
                </a:rPr>
              </a:br>
              <a:endParaRPr lang="zh-CN" altLang="en-US" sz="240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Tm="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4294967295"/>
          </p:nvPr>
        </p:nvSpPr>
        <p:spPr bwMode="auto">
          <a:xfrm>
            <a:off x="5257800" y="1376363"/>
            <a:ext cx="6172200" cy="1219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z="3200" smtClean="0">
                <a:latin typeface="微软雅黑" panose="020B0503020204020204" pitchFamily="34" charset="-122"/>
                <a:ea typeface="微软雅黑" panose="020B0503020204020204" pitchFamily="34" charset="-122"/>
              </a:rPr>
              <a:t>1.</a:t>
            </a:r>
            <a:r>
              <a:rPr lang="zh-CN" altLang="en-US" sz="3200" smtClean="0">
                <a:latin typeface="微软雅黑" panose="020B0503020204020204" pitchFamily="34" charset="-122"/>
                <a:ea typeface="微软雅黑" panose="020B0503020204020204" pitchFamily="34" charset="-122"/>
              </a:rPr>
              <a:t>盗窃</a:t>
            </a:r>
            <a:r>
              <a:rPr lang="en-US" altLang="zh-CN" sz="3200" smtClean="0">
                <a:latin typeface="微软雅黑" panose="020B0503020204020204" pitchFamily="34" charset="-122"/>
                <a:ea typeface="微软雅黑" panose="020B0503020204020204" pitchFamily="34" charset="-122"/>
              </a:rPr>
              <a:t>:</a:t>
            </a:r>
            <a:r>
              <a:rPr lang="zh-CN" altLang="en-US" sz="3200" smtClean="0">
                <a:latin typeface="微软雅黑" panose="020B0503020204020204" pitchFamily="34" charset="-122"/>
                <a:ea typeface="微软雅黑" panose="020B0503020204020204" pitchFamily="34" charset="-122"/>
              </a:rPr>
              <a:t>就是指偷东西，没有经 过主人的同意随便拿走他人的财物，包括钱与物品。 </a:t>
            </a:r>
            <a:endParaRPr lang="zh-CN" altLang="en-US" sz="3200" smtClean="0">
              <a:latin typeface="微软雅黑" panose="020B0503020204020204" pitchFamily="34" charset="-122"/>
              <a:ea typeface="微软雅黑" panose="020B0503020204020204" pitchFamily="34" charset="-122"/>
            </a:endParaRPr>
          </a:p>
          <a:p>
            <a:pPr eaLnBrk="1" hangingPunct="1">
              <a:buFontTx/>
              <a:buNone/>
            </a:pPr>
            <a:endParaRPr lang="zh-CN" altLang="en-US" sz="3600" smtClean="0">
              <a:latin typeface="微软雅黑" panose="020B0503020204020204" pitchFamily="34" charset="-122"/>
              <a:ea typeface="微软雅黑" panose="020B0503020204020204" pitchFamily="34" charset="-122"/>
            </a:endParaRPr>
          </a:p>
        </p:txBody>
      </p:sp>
      <p:pic>
        <p:nvPicPr>
          <p:cNvPr id="15364" name="Picture 4" descr="t0143e257a0f7c4f01c_副本"/>
          <p:cNvPicPr>
            <a:picLocks noChangeAspect="1" noChangeArrowheads="1"/>
          </p:cNvPicPr>
          <p:nvPr/>
        </p:nvPicPr>
        <p:blipFill>
          <a:blip r:embed="rId1"/>
          <a:srcRect/>
          <a:stretch>
            <a:fillRect/>
          </a:stretch>
        </p:blipFill>
        <p:spPr bwMode="auto">
          <a:xfrm>
            <a:off x="1371600" y="1355725"/>
            <a:ext cx="3657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1143000" y="2819400"/>
            <a:ext cx="10439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90000"/>
              </a:lnSpc>
              <a:spcBef>
                <a:spcPts val="1000"/>
              </a:spcBef>
              <a:buFont typeface="Arial" panose="020B0604020202020204" pitchFamily="34" charset="0"/>
              <a:buChar char="•"/>
            </a:pPr>
            <a:r>
              <a:rPr lang="zh-CN" altLang="en-US" sz="2800">
                <a:latin typeface="微软雅黑" panose="020B0503020204020204" pitchFamily="34" charset="-122"/>
                <a:ea typeface="微软雅黑" panose="020B0503020204020204" pitchFamily="34" charset="-122"/>
              </a:rPr>
              <a:t>一个人偷拿邻居家的一根针被告到法庭，法官在审判完这件案子时，在最终的量刑上却定了与一位偷牛贼一样的罪，小偷很不服气，问法官，为什么我只偷了一根针却判得与偷牛一样重，没等法官回答，偷牛贼说：我当初就是从拿别人一根针开始的。</a:t>
            </a:r>
            <a:endParaRPr lang="zh-CN" altLang="en-US" sz="2800">
              <a:latin typeface="微软雅黑" panose="020B0503020204020204" pitchFamily="34" charset="-122"/>
              <a:ea typeface="微软雅黑" panose="020B0503020204020204" pitchFamily="34" charset="-122"/>
            </a:endParaRPr>
          </a:p>
          <a:p>
            <a:pPr defTabSz="914400" eaLnBrk="1" hangingPunct="1">
              <a:lnSpc>
                <a:spcPct val="90000"/>
              </a:lnSpc>
              <a:spcBef>
                <a:spcPts val="1000"/>
              </a:spcBef>
              <a:buFont typeface="Arial" panose="020B0604020202020204" pitchFamily="34" charset="0"/>
              <a:buChar char="•"/>
            </a:pPr>
            <a:r>
              <a:rPr lang="zh-CN" altLang="en-US" sz="2800">
                <a:latin typeface="微软雅黑" panose="020B0503020204020204" pitchFamily="34" charset="-122"/>
                <a:ea typeface="微软雅黑" panose="020B0503020204020204" pitchFamily="34" charset="-122"/>
              </a:rPr>
              <a:t>这个故事告诉我们勿以恶小而为之，一根针确实不算什么，但是同学们也许有听过这么一句话，小时偷针，大时偷金。因此，我们从小就要养成好的习惯，千万不可以随便拿别人东西。</a:t>
            </a:r>
            <a:endParaRPr lang="en-US" altLang="zh-CN" sz="280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down)">
                                      <p:cBhvr>
                                        <p:cTn id="7" dur="870">
                                          <p:stCondLst>
                                            <p:cond delay="0"/>
                                          </p:stCondLst>
                                        </p:cTn>
                                        <p:tgtEl>
                                          <p:spTgt spid="15364"/>
                                        </p:tgtEl>
                                      </p:cBhvr>
                                    </p:animEffect>
                                    <p:anim calcmode="lin" valueType="num">
                                      <p:cBhvr>
                                        <p:cTn id="8" dur="2733"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15364"/>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15364"/>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15364"/>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15364"/>
                                        </p:tgtEl>
                                        <p:attrNameLst>
                                          <p:attrName>ppt_y</p:attrName>
                                        </p:attrNameLst>
                                      </p:cBhvr>
                                      <p:tavLst>
                                        <p:tav tm="0" fmla="#ppt_y-sin(pi*$)/81">
                                          <p:val>
                                            <p:fltVal val="0"/>
                                          </p:val>
                                        </p:tav>
                                        <p:tav tm="100000">
                                          <p:val>
                                            <p:fltVal val="1"/>
                                          </p:val>
                                        </p:tav>
                                      </p:tavLst>
                                    </p:anim>
                                    <p:animScale>
                                      <p:cBhvr>
                                        <p:cTn id="13" dur="39">
                                          <p:stCondLst>
                                            <p:cond delay="975"/>
                                          </p:stCondLst>
                                        </p:cTn>
                                        <p:tgtEl>
                                          <p:spTgt spid="15364"/>
                                        </p:tgtEl>
                                      </p:cBhvr>
                                      <p:to x="100000" y="60000"/>
                                    </p:animScale>
                                    <p:animScale>
                                      <p:cBhvr>
                                        <p:cTn id="14" dur="249" decel="50000">
                                          <p:stCondLst>
                                            <p:cond delay="1014"/>
                                          </p:stCondLst>
                                        </p:cTn>
                                        <p:tgtEl>
                                          <p:spTgt spid="15364"/>
                                        </p:tgtEl>
                                      </p:cBhvr>
                                      <p:to x="100000" y="100000"/>
                                    </p:animScale>
                                    <p:animScale>
                                      <p:cBhvr>
                                        <p:cTn id="15" dur="39">
                                          <p:stCondLst>
                                            <p:cond delay="1968"/>
                                          </p:stCondLst>
                                        </p:cTn>
                                        <p:tgtEl>
                                          <p:spTgt spid="15364"/>
                                        </p:tgtEl>
                                      </p:cBhvr>
                                      <p:to x="100000" y="80000"/>
                                    </p:animScale>
                                    <p:animScale>
                                      <p:cBhvr>
                                        <p:cTn id="16" dur="249" decel="50000">
                                          <p:stCondLst>
                                            <p:cond delay="2007"/>
                                          </p:stCondLst>
                                        </p:cTn>
                                        <p:tgtEl>
                                          <p:spTgt spid="15364"/>
                                        </p:tgtEl>
                                      </p:cBhvr>
                                      <p:to x="100000" y="100000"/>
                                    </p:animScale>
                                    <p:animScale>
                                      <p:cBhvr>
                                        <p:cTn id="17" dur="39">
                                          <p:stCondLst>
                                            <p:cond delay="2463"/>
                                          </p:stCondLst>
                                        </p:cTn>
                                        <p:tgtEl>
                                          <p:spTgt spid="15364"/>
                                        </p:tgtEl>
                                      </p:cBhvr>
                                      <p:to x="100000" y="90000"/>
                                    </p:animScale>
                                    <p:animScale>
                                      <p:cBhvr>
                                        <p:cTn id="18" dur="249" decel="50000">
                                          <p:stCondLst>
                                            <p:cond delay="2502"/>
                                          </p:stCondLst>
                                        </p:cTn>
                                        <p:tgtEl>
                                          <p:spTgt spid="15364"/>
                                        </p:tgtEl>
                                      </p:cBhvr>
                                      <p:to x="100000" y="100000"/>
                                    </p:animScale>
                                    <p:animScale>
                                      <p:cBhvr>
                                        <p:cTn id="19" dur="39">
                                          <p:stCondLst>
                                            <p:cond delay="2712"/>
                                          </p:stCondLst>
                                        </p:cTn>
                                        <p:tgtEl>
                                          <p:spTgt spid="15364"/>
                                        </p:tgtEl>
                                      </p:cBhvr>
                                      <p:to x="100000" y="95000"/>
                                    </p:animScale>
                                    <p:animScale>
                                      <p:cBhvr>
                                        <p:cTn id="20" dur="249" decel="50000">
                                          <p:stCondLst>
                                            <p:cond delay="2751"/>
                                          </p:stCondLst>
                                        </p:cTn>
                                        <p:tgtEl>
                                          <p:spTgt spid="1536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box(in)">
                                      <p:cBhvr>
                                        <p:cTn id="25" dur="20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Effect transition="in" filter="box(in)">
                                      <p:cBhvr>
                                        <p:cTn id="3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929063" y="1692275"/>
            <a:ext cx="7805737" cy="1219200"/>
          </a:xfrm>
          <a:prstGeom prst="rect">
            <a:avLst/>
          </a:prstGeom>
        </p:spPr>
        <p:txBody>
          <a:bodyPr>
            <a:normAutofit fontScale="90000"/>
          </a:bodyPr>
          <a:lstStyle/>
          <a:p>
            <a:pPr eaLnBrk="1" fontAlgn="auto" hangingPunct="1">
              <a:spcAft>
                <a:spcPts val="0"/>
              </a:spcAft>
              <a:defRPr/>
            </a:pPr>
            <a:r>
              <a:rPr lang="zh-CN" altLang="en-US" sz="4000" b="1">
                <a:latin typeface="微软雅黑" panose="020B0503020204020204" pitchFamily="34" charset="-122"/>
                <a:ea typeface="微软雅黑" panose="020B0503020204020204" pitchFamily="34" charset="-122"/>
              </a:rPr>
              <a:t>故意伤害：是指是指故意非法损害他人身体健康的行为 （简单来说就是打架）</a:t>
            </a:r>
            <a:endParaRPr lang="zh-CN" altLang="en-US" dirty="0">
              <a:latin typeface="微软雅黑" panose="020B0503020204020204" pitchFamily="34" charset="-122"/>
              <a:ea typeface="微软雅黑" panose="020B0503020204020204" pitchFamily="34" charset="-122"/>
            </a:endParaRPr>
          </a:p>
        </p:txBody>
      </p:sp>
      <p:pic>
        <p:nvPicPr>
          <p:cNvPr id="19459" name="Picture 3" descr="res01_attpic_brief"/>
          <p:cNvPicPr>
            <a:picLocks noChangeAspect="1" noChangeArrowheads="1"/>
          </p:cNvPicPr>
          <p:nvPr/>
        </p:nvPicPr>
        <p:blipFill>
          <a:blip r:embed="rId1" cstate="email"/>
          <a:srcRect/>
          <a:stretch>
            <a:fillRect/>
          </a:stretch>
        </p:blipFill>
        <p:spPr bwMode="auto">
          <a:xfrm>
            <a:off x="990600" y="1595438"/>
            <a:ext cx="28527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3"/>
          <p:cNvSpPr txBox="1">
            <a:spLocks noChangeArrowheads="1"/>
          </p:cNvSpPr>
          <p:nvPr/>
        </p:nvSpPr>
        <p:spPr bwMode="auto">
          <a:xfrm>
            <a:off x="76200" y="3055938"/>
            <a:ext cx="11734800" cy="319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12800" indent="-812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80000"/>
              </a:lnSpc>
              <a:spcBef>
                <a:spcPts val="1000"/>
              </a:spcBef>
              <a:buFont typeface="Arial" panose="020B0604020202020204" pitchFamily="34" charset="0"/>
              <a:buNone/>
            </a:pPr>
            <a:r>
              <a:rPr lang="zh-CN" altLang="en-US" sz="2400">
                <a:latin typeface="微软雅黑" panose="020B0503020204020204" pitchFamily="34" charset="-122"/>
                <a:ea typeface="微软雅黑" panose="020B0503020204020204" pitchFamily="34" charset="-122"/>
              </a:rPr>
              <a:t>         </a:t>
            </a:r>
            <a:r>
              <a:rPr lang="en-US" altLang="zh-CN" sz="2400">
                <a:latin typeface="微软雅黑" panose="020B0503020204020204" pitchFamily="34" charset="-122"/>
                <a:ea typeface="微软雅黑" panose="020B0503020204020204" pitchFamily="34" charset="-122"/>
              </a:rPr>
              <a:t>2004</a:t>
            </a:r>
            <a:r>
              <a:rPr lang="zh-CN" altLang="en-US" sz="2400">
                <a:latin typeface="微软雅黑" panose="020B0503020204020204" pitchFamily="34" charset="-122"/>
                <a:ea typeface="微软雅黑" panose="020B0503020204020204" pitchFamily="34" charset="-122"/>
              </a:rPr>
              <a:t>年</a:t>
            </a:r>
            <a:r>
              <a:rPr lang="en-US" altLang="zh-CN" sz="2400">
                <a:latin typeface="微软雅黑" panose="020B0503020204020204" pitchFamily="34" charset="-122"/>
                <a:ea typeface="微软雅黑" panose="020B0503020204020204" pitchFamily="34" charset="-122"/>
              </a:rPr>
              <a:t>6</a:t>
            </a:r>
            <a:r>
              <a:rPr lang="zh-CN" altLang="en-US" sz="2400">
                <a:latin typeface="微软雅黑" panose="020B0503020204020204" pitchFamily="34" charset="-122"/>
                <a:ea typeface="微软雅黑" panose="020B0503020204020204" pitchFamily="34" charset="-122"/>
              </a:rPr>
              <a:t>月</a:t>
            </a:r>
            <a:r>
              <a:rPr lang="en-US" altLang="zh-CN" sz="2400">
                <a:latin typeface="微软雅黑" panose="020B0503020204020204" pitchFamily="34" charset="-122"/>
                <a:ea typeface="微软雅黑" panose="020B0503020204020204" pitchFamily="34" charset="-122"/>
              </a:rPr>
              <a:t>23</a:t>
            </a:r>
            <a:r>
              <a:rPr lang="zh-CN" altLang="en-US" sz="2400">
                <a:latin typeface="微软雅黑" panose="020B0503020204020204" pitchFamily="34" charset="-122"/>
                <a:ea typeface="微软雅黑" panose="020B0503020204020204" pitchFamily="34" charset="-122"/>
              </a:rPr>
              <a:t>日上午，某县发生一起故意伤害致死案件，受害人、犯罪嫌疑人均是小学生。</a:t>
            </a:r>
            <a:r>
              <a:rPr lang="en-US" altLang="zh-CN" sz="2400">
                <a:latin typeface="微软雅黑" panose="020B0503020204020204" pitchFamily="34" charset="-122"/>
                <a:ea typeface="微软雅黑" panose="020B0503020204020204" pitchFamily="34" charset="-122"/>
              </a:rPr>
              <a:t>2004</a:t>
            </a:r>
            <a:r>
              <a:rPr lang="zh-CN" altLang="en-US" sz="2400">
                <a:latin typeface="微软雅黑" panose="020B0503020204020204" pitchFamily="34" charset="-122"/>
                <a:ea typeface="微软雅黑" panose="020B0503020204020204" pitchFamily="34" charset="-122"/>
              </a:rPr>
              <a:t>年</a:t>
            </a:r>
            <a:r>
              <a:rPr lang="en-US" altLang="zh-CN" sz="2400">
                <a:latin typeface="微软雅黑" panose="020B0503020204020204" pitchFamily="34" charset="-122"/>
                <a:ea typeface="微软雅黑" panose="020B0503020204020204" pitchFamily="34" charset="-122"/>
              </a:rPr>
              <a:t>6</a:t>
            </a:r>
            <a:r>
              <a:rPr lang="zh-CN" altLang="en-US" sz="2400">
                <a:latin typeface="微软雅黑" panose="020B0503020204020204" pitchFamily="34" charset="-122"/>
                <a:ea typeface="微软雅黑" panose="020B0503020204020204" pitchFamily="34" charset="-122"/>
              </a:rPr>
              <a:t>月</a:t>
            </a:r>
            <a:r>
              <a:rPr lang="en-US" altLang="zh-CN" sz="2400">
                <a:latin typeface="微软雅黑" panose="020B0503020204020204" pitchFamily="34" charset="-122"/>
                <a:ea typeface="微软雅黑" panose="020B0503020204020204" pitchFamily="34" charset="-122"/>
              </a:rPr>
              <a:t>23</a:t>
            </a:r>
            <a:r>
              <a:rPr lang="zh-CN" altLang="en-US" sz="2400">
                <a:latin typeface="微软雅黑" panose="020B0503020204020204" pitchFamily="34" charset="-122"/>
                <a:ea typeface="微软雅黑" panose="020B0503020204020204" pitchFamily="34" charset="-122"/>
              </a:rPr>
              <a:t>日上午</a:t>
            </a:r>
            <a:r>
              <a:rPr lang="en-US" altLang="zh-CN" sz="2400">
                <a:latin typeface="微软雅黑" panose="020B0503020204020204" pitchFamily="34" charset="-122"/>
                <a:ea typeface="微软雅黑" panose="020B0503020204020204" pitchFamily="34" charset="-122"/>
              </a:rPr>
              <a:t>8</a:t>
            </a:r>
            <a:r>
              <a:rPr lang="zh-CN" altLang="en-US" sz="2400">
                <a:latin typeface="微软雅黑" panose="020B0503020204020204" pitchFamily="34" charset="-122"/>
                <a:ea typeface="微软雅黑" panose="020B0503020204020204" pitchFamily="34" charset="-122"/>
              </a:rPr>
              <a:t>时</a:t>
            </a:r>
            <a:r>
              <a:rPr lang="en-US" altLang="zh-CN" sz="2400">
                <a:latin typeface="微软雅黑" panose="020B0503020204020204" pitchFamily="34" charset="-122"/>
                <a:ea typeface="微软雅黑" panose="020B0503020204020204" pitchFamily="34" charset="-122"/>
              </a:rPr>
              <a:t>20</a:t>
            </a:r>
            <a:r>
              <a:rPr lang="zh-CN" altLang="en-US" sz="2400">
                <a:latin typeface="微软雅黑" panose="020B0503020204020204" pitchFamily="34" charset="-122"/>
                <a:ea typeface="微软雅黑" panose="020B0503020204020204" pitchFamily="34" charset="-122"/>
              </a:rPr>
              <a:t>分左右，被害人石某在某台球室发现了与自己有过节的杨某，就叫了四名对杨某后殴打他。这时，杨某的同学李某用自己随身携带的尖刀，朝被害人石某的左侧前胸刺了一刀，石某失去了抵抗能力，手按着伤口逃跑，但杨某还是追上前对其进行殴打，而后犯罪嫌疑人李某、杨某感到事态严重逃离现场。被害人石某受伤后被同去的同学送进了当地卫生院抢救，但由于伤势过重，当日抢救无效死亡。犯罪嫌疑人李某，为了威风才买来尖刀，想不到闯下了大祸；犯罪嫌疑人李某、杨某及被害人石某三人均是未成年人，三人又是同学，竟然为了一点所谓的“过节”，打架斗殴，拔刀相加，酿成悲剧。</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anim calcmode="lin" valueType="num">
                                      <p:cBhvr>
                                        <p:cTn id="8" dur="2000" fill="hold"/>
                                        <p:tgtEl>
                                          <p:spTgt spid="19459"/>
                                        </p:tgtEl>
                                        <p:attrNameLst>
                                          <p:attrName>style.rotation</p:attrName>
                                        </p:attrNameLst>
                                      </p:cBhvr>
                                      <p:tavLst>
                                        <p:tav tm="0">
                                          <p:val>
                                            <p:fltVal val="720"/>
                                          </p:val>
                                        </p:tav>
                                        <p:tav tm="100000">
                                          <p:val>
                                            <p:fltVal val="0"/>
                                          </p:val>
                                        </p:tav>
                                      </p:tavLst>
                                    </p:anim>
                                    <p:anim calcmode="lin" valueType="num">
                                      <p:cBhvr>
                                        <p:cTn id="9" dur="2000" fill="hold"/>
                                        <p:tgtEl>
                                          <p:spTgt spid="19459"/>
                                        </p:tgtEl>
                                        <p:attrNameLst>
                                          <p:attrName>ppt_h</p:attrName>
                                        </p:attrNameLst>
                                      </p:cBhvr>
                                      <p:tavLst>
                                        <p:tav tm="0">
                                          <p:val>
                                            <p:fltVal val="0"/>
                                          </p:val>
                                        </p:tav>
                                        <p:tav tm="100000">
                                          <p:val>
                                            <p:strVal val="#ppt_h"/>
                                          </p:val>
                                        </p:tav>
                                      </p:tavLst>
                                    </p:anim>
                                    <p:anim calcmode="lin" valueType="num">
                                      <p:cBhvr>
                                        <p:cTn id="10" dur="2000" fill="hold"/>
                                        <p:tgtEl>
                                          <p:spTgt spid="1945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bwMode="auto">
          <a:xfrm>
            <a:off x="1066800" y="2533650"/>
            <a:ext cx="2133600" cy="663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微软雅黑" panose="020B0503020204020204" pitchFamily="34" charset="-122"/>
                <a:ea typeface="微软雅黑" panose="020B0503020204020204" pitchFamily="34" charset="-122"/>
              </a:rPr>
              <a:t>案例一</a:t>
            </a:r>
            <a:endParaRPr lang="zh-CN" altLang="en-US" smtClean="0">
              <a:latin typeface="微软雅黑" panose="020B0503020204020204" pitchFamily="34" charset="-122"/>
              <a:ea typeface="微软雅黑" panose="020B0503020204020204" pitchFamily="34" charset="-122"/>
            </a:endParaRPr>
          </a:p>
        </p:txBody>
      </p:sp>
      <p:sp>
        <p:nvSpPr>
          <p:cNvPr id="41987" name="Rectangle 3"/>
          <p:cNvSpPr>
            <a:spLocks noGrp="1" noChangeArrowheads="1"/>
          </p:cNvSpPr>
          <p:nvPr>
            <p:ph idx="4294967295"/>
          </p:nvPr>
        </p:nvSpPr>
        <p:spPr bwMode="auto">
          <a:xfrm>
            <a:off x="838200" y="3197225"/>
            <a:ext cx="10744200" cy="2060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zh-CN" altLang="en-US" smtClean="0">
                <a:latin typeface="微软雅黑" panose="020B0503020204020204" pitchFamily="34" charset="-122"/>
                <a:ea typeface="微软雅黑" panose="020B0503020204020204" pitchFamily="34" charset="-122"/>
              </a:rPr>
              <a:t>   </a:t>
            </a:r>
            <a:r>
              <a:rPr lang="en-US" altLang="zh-CN" smtClean="0">
                <a:latin typeface="微软雅黑" panose="020B0503020204020204" pitchFamily="34" charset="-122"/>
                <a:ea typeface="微软雅黑" panose="020B0503020204020204" pitchFamily="34" charset="-122"/>
              </a:rPr>
              <a:t>2007</a:t>
            </a:r>
            <a:r>
              <a:rPr lang="zh-CN" altLang="en-US" smtClean="0">
                <a:latin typeface="微软雅黑" panose="020B0503020204020204" pitchFamily="34" charset="-122"/>
                <a:ea typeface="微软雅黑" panose="020B0503020204020204" pitchFamily="34" charset="-122"/>
              </a:rPr>
              <a:t>年</a:t>
            </a:r>
            <a:r>
              <a:rPr lang="en-US" altLang="zh-CN" smtClean="0">
                <a:latin typeface="微软雅黑" panose="020B0503020204020204" pitchFamily="34" charset="-122"/>
                <a:ea typeface="微软雅黑" panose="020B0503020204020204" pitchFamily="34" charset="-122"/>
              </a:rPr>
              <a:t>6</a:t>
            </a:r>
            <a:r>
              <a:rPr lang="zh-CN" altLang="en-US" smtClean="0">
                <a:latin typeface="微软雅黑" panose="020B0503020204020204" pitchFamily="34" charset="-122"/>
                <a:ea typeface="微软雅黑" panose="020B0503020204020204" pitchFamily="34" charset="-122"/>
              </a:rPr>
              <a:t>月，</a:t>
            </a:r>
            <a:r>
              <a:rPr lang="en-US" altLang="zh-CN" smtClean="0">
                <a:latin typeface="微软雅黑" panose="020B0503020204020204" pitchFamily="34" charset="-122"/>
                <a:ea typeface="微软雅黑" panose="020B0503020204020204" pitchFamily="34" charset="-122"/>
              </a:rPr>
              <a:t>15</a:t>
            </a:r>
            <a:r>
              <a:rPr lang="zh-CN" altLang="en-US" smtClean="0">
                <a:latin typeface="微软雅黑" panose="020B0503020204020204" pitchFamily="34" charset="-122"/>
                <a:ea typeface="微软雅黑" panose="020B0503020204020204" pitchFamily="34" charset="-122"/>
              </a:rPr>
              <a:t>岁广州少年王某沉迷于网络游戏，上课经常早退，找各种理由请假，更甚者他竟然逃学，后来被其父母发现，他的父母不同意其上网，他因不满父母对其沉迷上网老是劝阻，而对父母产生怨恨，残忍地杀害母亲、砍伤父亲，王某以故意杀人罪被判有期徒刑</a:t>
            </a:r>
            <a:r>
              <a:rPr lang="en-US" altLang="zh-CN" smtClean="0">
                <a:latin typeface="微软雅黑" panose="020B0503020204020204" pitchFamily="34" charset="-122"/>
                <a:ea typeface="微软雅黑" panose="020B0503020204020204" pitchFamily="34" charset="-122"/>
              </a:rPr>
              <a:t>14</a:t>
            </a:r>
            <a:r>
              <a:rPr lang="zh-CN" altLang="en-US" smtClean="0">
                <a:latin typeface="微软雅黑" panose="020B0503020204020204" pitchFamily="34" charset="-122"/>
                <a:ea typeface="微软雅黑" panose="020B0503020204020204" pitchFamily="34" charset="-122"/>
              </a:rPr>
              <a:t>年。 </a:t>
            </a:r>
            <a:endParaRPr lang="zh-CN" altLang="en-US" smtClean="0">
              <a:latin typeface="微软雅黑" panose="020B0503020204020204" pitchFamily="34" charset="-122"/>
              <a:ea typeface="微软雅黑" panose="020B0503020204020204" pitchFamily="34" charset="-122"/>
            </a:endParaRPr>
          </a:p>
          <a:p>
            <a:pPr eaLnBrk="1" hangingPunct="1"/>
            <a:endParaRPr lang="zh-CN" altLang="en-US" smtClean="0">
              <a:latin typeface="微软雅黑" panose="020B0503020204020204" pitchFamily="34" charset="-122"/>
              <a:ea typeface="微软雅黑" panose="020B0503020204020204" pitchFamily="34" charset="-122"/>
            </a:endParaRPr>
          </a:p>
        </p:txBody>
      </p:sp>
      <p:sp>
        <p:nvSpPr>
          <p:cNvPr id="6" name="Rectangle 6"/>
          <p:cNvSpPr txBox="1">
            <a:spLocks noChangeArrowheads="1"/>
          </p:cNvSpPr>
          <p:nvPr/>
        </p:nvSpPr>
        <p:spPr bwMode="auto">
          <a:xfrm>
            <a:off x="3352800" y="1466850"/>
            <a:ext cx="5257800"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90000"/>
              </a:lnSpc>
            </a:pPr>
            <a:r>
              <a:rPr lang="zh-CN" altLang="en-US" sz="4400">
                <a:latin typeface="微软雅黑" panose="020B0503020204020204" pitchFamily="34" charset="-122"/>
                <a:ea typeface="微软雅黑" panose="020B0503020204020204" pitchFamily="34" charset="-122"/>
              </a:rPr>
              <a:t>网络与青少年的关系</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linds(horizontal)">
                                      <p:cBhvr>
                                        <p:cTn id="7" dur="20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box(in)">
                                      <p:cBhvr>
                                        <p:cTn id="12" dur="2000"/>
                                        <p:tgtEl>
                                          <p:spTgt spid="419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bwMode="auto">
          <a:xfrm>
            <a:off x="1295400" y="1901825"/>
            <a:ext cx="75438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latin typeface="微软雅黑" panose="020B0503020204020204" pitchFamily="34" charset="-122"/>
                <a:ea typeface="微软雅黑" panose="020B0503020204020204" pitchFamily="34" charset="-122"/>
              </a:rPr>
              <a:t>少年儿童受法律保护的合法权益有：</a:t>
            </a:r>
            <a:endParaRPr lang="zh-CN" altLang="en-US" sz="4000" smtClean="0">
              <a:latin typeface="微软雅黑" panose="020B0503020204020204" pitchFamily="34" charset="-122"/>
              <a:ea typeface="微软雅黑" panose="020B0503020204020204" pitchFamily="34" charset="-122"/>
            </a:endParaRPr>
          </a:p>
        </p:txBody>
      </p:sp>
      <p:sp>
        <p:nvSpPr>
          <p:cNvPr id="48131" name="Rectangle 3"/>
          <p:cNvSpPr>
            <a:spLocks noGrp="1" noChangeArrowheads="1"/>
          </p:cNvSpPr>
          <p:nvPr>
            <p:ph idx="4294967295"/>
          </p:nvPr>
        </p:nvSpPr>
        <p:spPr bwMode="auto">
          <a:xfrm>
            <a:off x="2133600" y="3349625"/>
            <a:ext cx="8610600" cy="1603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anose="020B0503020204020204" pitchFamily="34" charset="-122"/>
                <a:ea typeface="微软雅黑" panose="020B0503020204020204" pitchFamily="34" charset="-122"/>
              </a:rPr>
              <a:t>1</a:t>
            </a:r>
            <a:r>
              <a:rPr lang="zh-CN" altLang="en-US" smtClean="0">
                <a:latin typeface="微软雅黑" panose="020B0503020204020204" pitchFamily="34" charset="-122"/>
                <a:ea typeface="微软雅黑" panose="020B0503020204020204" pitchFamily="34" charset="-122"/>
              </a:rPr>
              <a:t>、接受义务教育权　</a:t>
            </a:r>
            <a:r>
              <a:rPr lang="en-US" altLang="zh-CN" smtClean="0">
                <a:latin typeface="微软雅黑" panose="020B0503020204020204" pitchFamily="34" charset="-122"/>
                <a:ea typeface="微软雅黑" panose="020B0503020204020204" pitchFamily="34" charset="-122"/>
              </a:rPr>
              <a:t>2</a:t>
            </a:r>
            <a:r>
              <a:rPr lang="zh-CN" altLang="en-US" smtClean="0">
                <a:latin typeface="微软雅黑" panose="020B0503020204020204" pitchFamily="34" charset="-122"/>
                <a:ea typeface="微软雅黑" panose="020B0503020204020204" pitchFamily="34" charset="-122"/>
              </a:rPr>
              <a:t>、接受父母抚养权　</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3</a:t>
            </a:r>
            <a:r>
              <a:rPr lang="zh-CN" altLang="en-US" smtClean="0">
                <a:latin typeface="微软雅黑" panose="020B0503020204020204" pitchFamily="34" charset="-122"/>
                <a:ea typeface="微软雅黑" panose="020B0503020204020204" pitchFamily="34" charset="-122"/>
              </a:rPr>
              <a:t>、保护个人隐私权、维护人格尊严权　</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4</a:t>
            </a:r>
            <a:r>
              <a:rPr lang="zh-CN" altLang="en-US" smtClean="0">
                <a:latin typeface="微软雅黑" panose="020B0503020204020204" pitchFamily="34" charset="-122"/>
                <a:ea typeface="微软雅黑" panose="020B0503020204020204" pitchFamily="34" charset="-122"/>
              </a:rPr>
              <a:t>、享受劳动保护权　</a:t>
            </a:r>
            <a:r>
              <a:rPr lang="en-US" altLang="zh-CN" smtClean="0">
                <a:latin typeface="微软雅黑" panose="020B0503020204020204" pitchFamily="34" charset="-122"/>
                <a:ea typeface="微软雅黑" panose="020B0503020204020204" pitchFamily="34" charset="-122"/>
              </a:rPr>
              <a:t>5</a:t>
            </a:r>
            <a:r>
              <a:rPr lang="zh-CN" altLang="en-US" smtClean="0">
                <a:latin typeface="微软雅黑" panose="020B0503020204020204" pitchFamily="34" charset="-122"/>
                <a:ea typeface="微软雅黑" panose="020B0503020204020204" pitchFamily="34" charset="-122"/>
              </a:rPr>
              <a:t>、人身安全、财产继承权</a:t>
            </a:r>
            <a:endParaRPr lang="zh-CN" altLang="en-US" smtClean="0">
              <a:latin typeface="微软雅黑" panose="020B0503020204020204" pitchFamily="34" charset="-122"/>
              <a:ea typeface="微软雅黑" panose="020B0503020204020204" pitchFamily="34" charset="-122"/>
            </a:endParaRPr>
          </a:p>
          <a:p>
            <a:pPr eaLnBrk="1" hangingPunct="1">
              <a:buFontTx/>
              <a:buNone/>
            </a:pPr>
            <a:endParaRPr lang="zh-CN" altLang="en-US"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blinds(horizontal)">
                                      <p:cBhvr>
                                        <p:cTn id="7" dur="2000"/>
                                        <p:tgtEl>
                                          <p:spTgt spid="4813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Effect transition="in" filter="diamond(in)">
                                      <p:cBhvr>
                                        <p:cTn id="12" dur="2000"/>
                                        <p:tgtEl>
                                          <p:spTgt spid="481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8131">
                                            <p:txEl>
                                              <p:pRg st="1" end="1"/>
                                            </p:txEl>
                                          </p:spTgt>
                                        </p:tgtEl>
                                        <p:attrNameLst>
                                          <p:attrName>style.visibility</p:attrName>
                                        </p:attrNameLst>
                                      </p:cBhvr>
                                      <p:to>
                                        <p:strVal val="visible"/>
                                      </p:to>
                                    </p:set>
                                    <p:animEffect transition="in" filter="diamond(in)">
                                      <p:cBhvr>
                                        <p:cTn id="17" dur="2000"/>
                                        <p:tgtEl>
                                          <p:spTgt spid="481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8131">
                                            <p:txEl>
                                              <p:pRg st="2" end="2"/>
                                            </p:txEl>
                                          </p:spTgt>
                                        </p:tgtEl>
                                        <p:attrNameLst>
                                          <p:attrName>style.visibility</p:attrName>
                                        </p:attrNameLst>
                                      </p:cBhvr>
                                      <p:to>
                                        <p:strVal val="visible"/>
                                      </p:to>
                                    </p:set>
                                    <p:animEffect transition="in" filter="diamond(in)">
                                      <p:cBhvr>
                                        <p:cTn id="22" dur="20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图片 5"/>
          <p:cNvPicPr>
            <a:picLocks noChangeAspect="1" noChangeArrowheads="1"/>
          </p:cNvPicPr>
          <p:nvPr/>
        </p:nvPicPr>
        <p:blipFill>
          <a:blip r:embed="rId2" cstate="email"/>
          <a:srcRect/>
          <a:stretch>
            <a:fillRect/>
          </a:stretch>
        </p:blipFill>
        <p:spPr bwMode="auto">
          <a:xfrm>
            <a:off x="9525" y="-4763"/>
            <a:ext cx="3159125"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图片 11"/>
          <p:cNvPicPr>
            <a:picLocks noChangeAspect="1" noChangeArrowheads="1"/>
          </p:cNvPicPr>
          <p:nvPr/>
        </p:nvPicPr>
        <p:blipFill>
          <a:blip r:embed="rId3" cstate="email"/>
          <a:srcRect/>
          <a:stretch>
            <a:fillRect/>
          </a:stretch>
        </p:blipFill>
        <p:spPr bwMode="auto">
          <a:xfrm>
            <a:off x="9525" y="738188"/>
            <a:ext cx="12192000"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图片 13"/>
          <p:cNvPicPr>
            <a:picLocks noChangeAspect="1" noChangeArrowheads="1"/>
          </p:cNvPicPr>
          <p:nvPr/>
        </p:nvPicPr>
        <p:blipFill>
          <a:blip r:embed="rId4" cstate="email"/>
          <a:srcRect/>
          <a:stretch>
            <a:fillRect/>
          </a:stretch>
        </p:blipFill>
        <p:spPr bwMode="auto">
          <a:xfrm>
            <a:off x="-685800" y="3305175"/>
            <a:ext cx="571500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椭圆 14"/>
          <p:cNvSpPr/>
          <p:nvPr/>
        </p:nvSpPr>
        <p:spPr>
          <a:xfrm>
            <a:off x="4598988" y="1644650"/>
            <a:ext cx="503237"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panose="020B0604020202020204" pitchFamily="34" charset="0"/>
              <a:buNone/>
              <a:defRPr/>
            </a:pPr>
            <a:r>
              <a:rPr lang="en-US" altLang="zh-CN" sz="3600" kern="0">
                <a:solidFill>
                  <a:prstClr val="white"/>
                </a:solidFill>
                <a:latin typeface="Calibri" panose="020F0502020204030204"/>
                <a:ea typeface="宋体" panose="02010600030101010101" pitchFamily="2" charset="-122"/>
              </a:rPr>
              <a:t>1</a:t>
            </a:r>
            <a:endParaRPr lang="zh-CN" altLang="en-US" sz="3600" kern="0" dirty="0">
              <a:solidFill>
                <a:prstClr val="white"/>
              </a:solidFill>
              <a:latin typeface="Calibri" panose="020F0502020204030204"/>
              <a:ea typeface="宋体" panose="02010600030101010101" pitchFamily="2" charset="-122"/>
            </a:endParaRPr>
          </a:p>
        </p:txBody>
      </p:sp>
      <p:sp>
        <p:nvSpPr>
          <p:cNvPr id="16" name="TextBox 7"/>
          <p:cNvSpPr txBox="1">
            <a:spLocks noChangeArrowheads="1"/>
          </p:cNvSpPr>
          <p:nvPr/>
        </p:nvSpPr>
        <p:spPr bwMode="auto">
          <a:xfrm>
            <a:off x="5192713" y="1636713"/>
            <a:ext cx="67706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zh-CN" altLang="en-US" sz="2800">
                <a:latin typeface="微软雅黑" panose="020B0503020204020204" pitchFamily="34" charset="-122"/>
                <a:ea typeface="微软雅黑" panose="020B0503020204020204" pitchFamily="34" charset="-122"/>
              </a:rPr>
              <a:t>什么是法？与未成年人相关的法律有哪些？</a:t>
            </a:r>
            <a:endParaRPr lang="zh-CN" altLang="en-US" sz="2800">
              <a:latin typeface="微软雅黑" panose="020B0503020204020204" pitchFamily="34" charset="-122"/>
              <a:ea typeface="微软雅黑" panose="020B0503020204020204" pitchFamily="34" charset="-122"/>
            </a:endParaRPr>
          </a:p>
        </p:txBody>
      </p:sp>
      <p:sp>
        <p:nvSpPr>
          <p:cNvPr id="23" name="文本框 22"/>
          <p:cNvSpPr txBox="1"/>
          <p:nvPr/>
        </p:nvSpPr>
        <p:spPr>
          <a:xfrm>
            <a:off x="4397430" y="457278"/>
            <a:ext cx="5773247" cy="923330"/>
          </a:xfrm>
          <a:prstGeom prst="rect">
            <a:avLst/>
          </a:prstGeom>
          <a:noFill/>
        </p:spPr>
        <p:txBody>
          <a:bodyPr wrap="none">
            <a:spAutoFit/>
          </a:bodyPr>
          <a:lstStyle/>
          <a:p>
            <a:pPr eaLnBrk="1" fontAlgn="auto" hangingPunct="1">
              <a:spcBef>
                <a:spcPts val="0"/>
              </a:spcBef>
              <a:spcAft>
                <a:spcPts val="0"/>
              </a:spcAft>
              <a:defRPr/>
            </a:pPr>
            <a:r>
              <a:rPr lang="zh-CN" altLang="en-US" sz="5400" b="1">
                <a:blipFill dpi="0" rotWithShape="1">
                  <a:blip r:embed="rId5"/>
                  <a:srcRect/>
                  <a:stretch>
                    <a:fillRect/>
                  </a:stretch>
                </a:blipFill>
                <a:latin typeface="叶根友毛笔行书2.0版" panose="02010601030101010101" pitchFamily="2" charset="-122"/>
                <a:ea typeface="叶根友毛笔行书2.0版" panose="02010601030101010101" pitchFamily="2" charset="-122"/>
              </a:rPr>
              <a:t>目录</a:t>
            </a:r>
            <a:r>
              <a:rPr lang="en-US" altLang="zh-CN" sz="5400" b="1">
                <a:blipFill dpi="0" rotWithShape="1">
                  <a:blip r:embed="rId5"/>
                  <a:srcRect/>
                  <a:stretch>
                    <a:fillRect/>
                  </a:stretch>
                </a:blipFill>
                <a:latin typeface="叶根友毛笔行书2.0版" panose="02010601030101010101" pitchFamily="2" charset="-122"/>
                <a:ea typeface="叶根友毛笔行书2.0版" panose="02010601030101010101" pitchFamily="2" charset="-122"/>
              </a:rPr>
              <a:t>/CONTENTS</a:t>
            </a:r>
            <a:endParaRPr lang="en-US" altLang="zh-CN" sz="5400" b="1" dirty="0">
              <a:blipFill dpi="0" rotWithShape="1">
                <a:blip r:embed="rId5"/>
                <a:srcRect/>
                <a:stretch>
                  <a:fillRect/>
                </a:stretch>
              </a:blipFill>
              <a:latin typeface="叶根友毛笔行书2.0版" panose="02010601030101010101" pitchFamily="2" charset="-122"/>
              <a:ea typeface="叶根友毛笔行书2.0版" panose="02010601030101010101" pitchFamily="2" charset="-122"/>
            </a:endParaRPr>
          </a:p>
        </p:txBody>
      </p:sp>
      <p:sp>
        <p:nvSpPr>
          <p:cNvPr id="24" name="椭圆 23"/>
          <p:cNvSpPr/>
          <p:nvPr/>
        </p:nvSpPr>
        <p:spPr>
          <a:xfrm>
            <a:off x="4613275" y="2736850"/>
            <a:ext cx="503238"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panose="020B0604020202020204" pitchFamily="34" charset="0"/>
              <a:buNone/>
              <a:defRPr/>
            </a:pPr>
            <a:r>
              <a:rPr lang="en-US" altLang="zh-CN" sz="3600" kern="0">
                <a:solidFill>
                  <a:prstClr val="white"/>
                </a:solidFill>
                <a:latin typeface="Calibri" panose="020F0502020204030204"/>
                <a:ea typeface="宋体" panose="02010600030101010101" pitchFamily="2" charset="-122"/>
              </a:rPr>
              <a:t>2</a:t>
            </a:r>
            <a:endParaRPr lang="zh-CN" altLang="en-US" sz="3600" kern="0" dirty="0">
              <a:solidFill>
                <a:prstClr val="white"/>
              </a:solidFill>
              <a:latin typeface="Calibri" panose="020F0502020204030204"/>
              <a:ea typeface="宋体" panose="02010600030101010101" pitchFamily="2" charset="-122"/>
            </a:endParaRPr>
          </a:p>
        </p:txBody>
      </p:sp>
      <p:sp>
        <p:nvSpPr>
          <p:cNvPr id="25" name="TextBox 7"/>
          <p:cNvSpPr txBox="1">
            <a:spLocks noChangeArrowheads="1"/>
          </p:cNvSpPr>
          <p:nvPr/>
        </p:nvSpPr>
        <p:spPr bwMode="auto">
          <a:xfrm>
            <a:off x="5192713" y="3927475"/>
            <a:ext cx="4041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zh-CN" altLang="en-US" sz="2800">
                <a:latin typeface="微软雅黑" panose="020B0503020204020204" pitchFamily="34" charset="-122"/>
                <a:ea typeface="微软雅黑" panose="020B0503020204020204" pitchFamily="34" charset="-122"/>
              </a:rPr>
              <a:t>未成年犯罪的三个方面</a:t>
            </a:r>
            <a:br>
              <a:rPr lang="zh-CN" altLang="en-US" sz="2800">
                <a:latin typeface="微软雅黑" panose="020B0503020204020204" pitchFamily="34" charset="-122"/>
                <a:ea typeface="微软雅黑" panose="020B0503020204020204" pitchFamily="34" charset="-122"/>
              </a:rPr>
            </a:br>
            <a:endParaRPr lang="zh-CN" altLang="en-US" sz="2800">
              <a:latin typeface="微软雅黑" panose="020B0503020204020204" pitchFamily="34" charset="-122"/>
              <a:ea typeface="微软雅黑" panose="020B0503020204020204" pitchFamily="34" charset="-122"/>
            </a:endParaRPr>
          </a:p>
        </p:txBody>
      </p:sp>
      <p:sp>
        <p:nvSpPr>
          <p:cNvPr id="26" name="椭圆 25"/>
          <p:cNvSpPr/>
          <p:nvPr/>
        </p:nvSpPr>
        <p:spPr>
          <a:xfrm>
            <a:off x="4632325" y="3902075"/>
            <a:ext cx="503238"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panose="020B0604020202020204" pitchFamily="34" charset="0"/>
              <a:buNone/>
              <a:defRPr/>
            </a:pPr>
            <a:r>
              <a:rPr lang="en-US" altLang="zh-CN" sz="3600" kern="0">
                <a:solidFill>
                  <a:prstClr val="white"/>
                </a:solidFill>
                <a:latin typeface="Calibri" panose="020F0502020204030204"/>
                <a:ea typeface="宋体" panose="02010600030101010101" pitchFamily="2" charset="-122"/>
              </a:rPr>
              <a:t>3</a:t>
            </a:r>
            <a:endParaRPr lang="zh-CN" altLang="en-US" sz="3600" kern="0" dirty="0">
              <a:solidFill>
                <a:prstClr val="white"/>
              </a:solidFill>
              <a:latin typeface="Calibri" panose="020F0502020204030204"/>
              <a:ea typeface="宋体" panose="02010600030101010101" pitchFamily="2" charset="-122"/>
            </a:endParaRPr>
          </a:p>
        </p:txBody>
      </p:sp>
      <p:sp>
        <p:nvSpPr>
          <p:cNvPr id="27" name="TextBox 7"/>
          <p:cNvSpPr txBox="1">
            <a:spLocks noChangeArrowheads="1"/>
          </p:cNvSpPr>
          <p:nvPr/>
        </p:nvSpPr>
        <p:spPr bwMode="auto">
          <a:xfrm>
            <a:off x="5192713" y="2695575"/>
            <a:ext cx="67849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zh-CN" altLang="en-US" sz="2800" dirty="0">
                <a:latin typeface="微软雅黑" panose="020B0503020204020204" pitchFamily="34" charset="-122"/>
                <a:ea typeface="微软雅黑" panose="020B0503020204020204" pitchFamily="34" charset="-122"/>
              </a:rPr>
              <a:t>哪些行为属于不良行为？自己有没有不良行为</a:t>
            </a:r>
            <a:r>
              <a:rPr lang="zh-CN" altLang="en-US" sz="2800" dirty="0" smtClean="0">
                <a:latin typeface="微软雅黑" panose="020B0503020204020204" pitchFamily="34" charset="-122"/>
                <a:ea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endParaRPr>
          </a:p>
        </p:txBody>
      </p:sp>
      <p:sp>
        <p:nvSpPr>
          <p:cNvPr id="29" name="TextBox 7"/>
          <p:cNvSpPr txBox="1">
            <a:spLocks noChangeArrowheads="1"/>
          </p:cNvSpPr>
          <p:nvPr/>
        </p:nvSpPr>
        <p:spPr bwMode="auto">
          <a:xfrm>
            <a:off x="5213350" y="5067300"/>
            <a:ext cx="5988050"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zh-CN" altLang="en-US" sz="2800">
                <a:latin typeface="微软雅黑" panose="020B0503020204020204" pitchFamily="34" charset="-122"/>
                <a:ea typeface="微软雅黑" panose="020B0503020204020204" pitchFamily="34" charset="-122"/>
              </a:rPr>
              <a:t>争做合格小学生，我们该怎么做？</a:t>
            </a:r>
            <a:br>
              <a:rPr lang="zh-CN" altLang="en-US" sz="2800">
                <a:latin typeface="微软雅黑" panose="020B0503020204020204" pitchFamily="34" charset="-122"/>
                <a:ea typeface="微软雅黑" panose="020B0503020204020204" pitchFamily="34" charset="-122"/>
              </a:rPr>
            </a:br>
            <a:endParaRPr lang="zh-CN" altLang="en-US" sz="2800">
              <a:latin typeface="微软雅黑" panose="020B0503020204020204" pitchFamily="34" charset="-122"/>
              <a:ea typeface="微软雅黑" panose="020B0503020204020204" pitchFamily="34" charset="-122"/>
            </a:endParaRPr>
          </a:p>
          <a:p>
            <a:pPr eaLnBrk="1" hangingPunct="1"/>
            <a:br>
              <a:rPr lang="zh-CN" altLang="en-US" sz="2800">
                <a:latin typeface="微软雅黑" panose="020B0503020204020204" pitchFamily="34" charset="-122"/>
                <a:ea typeface="微软雅黑" panose="020B0503020204020204" pitchFamily="34" charset="-122"/>
              </a:rPr>
            </a:br>
            <a:endParaRPr lang="zh-CN" altLang="en-US" sz="2800">
              <a:latin typeface="微软雅黑" panose="020B0503020204020204" pitchFamily="34" charset="-122"/>
              <a:ea typeface="微软雅黑" panose="020B0503020204020204" pitchFamily="34" charset="-122"/>
            </a:endParaRPr>
          </a:p>
        </p:txBody>
      </p:sp>
      <p:sp>
        <p:nvSpPr>
          <p:cNvPr id="30" name="椭圆 29"/>
          <p:cNvSpPr/>
          <p:nvPr/>
        </p:nvSpPr>
        <p:spPr>
          <a:xfrm>
            <a:off x="4652963" y="5041900"/>
            <a:ext cx="503237"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panose="020B0604020202020204" pitchFamily="34" charset="0"/>
              <a:buNone/>
              <a:defRPr/>
            </a:pPr>
            <a:r>
              <a:rPr lang="en-US" altLang="zh-CN" sz="3600" kern="0">
                <a:solidFill>
                  <a:prstClr val="white"/>
                </a:solidFill>
                <a:latin typeface="Calibri" panose="020F0502020204030204"/>
                <a:ea typeface="宋体" panose="02010600030101010101" pitchFamily="2" charset="-122"/>
              </a:rPr>
              <a:t>4</a:t>
            </a:r>
            <a:endParaRPr lang="zh-CN" altLang="en-US" sz="3600" kern="0" dirty="0">
              <a:solidFill>
                <a:prstClr val="white"/>
              </a:solidFill>
              <a:latin typeface="Calibri" panose="020F0502020204030204"/>
              <a:ea typeface="宋体" panose="02010600030101010101" pitchFamily="2"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50"/>
                                        <p:tgtEl>
                                          <p:spTgt spid="15"/>
                                        </p:tgtEl>
                                      </p:cBhvr>
                                    </p:animEffect>
                                  </p:childTnLst>
                                </p:cTn>
                              </p:par>
                            </p:childTnLst>
                          </p:cTn>
                        </p:par>
                        <p:par>
                          <p:cTn id="8" fill="hold">
                            <p:stCondLst>
                              <p:cond delay="500"/>
                            </p:stCondLst>
                            <p:childTnLst>
                              <p:par>
                                <p:cTn id="9" presetID="27" presetClass="emph" presetSubtype="0" fill="remove" grpId="1" nodeType="afterEffect">
                                  <p:stCondLst>
                                    <p:cond delay="0"/>
                                  </p:stCondLst>
                                  <p:childTnLst>
                                    <p:animClr clrSpc="rgb" dir="cw">
                                      <p:cBhvr override="childStyle">
                                        <p:cTn id="10" dur="250" autoRev="1" fill="remove"/>
                                        <p:tgtEl>
                                          <p:spTgt spid="15"/>
                                        </p:tgtEl>
                                        <p:attrNameLst>
                                          <p:attrName>style.color</p:attrName>
                                        </p:attrNameLst>
                                      </p:cBhvr>
                                      <p:to>
                                        <a:schemeClr val="bg1"/>
                                      </p:to>
                                    </p:animClr>
                                    <p:animClr clrSpc="rgb" dir="cw">
                                      <p:cBhvr>
                                        <p:cTn id="11" dur="250" autoRev="1" fill="remove"/>
                                        <p:tgtEl>
                                          <p:spTgt spid="15"/>
                                        </p:tgtEl>
                                        <p:attrNameLst>
                                          <p:attrName>fillcolor</p:attrName>
                                        </p:attrNameLst>
                                      </p:cBhvr>
                                      <p:to>
                                        <a:schemeClr val="bg1"/>
                                      </p:to>
                                    </p:animClr>
                                    <p:set>
                                      <p:cBhvr>
                                        <p:cTn id="12" dur="250" autoRev="1" fill="remove"/>
                                        <p:tgtEl>
                                          <p:spTgt spid="15"/>
                                        </p:tgtEl>
                                        <p:attrNameLst>
                                          <p:attrName>fill.type</p:attrName>
                                        </p:attrNameLst>
                                      </p:cBhvr>
                                      <p:to>
                                        <p:strVal val="solid"/>
                                      </p:to>
                                    </p:set>
                                    <p:set>
                                      <p:cBhvr>
                                        <p:cTn id="13" dur="250" autoRev="1" fill="remove"/>
                                        <p:tgtEl>
                                          <p:spTgt spid="15"/>
                                        </p:tgtEl>
                                        <p:attrNameLst>
                                          <p:attrName>fill.on</p:attrName>
                                        </p:attrNameLst>
                                      </p:cBhvr>
                                      <p:to>
                                        <p:strVal val="true"/>
                                      </p:to>
                                    </p:set>
                                  </p:childTnLst>
                                </p:cTn>
                              </p:par>
                            </p:childTnLst>
                          </p:cTn>
                        </p:par>
                        <p:par>
                          <p:cTn id="14" fill="hold">
                            <p:stCondLst>
                              <p:cond delay="1000"/>
                            </p:stCondLst>
                            <p:childTnLst>
                              <p:par>
                                <p:cTn id="15" presetID="2" presetClass="entr" presetSubtype="2" fill="hold" grpId="0" nodeType="afterEffect">
                                  <p:stCondLst>
                                    <p:cond delay="0"/>
                                  </p:stCondLst>
                                  <p:iterate type="lt">
                                    <p:tmPct val="10000"/>
                                  </p:iterate>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1+#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p:stCondLst>
                              <p:cond delay="2150"/>
                            </p:stCondLst>
                            <p:childTnLst>
                              <p:par>
                                <p:cTn id="20" presetID="53" presetClass="entr" presetSubtype="16"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750" fill="hold"/>
                                        <p:tgtEl>
                                          <p:spTgt spid="23"/>
                                        </p:tgtEl>
                                        <p:attrNameLst>
                                          <p:attrName>ppt_w</p:attrName>
                                        </p:attrNameLst>
                                      </p:cBhvr>
                                      <p:tavLst>
                                        <p:tav tm="0">
                                          <p:val>
                                            <p:fltVal val="0"/>
                                          </p:val>
                                        </p:tav>
                                        <p:tav tm="100000">
                                          <p:val>
                                            <p:strVal val="#ppt_w"/>
                                          </p:val>
                                        </p:tav>
                                      </p:tavLst>
                                    </p:anim>
                                    <p:anim calcmode="lin" valueType="num">
                                      <p:cBhvr>
                                        <p:cTn id="23" dur="750" fill="hold"/>
                                        <p:tgtEl>
                                          <p:spTgt spid="23"/>
                                        </p:tgtEl>
                                        <p:attrNameLst>
                                          <p:attrName>ppt_h</p:attrName>
                                        </p:attrNameLst>
                                      </p:cBhvr>
                                      <p:tavLst>
                                        <p:tav tm="0">
                                          <p:val>
                                            <p:fltVal val="0"/>
                                          </p:val>
                                        </p:tav>
                                        <p:tav tm="100000">
                                          <p:val>
                                            <p:strVal val="#ppt_h"/>
                                          </p:val>
                                        </p:tav>
                                      </p:tavLst>
                                    </p:anim>
                                    <p:animEffect transition="in" filter="fade">
                                      <p:cBhvr>
                                        <p:cTn id="24" dur="750"/>
                                        <p:tgtEl>
                                          <p:spTgt spid="23"/>
                                        </p:tgtEl>
                                      </p:cBhvr>
                                    </p:animEffect>
                                  </p:childTnLst>
                                </p:cTn>
                              </p:par>
                            </p:childTnLst>
                          </p:cTn>
                        </p:par>
                        <p:par>
                          <p:cTn id="25" fill="hold">
                            <p:stCondLst>
                              <p:cond delay="3150"/>
                            </p:stCondLst>
                            <p:childTnLst>
                              <p:par>
                                <p:cTn id="26" presetID="10"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250"/>
                                        <p:tgtEl>
                                          <p:spTgt spid="24"/>
                                        </p:tgtEl>
                                      </p:cBhvr>
                                    </p:animEffect>
                                  </p:childTnLst>
                                </p:cTn>
                              </p:par>
                            </p:childTnLst>
                          </p:cTn>
                        </p:par>
                        <p:par>
                          <p:cTn id="29" fill="hold">
                            <p:stCondLst>
                              <p:cond delay="3650"/>
                            </p:stCondLst>
                            <p:childTnLst>
                              <p:par>
                                <p:cTn id="30" presetID="27" presetClass="emph" presetSubtype="0" fill="remove" grpId="1" nodeType="afterEffect">
                                  <p:stCondLst>
                                    <p:cond delay="0"/>
                                  </p:stCondLst>
                                  <p:childTnLst>
                                    <p:animClr clrSpc="rgb" dir="cw">
                                      <p:cBhvr override="childStyle">
                                        <p:cTn id="31" dur="250" autoRev="1" fill="remove"/>
                                        <p:tgtEl>
                                          <p:spTgt spid="24"/>
                                        </p:tgtEl>
                                        <p:attrNameLst>
                                          <p:attrName>style.color</p:attrName>
                                        </p:attrNameLst>
                                      </p:cBhvr>
                                      <p:to>
                                        <a:schemeClr val="bg1"/>
                                      </p:to>
                                    </p:animClr>
                                    <p:animClr clrSpc="rgb" dir="cw">
                                      <p:cBhvr>
                                        <p:cTn id="32" dur="250" autoRev="1" fill="remove"/>
                                        <p:tgtEl>
                                          <p:spTgt spid="24"/>
                                        </p:tgtEl>
                                        <p:attrNameLst>
                                          <p:attrName>fillcolor</p:attrName>
                                        </p:attrNameLst>
                                      </p:cBhvr>
                                      <p:to>
                                        <a:schemeClr val="bg1"/>
                                      </p:to>
                                    </p:animClr>
                                    <p:set>
                                      <p:cBhvr>
                                        <p:cTn id="33" dur="250" autoRev="1" fill="remove"/>
                                        <p:tgtEl>
                                          <p:spTgt spid="24"/>
                                        </p:tgtEl>
                                        <p:attrNameLst>
                                          <p:attrName>fill.type</p:attrName>
                                        </p:attrNameLst>
                                      </p:cBhvr>
                                      <p:to>
                                        <p:strVal val="solid"/>
                                      </p:to>
                                    </p:set>
                                    <p:set>
                                      <p:cBhvr>
                                        <p:cTn id="34" dur="250" autoRev="1" fill="remove"/>
                                        <p:tgtEl>
                                          <p:spTgt spid="24"/>
                                        </p:tgtEl>
                                        <p:attrNameLst>
                                          <p:attrName>fill.on</p:attrName>
                                        </p:attrNameLst>
                                      </p:cBhvr>
                                      <p:to>
                                        <p:strVal val="true"/>
                                      </p:to>
                                    </p:set>
                                  </p:childTnLst>
                                </p:cTn>
                              </p:par>
                            </p:childTnLst>
                          </p:cTn>
                        </p:par>
                        <p:par>
                          <p:cTn id="35" fill="hold">
                            <p:stCondLst>
                              <p:cond delay="4150"/>
                            </p:stCondLst>
                            <p:childTnLst>
                              <p:par>
                                <p:cTn id="36" presetID="2" presetClass="entr" presetSubtype="2" fill="hold" grpId="0" nodeType="afterEffect">
                                  <p:stCondLst>
                                    <p:cond delay="0"/>
                                  </p:stCondLst>
                                  <p:iterate type="lt">
                                    <p:tmPct val="10000"/>
                                  </p:iterate>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1+#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par>
                          <p:cTn id="40" fill="hold">
                            <p:stCondLst>
                              <p:cond delay="4599"/>
                            </p:stCondLst>
                            <p:childTnLst>
                              <p:par>
                                <p:cTn id="41" presetID="10" presetClass="entr" presetSubtype="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250"/>
                                        <p:tgtEl>
                                          <p:spTgt spid="26"/>
                                        </p:tgtEl>
                                      </p:cBhvr>
                                    </p:animEffect>
                                  </p:childTnLst>
                                </p:cTn>
                              </p:par>
                            </p:childTnLst>
                          </p:cTn>
                        </p:par>
                        <p:par>
                          <p:cTn id="44" fill="hold">
                            <p:stCondLst>
                              <p:cond delay="5099"/>
                            </p:stCondLst>
                            <p:childTnLst>
                              <p:par>
                                <p:cTn id="45" presetID="27" presetClass="emph" presetSubtype="0" fill="remove" grpId="1" nodeType="afterEffect">
                                  <p:stCondLst>
                                    <p:cond delay="0"/>
                                  </p:stCondLst>
                                  <p:childTnLst>
                                    <p:animClr clrSpc="rgb" dir="cw">
                                      <p:cBhvr override="childStyle">
                                        <p:cTn id="46" dur="250" autoRev="1" fill="remove"/>
                                        <p:tgtEl>
                                          <p:spTgt spid="26"/>
                                        </p:tgtEl>
                                        <p:attrNameLst>
                                          <p:attrName>style.color</p:attrName>
                                        </p:attrNameLst>
                                      </p:cBhvr>
                                      <p:to>
                                        <a:schemeClr val="bg1"/>
                                      </p:to>
                                    </p:animClr>
                                    <p:animClr clrSpc="rgb" dir="cw">
                                      <p:cBhvr>
                                        <p:cTn id="47" dur="250" autoRev="1" fill="remove"/>
                                        <p:tgtEl>
                                          <p:spTgt spid="26"/>
                                        </p:tgtEl>
                                        <p:attrNameLst>
                                          <p:attrName>fillcolor</p:attrName>
                                        </p:attrNameLst>
                                      </p:cBhvr>
                                      <p:to>
                                        <a:schemeClr val="bg1"/>
                                      </p:to>
                                    </p:animClr>
                                    <p:set>
                                      <p:cBhvr>
                                        <p:cTn id="48" dur="250" autoRev="1" fill="remove"/>
                                        <p:tgtEl>
                                          <p:spTgt spid="26"/>
                                        </p:tgtEl>
                                        <p:attrNameLst>
                                          <p:attrName>fill.type</p:attrName>
                                        </p:attrNameLst>
                                      </p:cBhvr>
                                      <p:to>
                                        <p:strVal val="solid"/>
                                      </p:to>
                                    </p:set>
                                    <p:set>
                                      <p:cBhvr>
                                        <p:cTn id="49" dur="250" autoRev="1" fill="remove"/>
                                        <p:tgtEl>
                                          <p:spTgt spid="26"/>
                                        </p:tgtEl>
                                        <p:attrNameLst>
                                          <p:attrName>fill.on</p:attrName>
                                        </p:attrNameLst>
                                      </p:cBhvr>
                                      <p:to>
                                        <p:strVal val="true"/>
                                      </p:to>
                                    </p:set>
                                  </p:childTnLst>
                                </p:cTn>
                              </p:par>
                            </p:childTnLst>
                          </p:cTn>
                        </p:par>
                        <p:par>
                          <p:cTn id="50" fill="hold">
                            <p:stCondLst>
                              <p:cond delay="5599"/>
                            </p:stCondLst>
                            <p:childTnLst>
                              <p:par>
                                <p:cTn id="51" presetID="2" presetClass="entr" presetSubtype="2" fill="hold" grpId="0" nodeType="afterEffect">
                                  <p:stCondLst>
                                    <p:cond delay="0"/>
                                  </p:stCondLst>
                                  <p:iterate type="lt">
                                    <p:tmPct val="10000"/>
                                  </p:iterate>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1+#ppt_w/2"/>
                                          </p:val>
                                        </p:tav>
                                        <p:tav tm="100000">
                                          <p:val>
                                            <p:strVal val="#ppt_x"/>
                                          </p:val>
                                        </p:tav>
                                      </p:tavLst>
                                    </p:anim>
                                    <p:anim calcmode="lin" valueType="num">
                                      <p:cBhvr additive="base">
                                        <p:cTn id="54" dur="500" fill="hold"/>
                                        <p:tgtEl>
                                          <p:spTgt spid="27"/>
                                        </p:tgtEl>
                                        <p:attrNameLst>
                                          <p:attrName>ppt_y</p:attrName>
                                        </p:attrNameLst>
                                      </p:cBhvr>
                                      <p:tavLst>
                                        <p:tav tm="0">
                                          <p:val>
                                            <p:strVal val="#ppt_y"/>
                                          </p:val>
                                        </p:tav>
                                        <p:tav tm="100000">
                                          <p:val>
                                            <p:strVal val="#ppt_y"/>
                                          </p:val>
                                        </p:tav>
                                      </p:tavLst>
                                    </p:anim>
                                  </p:childTnLst>
                                </p:cTn>
                              </p:par>
                            </p:childTnLst>
                          </p:cTn>
                        </p:par>
                        <p:par>
                          <p:cTn id="55" fill="hold">
                            <p:stCondLst>
                              <p:cond delay="6849"/>
                            </p:stCondLst>
                            <p:childTnLst>
                              <p:par>
                                <p:cTn id="56" presetID="2" presetClass="entr" presetSubtype="2" fill="hold" grpId="0" nodeType="afterEffect">
                                  <p:stCondLst>
                                    <p:cond delay="0"/>
                                  </p:stCondLst>
                                  <p:iterate type="lt">
                                    <p:tmPct val="10000"/>
                                  </p:iterate>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500" fill="hold"/>
                                        <p:tgtEl>
                                          <p:spTgt spid="29"/>
                                        </p:tgtEl>
                                        <p:attrNameLst>
                                          <p:attrName>ppt_x</p:attrName>
                                        </p:attrNameLst>
                                      </p:cBhvr>
                                      <p:tavLst>
                                        <p:tav tm="0">
                                          <p:val>
                                            <p:strVal val="1+#ppt_w/2"/>
                                          </p:val>
                                        </p:tav>
                                        <p:tav tm="100000">
                                          <p:val>
                                            <p:strVal val="#ppt_x"/>
                                          </p:val>
                                        </p:tav>
                                      </p:tavLst>
                                    </p:anim>
                                    <p:anim calcmode="lin" valueType="num">
                                      <p:cBhvr additive="base">
                                        <p:cTn id="59" dur="500" fill="hold"/>
                                        <p:tgtEl>
                                          <p:spTgt spid="29"/>
                                        </p:tgtEl>
                                        <p:attrNameLst>
                                          <p:attrName>ppt_y</p:attrName>
                                        </p:attrNameLst>
                                      </p:cBhvr>
                                      <p:tavLst>
                                        <p:tav tm="0">
                                          <p:val>
                                            <p:strVal val="#ppt_y"/>
                                          </p:val>
                                        </p:tav>
                                        <p:tav tm="100000">
                                          <p:val>
                                            <p:strVal val="#ppt_y"/>
                                          </p:val>
                                        </p:tav>
                                      </p:tavLst>
                                    </p:anim>
                                  </p:childTnLst>
                                </p:cTn>
                              </p:par>
                            </p:childTnLst>
                          </p:cTn>
                        </p:par>
                        <p:par>
                          <p:cTn id="60" fill="hold">
                            <p:stCondLst>
                              <p:cond delay="8050"/>
                            </p:stCondLst>
                            <p:childTnLst>
                              <p:par>
                                <p:cTn id="61" presetID="10" presetClass="entr" presetSubtype="0"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fade">
                                      <p:cBhvr>
                                        <p:cTn id="63" dur="250"/>
                                        <p:tgtEl>
                                          <p:spTgt spid="30"/>
                                        </p:tgtEl>
                                      </p:cBhvr>
                                    </p:animEffect>
                                  </p:childTnLst>
                                </p:cTn>
                              </p:par>
                            </p:childTnLst>
                          </p:cTn>
                        </p:par>
                        <p:par>
                          <p:cTn id="64" fill="hold">
                            <p:stCondLst>
                              <p:cond delay="8550"/>
                            </p:stCondLst>
                            <p:childTnLst>
                              <p:par>
                                <p:cTn id="65" presetID="27" presetClass="emph" presetSubtype="0" fill="remove" grpId="1" nodeType="afterEffect">
                                  <p:stCondLst>
                                    <p:cond delay="0"/>
                                  </p:stCondLst>
                                  <p:childTnLst>
                                    <p:animClr clrSpc="rgb" dir="cw">
                                      <p:cBhvr override="childStyle">
                                        <p:cTn id="66" dur="250" autoRev="1" fill="remove"/>
                                        <p:tgtEl>
                                          <p:spTgt spid="30"/>
                                        </p:tgtEl>
                                        <p:attrNameLst>
                                          <p:attrName>style.color</p:attrName>
                                        </p:attrNameLst>
                                      </p:cBhvr>
                                      <p:to>
                                        <a:schemeClr val="bg1"/>
                                      </p:to>
                                    </p:animClr>
                                    <p:animClr clrSpc="rgb" dir="cw">
                                      <p:cBhvr>
                                        <p:cTn id="67" dur="250" autoRev="1" fill="remove"/>
                                        <p:tgtEl>
                                          <p:spTgt spid="30"/>
                                        </p:tgtEl>
                                        <p:attrNameLst>
                                          <p:attrName>fillcolor</p:attrName>
                                        </p:attrNameLst>
                                      </p:cBhvr>
                                      <p:to>
                                        <a:schemeClr val="bg1"/>
                                      </p:to>
                                    </p:animClr>
                                    <p:set>
                                      <p:cBhvr>
                                        <p:cTn id="68" dur="250" autoRev="1" fill="remove"/>
                                        <p:tgtEl>
                                          <p:spTgt spid="30"/>
                                        </p:tgtEl>
                                        <p:attrNameLst>
                                          <p:attrName>fill.type</p:attrName>
                                        </p:attrNameLst>
                                      </p:cBhvr>
                                      <p:to>
                                        <p:strVal val="solid"/>
                                      </p:to>
                                    </p:set>
                                    <p:set>
                                      <p:cBhvr>
                                        <p:cTn id="69" dur="250" autoRev="1" fill="remove"/>
                                        <p:tgtEl>
                                          <p:spTgt spid="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p:bldP spid="24" grpId="0" animBg="1"/>
      <p:bldP spid="24" grpId="1" animBg="1"/>
      <p:bldP spid="25" grpId="0"/>
      <p:bldP spid="26" grpId="0" animBg="1"/>
      <p:bldP spid="26" grpId="1" animBg="1"/>
      <p:bldP spid="27" grpId="0"/>
      <p:bldP spid="29" grpId="0"/>
      <p:bldP spid="30" grpId="0" animBg="1"/>
      <p:bldP spid="30"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990600" y="1600200"/>
            <a:ext cx="7543800" cy="587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200" smtClean="0">
                <a:latin typeface="微软雅黑" panose="020B0503020204020204" pitchFamily="34" charset="-122"/>
                <a:ea typeface="微软雅黑" panose="020B0503020204020204" pitchFamily="34" charset="-122"/>
              </a:rPr>
              <a:t>增强自我防范意识，避免受到不法侵害：</a:t>
            </a:r>
            <a:endParaRPr lang="zh-CN" altLang="en-US" sz="3200" smtClean="0">
              <a:latin typeface="微软雅黑" panose="020B0503020204020204" pitchFamily="34" charset="-122"/>
              <a:ea typeface="微软雅黑" panose="020B0503020204020204" pitchFamily="34" charset="-122"/>
            </a:endParaRPr>
          </a:p>
        </p:txBody>
      </p:sp>
      <p:sp>
        <p:nvSpPr>
          <p:cNvPr id="44035" name="Rectangle 3"/>
          <p:cNvSpPr>
            <a:spLocks noGrp="1" noChangeArrowheads="1"/>
          </p:cNvSpPr>
          <p:nvPr>
            <p:ph idx="4294967295"/>
          </p:nvPr>
        </p:nvSpPr>
        <p:spPr bwMode="auto">
          <a:xfrm>
            <a:off x="838200" y="2362200"/>
            <a:ext cx="10820400" cy="3429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buFontTx/>
              <a:buNone/>
            </a:pPr>
            <a:r>
              <a:rPr lang="en-US" altLang="zh-CN" sz="2400" smtClean="0">
                <a:latin typeface="微软雅黑" panose="020B0503020204020204" pitchFamily="34" charset="-122"/>
                <a:ea typeface="微软雅黑" panose="020B0503020204020204" pitchFamily="34" charset="-122"/>
              </a:rPr>
              <a:t>1</a:t>
            </a:r>
            <a:r>
              <a:rPr lang="zh-CN" altLang="en-US" sz="2400" smtClean="0">
                <a:latin typeface="微软雅黑" panose="020B0503020204020204" pitchFamily="34" charset="-122"/>
                <a:ea typeface="微软雅黑" panose="020B0503020204020204" pitchFamily="34" charset="-122"/>
              </a:rPr>
              <a:t>、如果只是被歹徒盯上，应迅速向附近的商店、繁华热闹的街道转移；还可以就近进入居民区，以求得帮助。</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spcBef>
                <a:spcPct val="0"/>
              </a:spcBef>
              <a:buFontTx/>
              <a:buNone/>
            </a:pPr>
            <a:r>
              <a:rPr lang="en-US" altLang="zh-CN" sz="2400" smtClean="0">
                <a:latin typeface="微软雅黑" panose="020B0503020204020204" pitchFamily="34" charset="-122"/>
                <a:ea typeface="微软雅黑" panose="020B0503020204020204" pitchFamily="34" charset="-122"/>
              </a:rPr>
              <a:t>2</a:t>
            </a:r>
            <a:r>
              <a:rPr lang="zh-CN" altLang="en-US" sz="2400" smtClean="0">
                <a:latin typeface="微软雅黑" panose="020B0503020204020204" pitchFamily="34" charset="-122"/>
                <a:ea typeface="微软雅黑" panose="020B0503020204020204" pitchFamily="34" charset="-122"/>
              </a:rPr>
              <a:t>、遇到拦路抢劫的歹徒，可以将身上少量的财物交给歹徒，与应付周旋，同时仔细记下歹徒的相貌、身高、口音、衣着、逃离的方向等情况，事后立即向民警或公安部门报告，或告知家长老师</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spcBef>
                <a:spcPct val="0"/>
              </a:spcBef>
              <a:buFontTx/>
              <a:buNone/>
            </a:pPr>
            <a:r>
              <a:rPr lang="en-US" altLang="zh-CN" sz="2400" smtClean="0">
                <a:latin typeface="微软雅黑" panose="020B0503020204020204" pitchFamily="34" charset="-122"/>
                <a:ea typeface="微软雅黑" panose="020B0503020204020204" pitchFamily="34" charset="-122"/>
              </a:rPr>
              <a:t>3</a:t>
            </a:r>
            <a:r>
              <a:rPr lang="zh-CN" altLang="en-US" sz="2400" smtClean="0">
                <a:latin typeface="微软雅黑" panose="020B0503020204020204" pitchFamily="34" charset="-122"/>
                <a:ea typeface="微软雅黑" panose="020B0503020204020204" pitchFamily="34" charset="-122"/>
              </a:rPr>
              <a:t>、万一遭到了殴打，要做的第一件事情就是设法和老师或家长取得联系。如果头晕或是骨折、流血，一定要向路人求助，告诉他你是哪个学校的，请他帮你通知学校，以及告诉他你家长的工作单位或是自家的住址，能有电话号码最好，这样你就可以得到救助。如果有受伤一定要及时治疗、看病治疗的医药单据和诊断书一定要收存妥当。公安部门抓到坏人后，要根据这些来确定事件的性质。第四件事就是报案，要报清出事的时间、地点、打人凶手的特征。</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spcBef>
                <a:spcPct val="0"/>
              </a:spcBef>
              <a:buFontTx/>
              <a:buNone/>
            </a:pP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pPr>
            <a:endParaRPr lang="zh-CN" altLang="en-US" sz="2400"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linds(horizontal)">
                                      <p:cBhvr>
                                        <p:cTn id="7" dur="500"/>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wedge">
                                      <p:cBhvr>
                                        <p:cTn id="12" dur="2000"/>
                                        <p:tgtEl>
                                          <p:spTgt spid="440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wedge">
                                      <p:cBhvr>
                                        <p:cTn id="17" dur="2000"/>
                                        <p:tgtEl>
                                          <p:spTgt spid="440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wedge">
                                      <p:cBhvr>
                                        <p:cTn id="22" dur="20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图片 5"/>
          <p:cNvPicPr>
            <a:picLocks noChangeAspect="1" noChangeArrowheads="1"/>
          </p:cNvPicPr>
          <p:nvPr/>
        </p:nvPicPr>
        <p:blipFill>
          <a:blip r:embed="rId2" cstate="email"/>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图片 7"/>
          <p:cNvPicPr>
            <a:picLocks noChangeAspect="1" noChangeArrowheads="1"/>
          </p:cNvPicPr>
          <p:nvPr/>
        </p:nvPicPr>
        <p:blipFill>
          <a:blip r:embed="rId3" cstate="email"/>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3" name="组合 16"/>
          <p:cNvGrpSpPr/>
          <p:nvPr/>
        </p:nvGrpSpPr>
        <p:grpSpPr bwMode="auto">
          <a:xfrm>
            <a:off x="3657600" y="2162175"/>
            <a:ext cx="5757863" cy="1854200"/>
            <a:chOff x="3227388" y="1877762"/>
            <a:chExt cx="3600221" cy="1142374"/>
          </a:xfrm>
        </p:grpSpPr>
        <p:sp>
          <p:nvSpPr>
            <p:cNvPr id="22534"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22535"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22536"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22537"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3" name="圆角矩形 4"/>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22539" name="TextBox 22"/>
            <p:cNvSpPr txBox="1">
              <a:spLocks noChangeArrowheads="1"/>
            </p:cNvSpPr>
            <p:nvPr/>
          </p:nvSpPr>
          <p:spPr bwMode="auto">
            <a:xfrm>
              <a:off x="3465616"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None/>
              </a:pPr>
              <a:r>
                <a:rPr lang="en-US" altLang="zh-CN" sz="2800" b="1">
                  <a:solidFill>
                    <a:srgbClr val="FFFFFF"/>
                  </a:solidFill>
                  <a:latin typeface="Arial" panose="020B0604020202020204" pitchFamily="34" charset="0"/>
                  <a:ea typeface="宋体" panose="02010600030101010101" pitchFamily="2" charset="-122"/>
                  <a:cs typeface="Arial" panose="020B0604020202020204" pitchFamily="34" charset="0"/>
                </a:rPr>
                <a:t>04</a:t>
              </a:r>
              <a:endParaRPr lang="zh-CN" altLang="en-US" sz="2800" b="1">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15" name="圆角矩形 15"/>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22541" name="TextBox 38"/>
            <p:cNvSpPr txBox="1">
              <a:spLocks noChangeArrowheads="1"/>
            </p:cNvSpPr>
            <p:nvPr/>
          </p:nvSpPr>
          <p:spPr bwMode="auto">
            <a:xfrm>
              <a:off x="4392730" y="1877762"/>
              <a:ext cx="2258777" cy="43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2000">
                  <a:solidFill>
                    <a:srgbClr val="FFFFFF"/>
                  </a:solidFill>
                  <a:latin typeface="微软雅黑" panose="020B0503020204020204" pitchFamily="34" charset="-122"/>
                  <a:ea typeface="微软雅黑" panose="020B0503020204020204" pitchFamily="34" charset="-122"/>
                </a:rPr>
                <a:t>争做合格小学生，我们该怎么做？</a:t>
              </a:r>
              <a:endParaRPr lang="zh-CN" altLang="en-US" sz="200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Tm="2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2438400" y="1298575"/>
            <a:ext cx="7467600" cy="685800"/>
          </a:xfrm>
          <a:prstGeom prst="rect">
            <a:avLst/>
          </a:prstGeom>
        </p:spPr>
        <p:txBody>
          <a:bodyPr>
            <a:normAutofit fontScale="90000"/>
          </a:bodyPr>
          <a:lstStyle/>
          <a:p>
            <a:pPr eaLnBrk="1" fontAlgn="auto" hangingPunct="1">
              <a:spcAft>
                <a:spcPts val="0"/>
              </a:spcAft>
              <a:defRPr/>
            </a:pPr>
            <a:r>
              <a:rPr lang="zh-CN" altLang="en-US" sz="4000">
                <a:solidFill>
                  <a:srgbClr val="FF0000"/>
                </a:solidFill>
                <a:latin typeface="微软雅黑" panose="020B0503020204020204" pitchFamily="34" charset="-122"/>
                <a:ea typeface="微软雅黑" panose="020B0503020204020204" pitchFamily="34" charset="-122"/>
              </a:rPr>
              <a:t>争做合格小学生，我们该怎么做？</a:t>
            </a:r>
            <a:br>
              <a:rPr lang="zh-CN" altLang="en-US" sz="4000">
                <a:solidFill>
                  <a:srgbClr val="FF0000"/>
                </a:solidFill>
                <a:latin typeface="微软雅黑" panose="020B0503020204020204" pitchFamily="34" charset="-122"/>
                <a:ea typeface="微软雅黑" panose="020B0503020204020204" pitchFamily="34" charset="-122"/>
              </a:rPr>
            </a:br>
            <a:endParaRPr lang="zh-CN" altLang="en-US" sz="4000" dirty="0">
              <a:latin typeface="微软雅黑" panose="020B0503020204020204" pitchFamily="34" charset="-122"/>
              <a:ea typeface="微软雅黑" panose="020B0503020204020204" pitchFamily="34" charset="-122"/>
            </a:endParaRPr>
          </a:p>
        </p:txBody>
      </p:sp>
      <p:sp>
        <p:nvSpPr>
          <p:cNvPr id="26627" name="Rectangle 3"/>
          <p:cNvSpPr>
            <a:spLocks noGrp="1" noChangeArrowheads="1"/>
          </p:cNvSpPr>
          <p:nvPr>
            <p:ph idx="4294967295"/>
          </p:nvPr>
        </p:nvSpPr>
        <p:spPr bwMode="auto">
          <a:xfrm>
            <a:off x="838200" y="2133600"/>
            <a:ext cx="10363200" cy="34258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buFontTx/>
              <a:buNone/>
            </a:pPr>
            <a:r>
              <a:rPr lang="en-US" altLang="zh-CN" sz="2400" smtClean="0">
                <a:latin typeface="微软雅黑" panose="020B0503020204020204" pitchFamily="34" charset="-122"/>
                <a:ea typeface="微软雅黑" panose="020B0503020204020204" pitchFamily="34" charset="-122"/>
              </a:rPr>
              <a:t>1</a:t>
            </a:r>
            <a:r>
              <a:rPr lang="zh-CN" altLang="en-US" sz="2400" smtClean="0">
                <a:latin typeface="微软雅黑" panose="020B0503020204020204" pitchFamily="34" charset="-122"/>
                <a:ea typeface="微软雅黑" panose="020B0503020204020204" pitchFamily="34" charset="-122"/>
              </a:rPr>
              <a:t>、我们自己积极学习</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小学生日常行为规范</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小学生守则</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，警惕学习生活中的不良行为，要从小做起，加强自身修养，用科学知识武装自己的头脑，做到明事理、辩是非，“勿以善小而不为，勿以恶小而为之。 </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buFontTx/>
              <a:buNone/>
            </a:pPr>
            <a:r>
              <a:rPr lang="en-US" altLang="zh-CN" sz="2400" smtClean="0">
                <a:latin typeface="微软雅黑" panose="020B0503020204020204" pitchFamily="34" charset="-122"/>
                <a:ea typeface="微软雅黑" panose="020B0503020204020204" pitchFamily="34" charset="-122"/>
              </a:rPr>
              <a:t>2</a:t>
            </a:r>
            <a:r>
              <a:rPr lang="zh-CN" altLang="en-US" sz="2400" smtClean="0">
                <a:latin typeface="微软雅黑" panose="020B0503020204020204" pitchFamily="34" charset="-122"/>
                <a:ea typeface="微软雅黑" panose="020B0503020204020204" pitchFamily="34" charset="-122"/>
              </a:rPr>
              <a:t>、要依法自律，自觉抵制各种诱惑：不沉迷于网络游戏，不浏览内容不健康的网页，慎重会见网友。不吸烟、不喝酒、珍爱生命，远离毒品。</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buFontTx/>
              <a:buNone/>
            </a:pPr>
            <a:r>
              <a:rPr lang="en-US" altLang="zh-CN" sz="2400" smtClean="0">
                <a:latin typeface="微软雅黑" panose="020B0503020204020204" pitchFamily="34" charset="-122"/>
                <a:ea typeface="微软雅黑" panose="020B0503020204020204" pitchFamily="34" charset="-122"/>
              </a:rPr>
              <a:t>3</a:t>
            </a:r>
            <a:r>
              <a:rPr lang="zh-CN" altLang="en-US" sz="2400" smtClean="0">
                <a:latin typeface="微软雅黑" panose="020B0503020204020204" pitchFamily="34" charset="-122"/>
                <a:ea typeface="微软雅黑" panose="020B0503020204020204" pitchFamily="34" charset="-122"/>
              </a:rPr>
              <a:t>、提高鉴别能力。不要学习和模仿电视、电影、音像制品和文学作品中的犯罪行为。</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buFontTx/>
              <a:buNone/>
            </a:pPr>
            <a:r>
              <a:rPr lang="en-US" altLang="zh-CN" sz="2400" smtClean="0">
                <a:latin typeface="微软雅黑" panose="020B0503020204020204" pitchFamily="34" charset="-122"/>
                <a:ea typeface="微软雅黑" panose="020B0503020204020204" pitchFamily="34" charset="-122"/>
              </a:rPr>
              <a:t>4</a:t>
            </a:r>
            <a:r>
              <a:rPr lang="zh-CN" altLang="en-US" sz="2400" smtClean="0">
                <a:latin typeface="微软雅黑" panose="020B0503020204020204" pitchFamily="34" charset="-122"/>
                <a:ea typeface="微软雅黑" panose="020B0503020204020204" pitchFamily="34" charset="-122"/>
              </a:rPr>
              <a:t>、谨慎交朋友。未成年人要做到尊师敬长，团结爱护同学，谨慎交往朋友，不要和社会上品性不端的闲散人员交往，特别是那些有前科劣迹的人。</a:t>
            </a:r>
            <a:endParaRPr lang="zh-CN" altLang="en-US" sz="2400"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ox(in)">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 calcmode="lin" valueType="num">
                                      <p:cBhvr additive="base">
                                        <p:cTn id="12"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6627">
                                            <p:txEl>
                                              <p:pRg st="1" end="1"/>
                                            </p:txEl>
                                          </p:spTgt>
                                        </p:tgtEl>
                                        <p:attrNameLst>
                                          <p:attrName>style.visibility</p:attrName>
                                        </p:attrNameLst>
                                      </p:cBhvr>
                                      <p:to>
                                        <p:strVal val="visible"/>
                                      </p:to>
                                    </p:set>
                                    <p:anim calcmode="lin" valueType="num">
                                      <p:cBhvr additive="base">
                                        <p:cTn id="18"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6627">
                                            <p:txEl>
                                              <p:pRg st="2" end="2"/>
                                            </p:txEl>
                                          </p:spTgt>
                                        </p:tgtEl>
                                        <p:attrNameLst>
                                          <p:attrName>style.visibility</p:attrName>
                                        </p:attrNameLst>
                                      </p:cBhvr>
                                      <p:to>
                                        <p:strVal val="visible"/>
                                      </p:to>
                                    </p:set>
                                    <p:anim calcmode="lin" valueType="num">
                                      <p:cBhvr additive="base">
                                        <p:cTn id="24"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6627">
                                            <p:txEl>
                                              <p:pRg st="3" end="3"/>
                                            </p:txEl>
                                          </p:spTgt>
                                        </p:tgtEl>
                                        <p:attrNameLst>
                                          <p:attrName>style.visibility</p:attrName>
                                        </p:attrNameLst>
                                      </p:cBhvr>
                                      <p:to>
                                        <p:strVal val="visible"/>
                                      </p:to>
                                    </p:set>
                                    <p:anim calcmode="lin" valueType="num">
                                      <p:cBhvr additive="base">
                                        <p:cTn id="30"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4294967295"/>
          </p:nvPr>
        </p:nvSpPr>
        <p:spPr bwMode="auto">
          <a:xfrm>
            <a:off x="990600" y="1676400"/>
            <a:ext cx="10515600"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anose="020B0503020204020204" pitchFamily="34" charset="-122"/>
                <a:ea typeface="微软雅黑" panose="020B0503020204020204" pitchFamily="34" charset="-122"/>
              </a:rPr>
              <a:t>5</a:t>
            </a:r>
            <a:r>
              <a:rPr lang="zh-CN" altLang="en-US" smtClean="0">
                <a:latin typeface="微软雅黑" panose="020B0503020204020204" pitchFamily="34" charset="-122"/>
                <a:ea typeface="微软雅黑" panose="020B0503020204020204" pitchFamily="34" charset="-122"/>
              </a:rPr>
              <a:t>、切莫虚荣攀比。未成年人要克服虚荣、攀比心理，说话要谨慎，不要随意向外人透露和炫耀自己家庭的情况，以免给自己带来不必要的伤害。</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6</a:t>
            </a:r>
            <a:r>
              <a:rPr lang="zh-CN" altLang="en-US" smtClean="0">
                <a:latin typeface="微软雅黑" panose="020B0503020204020204" pitchFamily="34" charset="-122"/>
                <a:ea typeface="微软雅黑" panose="020B0503020204020204" pitchFamily="34" charset="-122"/>
              </a:rPr>
              <a:t>、增强防范意识。要保持必要的警惕性。单独回家的孩子，在进家门前要注意观察，不给坏人以可乘之机；独自在家的孩子，不要随便打开家门；在放学路上，不要跟陌生人说话。不要轻易相信他人的哄骗，遇事多留个心眼，警惕各种不良诱惑，对陌生人给的玩具和食品等不要轻易接受。</a:t>
            </a:r>
            <a:endParaRPr lang="zh-CN" altLang="en-US" smtClean="0">
              <a:latin typeface="微软雅黑" panose="020B0503020204020204" pitchFamily="34" charset="-122"/>
              <a:ea typeface="微软雅黑" panose="020B0503020204020204" pitchFamily="34" charset="-122"/>
            </a:endParaRPr>
          </a:p>
          <a:p>
            <a:pPr eaLnBrk="1" hangingPunct="1">
              <a:buFontTx/>
              <a:buNone/>
            </a:pPr>
            <a:r>
              <a:rPr lang="en-US" altLang="zh-CN" smtClean="0">
                <a:latin typeface="微软雅黑" panose="020B0503020204020204" pitchFamily="34" charset="-122"/>
                <a:ea typeface="微软雅黑" panose="020B0503020204020204" pitchFamily="34" charset="-122"/>
              </a:rPr>
              <a:t>7</a:t>
            </a:r>
            <a:r>
              <a:rPr lang="zh-CN" altLang="en-US" smtClean="0">
                <a:latin typeface="微软雅黑" panose="020B0503020204020204" pitchFamily="34" charset="-122"/>
                <a:ea typeface="微软雅黑" panose="020B0503020204020204" pitchFamily="34" charset="-122"/>
              </a:rPr>
              <a:t>、掌握自救本领。首先要保护好自己，然后学会善于求助求救成年人，不蛮干，要学会用报警、呼救、反抗等方法抵制不法侵害。</a:t>
            </a:r>
            <a:endParaRPr lang="zh-CN" altLang="en-US" smtClean="0">
              <a:latin typeface="微软雅黑" panose="020B0503020204020204" pitchFamily="34" charset="-122"/>
              <a:ea typeface="微软雅黑" panose="020B0503020204020204" pitchFamily="34" charset="-122"/>
            </a:endParaRPr>
          </a:p>
          <a:p>
            <a:pPr eaLnBrk="1" hangingPunct="1">
              <a:buFontTx/>
              <a:buNone/>
            </a:pPr>
            <a:endParaRPr lang="zh-CN" altLang="en-US" smtClean="0">
              <a:latin typeface="微软雅黑" panose="020B0503020204020204" pitchFamily="34" charset="-122"/>
              <a:ea typeface="微软雅黑" panose="020B0503020204020204" pitchFamily="34" charset="-122"/>
            </a:endParaRPr>
          </a:p>
          <a:p>
            <a:pPr eaLnBrk="1" hangingPunct="1"/>
            <a:endParaRPr lang="zh-CN" altLang="en-US" smtClean="0">
              <a:latin typeface="微软雅黑" panose="020B0503020204020204" pitchFamily="34" charset="-122"/>
              <a:ea typeface="微软雅黑" panose="020B0503020204020204" pitchFamily="34" charset="-122"/>
            </a:endParaRPr>
          </a:p>
        </p:txBody>
      </p:sp>
      <p:sp>
        <p:nvSpPr>
          <p:cNvPr id="6" name="Rectangle 2"/>
          <p:cNvSpPr txBox="1">
            <a:spLocks noChangeArrowheads="1"/>
          </p:cNvSpPr>
          <p:nvPr/>
        </p:nvSpPr>
        <p:spPr>
          <a:xfrm>
            <a:off x="2476500" y="901700"/>
            <a:ext cx="7239000" cy="1146175"/>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zh-CN" altLang="en-US" sz="4000">
                <a:solidFill>
                  <a:srgbClr val="FF0000"/>
                </a:solidFill>
                <a:latin typeface="微软雅黑" panose="020B0503020204020204" pitchFamily="34" charset="-122"/>
                <a:ea typeface="微软雅黑" panose="020B0503020204020204" pitchFamily="34" charset="-122"/>
              </a:rPr>
              <a:t>争做合格小学生，我们该怎么做？</a:t>
            </a:r>
            <a:br>
              <a:rPr lang="zh-CN" altLang="en-US" sz="4000">
                <a:solidFill>
                  <a:srgbClr val="FF0000"/>
                </a:solidFill>
                <a:latin typeface="微软雅黑" panose="020B0503020204020204" pitchFamily="34" charset="-122"/>
                <a:ea typeface="微软雅黑" panose="020B0503020204020204" pitchFamily="34" charset="-122"/>
              </a:rPr>
            </a:b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to="" calcmode="lin" valueType="num">
                                      <p:cBhvr>
                                        <p:cTn id="7" dur="1" fill="hold"/>
                                        <p:tgtEl>
                                          <p:spTgt spid="45059">
                                            <p:txEl>
                                              <p:pRg st="0" end="0"/>
                                            </p:txEl>
                                          </p:spTgt>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 to="" calcmode="lin" valueType="num">
                                      <p:cBhvr>
                                        <p:cTn id="12" dur="1" fill="hold"/>
                                        <p:tgtEl>
                                          <p:spTgt spid="45059">
                                            <p:txEl>
                                              <p:pRg st="1" end="1"/>
                                            </p:txEl>
                                          </p:spTgt>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 to="" calcmode="lin" valueType="num">
                                      <p:cBhvr>
                                        <p:cTn id="17" dur="1" fill="hold"/>
                                        <p:tgtEl>
                                          <p:spTgt spid="45059">
                                            <p:txEl>
                                              <p:pRg st="2" end="2"/>
                                            </p:txEl>
                                          </p:spTgt>
                                        </p:tgtEl>
                                      </p:cBhvr>
                                    </p:anim>
                                  </p:childTnLst>
                                </p:cTn>
                              </p:par>
                              <p:par>
                                <p:cTn id="18" presetID="4"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bwMode="auto">
          <a:xfrm>
            <a:off x="1752600" y="1066800"/>
            <a:ext cx="8458200"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latin typeface="微软雅黑" panose="020B0503020204020204" pitchFamily="34" charset="-122"/>
                <a:ea typeface="微软雅黑" panose="020B0503020204020204" pitchFamily="34" charset="-122"/>
              </a:rPr>
              <a:t>“未成年人”以及“未成年人犯罪的概念” </a:t>
            </a:r>
            <a:endParaRPr lang="zh-CN" altLang="en-US" sz="4000" smtClean="0">
              <a:latin typeface="微软雅黑" panose="020B0503020204020204" pitchFamily="34" charset="-122"/>
              <a:ea typeface="微软雅黑" panose="020B0503020204020204" pitchFamily="34" charset="-122"/>
            </a:endParaRPr>
          </a:p>
        </p:txBody>
      </p:sp>
      <p:sp>
        <p:nvSpPr>
          <p:cNvPr id="25603" name="Rectangle 3"/>
          <p:cNvSpPr>
            <a:spLocks noGrp="1" noChangeArrowheads="1"/>
          </p:cNvSpPr>
          <p:nvPr>
            <p:ph idx="4294967295"/>
          </p:nvPr>
        </p:nvSpPr>
        <p:spPr bwMode="auto">
          <a:xfrm>
            <a:off x="685800" y="1881188"/>
            <a:ext cx="11010900" cy="42910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zh-CN" altLang="en-US" sz="2400" smtClean="0">
                <a:latin typeface="微软雅黑" panose="020B0503020204020204" pitchFamily="34" charset="-122"/>
                <a:ea typeface="微软雅黑" panose="020B0503020204020204" pitchFamily="34" charset="-122"/>
              </a:rPr>
              <a:t>    “未成年人”根据</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未成年人保护法</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规定：未成年人是指未满十八周岁的公民；我国</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刑法</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规定：不满</a:t>
            </a:r>
            <a:r>
              <a:rPr lang="en-US" altLang="zh-CN" sz="2400" smtClean="0">
                <a:latin typeface="微软雅黑" panose="020B0503020204020204" pitchFamily="34" charset="-122"/>
                <a:ea typeface="微软雅黑" panose="020B0503020204020204" pitchFamily="34" charset="-122"/>
              </a:rPr>
              <a:t>14</a:t>
            </a:r>
            <a:r>
              <a:rPr lang="zh-CN" altLang="en-US" sz="2400" smtClean="0">
                <a:latin typeface="微软雅黑" panose="020B0503020204020204" pitchFamily="34" charset="-122"/>
                <a:ea typeface="微软雅黑" panose="020B0503020204020204" pitchFamily="34" charset="-122"/>
              </a:rPr>
              <a:t>周岁的人对自己的所有行为不负刑事责任；已满十四周岁不满十六周岁的人犯破处门杀人、故意伤害致人重伤或者死亡、强奸、抢劫、贩卖毒品、放火、爆炸、投毒罪的，应当负刑事责任；对其他行为不负刑事责任；已满十六周岁的人犯罪，应负刑事责任。</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pPr>
            <a:r>
              <a:rPr lang="zh-CN" altLang="en-US" sz="2400" smtClean="0">
                <a:latin typeface="微软雅黑" panose="020B0503020204020204" pitchFamily="34" charset="-122"/>
                <a:ea typeface="微软雅黑" panose="020B0503020204020204" pitchFamily="34" charset="-122"/>
              </a:rPr>
              <a:t>       因此，在我国，未成年人犯罪指的是</a:t>
            </a:r>
            <a:r>
              <a:rPr lang="en-US" altLang="zh-CN" sz="2400" smtClean="0">
                <a:latin typeface="微软雅黑" panose="020B0503020204020204" pitchFamily="34" charset="-122"/>
                <a:ea typeface="微软雅黑" panose="020B0503020204020204" pitchFamily="34" charset="-122"/>
              </a:rPr>
              <a:t>14</a:t>
            </a:r>
            <a:r>
              <a:rPr lang="zh-CN" altLang="en-US" sz="2400" smtClean="0">
                <a:latin typeface="微软雅黑" panose="020B0503020204020204" pitchFamily="34" charset="-122"/>
                <a:ea typeface="微软雅黑" panose="020B0503020204020204" pitchFamily="34" charset="-122"/>
              </a:rPr>
              <a:t>周岁以上未满</a:t>
            </a:r>
            <a:r>
              <a:rPr lang="en-US" altLang="zh-CN" sz="2400" smtClean="0">
                <a:latin typeface="微软雅黑" panose="020B0503020204020204" pitchFamily="34" charset="-122"/>
                <a:ea typeface="微软雅黑" panose="020B0503020204020204" pitchFamily="34" charset="-122"/>
              </a:rPr>
              <a:t>18</a:t>
            </a:r>
            <a:r>
              <a:rPr lang="zh-CN" altLang="en-US" sz="2400" smtClean="0">
                <a:latin typeface="微软雅黑" panose="020B0503020204020204" pitchFamily="34" charset="-122"/>
                <a:ea typeface="微软雅黑" panose="020B0503020204020204" pitchFamily="34" charset="-122"/>
              </a:rPr>
              <a:t>周岁的人犯罪。</a:t>
            </a:r>
            <a:endParaRPr lang="zh-CN" altLang="en-US" sz="2400" smtClean="0">
              <a:latin typeface="微软雅黑" panose="020B0503020204020204" pitchFamily="34" charset="-122"/>
              <a:ea typeface="微软雅黑" panose="020B0503020204020204" pitchFamily="34" charset="-122"/>
            </a:endParaRPr>
          </a:p>
          <a:p>
            <a:pPr eaLnBrk="1" hangingPunct="1">
              <a:lnSpc>
                <a:spcPct val="80000"/>
              </a:lnSpc>
            </a:pPr>
            <a:r>
              <a:rPr lang="zh-CN" altLang="en-US" sz="2400" smtClean="0">
                <a:latin typeface="微软雅黑" panose="020B0503020204020204" pitchFamily="34" charset="-122"/>
                <a:ea typeface="微软雅黑" panose="020B0503020204020204" pitchFamily="34" charset="-122"/>
              </a:rPr>
              <a:t>    根据</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中华人民共和国刑法</a:t>
            </a:r>
            <a:r>
              <a:rPr lang="en-US" altLang="zh-CN" sz="2400" smtClean="0">
                <a:latin typeface="微软雅黑" panose="020B0503020204020204" pitchFamily="34" charset="-122"/>
                <a:ea typeface="微软雅黑" panose="020B0503020204020204" pitchFamily="34" charset="-122"/>
              </a:rPr>
              <a:t>》</a:t>
            </a:r>
            <a:r>
              <a:rPr lang="zh-CN" altLang="en-US" sz="2400" smtClean="0">
                <a:latin typeface="微软雅黑" panose="020B0503020204020204" pitchFamily="34" charset="-122"/>
                <a:ea typeface="微软雅黑" panose="020B0503020204020204" pitchFamily="34" charset="-122"/>
              </a:rPr>
              <a:t>第十七条第四款之规定：　因不满十六周岁不予刑事处罚的，责令他的家长或者监护人加以管教；在必要的时候，也可以由政府收容教养。</a:t>
            </a:r>
            <a:endParaRPr lang="zh-CN" altLang="en-US"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图片 5"/>
          <p:cNvPicPr>
            <a:picLocks noChangeAspect="1" noChangeArrowheads="1"/>
          </p:cNvPicPr>
          <p:nvPr/>
        </p:nvPicPr>
        <p:blipFill>
          <a:blip r:embed="rId2" cstate="email"/>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图片 7"/>
          <p:cNvPicPr>
            <a:picLocks noChangeAspect="1" noChangeArrowheads="1"/>
          </p:cNvPicPr>
          <p:nvPr/>
        </p:nvPicPr>
        <p:blipFill>
          <a:blip r:embed="rId3" cstate="email"/>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1" name="组合 16"/>
          <p:cNvGrpSpPr/>
          <p:nvPr/>
        </p:nvGrpSpPr>
        <p:grpSpPr bwMode="auto">
          <a:xfrm>
            <a:off x="3657600" y="2162175"/>
            <a:ext cx="5757863" cy="1854200"/>
            <a:chOff x="3227388" y="1877762"/>
            <a:chExt cx="3600221" cy="1142374"/>
          </a:xfrm>
        </p:grpSpPr>
        <p:sp>
          <p:nvSpPr>
            <p:cNvPr id="4102"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4103"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4104"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4105"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3" name="圆角矩形 4"/>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4107" name="TextBox 22"/>
            <p:cNvSpPr txBox="1">
              <a:spLocks noChangeArrowheads="1"/>
            </p:cNvSpPr>
            <p:nvPr/>
          </p:nvSpPr>
          <p:spPr bwMode="auto">
            <a:xfrm>
              <a:off x="3465616" y="1931849"/>
              <a:ext cx="366044" cy="32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None/>
              </a:pPr>
              <a:r>
                <a:rPr lang="en-US" altLang="zh-CN" sz="2800" b="1">
                  <a:solidFill>
                    <a:srgbClr val="FFFFFF"/>
                  </a:solidFill>
                  <a:latin typeface="Arial" panose="020B0604020202020204" pitchFamily="34" charset="0"/>
                  <a:ea typeface="宋体" panose="02010600030101010101" pitchFamily="2" charset="-122"/>
                  <a:cs typeface="Arial" panose="020B0604020202020204" pitchFamily="34" charset="0"/>
                </a:rPr>
                <a:t>01</a:t>
              </a:r>
              <a:endParaRPr lang="zh-CN" altLang="en-US" sz="2800" b="1">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15" name="圆角矩形 15"/>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4109" name="TextBox 38"/>
            <p:cNvSpPr txBox="1">
              <a:spLocks noChangeArrowheads="1"/>
            </p:cNvSpPr>
            <p:nvPr/>
          </p:nvSpPr>
          <p:spPr bwMode="auto">
            <a:xfrm>
              <a:off x="4392730" y="1877762"/>
              <a:ext cx="2258777" cy="436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2000">
                  <a:solidFill>
                    <a:srgbClr val="FFFFFF"/>
                  </a:solidFill>
                  <a:latin typeface="微软雅黑" panose="020B0503020204020204" pitchFamily="34" charset="-122"/>
                  <a:ea typeface="微软雅黑" panose="020B0503020204020204" pitchFamily="34" charset="-122"/>
                </a:rPr>
                <a:t>什么是法？与未成年人相关的法律有哪些？</a:t>
              </a:r>
              <a:endParaRPr lang="zh-CN" altLang="en-US" sz="2000">
                <a:solidFill>
                  <a:srgbClr val="FFFFFF"/>
                </a:solidFill>
                <a:latin typeface="微软雅黑" panose="020B0503020204020204" pitchFamily="34" charset="-122"/>
                <a:ea typeface="微软雅黑" panose="020B0503020204020204" pitchFamily="34" charset="-122"/>
              </a:endParaRPr>
            </a:p>
          </p:txBody>
        </p:sp>
      </p:grpSp>
      <p:sp>
        <p:nvSpPr>
          <p:cNvPr id="2" name="文本框 1"/>
          <p:cNvSpPr txBox="1"/>
          <p:nvPr/>
        </p:nvSpPr>
        <p:spPr>
          <a:xfrm>
            <a:off x="1524120" y="2133600"/>
            <a:ext cx="1371564" cy="200055"/>
          </a:xfrm>
          <a:prstGeom prst="rect">
            <a:avLst/>
          </a:prstGeom>
          <a:noFill/>
        </p:spPr>
        <p:txBody>
          <a:bodyPr wrap="square" rtlCol="0">
            <a:spAutoFit/>
          </a:bodyPr>
          <a:lstStyle/>
          <a:p>
            <a:r>
              <a:rPr lang="en-US" altLang="zh-CN" sz="700" dirty="0">
                <a:solidFill>
                  <a:srgbClr val="EBF2FA"/>
                </a:solidFill>
              </a:rPr>
              <a:t>https://www.ypppt.com/</a:t>
            </a:r>
            <a:endParaRPr lang="zh-CN" altLang="en-US" sz="700" dirty="0">
              <a:solidFill>
                <a:srgbClr val="EBF2FA"/>
              </a:solidFill>
            </a:endParaRPr>
          </a:p>
        </p:txBody>
      </p:sp>
    </p:spTree>
  </p:cSld>
  <p:clrMapOvr>
    <a:masterClrMapping/>
  </p:clrMapOvr>
  <p:transition spd="slow" advTm="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1981200" y="1216025"/>
            <a:ext cx="7124700"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2800" b="1" dirty="0" smtClean="0">
                <a:latin typeface="微软雅黑" panose="020B0503020204020204" pitchFamily="34" charset="-122"/>
                <a:ea typeface="微软雅黑" panose="020B0503020204020204" pitchFamily="34" charset="-122"/>
              </a:rPr>
              <a:t>什么是法？与未成年人相关的法律有哪些？</a:t>
            </a:r>
            <a:endParaRPr lang="zh-CN" altLang="en-US" sz="2800" b="1" dirty="0" smtClean="0">
              <a:latin typeface="微软雅黑" panose="020B0503020204020204" pitchFamily="34" charset="-122"/>
              <a:ea typeface="微软雅黑" panose="020B0503020204020204" pitchFamily="34" charset="-122"/>
            </a:endParaRPr>
          </a:p>
        </p:txBody>
      </p:sp>
      <p:sp>
        <p:nvSpPr>
          <p:cNvPr id="36867" name="Rectangle 3"/>
          <p:cNvSpPr>
            <a:spLocks noGrp="1" noChangeArrowheads="1"/>
          </p:cNvSpPr>
          <p:nvPr>
            <p:ph idx="4294967295"/>
          </p:nvPr>
        </p:nvSpPr>
        <p:spPr bwMode="auto">
          <a:xfrm>
            <a:off x="3733800" y="2590800"/>
            <a:ext cx="8153400" cy="2593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zh-CN" altLang="en-US" dirty="0" smtClean="0">
                <a:latin typeface="微软雅黑" panose="020B0503020204020204" pitchFamily="34" charset="-122"/>
                <a:ea typeface="微软雅黑" panose="020B0503020204020204" pitchFamily="34" charset="-122"/>
              </a:rPr>
              <a:t>定义：法是反映统治阶级意志，由国家制定或认可并以国家强制力保证实施的行为规范体系。 </a:t>
            </a:r>
            <a:endParaRPr lang="zh-CN" altLang="en-US" dirty="0" smtClean="0">
              <a:latin typeface="微软雅黑" panose="020B0503020204020204" pitchFamily="34" charset="-122"/>
              <a:ea typeface="微软雅黑" panose="020B0503020204020204" pitchFamily="34" charset="-122"/>
            </a:endParaRPr>
          </a:p>
          <a:p>
            <a:pPr eaLnBrk="1" hangingPunct="1">
              <a:spcBef>
                <a:spcPct val="0"/>
              </a:spcBef>
              <a:buFontTx/>
              <a:buNone/>
            </a:pPr>
            <a:r>
              <a:rPr lang="zh-CN" altLang="en-US" dirty="0" smtClean="0">
                <a:latin typeface="微软雅黑" panose="020B0503020204020204" pitchFamily="34" charset="-122"/>
                <a:ea typeface="微软雅黑" panose="020B0503020204020204" pitchFamily="34" charset="-122"/>
              </a:rPr>
              <a:t>简单来说：法就是告诉人们：</a:t>
            </a:r>
            <a:endParaRPr lang="zh-CN" altLang="en-US" dirty="0" smtClean="0">
              <a:latin typeface="微软雅黑" panose="020B0503020204020204" pitchFamily="34" charset="-122"/>
              <a:ea typeface="微软雅黑" panose="020B0503020204020204" pitchFamily="34" charset="-122"/>
            </a:endParaRPr>
          </a:p>
          <a:p>
            <a:pPr eaLnBrk="1" hangingPunct="1">
              <a:spcBef>
                <a:spcPct val="0"/>
              </a:spcBef>
              <a:buFontTx/>
              <a:buNone/>
            </a:pPr>
            <a:r>
              <a:rPr lang="zh-CN" altLang="en-US" dirty="0" smtClean="0">
                <a:latin typeface="微软雅黑" panose="020B0503020204020204" pitchFamily="34" charset="-122"/>
                <a:ea typeface="微软雅黑" panose="020B0503020204020204" pitchFamily="34" charset="-122"/>
              </a:rPr>
              <a:t>哪些可以做、哪些必须做、哪些禁止做</a:t>
            </a:r>
            <a:endParaRPr lang="zh-CN" altLang="en-US" dirty="0" smtClean="0">
              <a:latin typeface="微软雅黑" panose="020B0503020204020204" pitchFamily="34" charset="-122"/>
              <a:ea typeface="微软雅黑" panose="020B0503020204020204" pitchFamily="34" charset="-122"/>
            </a:endParaRPr>
          </a:p>
          <a:p>
            <a:pPr eaLnBrk="1" hangingPunct="1">
              <a:spcBef>
                <a:spcPct val="0"/>
              </a:spcBef>
              <a:buFontTx/>
              <a:buNone/>
            </a:pPr>
            <a:r>
              <a:rPr lang="zh-CN" altLang="en-US" dirty="0" smtClean="0">
                <a:latin typeface="微软雅黑" panose="020B0503020204020204" pitchFamily="34" charset="-122"/>
                <a:ea typeface="微软雅黑" panose="020B0503020204020204" pitchFamily="34" charset="-122"/>
              </a:rPr>
              <a:t>法具有惩罚性 </a:t>
            </a:r>
            <a:endParaRPr lang="zh-CN" altLang="en-US" dirty="0" smtClean="0">
              <a:latin typeface="微软雅黑" panose="020B0503020204020204" pitchFamily="34" charset="-122"/>
              <a:ea typeface="微软雅黑" panose="020B0503020204020204" pitchFamily="34" charset="-122"/>
            </a:endParaRPr>
          </a:p>
        </p:txBody>
      </p:sp>
      <p:pic>
        <p:nvPicPr>
          <p:cNvPr id="5124" name="图片 2"/>
          <p:cNvPicPr>
            <a:picLocks noChangeAspect="1" noChangeArrowheads="1"/>
          </p:cNvPicPr>
          <p:nvPr/>
        </p:nvPicPr>
        <p:blipFill>
          <a:blip r:embed="rId1"/>
          <a:srcRect/>
          <a:stretch>
            <a:fillRect/>
          </a:stretch>
        </p:blipFill>
        <p:spPr bwMode="auto">
          <a:xfrm>
            <a:off x="-381000" y="2005013"/>
            <a:ext cx="4927600"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amond(in)">
                                      <p:cBhvr>
                                        <p:cTn id="7" dur="2000"/>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 calcmode="lin" valueType="num">
                                      <p:cBhvr additive="base">
                                        <p:cTn id="12" dur="2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6867">
                                            <p:txEl>
                                              <p:pRg st="1" end="1"/>
                                            </p:txEl>
                                          </p:spTgt>
                                        </p:tgtEl>
                                        <p:attrNameLst>
                                          <p:attrName>style.visibility</p:attrName>
                                        </p:attrNameLst>
                                      </p:cBhvr>
                                      <p:to>
                                        <p:strVal val="visible"/>
                                      </p:to>
                                    </p:set>
                                    <p:anim calcmode="lin" valueType="num">
                                      <p:cBhvr additive="base">
                                        <p:cTn id="18" dur="2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6867">
                                            <p:txEl>
                                              <p:pRg st="2" end="2"/>
                                            </p:txEl>
                                          </p:spTgt>
                                        </p:tgtEl>
                                        <p:attrNameLst>
                                          <p:attrName>style.visibility</p:attrName>
                                        </p:attrNameLst>
                                      </p:cBhvr>
                                      <p:to>
                                        <p:strVal val="visible"/>
                                      </p:to>
                                    </p:set>
                                    <p:anim calcmode="lin" valueType="num">
                                      <p:cBhvr additive="base">
                                        <p:cTn id="24" dur="2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6867">
                                            <p:txEl>
                                              <p:pRg st="3" end="3"/>
                                            </p:txEl>
                                          </p:spTgt>
                                        </p:tgtEl>
                                        <p:attrNameLst>
                                          <p:attrName>style.visibility</p:attrName>
                                        </p:attrNameLst>
                                      </p:cBhvr>
                                      <p:to>
                                        <p:strVal val="visible"/>
                                      </p:to>
                                    </p:set>
                                    <p:anim calcmode="lin" valueType="num">
                                      <p:cBhvr additive="base">
                                        <p:cTn id="30" dur="20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68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idx="4294967295"/>
          </p:nvPr>
        </p:nvSpPr>
        <p:spPr bwMode="auto">
          <a:xfrm>
            <a:off x="5181600" y="2209800"/>
            <a:ext cx="50292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2800" b="1" dirty="0" smtClean="0">
                <a:latin typeface="微软雅黑" panose="020B0503020204020204" pitchFamily="34" charset="-122"/>
                <a:ea typeface="微软雅黑" panose="020B0503020204020204" pitchFamily="34" charset="-122"/>
              </a:rPr>
              <a:t>与未成年人相关的法律有哪些？</a:t>
            </a:r>
            <a:endParaRPr lang="zh-CN" altLang="en-US" sz="2800" dirty="0" smtClean="0">
              <a:latin typeface="微软雅黑" panose="020B0503020204020204" pitchFamily="34" charset="-122"/>
              <a:ea typeface="微软雅黑" panose="020B0503020204020204" pitchFamily="34" charset="-122"/>
            </a:endParaRPr>
          </a:p>
        </p:txBody>
      </p:sp>
      <p:sp>
        <p:nvSpPr>
          <p:cNvPr id="4100" name="Rectangle 4"/>
          <p:cNvSpPr>
            <a:spLocks noGrp="1" noChangeArrowheads="1"/>
          </p:cNvSpPr>
          <p:nvPr>
            <p:ph idx="4294967295"/>
          </p:nvPr>
        </p:nvSpPr>
        <p:spPr bwMode="auto">
          <a:xfrm>
            <a:off x="5219700" y="3048000"/>
            <a:ext cx="5334000" cy="1676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义务教育法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预防未成年人犯罪法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收养法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刑法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民法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治安管理处罚条例</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未成年人保护法</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等等</a:t>
            </a:r>
            <a:endParaRPr lang="zh-CN" altLang="en-US" dirty="0" smtClean="0">
              <a:latin typeface="微软雅黑" panose="020B0503020204020204" pitchFamily="34" charset="-122"/>
              <a:ea typeface="微软雅黑" panose="020B0503020204020204" pitchFamily="34" charset="-122"/>
            </a:endParaRPr>
          </a:p>
        </p:txBody>
      </p:sp>
      <p:pic>
        <p:nvPicPr>
          <p:cNvPr id="6148" name="图片 2"/>
          <p:cNvPicPr>
            <a:picLocks noChangeAspect="1" noChangeArrowheads="1"/>
          </p:cNvPicPr>
          <p:nvPr/>
        </p:nvPicPr>
        <p:blipFill>
          <a:blip r:embed="rId1" cstate="email"/>
          <a:srcRect/>
          <a:stretch>
            <a:fillRect/>
          </a:stretch>
        </p:blipFill>
        <p:spPr bwMode="auto">
          <a:xfrm>
            <a:off x="1371600" y="1670050"/>
            <a:ext cx="304165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2000" fill="hold"/>
                                        <p:tgtEl>
                                          <p:spTgt spid="4099"/>
                                        </p:tgtEl>
                                        <p:attrNameLst>
                                          <p:attrName>ppt_x</p:attrName>
                                        </p:attrNameLst>
                                      </p:cBhvr>
                                      <p:tavLst>
                                        <p:tav tm="0">
                                          <p:val>
                                            <p:strVal val="#ppt_x"/>
                                          </p:val>
                                        </p:tav>
                                        <p:tav tm="100000">
                                          <p:val>
                                            <p:strVal val="#ppt_x"/>
                                          </p:val>
                                        </p:tav>
                                      </p:tavLst>
                                    </p:anim>
                                    <p:anim calcmode="lin" valueType="num">
                                      <p:cBhvr additive="base">
                                        <p:cTn id="8" dur="20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4100">
                                            <p:txEl>
                                              <p:pRg st="0" end="0"/>
                                            </p:txEl>
                                          </p:spTgt>
                                        </p:tgtEl>
                                        <p:attrNameLst>
                                          <p:attrName>style.visibility</p:attrName>
                                        </p:attrNameLst>
                                      </p:cBhvr>
                                      <p:to>
                                        <p:strVal val="visible"/>
                                      </p:to>
                                    </p:set>
                                    <p:animEffect transition="in" filter="checkerboard(across)">
                                      <p:cBhvr>
                                        <p:cTn id="13" dur="2000"/>
                                        <p:tgtEl>
                                          <p:spTgt spid="4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4"/>
          <p:cNvPicPr>
            <a:picLocks noChangeAspect="1" noChangeArrowheads="1"/>
          </p:cNvPicPr>
          <p:nvPr/>
        </p:nvPicPr>
        <p:blipFill>
          <a:blip r:embed="rId1" cstate="email"/>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图片 5"/>
          <p:cNvPicPr>
            <a:picLocks noChangeAspect="1" noChangeArrowheads="1"/>
          </p:cNvPicPr>
          <p:nvPr/>
        </p:nvPicPr>
        <p:blipFill>
          <a:blip r:embed="rId2" cstate="email"/>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图片 7"/>
          <p:cNvPicPr>
            <a:picLocks noChangeAspect="1" noChangeArrowheads="1"/>
          </p:cNvPicPr>
          <p:nvPr/>
        </p:nvPicPr>
        <p:blipFill>
          <a:blip r:embed="rId3" cstate="email"/>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3" name="组合 16"/>
          <p:cNvGrpSpPr/>
          <p:nvPr/>
        </p:nvGrpSpPr>
        <p:grpSpPr bwMode="auto">
          <a:xfrm>
            <a:off x="3657600" y="2162175"/>
            <a:ext cx="5757863" cy="1854200"/>
            <a:chOff x="3227388" y="1877762"/>
            <a:chExt cx="3600221" cy="1142374"/>
          </a:xfrm>
        </p:grpSpPr>
        <p:sp>
          <p:nvSpPr>
            <p:cNvPr id="7174"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7175"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7176"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7177"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anose="05000000000000000000" pitchFamily="2" charset="2"/>
                <a:buChar char="Ø"/>
              </a:pPr>
              <a:r>
                <a:rPr lang="zh-CN" altLang="en-US" sz="1400">
                  <a:solidFill>
                    <a:srgbClr val="404040"/>
                  </a:solidFill>
                  <a:latin typeface="微软雅黑" panose="020B0503020204020204" pitchFamily="34" charset="-122"/>
                  <a:ea typeface="微软雅黑" panose="020B0503020204020204" pitchFamily="34" charset="-122"/>
                </a:rPr>
                <a:t>相关标题内容</a:t>
              </a:r>
              <a:endParaRPr lang="zh-CN" altLang="en-US" sz="1400">
                <a:solidFill>
                  <a:srgbClr val="404040"/>
                </a:solidFill>
                <a:latin typeface="微软雅黑" panose="020B0503020204020204" pitchFamily="34" charset="-122"/>
                <a:ea typeface="微软雅黑" panose="020B0503020204020204" pitchFamily="34" charset="-122"/>
              </a:endParaRPr>
            </a:p>
          </p:txBody>
        </p:sp>
        <p:sp>
          <p:nvSpPr>
            <p:cNvPr id="13" name="圆角矩形 4"/>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7179" name="TextBox 22"/>
            <p:cNvSpPr txBox="1">
              <a:spLocks noChangeArrowheads="1"/>
            </p:cNvSpPr>
            <p:nvPr/>
          </p:nvSpPr>
          <p:spPr bwMode="auto">
            <a:xfrm>
              <a:off x="3513262"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None/>
              </a:pPr>
              <a:r>
                <a:rPr lang="en-US" altLang="zh-CN" sz="2800" b="1">
                  <a:solidFill>
                    <a:srgbClr val="FFFFFF"/>
                  </a:solidFill>
                  <a:latin typeface="Arial" panose="020B0604020202020204" pitchFamily="34" charset="0"/>
                  <a:ea typeface="宋体" panose="02010600030101010101" pitchFamily="2" charset="-122"/>
                  <a:cs typeface="Arial" panose="020B0604020202020204" pitchFamily="34" charset="0"/>
                </a:rPr>
                <a:t>02</a:t>
              </a:r>
              <a:endParaRPr lang="zh-CN" altLang="en-US" sz="2800" b="1">
                <a:solidFill>
                  <a:srgbClr val="FFFFFF"/>
                </a:solidFill>
                <a:latin typeface="Arial" panose="020B0604020202020204" pitchFamily="34" charset="0"/>
                <a:ea typeface="宋体" panose="02010600030101010101" pitchFamily="2" charset="-122"/>
                <a:cs typeface="Arial" panose="020B0604020202020204" pitchFamily="34" charset="0"/>
              </a:endParaRPr>
            </a:p>
          </p:txBody>
        </p:sp>
        <p:sp>
          <p:nvSpPr>
            <p:cNvPr id="15" name="圆角矩形 15"/>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zh-CN" altLang="en-US" b="1" kern="0">
                <a:solidFill>
                  <a:prstClr val="black"/>
                </a:solidFill>
                <a:latin typeface="Arial" panose="020B0604020202020204" pitchFamily="34" charset="0"/>
                <a:ea typeface="华文细黑" panose="02010600040101010101" pitchFamily="2" charset="-122"/>
              </a:endParaRPr>
            </a:p>
          </p:txBody>
        </p:sp>
        <p:sp>
          <p:nvSpPr>
            <p:cNvPr id="7181" name="TextBox 38"/>
            <p:cNvSpPr txBox="1">
              <a:spLocks noChangeArrowheads="1"/>
            </p:cNvSpPr>
            <p:nvPr/>
          </p:nvSpPr>
          <p:spPr bwMode="auto">
            <a:xfrm>
              <a:off x="4392730" y="1877762"/>
              <a:ext cx="2258777" cy="43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2000">
                  <a:solidFill>
                    <a:srgbClr val="FFFFFF"/>
                  </a:solidFill>
                  <a:latin typeface="微软雅黑" panose="020B0503020204020204" pitchFamily="34" charset="-122"/>
                  <a:ea typeface="微软雅黑" panose="020B0503020204020204" pitchFamily="34" charset="-122"/>
                </a:rPr>
                <a:t>哪些行为属于不良行为？自己有没有不良行为？</a:t>
              </a:r>
              <a:endParaRPr lang="zh-CN" altLang="en-US" sz="200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Tm="2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2362200" y="681038"/>
            <a:ext cx="40386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z="3600" dirty="0" smtClean="0">
                <a:latin typeface="微软雅黑" panose="020B0503020204020204" pitchFamily="34" charset="-122"/>
                <a:ea typeface="微软雅黑" panose="020B0503020204020204" pitchFamily="34" charset="-122"/>
              </a:rPr>
              <a:t>1</a:t>
            </a:r>
            <a:r>
              <a:rPr lang="zh-CN" altLang="en-US" sz="3600" dirty="0" smtClean="0">
                <a:latin typeface="微软雅黑" panose="020B0503020204020204" pitchFamily="34" charset="-122"/>
                <a:ea typeface="微软雅黑" panose="020B0503020204020204" pitchFamily="34" charset="-122"/>
              </a:rPr>
              <a:t>、严重不良行为</a:t>
            </a:r>
            <a:endParaRPr lang="zh-CN" altLang="en-US" sz="3600" dirty="0" smtClean="0">
              <a:latin typeface="微软雅黑" panose="020B0503020204020204" pitchFamily="34" charset="-122"/>
              <a:ea typeface="微软雅黑" panose="020B0503020204020204" pitchFamily="34" charset="-122"/>
            </a:endParaRPr>
          </a:p>
        </p:txBody>
      </p:sp>
      <p:sp>
        <p:nvSpPr>
          <p:cNvPr id="6147" name="Rectangle 3"/>
          <p:cNvSpPr>
            <a:spLocks noGrp="1" noChangeArrowheads="1"/>
          </p:cNvSpPr>
          <p:nvPr>
            <p:ph idx="4294967295"/>
          </p:nvPr>
        </p:nvSpPr>
        <p:spPr bwMode="auto">
          <a:xfrm>
            <a:off x="3581400" y="1447800"/>
            <a:ext cx="8991600" cy="34163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zh-CN" altLang="en-US" sz="2400" dirty="0" smtClean="0">
                <a:latin typeface="微软雅黑" panose="020B0503020204020204" pitchFamily="34" charset="-122"/>
                <a:ea typeface="微软雅黑" panose="020B0503020204020204" pitchFamily="34" charset="-122"/>
              </a:rPr>
              <a:t>    是指严重危害社会，尚不够刑事处罚的违法行为：</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（一）纠集他人结伙滋事，扰乱治安；</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（二）携带自制刀具，屡教不改；</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（三）多次拦截殴打他人或者强行索要他人财物；</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（四）传播淫秽读物或音像制品等；</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（五）进行淫乱或者色情、卖淫活动；</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（六）多次偷窃；</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（七）参与赌博，屡教不改；</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（八）吸毒、注射毒品；</a:t>
            </a:r>
            <a:br>
              <a:rPr lang="zh-CN" altLang="en-US" sz="2400" dirty="0" smtClean="0">
                <a:latin typeface="微软雅黑" panose="020B0503020204020204" pitchFamily="34" charset="-122"/>
                <a:ea typeface="微软雅黑" panose="020B0503020204020204" pitchFamily="34" charset="-122"/>
              </a:rPr>
            </a:br>
            <a:r>
              <a:rPr lang="zh-CN" altLang="en-US" sz="2400" dirty="0" smtClean="0">
                <a:latin typeface="微软雅黑" panose="020B0503020204020204" pitchFamily="34" charset="-122"/>
                <a:ea typeface="微软雅黑" panose="020B0503020204020204" pitchFamily="34" charset="-122"/>
              </a:rPr>
              <a:t>（九）其它危害社会行为。严重不良行为的发展延伸就是犯罪。 </a:t>
            </a:r>
            <a:endParaRPr lang="zh-CN" altLang="en-US" sz="4000" dirty="0" smtClean="0">
              <a:latin typeface="微软雅黑" panose="020B0503020204020204" pitchFamily="34" charset="-122"/>
              <a:ea typeface="微软雅黑" panose="020B0503020204020204" pitchFamily="34" charset="-122"/>
            </a:endParaRPr>
          </a:p>
        </p:txBody>
      </p:sp>
      <p:pic>
        <p:nvPicPr>
          <p:cNvPr id="8196" name="图片 2"/>
          <p:cNvPicPr>
            <a:picLocks noChangeAspect="1" noChangeArrowheads="1"/>
          </p:cNvPicPr>
          <p:nvPr/>
        </p:nvPicPr>
        <p:blipFill>
          <a:blip r:embed="rId1" cstate="email"/>
          <a:srcRect/>
          <a:stretch>
            <a:fillRect/>
          </a:stretch>
        </p:blipFill>
        <p:spPr bwMode="auto">
          <a:xfrm>
            <a:off x="-533400" y="3441700"/>
            <a:ext cx="606583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066800" y="1720850"/>
            <a:ext cx="9372600" cy="1069975"/>
          </a:xfrm>
          <a:prstGeom prst="rect">
            <a:avLst/>
          </a:prstGeom>
        </p:spPr>
        <p:txBody>
          <a:bodyPr>
            <a:normAutofit fontScale="90000"/>
          </a:bodyPr>
          <a:lstStyle/>
          <a:p>
            <a:pPr eaLnBrk="1" fontAlgn="auto" hangingPunct="1">
              <a:spcAft>
                <a:spcPts val="0"/>
              </a:spcAft>
              <a:defRPr/>
            </a:pPr>
            <a:r>
              <a:rPr lang="zh-CN" altLang="en-US" sz="3200" dirty="0">
                <a:solidFill>
                  <a:srgbClr val="FF0000"/>
                </a:solidFill>
                <a:latin typeface="微软雅黑" panose="020B0503020204020204" pitchFamily="34" charset="-122"/>
                <a:ea typeface="微软雅黑" panose="020B0503020204020204" pitchFamily="34" charset="-122"/>
              </a:rPr>
              <a:t>中度不良行为是指未成年人父母或其监护人和学校应当教育未成年人不得有下列不良行为：</a:t>
            </a:r>
            <a:br>
              <a:rPr lang="zh-CN" altLang="en-US" sz="3200" dirty="0">
                <a:solidFill>
                  <a:srgbClr val="FF0000"/>
                </a:solidFill>
                <a:latin typeface="微软雅黑" panose="020B0503020204020204" pitchFamily="34" charset="-122"/>
                <a:ea typeface="微软雅黑" panose="020B0503020204020204" pitchFamily="34" charset="-122"/>
              </a:rPr>
            </a:br>
            <a:endParaRPr lang="zh-CN" altLang="en-US" sz="2000" dirty="0">
              <a:latin typeface="微软雅黑" panose="020B0503020204020204" pitchFamily="34" charset="-122"/>
              <a:ea typeface="微软雅黑" panose="020B0503020204020204" pitchFamily="34" charset="-122"/>
            </a:endParaRPr>
          </a:p>
        </p:txBody>
      </p:sp>
      <p:sp>
        <p:nvSpPr>
          <p:cNvPr id="7171" name="Rectangle 3"/>
          <p:cNvSpPr>
            <a:spLocks noGrp="1" noChangeArrowheads="1"/>
          </p:cNvSpPr>
          <p:nvPr>
            <p:ph idx="4294967295"/>
          </p:nvPr>
        </p:nvSpPr>
        <p:spPr bwMode="auto">
          <a:xfrm>
            <a:off x="914400" y="2819400"/>
            <a:ext cx="10668000" cy="2517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微软雅黑" panose="020B0503020204020204" pitchFamily="34" charset="-122"/>
                <a:ea typeface="微软雅黑" panose="020B0503020204020204" pitchFamily="34" charset="-122"/>
              </a:rPr>
              <a:t>（一）旷课、夜不归宿；（二）携带管制刀具；</a:t>
            </a:r>
            <a:br>
              <a:rPr lang="zh-CN" altLang="en-US"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（三）打架斗殴，辱骂他人；（四）强行向他人索要财物；</a:t>
            </a:r>
            <a:br>
              <a:rPr lang="zh-CN" altLang="en-US"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（五）偷窃、故意损坏财物；（六）参与赌博或者变相赌博；</a:t>
            </a:r>
            <a:br>
              <a:rPr lang="zh-CN" altLang="en-US"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（七）观看收听色情、淫秽的音像制品读物等；</a:t>
            </a:r>
            <a:br>
              <a:rPr lang="zh-CN" altLang="en-US"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（八）进入法律、法规规定未成年人不适宜进入营业歌舞等场所；</a:t>
            </a:r>
            <a:br>
              <a:rPr lang="zh-CN" altLang="en-US"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（九）其它严重违背社会的不良行为；（十）吸烟、酗酒。</a:t>
            </a:r>
            <a:endParaRPr lang="zh-CN" altLang="en-US" dirty="0" smtClean="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plus(in)">
                                      <p:cBhvr>
                                        <p:cTn id="12" dur="2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990600" y="1828800"/>
            <a:ext cx="8001000" cy="3657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solidFill>
                  <a:srgbClr val="FF0000"/>
                </a:solidFill>
                <a:latin typeface="微软雅黑" panose="020B0503020204020204" pitchFamily="34" charset="-122"/>
                <a:ea typeface="微软雅黑" panose="020B0503020204020204" pitchFamily="34" charset="-122"/>
              </a:rPr>
              <a:t>轻度不良行为是泛指与小学生守则、小学生日常行为规范、公众道德规范相背的一些行为以及心理障碍的总和。</a:t>
            </a:r>
            <a:br>
              <a:rPr lang="zh-CN" altLang="en-US" sz="3600" smtClean="0">
                <a:solidFill>
                  <a:srgbClr val="FF0000"/>
                </a:solidFill>
                <a:latin typeface="微软雅黑" panose="020B0503020204020204" pitchFamily="34" charset="-122"/>
                <a:ea typeface="微软雅黑" panose="020B0503020204020204" pitchFamily="34" charset="-122"/>
              </a:rPr>
            </a:br>
            <a:r>
              <a:rPr lang="zh-CN" altLang="en-US" sz="3600" smtClean="0">
                <a:solidFill>
                  <a:srgbClr val="FF0000"/>
                </a:solidFill>
                <a:latin typeface="微软雅黑" panose="020B0503020204020204" pitchFamily="34" charset="-122"/>
                <a:ea typeface="微软雅黑" panose="020B0503020204020204" pitchFamily="34" charset="-122"/>
              </a:rPr>
              <a:t>轻度不良行为的危害性主要体现在对相其关群体及其个人的危害上。</a:t>
            </a:r>
            <a:br>
              <a:rPr lang="zh-CN" altLang="en-US" sz="3600" smtClean="0">
                <a:solidFill>
                  <a:srgbClr val="FF0000"/>
                </a:solidFill>
                <a:latin typeface="微软雅黑" panose="020B0503020204020204" pitchFamily="34" charset="-122"/>
                <a:ea typeface="微软雅黑" panose="020B0503020204020204" pitchFamily="34" charset="-122"/>
              </a:rPr>
            </a:br>
            <a:r>
              <a:rPr lang="zh-CN" altLang="en-US" sz="3600" smtClean="0">
                <a:solidFill>
                  <a:srgbClr val="FF0000"/>
                </a:solidFill>
                <a:latin typeface="微软雅黑" panose="020B0503020204020204" pitchFamily="34" charset="-122"/>
                <a:ea typeface="微软雅黑" panose="020B0503020204020204" pitchFamily="34" charset="-122"/>
              </a:rPr>
              <a:t>如迟到、早退、讲粗话脏话、穿奇装异服、染发、带首饰、男生留过耳长发、光头、不按时就寝等各种违反学校规章制度的行为。</a:t>
            </a:r>
            <a:br>
              <a:rPr lang="zh-CN" altLang="en-US" sz="3600" smtClean="0">
                <a:solidFill>
                  <a:srgbClr val="FF0000"/>
                </a:solidFill>
                <a:latin typeface="微软雅黑" panose="020B0503020204020204" pitchFamily="34" charset="-122"/>
                <a:ea typeface="微软雅黑" panose="020B0503020204020204" pitchFamily="34" charset="-122"/>
              </a:rPr>
            </a:br>
            <a:br>
              <a:rPr lang="zh-CN" altLang="en-US" sz="3600" smtClean="0">
                <a:solidFill>
                  <a:srgbClr val="FF0000"/>
                </a:solidFill>
                <a:latin typeface="微软雅黑" panose="020B0503020204020204" pitchFamily="34" charset="-122"/>
                <a:ea typeface="微软雅黑" panose="020B0503020204020204" pitchFamily="34" charset="-122"/>
              </a:rPr>
            </a:br>
            <a:r>
              <a:rPr lang="zh-CN" altLang="en-US" sz="3600" smtClean="0">
                <a:solidFill>
                  <a:srgbClr val="FF0000"/>
                </a:solidFill>
                <a:latin typeface="微软雅黑" panose="020B0503020204020204" pitchFamily="34" charset="-122"/>
                <a:ea typeface="微软雅黑" panose="020B0503020204020204" pitchFamily="34" charset="-122"/>
              </a:rPr>
              <a:t>    </a:t>
            </a:r>
            <a:endParaRPr lang="zh-CN" altLang="en-US" sz="3200" smtClean="0">
              <a:latin typeface="微软雅黑" panose="020B0503020204020204" pitchFamily="34" charset="-122"/>
              <a:ea typeface="微软雅黑" panose="020B0503020204020204" pitchFamily="34" charset="-122"/>
            </a:endParaRPr>
          </a:p>
        </p:txBody>
      </p:sp>
      <p:pic>
        <p:nvPicPr>
          <p:cNvPr id="10243" name="图片 2"/>
          <p:cNvPicPr>
            <a:picLocks noChangeAspect="1" noChangeArrowheads="1"/>
          </p:cNvPicPr>
          <p:nvPr/>
        </p:nvPicPr>
        <p:blipFill>
          <a:blip r:embed="rId1" cstate="email"/>
          <a:srcRect/>
          <a:stretch>
            <a:fillRect/>
          </a:stretch>
        </p:blipFill>
        <p:spPr bwMode="auto">
          <a:xfrm>
            <a:off x="8458200" y="914400"/>
            <a:ext cx="40894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par>
    </p:tnLst>
  </p:timing>
</p:sld>
</file>

<file path=ppt/tags/tag1.xml><?xml version="1.0" encoding="utf-8"?>
<p:tagLst xmlns:p="http://schemas.openxmlformats.org/presentationml/2006/main">
  <p:tag name="ISPRING_PRESENTATION_TITLE" val="1"/>
  <p:tag name="commondata" val="eyJoZGlkIjoiYTQ3YTc2YjBlNWRhYjQ0NTA0MDBkN2E0YWM4YTZjZGMifQ=="/>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PPT牛</Template>
  <TotalTime>0</TotalTime>
  <Words>3533</Words>
  <Application>WPS 演示</Application>
  <PresentationFormat>宽屏</PresentationFormat>
  <Paragraphs>206</Paragraphs>
  <Slides>25</Slides>
  <Notes>25</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25</vt:i4>
      </vt:variant>
    </vt:vector>
  </HeadingPairs>
  <TitlesOfParts>
    <vt:vector size="40" baseType="lpstr">
      <vt:lpstr>Arial</vt:lpstr>
      <vt:lpstr>宋体</vt:lpstr>
      <vt:lpstr>Wingdings</vt:lpstr>
      <vt:lpstr>Calibri</vt:lpstr>
      <vt:lpstr>Calibri Light</vt:lpstr>
      <vt:lpstr>Calibri</vt:lpstr>
      <vt:lpstr>等线</vt:lpstr>
      <vt:lpstr>微软雅黑</vt:lpstr>
      <vt:lpstr>叶根友毛笔行书2.0版</vt:lpstr>
      <vt:lpstr>华文细黑</vt:lpstr>
      <vt:lpstr>Arial Unicode MS</vt:lpstr>
      <vt:lpstr>Meiryo</vt:lpstr>
      <vt:lpstr>Yu Gothic UI</vt:lpstr>
      <vt:lpstr>Arial Narrow</vt:lpstr>
      <vt:lpstr>第一PPT模板网-WWW.1PPT.COM</vt:lpstr>
      <vt:lpstr>PowerPoint 演示文稿</vt:lpstr>
      <vt:lpstr>PowerPoint 演示文稿</vt:lpstr>
      <vt:lpstr>PowerPoint 演示文稿</vt:lpstr>
      <vt:lpstr>什么是法？与未成年人相关的法律有哪些？</vt:lpstr>
      <vt:lpstr>与未成年人相关的法律有哪些？</vt:lpstr>
      <vt:lpstr>PowerPoint 演示文稿</vt:lpstr>
      <vt:lpstr>1、严重不良行为</vt:lpstr>
      <vt:lpstr>中度不良行为是指未成年人父母或其监护人和学校应当教育未成年人不得有下列不良行为： </vt:lpstr>
      <vt:lpstr>轻度不良行为是泛指与小学生守则、小学生日常行为规范、公众道德规范相背的一些行为以及心理障碍的总和。 轻度不良行为的危害性主要体现在对相其关群体及其个人的危害上。 如迟到、早退、讲粗话脏话、穿奇装异服、染发、带首饰、男生留过耳长发、光头、不按时就寝等各种违反学校规章制度的行为。      </vt:lpstr>
      <vt:lpstr>发生在大家身边的轻度不良行为：</vt:lpstr>
      <vt:lpstr>1、参与赌博</vt:lpstr>
      <vt:lpstr>不拘小节的坏习惯</vt:lpstr>
      <vt:lpstr>总的来说主要有以下几点：</vt:lpstr>
      <vt:lpstr>PowerPoint 演示文稿</vt:lpstr>
      <vt:lpstr>PowerPoint 演示文稿</vt:lpstr>
      <vt:lpstr>PowerPoint 演示文稿</vt:lpstr>
      <vt:lpstr>故意伤害：是指是指故意非法损害他人身体健康的行为 （简单来说就是打架）</vt:lpstr>
      <vt:lpstr>案例一</vt:lpstr>
      <vt:lpstr>少年儿童受法律保护的合法权益有：</vt:lpstr>
      <vt:lpstr>增强自我防范意识，避免受到不法侵害：</vt:lpstr>
      <vt:lpstr>PowerPoint 演示文稿</vt:lpstr>
      <vt:lpstr>争做合格小学生，我们该怎么做？ </vt:lpstr>
      <vt:lpstr>PowerPoint 演示文稿</vt:lpstr>
      <vt:lpstr>“未成年人”以及“未成年人犯罪的概念”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2</cp:revision>
  <dcterms:created xsi:type="dcterms:W3CDTF">2013-09-30T02:32:00Z</dcterms:created>
  <dcterms:modified xsi:type="dcterms:W3CDTF">2024-06-07T12:39:45Z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AE25711F99804B05B5ABDAEC435E679C_13</vt:lpwstr>
  </property>
  <property fmtid="{D5CDD505-2E9C-101B-9397-08002B2CF9AE}" pid="3" name="KSOProductBuildVer">
    <vt:lpwstr>2052-12.1.0.16417</vt:lpwstr>
  </property>
</Properties>
</file>