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64" r:id="rId3"/>
    <p:sldId id="395" r:id="rId5"/>
    <p:sldId id="467" r:id="rId6"/>
    <p:sldId id="484" r:id="rId7"/>
    <p:sldId id="485" r:id="rId8"/>
    <p:sldId id="491" r:id="rId9"/>
    <p:sldId id="492" r:id="rId10"/>
    <p:sldId id="493" r:id="rId11"/>
    <p:sldId id="494" r:id="rId12"/>
    <p:sldId id="495" r:id="rId13"/>
    <p:sldId id="496" r:id="rId14"/>
    <p:sldId id="497" r:id="rId15"/>
    <p:sldId id="500" r:id="rId16"/>
    <p:sldId id="501" r:id="rId17"/>
    <p:sldId id="502" r:id="rId18"/>
    <p:sldId id="512" r:id="rId19"/>
    <p:sldId id="513" r:id="rId20"/>
    <p:sldId id="514" r:id="rId21"/>
    <p:sldId id="515" r:id="rId22"/>
    <p:sldId id="517" r:id="rId23"/>
    <p:sldId id="520" r:id="rId24"/>
    <p:sldId id="521" r:id="rId25"/>
    <p:sldId id="522" r:id="rId26"/>
    <p:sldId id="523" r:id="rId27"/>
    <p:sldId id="531" r:id="rId28"/>
    <p:sldId id="533" r:id="rId29"/>
    <p:sldId id="534" r:id="rId30"/>
    <p:sldId id="537" r:id="rId31"/>
    <p:sldId id="539" r:id="rId32"/>
    <p:sldId id="542" r:id="rId33"/>
    <p:sldId id="544" r:id="rId34"/>
  </p:sldIdLst>
  <p:sldSz cx="9144000" cy="5143500" type="screen16x9"/>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userDrawn="1">
          <p15:clr>
            <a:srgbClr val="A4A3A4"/>
          </p15:clr>
        </p15:guide>
        <p15:guide id="3" orient="horz" pos="1620" userDrawn="1">
          <p15:clr>
            <a:srgbClr val="A4A3A4"/>
          </p15:clr>
        </p15:guide>
        <p15:guide id="4" pos="476" userDrawn="1">
          <p15:clr>
            <a:srgbClr val="A4A3A4"/>
          </p15:clr>
        </p15:guide>
        <p15:guide id="5" pos="53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327"/>
    <a:srgbClr val="E45135"/>
    <a:srgbClr val="E55136"/>
    <a:srgbClr val="A6937B"/>
    <a:srgbClr val="414455"/>
    <a:srgbClr val="F2F2F2"/>
    <a:srgbClr val="808080"/>
    <a:srgbClr val="ADB5BF"/>
    <a:srgbClr val="0E7EB5"/>
    <a:srgbClr val="324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6238" autoAdjust="0"/>
  </p:normalViewPr>
  <p:slideViewPr>
    <p:cSldViewPr showGuides="1">
      <p:cViewPr varScale="1">
        <p:scale>
          <a:sx n="111" d="100"/>
          <a:sy n="111" d="100"/>
        </p:scale>
        <p:origin x="558" y="126"/>
      </p:cViewPr>
      <p:guideLst>
        <p:guide orient="horz" pos="259"/>
        <p:guide pos="2880"/>
        <p:guide orient="horz" pos="1620"/>
        <p:guide pos="476"/>
        <p:guide pos="5375"/>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2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4" descr="F:\0PPT素材\背景及图片\白麻子.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3000">
    <p:fade/>
  </p:transition>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19.wdp"/><Relationship Id="rId7" Type="http://schemas.openxmlformats.org/officeDocument/2006/relationships/image" Target="../media/image18.png"/><Relationship Id="rId6" Type="http://schemas.microsoft.com/office/2007/relationships/hdphoto" Target="../media/image17.wdp"/><Relationship Id="rId5" Type="http://schemas.openxmlformats.org/officeDocument/2006/relationships/image" Target="../media/image16.png"/><Relationship Id="rId4" Type="http://schemas.microsoft.com/office/2007/relationships/hdphoto" Target="../media/image15.wdp"/><Relationship Id="rId3" Type="http://schemas.openxmlformats.org/officeDocument/2006/relationships/image" Target="../media/image14.png"/><Relationship Id="rId2" Type="http://schemas.microsoft.com/office/2007/relationships/hdphoto" Target="../media/image13.wdp"/><Relationship Id="rId10" Type="http://schemas.openxmlformats.org/officeDocument/2006/relationships/notesSlide" Target="../notesSlides/notesSlide1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microsoft.com/office/2007/relationships/hdphoto" Target="../media/image37.wdp"/><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7.xml"/><Relationship Id="rId17" Type="http://schemas.openxmlformats.org/officeDocument/2006/relationships/slideLayout" Target="../slideLayouts/slideLayout1.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notesSlide" Target="../notesSlides/notesSlide9.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spect="1" noChangeArrowheads="1" noTextEdit="1"/>
          </p:cNvSpPr>
          <p:nvPr/>
        </p:nvSpPr>
        <p:spPr bwMode="auto">
          <a:xfrm>
            <a:off x="4572000" y="0"/>
            <a:ext cx="6962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9" name="Freeform 5"/>
          <p:cNvSpPr/>
          <p:nvPr/>
        </p:nvSpPr>
        <p:spPr bwMode="auto">
          <a:xfrm>
            <a:off x="5054600" y="-3175"/>
            <a:ext cx="6483350" cy="514985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Lst>
            <a:ahLst/>
            <a:cxnLst>
              <a:cxn ang="0">
                <a:pos x="T0" y="T1"/>
              </a:cxn>
              <a:cxn ang="0">
                <a:pos x="T2" y="T3"/>
              </a:cxn>
              <a:cxn ang="0">
                <a:pos x="T4" y="T5"/>
              </a:cxn>
              <a:cxn ang="0">
                <a:pos x="T6" y="T7"/>
              </a:cxn>
              <a:cxn ang="0">
                <a:pos x="T8" y="T9"/>
              </a:cxn>
              <a:cxn ang="0">
                <a:pos x="T10" y="T11"/>
              </a:cxn>
              <a:cxn ang="0">
                <a:pos x="T12" y="T13"/>
              </a:cxn>
            </a:cxnLst>
            <a:rect l="0" t="0" r="r" b="b"/>
            <a:pathLst>
              <a:path w="2025" h="1607">
                <a:moveTo>
                  <a:pt x="2025" y="0"/>
                </a:moveTo>
                <a:cubicBezTo>
                  <a:pt x="698" y="0"/>
                  <a:pt x="698" y="0"/>
                  <a:pt x="698" y="0"/>
                </a:cubicBezTo>
                <a:cubicBezTo>
                  <a:pt x="34" y="925"/>
                  <a:pt x="34" y="925"/>
                  <a:pt x="34" y="925"/>
                </a:cubicBezTo>
                <a:cubicBezTo>
                  <a:pt x="0" y="973"/>
                  <a:pt x="11" y="1040"/>
                  <a:pt x="59" y="1074"/>
                </a:cubicBezTo>
                <a:cubicBezTo>
                  <a:pt x="801" y="1607"/>
                  <a:pt x="801" y="1607"/>
                  <a:pt x="801" y="1607"/>
                </a:cubicBezTo>
                <a:cubicBezTo>
                  <a:pt x="2025" y="1607"/>
                  <a:pt x="2025" y="1607"/>
                  <a:pt x="2025" y="1607"/>
                </a:cubicBezTo>
                <a:lnTo>
                  <a:pt x="2025"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0" name="Freeform 6"/>
          <p:cNvSpPr/>
          <p:nvPr/>
        </p:nvSpPr>
        <p:spPr bwMode="auto">
          <a:xfrm>
            <a:off x="5327650" y="-3175"/>
            <a:ext cx="2749550" cy="5149850"/>
          </a:xfrm>
          <a:custGeom>
            <a:avLst/>
            <a:gdLst>
              <a:gd name="T0" fmla="*/ 92 w 859"/>
              <a:gd name="T1" fmla="*/ 925 h 1607"/>
              <a:gd name="T2" fmla="*/ 756 w 859"/>
              <a:gd name="T3" fmla="*/ 0 h 1607"/>
              <a:gd name="T4" fmla="*/ 699 w 859"/>
              <a:gd name="T5" fmla="*/ 0 h 1607"/>
              <a:gd name="T6" fmla="*/ 34 w 859"/>
              <a:gd name="T7" fmla="*/ 925 h 1607"/>
              <a:gd name="T8" fmla="*/ 59 w 859"/>
              <a:gd name="T9" fmla="*/ 1074 h 1607"/>
              <a:gd name="T10" fmla="*/ 801 w 859"/>
              <a:gd name="T11" fmla="*/ 1607 h 1607"/>
              <a:gd name="T12" fmla="*/ 859 w 859"/>
              <a:gd name="T13" fmla="*/ 1607 h 1607"/>
              <a:gd name="T14" fmla="*/ 117 w 859"/>
              <a:gd name="T15" fmla="*/ 1074 h 1607"/>
              <a:gd name="T16" fmla="*/ 92 w 859"/>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1607">
                <a:moveTo>
                  <a:pt x="92" y="925"/>
                </a:moveTo>
                <a:cubicBezTo>
                  <a:pt x="756" y="0"/>
                  <a:pt x="756" y="0"/>
                  <a:pt x="756" y="0"/>
                </a:cubicBezTo>
                <a:cubicBezTo>
                  <a:pt x="699" y="0"/>
                  <a:pt x="699" y="0"/>
                  <a:pt x="699" y="0"/>
                </a:cubicBezTo>
                <a:cubicBezTo>
                  <a:pt x="34" y="925"/>
                  <a:pt x="34" y="925"/>
                  <a:pt x="34" y="925"/>
                </a:cubicBezTo>
                <a:cubicBezTo>
                  <a:pt x="0" y="973"/>
                  <a:pt x="11" y="1040"/>
                  <a:pt x="59" y="1074"/>
                </a:cubicBezTo>
                <a:cubicBezTo>
                  <a:pt x="801" y="1607"/>
                  <a:pt x="801" y="1607"/>
                  <a:pt x="801" y="1607"/>
                </a:cubicBezTo>
                <a:cubicBezTo>
                  <a:pt x="859" y="1607"/>
                  <a:pt x="859" y="1607"/>
                  <a:pt x="859" y="1607"/>
                </a:cubicBezTo>
                <a:cubicBezTo>
                  <a:pt x="117" y="1074"/>
                  <a:pt x="117" y="1074"/>
                  <a:pt x="117" y="1074"/>
                </a:cubicBezTo>
                <a:cubicBezTo>
                  <a:pt x="68" y="1040"/>
                  <a:pt x="57" y="973"/>
                  <a:pt x="92" y="9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 name="Freeform 7"/>
          <p:cNvSpPr/>
          <p:nvPr/>
        </p:nvSpPr>
        <p:spPr bwMode="auto">
          <a:xfrm>
            <a:off x="4527550" y="-3175"/>
            <a:ext cx="3092450" cy="5149850"/>
          </a:xfrm>
          <a:custGeom>
            <a:avLst/>
            <a:gdLst>
              <a:gd name="T0" fmla="*/ 199 w 966"/>
              <a:gd name="T1" fmla="*/ 925 h 1607"/>
              <a:gd name="T2" fmla="*/ 863 w 966"/>
              <a:gd name="T3" fmla="*/ 0 h 1607"/>
              <a:gd name="T4" fmla="*/ 698 w 966"/>
              <a:gd name="T5" fmla="*/ 0 h 1607"/>
              <a:gd name="T6" fmla="*/ 34 w 966"/>
              <a:gd name="T7" fmla="*/ 925 h 1607"/>
              <a:gd name="T8" fmla="*/ 59 w 966"/>
              <a:gd name="T9" fmla="*/ 1074 h 1607"/>
              <a:gd name="T10" fmla="*/ 801 w 966"/>
              <a:gd name="T11" fmla="*/ 1607 h 1607"/>
              <a:gd name="T12" fmla="*/ 966 w 966"/>
              <a:gd name="T13" fmla="*/ 1607 h 1607"/>
              <a:gd name="T14" fmla="*/ 224 w 966"/>
              <a:gd name="T15" fmla="*/ 1074 h 1607"/>
              <a:gd name="T16" fmla="*/ 199 w 966"/>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1607">
                <a:moveTo>
                  <a:pt x="199" y="925"/>
                </a:moveTo>
                <a:cubicBezTo>
                  <a:pt x="863" y="0"/>
                  <a:pt x="863" y="0"/>
                  <a:pt x="863" y="0"/>
                </a:cubicBezTo>
                <a:cubicBezTo>
                  <a:pt x="698" y="0"/>
                  <a:pt x="698" y="0"/>
                  <a:pt x="698" y="0"/>
                </a:cubicBezTo>
                <a:cubicBezTo>
                  <a:pt x="34" y="925"/>
                  <a:pt x="34" y="925"/>
                  <a:pt x="34" y="925"/>
                </a:cubicBezTo>
                <a:cubicBezTo>
                  <a:pt x="0" y="973"/>
                  <a:pt x="11" y="1040"/>
                  <a:pt x="59" y="1074"/>
                </a:cubicBezTo>
                <a:cubicBezTo>
                  <a:pt x="801" y="1607"/>
                  <a:pt x="801" y="1607"/>
                  <a:pt x="801" y="1607"/>
                </a:cubicBezTo>
                <a:cubicBezTo>
                  <a:pt x="966" y="1607"/>
                  <a:pt x="966" y="1607"/>
                  <a:pt x="966" y="1607"/>
                </a:cubicBezTo>
                <a:cubicBezTo>
                  <a:pt x="224" y="1074"/>
                  <a:pt x="224" y="1074"/>
                  <a:pt x="224" y="1074"/>
                </a:cubicBezTo>
                <a:cubicBezTo>
                  <a:pt x="176" y="1040"/>
                  <a:pt x="165" y="973"/>
                  <a:pt x="199" y="925"/>
                </a:cubicBezTo>
                <a:close/>
              </a:path>
            </a:pathLst>
          </a:custGeom>
          <a:solidFill>
            <a:schemeClr val="accent1"/>
          </a:solidFill>
          <a:ln>
            <a:noFill/>
          </a:ln>
          <a:effectLst>
            <a:outerShdw blurRad="254000" dist="165100" dir="10800000" algn="r"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23" name="Freeform 5"/>
          <p:cNvSpPr/>
          <p:nvPr/>
        </p:nvSpPr>
        <p:spPr bwMode="auto">
          <a:xfrm>
            <a:off x="5631795" y="-12360"/>
            <a:ext cx="4154420" cy="516221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 name="connsiteX0" fmla="*/ 9930 w 9930"/>
              <a:gd name="connsiteY0" fmla="*/ 24 h 10024"/>
              <a:gd name="connsiteX1" fmla="*/ 6408 w 9930"/>
              <a:gd name="connsiteY1" fmla="*/ 0 h 10024"/>
              <a:gd name="connsiteX2" fmla="*/ 3377 w 9930"/>
              <a:gd name="connsiteY2" fmla="*/ 24 h 10024"/>
              <a:gd name="connsiteX3" fmla="*/ 98 w 9930"/>
              <a:gd name="connsiteY3" fmla="*/ 5780 h 10024"/>
              <a:gd name="connsiteX4" fmla="*/ 221 w 9930"/>
              <a:gd name="connsiteY4" fmla="*/ 6707 h 10024"/>
              <a:gd name="connsiteX5" fmla="*/ 3886 w 9930"/>
              <a:gd name="connsiteY5" fmla="*/ 10024 h 10024"/>
              <a:gd name="connsiteX6" fmla="*/ 9930 w 9930"/>
              <a:gd name="connsiteY6" fmla="*/ 10024 h 10024"/>
              <a:gd name="connsiteX7" fmla="*/ 9930 w 9930"/>
              <a:gd name="connsiteY7" fmla="*/ 24 h 10024"/>
              <a:gd name="connsiteX0-1" fmla="*/ 10000 w 10000"/>
              <a:gd name="connsiteY0-2" fmla="*/ 24 h 10000"/>
              <a:gd name="connsiteX1-3" fmla="*/ 6453 w 10000"/>
              <a:gd name="connsiteY1-4" fmla="*/ 0 h 10000"/>
              <a:gd name="connsiteX2-5" fmla="*/ 3401 w 10000"/>
              <a:gd name="connsiteY2-6" fmla="*/ 24 h 10000"/>
              <a:gd name="connsiteX3-7" fmla="*/ 99 w 10000"/>
              <a:gd name="connsiteY3-8" fmla="*/ 5766 h 10000"/>
              <a:gd name="connsiteX4-9" fmla="*/ 223 w 10000"/>
              <a:gd name="connsiteY4-10" fmla="*/ 6691 h 10000"/>
              <a:gd name="connsiteX5-11" fmla="*/ 3913 w 10000"/>
              <a:gd name="connsiteY5-12" fmla="*/ 10000 h 10000"/>
              <a:gd name="connsiteX6-13" fmla="*/ 6415 w 10000"/>
              <a:gd name="connsiteY6-14" fmla="*/ 9982 h 10000"/>
              <a:gd name="connsiteX7-15" fmla="*/ 10000 w 10000"/>
              <a:gd name="connsiteY7-16" fmla="*/ 10000 h 10000"/>
              <a:gd name="connsiteX8" fmla="*/ 10000 w 10000"/>
              <a:gd name="connsiteY8" fmla="*/ 24 h 10000"/>
              <a:gd name="connsiteX0-17" fmla="*/ 10000 w 10000"/>
              <a:gd name="connsiteY0-18" fmla="*/ 24 h 10000"/>
              <a:gd name="connsiteX1-19" fmla="*/ 6453 w 10000"/>
              <a:gd name="connsiteY1-20" fmla="*/ 0 h 10000"/>
              <a:gd name="connsiteX2-21" fmla="*/ 3401 w 10000"/>
              <a:gd name="connsiteY2-22" fmla="*/ 24 h 10000"/>
              <a:gd name="connsiteX3-23" fmla="*/ 99 w 10000"/>
              <a:gd name="connsiteY3-24" fmla="*/ 5766 h 10000"/>
              <a:gd name="connsiteX4-25" fmla="*/ 223 w 10000"/>
              <a:gd name="connsiteY4-26" fmla="*/ 6691 h 10000"/>
              <a:gd name="connsiteX5-27" fmla="*/ 3913 w 10000"/>
              <a:gd name="connsiteY5-28" fmla="*/ 10000 h 10000"/>
              <a:gd name="connsiteX6-29" fmla="*/ 6415 w 10000"/>
              <a:gd name="connsiteY6-30" fmla="*/ 9982 h 10000"/>
              <a:gd name="connsiteX7-31" fmla="*/ 10000 w 10000"/>
              <a:gd name="connsiteY7-32" fmla="*/ 24 h 10000"/>
              <a:gd name="connsiteX0-33" fmla="*/ 6415 w 6453"/>
              <a:gd name="connsiteY0-34" fmla="*/ 9982 h 10000"/>
              <a:gd name="connsiteX1-35" fmla="*/ 6453 w 6453"/>
              <a:gd name="connsiteY1-36" fmla="*/ 0 h 10000"/>
              <a:gd name="connsiteX2-37" fmla="*/ 3401 w 6453"/>
              <a:gd name="connsiteY2-38" fmla="*/ 24 h 10000"/>
              <a:gd name="connsiteX3-39" fmla="*/ 99 w 6453"/>
              <a:gd name="connsiteY3-40" fmla="*/ 5766 h 10000"/>
              <a:gd name="connsiteX4-41" fmla="*/ 223 w 6453"/>
              <a:gd name="connsiteY4-42" fmla="*/ 6691 h 10000"/>
              <a:gd name="connsiteX5-43" fmla="*/ 3913 w 6453"/>
              <a:gd name="connsiteY5-44" fmla="*/ 10000 h 10000"/>
              <a:gd name="connsiteX6-45" fmla="*/ 6415 w 6453"/>
              <a:gd name="connsiteY6-46" fmla="*/ 9982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453" h="10000">
                <a:moveTo>
                  <a:pt x="6415" y="9982"/>
                </a:moveTo>
                <a:cubicBezTo>
                  <a:pt x="6428" y="6655"/>
                  <a:pt x="6440" y="3327"/>
                  <a:pt x="6453" y="0"/>
                </a:cubicBezTo>
                <a:lnTo>
                  <a:pt x="3401" y="24"/>
                </a:lnTo>
                <a:lnTo>
                  <a:pt x="99" y="5766"/>
                </a:lnTo>
                <a:cubicBezTo>
                  <a:pt x="-70" y="6064"/>
                  <a:pt x="-16" y="6480"/>
                  <a:pt x="223" y="6691"/>
                </a:cubicBezTo>
                <a:lnTo>
                  <a:pt x="3913" y="10000"/>
                </a:lnTo>
                <a:lnTo>
                  <a:pt x="6415" y="9982"/>
                </a:lnTo>
                <a:close/>
              </a:path>
            </a:pathLst>
          </a:custGeom>
          <a:blipFill dpi="0" rotWithShape="1">
            <a:blip r:embed="rId1">
              <a:extLst>
                <a:ext uri="{28A0092B-C50C-407E-A947-70E740481C1C}">
                  <a14:useLocalDpi xmlns:a14="http://schemas.microsoft.com/office/drawing/2010/main" val="0"/>
                </a:ext>
              </a:extLst>
            </a:blip>
            <a:srcRect/>
            <a:stretch>
              <a:fillRect t="-1000" r="-20000" b="-1000"/>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2" name="TextBox 3"/>
          <p:cNvSpPr txBox="1"/>
          <p:nvPr/>
        </p:nvSpPr>
        <p:spPr>
          <a:xfrm>
            <a:off x="390141" y="800295"/>
            <a:ext cx="4046492" cy="900246"/>
          </a:xfrm>
          <a:prstGeom prst="rect">
            <a:avLst/>
          </a:prstGeom>
          <a:noFill/>
        </p:spPr>
        <p:txBody>
          <a:bodyPr wrap="none" rtlCol="0">
            <a:spAutoFit/>
          </a:bodyPr>
          <a:lstStyle/>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EMPLOYEE </a:t>
            </a:r>
            <a:endPar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endParaRPr>
          </a:p>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ORIENTATION MANUAL</a:t>
            </a:r>
            <a:endPar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endParaRPr>
          </a:p>
        </p:txBody>
      </p:sp>
      <p:sp>
        <p:nvSpPr>
          <p:cNvPr id="113" name="Cross 4"/>
          <p:cNvSpPr/>
          <p:nvPr/>
        </p:nvSpPr>
        <p:spPr>
          <a:xfrm>
            <a:off x="3511836" y="489255"/>
            <a:ext cx="466626" cy="466626"/>
          </a:xfrm>
          <a:prstGeom prst="plus">
            <a:avLst>
              <a:gd name="adj" fmla="val 369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a:ea typeface="微软雅黑" panose="020B0503020204020204" pitchFamily="34" charset="-122"/>
              <a:sym typeface="Arial" panose="020B0604020202020204"/>
            </a:endParaRPr>
          </a:p>
        </p:txBody>
      </p:sp>
      <p:sp>
        <p:nvSpPr>
          <p:cNvPr id="114" name="Rectangle 27"/>
          <p:cNvSpPr/>
          <p:nvPr/>
        </p:nvSpPr>
        <p:spPr>
          <a:xfrm>
            <a:off x="424111" y="2919405"/>
            <a:ext cx="4177533" cy="369332"/>
          </a:xfrm>
          <a:prstGeom prst="rect">
            <a:avLst/>
          </a:prstGeom>
        </p:spPr>
        <p:txBody>
          <a:bodyPr wrap="square">
            <a:spAutoFit/>
          </a:bodyPr>
          <a:lstStyle/>
          <a:p>
            <a:pPr algn="just"/>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
        <p:nvSpPr>
          <p:cNvPr id="115" name="矩形 114"/>
          <p:cNvSpPr/>
          <p:nvPr/>
        </p:nvSpPr>
        <p:spPr>
          <a:xfrm>
            <a:off x="368368" y="1668676"/>
            <a:ext cx="4635679" cy="1246495"/>
          </a:xfrm>
          <a:prstGeom prst="rect">
            <a:avLst/>
          </a:prstGeom>
        </p:spPr>
        <p:txBody>
          <a:bodyPr wrap="square">
            <a:spAutoFit/>
          </a:bodyPr>
          <a:lstStyle/>
          <a:p>
            <a:r>
              <a:rPr lang="zh-CN" altLang="en-US" sz="3750" b="1" spc="450" dirty="0">
                <a:solidFill>
                  <a:srgbClr val="0070C0"/>
                </a:solidFill>
                <a:latin typeface="Arial" panose="020B0604020202020204"/>
                <a:ea typeface="微软雅黑" panose="020B0503020204020204" pitchFamily="34" charset="-122"/>
                <a:sym typeface="Arial" panose="020B0604020202020204"/>
              </a:rPr>
              <a:t>员工入职培训手册</a:t>
            </a:r>
            <a:endParaRPr lang="en-US" altLang="zh-CN" sz="3750" b="1" spc="450" dirty="0">
              <a:solidFill>
                <a:srgbClr val="0070C0"/>
              </a:solidFill>
              <a:latin typeface="Arial" panose="020B0604020202020204"/>
              <a:ea typeface="微软雅黑" panose="020B0503020204020204" pitchFamily="34" charset="-122"/>
              <a:sym typeface="Arial" panose="020B0604020202020204"/>
            </a:endParaRPr>
          </a:p>
          <a:p>
            <a:r>
              <a:rPr lang="en-US" altLang="zh-CN" sz="3750" b="1" spc="450" dirty="0">
                <a:solidFill>
                  <a:srgbClr val="0070C0"/>
                </a:solidFill>
                <a:latin typeface="Arial" panose="020B0604020202020204"/>
                <a:ea typeface="微软雅黑" panose="020B0503020204020204" pitchFamily="34" charset="-122"/>
                <a:sym typeface="Arial" panose="020B0604020202020204"/>
              </a:rPr>
              <a:t>PPT</a:t>
            </a:r>
            <a:r>
              <a:rPr lang="zh-CN" altLang="en-US" sz="3750" b="1" spc="450" dirty="0">
                <a:solidFill>
                  <a:srgbClr val="0070C0"/>
                </a:solidFill>
                <a:latin typeface="Arial" panose="020B0604020202020204"/>
                <a:ea typeface="微软雅黑" panose="020B0503020204020204" pitchFamily="34" charset="-122"/>
                <a:sym typeface="Arial" panose="020B0604020202020204"/>
              </a:rPr>
              <a:t>模板</a:t>
            </a:r>
            <a:endParaRPr lang="zh-CN" altLang="en-US" sz="3750" b="1" spc="450" dirty="0">
              <a:solidFill>
                <a:srgbClr val="0070C0"/>
              </a:solidFill>
              <a:latin typeface="Arial" panose="020B0604020202020204"/>
              <a:ea typeface="微软雅黑" panose="020B0503020204020204" pitchFamily="34" charset="-122"/>
              <a:sym typeface="Arial" panose="020B0604020202020204"/>
            </a:endParaRPr>
          </a:p>
        </p:txBody>
      </p:sp>
      <p:sp>
        <p:nvSpPr>
          <p:cNvPr id="116" name="Rectangle 14"/>
          <p:cNvSpPr/>
          <p:nvPr/>
        </p:nvSpPr>
        <p:spPr>
          <a:xfrm>
            <a:off x="395536" y="3435846"/>
            <a:ext cx="3723614" cy="900246"/>
          </a:xfrm>
          <a:prstGeom prst="rect">
            <a:avLst/>
          </a:prstGeom>
        </p:spPr>
        <p:txBody>
          <a:bodyPr wrap="square">
            <a:spAutoFit/>
          </a:bodyPr>
          <a:lstStyle/>
          <a:p>
            <a:r>
              <a:rPr lang="zh-CN" altLang="en-US" sz="2625" b="1" dirty="0">
                <a:latin typeface="Arial" panose="020B0604020202020204"/>
                <a:ea typeface="微软雅黑" panose="020B0503020204020204" pitchFamily="34" charset="-122"/>
                <a:cs typeface="Roboto Thin" charset="0"/>
                <a:sym typeface="Arial" panose="020B0604020202020204"/>
              </a:rPr>
              <a:t>人在一起的叫聚会</a:t>
            </a:r>
            <a:r>
              <a:rPr lang="en-US" altLang="zh-CN" sz="2625" b="1" dirty="0">
                <a:latin typeface="Arial" panose="020B0604020202020204"/>
                <a:ea typeface="微软雅黑" panose="020B0503020204020204" pitchFamily="34" charset="-122"/>
                <a:cs typeface="Roboto Thin" charset="0"/>
                <a:sym typeface="Arial" panose="020B0604020202020204"/>
              </a:rPr>
              <a:t>,</a:t>
            </a:r>
            <a:endParaRPr lang="en-US" altLang="zh-CN" sz="2625" b="1" dirty="0">
              <a:latin typeface="Arial" panose="020B0604020202020204"/>
              <a:ea typeface="微软雅黑" panose="020B0503020204020204" pitchFamily="34" charset="-122"/>
              <a:cs typeface="Roboto Thin" charset="0"/>
              <a:sym typeface="Arial" panose="020B0604020202020204"/>
            </a:endParaRPr>
          </a:p>
          <a:p>
            <a:r>
              <a:rPr lang="zh-CN" altLang="en-US" sz="2625" b="1" dirty="0">
                <a:latin typeface="Arial" panose="020B0604020202020204"/>
                <a:ea typeface="微软雅黑" panose="020B0503020204020204" pitchFamily="34" charset="-122"/>
                <a:cs typeface="Roboto Thin" charset="0"/>
                <a:sym typeface="Arial" panose="020B0604020202020204"/>
              </a:rPr>
              <a:t>心在一起叫团队</a:t>
            </a:r>
            <a:r>
              <a:rPr lang="en-US" altLang="zh-CN" sz="2625" b="1" dirty="0">
                <a:latin typeface="Arial" panose="020B0604020202020204"/>
                <a:ea typeface="微软雅黑" panose="020B0503020204020204" pitchFamily="34" charset="-122"/>
                <a:cs typeface="Roboto Thin" charset="0"/>
                <a:sym typeface="Arial" panose="020B0604020202020204"/>
              </a:rPr>
              <a:t>!</a:t>
            </a:r>
            <a:endParaRPr lang="en-US" sz="2625" b="1" dirty="0">
              <a:latin typeface="Arial" panose="020B0604020202020204"/>
              <a:ea typeface="微软雅黑" panose="020B0503020204020204" pitchFamily="34" charset="-122"/>
              <a:cs typeface="Roboto Thin" charset="0"/>
              <a:sym typeface="Arial" panose="020B0604020202020204"/>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8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48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8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48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8000">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14:bounceEnd="48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2099"/>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3099"/>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99"/>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2099"/>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3099"/>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99"/>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组织架构</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ORGANIZATIONAL STRUCTURE</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9" name="Line 104"/>
          <p:cNvSpPr>
            <a:spLocks noChangeShapeType="1"/>
          </p:cNvSpPr>
          <p:nvPr/>
        </p:nvSpPr>
        <p:spPr bwMode="auto">
          <a:xfrm>
            <a:off x="4543735" y="2024890"/>
            <a:ext cx="0" cy="25353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0" name="Line 105"/>
          <p:cNvSpPr>
            <a:spLocks noChangeShapeType="1"/>
          </p:cNvSpPr>
          <p:nvPr/>
        </p:nvSpPr>
        <p:spPr bwMode="auto">
          <a:xfrm>
            <a:off x="4543735" y="2695037"/>
            <a:ext cx="0" cy="352334"/>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21" name="组合 20"/>
          <p:cNvGrpSpPr/>
          <p:nvPr/>
        </p:nvGrpSpPr>
        <p:grpSpPr>
          <a:xfrm>
            <a:off x="1201331" y="2871205"/>
            <a:ext cx="5856350" cy="572542"/>
            <a:chOff x="1900238" y="2728913"/>
            <a:chExt cx="7810500" cy="763588"/>
          </a:xfrm>
        </p:grpSpPr>
        <p:sp>
          <p:nvSpPr>
            <p:cNvPr id="22" name="Line 106"/>
            <p:cNvSpPr>
              <a:spLocks noChangeShapeType="1"/>
            </p:cNvSpPr>
            <p:nvPr/>
          </p:nvSpPr>
          <p:spPr bwMode="auto">
            <a:xfrm flipH="1">
              <a:off x="1900238" y="2728913"/>
              <a:ext cx="7810500"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3" name="Line 107"/>
            <p:cNvSpPr>
              <a:spLocks noChangeShapeType="1"/>
            </p:cNvSpPr>
            <p:nvPr/>
          </p:nvSpPr>
          <p:spPr bwMode="auto">
            <a:xfrm>
              <a:off x="9709151" y="2728913"/>
              <a:ext cx="0" cy="23495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4" name="Line 108"/>
            <p:cNvSpPr>
              <a:spLocks noChangeShapeType="1"/>
            </p:cNvSpPr>
            <p:nvPr/>
          </p:nvSpPr>
          <p:spPr bwMode="auto">
            <a:xfrm>
              <a:off x="3675063"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5" name="Line 109"/>
            <p:cNvSpPr>
              <a:spLocks noChangeShapeType="1"/>
            </p:cNvSpPr>
            <p:nvPr/>
          </p:nvSpPr>
          <p:spPr bwMode="auto">
            <a:xfrm>
              <a:off x="3244851"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6" name="Line 110"/>
            <p:cNvSpPr>
              <a:spLocks noChangeShapeType="1"/>
            </p:cNvSpPr>
            <p:nvPr/>
          </p:nvSpPr>
          <p:spPr bwMode="auto">
            <a:xfrm>
              <a:off x="2792413"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7" name="Line 111"/>
            <p:cNvSpPr>
              <a:spLocks noChangeShapeType="1"/>
            </p:cNvSpPr>
            <p:nvPr/>
          </p:nvSpPr>
          <p:spPr bwMode="auto">
            <a:xfrm>
              <a:off x="2332038" y="2728913"/>
              <a:ext cx="0" cy="763588"/>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8" name="Line 112"/>
            <p:cNvSpPr>
              <a:spLocks noChangeShapeType="1"/>
            </p:cNvSpPr>
            <p:nvPr/>
          </p:nvSpPr>
          <p:spPr bwMode="auto">
            <a:xfrm>
              <a:off x="1901826" y="2728913"/>
              <a:ext cx="0" cy="16351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grpSp>
        <p:nvGrpSpPr>
          <p:cNvPr id="29" name="组合 28"/>
          <p:cNvGrpSpPr/>
          <p:nvPr/>
        </p:nvGrpSpPr>
        <p:grpSpPr>
          <a:xfrm>
            <a:off x="3563293" y="3291830"/>
            <a:ext cx="1853321" cy="317814"/>
            <a:chOff x="5037932" y="3278188"/>
            <a:chExt cx="2471738" cy="423862"/>
          </a:xfrm>
        </p:grpSpPr>
        <p:sp>
          <p:nvSpPr>
            <p:cNvPr id="30" name="Line 116"/>
            <p:cNvSpPr>
              <a:spLocks noChangeShapeType="1"/>
            </p:cNvSpPr>
            <p:nvPr/>
          </p:nvSpPr>
          <p:spPr bwMode="auto">
            <a:xfrm>
              <a:off x="7508876" y="3486150"/>
              <a:ext cx="0" cy="21590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2" name="Line 117"/>
            <p:cNvSpPr>
              <a:spLocks noChangeShapeType="1"/>
            </p:cNvSpPr>
            <p:nvPr/>
          </p:nvSpPr>
          <p:spPr bwMode="auto">
            <a:xfrm>
              <a:off x="5038726" y="3486150"/>
              <a:ext cx="0" cy="21590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3" name="Line 118"/>
            <p:cNvSpPr>
              <a:spLocks noChangeShapeType="1"/>
            </p:cNvSpPr>
            <p:nvPr/>
          </p:nvSpPr>
          <p:spPr bwMode="auto">
            <a:xfrm flipH="1">
              <a:off x="5037932" y="3470259"/>
              <a:ext cx="2471738"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4" name="Line 119"/>
            <p:cNvSpPr>
              <a:spLocks noChangeShapeType="1"/>
            </p:cNvSpPr>
            <p:nvPr/>
          </p:nvSpPr>
          <p:spPr bwMode="auto">
            <a:xfrm>
              <a:off x="6357938" y="3278188"/>
              <a:ext cx="0" cy="21431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grpSp>
        <p:nvGrpSpPr>
          <p:cNvPr id="35" name="组合 34"/>
          <p:cNvGrpSpPr/>
          <p:nvPr/>
        </p:nvGrpSpPr>
        <p:grpSpPr>
          <a:xfrm>
            <a:off x="6527991" y="3283054"/>
            <a:ext cx="1004626" cy="314243"/>
            <a:chOff x="9004301" y="3278188"/>
            <a:chExt cx="1339850" cy="419100"/>
          </a:xfrm>
        </p:grpSpPr>
        <p:sp>
          <p:nvSpPr>
            <p:cNvPr id="37" name="Line 128"/>
            <p:cNvSpPr>
              <a:spLocks noChangeShapeType="1"/>
            </p:cNvSpPr>
            <p:nvPr/>
          </p:nvSpPr>
          <p:spPr bwMode="auto">
            <a:xfrm>
              <a:off x="9702801" y="3278188"/>
              <a:ext cx="0" cy="41751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8" name="Line 129"/>
            <p:cNvSpPr>
              <a:spLocks noChangeShapeType="1"/>
            </p:cNvSpPr>
            <p:nvPr/>
          </p:nvSpPr>
          <p:spPr bwMode="auto">
            <a:xfrm flipH="1">
              <a:off x="9004301" y="3492500"/>
              <a:ext cx="1339850"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9" name="Line 130"/>
            <p:cNvSpPr>
              <a:spLocks noChangeShapeType="1"/>
            </p:cNvSpPr>
            <p:nvPr/>
          </p:nvSpPr>
          <p:spPr bwMode="auto">
            <a:xfrm>
              <a:off x="9005888" y="3487738"/>
              <a:ext cx="0" cy="20955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0" name="Line 131"/>
            <p:cNvSpPr>
              <a:spLocks noChangeShapeType="1"/>
            </p:cNvSpPr>
            <p:nvPr/>
          </p:nvSpPr>
          <p:spPr bwMode="auto">
            <a:xfrm>
              <a:off x="10334626" y="3487738"/>
              <a:ext cx="0" cy="20955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sp>
        <p:nvSpPr>
          <p:cNvPr id="42" name="Line 132"/>
          <p:cNvSpPr>
            <a:spLocks noChangeShapeType="1"/>
          </p:cNvSpPr>
          <p:nvPr/>
        </p:nvSpPr>
        <p:spPr bwMode="auto">
          <a:xfrm flipH="1">
            <a:off x="3881920" y="2182011"/>
            <a:ext cx="141409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43" name="组合 42"/>
          <p:cNvGrpSpPr/>
          <p:nvPr/>
        </p:nvGrpSpPr>
        <p:grpSpPr>
          <a:xfrm>
            <a:off x="4075942" y="1491630"/>
            <a:ext cx="941540" cy="532071"/>
            <a:chOff x="5734051" y="889000"/>
            <a:chExt cx="1255713" cy="709613"/>
          </a:xfrm>
          <a:solidFill>
            <a:srgbClr val="44CEB9"/>
          </a:solidFill>
        </p:grpSpPr>
        <p:sp>
          <p:nvSpPr>
            <p:cNvPr id="4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4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350" dirty="0">
                  <a:solidFill>
                    <a:schemeClr val="bg1"/>
                  </a:solidFill>
                  <a:latin typeface="Arial" panose="020B0604020202020204"/>
                  <a:ea typeface="微软雅黑" panose="020B0503020204020204" pitchFamily="34" charset="-122"/>
                  <a:sym typeface="Arial" panose="020B0604020202020204"/>
                </a:rPr>
                <a:t>董事会</a:t>
              </a:r>
              <a:endParaRPr lang="zh-CN" altLang="en-US" sz="135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47" name="组合 46"/>
          <p:cNvGrpSpPr/>
          <p:nvPr/>
        </p:nvGrpSpPr>
        <p:grpSpPr>
          <a:xfrm>
            <a:off x="2602333" y="2011796"/>
            <a:ext cx="1278398" cy="357095"/>
            <a:chOff x="3768726" y="1582738"/>
            <a:chExt cx="1704975" cy="476250"/>
          </a:xfrm>
          <a:solidFill>
            <a:schemeClr val="bg1">
              <a:lumMod val="85000"/>
            </a:schemeClr>
          </a:solidFill>
        </p:grpSpPr>
        <p:sp>
          <p:nvSpPr>
            <p:cNvPr id="53"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54"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特许授权合作伙伴</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55" name="组合 54"/>
          <p:cNvGrpSpPr/>
          <p:nvPr/>
        </p:nvGrpSpPr>
        <p:grpSpPr>
          <a:xfrm>
            <a:off x="5306728" y="2011796"/>
            <a:ext cx="1278398" cy="357095"/>
            <a:chOff x="7375526" y="1582738"/>
            <a:chExt cx="1704975" cy="476250"/>
          </a:xfrm>
          <a:solidFill>
            <a:schemeClr val="bg1">
              <a:lumMod val="85000"/>
            </a:schemeClr>
          </a:solidFill>
        </p:grpSpPr>
        <p:sp>
          <p:nvSpPr>
            <p:cNvPr id="56"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57"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法务部</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58" name="组合 57"/>
          <p:cNvGrpSpPr/>
          <p:nvPr/>
        </p:nvGrpSpPr>
        <p:grpSpPr>
          <a:xfrm>
            <a:off x="4175928" y="2277236"/>
            <a:ext cx="742757" cy="420182"/>
            <a:chOff x="5867401" y="1936750"/>
            <a:chExt cx="990600" cy="560388"/>
          </a:xfrm>
          <a:solidFill>
            <a:schemeClr val="bg1">
              <a:lumMod val="85000"/>
            </a:schemeClr>
          </a:solidFill>
        </p:grpSpPr>
        <p:sp>
          <p:nvSpPr>
            <p:cNvPr id="59"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60" name="Rectangle 15"/>
            <p:cNvSpPr>
              <a:spLocks noChangeArrowheads="1"/>
            </p:cNvSpPr>
            <p:nvPr/>
          </p:nvSpPr>
          <p:spPr bwMode="auto">
            <a:xfrm>
              <a:off x="5938393" y="2058179"/>
              <a:ext cx="848615" cy="317530"/>
            </a:xfrm>
            <a:prstGeom prst="rect">
              <a:avLst/>
            </a:prstGeom>
            <a:noFill/>
            <a:ln>
              <a:noFill/>
            </a:ln>
            <a:effectLst/>
          </p:spPr>
          <p:txBody>
            <a:bodyPr wrap="none" anchor="ctr"/>
            <a:lstStyle/>
            <a:p>
              <a:pPr algn="ctr"/>
              <a:r>
                <a:rPr lang="zh-CN" altLang="en-US" sz="1350" dirty="0">
                  <a:solidFill>
                    <a:schemeClr val="bg2"/>
                  </a:solidFill>
                  <a:latin typeface="Arial" panose="020B0604020202020204"/>
                  <a:ea typeface="微软雅黑" panose="020B0503020204020204" pitchFamily="34" charset="-122"/>
                  <a:sym typeface="Arial" panose="020B0604020202020204"/>
                </a:rPr>
                <a:t>总经理</a:t>
              </a:r>
              <a:endParaRPr lang="zh-CN" altLang="en-US" sz="13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61" name="组合 60"/>
          <p:cNvGrpSpPr/>
          <p:nvPr/>
        </p:nvGrpSpPr>
        <p:grpSpPr>
          <a:xfrm>
            <a:off x="971600" y="2990236"/>
            <a:ext cx="471365" cy="327337"/>
            <a:chOff x="1593851" y="2887663"/>
            <a:chExt cx="628650" cy="436563"/>
          </a:xfrm>
          <a:solidFill>
            <a:srgbClr val="0070C0"/>
          </a:solidFill>
        </p:grpSpPr>
        <p:sp>
          <p:nvSpPr>
            <p:cNvPr id="62"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63"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50" dirty="0">
                  <a:solidFill>
                    <a:schemeClr val="bg1"/>
                  </a:solidFill>
                  <a:latin typeface="Arial" panose="020B0604020202020204"/>
                  <a:ea typeface="微软雅黑" panose="020B0503020204020204" pitchFamily="34" charset="-122"/>
                  <a:sym typeface="Arial" panose="020B0604020202020204"/>
                </a:rPr>
                <a:t>市场部</a:t>
              </a:r>
              <a:endParaRPr lang="en-US" altLang="zh-CN" sz="1050" dirty="0">
                <a:solidFill>
                  <a:schemeClr val="bg1"/>
                </a:solidFill>
                <a:latin typeface="Arial" panose="020B0604020202020204"/>
                <a:ea typeface="微软雅黑" panose="020B0503020204020204" pitchFamily="34" charset="-122"/>
                <a:sym typeface="Arial" panose="020B0604020202020204"/>
              </a:endParaRPr>
            </a:p>
            <a:p>
              <a:pPr algn="ctr"/>
              <a:r>
                <a:rPr lang="zh-CN" altLang="en-US" sz="1050" dirty="0">
                  <a:solidFill>
                    <a:schemeClr val="bg1"/>
                  </a:solidFill>
                  <a:latin typeface="Arial" panose="020B0604020202020204"/>
                  <a:ea typeface="微软雅黑" panose="020B0503020204020204" pitchFamily="34" charset="-122"/>
                  <a:sym typeface="Arial" panose="020B0604020202020204"/>
                </a:rPr>
                <a:t>经理</a:t>
              </a:r>
              <a:endParaRPr lang="zh-CN" altLang="en-US" sz="105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64" name="组合 63"/>
          <p:cNvGrpSpPr/>
          <p:nvPr/>
        </p:nvGrpSpPr>
        <p:grpSpPr>
          <a:xfrm>
            <a:off x="3793837" y="3050942"/>
            <a:ext cx="1373624" cy="238394"/>
            <a:chOff x="5357813" y="2968625"/>
            <a:chExt cx="1831975" cy="317942"/>
          </a:xfrm>
          <a:solidFill>
            <a:srgbClr val="44CEB9"/>
          </a:solidFill>
        </p:grpSpPr>
        <p:sp>
          <p:nvSpPr>
            <p:cNvPr id="65"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66"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050" dirty="0">
                  <a:solidFill>
                    <a:schemeClr val="bg1"/>
                  </a:solidFill>
                  <a:latin typeface="Arial" panose="020B0604020202020204"/>
                  <a:ea typeface="微软雅黑" panose="020B0503020204020204" pitchFamily="34" charset="-122"/>
                  <a:sym typeface="Arial" panose="020B0604020202020204"/>
                </a:rPr>
                <a:t>某某公司</a:t>
              </a:r>
              <a:endParaRPr lang="zh-CN" altLang="en-US" sz="105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67" name="组合 66"/>
          <p:cNvGrpSpPr/>
          <p:nvPr/>
        </p:nvGrpSpPr>
        <p:grpSpPr>
          <a:xfrm>
            <a:off x="6358966" y="3050942"/>
            <a:ext cx="1374815" cy="238394"/>
            <a:chOff x="8778876" y="2968625"/>
            <a:chExt cx="1833563" cy="317942"/>
          </a:xfrm>
          <a:solidFill>
            <a:srgbClr val="A8C932"/>
          </a:solidFill>
        </p:grpSpPr>
        <p:sp>
          <p:nvSpPr>
            <p:cNvPr id="68"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69"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050" dirty="0">
                  <a:solidFill>
                    <a:schemeClr val="bg1"/>
                  </a:solidFill>
                  <a:latin typeface="Arial" panose="020B0604020202020204"/>
                  <a:ea typeface="微软雅黑" panose="020B0503020204020204" pitchFamily="34" charset="-122"/>
                  <a:sym typeface="Arial" panose="020B0604020202020204"/>
                </a:rPr>
                <a:t>科技有限公司</a:t>
              </a:r>
              <a:endParaRPr lang="zh-CN" altLang="en-US" sz="105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70" name="组合 69"/>
          <p:cNvGrpSpPr/>
          <p:nvPr/>
        </p:nvGrpSpPr>
        <p:grpSpPr>
          <a:xfrm>
            <a:off x="1003511" y="3317572"/>
            <a:ext cx="346249" cy="832031"/>
            <a:chOff x="1636410" y="3324225"/>
            <a:chExt cx="461786" cy="1109663"/>
          </a:xfrm>
          <a:solidFill>
            <a:schemeClr val="bg1">
              <a:lumMod val="85000"/>
            </a:schemeClr>
          </a:solidFill>
        </p:grpSpPr>
        <p:sp>
          <p:nvSpPr>
            <p:cNvPr id="71"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2" name="Line 113"/>
            <p:cNvSpPr>
              <a:spLocks noChangeShapeType="1"/>
            </p:cNvSpPr>
            <p:nvPr/>
          </p:nvSpPr>
          <p:spPr bwMode="auto">
            <a:xfrm>
              <a:off x="1901826" y="3324225"/>
              <a:ext cx="0" cy="174625"/>
            </a:xfrm>
            <a:prstGeom prst="line">
              <a:avLst/>
            </a:prstGeom>
            <a:grpFill/>
            <a:ln w="12700" cap="flat">
              <a:solidFill>
                <a:schemeClr val="tx2"/>
              </a:solidFill>
              <a:prstDash val="dashDot"/>
              <a:miter lim="800000"/>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3" name="TextBox 92"/>
            <p:cNvSpPr txBox="1"/>
            <p:nvPr/>
          </p:nvSpPr>
          <p:spPr>
            <a:xfrm>
              <a:off x="1636410" y="3554682"/>
              <a:ext cx="461786" cy="661892"/>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市场部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74" name="组合 73"/>
          <p:cNvGrpSpPr/>
          <p:nvPr/>
        </p:nvGrpSpPr>
        <p:grpSpPr>
          <a:xfrm>
            <a:off x="1343272" y="3444937"/>
            <a:ext cx="346249" cy="704666"/>
            <a:chOff x="2089542" y="3494088"/>
            <a:chExt cx="461784" cy="939800"/>
          </a:xfrm>
          <a:solidFill>
            <a:schemeClr val="bg1">
              <a:lumMod val="85000"/>
            </a:schemeClr>
          </a:solidFill>
        </p:grpSpPr>
        <p:sp>
          <p:nvSpPr>
            <p:cNvPr id="75"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6" name="TextBox 95"/>
            <p:cNvSpPr txBox="1"/>
            <p:nvPr/>
          </p:nvSpPr>
          <p:spPr>
            <a:xfrm>
              <a:off x="2089542" y="3554682"/>
              <a:ext cx="461784"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品质部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77" name="组合 76"/>
          <p:cNvGrpSpPr/>
          <p:nvPr/>
        </p:nvGrpSpPr>
        <p:grpSpPr>
          <a:xfrm>
            <a:off x="1679615" y="3444937"/>
            <a:ext cx="346249" cy="704666"/>
            <a:chOff x="2538115" y="3494088"/>
            <a:chExt cx="461785" cy="939800"/>
          </a:xfrm>
          <a:solidFill>
            <a:schemeClr val="bg1">
              <a:lumMod val="85000"/>
            </a:schemeClr>
          </a:solidFill>
        </p:grpSpPr>
        <p:sp>
          <p:nvSpPr>
            <p:cNvPr id="78"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79" name="TextBox 98"/>
            <p:cNvSpPr txBox="1"/>
            <p:nvPr/>
          </p:nvSpPr>
          <p:spPr>
            <a:xfrm>
              <a:off x="2538115" y="3554682"/>
              <a:ext cx="461785"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采购部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80" name="组合 79"/>
          <p:cNvGrpSpPr/>
          <p:nvPr/>
        </p:nvGrpSpPr>
        <p:grpSpPr>
          <a:xfrm>
            <a:off x="2009486" y="3444937"/>
            <a:ext cx="346249" cy="704666"/>
            <a:chOff x="2978061" y="3494088"/>
            <a:chExt cx="461785" cy="939800"/>
          </a:xfrm>
          <a:solidFill>
            <a:schemeClr val="bg1">
              <a:lumMod val="85000"/>
            </a:schemeClr>
          </a:solidFill>
        </p:grpSpPr>
        <p:sp>
          <p:nvSpPr>
            <p:cNvPr id="81"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82" name="TextBox 101"/>
            <p:cNvSpPr txBox="1"/>
            <p:nvPr/>
          </p:nvSpPr>
          <p:spPr>
            <a:xfrm>
              <a:off x="2978061" y="3554682"/>
              <a:ext cx="461785"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综合部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83" name="组合 82"/>
          <p:cNvGrpSpPr/>
          <p:nvPr/>
        </p:nvGrpSpPr>
        <p:grpSpPr>
          <a:xfrm>
            <a:off x="2345827" y="3444937"/>
            <a:ext cx="346249" cy="704666"/>
            <a:chOff x="3426635" y="3494088"/>
            <a:chExt cx="461785" cy="939800"/>
          </a:xfrm>
          <a:solidFill>
            <a:schemeClr val="bg1">
              <a:lumMod val="85000"/>
            </a:schemeClr>
          </a:solidFill>
        </p:grpSpPr>
        <p:sp>
          <p:nvSpPr>
            <p:cNvPr id="84" name="Freeform 86"/>
            <p:cNvSpPr/>
            <p:nvPr/>
          </p:nvSpPr>
          <p:spPr bwMode="auto">
            <a:xfrm>
              <a:off x="3524251" y="3494088"/>
              <a:ext cx="307974"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85" name="TextBox 104"/>
            <p:cNvSpPr txBox="1"/>
            <p:nvPr/>
          </p:nvSpPr>
          <p:spPr>
            <a:xfrm>
              <a:off x="3426635" y="3554682"/>
              <a:ext cx="461785"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财务部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86" name="组合 85"/>
          <p:cNvGrpSpPr/>
          <p:nvPr/>
        </p:nvGrpSpPr>
        <p:grpSpPr>
          <a:xfrm>
            <a:off x="3359530" y="3591345"/>
            <a:ext cx="346249" cy="704666"/>
            <a:chOff x="4778583" y="3689350"/>
            <a:chExt cx="461784" cy="939800"/>
          </a:xfrm>
          <a:solidFill>
            <a:schemeClr val="bg1">
              <a:lumMod val="85000"/>
            </a:schemeClr>
          </a:solidFill>
        </p:grpSpPr>
        <p:sp>
          <p:nvSpPr>
            <p:cNvPr id="87"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88" name="TextBox 107"/>
            <p:cNvSpPr txBox="1"/>
            <p:nvPr/>
          </p:nvSpPr>
          <p:spPr>
            <a:xfrm>
              <a:off x="4778583" y="3744463"/>
              <a:ext cx="461784" cy="661893"/>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研发部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89" name="组合 88"/>
          <p:cNvGrpSpPr/>
          <p:nvPr/>
        </p:nvGrpSpPr>
        <p:grpSpPr>
          <a:xfrm>
            <a:off x="5220072" y="3591345"/>
            <a:ext cx="346249" cy="704666"/>
            <a:chOff x="7259964" y="3689350"/>
            <a:chExt cx="461785" cy="939800"/>
          </a:xfrm>
          <a:solidFill>
            <a:schemeClr val="bg1">
              <a:lumMod val="85000"/>
            </a:schemeClr>
          </a:solidFill>
        </p:grpSpPr>
        <p:sp>
          <p:nvSpPr>
            <p:cNvPr id="90"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accent2"/>
            </a:solidFill>
            <a:ln>
              <a:noFill/>
            </a:ln>
          </p:spPr>
          <p:txBody>
            <a:bodyPr vert="horz" wrap="square" lIns="68562" tIns="34281" rIns="68562" bIns="34281" numCol="1" anchor="t" anchorCtr="0" compatLnSpc="1"/>
            <a:lstStyle/>
            <a:p>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91" name="TextBox 110"/>
            <p:cNvSpPr txBox="1"/>
            <p:nvPr/>
          </p:nvSpPr>
          <p:spPr>
            <a:xfrm>
              <a:off x="7259964" y="3744463"/>
              <a:ext cx="461785" cy="841476"/>
            </a:xfrm>
            <a:prstGeom prst="rect">
              <a:avLst/>
            </a:prstGeom>
            <a:noFill/>
          </p:spPr>
          <p:txBody>
            <a:bodyPr vert="eaVert" wrap="none" rtlCol="0">
              <a:spAutoFit/>
            </a:bodyPr>
            <a:lstStyle/>
            <a:p>
              <a:r>
                <a:rPr lang="zh-CN" altLang="en-US" sz="1050" dirty="0">
                  <a:solidFill>
                    <a:schemeClr val="bg2"/>
                  </a:solidFill>
                  <a:latin typeface="Arial" panose="020B0604020202020204"/>
                  <a:ea typeface="微软雅黑" panose="020B0503020204020204" pitchFamily="34" charset="-122"/>
                  <a:sym typeface="Arial" panose="020B0604020202020204"/>
                </a:rPr>
                <a:t>售后中心</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92" name="组合 91"/>
          <p:cNvGrpSpPr/>
          <p:nvPr/>
        </p:nvGrpSpPr>
        <p:grpSpPr>
          <a:xfrm>
            <a:off x="6372200" y="3571677"/>
            <a:ext cx="346249" cy="904295"/>
            <a:chOff x="8796536" y="3663121"/>
            <a:chExt cx="461785" cy="997780"/>
          </a:xfrm>
          <a:solidFill>
            <a:schemeClr val="bg1">
              <a:lumMod val="85000"/>
            </a:schemeClr>
          </a:solidFill>
        </p:grpSpPr>
        <p:sp>
          <p:nvSpPr>
            <p:cNvPr id="93" name="Freeform 93"/>
            <p:cNvSpPr/>
            <p:nvPr/>
          </p:nvSpPr>
          <p:spPr bwMode="auto">
            <a:xfrm>
              <a:off x="8873441" y="3690938"/>
              <a:ext cx="307974"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2"/>
            </a:solidFill>
            <a:ln>
              <a:noFill/>
            </a:ln>
          </p:spPr>
          <p:txBody>
            <a:bodyPr vert="horz" wrap="square" lIns="68562" tIns="34281" rIns="68562" bIns="34281" numCol="1" anchor="t" anchorCtr="0" compatLnSpc="1"/>
            <a:lstStyle/>
            <a:p>
              <a:pPr algn="ctr"/>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94" name="TextBox 113"/>
            <p:cNvSpPr txBox="1"/>
            <p:nvPr/>
          </p:nvSpPr>
          <p:spPr>
            <a:xfrm>
              <a:off x="8796536" y="3663121"/>
              <a:ext cx="461785" cy="878633"/>
            </a:xfrm>
            <a:prstGeom prst="rect">
              <a:avLst/>
            </a:prstGeom>
            <a:noFill/>
            <a:ln>
              <a:noFill/>
            </a:ln>
          </p:spPr>
          <p:txBody>
            <a:bodyPr vert="eaVert" wrap="square" rtlCol="0">
              <a:spAutoFit/>
            </a:bodyPr>
            <a:lstStyle/>
            <a:p>
              <a:pPr algn="ctr"/>
              <a:r>
                <a:rPr lang="zh-CN" altLang="en-US" sz="1050" dirty="0">
                  <a:solidFill>
                    <a:schemeClr val="bg2"/>
                  </a:solidFill>
                  <a:latin typeface="Arial" panose="020B0604020202020204"/>
                  <a:ea typeface="微软雅黑" panose="020B0503020204020204" pitchFamily="34" charset="-122"/>
                  <a:sym typeface="Arial" panose="020B0604020202020204"/>
                </a:rPr>
                <a:t>硬件测试部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95" name="组合 94"/>
          <p:cNvGrpSpPr/>
          <p:nvPr/>
        </p:nvGrpSpPr>
        <p:grpSpPr>
          <a:xfrm>
            <a:off x="6850125" y="3571677"/>
            <a:ext cx="346249" cy="904295"/>
            <a:chOff x="9436846" y="3663121"/>
            <a:chExt cx="461785" cy="997780"/>
          </a:xfrm>
          <a:solidFill>
            <a:schemeClr val="bg1">
              <a:lumMod val="85000"/>
            </a:schemeClr>
          </a:solidFill>
        </p:grpSpPr>
        <p:sp>
          <p:nvSpPr>
            <p:cNvPr id="96"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2"/>
            </a:solidFill>
            <a:ln>
              <a:noFill/>
            </a:ln>
          </p:spPr>
          <p:txBody>
            <a:bodyPr vert="horz" wrap="square" lIns="68562" tIns="34281" rIns="68562" bIns="34281" numCol="1" anchor="t" anchorCtr="0" compatLnSpc="1"/>
            <a:lstStyle/>
            <a:p>
              <a:pPr algn="ctr"/>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97" name="TextBox 116"/>
            <p:cNvSpPr txBox="1"/>
            <p:nvPr/>
          </p:nvSpPr>
          <p:spPr>
            <a:xfrm>
              <a:off x="9436846" y="3663121"/>
              <a:ext cx="461785" cy="878633"/>
            </a:xfrm>
            <a:prstGeom prst="rect">
              <a:avLst/>
            </a:prstGeom>
            <a:noFill/>
          </p:spPr>
          <p:txBody>
            <a:bodyPr vert="eaVert" wrap="square" rtlCol="0">
              <a:spAutoFit/>
            </a:bodyPr>
            <a:lstStyle/>
            <a:p>
              <a:pPr algn="ctr"/>
              <a:r>
                <a:rPr lang="zh-CN" altLang="en-US" sz="1050" dirty="0">
                  <a:solidFill>
                    <a:schemeClr val="bg2"/>
                  </a:solidFill>
                  <a:latin typeface="Arial" panose="020B0604020202020204"/>
                  <a:ea typeface="微软雅黑" panose="020B0503020204020204" pitchFamily="34" charset="-122"/>
                  <a:sym typeface="Arial" panose="020B0604020202020204"/>
                </a:rPr>
                <a:t>工程监督部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98" name="组合 97"/>
          <p:cNvGrpSpPr/>
          <p:nvPr/>
        </p:nvGrpSpPr>
        <p:grpSpPr>
          <a:xfrm>
            <a:off x="7336393" y="3571677"/>
            <a:ext cx="346249" cy="904295"/>
            <a:chOff x="10082464" y="3663121"/>
            <a:chExt cx="461785" cy="997780"/>
          </a:xfrm>
          <a:solidFill>
            <a:schemeClr val="bg1">
              <a:lumMod val="85000"/>
            </a:schemeClr>
          </a:solidFill>
        </p:grpSpPr>
        <p:sp>
          <p:nvSpPr>
            <p:cNvPr id="99"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accent2"/>
            </a:solidFill>
            <a:ln>
              <a:noFill/>
            </a:ln>
          </p:spPr>
          <p:txBody>
            <a:bodyPr vert="horz" wrap="square" lIns="68562" tIns="34281" rIns="68562" bIns="34281" numCol="1" anchor="t" anchorCtr="0" compatLnSpc="1"/>
            <a:lstStyle/>
            <a:p>
              <a:pPr algn="ctr"/>
              <a:endParaRPr lang="zh-CN" altLang="en-US" sz="1350">
                <a:solidFill>
                  <a:schemeClr val="bg2"/>
                </a:solidFill>
                <a:latin typeface="Arial" panose="020B0604020202020204"/>
                <a:ea typeface="微软雅黑" panose="020B0503020204020204" pitchFamily="34" charset="-122"/>
                <a:sym typeface="Arial" panose="020B0604020202020204"/>
              </a:endParaRPr>
            </a:p>
          </p:txBody>
        </p:sp>
        <p:sp>
          <p:nvSpPr>
            <p:cNvPr id="100" name="TextBox 119"/>
            <p:cNvSpPr txBox="1"/>
            <p:nvPr/>
          </p:nvSpPr>
          <p:spPr>
            <a:xfrm>
              <a:off x="10082464" y="3663121"/>
              <a:ext cx="461785" cy="883004"/>
            </a:xfrm>
            <a:prstGeom prst="rect">
              <a:avLst/>
            </a:prstGeom>
            <a:noFill/>
          </p:spPr>
          <p:txBody>
            <a:bodyPr vert="eaVert" wrap="square" rtlCol="0">
              <a:spAutoFit/>
            </a:bodyPr>
            <a:lstStyle/>
            <a:p>
              <a:pPr algn="ctr"/>
              <a:r>
                <a:rPr lang="zh-CN" altLang="en-US" sz="1050" dirty="0">
                  <a:solidFill>
                    <a:schemeClr val="bg2"/>
                  </a:solidFill>
                  <a:latin typeface="Arial" panose="020B0604020202020204"/>
                  <a:ea typeface="微软雅黑" panose="020B0503020204020204" pitchFamily="34" charset="-122"/>
                  <a:sym typeface="Arial" panose="020B0604020202020204"/>
                </a:rPr>
                <a:t>客服事业部</a:t>
              </a:r>
              <a:endParaRPr lang="zh-CN" altLang="en-US" sz="1050" dirty="0">
                <a:solidFill>
                  <a:schemeClr val="bg2"/>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3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 calcmode="lin" valueType="num">
                                      <p:cBhvr>
                                        <p:cTn id="33" dur="500" fill="hold"/>
                                        <p:tgtEl>
                                          <p:spTgt spid="43"/>
                                        </p:tgtEl>
                                        <p:attrNameLst>
                                          <p:attrName>style.rotation</p:attrName>
                                        </p:attrNameLst>
                                      </p:cBhvr>
                                      <p:tavLst>
                                        <p:tav tm="0">
                                          <p:val>
                                            <p:fltVal val="90"/>
                                          </p:val>
                                        </p:tav>
                                        <p:tav tm="100000">
                                          <p:val>
                                            <p:fltVal val="0"/>
                                          </p:val>
                                        </p:tav>
                                      </p:tavLst>
                                    </p:anim>
                                    <p:animEffect transition="in" filter="fade">
                                      <p:cBhvr>
                                        <p:cTn id="34" dur="500"/>
                                        <p:tgtEl>
                                          <p:spTgt spid="43"/>
                                        </p:tgtEl>
                                      </p:cBhvr>
                                    </p:animEffect>
                                  </p:childTnLst>
                                </p:cTn>
                              </p:par>
                            </p:childTnLst>
                          </p:cTn>
                        </p:par>
                        <p:par>
                          <p:cTn id="35" fill="hold">
                            <p:stCondLst>
                              <p:cond delay="3149"/>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par>
                          <p:cTn id="39" fill="hold">
                            <p:stCondLst>
                              <p:cond delay="3649"/>
                            </p:stCondLst>
                            <p:childTnLst>
                              <p:par>
                                <p:cTn id="40" presetID="16" presetClass="entr" presetSubtype="37"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outVertical)">
                                      <p:cBhvr>
                                        <p:cTn id="42" dur="500"/>
                                        <p:tgtEl>
                                          <p:spTgt spid="42"/>
                                        </p:tgtEl>
                                      </p:cBhvr>
                                    </p:animEffect>
                                  </p:childTnLst>
                                </p:cTn>
                              </p:par>
                              <p:par>
                                <p:cTn id="43" presetID="42"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anim calcmode="lin" valueType="num">
                                      <p:cBhvr>
                                        <p:cTn id="46" dur="500" fill="hold"/>
                                        <p:tgtEl>
                                          <p:spTgt spid="58"/>
                                        </p:tgtEl>
                                        <p:attrNameLst>
                                          <p:attrName>ppt_x</p:attrName>
                                        </p:attrNameLst>
                                      </p:cBhvr>
                                      <p:tavLst>
                                        <p:tav tm="0">
                                          <p:val>
                                            <p:strVal val="#ppt_x"/>
                                          </p:val>
                                        </p:tav>
                                        <p:tav tm="100000">
                                          <p:val>
                                            <p:strVal val="#ppt_x"/>
                                          </p:val>
                                        </p:tav>
                                      </p:tavLst>
                                    </p:anim>
                                    <p:anim calcmode="lin" valueType="num">
                                      <p:cBhvr>
                                        <p:cTn id="47" dur="5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4149"/>
                            </p:stCondLst>
                            <p:childTnLst>
                              <p:par>
                                <p:cTn id="49" presetID="2" presetClass="entr" presetSubtype="8"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1+#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par>
                          <p:cTn id="57" fill="hold">
                            <p:stCondLst>
                              <p:cond delay="4649"/>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5149"/>
                            </p:stCondLst>
                            <p:childTnLst>
                              <p:par>
                                <p:cTn id="62" presetID="22" presetClass="entr" presetSubtype="1"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par>
                          <p:cTn id="65" fill="hold">
                            <p:stCondLst>
                              <p:cond delay="5649"/>
                            </p:stCondLst>
                            <p:childTnLst>
                              <p:par>
                                <p:cTn id="66" presetID="42"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anim calcmode="lin" valueType="num">
                                      <p:cBhvr>
                                        <p:cTn id="69" dur="500" fill="hold"/>
                                        <p:tgtEl>
                                          <p:spTgt spid="61"/>
                                        </p:tgtEl>
                                        <p:attrNameLst>
                                          <p:attrName>ppt_x</p:attrName>
                                        </p:attrNameLst>
                                      </p:cBhvr>
                                      <p:tavLst>
                                        <p:tav tm="0">
                                          <p:val>
                                            <p:strVal val="#ppt_x"/>
                                          </p:val>
                                        </p:tav>
                                        <p:tav tm="100000">
                                          <p:val>
                                            <p:strVal val="#ppt_x"/>
                                          </p:val>
                                        </p:tav>
                                      </p:tavLst>
                                    </p:anim>
                                    <p:anim calcmode="lin" valueType="num">
                                      <p:cBhvr>
                                        <p:cTn id="70" dur="500" fill="hold"/>
                                        <p:tgtEl>
                                          <p:spTgt spid="6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0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anim calcmode="lin" valueType="num">
                                      <p:cBhvr>
                                        <p:cTn id="74" dur="500" fill="hold"/>
                                        <p:tgtEl>
                                          <p:spTgt spid="64"/>
                                        </p:tgtEl>
                                        <p:attrNameLst>
                                          <p:attrName>ppt_x</p:attrName>
                                        </p:attrNameLst>
                                      </p:cBhvr>
                                      <p:tavLst>
                                        <p:tav tm="0">
                                          <p:val>
                                            <p:strVal val="#ppt_x"/>
                                          </p:val>
                                        </p:tav>
                                        <p:tav tm="100000">
                                          <p:val>
                                            <p:strVal val="#ppt_x"/>
                                          </p:val>
                                        </p:tav>
                                      </p:tavLst>
                                    </p:anim>
                                    <p:anim calcmode="lin" valueType="num">
                                      <p:cBhvr>
                                        <p:cTn id="75" dur="500" fill="hold"/>
                                        <p:tgtEl>
                                          <p:spTgt spid="6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0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anim calcmode="lin" valueType="num">
                                      <p:cBhvr>
                                        <p:cTn id="79" dur="500" fill="hold"/>
                                        <p:tgtEl>
                                          <p:spTgt spid="67"/>
                                        </p:tgtEl>
                                        <p:attrNameLst>
                                          <p:attrName>ppt_x</p:attrName>
                                        </p:attrNameLst>
                                      </p:cBhvr>
                                      <p:tavLst>
                                        <p:tav tm="0">
                                          <p:val>
                                            <p:strVal val="#ppt_x"/>
                                          </p:val>
                                        </p:tav>
                                        <p:tav tm="100000">
                                          <p:val>
                                            <p:strVal val="#ppt_x"/>
                                          </p:val>
                                        </p:tav>
                                      </p:tavLst>
                                    </p:anim>
                                    <p:anim calcmode="lin" valueType="num">
                                      <p:cBhvr>
                                        <p:cTn id="80" dur="500" fill="hold"/>
                                        <p:tgtEl>
                                          <p:spTgt spid="67"/>
                                        </p:tgtEl>
                                        <p:attrNameLst>
                                          <p:attrName>ppt_y</p:attrName>
                                        </p:attrNameLst>
                                      </p:cBhvr>
                                      <p:tavLst>
                                        <p:tav tm="0">
                                          <p:val>
                                            <p:strVal val="#ppt_y+.1"/>
                                          </p:val>
                                        </p:tav>
                                        <p:tav tm="100000">
                                          <p:val>
                                            <p:strVal val="#ppt_y"/>
                                          </p:val>
                                        </p:tav>
                                      </p:tavLst>
                                    </p:anim>
                                  </p:childTnLst>
                                </p:cTn>
                              </p:par>
                            </p:childTnLst>
                          </p:cTn>
                        </p:par>
                        <p:par>
                          <p:cTn id="81" fill="hold">
                            <p:stCondLst>
                              <p:cond delay="6149"/>
                            </p:stCondLst>
                            <p:childTnLst>
                              <p:par>
                                <p:cTn id="82" presetID="42" presetClass="entr" presetSubtype="0" fill="hold" nodeType="after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400"/>
                                        <p:tgtEl>
                                          <p:spTgt spid="70"/>
                                        </p:tgtEl>
                                      </p:cBhvr>
                                    </p:animEffect>
                                    <p:anim calcmode="lin" valueType="num">
                                      <p:cBhvr>
                                        <p:cTn id="85" dur="400" fill="hold"/>
                                        <p:tgtEl>
                                          <p:spTgt spid="70"/>
                                        </p:tgtEl>
                                        <p:attrNameLst>
                                          <p:attrName>ppt_x</p:attrName>
                                        </p:attrNameLst>
                                      </p:cBhvr>
                                      <p:tavLst>
                                        <p:tav tm="0">
                                          <p:val>
                                            <p:strVal val="#ppt_x"/>
                                          </p:val>
                                        </p:tav>
                                        <p:tav tm="100000">
                                          <p:val>
                                            <p:strVal val="#ppt_x"/>
                                          </p:val>
                                        </p:tav>
                                      </p:tavLst>
                                    </p:anim>
                                    <p:anim calcmode="lin" valueType="num">
                                      <p:cBhvr>
                                        <p:cTn id="86" dur="400" fill="hold"/>
                                        <p:tgtEl>
                                          <p:spTgt spid="7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10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400"/>
                                        <p:tgtEl>
                                          <p:spTgt spid="74"/>
                                        </p:tgtEl>
                                      </p:cBhvr>
                                    </p:animEffect>
                                    <p:anim calcmode="lin" valueType="num">
                                      <p:cBhvr>
                                        <p:cTn id="90" dur="400" fill="hold"/>
                                        <p:tgtEl>
                                          <p:spTgt spid="74"/>
                                        </p:tgtEl>
                                        <p:attrNameLst>
                                          <p:attrName>ppt_x</p:attrName>
                                        </p:attrNameLst>
                                      </p:cBhvr>
                                      <p:tavLst>
                                        <p:tav tm="0">
                                          <p:val>
                                            <p:strVal val="#ppt_x"/>
                                          </p:val>
                                        </p:tav>
                                        <p:tav tm="100000">
                                          <p:val>
                                            <p:strVal val="#ppt_x"/>
                                          </p:val>
                                        </p:tav>
                                      </p:tavLst>
                                    </p:anim>
                                    <p:anim calcmode="lin" valueType="num">
                                      <p:cBhvr>
                                        <p:cTn id="91" dur="4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200"/>
                                  </p:stCondLst>
                                  <p:childTnLst>
                                    <p:set>
                                      <p:cBhvr>
                                        <p:cTn id="93" dur="1" fill="hold">
                                          <p:stCondLst>
                                            <p:cond delay="0"/>
                                          </p:stCondLst>
                                        </p:cTn>
                                        <p:tgtEl>
                                          <p:spTgt spid="77"/>
                                        </p:tgtEl>
                                        <p:attrNameLst>
                                          <p:attrName>style.visibility</p:attrName>
                                        </p:attrNameLst>
                                      </p:cBhvr>
                                      <p:to>
                                        <p:strVal val="visible"/>
                                      </p:to>
                                    </p:set>
                                    <p:animEffect transition="in" filter="fade">
                                      <p:cBhvr>
                                        <p:cTn id="94" dur="400"/>
                                        <p:tgtEl>
                                          <p:spTgt spid="77"/>
                                        </p:tgtEl>
                                      </p:cBhvr>
                                    </p:animEffect>
                                    <p:anim calcmode="lin" valueType="num">
                                      <p:cBhvr>
                                        <p:cTn id="95" dur="400" fill="hold"/>
                                        <p:tgtEl>
                                          <p:spTgt spid="77"/>
                                        </p:tgtEl>
                                        <p:attrNameLst>
                                          <p:attrName>ppt_x</p:attrName>
                                        </p:attrNameLst>
                                      </p:cBhvr>
                                      <p:tavLst>
                                        <p:tav tm="0">
                                          <p:val>
                                            <p:strVal val="#ppt_x"/>
                                          </p:val>
                                        </p:tav>
                                        <p:tav tm="100000">
                                          <p:val>
                                            <p:strVal val="#ppt_x"/>
                                          </p:val>
                                        </p:tav>
                                      </p:tavLst>
                                    </p:anim>
                                    <p:anim calcmode="lin" valueType="num">
                                      <p:cBhvr>
                                        <p:cTn id="96" dur="400" fill="hold"/>
                                        <p:tgtEl>
                                          <p:spTgt spid="77"/>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30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400"/>
                                        <p:tgtEl>
                                          <p:spTgt spid="80"/>
                                        </p:tgtEl>
                                      </p:cBhvr>
                                    </p:animEffect>
                                    <p:anim calcmode="lin" valueType="num">
                                      <p:cBhvr>
                                        <p:cTn id="100" dur="400" fill="hold"/>
                                        <p:tgtEl>
                                          <p:spTgt spid="80"/>
                                        </p:tgtEl>
                                        <p:attrNameLst>
                                          <p:attrName>ppt_x</p:attrName>
                                        </p:attrNameLst>
                                      </p:cBhvr>
                                      <p:tavLst>
                                        <p:tav tm="0">
                                          <p:val>
                                            <p:strVal val="#ppt_x"/>
                                          </p:val>
                                        </p:tav>
                                        <p:tav tm="100000">
                                          <p:val>
                                            <p:strVal val="#ppt_x"/>
                                          </p:val>
                                        </p:tav>
                                      </p:tavLst>
                                    </p:anim>
                                    <p:anim calcmode="lin" valueType="num">
                                      <p:cBhvr>
                                        <p:cTn id="101" dur="400" fill="hold"/>
                                        <p:tgtEl>
                                          <p:spTgt spid="80"/>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40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400"/>
                                        <p:tgtEl>
                                          <p:spTgt spid="83"/>
                                        </p:tgtEl>
                                      </p:cBhvr>
                                    </p:animEffect>
                                    <p:anim calcmode="lin" valueType="num">
                                      <p:cBhvr>
                                        <p:cTn id="105" dur="400" fill="hold"/>
                                        <p:tgtEl>
                                          <p:spTgt spid="83"/>
                                        </p:tgtEl>
                                        <p:attrNameLst>
                                          <p:attrName>ppt_x</p:attrName>
                                        </p:attrNameLst>
                                      </p:cBhvr>
                                      <p:tavLst>
                                        <p:tav tm="0">
                                          <p:val>
                                            <p:strVal val="#ppt_x"/>
                                          </p:val>
                                        </p:tav>
                                        <p:tav tm="100000">
                                          <p:val>
                                            <p:strVal val="#ppt_x"/>
                                          </p:val>
                                        </p:tav>
                                      </p:tavLst>
                                    </p:anim>
                                    <p:anim calcmode="lin" valueType="num">
                                      <p:cBhvr>
                                        <p:cTn id="106" dur="400" fill="hold"/>
                                        <p:tgtEl>
                                          <p:spTgt spid="83"/>
                                        </p:tgtEl>
                                        <p:attrNameLst>
                                          <p:attrName>ppt_y</p:attrName>
                                        </p:attrNameLst>
                                      </p:cBhvr>
                                      <p:tavLst>
                                        <p:tav tm="0">
                                          <p:val>
                                            <p:strVal val="#ppt_y+.1"/>
                                          </p:val>
                                        </p:tav>
                                        <p:tav tm="100000">
                                          <p:val>
                                            <p:strVal val="#ppt_y"/>
                                          </p:val>
                                        </p:tav>
                                      </p:tavLst>
                                    </p:anim>
                                  </p:childTnLst>
                                </p:cTn>
                              </p:par>
                            </p:childTnLst>
                          </p:cTn>
                        </p:par>
                        <p:par>
                          <p:cTn id="107" fill="hold">
                            <p:stCondLst>
                              <p:cond delay="6649"/>
                            </p:stCondLst>
                            <p:childTnLst>
                              <p:par>
                                <p:cTn id="108" presetID="22" presetClass="entr" presetSubtype="1"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up)">
                                      <p:cBhvr>
                                        <p:cTn id="110" dur="500"/>
                                        <p:tgtEl>
                                          <p:spTgt spid="29"/>
                                        </p:tgtEl>
                                      </p:cBhvr>
                                    </p:animEffect>
                                  </p:childTnLst>
                                </p:cTn>
                              </p:par>
                            </p:childTnLst>
                          </p:cTn>
                        </p:par>
                        <p:par>
                          <p:cTn id="111" fill="hold">
                            <p:stCondLst>
                              <p:cond delay="7149"/>
                            </p:stCondLst>
                            <p:childTnLst>
                              <p:par>
                                <p:cTn id="112" presetID="42" presetClass="entr" presetSubtype="0" fill="hold" nodeType="after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fade">
                                      <p:cBhvr>
                                        <p:cTn id="114" dur="400"/>
                                        <p:tgtEl>
                                          <p:spTgt spid="86"/>
                                        </p:tgtEl>
                                      </p:cBhvr>
                                    </p:animEffect>
                                    <p:anim calcmode="lin" valueType="num">
                                      <p:cBhvr>
                                        <p:cTn id="115" dur="400" fill="hold"/>
                                        <p:tgtEl>
                                          <p:spTgt spid="86"/>
                                        </p:tgtEl>
                                        <p:attrNameLst>
                                          <p:attrName>ppt_x</p:attrName>
                                        </p:attrNameLst>
                                      </p:cBhvr>
                                      <p:tavLst>
                                        <p:tav tm="0">
                                          <p:val>
                                            <p:strVal val="#ppt_x"/>
                                          </p:val>
                                        </p:tav>
                                        <p:tav tm="100000">
                                          <p:val>
                                            <p:strVal val="#ppt_x"/>
                                          </p:val>
                                        </p:tav>
                                      </p:tavLst>
                                    </p:anim>
                                    <p:anim calcmode="lin" valueType="num">
                                      <p:cBhvr>
                                        <p:cTn id="116" dur="400" fill="hold"/>
                                        <p:tgtEl>
                                          <p:spTgt spid="86"/>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fade">
                                      <p:cBhvr>
                                        <p:cTn id="119" dur="400"/>
                                        <p:tgtEl>
                                          <p:spTgt spid="89"/>
                                        </p:tgtEl>
                                      </p:cBhvr>
                                    </p:animEffect>
                                    <p:anim calcmode="lin" valueType="num">
                                      <p:cBhvr>
                                        <p:cTn id="120" dur="400" fill="hold"/>
                                        <p:tgtEl>
                                          <p:spTgt spid="89"/>
                                        </p:tgtEl>
                                        <p:attrNameLst>
                                          <p:attrName>ppt_x</p:attrName>
                                        </p:attrNameLst>
                                      </p:cBhvr>
                                      <p:tavLst>
                                        <p:tav tm="0">
                                          <p:val>
                                            <p:strVal val="#ppt_x"/>
                                          </p:val>
                                        </p:tav>
                                        <p:tav tm="100000">
                                          <p:val>
                                            <p:strVal val="#ppt_x"/>
                                          </p:val>
                                        </p:tav>
                                      </p:tavLst>
                                    </p:anim>
                                    <p:anim calcmode="lin" valueType="num">
                                      <p:cBhvr>
                                        <p:cTn id="121" dur="400" fill="hold"/>
                                        <p:tgtEl>
                                          <p:spTgt spid="89"/>
                                        </p:tgtEl>
                                        <p:attrNameLst>
                                          <p:attrName>ppt_y</p:attrName>
                                        </p:attrNameLst>
                                      </p:cBhvr>
                                      <p:tavLst>
                                        <p:tav tm="0">
                                          <p:val>
                                            <p:strVal val="#ppt_y+.1"/>
                                          </p:val>
                                        </p:tav>
                                        <p:tav tm="100000">
                                          <p:val>
                                            <p:strVal val="#ppt_y"/>
                                          </p:val>
                                        </p:tav>
                                      </p:tavLst>
                                    </p:anim>
                                  </p:childTnLst>
                                </p:cTn>
                              </p:par>
                            </p:childTnLst>
                          </p:cTn>
                        </p:par>
                        <p:par>
                          <p:cTn id="122" fill="hold">
                            <p:stCondLst>
                              <p:cond delay="7649"/>
                            </p:stCondLst>
                            <p:childTnLst>
                              <p:par>
                                <p:cTn id="123" presetID="22" presetClass="entr" presetSubtype="1"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up)">
                                      <p:cBhvr>
                                        <p:cTn id="125" dur="500"/>
                                        <p:tgtEl>
                                          <p:spTgt spid="35"/>
                                        </p:tgtEl>
                                      </p:cBhvr>
                                    </p:animEffect>
                                  </p:childTnLst>
                                </p:cTn>
                              </p:par>
                            </p:childTnLst>
                          </p:cTn>
                        </p:par>
                        <p:par>
                          <p:cTn id="126" fill="hold">
                            <p:stCondLst>
                              <p:cond delay="8149"/>
                            </p:stCondLst>
                            <p:childTnLst>
                              <p:par>
                                <p:cTn id="127" presetID="42" presetClass="entr" presetSubtype="0" fill="hold" nodeType="afterEffect">
                                  <p:stCondLst>
                                    <p:cond delay="0"/>
                                  </p:stCondLst>
                                  <p:childTnLst>
                                    <p:set>
                                      <p:cBhvr>
                                        <p:cTn id="128" dur="1" fill="hold">
                                          <p:stCondLst>
                                            <p:cond delay="0"/>
                                          </p:stCondLst>
                                        </p:cTn>
                                        <p:tgtEl>
                                          <p:spTgt spid="92"/>
                                        </p:tgtEl>
                                        <p:attrNameLst>
                                          <p:attrName>style.visibility</p:attrName>
                                        </p:attrNameLst>
                                      </p:cBhvr>
                                      <p:to>
                                        <p:strVal val="visible"/>
                                      </p:to>
                                    </p:set>
                                    <p:animEffect transition="in" filter="fade">
                                      <p:cBhvr>
                                        <p:cTn id="129" dur="400"/>
                                        <p:tgtEl>
                                          <p:spTgt spid="92"/>
                                        </p:tgtEl>
                                      </p:cBhvr>
                                    </p:animEffect>
                                    <p:anim calcmode="lin" valueType="num">
                                      <p:cBhvr>
                                        <p:cTn id="130" dur="400" fill="hold"/>
                                        <p:tgtEl>
                                          <p:spTgt spid="92"/>
                                        </p:tgtEl>
                                        <p:attrNameLst>
                                          <p:attrName>ppt_x</p:attrName>
                                        </p:attrNameLst>
                                      </p:cBhvr>
                                      <p:tavLst>
                                        <p:tav tm="0">
                                          <p:val>
                                            <p:strVal val="#ppt_x"/>
                                          </p:val>
                                        </p:tav>
                                        <p:tav tm="100000">
                                          <p:val>
                                            <p:strVal val="#ppt_x"/>
                                          </p:val>
                                        </p:tav>
                                      </p:tavLst>
                                    </p:anim>
                                    <p:anim calcmode="lin" valueType="num">
                                      <p:cBhvr>
                                        <p:cTn id="131" dur="400" fill="hold"/>
                                        <p:tgtEl>
                                          <p:spTgt spid="92"/>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100"/>
                                  </p:stCondLst>
                                  <p:childTnLst>
                                    <p:set>
                                      <p:cBhvr>
                                        <p:cTn id="133" dur="1" fill="hold">
                                          <p:stCondLst>
                                            <p:cond delay="0"/>
                                          </p:stCondLst>
                                        </p:cTn>
                                        <p:tgtEl>
                                          <p:spTgt spid="95"/>
                                        </p:tgtEl>
                                        <p:attrNameLst>
                                          <p:attrName>style.visibility</p:attrName>
                                        </p:attrNameLst>
                                      </p:cBhvr>
                                      <p:to>
                                        <p:strVal val="visible"/>
                                      </p:to>
                                    </p:set>
                                    <p:animEffect transition="in" filter="fade">
                                      <p:cBhvr>
                                        <p:cTn id="134" dur="400"/>
                                        <p:tgtEl>
                                          <p:spTgt spid="95"/>
                                        </p:tgtEl>
                                      </p:cBhvr>
                                    </p:animEffect>
                                    <p:anim calcmode="lin" valueType="num">
                                      <p:cBhvr>
                                        <p:cTn id="135" dur="400" fill="hold"/>
                                        <p:tgtEl>
                                          <p:spTgt spid="95"/>
                                        </p:tgtEl>
                                        <p:attrNameLst>
                                          <p:attrName>ppt_x</p:attrName>
                                        </p:attrNameLst>
                                      </p:cBhvr>
                                      <p:tavLst>
                                        <p:tav tm="0">
                                          <p:val>
                                            <p:strVal val="#ppt_x"/>
                                          </p:val>
                                        </p:tav>
                                        <p:tav tm="100000">
                                          <p:val>
                                            <p:strVal val="#ppt_x"/>
                                          </p:val>
                                        </p:tav>
                                      </p:tavLst>
                                    </p:anim>
                                    <p:anim calcmode="lin" valueType="num">
                                      <p:cBhvr>
                                        <p:cTn id="136" dur="400" fill="hold"/>
                                        <p:tgtEl>
                                          <p:spTgt spid="95"/>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20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400"/>
                                        <p:tgtEl>
                                          <p:spTgt spid="98"/>
                                        </p:tgtEl>
                                      </p:cBhvr>
                                    </p:animEffect>
                                    <p:anim calcmode="lin" valueType="num">
                                      <p:cBhvr>
                                        <p:cTn id="140" dur="400" fill="hold"/>
                                        <p:tgtEl>
                                          <p:spTgt spid="98"/>
                                        </p:tgtEl>
                                        <p:attrNameLst>
                                          <p:attrName>ppt_x</p:attrName>
                                        </p:attrNameLst>
                                      </p:cBhvr>
                                      <p:tavLst>
                                        <p:tav tm="0">
                                          <p:val>
                                            <p:strVal val="#ppt_x"/>
                                          </p:val>
                                        </p:tav>
                                        <p:tav tm="100000">
                                          <p:val>
                                            <p:strVal val="#ppt_x"/>
                                          </p:val>
                                        </p:tav>
                                      </p:tavLst>
                                    </p:anim>
                                    <p:anim calcmode="lin" valueType="num">
                                      <p:cBhvr>
                                        <p:cTn id="141" dur="4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9" grpId="0" animBg="1"/>
      <p:bldP spid="20"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人员篇</a:t>
            </a:r>
            <a:endPar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researchers report</a:t>
            </a:r>
            <a:endPar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1">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512168"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公司管理层</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2180980" y="239729"/>
            <a:ext cx="36871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COMPANY MANAGEMENT</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grpSp>
        <p:nvGrpSpPr>
          <p:cNvPr id="110" name="组合 109"/>
          <p:cNvGrpSpPr/>
          <p:nvPr/>
        </p:nvGrpSpPr>
        <p:grpSpPr>
          <a:xfrm>
            <a:off x="899592" y="1411912"/>
            <a:ext cx="3577433" cy="1371600"/>
            <a:chOff x="990600" y="1897063"/>
            <a:chExt cx="4769910" cy="1828800"/>
          </a:xfrm>
        </p:grpSpPr>
        <p:sp>
          <p:nvSpPr>
            <p:cNvPr id="111" name="TextBox 2"/>
            <p:cNvSpPr txBox="1"/>
            <p:nvPr/>
          </p:nvSpPr>
          <p:spPr>
            <a:xfrm>
              <a:off x="3023658" y="1901826"/>
              <a:ext cx="913071" cy="323165"/>
            </a:xfrm>
            <a:prstGeom prst="rect">
              <a:avLst/>
            </a:prstGeom>
            <a:noFill/>
          </p:spPr>
          <p:txBody>
            <a:bodyPr wrap="none">
              <a:spAutoFit/>
            </a:bodyPr>
            <a:lstStyle/>
            <a:p>
              <a:pPr fontAlgn="auto">
                <a:spcBef>
                  <a:spcPts val="0"/>
                </a:spcBef>
                <a:spcAft>
                  <a:spcPts val="0"/>
                </a:spcAft>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12" name="TextBox 3"/>
            <p:cNvSpPr txBox="1"/>
            <p:nvPr/>
          </p:nvSpPr>
          <p:spPr>
            <a:xfrm>
              <a:off x="3132139" y="2286000"/>
              <a:ext cx="900247" cy="338555"/>
            </a:xfrm>
            <a:prstGeom prst="rect">
              <a:avLst/>
            </a:prstGeom>
            <a:solidFill>
              <a:srgbClr val="0070C0"/>
            </a:solidFill>
          </p:spPr>
          <p:txBody>
            <a:bodyPr wrap="none">
              <a:spAutoFit/>
            </a:bodyPr>
            <a:lstStyle/>
            <a:p>
              <a:pPr fontAlgn="auto">
                <a:spcBef>
                  <a:spcPts val="0"/>
                </a:spcBef>
                <a:spcAft>
                  <a:spcPts val="0"/>
                </a:spcAft>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设计部</a:t>
              </a:r>
              <a:endParaRPr 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13" name="Rectangle 15"/>
            <p:cNvSpPr/>
            <p:nvPr/>
          </p:nvSpPr>
          <p:spPr>
            <a:xfrm>
              <a:off x="3023658" y="2795588"/>
              <a:ext cx="2736852"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14" name="图片占位符 8"/>
            <p:cNvPicPr>
              <a:picLocks noChangeAspect="1"/>
            </p:cNvPicPr>
            <p:nvPr/>
          </p:nvPicPr>
          <p:blipFill>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l="18408" r="18408"/>
            <a:stretch>
              <a:fillRect/>
            </a:stretch>
          </p:blipFill>
          <p:spPr>
            <a:xfrm>
              <a:off x="990600" y="1897063"/>
              <a:ext cx="1828800" cy="1828800"/>
            </a:xfrm>
            <a:prstGeom prst="rect">
              <a:avLst/>
            </a:prstGeom>
          </p:spPr>
        </p:pic>
      </p:grpSp>
      <p:grpSp>
        <p:nvGrpSpPr>
          <p:cNvPr id="115" name="组合 114"/>
          <p:cNvGrpSpPr/>
          <p:nvPr/>
        </p:nvGrpSpPr>
        <p:grpSpPr>
          <a:xfrm>
            <a:off x="4794129" y="1411912"/>
            <a:ext cx="3571331" cy="1371600"/>
            <a:chOff x="6183313" y="1897063"/>
            <a:chExt cx="4761774" cy="1828800"/>
          </a:xfrm>
        </p:grpSpPr>
        <p:sp>
          <p:nvSpPr>
            <p:cNvPr id="116" name="TextBox 23"/>
            <p:cNvSpPr txBox="1"/>
            <p:nvPr/>
          </p:nvSpPr>
          <p:spPr>
            <a:xfrm>
              <a:off x="8208231" y="1901826"/>
              <a:ext cx="913071" cy="323165"/>
            </a:xfrm>
            <a:prstGeom prst="rect">
              <a:avLst/>
            </a:prstGeom>
            <a:noFill/>
          </p:spPr>
          <p:txBody>
            <a:bodyPr wrap="none">
              <a:spAutoFit/>
            </a:bodyPr>
            <a:lstStyle/>
            <a:p>
              <a:pPr>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altLang="zh-CN"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17" name="TextBox 28"/>
            <p:cNvSpPr txBox="1"/>
            <p:nvPr/>
          </p:nvSpPr>
          <p:spPr>
            <a:xfrm>
              <a:off x="8324850" y="2286000"/>
              <a:ext cx="900247" cy="338555"/>
            </a:xfrm>
            <a:prstGeom prst="rect">
              <a:avLst/>
            </a:prstGeom>
            <a:solidFill>
              <a:srgbClr val="0070C0"/>
            </a:solidFill>
          </p:spPr>
          <p:txBody>
            <a:bodyPr wrap="none">
              <a:spAutoFit/>
            </a:bodyPr>
            <a:lstStyle/>
            <a:p>
              <a:pPr>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业务部</a:t>
              </a:r>
              <a:endParaRPr lang="en-US" altLang="zh-CN"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18" name="Rectangle 29"/>
            <p:cNvSpPr/>
            <p:nvPr/>
          </p:nvSpPr>
          <p:spPr>
            <a:xfrm>
              <a:off x="8208236" y="2795588"/>
              <a:ext cx="2736851"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19" name="图片占位符 10"/>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6699" r="16699"/>
            <a:stretch>
              <a:fillRect/>
            </a:stretch>
          </p:blipFill>
          <p:spPr>
            <a:xfrm>
              <a:off x="6183313" y="1897063"/>
              <a:ext cx="1828800" cy="1828800"/>
            </a:xfrm>
            <a:prstGeom prst="rect">
              <a:avLst/>
            </a:prstGeom>
          </p:spPr>
        </p:pic>
      </p:grpSp>
      <p:grpSp>
        <p:nvGrpSpPr>
          <p:cNvPr id="120" name="组合 119"/>
          <p:cNvGrpSpPr/>
          <p:nvPr/>
        </p:nvGrpSpPr>
        <p:grpSpPr>
          <a:xfrm>
            <a:off x="899592" y="3096646"/>
            <a:ext cx="3577433" cy="1371600"/>
            <a:chOff x="990600" y="4143375"/>
            <a:chExt cx="4769911" cy="1828800"/>
          </a:xfrm>
        </p:grpSpPr>
        <p:sp>
          <p:nvSpPr>
            <p:cNvPr id="121" name="TextBox 17"/>
            <p:cNvSpPr txBox="1"/>
            <p:nvPr/>
          </p:nvSpPr>
          <p:spPr>
            <a:xfrm>
              <a:off x="3023659" y="4143375"/>
              <a:ext cx="913071" cy="323165"/>
            </a:xfrm>
            <a:prstGeom prst="rect">
              <a:avLst/>
            </a:prstGeom>
            <a:noFill/>
          </p:spPr>
          <p:txBody>
            <a:bodyPr wrap="none">
              <a:spAutoFit/>
            </a:bodyPr>
            <a:lstStyle/>
            <a:p>
              <a:pPr>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altLang="zh-CN"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22" name="TextBox 20"/>
            <p:cNvSpPr txBox="1"/>
            <p:nvPr/>
          </p:nvSpPr>
          <p:spPr>
            <a:xfrm>
              <a:off x="3132139" y="4527550"/>
              <a:ext cx="900247" cy="338555"/>
            </a:xfrm>
            <a:prstGeom prst="rect">
              <a:avLst/>
            </a:prstGeom>
            <a:solidFill>
              <a:srgbClr val="0070C0"/>
            </a:solidFill>
          </p:spPr>
          <p:txBody>
            <a:bodyPr wrap="none">
              <a:spAutoFit/>
            </a:bodyPr>
            <a:lstStyle/>
            <a:p>
              <a:pPr>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售后部</a:t>
              </a:r>
              <a:endParaRPr lang="en-US" altLang="zh-CN"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23" name="Rectangle 21"/>
            <p:cNvSpPr/>
            <p:nvPr/>
          </p:nvSpPr>
          <p:spPr>
            <a:xfrm>
              <a:off x="3023659" y="5035550"/>
              <a:ext cx="2736852"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24" name="图片占位符 13"/>
            <p:cNvPicPr>
              <a:picLocks noChangeAspect="1"/>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l="16699" r="16699"/>
            <a:stretch>
              <a:fillRect/>
            </a:stretch>
          </p:blipFill>
          <p:spPr>
            <a:xfrm>
              <a:off x="990600" y="4143375"/>
              <a:ext cx="1828800" cy="1828800"/>
            </a:xfrm>
            <a:prstGeom prst="rect">
              <a:avLst/>
            </a:prstGeom>
          </p:spPr>
        </p:pic>
      </p:grpSp>
      <p:grpSp>
        <p:nvGrpSpPr>
          <p:cNvPr id="125" name="组合 124"/>
          <p:cNvGrpSpPr/>
          <p:nvPr/>
        </p:nvGrpSpPr>
        <p:grpSpPr>
          <a:xfrm>
            <a:off x="4794129" y="3096646"/>
            <a:ext cx="3571331" cy="1377554"/>
            <a:chOff x="6183313" y="4143375"/>
            <a:chExt cx="4761774" cy="1836738"/>
          </a:xfrm>
        </p:grpSpPr>
        <p:sp>
          <p:nvSpPr>
            <p:cNvPr id="126" name="TextBox 31"/>
            <p:cNvSpPr txBox="1"/>
            <p:nvPr/>
          </p:nvSpPr>
          <p:spPr>
            <a:xfrm>
              <a:off x="8208231" y="4143375"/>
              <a:ext cx="913071" cy="323165"/>
            </a:xfrm>
            <a:prstGeom prst="rect">
              <a:avLst/>
            </a:prstGeom>
            <a:noFill/>
          </p:spPr>
          <p:txBody>
            <a:bodyPr wrap="none">
              <a:spAutoFit/>
            </a:bodyPr>
            <a:lstStyle/>
            <a:p>
              <a:pPr>
                <a:defRPr/>
              </a:pPr>
              <a:r>
                <a:rPr lang="zh-CN" altLang="en-US" sz="975" b="1" dirty="0">
                  <a:solidFill>
                    <a:srgbClr val="0070C0"/>
                  </a:solidFill>
                  <a:latin typeface="Arial" panose="020B0604020202020204"/>
                  <a:ea typeface="微软雅黑" panose="020B0503020204020204" pitchFamily="34" charset="-122"/>
                  <a:cs typeface="Open Sans" pitchFamily="34" charset="0"/>
                  <a:sym typeface="Arial" panose="020B0604020202020204"/>
                </a:rPr>
                <a:t>负责人：</a:t>
              </a:r>
              <a:endParaRPr lang="en-US" altLang="zh-CN" sz="975" b="1" dirty="0">
                <a:solidFill>
                  <a:srgbClr val="0070C0"/>
                </a:solidFill>
                <a:latin typeface="Arial" panose="020B0604020202020204"/>
                <a:ea typeface="微软雅黑" panose="020B0503020204020204" pitchFamily="34" charset="-122"/>
                <a:cs typeface="Open Sans" pitchFamily="34" charset="0"/>
                <a:sym typeface="Arial" panose="020B0604020202020204"/>
              </a:endParaRPr>
            </a:p>
          </p:txBody>
        </p:sp>
        <p:sp>
          <p:nvSpPr>
            <p:cNvPr id="127" name="TextBox 32"/>
            <p:cNvSpPr txBox="1"/>
            <p:nvPr/>
          </p:nvSpPr>
          <p:spPr>
            <a:xfrm>
              <a:off x="8324850" y="4527550"/>
              <a:ext cx="900247" cy="338555"/>
            </a:xfrm>
            <a:prstGeom prst="rect">
              <a:avLst/>
            </a:prstGeom>
            <a:solidFill>
              <a:srgbClr val="0070C0"/>
            </a:solidFill>
          </p:spPr>
          <p:txBody>
            <a:bodyPr wrap="none">
              <a:spAutoFit/>
            </a:bodyPr>
            <a:lstStyle/>
            <a:p>
              <a:pPr>
                <a:defRPr/>
              </a:pPr>
              <a:r>
                <a:rPr lang="zh-CN" altLang="en-US"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rPr>
                <a:t>产品部</a:t>
              </a:r>
              <a:endParaRPr lang="en-US" altLang="zh-CN" sz="1050" b="1" spc="225" dirty="0">
                <a:solidFill>
                  <a:schemeClr val="bg1"/>
                </a:solidFill>
                <a:latin typeface="Arial" panose="020B0604020202020204"/>
                <a:ea typeface="微软雅黑" panose="020B0503020204020204" pitchFamily="34" charset="-122"/>
                <a:cs typeface="Open Sans" pitchFamily="34" charset="0"/>
                <a:sym typeface="Arial" panose="020B0604020202020204"/>
              </a:endParaRPr>
            </a:p>
          </p:txBody>
        </p:sp>
        <p:sp>
          <p:nvSpPr>
            <p:cNvPr id="128" name="Rectangle 33"/>
            <p:cNvSpPr/>
            <p:nvPr/>
          </p:nvSpPr>
          <p:spPr>
            <a:xfrm>
              <a:off x="8208236" y="5035549"/>
              <a:ext cx="2736851" cy="615553"/>
            </a:xfrm>
            <a:prstGeom prst="rect">
              <a:avLst/>
            </a:prstGeom>
          </p:spPr>
          <p:txBody>
            <a:bodyPr>
              <a:spAutoFit/>
            </a:bodyPr>
            <a:lstStyle/>
            <a:p>
              <a:r>
                <a:rPr lang="zh-CN" altLang="en-US" sz="800" spc="225" dirty="0">
                  <a:solidFill>
                    <a:schemeClr val="tx2"/>
                  </a:solidFill>
                  <a:latin typeface="Arial" panose="020B0604020202020204"/>
                  <a:ea typeface="微软雅黑" panose="020B0503020204020204" pitchFamily="34" charset="-122"/>
                  <a:cs typeface="微软雅黑 Light" panose="020B0502040204020203" charset="-122"/>
                  <a:sym typeface="Arial" panose="020B0604020202020204"/>
                </a:rPr>
                <a:t>点击输入简要文字内容，文字内容需概括精炼，不用多余的文字修饰，言简意赅的说明分项内容。</a:t>
              </a:r>
              <a:endParaRPr lang="en-US" altLang="zh-CN" sz="800" dirty="0">
                <a:solidFill>
                  <a:schemeClr val="tx2"/>
                </a:solidFill>
                <a:latin typeface="Arial" panose="020B0604020202020204"/>
                <a:ea typeface="微软雅黑" panose="020B0503020204020204" pitchFamily="34" charset="-122"/>
                <a:sym typeface="Arial" panose="020B0604020202020204"/>
              </a:endParaRPr>
            </a:p>
          </p:txBody>
        </p:sp>
        <p:pic>
          <p:nvPicPr>
            <p:cNvPr id="129" name="图片占位符 11"/>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6699" r="16699"/>
            <a:stretch>
              <a:fillRect/>
            </a:stretch>
          </p:blipFill>
          <p:spPr>
            <a:xfrm>
              <a:off x="6183313" y="4151313"/>
              <a:ext cx="1828800" cy="1828800"/>
            </a:xfrm>
            <a:prstGeom prst="roundRect">
              <a:avLst>
                <a:gd name="adj" fmla="val 3449"/>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00"/>
                            </p:stCondLst>
                            <p:childTnLst>
                              <p:par>
                                <p:cTn id="29" presetID="42" presetClass="entr" presetSubtype="0"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1000"/>
                                        <p:tgtEl>
                                          <p:spTgt spid="110"/>
                                        </p:tgtEl>
                                      </p:cBhvr>
                                    </p:animEffect>
                                    <p:anim calcmode="lin" valueType="num">
                                      <p:cBhvr>
                                        <p:cTn id="32" dur="1000" fill="hold"/>
                                        <p:tgtEl>
                                          <p:spTgt spid="110"/>
                                        </p:tgtEl>
                                        <p:attrNameLst>
                                          <p:attrName>ppt_x</p:attrName>
                                        </p:attrNameLst>
                                      </p:cBhvr>
                                      <p:tavLst>
                                        <p:tav tm="0">
                                          <p:val>
                                            <p:strVal val="#ppt_x"/>
                                          </p:val>
                                        </p:tav>
                                        <p:tav tm="100000">
                                          <p:val>
                                            <p:strVal val="#ppt_x"/>
                                          </p:val>
                                        </p:tav>
                                      </p:tavLst>
                                    </p:anim>
                                    <p:anim calcmode="lin" valueType="num">
                                      <p:cBhvr>
                                        <p:cTn id="33" dur="1000" fill="hold"/>
                                        <p:tgtEl>
                                          <p:spTgt spid="110"/>
                                        </p:tgtEl>
                                        <p:attrNameLst>
                                          <p:attrName>ppt_y</p:attrName>
                                        </p:attrNameLst>
                                      </p:cBhvr>
                                      <p:tavLst>
                                        <p:tav tm="0">
                                          <p:val>
                                            <p:strVal val="#ppt_y+.1"/>
                                          </p:val>
                                        </p:tav>
                                        <p:tav tm="100000">
                                          <p:val>
                                            <p:strVal val="#ppt_y"/>
                                          </p:val>
                                        </p:tav>
                                      </p:tavLst>
                                    </p:anim>
                                  </p:childTnLst>
                                </p:cTn>
                              </p:par>
                            </p:childTnLst>
                          </p:cTn>
                        </p:par>
                        <p:par>
                          <p:cTn id="34" fill="hold">
                            <p:stCondLst>
                              <p:cond delay="3700"/>
                            </p:stCondLst>
                            <p:childTnLst>
                              <p:par>
                                <p:cTn id="35" presetID="42" presetClass="entr" presetSubtype="0"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700"/>
                            </p:stCondLst>
                            <p:childTnLst>
                              <p:par>
                                <p:cTn id="41" presetID="42" presetClass="entr" presetSubtype="0"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1000"/>
                                        <p:tgtEl>
                                          <p:spTgt spid="120"/>
                                        </p:tgtEl>
                                      </p:cBhvr>
                                    </p:animEffect>
                                    <p:anim calcmode="lin" valueType="num">
                                      <p:cBhvr>
                                        <p:cTn id="44" dur="1000" fill="hold"/>
                                        <p:tgtEl>
                                          <p:spTgt spid="120"/>
                                        </p:tgtEl>
                                        <p:attrNameLst>
                                          <p:attrName>ppt_x</p:attrName>
                                        </p:attrNameLst>
                                      </p:cBhvr>
                                      <p:tavLst>
                                        <p:tav tm="0">
                                          <p:val>
                                            <p:strVal val="#ppt_x"/>
                                          </p:val>
                                        </p:tav>
                                        <p:tav tm="100000">
                                          <p:val>
                                            <p:strVal val="#ppt_x"/>
                                          </p:val>
                                        </p:tav>
                                      </p:tavLst>
                                    </p:anim>
                                    <p:anim calcmode="lin" valueType="num">
                                      <p:cBhvr>
                                        <p:cTn id="45" dur="1000" fill="hold"/>
                                        <p:tgtEl>
                                          <p:spTgt spid="120"/>
                                        </p:tgtEl>
                                        <p:attrNameLst>
                                          <p:attrName>ppt_y</p:attrName>
                                        </p:attrNameLst>
                                      </p:cBhvr>
                                      <p:tavLst>
                                        <p:tav tm="0">
                                          <p:val>
                                            <p:strVal val="#ppt_y+.1"/>
                                          </p:val>
                                        </p:tav>
                                        <p:tav tm="100000">
                                          <p:val>
                                            <p:strVal val="#ppt_y"/>
                                          </p:val>
                                        </p:tav>
                                      </p:tavLst>
                                    </p:anim>
                                  </p:childTnLst>
                                </p:cTn>
                              </p:par>
                            </p:childTnLst>
                          </p:cTn>
                        </p:par>
                        <p:par>
                          <p:cTn id="46" fill="hold">
                            <p:stCondLst>
                              <p:cond delay="5700"/>
                            </p:stCondLst>
                            <p:childTnLst>
                              <p:par>
                                <p:cTn id="47" presetID="42" presetClass="entr" presetSubtype="0"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1000"/>
                                        <p:tgtEl>
                                          <p:spTgt spid="125"/>
                                        </p:tgtEl>
                                      </p:cBhvr>
                                    </p:animEffect>
                                    <p:anim calcmode="lin" valueType="num">
                                      <p:cBhvr>
                                        <p:cTn id="50" dur="1000" fill="hold"/>
                                        <p:tgtEl>
                                          <p:spTgt spid="125"/>
                                        </p:tgtEl>
                                        <p:attrNameLst>
                                          <p:attrName>ppt_x</p:attrName>
                                        </p:attrNameLst>
                                      </p:cBhvr>
                                      <p:tavLst>
                                        <p:tav tm="0">
                                          <p:val>
                                            <p:strVal val="#ppt_x"/>
                                          </p:val>
                                        </p:tav>
                                        <p:tav tm="100000">
                                          <p:val>
                                            <p:strVal val="#ppt_x"/>
                                          </p:val>
                                        </p:tav>
                                      </p:tavLst>
                                    </p:anim>
                                    <p:anim calcmode="lin" valueType="num">
                                      <p:cBhvr>
                                        <p:cTn id="51"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员工风采</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111100"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STAFF PRESENCE</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pic>
        <p:nvPicPr>
          <p:cNvPr id="3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77397" y="3003798"/>
            <a:ext cx="1803161"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23415" y="3003798"/>
            <a:ext cx="1925577"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91849" y="3003798"/>
            <a:ext cx="1871789"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46" name="矩形​​ 5"/>
          <p:cNvSpPr>
            <a:spLocks noChangeArrowheads="1"/>
          </p:cNvSpPr>
          <p:nvPr/>
        </p:nvSpPr>
        <p:spPr bwMode="auto">
          <a:xfrm>
            <a:off x="477397" y="1347614"/>
            <a:ext cx="8199059" cy="1400957"/>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zh-CN" dirty="0">
              <a:solidFill>
                <a:schemeClr val="lt1"/>
              </a:solidFill>
              <a:latin typeface="Arial" panose="020B0604020202020204"/>
              <a:ea typeface="微软雅黑" panose="020B0503020204020204" pitchFamily="34" charset="-122"/>
              <a:sym typeface="Arial" panose="020B0604020202020204"/>
            </a:endParaRPr>
          </a:p>
        </p:txBody>
      </p:sp>
      <p:pic>
        <p:nvPicPr>
          <p:cNvPr id="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6496" y="3003798"/>
            <a:ext cx="1869960" cy="1243221"/>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49" name="TextBox 6"/>
          <p:cNvSpPr txBox="1"/>
          <p:nvPr/>
        </p:nvSpPr>
        <p:spPr>
          <a:xfrm>
            <a:off x="580482" y="1614291"/>
            <a:ext cx="7992888" cy="900238"/>
          </a:xfrm>
          <a:prstGeom prst="rect">
            <a:avLst/>
          </a:prstGeom>
          <a:noFill/>
        </p:spPr>
        <p:txBody>
          <a:bodyPr wrap="square" lIns="68571" tIns="34286" rIns="68571" bIns="34286" rtlCol="0">
            <a:spAutoFit/>
          </a:bodyPr>
          <a:lstStyle/>
          <a:p>
            <a:pPr algn="just">
              <a:lnSpc>
                <a:spcPct val="150000"/>
              </a:lnSpc>
            </a:pPr>
            <a:r>
              <a:rPr lang="zh-CN" altLang="en-US" sz="1200" dirty="0">
                <a:solidFill>
                  <a:schemeClr val="bg1"/>
                </a:solidFill>
                <a:latin typeface="Arial" panose="020B0604020202020204"/>
                <a:ea typeface="微软雅黑" panose="020B0503020204020204" pitchFamily="34" charset="-122"/>
                <a:sym typeface="Arial" panose="020B0604020202020204"/>
              </a:rPr>
              <a:t>点击输入简要文字内容，文字内容需概括精炼，不用多余的文字修饰，言简意赅的说明分项内容。点击输入简要文字内容，文字内容需概括精炼，不用多余的文字修饰，言简意赅的说明分项内容。点击输入简要文字内容，文字内容需概括精炼，不用多余的文字修饰，言简意赅的说明分项内容。</a:t>
            </a:r>
            <a:endParaRPr lang="zh-CN" altLang="en-US" sz="1200" dirty="0">
              <a:solidFill>
                <a:schemeClr val="bg1"/>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childTnLst>
                          </p:cTn>
                        </p:par>
                        <p:par>
                          <p:cTn id="32" fill="hold">
                            <p:stCondLst>
                              <p:cond delay="3149"/>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250"/>
                                        <p:tgtEl>
                                          <p:spTgt spid="31"/>
                                        </p:tgtEl>
                                      </p:cBhvr>
                                    </p:animEffect>
                                  </p:childTnLst>
                                </p:cTn>
                              </p:par>
                              <p:par>
                                <p:cTn id="36" presetID="2" presetClass="entr" presetSubtype="2"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1+#ppt_w/2"/>
                                          </p:val>
                                        </p:tav>
                                        <p:tav tm="100000">
                                          <p:val>
                                            <p:strVal val="#ppt_x"/>
                                          </p:val>
                                        </p:tav>
                                      </p:tavLst>
                                    </p:anim>
                                    <p:anim calcmode="lin" valueType="num">
                                      <p:cBhvr additive="base">
                                        <p:cTn id="39" dur="1000" fill="hold"/>
                                        <p:tgtEl>
                                          <p:spTgt spid="31"/>
                                        </p:tgtEl>
                                        <p:attrNameLst>
                                          <p:attrName>ppt_y</p:attrName>
                                        </p:attrNameLst>
                                      </p:cBhvr>
                                      <p:tavLst>
                                        <p:tav tm="0">
                                          <p:val>
                                            <p:strVal val="#ppt_y"/>
                                          </p:val>
                                        </p:tav>
                                        <p:tav tm="100000">
                                          <p:val>
                                            <p:strVal val="#ppt_y"/>
                                          </p:val>
                                        </p:tav>
                                      </p:tavLst>
                                    </p:anim>
                                  </p:childTnLst>
                                </p:cTn>
                              </p:par>
                              <p:par>
                                <p:cTn id="40" presetID="8" presetClass="emph" presetSubtype="0" fill="hold" nodeType="withEffect">
                                  <p:stCondLst>
                                    <p:cond delay="0"/>
                                  </p:stCondLst>
                                  <p:childTnLst>
                                    <p:animRot by="21600000">
                                      <p:cBhvr>
                                        <p:cTn id="41" dur="1000" fill="hold"/>
                                        <p:tgtEl>
                                          <p:spTgt spid="31"/>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300"/>
                                        <p:tgtEl>
                                          <p:spTgt spid="36"/>
                                        </p:tgtEl>
                                      </p:cBhvr>
                                    </p:animEffect>
                                  </p:childTnLst>
                                </p:cTn>
                              </p:par>
                              <p:par>
                                <p:cTn id="45" presetID="2" presetClass="entr" presetSubtype="3"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1+#ppt_w/2"/>
                                          </p:val>
                                        </p:tav>
                                        <p:tav tm="100000">
                                          <p:val>
                                            <p:strVal val="#ppt_x"/>
                                          </p:val>
                                        </p:tav>
                                      </p:tavLst>
                                    </p:anim>
                                    <p:anim calcmode="lin" valueType="num">
                                      <p:cBhvr additive="base">
                                        <p:cTn id="48" dur="1000" fill="hold"/>
                                        <p:tgtEl>
                                          <p:spTgt spid="36"/>
                                        </p:tgtEl>
                                        <p:attrNameLst>
                                          <p:attrName>ppt_y</p:attrName>
                                        </p:attrNameLst>
                                      </p:cBhvr>
                                      <p:tavLst>
                                        <p:tav tm="0">
                                          <p:val>
                                            <p:strVal val="0-#ppt_h/2"/>
                                          </p:val>
                                        </p:tav>
                                        <p:tav tm="100000">
                                          <p:val>
                                            <p:strVal val="#ppt_y"/>
                                          </p:val>
                                        </p:tav>
                                      </p:tavLst>
                                    </p:anim>
                                  </p:childTnLst>
                                </p:cTn>
                              </p:par>
                              <p:par>
                                <p:cTn id="49" presetID="8" presetClass="emph" presetSubtype="0" fill="hold" nodeType="withEffect">
                                  <p:stCondLst>
                                    <p:cond delay="0"/>
                                  </p:stCondLst>
                                  <p:childTnLst>
                                    <p:animRot by="21600000">
                                      <p:cBhvr>
                                        <p:cTn id="50" dur="1000" fill="hold"/>
                                        <p:tgtEl>
                                          <p:spTgt spid="36"/>
                                        </p:tgtEl>
                                        <p:attrNameLst>
                                          <p:attrName>r</p:attrName>
                                        </p:attrNameLst>
                                      </p:cBhvr>
                                    </p:animRot>
                                  </p:childTnLst>
                                </p:cTn>
                              </p:par>
                              <p:par>
                                <p:cTn id="51" presetID="10"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250"/>
                                        <p:tgtEl>
                                          <p:spTgt spid="41"/>
                                        </p:tgtEl>
                                      </p:cBhvr>
                                    </p:animEffect>
                                  </p:childTnLst>
                                </p:cTn>
                              </p:par>
                              <p:par>
                                <p:cTn id="54" presetID="2" presetClass="entr" presetSubtype="9"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0-#ppt_w/2"/>
                                          </p:val>
                                        </p:tav>
                                        <p:tav tm="100000">
                                          <p:val>
                                            <p:strVal val="#ppt_x"/>
                                          </p:val>
                                        </p:tav>
                                      </p:tavLst>
                                    </p:anim>
                                    <p:anim calcmode="lin" valueType="num">
                                      <p:cBhvr additive="base">
                                        <p:cTn id="57" dur="1000" fill="hold"/>
                                        <p:tgtEl>
                                          <p:spTgt spid="4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0"/>
                                  </p:stCondLst>
                                  <p:childTnLst>
                                    <p:animRot by="21600000">
                                      <p:cBhvr>
                                        <p:cTn id="59" dur="1000" fill="hold"/>
                                        <p:tgtEl>
                                          <p:spTgt spid="41"/>
                                        </p:tgtEl>
                                        <p:attrNameLst>
                                          <p:attrName>r</p:attrName>
                                        </p:attrNameLst>
                                      </p:cBhvr>
                                    </p:animRo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250"/>
                                        <p:tgtEl>
                                          <p:spTgt spid="48"/>
                                        </p:tgtEl>
                                      </p:cBhvr>
                                    </p:animEffect>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par>
                                <p:cTn id="67" presetID="8" presetClass="emph" presetSubtype="0" fill="hold" nodeType="withEffect">
                                  <p:stCondLst>
                                    <p:cond delay="0"/>
                                  </p:stCondLst>
                                  <p:childTnLst>
                                    <p:animRot by="21600000">
                                      <p:cBhvr>
                                        <p:cTn id="68" dur="1000" fill="hold"/>
                                        <p:tgtEl>
                                          <p:spTgt spid="48"/>
                                        </p:tgtEl>
                                        <p:attrNameLst>
                                          <p:attrName>r</p:attrName>
                                        </p:attrNameLst>
                                      </p:cBhvr>
                                    </p:animRot>
                                  </p:childTnLst>
                                </p:cTn>
                              </p:par>
                            </p:childTnLst>
                          </p:cTn>
                        </p:par>
                        <p:par>
                          <p:cTn id="69" fill="hold">
                            <p:stCondLst>
                              <p:cond delay="4649"/>
                            </p:stCondLst>
                            <p:childTnLst>
                              <p:par>
                                <p:cTn id="70" presetID="41" presetClass="entr" presetSubtype="0" fill="hold" grpId="0" nodeType="afterEffect">
                                  <p:stCondLst>
                                    <p:cond delay="0"/>
                                  </p:stCondLst>
                                  <p:iterate type="lt">
                                    <p:tmPct val="1818"/>
                                  </p:iterate>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49"/>
                                        </p:tgtEl>
                                        <p:attrNameLst>
                                          <p:attrName>ppt_y</p:attrName>
                                        </p:attrNameLst>
                                      </p:cBhvr>
                                      <p:tavLst>
                                        <p:tav tm="0">
                                          <p:val>
                                            <p:strVal val="#ppt_y"/>
                                          </p:val>
                                        </p:tav>
                                        <p:tav tm="100000">
                                          <p:val>
                                            <p:strVal val="#ppt_y"/>
                                          </p:val>
                                        </p:tav>
                                      </p:tavLst>
                                    </p:anim>
                                    <p:anim calcmode="lin" valueType="num">
                                      <p:cBhvr>
                                        <p:cTn id="7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46"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年会采风</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ANNUAL MEETING OF THE TOUR</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3" name="Line 3"/>
          <p:cNvSpPr>
            <a:spLocks noChangeShapeType="1"/>
          </p:cNvSpPr>
          <p:nvPr/>
        </p:nvSpPr>
        <p:spPr bwMode="auto">
          <a:xfrm>
            <a:off x="1254448" y="1203598"/>
            <a:ext cx="6635103" cy="0"/>
          </a:xfrm>
          <a:prstGeom prst="line">
            <a:avLst/>
          </a:prstGeom>
          <a:noFill/>
          <a:ln w="38100">
            <a:solidFill>
              <a:schemeClr val="accent1"/>
            </a:solidFill>
            <a:round/>
          </a:ln>
        </p:spPr>
        <p:txBody>
          <a:bodyPr wrap="none" lIns="68571" tIns="34286" rIns="68571" bIns="34286" anchor="ctr"/>
          <a:lstStyle/>
          <a:p>
            <a:endParaRPr lang="zh-CN" altLang="en-US">
              <a:latin typeface="Arial" panose="020B0604020202020204"/>
              <a:ea typeface="微软雅黑" panose="020B0503020204020204" pitchFamily="34" charset="-122"/>
              <a:sym typeface="Arial" panose="020B0604020202020204"/>
            </a:endParaRPr>
          </a:p>
        </p:txBody>
      </p:sp>
      <p:grpSp>
        <p:nvGrpSpPr>
          <p:cNvPr id="14" name="Group 21"/>
          <p:cNvGrpSpPr/>
          <p:nvPr/>
        </p:nvGrpSpPr>
        <p:grpSpPr bwMode="auto">
          <a:xfrm>
            <a:off x="1699092" y="976992"/>
            <a:ext cx="1203764" cy="2333627"/>
            <a:chOff x="919" y="704"/>
            <a:chExt cx="1045" cy="1960"/>
          </a:xfrm>
        </p:grpSpPr>
        <p:pic>
          <p:nvPicPr>
            <p:cNvPr id="15" name="Picture 19"/>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rot="2908296">
              <a:off x="701" y="1400"/>
              <a:ext cx="1482" cy="1045"/>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19" name="Picture 6" descr="image39"/>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1326" y="704"/>
              <a:ext cx="182" cy="337"/>
            </a:xfrm>
            <a:prstGeom prst="rect">
              <a:avLst/>
            </a:prstGeom>
            <a:noFill/>
            <a:ln w="9525">
              <a:noFill/>
              <a:miter lim="800000"/>
              <a:headEnd/>
              <a:tailEnd/>
            </a:ln>
          </p:spPr>
        </p:pic>
      </p:grpSp>
      <p:grpSp>
        <p:nvGrpSpPr>
          <p:cNvPr id="20" name="Group 22"/>
          <p:cNvGrpSpPr/>
          <p:nvPr/>
        </p:nvGrpSpPr>
        <p:grpSpPr bwMode="auto">
          <a:xfrm>
            <a:off x="2534222" y="940837"/>
            <a:ext cx="1183030" cy="2315768"/>
            <a:chOff x="2524" y="663"/>
            <a:chExt cx="1027" cy="1945"/>
          </a:xfrm>
        </p:grpSpPr>
        <p:pic>
          <p:nvPicPr>
            <p:cNvPr id="21"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3158417">
              <a:off x="2302" y="1358"/>
              <a:ext cx="1472" cy="1027"/>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22" name="Picture 6" descr="image39"/>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2971" y="663"/>
              <a:ext cx="182" cy="337"/>
            </a:xfrm>
            <a:prstGeom prst="rect">
              <a:avLst/>
            </a:prstGeom>
            <a:noFill/>
            <a:ln w="9525">
              <a:noFill/>
              <a:miter lim="800000"/>
              <a:headEnd/>
              <a:tailEnd/>
            </a:ln>
          </p:spPr>
        </p:pic>
      </p:grpSp>
      <p:grpSp>
        <p:nvGrpSpPr>
          <p:cNvPr id="23" name="Group 23"/>
          <p:cNvGrpSpPr/>
          <p:nvPr/>
        </p:nvGrpSpPr>
        <p:grpSpPr bwMode="auto">
          <a:xfrm>
            <a:off x="3422484" y="968653"/>
            <a:ext cx="1242930" cy="2341958"/>
            <a:chOff x="4174" y="662"/>
            <a:chExt cx="1079" cy="1967"/>
          </a:xfrm>
        </p:grpSpPr>
        <p:pic>
          <p:nvPicPr>
            <p:cNvPr id="2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269267">
              <a:off x="3964" y="1339"/>
              <a:ext cx="1500" cy="1079"/>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25" name="Picture 6" descr="image39"/>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4673" y="662"/>
              <a:ext cx="182" cy="337"/>
            </a:xfrm>
            <a:prstGeom prst="rect">
              <a:avLst/>
            </a:prstGeom>
            <a:noFill/>
            <a:ln w="9525">
              <a:noFill/>
              <a:miter lim="800000"/>
              <a:headEnd/>
              <a:tailEnd/>
            </a:ln>
          </p:spPr>
        </p:pic>
      </p:grpSp>
      <p:grpSp>
        <p:nvGrpSpPr>
          <p:cNvPr id="26" name="Group 23"/>
          <p:cNvGrpSpPr/>
          <p:nvPr/>
        </p:nvGrpSpPr>
        <p:grpSpPr bwMode="auto">
          <a:xfrm>
            <a:off x="5303510" y="934346"/>
            <a:ext cx="1294133" cy="2434151"/>
            <a:chOff x="4231" y="662"/>
            <a:chExt cx="991" cy="1886"/>
          </a:xfrm>
        </p:grpSpPr>
        <p:pic>
          <p:nvPicPr>
            <p:cNvPr id="27"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3269267">
              <a:off x="4007" y="1332"/>
              <a:ext cx="1440" cy="991"/>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28" name="Picture 6" descr="image39"/>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4709" y="662"/>
              <a:ext cx="182" cy="337"/>
            </a:xfrm>
            <a:prstGeom prst="rect">
              <a:avLst/>
            </a:prstGeom>
            <a:noFill/>
            <a:ln w="9525">
              <a:noFill/>
              <a:miter lim="800000"/>
              <a:headEnd/>
              <a:tailEnd/>
            </a:ln>
          </p:spPr>
        </p:pic>
      </p:grpSp>
      <p:grpSp>
        <p:nvGrpSpPr>
          <p:cNvPr id="29" name="Group 23"/>
          <p:cNvGrpSpPr/>
          <p:nvPr/>
        </p:nvGrpSpPr>
        <p:grpSpPr bwMode="auto">
          <a:xfrm>
            <a:off x="6244023" y="932458"/>
            <a:ext cx="1294133" cy="2395433"/>
            <a:chOff x="4231" y="662"/>
            <a:chExt cx="991" cy="1856"/>
          </a:xfrm>
        </p:grpSpPr>
        <p:pic>
          <p:nvPicPr>
            <p:cNvPr id="30" name="Picture 2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3269267">
              <a:off x="4036" y="1332"/>
              <a:ext cx="1381" cy="991"/>
            </a:xfrm>
            <a:prstGeom prst="rect">
              <a:avLst/>
            </a:prstGeom>
            <a:ln w="28575" cap="sq">
              <a:solidFill>
                <a:schemeClr val="bg2"/>
              </a:solidFill>
              <a:miter lim="800000"/>
              <a:headEnd/>
              <a:tailEnd/>
            </a:ln>
            <a:effectLst>
              <a:outerShdw blurRad="57150" dist="50800" dir="2700000" algn="tl" rotWithShape="0">
                <a:srgbClr val="000000">
                  <a:alpha val="40000"/>
                </a:srgbClr>
              </a:outerShdw>
            </a:effectLst>
          </p:spPr>
        </p:pic>
        <p:pic>
          <p:nvPicPr>
            <p:cNvPr id="32" name="Picture 6" descr="image39"/>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4709" y="662"/>
              <a:ext cx="182" cy="337"/>
            </a:xfrm>
            <a:prstGeom prst="rect">
              <a:avLst/>
            </a:prstGeom>
            <a:ln>
              <a:noFill/>
            </a:ln>
            <a:effectLst>
              <a:outerShdw blurRad="292100" dist="139700" dir="2700000" algn="tl" rotWithShape="0">
                <a:srgbClr val="333333">
                  <a:alpha val="65000"/>
                </a:srgbClr>
              </a:outerShdw>
            </a:effectLst>
          </p:spPr>
        </p:pic>
      </p:grpSp>
      <p:sp>
        <p:nvSpPr>
          <p:cNvPr id="33" name="矩形 32"/>
          <p:cNvSpPr/>
          <p:nvPr/>
        </p:nvSpPr>
        <p:spPr>
          <a:xfrm>
            <a:off x="1752944" y="3902788"/>
            <a:ext cx="1215699" cy="284685"/>
          </a:xfrm>
          <a:prstGeom prst="rect">
            <a:avLst/>
          </a:prstGeom>
        </p:spPr>
        <p:txBody>
          <a:bodyPr wrap="none" lIns="68571" tIns="34286" rIns="68571" bIns="34286">
            <a:spAutoFit/>
          </a:bodyPr>
          <a:lstStyle/>
          <a:p>
            <a:r>
              <a:rPr lang="zh-CN" altLang="en-US" sz="1400" b="1" dirty="0">
                <a:solidFill>
                  <a:schemeClr val="tx2"/>
                </a:solidFill>
                <a:latin typeface="Arial" panose="020B0604020202020204"/>
                <a:ea typeface="微软雅黑" panose="020B0503020204020204" pitchFamily="34" charset="-122"/>
                <a:sym typeface="Arial" panose="020B0604020202020204"/>
              </a:rPr>
              <a:t>单击添加标题</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cxnSp>
        <p:nvCxnSpPr>
          <p:cNvPr id="34" name="直接连接符 33"/>
          <p:cNvCxnSpPr/>
          <p:nvPr/>
        </p:nvCxnSpPr>
        <p:spPr>
          <a:xfrm>
            <a:off x="1630839" y="4176051"/>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35" name="TextBox 42"/>
          <p:cNvSpPr txBox="1"/>
          <p:nvPr/>
        </p:nvSpPr>
        <p:spPr>
          <a:xfrm>
            <a:off x="1582764" y="4184848"/>
            <a:ext cx="1556058" cy="530906"/>
          </a:xfrm>
          <a:prstGeom prst="rect">
            <a:avLst/>
          </a:prstGeom>
          <a:noFill/>
        </p:spPr>
        <p:txBody>
          <a:bodyPr wrap="square" lIns="68571" tIns="34286" rIns="68571" bIns="34286" rtlCol="0">
            <a:spAutoFit/>
          </a:bodyPr>
          <a:lstStyle/>
          <a:p>
            <a:pPr algn="just"/>
            <a:r>
              <a:rPr lang="zh-CN" altLang="en-US" sz="1000" dirty="0">
                <a:solidFill>
                  <a:schemeClr val="tx2"/>
                </a:solidFill>
                <a:latin typeface="Arial" panose="020B0604020202020204"/>
                <a:ea typeface="微软雅黑" panose="020B0503020204020204" pitchFamily="34" charset="-122"/>
                <a:sym typeface="Arial" panose="020B0604020202020204"/>
              </a:rPr>
              <a:t>单击此处添加文本，单击此处添加文本，单击此处添加文本。</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37" name="矩形 36"/>
          <p:cNvSpPr/>
          <p:nvPr/>
        </p:nvSpPr>
        <p:spPr>
          <a:xfrm>
            <a:off x="3751538" y="3902788"/>
            <a:ext cx="1215699" cy="284685"/>
          </a:xfrm>
          <a:prstGeom prst="rect">
            <a:avLst/>
          </a:prstGeom>
        </p:spPr>
        <p:txBody>
          <a:bodyPr wrap="none" lIns="68571" tIns="34286" rIns="68571" bIns="34286">
            <a:spAutoFit/>
          </a:bodyPr>
          <a:lstStyle/>
          <a:p>
            <a:r>
              <a:rPr lang="zh-CN" altLang="en-US" sz="1400" b="1" dirty="0">
                <a:solidFill>
                  <a:schemeClr val="tx2"/>
                </a:solidFill>
                <a:latin typeface="Arial" panose="020B0604020202020204"/>
                <a:ea typeface="微软雅黑" panose="020B0503020204020204" pitchFamily="34" charset="-122"/>
                <a:sym typeface="Arial" panose="020B0604020202020204"/>
              </a:rPr>
              <a:t>单击添加标题</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cxnSp>
        <p:nvCxnSpPr>
          <p:cNvPr id="38" name="直接连接符 37"/>
          <p:cNvCxnSpPr/>
          <p:nvPr/>
        </p:nvCxnSpPr>
        <p:spPr>
          <a:xfrm>
            <a:off x="3629428" y="4176051"/>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39" name="TextBox 45"/>
          <p:cNvSpPr txBox="1"/>
          <p:nvPr/>
        </p:nvSpPr>
        <p:spPr>
          <a:xfrm>
            <a:off x="3581358" y="4184848"/>
            <a:ext cx="1556058" cy="530906"/>
          </a:xfrm>
          <a:prstGeom prst="rect">
            <a:avLst/>
          </a:prstGeom>
          <a:noFill/>
        </p:spPr>
        <p:txBody>
          <a:bodyPr wrap="square" lIns="68571" tIns="34286" rIns="68571" bIns="34286" rtlCol="0">
            <a:spAutoFit/>
          </a:bodyPr>
          <a:lstStyle/>
          <a:p>
            <a:pPr algn="just"/>
            <a:r>
              <a:rPr lang="zh-CN" altLang="en-US" sz="1000" dirty="0">
                <a:solidFill>
                  <a:schemeClr val="tx2"/>
                </a:solidFill>
                <a:latin typeface="Arial" panose="020B0604020202020204"/>
                <a:ea typeface="微软雅黑" panose="020B0503020204020204" pitchFamily="34" charset="-122"/>
                <a:sym typeface="Arial" panose="020B0604020202020204"/>
              </a:rPr>
              <a:t>单击此处添加文本，单击此处添加文本，单击此处添加文本。</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40" name="矩形 39"/>
          <p:cNvSpPr/>
          <p:nvPr/>
        </p:nvSpPr>
        <p:spPr>
          <a:xfrm>
            <a:off x="6027090" y="3902788"/>
            <a:ext cx="1215699" cy="284685"/>
          </a:xfrm>
          <a:prstGeom prst="rect">
            <a:avLst/>
          </a:prstGeom>
        </p:spPr>
        <p:txBody>
          <a:bodyPr wrap="none" lIns="68571" tIns="34286" rIns="68571" bIns="34286">
            <a:spAutoFit/>
          </a:bodyPr>
          <a:lstStyle/>
          <a:p>
            <a:r>
              <a:rPr lang="zh-CN" altLang="en-US" sz="1400" b="1" dirty="0">
                <a:solidFill>
                  <a:schemeClr val="tx2"/>
                </a:solidFill>
                <a:latin typeface="Arial" panose="020B0604020202020204"/>
                <a:ea typeface="微软雅黑" panose="020B0503020204020204" pitchFamily="34" charset="-122"/>
                <a:sym typeface="Arial" panose="020B0604020202020204"/>
              </a:rPr>
              <a:t>单击添加标题</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cxnSp>
        <p:nvCxnSpPr>
          <p:cNvPr id="42" name="直接连接符 41"/>
          <p:cNvCxnSpPr/>
          <p:nvPr/>
        </p:nvCxnSpPr>
        <p:spPr>
          <a:xfrm>
            <a:off x="5904985" y="4176051"/>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43" name="TextBox 48"/>
          <p:cNvSpPr txBox="1"/>
          <p:nvPr/>
        </p:nvSpPr>
        <p:spPr>
          <a:xfrm>
            <a:off x="5856910" y="4184848"/>
            <a:ext cx="1556058" cy="530906"/>
          </a:xfrm>
          <a:prstGeom prst="rect">
            <a:avLst/>
          </a:prstGeom>
          <a:noFill/>
        </p:spPr>
        <p:txBody>
          <a:bodyPr wrap="square" lIns="68571" tIns="34286" rIns="68571" bIns="34286" rtlCol="0">
            <a:spAutoFit/>
          </a:bodyPr>
          <a:lstStyle/>
          <a:p>
            <a:pPr algn="just"/>
            <a:r>
              <a:rPr lang="zh-CN" altLang="en-US" sz="1000" dirty="0">
                <a:solidFill>
                  <a:schemeClr val="tx2"/>
                </a:solidFill>
                <a:latin typeface="Arial" panose="020B0604020202020204"/>
                <a:ea typeface="微软雅黑" panose="020B0503020204020204" pitchFamily="34" charset="-122"/>
                <a:sym typeface="Arial" panose="020B0604020202020204"/>
              </a:rPr>
              <a:t>单击此处添加文本，单击此处添加文本，单击此处添加文本。</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3149"/>
                            </p:stCondLst>
                            <p:childTnLst>
                              <p:par>
                                <p:cTn id="34" presetID="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35" presetClass="path" presetSubtype="0" repeatCount="2000" autoRev="1" fill="hold" nodeType="withEffect">
                                  <p:stCondLst>
                                    <p:cond delay="500"/>
                                  </p:stCondLst>
                                  <p:childTnLst>
                                    <p:animMotion origin="layout" path="M -2.5E-6 -0.00309 L -0.06805 -0.00309 " pathEditMode="relative" rAng="0" ptsTypes="AA">
                                      <p:cBhvr>
                                        <p:cTn id="39" dur="2000" fill="hold"/>
                                        <p:tgtEl>
                                          <p:spTgt spid="14"/>
                                        </p:tgtEl>
                                        <p:attrNameLst>
                                          <p:attrName>ppt_x</p:attrName>
                                          <p:attrName>ppt_y</p:attrName>
                                        </p:attrNameLst>
                                      </p:cBhvr>
                                      <p:rCtr x="-3403" y="0"/>
                                    </p:animMotion>
                                  </p:childTnLst>
                                </p:cTn>
                              </p:par>
                              <p:par>
                                <p:cTn id="40" presetID="2" presetClass="entr" presetSubtype="2" fill="hold" nodeType="withEffect">
                                  <p:stCondLst>
                                    <p:cond delay="5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par>
                                <p:cTn id="44" presetID="35" presetClass="path" presetSubtype="0" repeatCount="2000" autoRev="1" fill="hold" nodeType="withEffect">
                                  <p:stCondLst>
                                    <p:cond delay="1000"/>
                                  </p:stCondLst>
                                  <p:childTnLst>
                                    <p:animMotion origin="layout" path="M -2.77778E-7 -0.00679 L -0.05503 -0.00679 " pathEditMode="relative" rAng="0" ptsTypes="AA">
                                      <p:cBhvr>
                                        <p:cTn id="45" dur="2000" fill="hold"/>
                                        <p:tgtEl>
                                          <p:spTgt spid="20"/>
                                        </p:tgtEl>
                                        <p:attrNameLst>
                                          <p:attrName>ppt_x</p:attrName>
                                          <p:attrName>ppt_y</p:attrName>
                                        </p:attrNameLst>
                                      </p:cBhvr>
                                      <p:rCtr x="-2760" y="0"/>
                                    </p:animMotion>
                                  </p:childTnLst>
                                </p:cTn>
                              </p:par>
                              <p:par>
                                <p:cTn id="46" presetID="2" presetClass="entr" presetSubtype="2" fill="hold" nodeType="withEffect">
                                  <p:stCondLst>
                                    <p:cond delay="10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par>
                                <p:cTn id="50" presetID="35" presetClass="path" presetSubtype="0" repeatCount="2000" autoRev="1" fill="hold" nodeType="withEffect">
                                  <p:stCondLst>
                                    <p:cond delay="1500"/>
                                  </p:stCondLst>
                                  <p:childTnLst>
                                    <p:animMotion origin="layout" path="M 2.5E-6 0.00525 L -0.06389 -7.40741E-7 " pathEditMode="relative" rAng="0" ptsTypes="AA">
                                      <p:cBhvr>
                                        <p:cTn id="51" dur="2000" fill="hold"/>
                                        <p:tgtEl>
                                          <p:spTgt spid="23"/>
                                        </p:tgtEl>
                                        <p:attrNameLst>
                                          <p:attrName>ppt_x</p:attrName>
                                          <p:attrName>ppt_y</p:attrName>
                                        </p:attrNameLst>
                                      </p:cBhvr>
                                      <p:rCtr x="-3194" y="-278"/>
                                    </p:animMotion>
                                  </p:childTnLst>
                                </p:cTn>
                              </p:par>
                              <p:par>
                                <p:cTn id="52" presetID="2" presetClass="entr" presetSubtype="2" fill="hold" nodeType="withEffect">
                                  <p:stCondLst>
                                    <p:cond delay="200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1+#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35" presetClass="path" presetSubtype="0" repeatCount="2000" autoRev="1" fill="hold" nodeType="withEffect">
                                  <p:stCondLst>
                                    <p:cond delay="2500"/>
                                  </p:stCondLst>
                                  <p:childTnLst>
                                    <p:animMotion origin="layout" path="M -4.44444E-6 0.00525 L -0.06388 1.23457E-7 " pathEditMode="relative" rAng="0" ptsTypes="AA">
                                      <p:cBhvr>
                                        <p:cTn id="57" dur="2000" fill="hold"/>
                                        <p:tgtEl>
                                          <p:spTgt spid="26"/>
                                        </p:tgtEl>
                                        <p:attrNameLst>
                                          <p:attrName>ppt_x</p:attrName>
                                          <p:attrName>ppt_y</p:attrName>
                                        </p:attrNameLst>
                                      </p:cBhvr>
                                      <p:rCtr x="-3194" y="-278"/>
                                    </p:animMotion>
                                  </p:childTnLst>
                                </p:cTn>
                              </p:par>
                              <p:par>
                                <p:cTn id="58" presetID="2" presetClass="entr" presetSubtype="2" fill="hold" nodeType="withEffect">
                                  <p:stCondLst>
                                    <p:cond delay="2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1+#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par>
                                <p:cTn id="62" presetID="35" presetClass="path" presetSubtype="0" repeatCount="2000" autoRev="1" fill="hold" nodeType="withEffect">
                                  <p:stCondLst>
                                    <p:cond delay="3000"/>
                                  </p:stCondLst>
                                  <p:childTnLst>
                                    <p:animMotion origin="layout" path="M -2.22222E-6 0.00525 L -0.06389 1.11111E-6 " pathEditMode="relative" rAng="0" ptsTypes="AA">
                                      <p:cBhvr>
                                        <p:cTn id="63" dur="2000" fill="hold"/>
                                        <p:tgtEl>
                                          <p:spTgt spid="29"/>
                                        </p:tgtEl>
                                        <p:attrNameLst>
                                          <p:attrName>ppt_x</p:attrName>
                                          <p:attrName>ppt_y</p:attrName>
                                        </p:attrNameLst>
                                      </p:cBhvr>
                                      <p:rCtr x="-3194" y="-278"/>
                                    </p:animMotion>
                                  </p:childTnLst>
                                </p:cTn>
                              </p:par>
                              <p:par>
                                <p:cTn id="64" presetID="10" presetClass="entr" presetSubtype="0" fill="hold" grpId="0" nodeType="withEffect">
                                  <p:stCondLst>
                                    <p:cond delay="10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par>
                                <p:cTn id="70" presetID="22" presetClass="entr" presetSubtype="8" fill="hold"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2" presetClass="entr" presetSubtype="8" fill="hold"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22" presetClass="entr" presetSubtype="8" fill="hold" grpId="0" nodeType="withEffect">
                                  <p:stCondLst>
                                    <p:cond delay="50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8" fill="hold" nodeType="withEffect">
                                  <p:stCondLst>
                                    <p:cond delay="50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3" grpId="0" animBg="1"/>
      <p:bldP spid="33" grpId="0"/>
      <p:bldP spid="35" grpId="0"/>
      <p:bldP spid="37" grpId="0"/>
      <p:bldP spid="39" grpId="0"/>
      <p:bldP spid="40"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活动采风</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TOUR ACTIVITIES</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pic>
        <p:nvPicPr>
          <p:cNvPr id="3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4052" y="1131590"/>
            <a:ext cx="1849990" cy="120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8"/>
          <a:stretch>
            <a:fillRect/>
          </a:stretch>
        </p:blipFill>
        <p:spPr bwMode="auto">
          <a:xfrm>
            <a:off x="765744" y="1131590"/>
            <a:ext cx="1862038" cy="120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descr="E:\图片素材库\jpg\商务\图片包\631.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643" y="2427734"/>
            <a:ext cx="1890024" cy="1222043"/>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679526" y="2427734"/>
            <a:ext cx="1841778" cy="1222038"/>
            <a:chOff x="3946913" y="1827911"/>
            <a:chExt cx="1958168" cy="1283142"/>
          </a:xfrm>
          <a:solidFill>
            <a:srgbClr val="005A9E"/>
          </a:solidFill>
        </p:grpSpPr>
        <p:sp>
          <p:nvSpPr>
            <p:cNvPr id="46" name="矩形 45"/>
            <p:cNvSpPr/>
            <p:nvPr/>
          </p:nvSpPr>
          <p:spPr>
            <a:xfrm>
              <a:off x="3946913" y="1827911"/>
              <a:ext cx="1958168" cy="1283142"/>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a:solidFill>
                  <a:sysClr val="window" lastClr="FFFFFF"/>
                </a:solidFill>
                <a:latin typeface="Arial" panose="020B0604020202020204"/>
                <a:ea typeface="微软雅黑" panose="020B0503020204020204" pitchFamily="34" charset="-122"/>
                <a:sym typeface="Arial" panose="020B0604020202020204"/>
              </a:endParaRPr>
            </a:p>
          </p:txBody>
        </p:sp>
        <p:sp>
          <p:nvSpPr>
            <p:cNvPr id="47" name="TextBox 17"/>
            <p:cNvSpPr txBox="1">
              <a:spLocks noChangeArrowheads="1"/>
            </p:cNvSpPr>
            <p:nvPr/>
          </p:nvSpPr>
          <p:spPr bwMode="auto">
            <a:xfrm flipH="1">
              <a:off x="4086606" y="2207583"/>
              <a:ext cx="1768835" cy="678649"/>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grpSp>
        <p:nvGrpSpPr>
          <p:cNvPr id="48" name="组合 47"/>
          <p:cNvGrpSpPr/>
          <p:nvPr/>
        </p:nvGrpSpPr>
        <p:grpSpPr>
          <a:xfrm>
            <a:off x="765741" y="2427734"/>
            <a:ext cx="1862043" cy="1222039"/>
            <a:chOff x="0" y="2095862"/>
            <a:chExt cx="1979711" cy="1283142"/>
          </a:xfrm>
          <a:solidFill>
            <a:srgbClr val="005A9E"/>
          </a:solidFill>
        </p:grpSpPr>
        <p:sp>
          <p:nvSpPr>
            <p:cNvPr id="49" name="矩形 48"/>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50" name="TextBox 18"/>
            <p:cNvSpPr txBox="1">
              <a:spLocks noChangeArrowheads="1"/>
            </p:cNvSpPr>
            <p:nvPr/>
          </p:nvSpPr>
          <p:spPr bwMode="auto">
            <a:xfrm flipH="1">
              <a:off x="57835" y="2432023"/>
              <a:ext cx="1809342" cy="678648"/>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grpSp>
        <p:nvGrpSpPr>
          <p:cNvPr id="51" name="组合 50"/>
          <p:cNvGrpSpPr/>
          <p:nvPr/>
        </p:nvGrpSpPr>
        <p:grpSpPr>
          <a:xfrm>
            <a:off x="2705905" y="1131590"/>
            <a:ext cx="1890024" cy="1207528"/>
            <a:chOff x="2072433" y="511758"/>
            <a:chExt cx="2009463" cy="1267904"/>
          </a:xfrm>
        </p:grpSpPr>
        <p:sp>
          <p:nvSpPr>
            <p:cNvPr id="52" name="矩形 51"/>
            <p:cNvSpPr/>
            <p:nvPr/>
          </p:nvSpPr>
          <p:spPr>
            <a:xfrm>
              <a:off x="2072433" y="511758"/>
              <a:ext cx="2009463" cy="1267904"/>
            </a:xfrm>
            <a:prstGeom prst="rect">
              <a:avLst/>
            </a:prstGeom>
            <a:solidFill>
              <a:srgbClr val="005A9E"/>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a:solidFill>
                  <a:sysClr val="window" lastClr="FFFFFF"/>
                </a:solidFill>
                <a:latin typeface="Arial" panose="020B0604020202020204"/>
                <a:ea typeface="微软雅黑" panose="020B0503020204020204" pitchFamily="34" charset="-122"/>
                <a:sym typeface="Arial" panose="020B0604020202020204"/>
              </a:endParaRPr>
            </a:p>
          </p:txBody>
        </p:sp>
        <p:sp>
          <p:nvSpPr>
            <p:cNvPr id="53" name="TextBox 18"/>
            <p:cNvSpPr txBox="1">
              <a:spLocks noChangeArrowheads="1"/>
            </p:cNvSpPr>
            <p:nvPr/>
          </p:nvSpPr>
          <p:spPr bwMode="auto">
            <a:xfrm flipH="1">
              <a:off x="2110226" y="866641"/>
              <a:ext cx="1957873" cy="678647"/>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sp>
        <p:nvSpPr>
          <p:cNvPr id="54" name="TextBox 25"/>
          <p:cNvSpPr txBox="1"/>
          <p:nvPr/>
        </p:nvSpPr>
        <p:spPr>
          <a:xfrm>
            <a:off x="683568" y="3867894"/>
            <a:ext cx="7776220" cy="964385"/>
          </a:xfrm>
          <a:prstGeom prst="rect">
            <a:avLst/>
          </a:prstGeom>
          <a:noFill/>
        </p:spPr>
        <p:txBody>
          <a:bodyPr wrap="square" lIns="86378" tIns="43189" rIns="86378" bIns="43189" rtlCol="0">
            <a:spAutoFit/>
          </a:bodyPr>
          <a:lstStyle/>
          <a:p>
            <a:pPr>
              <a:lnSpc>
                <a:spcPct val="150000"/>
              </a:lnSpc>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a:t>
            </a:r>
            <a:endParaRPr lang="en-US" altLang="zh-CN" sz="1400" b="1" dirty="0">
              <a:solidFill>
                <a:schemeClr val="tx2"/>
              </a:solidFill>
              <a:latin typeface="Arial" panose="020B0604020202020204"/>
              <a:ea typeface="微软雅黑" panose="020B0503020204020204" pitchFamily="34" charset="-122"/>
              <a:sym typeface="Arial" panose="020B0604020202020204"/>
            </a:endParaRPr>
          </a:p>
          <a:p>
            <a:pPr>
              <a:lnSpc>
                <a:spcPct val="150000"/>
              </a:lnSpc>
            </a:pPr>
            <a:r>
              <a:rPr lang="zh-CN" altLang="en-US" sz="1200" dirty="0">
                <a:solidFill>
                  <a:schemeClr val="tx2"/>
                </a:solidFill>
                <a:latin typeface="Arial" panose="020B0604020202020204"/>
                <a:ea typeface="微软雅黑" panose="020B0503020204020204" pitchFamily="34" charset="-122"/>
                <a:sym typeface="Arial" panose="020B0604020202020204"/>
              </a:rPr>
              <a:t>单击此处添加文本单击此处添加文本 单击此处添加文本单击此处添加文本单击此处添加文本单击此处添加文本 单击此处添加文本单击此处添加文本。</a:t>
            </a:r>
            <a:endParaRPr lang="en-US" altLang="zh-CN" sz="1200" dirty="0">
              <a:solidFill>
                <a:schemeClr val="tx2"/>
              </a:solidFill>
              <a:latin typeface="Arial" panose="020B0604020202020204"/>
              <a:ea typeface="微软雅黑" panose="020B0503020204020204" pitchFamily="34" charset="-122"/>
              <a:sym typeface="Arial" panose="020B0604020202020204"/>
            </a:endParaRPr>
          </a:p>
        </p:txBody>
      </p:sp>
      <p:pic>
        <p:nvPicPr>
          <p:cNvPr id="6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8"/>
          <a:stretch>
            <a:fillRect/>
          </a:stretch>
        </p:blipFill>
        <p:spPr bwMode="auto">
          <a:xfrm>
            <a:off x="6602165" y="1131590"/>
            <a:ext cx="1862038" cy="120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组合 63"/>
          <p:cNvGrpSpPr/>
          <p:nvPr/>
        </p:nvGrpSpPr>
        <p:grpSpPr>
          <a:xfrm>
            <a:off x="6602162" y="2427734"/>
            <a:ext cx="1862043" cy="1222039"/>
            <a:chOff x="0" y="2095862"/>
            <a:chExt cx="1979711" cy="1283142"/>
          </a:xfrm>
          <a:solidFill>
            <a:srgbClr val="005A9E"/>
          </a:solidFill>
        </p:grpSpPr>
        <p:sp>
          <p:nvSpPr>
            <p:cNvPr id="65" name="矩形 64"/>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6" name="TextBox 18"/>
            <p:cNvSpPr txBox="1">
              <a:spLocks noChangeArrowheads="1"/>
            </p:cNvSpPr>
            <p:nvPr/>
          </p:nvSpPr>
          <p:spPr bwMode="auto">
            <a:xfrm flipH="1">
              <a:off x="57835" y="2432023"/>
              <a:ext cx="1809342" cy="678648"/>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    </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a:p>
              <a:pPr defTabSz="863600">
                <a:defRPr/>
              </a:pPr>
              <a:r>
                <a:rPr lang="zh-CN" altLang="en-US" kern="0" dirty="0">
                  <a:solidFill>
                    <a:sysClr val="window" lastClr="FFFFFF">
                      <a:lumMod val="95000"/>
                    </a:sysClr>
                  </a:solidFill>
                  <a:latin typeface="Arial" panose="020B0604020202020204"/>
                  <a:ea typeface="微软雅黑" panose="020B0503020204020204" pitchFamily="34" charset="-122"/>
                  <a:sym typeface="Arial" panose="020B0604020202020204"/>
                </a:rPr>
                <a:t>点击添加文本</a:t>
              </a:r>
              <a:endParaRPr lang="en-US" altLang="zh-CN" kern="0" dirty="0">
                <a:solidFill>
                  <a:sysClr val="window" lastClr="FFFFFF">
                    <a:lumMod val="95000"/>
                  </a:sysClr>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3" presetClass="entr" presetSubtype="528"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 calcmode="lin" valueType="num">
                                      <p:cBhvr>
                                        <p:cTn id="33" dur="500" fill="hold"/>
                                        <p:tgtEl>
                                          <p:spTgt spid="41"/>
                                        </p:tgtEl>
                                        <p:attrNameLst>
                                          <p:attrName>ppt_x</p:attrName>
                                        </p:attrNameLst>
                                      </p:cBhvr>
                                      <p:tavLst>
                                        <p:tav tm="0">
                                          <p:val>
                                            <p:fltVal val="0.5"/>
                                          </p:val>
                                        </p:tav>
                                        <p:tav tm="100000">
                                          <p:val>
                                            <p:strVal val="#ppt_x"/>
                                          </p:val>
                                        </p:tav>
                                      </p:tavLst>
                                    </p:anim>
                                    <p:anim calcmode="lin" valueType="num">
                                      <p:cBhvr>
                                        <p:cTn id="34" dur="500" fill="hold"/>
                                        <p:tgtEl>
                                          <p:spTgt spid="4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25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 calcmode="lin" valueType="num">
                                      <p:cBhvr>
                                        <p:cTn id="39" dur="500" fill="hold"/>
                                        <p:tgtEl>
                                          <p:spTgt spid="48"/>
                                        </p:tgtEl>
                                        <p:attrNameLst>
                                          <p:attrName>ppt_x</p:attrName>
                                        </p:attrNameLst>
                                      </p:cBhvr>
                                      <p:tavLst>
                                        <p:tav tm="0">
                                          <p:val>
                                            <p:fltVal val="0.5"/>
                                          </p:val>
                                        </p:tav>
                                        <p:tav tm="100000">
                                          <p:val>
                                            <p:strVal val="#ppt_x"/>
                                          </p:val>
                                        </p:tav>
                                      </p:tavLst>
                                    </p:anim>
                                    <p:anim calcmode="lin" valueType="num">
                                      <p:cBhvr>
                                        <p:cTn id="40" dur="500" fill="hold"/>
                                        <p:tgtEl>
                                          <p:spTgt spid="48"/>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50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 calcmode="lin" valueType="num">
                                      <p:cBhvr>
                                        <p:cTn id="45" dur="500" fill="hold"/>
                                        <p:tgtEl>
                                          <p:spTgt spid="44"/>
                                        </p:tgtEl>
                                        <p:attrNameLst>
                                          <p:attrName>ppt_x</p:attrName>
                                        </p:attrNameLst>
                                      </p:cBhvr>
                                      <p:tavLst>
                                        <p:tav tm="0">
                                          <p:val>
                                            <p:fltVal val="0.5"/>
                                          </p:val>
                                        </p:tav>
                                        <p:tav tm="100000">
                                          <p:val>
                                            <p:strVal val="#ppt_x"/>
                                          </p:val>
                                        </p:tav>
                                      </p:tavLst>
                                    </p:anim>
                                    <p:anim calcmode="lin" valueType="num">
                                      <p:cBhvr>
                                        <p:cTn id="46" dur="500" fill="hold"/>
                                        <p:tgtEl>
                                          <p:spTgt spid="4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 calcmode="lin" valueType="num">
                                      <p:cBhvr>
                                        <p:cTn id="51" dur="500" fill="hold"/>
                                        <p:tgtEl>
                                          <p:spTgt spid="51"/>
                                        </p:tgtEl>
                                        <p:attrNameLst>
                                          <p:attrName>ppt_x</p:attrName>
                                        </p:attrNameLst>
                                      </p:cBhvr>
                                      <p:tavLst>
                                        <p:tav tm="0">
                                          <p:val>
                                            <p:fltVal val="0.5"/>
                                          </p:val>
                                        </p:tav>
                                        <p:tav tm="100000">
                                          <p:val>
                                            <p:strVal val="#ppt_x"/>
                                          </p:val>
                                        </p:tav>
                                      </p:tavLst>
                                    </p:anim>
                                    <p:anim calcmode="lin" valueType="num">
                                      <p:cBhvr>
                                        <p:cTn id="52" dur="500" fill="hold"/>
                                        <p:tgtEl>
                                          <p:spTgt spid="51"/>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7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 calcmode="lin" valueType="num">
                                      <p:cBhvr>
                                        <p:cTn id="57" dur="500" fill="hold"/>
                                        <p:tgtEl>
                                          <p:spTgt spid="36"/>
                                        </p:tgtEl>
                                        <p:attrNameLst>
                                          <p:attrName>ppt_x</p:attrName>
                                        </p:attrNameLst>
                                      </p:cBhvr>
                                      <p:tavLst>
                                        <p:tav tm="0">
                                          <p:val>
                                            <p:fltVal val="0.5"/>
                                          </p:val>
                                        </p:tav>
                                        <p:tav tm="100000">
                                          <p:val>
                                            <p:strVal val="#ppt_x"/>
                                          </p:val>
                                        </p:tav>
                                      </p:tavLst>
                                    </p:anim>
                                    <p:anim calcmode="lin" valueType="num">
                                      <p:cBhvr>
                                        <p:cTn id="58" dur="500" fill="hold"/>
                                        <p:tgtEl>
                                          <p:spTgt spid="3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10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 calcmode="lin" valueType="num">
                                      <p:cBhvr>
                                        <p:cTn id="63" dur="500" fill="hold"/>
                                        <p:tgtEl>
                                          <p:spTgt spid="45"/>
                                        </p:tgtEl>
                                        <p:attrNameLst>
                                          <p:attrName>ppt_x</p:attrName>
                                        </p:attrNameLst>
                                      </p:cBhvr>
                                      <p:tavLst>
                                        <p:tav tm="0">
                                          <p:val>
                                            <p:fltVal val="0.5"/>
                                          </p:val>
                                        </p:tav>
                                        <p:tav tm="100000">
                                          <p:val>
                                            <p:strVal val="#ppt_x"/>
                                          </p:val>
                                        </p:tav>
                                      </p:tavLst>
                                    </p:anim>
                                    <p:anim calcmode="lin" valueType="num">
                                      <p:cBhvr>
                                        <p:cTn id="64" dur="500" fill="hold"/>
                                        <p:tgtEl>
                                          <p:spTgt spid="45"/>
                                        </p:tgtEl>
                                        <p:attrNameLst>
                                          <p:attrName>ppt_y</p:attrName>
                                        </p:attrNameLst>
                                      </p:cBhvr>
                                      <p:tavLst>
                                        <p:tav tm="0">
                                          <p:val>
                                            <p:fltVal val="0.5"/>
                                          </p:val>
                                        </p:tav>
                                        <p:tav tm="100000">
                                          <p:val>
                                            <p:strVal val="#ppt_y"/>
                                          </p:val>
                                        </p:tav>
                                      </p:tavLst>
                                    </p:anim>
                                  </p:childTnLst>
                                </p:cTn>
                              </p:par>
                            </p:childTnLst>
                          </p:cTn>
                        </p:par>
                        <p:par>
                          <p:cTn id="65" fill="hold">
                            <p:stCondLst>
                              <p:cond delay="3149"/>
                            </p:stCondLst>
                            <p:childTnLst>
                              <p:par>
                                <p:cTn id="66" presetID="23" presetClass="entr" presetSubtype="528"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 calcmode="lin" valueType="num">
                                      <p:cBhvr>
                                        <p:cTn id="70" dur="500" fill="hold"/>
                                        <p:tgtEl>
                                          <p:spTgt spid="63"/>
                                        </p:tgtEl>
                                        <p:attrNameLst>
                                          <p:attrName>ppt_x</p:attrName>
                                        </p:attrNameLst>
                                      </p:cBhvr>
                                      <p:tavLst>
                                        <p:tav tm="0">
                                          <p:val>
                                            <p:fltVal val="0.5"/>
                                          </p:val>
                                        </p:tav>
                                        <p:tav tm="100000">
                                          <p:val>
                                            <p:strVal val="#ppt_x"/>
                                          </p:val>
                                        </p:tav>
                                      </p:tavLst>
                                    </p:anim>
                                    <p:anim calcmode="lin" valueType="num">
                                      <p:cBhvr>
                                        <p:cTn id="71" dur="500" fill="hold"/>
                                        <p:tgtEl>
                                          <p:spTgt spid="63"/>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250"/>
                                  </p:stCondLst>
                                  <p:childTnLst>
                                    <p:set>
                                      <p:cBhvr>
                                        <p:cTn id="73" dur="1" fill="hold">
                                          <p:stCondLst>
                                            <p:cond delay="0"/>
                                          </p:stCondLst>
                                        </p:cTn>
                                        <p:tgtEl>
                                          <p:spTgt spid="64"/>
                                        </p:tgtEl>
                                        <p:attrNameLst>
                                          <p:attrName>style.visibility</p:attrName>
                                        </p:attrNameLst>
                                      </p:cBhvr>
                                      <p:to>
                                        <p:strVal val="visible"/>
                                      </p:to>
                                    </p:set>
                                    <p:anim calcmode="lin" valueType="num">
                                      <p:cBhvr>
                                        <p:cTn id="74" dur="500" fill="hold"/>
                                        <p:tgtEl>
                                          <p:spTgt spid="64"/>
                                        </p:tgtEl>
                                        <p:attrNameLst>
                                          <p:attrName>ppt_w</p:attrName>
                                        </p:attrNameLst>
                                      </p:cBhvr>
                                      <p:tavLst>
                                        <p:tav tm="0">
                                          <p:val>
                                            <p:fltVal val="0"/>
                                          </p:val>
                                        </p:tav>
                                        <p:tav tm="100000">
                                          <p:val>
                                            <p:strVal val="#ppt_w"/>
                                          </p:val>
                                        </p:tav>
                                      </p:tavLst>
                                    </p:anim>
                                    <p:anim calcmode="lin" valueType="num">
                                      <p:cBhvr>
                                        <p:cTn id="75" dur="500" fill="hold"/>
                                        <p:tgtEl>
                                          <p:spTgt spid="64"/>
                                        </p:tgtEl>
                                        <p:attrNameLst>
                                          <p:attrName>ppt_h</p:attrName>
                                        </p:attrNameLst>
                                      </p:cBhvr>
                                      <p:tavLst>
                                        <p:tav tm="0">
                                          <p:val>
                                            <p:fltVal val="0"/>
                                          </p:val>
                                        </p:tav>
                                        <p:tav tm="100000">
                                          <p:val>
                                            <p:strVal val="#ppt_h"/>
                                          </p:val>
                                        </p:tav>
                                      </p:tavLst>
                                    </p:anim>
                                    <p:anim calcmode="lin" valueType="num">
                                      <p:cBhvr>
                                        <p:cTn id="76" dur="500" fill="hold"/>
                                        <p:tgtEl>
                                          <p:spTgt spid="64"/>
                                        </p:tgtEl>
                                        <p:attrNameLst>
                                          <p:attrName>ppt_x</p:attrName>
                                        </p:attrNameLst>
                                      </p:cBhvr>
                                      <p:tavLst>
                                        <p:tav tm="0">
                                          <p:val>
                                            <p:fltVal val="0.5"/>
                                          </p:val>
                                        </p:tav>
                                        <p:tav tm="100000">
                                          <p:val>
                                            <p:strVal val="#ppt_x"/>
                                          </p:val>
                                        </p:tav>
                                      </p:tavLst>
                                    </p:anim>
                                    <p:anim calcmode="lin" valueType="num">
                                      <p:cBhvr>
                                        <p:cTn id="77" dur="500" fill="hold"/>
                                        <p:tgtEl>
                                          <p:spTgt spid="64"/>
                                        </p:tgtEl>
                                        <p:attrNameLst>
                                          <p:attrName>ppt_y</p:attrName>
                                        </p:attrNameLst>
                                      </p:cBhvr>
                                      <p:tavLst>
                                        <p:tav tm="0">
                                          <p:val>
                                            <p:fltVal val="0.5"/>
                                          </p:val>
                                        </p:tav>
                                        <p:tav tm="100000">
                                          <p:val>
                                            <p:strVal val="#ppt_y"/>
                                          </p:val>
                                        </p:tav>
                                      </p:tavLst>
                                    </p:anim>
                                  </p:childTnLst>
                                </p:cTn>
                              </p:par>
                            </p:childTnLst>
                          </p:cTn>
                        </p:par>
                        <p:par>
                          <p:cTn id="78" fill="hold">
                            <p:stCondLst>
                              <p:cond delay="3649"/>
                            </p:stCondLst>
                            <p:childTnLst>
                              <p:par>
                                <p:cTn id="79" presetID="22" presetClass="entr" presetSubtype="8"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制度篇</a:t>
            </a:r>
            <a:endPar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system of post</a:t>
            </a:r>
            <a:endPar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1">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考勤管理</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ATTENDANCE MANAGEMENT</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24" name="矩形 23"/>
          <p:cNvSpPr/>
          <p:nvPr/>
        </p:nvSpPr>
        <p:spPr>
          <a:xfrm>
            <a:off x="652771" y="1275606"/>
            <a:ext cx="2970100" cy="3173946"/>
          </a:xfrm>
          <a:prstGeom prst="rect">
            <a:avLst/>
          </a:prstGeom>
        </p:spPr>
        <p:txBody>
          <a:bodyPr wrap="square">
            <a:spAutoFit/>
          </a:bodyPr>
          <a:lstStyle/>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第一条</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为维护正常的工作秩序，强化全体职工的纪律观念，结合公司实际情况，制定本制度。</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 </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第二条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考勤制度是加强公司劳动纪律，维护正常的生产秩序和工作秩序，提高劳动生产效率，搞好企业管理的一项重要工作。全体员工要提高认识，自觉地、认真地执行考勤制度。 </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第三条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公司的考勤管理由人力资源部负责实施。 </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第四条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各部门经理、主管对本部门人员的考勤工作负有监督的义务。 </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第五条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公司考勤实行打卡制度，员工上、下班均需打卡（共计每日2次）。员工应亲自打卡，不得帮助他人打卡和接受他人帮助打卡。</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p:txBody>
      </p:sp>
      <p:sp>
        <p:nvSpPr>
          <p:cNvPr id="25" name="矩形 24"/>
          <p:cNvSpPr/>
          <p:nvPr/>
        </p:nvSpPr>
        <p:spPr>
          <a:xfrm>
            <a:off x="4541203" y="1275606"/>
            <a:ext cx="3932261" cy="3012363"/>
          </a:xfrm>
          <a:prstGeom prst="rect">
            <a:avLst/>
          </a:prstGeom>
        </p:spPr>
        <p:txBody>
          <a:bodyPr wrap="square">
            <a:spAutoFit/>
          </a:bodyPr>
          <a:lstStyle/>
          <a:p>
            <a:pPr algn="just"/>
            <a:r>
              <a:rPr lang="zh-CN" altLang="en-US" sz="1125" b="1" dirty="0">
                <a:solidFill>
                  <a:schemeClr val="tx2"/>
                </a:solidFill>
                <a:latin typeface="Arial" panose="020B0604020202020204"/>
                <a:ea typeface="微软雅黑" panose="020B0503020204020204" pitchFamily="34" charset="-122"/>
                <a:sym typeface="Arial" panose="020B0604020202020204"/>
              </a:rPr>
              <a:t>第六条 </a:t>
            </a:r>
            <a:endParaRPr lang="en-US" altLang="zh-CN" sz="1125" b="1" dirty="0">
              <a:solidFill>
                <a:schemeClr val="tx2"/>
              </a:solidFill>
              <a:latin typeface="Arial" panose="020B0604020202020204"/>
              <a:ea typeface="微软雅黑" panose="020B0503020204020204" pitchFamily="34" charset="-122"/>
              <a:sym typeface="Arial" panose="020B0604020202020204"/>
            </a:endParaRPr>
          </a:p>
          <a:p>
            <a:pPr algn="just"/>
            <a:endParaRPr lang="en-US" altLang="zh-CN" sz="1500"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200" spc="225" dirty="0">
                <a:solidFill>
                  <a:schemeClr val="tx2"/>
                </a:solidFill>
                <a:latin typeface="Arial" panose="020B0604020202020204"/>
                <a:ea typeface="微软雅黑" panose="020B0503020204020204" pitchFamily="34" charset="-122"/>
                <a:sym typeface="Arial" panose="020B0604020202020204"/>
              </a:rPr>
              <a:t>考勤记录作为年度个人工作考评的参考依据。 </a:t>
            </a:r>
            <a:endParaRPr lang="zh-CN" altLang="en-US" sz="1200"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12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第七条 工作时间</a:t>
            </a:r>
            <a:endParaRPr lang="zh-CN" altLang="en-US" sz="1125"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1、本企业全体员工每日工作时间一律以八小时为标准。 </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2、上午上班时间为8时30分，下班时间为12时；下午上班时间为13时，下班时间为17时30分。</a:t>
            </a:r>
            <a:endParaRPr lang="en-US" altLang="zh-CN"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900" spc="225" dirty="0">
                <a:solidFill>
                  <a:schemeClr val="tx2"/>
                </a:solidFill>
                <a:latin typeface="Arial" panose="020B0604020202020204"/>
                <a:ea typeface="微软雅黑" panose="020B0503020204020204" pitchFamily="34" charset="-122"/>
                <a:sym typeface="Arial" panose="020B0604020202020204"/>
              </a:rPr>
              <a:t> </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125" b="1" spc="225" dirty="0">
                <a:solidFill>
                  <a:schemeClr val="tx2"/>
                </a:solidFill>
                <a:latin typeface="Arial" panose="020B0604020202020204"/>
                <a:ea typeface="微软雅黑" panose="020B0503020204020204" pitchFamily="34" charset="-122"/>
                <a:sym typeface="Arial" panose="020B0604020202020204"/>
              </a:rPr>
              <a:t>第八条 迟到、早退 </a:t>
            </a:r>
            <a:endParaRPr lang="en-US" altLang="zh-CN" sz="1125" b="1" spc="225" dirty="0">
              <a:solidFill>
                <a:schemeClr val="tx2"/>
              </a:solidFill>
              <a:latin typeface="Arial" panose="020B0604020202020204"/>
              <a:ea typeface="微软雅黑" panose="020B0503020204020204" pitchFamily="34" charset="-122"/>
              <a:sym typeface="Arial" panose="020B0604020202020204"/>
            </a:endParaRPr>
          </a:p>
          <a:p>
            <a:pPr algn="just"/>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1</a:t>
            </a:r>
            <a:r>
              <a:rPr lang="zh-CN" altLang="en-US" sz="900" spc="225" dirty="0">
                <a:solidFill>
                  <a:schemeClr val="tx2"/>
                </a:solidFill>
                <a:latin typeface="Arial" panose="020B0604020202020204"/>
                <a:ea typeface="微软雅黑" panose="020B0503020204020204" pitchFamily="34" charset="-122"/>
                <a:sym typeface="Arial" panose="020B0604020202020204"/>
              </a:rPr>
              <a:t>、班</a:t>
            </a:r>
            <a:r>
              <a:rPr lang="en-US" altLang="zh-CN" sz="900" spc="225" dirty="0">
                <a:solidFill>
                  <a:schemeClr val="tx2"/>
                </a:solidFill>
                <a:latin typeface="Arial" panose="020B0604020202020204"/>
                <a:ea typeface="微软雅黑" panose="020B0503020204020204" pitchFamily="34" charset="-122"/>
                <a:sym typeface="Arial" panose="020B0604020202020204"/>
              </a:rPr>
              <a:t>15</a:t>
            </a:r>
            <a:r>
              <a:rPr lang="zh-CN" altLang="en-US" sz="900" spc="225" dirty="0">
                <a:solidFill>
                  <a:schemeClr val="tx2"/>
                </a:solidFill>
                <a:latin typeface="Arial" panose="020B0604020202020204"/>
                <a:ea typeface="微软雅黑" panose="020B0503020204020204" pitchFamily="34" charset="-122"/>
                <a:sym typeface="Arial" panose="020B0604020202020204"/>
              </a:rPr>
              <a:t>分钟以后到达，视为迟到，下班</a:t>
            </a:r>
            <a:r>
              <a:rPr lang="en-US" altLang="zh-CN" sz="900" spc="225" dirty="0">
                <a:solidFill>
                  <a:schemeClr val="tx2"/>
                </a:solidFill>
                <a:latin typeface="Arial" panose="020B0604020202020204"/>
                <a:ea typeface="微软雅黑" panose="020B0503020204020204" pitchFamily="34" charset="-122"/>
                <a:sym typeface="Arial" panose="020B0604020202020204"/>
              </a:rPr>
              <a:t>15</a:t>
            </a:r>
            <a:r>
              <a:rPr lang="zh-CN" altLang="en-US" sz="900" spc="225" dirty="0">
                <a:solidFill>
                  <a:schemeClr val="tx2"/>
                </a:solidFill>
                <a:latin typeface="Arial" panose="020B0604020202020204"/>
                <a:ea typeface="微软雅黑" panose="020B0503020204020204" pitchFamily="34" charset="-122"/>
                <a:sym typeface="Arial" panose="020B0604020202020204"/>
              </a:rPr>
              <a:t>分钟以前离开，视为早退。 </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2</a:t>
            </a:r>
            <a:r>
              <a:rPr lang="zh-CN" altLang="en-US" sz="900" spc="225" dirty="0">
                <a:solidFill>
                  <a:schemeClr val="tx2"/>
                </a:solidFill>
                <a:latin typeface="Arial" panose="020B0604020202020204"/>
                <a:ea typeface="微软雅黑" panose="020B0503020204020204" pitchFamily="34" charset="-122"/>
                <a:sym typeface="Arial" panose="020B0604020202020204"/>
              </a:rPr>
              <a:t>、以月为计算单位，第一次迟到早退扣款</a:t>
            </a:r>
            <a:r>
              <a:rPr lang="en-US" altLang="zh-CN" sz="900" spc="225" dirty="0">
                <a:solidFill>
                  <a:schemeClr val="tx2"/>
                </a:solidFill>
                <a:latin typeface="Arial" panose="020B0604020202020204"/>
                <a:ea typeface="微软雅黑" panose="020B0503020204020204" pitchFamily="34" charset="-122"/>
                <a:sym typeface="Arial" panose="020B0604020202020204"/>
              </a:rPr>
              <a:t>10</a:t>
            </a:r>
            <a:r>
              <a:rPr lang="zh-CN" altLang="en-US" sz="900" spc="225" dirty="0">
                <a:solidFill>
                  <a:schemeClr val="tx2"/>
                </a:solidFill>
                <a:latin typeface="Arial" panose="020B0604020202020204"/>
                <a:ea typeface="微软雅黑" panose="020B0503020204020204" pitchFamily="34" charset="-122"/>
                <a:sym typeface="Arial" panose="020B0604020202020204"/>
              </a:rPr>
              <a:t>元，第二次迟到早退扣款</a:t>
            </a:r>
            <a:r>
              <a:rPr lang="en-US" altLang="zh-CN" sz="900" spc="225" dirty="0">
                <a:solidFill>
                  <a:schemeClr val="tx2"/>
                </a:solidFill>
                <a:latin typeface="Arial" panose="020B0604020202020204"/>
                <a:ea typeface="微软雅黑" panose="020B0503020204020204" pitchFamily="34" charset="-122"/>
                <a:sym typeface="Arial" panose="020B0604020202020204"/>
              </a:rPr>
              <a:t>20</a:t>
            </a:r>
            <a:r>
              <a:rPr lang="zh-CN" altLang="en-US" sz="900" spc="225" dirty="0">
                <a:solidFill>
                  <a:schemeClr val="tx2"/>
                </a:solidFill>
                <a:latin typeface="Arial" panose="020B0604020202020204"/>
                <a:ea typeface="微软雅黑" panose="020B0503020204020204" pitchFamily="34" charset="-122"/>
                <a:sym typeface="Arial" panose="020B0604020202020204"/>
              </a:rPr>
              <a:t>元；第三次迟到早退扣款</a:t>
            </a:r>
            <a:r>
              <a:rPr lang="en-US" altLang="zh-CN" sz="900" spc="225" dirty="0">
                <a:solidFill>
                  <a:schemeClr val="tx2"/>
                </a:solidFill>
                <a:latin typeface="Arial" panose="020B0604020202020204"/>
                <a:ea typeface="微软雅黑" panose="020B0503020204020204" pitchFamily="34" charset="-122"/>
                <a:sym typeface="Arial" panose="020B0604020202020204"/>
              </a:rPr>
              <a:t>30</a:t>
            </a:r>
            <a:r>
              <a:rPr lang="zh-CN" altLang="en-US" sz="900" spc="225" dirty="0">
                <a:solidFill>
                  <a:schemeClr val="tx2"/>
                </a:solidFill>
                <a:latin typeface="Arial" panose="020B0604020202020204"/>
                <a:ea typeface="微软雅黑" panose="020B0503020204020204" pitchFamily="34" charset="-122"/>
                <a:sym typeface="Arial" panose="020B0604020202020204"/>
              </a:rPr>
              <a:t>元，累计增加。 </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3</a:t>
            </a:r>
            <a:r>
              <a:rPr lang="zh-CN" altLang="en-US" sz="900" spc="225" dirty="0">
                <a:solidFill>
                  <a:schemeClr val="tx2"/>
                </a:solidFill>
                <a:latin typeface="Arial" panose="020B0604020202020204"/>
                <a:ea typeface="微软雅黑" panose="020B0503020204020204" pitchFamily="34" charset="-122"/>
                <a:sym typeface="Arial" panose="020B0604020202020204"/>
              </a:rPr>
              <a:t>、迟到早退情节严重屡教不改者，将给予通报批评、扣除绩效工资、直至解除劳动合同处理。 </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900" spc="225" dirty="0">
                <a:solidFill>
                  <a:schemeClr val="tx2"/>
                </a:solidFill>
                <a:latin typeface="Arial" panose="020B0604020202020204"/>
                <a:ea typeface="微软雅黑" panose="020B0503020204020204" pitchFamily="34" charset="-122"/>
                <a:sym typeface="Arial" panose="020B0604020202020204"/>
              </a:rPr>
              <a:t>4</a:t>
            </a:r>
            <a:r>
              <a:rPr lang="zh-CN" altLang="en-US" sz="900" spc="225" dirty="0">
                <a:solidFill>
                  <a:schemeClr val="tx2"/>
                </a:solidFill>
                <a:latin typeface="Arial" panose="020B0604020202020204"/>
                <a:ea typeface="微软雅黑" panose="020B0503020204020204" pitchFamily="34" charset="-122"/>
                <a:sym typeface="Arial" panose="020B0604020202020204"/>
              </a:rPr>
              <a:t>、遇到恶劣天气、交通事故等特殊情况，属实的，经公司领导批准可不按迟到早退处理。</a:t>
            </a:r>
            <a:endParaRPr lang="zh-CN" altLang="en-US" sz="900" spc="225"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149"/>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请假流程</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LEAVE THE PROCESS </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0" name="Line 104"/>
          <p:cNvSpPr>
            <a:spLocks noChangeShapeType="1"/>
          </p:cNvSpPr>
          <p:nvPr/>
        </p:nvSpPr>
        <p:spPr bwMode="auto">
          <a:xfrm>
            <a:off x="3541875" y="2024890"/>
            <a:ext cx="0" cy="18682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2" name="Line 132"/>
          <p:cNvSpPr>
            <a:spLocks noChangeShapeType="1"/>
          </p:cNvSpPr>
          <p:nvPr/>
        </p:nvSpPr>
        <p:spPr bwMode="auto">
          <a:xfrm flipH="1">
            <a:off x="2830065" y="2211710"/>
            <a:ext cx="141409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13" name="组合 12"/>
          <p:cNvGrpSpPr/>
          <p:nvPr/>
        </p:nvGrpSpPr>
        <p:grpSpPr>
          <a:xfrm>
            <a:off x="3071105" y="1491630"/>
            <a:ext cx="941540" cy="532071"/>
            <a:chOff x="5734051" y="889000"/>
            <a:chExt cx="1255713" cy="709613"/>
          </a:xfrm>
          <a:solidFill>
            <a:srgbClr val="44CEB9"/>
          </a:solidFill>
        </p:grpSpPr>
        <p:sp>
          <p:nvSpPr>
            <p:cNvPr id="1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1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350" dirty="0">
                  <a:solidFill>
                    <a:schemeClr val="bg1"/>
                  </a:solidFill>
                  <a:latin typeface="Arial" panose="020B0604020202020204"/>
                  <a:ea typeface="微软雅黑" panose="020B0503020204020204" pitchFamily="34" charset="-122"/>
                  <a:sym typeface="Arial" panose="020B0604020202020204"/>
                </a:rPr>
                <a:t>申请</a:t>
              </a:r>
              <a:endParaRPr lang="zh-CN" altLang="en-US" sz="135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19" name="组合 18"/>
          <p:cNvGrpSpPr/>
          <p:nvPr/>
        </p:nvGrpSpPr>
        <p:grpSpPr>
          <a:xfrm>
            <a:off x="1547664" y="2011796"/>
            <a:ext cx="1278398" cy="357095"/>
            <a:chOff x="3768726" y="1582738"/>
            <a:chExt cx="1704975" cy="476250"/>
          </a:xfrm>
          <a:solidFill>
            <a:schemeClr val="bg1">
              <a:lumMod val="85000"/>
            </a:schemeClr>
          </a:solidFill>
        </p:grpSpPr>
        <p:sp>
          <p:nvSpPr>
            <p:cNvPr id="20"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1"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经理审批</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22" name="组合 21"/>
          <p:cNvGrpSpPr/>
          <p:nvPr/>
        </p:nvGrpSpPr>
        <p:grpSpPr>
          <a:xfrm>
            <a:off x="4252059" y="2011796"/>
            <a:ext cx="1278398" cy="357095"/>
            <a:chOff x="7375526" y="1582738"/>
            <a:chExt cx="1704975" cy="476250"/>
          </a:xfrm>
          <a:solidFill>
            <a:schemeClr val="bg1">
              <a:lumMod val="85000"/>
            </a:schemeClr>
          </a:solidFill>
        </p:grpSpPr>
        <p:sp>
          <p:nvSpPr>
            <p:cNvPr id="23"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6"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人力审批</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sp>
        <p:nvSpPr>
          <p:cNvPr id="30" name="Line 132"/>
          <p:cNvSpPr>
            <a:spLocks noChangeShapeType="1"/>
          </p:cNvSpPr>
          <p:nvPr/>
        </p:nvSpPr>
        <p:spPr bwMode="auto">
          <a:xfrm rot="16200000" flipH="1">
            <a:off x="2081665" y="2463738"/>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32" name="组合 31"/>
          <p:cNvGrpSpPr/>
          <p:nvPr/>
        </p:nvGrpSpPr>
        <p:grpSpPr>
          <a:xfrm>
            <a:off x="1547664" y="2571750"/>
            <a:ext cx="1278398" cy="357095"/>
            <a:chOff x="3768726" y="1582738"/>
            <a:chExt cx="1704975" cy="476250"/>
          </a:xfrm>
          <a:solidFill>
            <a:schemeClr val="bg1">
              <a:lumMod val="85000"/>
            </a:schemeClr>
          </a:solidFill>
        </p:grpSpPr>
        <p:sp>
          <p:nvSpPr>
            <p:cNvPr id="33"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4"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部门经理审批</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35" name="组合 34"/>
          <p:cNvGrpSpPr/>
          <p:nvPr/>
        </p:nvGrpSpPr>
        <p:grpSpPr>
          <a:xfrm>
            <a:off x="4252059" y="2571750"/>
            <a:ext cx="1278398" cy="357095"/>
            <a:chOff x="7375526" y="1582738"/>
            <a:chExt cx="1704975" cy="476250"/>
          </a:xfrm>
          <a:solidFill>
            <a:schemeClr val="bg1">
              <a:lumMod val="85000"/>
            </a:schemeClr>
          </a:solidFill>
        </p:grpSpPr>
        <p:sp>
          <p:nvSpPr>
            <p:cNvPr id="36"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7"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财务审批</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sp>
        <p:nvSpPr>
          <p:cNvPr id="38" name="Line 132"/>
          <p:cNvSpPr>
            <a:spLocks noChangeShapeType="1"/>
          </p:cNvSpPr>
          <p:nvPr/>
        </p:nvSpPr>
        <p:spPr bwMode="auto">
          <a:xfrm rot="16200000" flipH="1">
            <a:off x="2087724" y="3039802"/>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40" name="组合 39"/>
          <p:cNvGrpSpPr/>
          <p:nvPr/>
        </p:nvGrpSpPr>
        <p:grpSpPr>
          <a:xfrm>
            <a:off x="1553723" y="3147814"/>
            <a:ext cx="1278398" cy="357095"/>
            <a:chOff x="3768726" y="1582738"/>
            <a:chExt cx="1704975" cy="476250"/>
          </a:xfrm>
          <a:solidFill>
            <a:schemeClr val="bg1">
              <a:lumMod val="85000"/>
            </a:schemeClr>
          </a:solidFill>
        </p:grpSpPr>
        <p:sp>
          <p:nvSpPr>
            <p:cNvPr id="41"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2"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总监审批</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43" name="组合 42"/>
          <p:cNvGrpSpPr/>
          <p:nvPr/>
        </p:nvGrpSpPr>
        <p:grpSpPr>
          <a:xfrm>
            <a:off x="4258118" y="3147814"/>
            <a:ext cx="1278398" cy="357095"/>
            <a:chOff x="7375526" y="1582738"/>
            <a:chExt cx="1704975" cy="476250"/>
          </a:xfrm>
          <a:solidFill>
            <a:schemeClr val="bg1">
              <a:lumMod val="85000"/>
            </a:schemeClr>
          </a:solidFill>
        </p:grpSpPr>
        <p:sp>
          <p:nvSpPr>
            <p:cNvPr id="44"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5"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2"/>
                  </a:solidFill>
                  <a:latin typeface="Arial" panose="020B0604020202020204"/>
                  <a:ea typeface="微软雅黑" panose="020B0503020204020204" pitchFamily="34" charset="-122"/>
                  <a:sym typeface="Arial" panose="020B0604020202020204"/>
                </a:rPr>
                <a:t>老板审批</a:t>
              </a:r>
              <a:endParaRPr lang="zh-CN" altLang="en-US" sz="1200" dirty="0">
                <a:solidFill>
                  <a:schemeClr val="bg2"/>
                </a:solidFill>
                <a:latin typeface="Arial" panose="020B0604020202020204"/>
                <a:ea typeface="微软雅黑" panose="020B0503020204020204" pitchFamily="34" charset="-122"/>
                <a:sym typeface="Arial" panose="020B0604020202020204"/>
              </a:endParaRPr>
            </a:p>
          </p:txBody>
        </p:sp>
      </p:grpSp>
      <p:sp>
        <p:nvSpPr>
          <p:cNvPr id="47" name="Line 104"/>
          <p:cNvSpPr>
            <a:spLocks noChangeShapeType="1"/>
          </p:cNvSpPr>
          <p:nvPr/>
        </p:nvSpPr>
        <p:spPr bwMode="auto">
          <a:xfrm>
            <a:off x="3541875" y="3363838"/>
            <a:ext cx="0" cy="18682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48" name="Line 132"/>
          <p:cNvSpPr>
            <a:spLocks noChangeShapeType="1"/>
          </p:cNvSpPr>
          <p:nvPr/>
        </p:nvSpPr>
        <p:spPr bwMode="auto">
          <a:xfrm flipH="1">
            <a:off x="2843808" y="3326361"/>
            <a:ext cx="141409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nvGrpSpPr>
          <p:cNvPr id="49" name="组合 48"/>
          <p:cNvGrpSpPr/>
          <p:nvPr/>
        </p:nvGrpSpPr>
        <p:grpSpPr>
          <a:xfrm>
            <a:off x="3093118" y="3507854"/>
            <a:ext cx="941540" cy="532071"/>
            <a:chOff x="5734051" y="889000"/>
            <a:chExt cx="1255713" cy="709613"/>
          </a:xfrm>
          <a:solidFill>
            <a:srgbClr val="44CEB9"/>
          </a:solidFill>
        </p:grpSpPr>
        <p:sp>
          <p:nvSpPr>
            <p:cNvPr id="50"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bg1"/>
                </a:solidFill>
                <a:latin typeface="Arial" panose="020B0604020202020204"/>
                <a:ea typeface="微软雅黑" panose="020B0503020204020204" pitchFamily="34" charset="-122"/>
                <a:sym typeface="Arial" panose="020B0604020202020204"/>
              </a:endParaRPr>
            </a:p>
          </p:txBody>
        </p:sp>
        <p:sp>
          <p:nvSpPr>
            <p:cNvPr id="51"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350" dirty="0">
                  <a:solidFill>
                    <a:schemeClr val="bg1"/>
                  </a:solidFill>
                  <a:latin typeface="Arial" panose="020B0604020202020204"/>
                  <a:ea typeface="微软雅黑" panose="020B0503020204020204" pitchFamily="34" charset="-122"/>
                  <a:sym typeface="Arial" panose="020B0604020202020204"/>
                </a:rPr>
                <a:t>流程结束</a:t>
              </a:r>
              <a:endParaRPr lang="en-US" altLang="zh-CN" sz="1350" dirty="0">
                <a:solidFill>
                  <a:schemeClr val="bg1"/>
                </a:solidFill>
                <a:latin typeface="Arial" panose="020B0604020202020204"/>
                <a:ea typeface="微软雅黑" panose="020B0503020204020204" pitchFamily="34" charset="-122"/>
                <a:sym typeface="Arial" panose="020B0604020202020204"/>
              </a:endParaRPr>
            </a:p>
            <a:p>
              <a:pPr algn="ctr"/>
              <a:r>
                <a:rPr lang="zh-CN" altLang="en-US" sz="1350" dirty="0">
                  <a:solidFill>
                    <a:schemeClr val="bg1"/>
                  </a:solidFill>
                  <a:latin typeface="Arial" panose="020B0604020202020204"/>
                  <a:ea typeface="微软雅黑" panose="020B0503020204020204" pitchFamily="34" charset="-122"/>
                  <a:sym typeface="Arial" panose="020B0604020202020204"/>
                </a:rPr>
                <a:t>通知邮件</a:t>
              </a:r>
              <a:endParaRPr lang="zh-CN" altLang="en-US" sz="135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2" name="组合 1"/>
          <p:cNvGrpSpPr/>
          <p:nvPr/>
        </p:nvGrpSpPr>
        <p:grpSpPr>
          <a:xfrm>
            <a:off x="6660232" y="1851670"/>
            <a:ext cx="1295282" cy="3110373"/>
            <a:chOff x="7237531" y="2427734"/>
            <a:chExt cx="907405" cy="2178960"/>
          </a:xfrm>
        </p:grpSpPr>
        <p:sp>
          <p:nvSpPr>
            <p:cNvPr id="79" name="任意多边形: 形状 49"/>
            <p:cNvSpPr/>
            <p:nvPr/>
          </p:nvSpPr>
          <p:spPr bwMode="auto">
            <a:xfrm>
              <a:off x="7237531" y="2427734"/>
              <a:ext cx="907405" cy="2178960"/>
            </a:xfrm>
            <a:custGeom>
              <a:avLst/>
              <a:gdLst>
                <a:gd name="T0" fmla="*/ 564 w 647"/>
                <a:gd name="T1" fmla="*/ 327 h 1554"/>
                <a:gd name="T2" fmla="*/ 629 w 647"/>
                <a:gd name="T3" fmla="*/ 625 h 1554"/>
                <a:gd name="T4" fmla="*/ 542 w 647"/>
                <a:gd name="T5" fmla="*/ 747 h 1554"/>
                <a:gd name="T6" fmla="*/ 540 w 647"/>
                <a:gd name="T7" fmla="*/ 590 h 1554"/>
                <a:gd name="T8" fmla="*/ 540 w 647"/>
                <a:gd name="T9" fmla="*/ 540 h 1554"/>
                <a:gd name="T10" fmla="*/ 396 w 647"/>
                <a:gd name="T11" fmla="*/ 13 h 1554"/>
                <a:gd name="T12" fmla="*/ 436 w 647"/>
                <a:gd name="T13" fmla="*/ 46 h 1554"/>
                <a:gd name="T14" fmla="*/ 448 w 647"/>
                <a:gd name="T15" fmla="*/ 135 h 1554"/>
                <a:gd name="T16" fmla="*/ 430 w 647"/>
                <a:gd name="T17" fmla="*/ 171 h 1554"/>
                <a:gd name="T18" fmla="*/ 425 w 647"/>
                <a:gd name="T19" fmla="*/ 227 h 1554"/>
                <a:gd name="T20" fmla="*/ 510 w 647"/>
                <a:gd name="T21" fmla="*/ 276 h 1554"/>
                <a:gd name="T22" fmla="*/ 540 w 647"/>
                <a:gd name="T23" fmla="*/ 540 h 1554"/>
                <a:gd name="T24" fmla="*/ 528 w 647"/>
                <a:gd name="T25" fmla="*/ 624 h 1554"/>
                <a:gd name="T26" fmla="*/ 540 w 647"/>
                <a:gd name="T27" fmla="*/ 747 h 1554"/>
                <a:gd name="T28" fmla="*/ 514 w 647"/>
                <a:gd name="T29" fmla="*/ 771 h 1554"/>
                <a:gd name="T30" fmla="*/ 479 w 647"/>
                <a:gd name="T31" fmla="*/ 865 h 1554"/>
                <a:gd name="T32" fmla="*/ 431 w 647"/>
                <a:gd name="T33" fmla="*/ 1206 h 1554"/>
                <a:gd name="T34" fmla="*/ 398 w 647"/>
                <a:gd name="T35" fmla="*/ 1394 h 1554"/>
                <a:gd name="T36" fmla="*/ 413 w 647"/>
                <a:gd name="T37" fmla="*/ 1477 h 1554"/>
                <a:gd name="T38" fmla="*/ 399 w 647"/>
                <a:gd name="T39" fmla="*/ 1534 h 1554"/>
                <a:gd name="T40" fmla="*/ 327 w 647"/>
                <a:gd name="T41" fmla="*/ 1511 h 1554"/>
                <a:gd name="T42" fmla="*/ 332 w 647"/>
                <a:gd name="T43" fmla="*/ 1451 h 1554"/>
                <a:gd name="T44" fmla="*/ 326 w 647"/>
                <a:gd name="T45" fmla="*/ 1382 h 1554"/>
                <a:gd name="T46" fmla="*/ 328 w 647"/>
                <a:gd name="T47" fmla="*/ 1260 h 1554"/>
                <a:gd name="T48" fmla="*/ 340 w 647"/>
                <a:gd name="T49" fmla="*/ 1153 h 1554"/>
                <a:gd name="T50" fmla="*/ 333 w 647"/>
                <a:gd name="T51" fmla="*/ 1004 h 1554"/>
                <a:gd name="T52" fmla="*/ 299 w 647"/>
                <a:gd name="T53" fmla="*/ 947 h 1554"/>
                <a:gd name="T54" fmla="*/ 189 w 647"/>
                <a:gd name="T55" fmla="*/ 1362 h 1554"/>
                <a:gd name="T56" fmla="*/ 195 w 647"/>
                <a:gd name="T57" fmla="*/ 563 h 1554"/>
                <a:gd name="T58" fmla="*/ 189 w 647"/>
                <a:gd name="T59" fmla="*/ 525 h 1554"/>
                <a:gd name="T60" fmla="*/ 228 w 647"/>
                <a:gd name="T61" fmla="*/ 260 h 1554"/>
                <a:gd name="T62" fmla="*/ 326 w 647"/>
                <a:gd name="T63" fmla="*/ 222 h 1554"/>
                <a:gd name="T64" fmla="*/ 311 w 647"/>
                <a:gd name="T65" fmla="*/ 159 h 1554"/>
                <a:gd name="T66" fmla="*/ 317 w 647"/>
                <a:gd name="T67" fmla="*/ 83 h 1554"/>
                <a:gd name="T68" fmla="*/ 347 w 647"/>
                <a:gd name="T69" fmla="*/ 26 h 1554"/>
                <a:gd name="T70" fmla="*/ 396 w 647"/>
                <a:gd name="T71" fmla="*/ 13 h 1554"/>
                <a:gd name="T72" fmla="*/ 185 w 647"/>
                <a:gd name="T73" fmla="*/ 1381 h 1554"/>
                <a:gd name="T74" fmla="*/ 157 w 647"/>
                <a:gd name="T75" fmla="*/ 1489 h 1554"/>
                <a:gd name="T76" fmla="*/ 119 w 647"/>
                <a:gd name="T77" fmla="*/ 1505 h 1554"/>
                <a:gd name="T78" fmla="*/ 0 w 647"/>
                <a:gd name="T79" fmla="*/ 1541 h 1554"/>
                <a:gd name="T80" fmla="*/ 60 w 647"/>
                <a:gd name="T81" fmla="*/ 1461 h 1554"/>
                <a:gd name="T82" fmla="*/ 90 w 647"/>
                <a:gd name="T83" fmla="*/ 1320 h 1554"/>
                <a:gd name="T84" fmla="*/ 162 w 647"/>
                <a:gd name="T85" fmla="*/ 941 h 1554"/>
                <a:gd name="T86" fmla="*/ 184 w 647"/>
                <a:gd name="T87" fmla="*/ 794 h 1554"/>
                <a:gd name="T88" fmla="*/ 158 w 647"/>
                <a:gd name="T89" fmla="*/ 778 h 1554"/>
                <a:gd name="T90" fmla="*/ 150 w 647"/>
                <a:gd name="T91" fmla="*/ 732 h 1554"/>
                <a:gd name="T92" fmla="*/ 99 w 647"/>
                <a:gd name="T93" fmla="*/ 588 h 1554"/>
                <a:gd name="T94" fmla="*/ 136 w 647"/>
                <a:gd name="T95" fmla="*/ 409 h 1554"/>
                <a:gd name="T96" fmla="*/ 176 w 647"/>
                <a:gd name="T97" fmla="*/ 286 h 1554"/>
                <a:gd name="T98" fmla="*/ 189 w 647"/>
                <a:gd name="T99" fmla="*/ 525 h 1554"/>
                <a:gd name="T100" fmla="*/ 179 w 647"/>
                <a:gd name="T101" fmla="*/ 560 h 1554"/>
                <a:gd name="T102" fmla="*/ 189 w 647"/>
                <a:gd name="T103" fmla="*/ 611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1554">
                  <a:moveTo>
                    <a:pt x="540" y="289"/>
                  </a:moveTo>
                  <a:cubicBezTo>
                    <a:pt x="551" y="296"/>
                    <a:pt x="560" y="307"/>
                    <a:pt x="564" y="327"/>
                  </a:cubicBezTo>
                  <a:cubicBezTo>
                    <a:pt x="571" y="363"/>
                    <a:pt x="608" y="485"/>
                    <a:pt x="626" y="518"/>
                  </a:cubicBezTo>
                  <a:cubicBezTo>
                    <a:pt x="645" y="552"/>
                    <a:pt x="647" y="597"/>
                    <a:pt x="629" y="625"/>
                  </a:cubicBezTo>
                  <a:cubicBezTo>
                    <a:pt x="610" y="653"/>
                    <a:pt x="567" y="722"/>
                    <a:pt x="560" y="732"/>
                  </a:cubicBezTo>
                  <a:cubicBezTo>
                    <a:pt x="554" y="741"/>
                    <a:pt x="552" y="748"/>
                    <a:pt x="542" y="747"/>
                  </a:cubicBezTo>
                  <a:cubicBezTo>
                    <a:pt x="541" y="747"/>
                    <a:pt x="541" y="747"/>
                    <a:pt x="540" y="747"/>
                  </a:cubicBezTo>
                  <a:cubicBezTo>
                    <a:pt x="540" y="590"/>
                    <a:pt x="540" y="590"/>
                    <a:pt x="540" y="590"/>
                  </a:cubicBezTo>
                  <a:cubicBezTo>
                    <a:pt x="549" y="577"/>
                    <a:pt x="558" y="566"/>
                    <a:pt x="555" y="559"/>
                  </a:cubicBezTo>
                  <a:cubicBezTo>
                    <a:pt x="549" y="548"/>
                    <a:pt x="545" y="547"/>
                    <a:pt x="540" y="540"/>
                  </a:cubicBezTo>
                  <a:lnTo>
                    <a:pt x="540" y="289"/>
                  </a:lnTo>
                  <a:close/>
                  <a:moveTo>
                    <a:pt x="396" y="13"/>
                  </a:moveTo>
                  <a:cubicBezTo>
                    <a:pt x="404" y="20"/>
                    <a:pt x="414" y="33"/>
                    <a:pt x="422" y="29"/>
                  </a:cubicBezTo>
                  <a:cubicBezTo>
                    <a:pt x="430" y="24"/>
                    <a:pt x="427" y="46"/>
                    <a:pt x="436" y="46"/>
                  </a:cubicBezTo>
                  <a:cubicBezTo>
                    <a:pt x="445" y="46"/>
                    <a:pt x="456" y="77"/>
                    <a:pt x="454" y="94"/>
                  </a:cubicBezTo>
                  <a:cubicBezTo>
                    <a:pt x="453" y="111"/>
                    <a:pt x="449" y="128"/>
                    <a:pt x="448" y="135"/>
                  </a:cubicBezTo>
                  <a:cubicBezTo>
                    <a:pt x="446" y="142"/>
                    <a:pt x="443" y="170"/>
                    <a:pt x="437" y="170"/>
                  </a:cubicBezTo>
                  <a:cubicBezTo>
                    <a:pt x="432" y="170"/>
                    <a:pt x="430" y="171"/>
                    <a:pt x="430" y="171"/>
                  </a:cubicBezTo>
                  <a:cubicBezTo>
                    <a:pt x="430" y="171"/>
                    <a:pt x="423" y="193"/>
                    <a:pt x="423" y="210"/>
                  </a:cubicBezTo>
                  <a:cubicBezTo>
                    <a:pt x="423" y="227"/>
                    <a:pt x="425" y="227"/>
                    <a:pt x="425" y="227"/>
                  </a:cubicBezTo>
                  <a:cubicBezTo>
                    <a:pt x="435" y="242"/>
                    <a:pt x="435" y="242"/>
                    <a:pt x="435" y="242"/>
                  </a:cubicBezTo>
                  <a:cubicBezTo>
                    <a:pt x="435" y="242"/>
                    <a:pt x="486" y="269"/>
                    <a:pt x="510" y="276"/>
                  </a:cubicBezTo>
                  <a:cubicBezTo>
                    <a:pt x="520" y="279"/>
                    <a:pt x="531" y="283"/>
                    <a:pt x="540" y="289"/>
                  </a:cubicBezTo>
                  <a:cubicBezTo>
                    <a:pt x="540" y="540"/>
                    <a:pt x="540" y="540"/>
                    <a:pt x="540" y="540"/>
                  </a:cubicBezTo>
                  <a:cubicBezTo>
                    <a:pt x="537" y="535"/>
                    <a:pt x="534" y="527"/>
                    <a:pt x="531" y="512"/>
                  </a:cubicBezTo>
                  <a:cubicBezTo>
                    <a:pt x="531" y="544"/>
                    <a:pt x="520" y="592"/>
                    <a:pt x="528" y="624"/>
                  </a:cubicBezTo>
                  <a:cubicBezTo>
                    <a:pt x="527" y="612"/>
                    <a:pt x="533" y="600"/>
                    <a:pt x="540" y="590"/>
                  </a:cubicBezTo>
                  <a:cubicBezTo>
                    <a:pt x="540" y="747"/>
                    <a:pt x="540" y="747"/>
                    <a:pt x="540" y="747"/>
                  </a:cubicBezTo>
                  <a:cubicBezTo>
                    <a:pt x="532" y="746"/>
                    <a:pt x="526" y="747"/>
                    <a:pt x="526" y="747"/>
                  </a:cubicBezTo>
                  <a:cubicBezTo>
                    <a:pt x="526" y="747"/>
                    <a:pt x="522" y="766"/>
                    <a:pt x="514" y="771"/>
                  </a:cubicBezTo>
                  <a:cubicBezTo>
                    <a:pt x="506" y="776"/>
                    <a:pt x="497" y="795"/>
                    <a:pt x="495" y="788"/>
                  </a:cubicBezTo>
                  <a:cubicBezTo>
                    <a:pt x="492" y="782"/>
                    <a:pt x="486" y="836"/>
                    <a:pt x="479" y="865"/>
                  </a:cubicBezTo>
                  <a:cubicBezTo>
                    <a:pt x="473" y="894"/>
                    <a:pt x="442" y="1097"/>
                    <a:pt x="442" y="1126"/>
                  </a:cubicBezTo>
                  <a:cubicBezTo>
                    <a:pt x="442" y="1155"/>
                    <a:pt x="430" y="1185"/>
                    <a:pt x="431" y="1206"/>
                  </a:cubicBezTo>
                  <a:cubicBezTo>
                    <a:pt x="432" y="1227"/>
                    <a:pt x="428" y="1281"/>
                    <a:pt x="427" y="1311"/>
                  </a:cubicBezTo>
                  <a:cubicBezTo>
                    <a:pt x="425" y="1341"/>
                    <a:pt x="398" y="1372"/>
                    <a:pt x="398" y="1394"/>
                  </a:cubicBezTo>
                  <a:cubicBezTo>
                    <a:pt x="398" y="1416"/>
                    <a:pt x="405" y="1427"/>
                    <a:pt x="401" y="1440"/>
                  </a:cubicBezTo>
                  <a:cubicBezTo>
                    <a:pt x="398" y="1452"/>
                    <a:pt x="399" y="1461"/>
                    <a:pt x="413" y="1477"/>
                  </a:cubicBezTo>
                  <a:cubicBezTo>
                    <a:pt x="427" y="1492"/>
                    <a:pt x="432" y="1505"/>
                    <a:pt x="431" y="1517"/>
                  </a:cubicBezTo>
                  <a:cubicBezTo>
                    <a:pt x="430" y="1529"/>
                    <a:pt x="427" y="1533"/>
                    <a:pt x="399" y="1534"/>
                  </a:cubicBezTo>
                  <a:cubicBezTo>
                    <a:pt x="371" y="1535"/>
                    <a:pt x="345" y="1527"/>
                    <a:pt x="345" y="1520"/>
                  </a:cubicBezTo>
                  <a:cubicBezTo>
                    <a:pt x="345" y="1514"/>
                    <a:pt x="335" y="1511"/>
                    <a:pt x="327" y="1511"/>
                  </a:cubicBezTo>
                  <a:cubicBezTo>
                    <a:pt x="319" y="1511"/>
                    <a:pt x="320" y="1503"/>
                    <a:pt x="324" y="1487"/>
                  </a:cubicBezTo>
                  <a:cubicBezTo>
                    <a:pt x="327" y="1471"/>
                    <a:pt x="339" y="1449"/>
                    <a:pt x="332" y="1451"/>
                  </a:cubicBezTo>
                  <a:cubicBezTo>
                    <a:pt x="325" y="1453"/>
                    <a:pt x="319" y="1449"/>
                    <a:pt x="319" y="1426"/>
                  </a:cubicBezTo>
                  <a:cubicBezTo>
                    <a:pt x="319" y="1403"/>
                    <a:pt x="316" y="1396"/>
                    <a:pt x="326" y="1382"/>
                  </a:cubicBezTo>
                  <a:cubicBezTo>
                    <a:pt x="336" y="1368"/>
                    <a:pt x="334" y="1342"/>
                    <a:pt x="332" y="1322"/>
                  </a:cubicBezTo>
                  <a:cubicBezTo>
                    <a:pt x="330" y="1301"/>
                    <a:pt x="323" y="1286"/>
                    <a:pt x="328" y="1260"/>
                  </a:cubicBezTo>
                  <a:cubicBezTo>
                    <a:pt x="334" y="1235"/>
                    <a:pt x="335" y="1204"/>
                    <a:pt x="332" y="1191"/>
                  </a:cubicBezTo>
                  <a:cubicBezTo>
                    <a:pt x="328" y="1178"/>
                    <a:pt x="331" y="1163"/>
                    <a:pt x="340" y="1153"/>
                  </a:cubicBezTo>
                  <a:cubicBezTo>
                    <a:pt x="349" y="1142"/>
                    <a:pt x="335" y="1124"/>
                    <a:pt x="335" y="1112"/>
                  </a:cubicBezTo>
                  <a:cubicBezTo>
                    <a:pt x="335" y="1101"/>
                    <a:pt x="339" y="1052"/>
                    <a:pt x="333" y="1004"/>
                  </a:cubicBezTo>
                  <a:cubicBezTo>
                    <a:pt x="327" y="955"/>
                    <a:pt x="326" y="918"/>
                    <a:pt x="325" y="905"/>
                  </a:cubicBezTo>
                  <a:cubicBezTo>
                    <a:pt x="324" y="893"/>
                    <a:pt x="317" y="898"/>
                    <a:pt x="299" y="947"/>
                  </a:cubicBezTo>
                  <a:cubicBezTo>
                    <a:pt x="282" y="996"/>
                    <a:pt x="238" y="1147"/>
                    <a:pt x="230" y="1181"/>
                  </a:cubicBezTo>
                  <a:cubicBezTo>
                    <a:pt x="223" y="1209"/>
                    <a:pt x="199" y="1315"/>
                    <a:pt x="189" y="1362"/>
                  </a:cubicBezTo>
                  <a:cubicBezTo>
                    <a:pt x="189" y="611"/>
                    <a:pt x="189" y="611"/>
                    <a:pt x="189" y="611"/>
                  </a:cubicBezTo>
                  <a:cubicBezTo>
                    <a:pt x="191" y="608"/>
                    <a:pt x="189" y="582"/>
                    <a:pt x="195" y="563"/>
                  </a:cubicBezTo>
                  <a:cubicBezTo>
                    <a:pt x="202" y="541"/>
                    <a:pt x="205" y="511"/>
                    <a:pt x="206" y="475"/>
                  </a:cubicBezTo>
                  <a:cubicBezTo>
                    <a:pt x="206" y="475"/>
                    <a:pt x="197" y="506"/>
                    <a:pt x="189" y="525"/>
                  </a:cubicBezTo>
                  <a:cubicBezTo>
                    <a:pt x="189" y="269"/>
                    <a:pt x="189" y="269"/>
                    <a:pt x="189" y="269"/>
                  </a:cubicBezTo>
                  <a:cubicBezTo>
                    <a:pt x="197" y="266"/>
                    <a:pt x="209" y="263"/>
                    <a:pt x="228" y="260"/>
                  </a:cubicBezTo>
                  <a:cubicBezTo>
                    <a:pt x="271" y="255"/>
                    <a:pt x="302" y="243"/>
                    <a:pt x="312" y="235"/>
                  </a:cubicBezTo>
                  <a:cubicBezTo>
                    <a:pt x="318" y="230"/>
                    <a:pt x="322" y="226"/>
                    <a:pt x="326" y="222"/>
                  </a:cubicBezTo>
                  <a:cubicBezTo>
                    <a:pt x="329" y="219"/>
                    <a:pt x="334" y="213"/>
                    <a:pt x="329" y="212"/>
                  </a:cubicBezTo>
                  <a:cubicBezTo>
                    <a:pt x="318" y="211"/>
                    <a:pt x="316" y="171"/>
                    <a:pt x="311" y="159"/>
                  </a:cubicBezTo>
                  <a:cubicBezTo>
                    <a:pt x="305" y="147"/>
                    <a:pt x="307" y="138"/>
                    <a:pt x="311" y="127"/>
                  </a:cubicBezTo>
                  <a:cubicBezTo>
                    <a:pt x="315" y="117"/>
                    <a:pt x="308" y="101"/>
                    <a:pt x="317" y="83"/>
                  </a:cubicBezTo>
                  <a:cubicBezTo>
                    <a:pt x="326" y="66"/>
                    <a:pt x="313" y="45"/>
                    <a:pt x="326" y="43"/>
                  </a:cubicBezTo>
                  <a:cubicBezTo>
                    <a:pt x="339" y="41"/>
                    <a:pt x="334" y="26"/>
                    <a:pt x="347" y="26"/>
                  </a:cubicBezTo>
                  <a:cubicBezTo>
                    <a:pt x="360" y="26"/>
                    <a:pt x="361" y="8"/>
                    <a:pt x="373" y="14"/>
                  </a:cubicBezTo>
                  <a:cubicBezTo>
                    <a:pt x="386" y="20"/>
                    <a:pt x="386" y="0"/>
                    <a:pt x="396" y="13"/>
                  </a:cubicBezTo>
                  <a:close/>
                  <a:moveTo>
                    <a:pt x="189" y="1362"/>
                  </a:moveTo>
                  <a:cubicBezTo>
                    <a:pt x="187" y="1370"/>
                    <a:pt x="186" y="1376"/>
                    <a:pt x="185" y="1381"/>
                  </a:cubicBezTo>
                  <a:cubicBezTo>
                    <a:pt x="179" y="1409"/>
                    <a:pt x="172" y="1467"/>
                    <a:pt x="164" y="1467"/>
                  </a:cubicBezTo>
                  <a:cubicBezTo>
                    <a:pt x="156" y="1467"/>
                    <a:pt x="158" y="1473"/>
                    <a:pt x="157" y="1489"/>
                  </a:cubicBezTo>
                  <a:cubicBezTo>
                    <a:pt x="156" y="1505"/>
                    <a:pt x="140" y="1508"/>
                    <a:pt x="131" y="1511"/>
                  </a:cubicBezTo>
                  <a:cubicBezTo>
                    <a:pt x="121" y="1515"/>
                    <a:pt x="119" y="1505"/>
                    <a:pt x="119" y="1505"/>
                  </a:cubicBezTo>
                  <a:cubicBezTo>
                    <a:pt x="119" y="1505"/>
                    <a:pt x="104" y="1537"/>
                    <a:pt x="78" y="1540"/>
                  </a:cubicBezTo>
                  <a:cubicBezTo>
                    <a:pt x="51" y="1544"/>
                    <a:pt x="0" y="1554"/>
                    <a:pt x="0" y="1541"/>
                  </a:cubicBezTo>
                  <a:cubicBezTo>
                    <a:pt x="0" y="1529"/>
                    <a:pt x="6" y="1517"/>
                    <a:pt x="23" y="1507"/>
                  </a:cubicBezTo>
                  <a:cubicBezTo>
                    <a:pt x="41" y="1496"/>
                    <a:pt x="53" y="1468"/>
                    <a:pt x="60" y="1461"/>
                  </a:cubicBezTo>
                  <a:cubicBezTo>
                    <a:pt x="67" y="1455"/>
                    <a:pt x="58" y="1457"/>
                    <a:pt x="64" y="1443"/>
                  </a:cubicBezTo>
                  <a:cubicBezTo>
                    <a:pt x="69" y="1429"/>
                    <a:pt x="87" y="1347"/>
                    <a:pt x="90" y="1320"/>
                  </a:cubicBezTo>
                  <a:cubicBezTo>
                    <a:pt x="94" y="1294"/>
                    <a:pt x="91" y="1203"/>
                    <a:pt x="104" y="1160"/>
                  </a:cubicBezTo>
                  <a:cubicBezTo>
                    <a:pt x="117" y="1117"/>
                    <a:pt x="156" y="979"/>
                    <a:pt x="162" y="941"/>
                  </a:cubicBezTo>
                  <a:cubicBezTo>
                    <a:pt x="168" y="903"/>
                    <a:pt x="176" y="865"/>
                    <a:pt x="176" y="844"/>
                  </a:cubicBezTo>
                  <a:cubicBezTo>
                    <a:pt x="176" y="823"/>
                    <a:pt x="178" y="809"/>
                    <a:pt x="184" y="794"/>
                  </a:cubicBezTo>
                  <a:cubicBezTo>
                    <a:pt x="190" y="779"/>
                    <a:pt x="183" y="759"/>
                    <a:pt x="183" y="759"/>
                  </a:cubicBezTo>
                  <a:cubicBezTo>
                    <a:pt x="183" y="759"/>
                    <a:pt x="168" y="770"/>
                    <a:pt x="158" y="778"/>
                  </a:cubicBezTo>
                  <a:cubicBezTo>
                    <a:pt x="149" y="786"/>
                    <a:pt x="149" y="774"/>
                    <a:pt x="154" y="755"/>
                  </a:cubicBezTo>
                  <a:cubicBezTo>
                    <a:pt x="158" y="737"/>
                    <a:pt x="155" y="726"/>
                    <a:pt x="150" y="732"/>
                  </a:cubicBezTo>
                  <a:cubicBezTo>
                    <a:pt x="146" y="738"/>
                    <a:pt x="142" y="702"/>
                    <a:pt x="131" y="680"/>
                  </a:cubicBezTo>
                  <a:cubicBezTo>
                    <a:pt x="119" y="658"/>
                    <a:pt x="94" y="613"/>
                    <a:pt x="99" y="588"/>
                  </a:cubicBezTo>
                  <a:cubicBezTo>
                    <a:pt x="105" y="562"/>
                    <a:pt x="108" y="517"/>
                    <a:pt x="115" y="495"/>
                  </a:cubicBezTo>
                  <a:cubicBezTo>
                    <a:pt x="121" y="473"/>
                    <a:pt x="128" y="434"/>
                    <a:pt x="136" y="409"/>
                  </a:cubicBezTo>
                  <a:cubicBezTo>
                    <a:pt x="145" y="385"/>
                    <a:pt x="143" y="374"/>
                    <a:pt x="154" y="349"/>
                  </a:cubicBezTo>
                  <a:cubicBezTo>
                    <a:pt x="164" y="325"/>
                    <a:pt x="176" y="297"/>
                    <a:pt x="176" y="286"/>
                  </a:cubicBezTo>
                  <a:cubicBezTo>
                    <a:pt x="176" y="279"/>
                    <a:pt x="179" y="274"/>
                    <a:pt x="189" y="269"/>
                  </a:cubicBezTo>
                  <a:cubicBezTo>
                    <a:pt x="189" y="525"/>
                    <a:pt x="189" y="525"/>
                    <a:pt x="189" y="525"/>
                  </a:cubicBezTo>
                  <a:cubicBezTo>
                    <a:pt x="185" y="532"/>
                    <a:pt x="182" y="538"/>
                    <a:pt x="179" y="539"/>
                  </a:cubicBezTo>
                  <a:cubicBezTo>
                    <a:pt x="170" y="541"/>
                    <a:pt x="169" y="554"/>
                    <a:pt x="179" y="560"/>
                  </a:cubicBezTo>
                  <a:cubicBezTo>
                    <a:pt x="190" y="566"/>
                    <a:pt x="183" y="605"/>
                    <a:pt x="187" y="611"/>
                  </a:cubicBezTo>
                  <a:cubicBezTo>
                    <a:pt x="188" y="611"/>
                    <a:pt x="188" y="612"/>
                    <a:pt x="189" y="611"/>
                  </a:cubicBezTo>
                  <a:lnTo>
                    <a:pt x="189" y="136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a:ea typeface="微软雅黑" panose="020B0503020204020204" pitchFamily="34" charset="-122"/>
                <a:sym typeface="Arial" panose="020B0604020202020204"/>
              </a:endParaRPr>
            </a:p>
          </p:txBody>
        </p:sp>
        <p:sp>
          <p:nvSpPr>
            <p:cNvPr id="80" name="任意多边形: 形状 50"/>
            <p:cNvSpPr/>
            <p:nvPr/>
          </p:nvSpPr>
          <p:spPr bwMode="auto">
            <a:xfrm>
              <a:off x="7572527" y="2738929"/>
              <a:ext cx="321310" cy="628340"/>
            </a:xfrm>
            <a:custGeom>
              <a:avLst/>
              <a:gdLst>
                <a:gd name="T0" fmla="*/ 185 w 229"/>
                <a:gd name="T1" fmla="*/ 1 h 448"/>
                <a:gd name="T2" fmla="*/ 186 w 229"/>
                <a:gd name="T3" fmla="*/ 5 h 448"/>
                <a:gd name="T4" fmla="*/ 195 w 229"/>
                <a:gd name="T5" fmla="*/ 18 h 448"/>
                <a:gd name="T6" fmla="*/ 194 w 229"/>
                <a:gd name="T7" fmla="*/ 21 h 448"/>
                <a:gd name="T8" fmla="*/ 187 w 229"/>
                <a:gd name="T9" fmla="*/ 179 h 448"/>
                <a:gd name="T10" fmla="*/ 188 w 229"/>
                <a:gd name="T11" fmla="*/ 306 h 448"/>
                <a:gd name="T12" fmla="*/ 210 w 229"/>
                <a:gd name="T13" fmla="*/ 401 h 448"/>
                <a:gd name="T14" fmla="*/ 229 w 229"/>
                <a:gd name="T15" fmla="*/ 446 h 448"/>
                <a:gd name="T16" fmla="*/ 152 w 229"/>
                <a:gd name="T17" fmla="*/ 442 h 448"/>
                <a:gd name="T18" fmla="*/ 25 w 229"/>
                <a:gd name="T19" fmla="*/ 443 h 448"/>
                <a:gd name="T20" fmla="*/ 0 w 229"/>
                <a:gd name="T21" fmla="*/ 433 h 448"/>
                <a:gd name="T22" fmla="*/ 29 w 229"/>
                <a:gd name="T23" fmla="*/ 350 h 448"/>
                <a:gd name="T24" fmla="*/ 53 w 229"/>
                <a:gd name="T25" fmla="*/ 186 h 448"/>
                <a:gd name="T26" fmla="*/ 63 w 229"/>
                <a:gd name="T27" fmla="*/ 39 h 448"/>
                <a:gd name="T28" fmla="*/ 72 w 229"/>
                <a:gd name="T29" fmla="*/ 14 h 448"/>
                <a:gd name="T30" fmla="*/ 73 w 229"/>
                <a:gd name="T31" fmla="*/ 13 h 448"/>
                <a:gd name="T32" fmla="*/ 87 w 229"/>
                <a:gd name="T33" fmla="*/ 0 h 448"/>
                <a:gd name="T34" fmla="*/ 110 w 229"/>
                <a:gd name="T35" fmla="*/ 29 h 448"/>
                <a:gd name="T36" fmla="*/ 146 w 229"/>
                <a:gd name="T37" fmla="*/ 40 h 448"/>
                <a:gd name="T38" fmla="*/ 185 w 229"/>
                <a:gd name="T39"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448">
                  <a:moveTo>
                    <a:pt x="185" y="1"/>
                  </a:moveTo>
                  <a:cubicBezTo>
                    <a:pt x="185" y="5"/>
                    <a:pt x="186" y="5"/>
                    <a:pt x="186" y="5"/>
                  </a:cubicBezTo>
                  <a:cubicBezTo>
                    <a:pt x="195" y="18"/>
                    <a:pt x="195" y="18"/>
                    <a:pt x="195" y="18"/>
                  </a:cubicBezTo>
                  <a:cubicBezTo>
                    <a:pt x="195" y="19"/>
                    <a:pt x="194" y="20"/>
                    <a:pt x="194" y="21"/>
                  </a:cubicBezTo>
                  <a:cubicBezTo>
                    <a:pt x="191" y="45"/>
                    <a:pt x="187" y="125"/>
                    <a:pt x="187" y="179"/>
                  </a:cubicBezTo>
                  <a:cubicBezTo>
                    <a:pt x="187" y="233"/>
                    <a:pt x="180" y="262"/>
                    <a:pt x="188" y="306"/>
                  </a:cubicBezTo>
                  <a:cubicBezTo>
                    <a:pt x="197" y="350"/>
                    <a:pt x="199" y="375"/>
                    <a:pt x="210" y="401"/>
                  </a:cubicBezTo>
                  <a:cubicBezTo>
                    <a:pt x="222" y="427"/>
                    <a:pt x="229" y="446"/>
                    <a:pt x="229" y="446"/>
                  </a:cubicBezTo>
                  <a:cubicBezTo>
                    <a:pt x="229" y="446"/>
                    <a:pt x="191" y="442"/>
                    <a:pt x="152" y="442"/>
                  </a:cubicBezTo>
                  <a:cubicBezTo>
                    <a:pt x="113" y="442"/>
                    <a:pt x="40" y="448"/>
                    <a:pt x="25" y="443"/>
                  </a:cubicBezTo>
                  <a:cubicBezTo>
                    <a:pt x="10" y="439"/>
                    <a:pt x="0" y="433"/>
                    <a:pt x="0" y="433"/>
                  </a:cubicBezTo>
                  <a:cubicBezTo>
                    <a:pt x="0" y="433"/>
                    <a:pt x="18" y="394"/>
                    <a:pt x="29" y="350"/>
                  </a:cubicBezTo>
                  <a:cubicBezTo>
                    <a:pt x="41" y="306"/>
                    <a:pt x="53" y="246"/>
                    <a:pt x="53" y="186"/>
                  </a:cubicBezTo>
                  <a:cubicBezTo>
                    <a:pt x="53" y="126"/>
                    <a:pt x="51" y="69"/>
                    <a:pt x="63" y="39"/>
                  </a:cubicBezTo>
                  <a:cubicBezTo>
                    <a:pt x="67" y="28"/>
                    <a:pt x="70" y="19"/>
                    <a:pt x="72" y="14"/>
                  </a:cubicBezTo>
                  <a:cubicBezTo>
                    <a:pt x="73" y="13"/>
                    <a:pt x="70" y="15"/>
                    <a:pt x="73" y="13"/>
                  </a:cubicBezTo>
                  <a:cubicBezTo>
                    <a:pt x="76" y="11"/>
                    <a:pt x="83" y="4"/>
                    <a:pt x="87" y="0"/>
                  </a:cubicBezTo>
                  <a:cubicBezTo>
                    <a:pt x="93" y="8"/>
                    <a:pt x="96" y="13"/>
                    <a:pt x="110" y="29"/>
                  </a:cubicBezTo>
                  <a:cubicBezTo>
                    <a:pt x="123" y="44"/>
                    <a:pt x="124" y="55"/>
                    <a:pt x="146" y="40"/>
                  </a:cubicBezTo>
                  <a:cubicBezTo>
                    <a:pt x="162" y="30"/>
                    <a:pt x="174" y="14"/>
                    <a:pt x="185"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a:ea typeface="微软雅黑" panose="020B0503020204020204" pitchFamily="34" charset="-122"/>
                <a:sym typeface="Arial" panose="020B0604020202020204"/>
              </a:endParaRPr>
            </a:p>
          </p:txBody>
        </p:sp>
        <p:sp>
          <p:nvSpPr>
            <p:cNvPr id="81" name="任意多边形: 形状 51"/>
            <p:cNvSpPr/>
            <p:nvPr/>
          </p:nvSpPr>
          <p:spPr bwMode="auto">
            <a:xfrm>
              <a:off x="7624293" y="2812116"/>
              <a:ext cx="154705" cy="621200"/>
            </a:xfrm>
            <a:custGeom>
              <a:avLst/>
              <a:gdLst>
                <a:gd name="T0" fmla="*/ 92 w 110"/>
                <a:gd name="T1" fmla="*/ 0 h 443"/>
                <a:gd name="T2" fmla="*/ 70 w 110"/>
                <a:gd name="T3" fmla="*/ 22 h 443"/>
                <a:gd name="T4" fmla="*/ 78 w 110"/>
                <a:gd name="T5" fmla="*/ 35 h 443"/>
                <a:gd name="T6" fmla="*/ 44 w 110"/>
                <a:gd name="T7" fmla="*/ 167 h 443"/>
                <a:gd name="T8" fmla="*/ 4 w 110"/>
                <a:gd name="T9" fmla="*/ 377 h 443"/>
                <a:gd name="T10" fmla="*/ 17 w 110"/>
                <a:gd name="T11" fmla="*/ 425 h 443"/>
                <a:gd name="T12" fmla="*/ 42 w 110"/>
                <a:gd name="T13" fmla="*/ 427 h 443"/>
                <a:gd name="T14" fmla="*/ 70 w 110"/>
                <a:gd name="T15" fmla="*/ 373 h 443"/>
                <a:gd name="T16" fmla="*/ 96 w 110"/>
                <a:gd name="T17" fmla="*/ 201 h 443"/>
                <a:gd name="T18" fmla="*/ 104 w 110"/>
                <a:gd name="T19" fmla="*/ 69 h 443"/>
                <a:gd name="T20" fmla="*/ 97 w 110"/>
                <a:gd name="T21" fmla="*/ 35 h 443"/>
                <a:gd name="T22" fmla="*/ 110 w 110"/>
                <a:gd name="T23" fmla="*/ 20 h 443"/>
                <a:gd name="T24" fmla="*/ 92 w 110"/>
                <a:gd name="T2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43">
                  <a:moveTo>
                    <a:pt x="92" y="0"/>
                  </a:moveTo>
                  <a:cubicBezTo>
                    <a:pt x="70" y="22"/>
                    <a:pt x="70" y="22"/>
                    <a:pt x="70" y="22"/>
                  </a:cubicBezTo>
                  <a:cubicBezTo>
                    <a:pt x="70" y="22"/>
                    <a:pt x="81" y="25"/>
                    <a:pt x="78" y="35"/>
                  </a:cubicBezTo>
                  <a:cubicBezTo>
                    <a:pt x="74" y="44"/>
                    <a:pt x="58" y="97"/>
                    <a:pt x="44" y="167"/>
                  </a:cubicBezTo>
                  <a:cubicBezTo>
                    <a:pt x="29" y="237"/>
                    <a:pt x="8" y="360"/>
                    <a:pt x="4" y="377"/>
                  </a:cubicBezTo>
                  <a:cubicBezTo>
                    <a:pt x="0" y="395"/>
                    <a:pt x="5" y="407"/>
                    <a:pt x="17" y="425"/>
                  </a:cubicBezTo>
                  <a:cubicBezTo>
                    <a:pt x="29" y="443"/>
                    <a:pt x="30" y="442"/>
                    <a:pt x="42" y="427"/>
                  </a:cubicBezTo>
                  <a:cubicBezTo>
                    <a:pt x="54" y="411"/>
                    <a:pt x="62" y="417"/>
                    <a:pt x="70" y="373"/>
                  </a:cubicBezTo>
                  <a:cubicBezTo>
                    <a:pt x="77" y="328"/>
                    <a:pt x="89" y="240"/>
                    <a:pt x="96" y="201"/>
                  </a:cubicBezTo>
                  <a:cubicBezTo>
                    <a:pt x="102" y="162"/>
                    <a:pt x="109" y="86"/>
                    <a:pt x="104" y="69"/>
                  </a:cubicBezTo>
                  <a:cubicBezTo>
                    <a:pt x="99" y="51"/>
                    <a:pt x="95" y="42"/>
                    <a:pt x="97" y="35"/>
                  </a:cubicBezTo>
                  <a:cubicBezTo>
                    <a:pt x="99" y="27"/>
                    <a:pt x="110" y="20"/>
                    <a:pt x="110" y="20"/>
                  </a:cubicBezTo>
                  <a:cubicBezTo>
                    <a:pt x="110" y="20"/>
                    <a:pt x="102" y="4"/>
                    <a:pt x="92" y="0"/>
                  </a:cubicBezTo>
                  <a:close/>
                </a:path>
              </a:pathLst>
            </a:custGeom>
            <a:solidFill>
              <a:srgbClr val="272C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a:ea typeface="微软雅黑" panose="020B0503020204020204" pitchFamily="34" charset="-122"/>
                <a:sym typeface="Arial" panose="020B0604020202020204"/>
              </a:endParaRPr>
            </a:p>
          </p:txBody>
        </p:sp>
      </p:grpSp>
      <p:sp>
        <p:nvSpPr>
          <p:cNvPr id="82" name="Line 132"/>
          <p:cNvSpPr>
            <a:spLocks noChangeShapeType="1"/>
          </p:cNvSpPr>
          <p:nvPr/>
        </p:nvSpPr>
        <p:spPr bwMode="auto">
          <a:xfrm rot="16200000" flipH="1">
            <a:off x="4783246" y="2463738"/>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83" name="Line 132"/>
          <p:cNvSpPr>
            <a:spLocks noChangeShapeType="1"/>
          </p:cNvSpPr>
          <p:nvPr/>
        </p:nvSpPr>
        <p:spPr bwMode="auto">
          <a:xfrm rot="16200000" flipH="1">
            <a:off x="4789305" y="3039802"/>
            <a:ext cx="216024"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3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90"/>
                                          </p:val>
                                        </p:tav>
                                        <p:tav tm="100000">
                                          <p:val>
                                            <p:fltVal val="0"/>
                                          </p:val>
                                        </p:tav>
                                      </p:tavLst>
                                    </p:anim>
                                    <p:animEffect transition="in" filter="fade">
                                      <p:cBhvr>
                                        <p:cTn id="34" dur="500"/>
                                        <p:tgtEl>
                                          <p:spTgt spid="13"/>
                                        </p:tgtEl>
                                      </p:cBhvr>
                                    </p:animEffect>
                                  </p:childTnLst>
                                </p:cTn>
                              </p:par>
                            </p:childTnLst>
                          </p:cTn>
                        </p:par>
                        <p:par>
                          <p:cTn id="35" fill="hold">
                            <p:stCondLst>
                              <p:cond delay="3149"/>
                            </p:stCondLst>
                            <p:childTnLst>
                              <p:par>
                                <p:cTn id="36" presetID="2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3649"/>
                            </p:stCondLst>
                            <p:childTnLst>
                              <p:par>
                                <p:cTn id="40" presetID="16" presetClass="entr" presetSubtype="37"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outVertical)">
                                      <p:cBhvr>
                                        <p:cTn id="42" dur="500"/>
                                        <p:tgtEl>
                                          <p:spTgt spid="12"/>
                                        </p:tgtEl>
                                      </p:cBhvr>
                                    </p:animEffect>
                                  </p:childTnLst>
                                </p:cTn>
                              </p:par>
                            </p:childTnLst>
                          </p:cTn>
                        </p:par>
                        <p:par>
                          <p:cTn id="43" fill="hold">
                            <p:stCondLst>
                              <p:cond delay="4149"/>
                            </p:stCondLst>
                            <p:childTnLst>
                              <p:par>
                                <p:cTn id="44" presetID="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4649"/>
                            </p:stCondLst>
                            <p:childTnLst>
                              <p:par>
                                <p:cTn id="53" presetID="16" presetClass="entr" presetSubtype="37"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barn(outVertical)">
                                      <p:cBhvr>
                                        <p:cTn id="55" dur="500"/>
                                        <p:tgtEl>
                                          <p:spTgt spid="82"/>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outVertical)">
                                      <p:cBhvr>
                                        <p:cTn id="58" dur="500"/>
                                        <p:tgtEl>
                                          <p:spTgt spid="30"/>
                                        </p:tgtEl>
                                      </p:cBhvr>
                                    </p:animEffect>
                                  </p:childTnLst>
                                </p:cTn>
                              </p:par>
                            </p:childTnLst>
                          </p:cTn>
                        </p:par>
                        <p:par>
                          <p:cTn id="59" fill="hold">
                            <p:stCondLst>
                              <p:cond delay="5149"/>
                            </p:stCondLst>
                            <p:childTnLst>
                              <p:par>
                                <p:cTn id="60" presetID="2"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0-#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par>
                          <p:cTn id="68" fill="hold">
                            <p:stCondLst>
                              <p:cond delay="5649"/>
                            </p:stCondLst>
                            <p:childTnLst>
                              <p:par>
                                <p:cTn id="69" presetID="16" presetClass="entr" presetSubtype="37"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barn(outVertical)">
                                      <p:cBhvr>
                                        <p:cTn id="71" dur="500"/>
                                        <p:tgtEl>
                                          <p:spTgt spid="83"/>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outVertical)">
                                      <p:cBhvr>
                                        <p:cTn id="74" dur="500"/>
                                        <p:tgtEl>
                                          <p:spTgt spid="38"/>
                                        </p:tgtEl>
                                      </p:cBhvr>
                                    </p:animEffect>
                                  </p:childTnLst>
                                </p:cTn>
                              </p:par>
                            </p:childTnLst>
                          </p:cTn>
                        </p:par>
                        <p:par>
                          <p:cTn id="75" fill="hold">
                            <p:stCondLst>
                              <p:cond delay="6149"/>
                            </p:stCondLst>
                            <p:childTnLst>
                              <p:par>
                                <p:cTn id="76" presetID="2" presetClass="entr" presetSubtype="8"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0-#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1+#ppt_w/2"/>
                                          </p:val>
                                        </p:tav>
                                        <p:tav tm="100000">
                                          <p:val>
                                            <p:strVal val="#ppt_x"/>
                                          </p:val>
                                        </p:tav>
                                      </p:tavLst>
                                    </p:anim>
                                    <p:anim calcmode="lin" valueType="num">
                                      <p:cBhvr additive="base">
                                        <p:cTn id="83" dur="500" fill="hold"/>
                                        <p:tgtEl>
                                          <p:spTgt spid="43"/>
                                        </p:tgtEl>
                                        <p:attrNameLst>
                                          <p:attrName>ppt_y</p:attrName>
                                        </p:attrNameLst>
                                      </p:cBhvr>
                                      <p:tavLst>
                                        <p:tav tm="0">
                                          <p:val>
                                            <p:strVal val="#ppt_y"/>
                                          </p:val>
                                        </p:tav>
                                        <p:tav tm="100000">
                                          <p:val>
                                            <p:strVal val="#ppt_y"/>
                                          </p:val>
                                        </p:tav>
                                      </p:tavLst>
                                    </p:anim>
                                  </p:childTnLst>
                                </p:cTn>
                              </p:par>
                            </p:childTnLst>
                          </p:cTn>
                        </p:par>
                        <p:par>
                          <p:cTn id="84" fill="hold">
                            <p:stCondLst>
                              <p:cond delay="6649"/>
                            </p:stCondLst>
                            <p:childTnLst>
                              <p:par>
                                <p:cTn id="85" presetID="16" presetClass="entr" presetSubtype="37"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outVertical)">
                                      <p:cBhvr>
                                        <p:cTn id="87" dur="500"/>
                                        <p:tgtEl>
                                          <p:spTgt spid="48"/>
                                        </p:tgtEl>
                                      </p:cBhvr>
                                    </p:animEffect>
                                  </p:childTnLst>
                                </p:cTn>
                              </p:par>
                            </p:childTnLst>
                          </p:cTn>
                        </p:par>
                        <p:par>
                          <p:cTn id="88" fill="hold">
                            <p:stCondLst>
                              <p:cond delay="7149"/>
                            </p:stCondLst>
                            <p:childTnLst>
                              <p:par>
                                <p:cTn id="89" presetID="22" presetClass="entr" presetSubtype="1"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up)">
                                      <p:cBhvr>
                                        <p:cTn id="91" dur="500"/>
                                        <p:tgtEl>
                                          <p:spTgt spid="47"/>
                                        </p:tgtEl>
                                      </p:cBhvr>
                                    </p:animEffect>
                                  </p:childTnLst>
                                </p:cTn>
                              </p:par>
                            </p:childTnLst>
                          </p:cTn>
                        </p:par>
                        <p:par>
                          <p:cTn id="92" fill="hold">
                            <p:stCondLst>
                              <p:cond delay="7649"/>
                            </p:stCondLst>
                            <p:childTnLst>
                              <p:par>
                                <p:cTn id="93" presetID="31" presetClass="entr" presetSubtype="0" fill="hold"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 calcmode="lin" valueType="num">
                                      <p:cBhvr>
                                        <p:cTn id="97" dur="500" fill="hold"/>
                                        <p:tgtEl>
                                          <p:spTgt spid="49"/>
                                        </p:tgtEl>
                                        <p:attrNameLst>
                                          <p:attrName>style.rotation</p:attrName>
                                        </p:attrNameLst>
                                      </p:cBhvr>
                                      <p:tavLst>
                                        <p:tav tm="0">
                                          <p:val>
                                            <p:fltVal val="90"/>
                                          </p:val>
                                        </p:tav>
                                        <p:tav tm="100000">
                                          <p:val>
                                            <p:fltVal val="0"/>
                                          </p:val>
                                        </p:tav>
                                      </p:tavLst>
                                    </p:anim>
                                    <p:animEffect transition="in" filter="fade">
                                      <p:cBhvr>
                                        <p:cTn id="98" dur="500"/>
                                        <p:tgtEl>
                                          <p:spTgt spid="49"/>
                                        </p:tgtEl>
                                      </p:cBhvr>
                                    </p:animEffect>
                                  </p:childTnLst>
                                </p:cTn>
                              </p:par>
                            </p:childTnLst>
                          </p:cTn>
                        </p:par>
                        <p:par>
                          <p:cTn id="99" fill="hold">
                            <p:stCondLst>
                              <p:cond delay="8149"/>
                            </p:stCondLst>
                            <p:childTnLst>
                              <p:par>
                                <p:cTn id="100" presetID="10" presetClass="entr" presetSubtype="0"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fade">
                                      <p:cBhvr>
                                        <p:cTn id="10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0" grpId="0" animBg="1"/>
      <p:bldP spid="12" grpId="0" animBg="1"/>
      <p:bldP spid="30" grpId="0" animBg="1"/>
      <p:bldP spid="38" grpId="0" animBg="1"/>
      <p:bldP spid="47" grpId="0" animBg="1"/>
      <p:bldP spid="48" grpId="0" animBg="1"/>
      <p:bldP spid="82" grpId="0" animBg="1"/>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转正管理</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POSITIVE MANAGEMENT</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64" name="矩形 63"/>
          <p:cNvSpPr/>
          <p:nvPr/>
        </p:nvSpPr>
        <p:spPr>
          <a:xfrm>
            <a:off x="755650" y="1129032"/>
            <a:ext cx="548836"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目的</a:t>
            </a:r>
            <a:endParaRPr lang="zh-CN" altLang="en-US" sz="1600" b="1" dirty="0">
              <a:solidFill>
                <a:schemeClr val="tx2"/>
              </a:solidFill>
              <a:latin typeface="Arial" panose="020B0604020202020204"/>
              <a:ea typeface="微软雅黑" panose="020B0503020204020204" pitchFamily="34" charset="-122"/>
              <a:sym typeface="Arial" panose="020B0604020202020204"/>
            </a:endParaRPr>
          </a:p>
        </p:txBody>
      </p:sp>
      <p:sp>
        <p:nvSpPr>
          <p:cNvPr id="65" name="矩形 47"/>
          <p:cNvSpPr>
            <a:spLocks noChangeArrowheads="1"/>
          </p:cNvSpPr>
          <p:nvPr/>
        </p:nvSpPr>
        <p:spPr bwMode="auto">
          <a:xfrm>
            <a:off x="755650" y="1488371"/>
            <a:ext cx="2376190"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为规范公司员工试用期</a:t>
            </a:r>
            <a:r>
              <a:rPr lang="en-US" altLang="zh-CN" sz="1000" dirty="0">
                <a:solidFill>
                  <a:schemeClr val="tx2"/>
                </a:solidFill>
                <a:latin typeface="Arial" panose="020B0604020202020204"/>
                <a:ea typeface="微软雅黑" panose="020B0503020204020204" pitchFamily="34" charset="-122"/>
                <a:sym typeface="Arial" panose="020B0604020202020204"/>
              </a:rPr>
              <a:t>/</a:t>
            </a:r>
            <a:r>
              <a:rPr lang="zh-CN" altLang="en-US" sz="1000" dirty="0">
                <a:solidFill>
                  <a:schemeClr val="tx2"/>
                </a:solidFill>
                <a:latin typeface="Arial" panose="020B0604020202020204"/>
                <a:ea typeface="微软雅黑" panose="020B0503020204020204" pitchFamily="34" charset="-122"/>
                <a:sym typeface="Arial" panose="020B0604020202020204"/>
              </a:rPr>
              <a:t>考察期管理与转正评估事项，特制定本制度；</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74" name="矩形 73"/>
          <p:cNvSpPr/>
          <p:nvPr/>
        </p:nvSpPr>
        <p:spPr>
          <a:xfrm>
            <a:off x="755650" y="2133884"/>
            <a:ext cx="959205"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适用范围</a:t>
            </a:r>
            <a:endParaRPr lang="zh-CN" altLang="en-US" sz="1600" b="1" dirty="0">
              <a:solidFill>
                <a:schemeClr val="tx2"/>
              </a:solidFill>
              <a:latin typeface="Arial" panose="020B0604020202020204"/>
              <a:ea typeface="微软雅黑" panose="020B0503020204020204" pitchFamily="34" charset="-122"/>
              <a:sym typeface="Arial" panose="020B0604020202020204"/>
            </a:endParaRPr>
          </a:p>
        </p:txBody>
      </p:sp>
      <p:sp>
        <p:nvSpPr>
          <p:cNvPr id="75" name="矩形 47"/>
          <p:cNvSpPr>
            <a:spLocks noChangeArrowheads="1"/>
          </p:cNvSpPr>
          <p:nvPr/>
        </p:nvSpPr>
        <p:spPr bwMode="auto">
          <a:xfrm>
            <a:off x="755650" y="2493223"/>
            <a:ext cx="2479888"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本制度适用于新入职试用期、转岗或升级在考察期的员工；</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76" name="矩形 75"/>
          <p:cNvSpPr/>
          <p:nvPr/>
        </p:nvSpPr>
        <p:spPr>
          <a:xfrm>
            <a:off x="4572000" y="1060283"/>
            <a:ext cx="959205"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转正流程</a:t>
            </a:r>
            <a:endParaRPr lang="zh-CN" altLang="en-US" sz="1600" b="1" dirty="0">
              <a:solidFill>
                <a:schemeClr val="tx2"/>
              </a:solidFill>
              <a:latin typeface="Arial" panose="020B0604020202020204"/>
              <a:ea typeface="微软雅黑" panose="020B0503020204020204" pitchFamily="34" charset="-122"/>
              <a:sym typeface="Arial" panose="020B0604020202020204"/>
            </a:endParaRPr>
          </a:p>
        </p:txBody>
      </p:sp>
      <p:sp>
        <p:nvSpPr>
          <p:cNvPr id="77" name="矩形 47"/>
          <p:cNvSpPr>
            <a:spLocks noChangeArrowheads="1"/>
          </p:cNvSpPr>
          <p:nvPr/>
        </p:nvSpPr>
        <p:spPr bwMode="auto">
          <a:xfrm>
            <a:off x="4571999" y="1419622"/>
            <a:ext cx="3960813" cy="15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试用期限：</a:t>
            </a:r>
            <a:endParaRPr lang="zh-CN" altLang="en-US" sz="1000" dirty="0">
              <a:solidFill>
                <a:schemeClr val="tx2"/>
              </a:solidFill>
              <a:latin typeface="Arial" panose="020B0604020202020204"/>
              <a:ea typeface="微软雅黑" panose="020B0503020204020204" pitchFamily="34" charset="-122"/>
              <a:sym typeface="Arial" panose="020B0604020202020204"/>
            </a:endParaRP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新入职人员试用期一般为</a:t>
            </a:r>
            <a:r>
              <a:rPr lang="en-US" altLang="zh-CN" sz="1000" dirty="0">
                <a:solidFill>
                  <a:schemeClr val="tx2"/>
                </a:solidFill>
                <a:latin typeface="Arial" panose="020B0604020202020204"/>
                <a:ea typeface="微软雅黑" panose="020B0503020204020204" pitchFamily="34" charset="-122"/>
                <a:sym typeface="Arial" panose="020B0604020202020204"/>
              </a:rPr>
              <a:t>1-3</a:t>
            </a:r>
            <a:r>
              <a:rPr lang="zh-CN" altLang="en-US" sz="1000" dirty="0">
                <a:solidFill>
                  <a:schemeClr val="tx2"/>
                </a:solidFill>
                <a:latin typeface="Arial" panose="020B0604020202020204"/>
                <a:ea typeface="微软雅黑" panose="020B0503020204020204" pitchFamily="34" charset="-122"/>
                <a:sym typeface="Arial" panose="020B0604020202020204"/>
              </a:rPr>
              <a:t>个月，转岗或升职人员考察期一般为</a:t>
            </a:r>
            <a:r>
              <a:rPr lang="en-US" altLang="zh-CN" sz="1000" dirty="0">
                <a:solidFill>
                  <a:schemeClr val="tx2"/>
                </a:solidFill>
                <a:latin typeface="Arial" panose="020B0604020202020204"/>
                <a:ea typeface="微软雅黑" panose="020B0503020204020204" pitchFamily="34" charset="-122"/>
                <a:sym typeface="Arial" panose="020B0604020202020204"/>
              </a:rPr>
              <a:t>3</a:t>
            </a:r>
            <a:r>
              <a:rPr lang="zh-CN" altLang="en-US" sz="1000" dirty="0">
                <a:solidFill>
                  <a:schemeClr val="tx2"/>
                </a:solidFill>
                <a:latin typeface="Arial" panose="020B0604020202020204"/>
                <a:ea typeface="微软雅黑" panose="020B0503020204020204" pitchFamily="34" charset="-122"/>
                <a:sym typeface="Arial" panose="020B0604020202020204"/>
              </a:rPr>
              <a:t>个月。</a:t>
            </a:r>
            <a:endParaRPr lang="zh-CN" altLang="en-US" sz="1000" dirty="0">
              <a:solidFill>
                <a:schemeClr val="tx2"/>
              </a:solidFill>
              <a:latin typeface="Arial" panose="020B0604020202020204"/>
              <a:ea typeface="微软雅黑" panose="020B0503020204020204" pitchFamily="34" charset="-122"/>
              <a:sym typeface="Arial" panose="020B0604020202020204"/>
            </a:endParaRP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提交转正申请：</a:t>
            </a:r>
            <a:endParaRPr lang="zh-CN" altLang="en-US" sz="1000" dirty="0">
              <a:solidFill>
                <a:schemeClr val="tx2"/>
              </a:solidFill>
              <a:latin typeface="Arial" panose="020B0604020202020204"/>
              <a:ea typeface="微软雅黑" panose="020B0503020204020204" pitchFamily="34" charset="-122"/>
              <a:sym typeface="Arial" panose="020B0604020202020204"/>
            </a:endParaRP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员工职后有一定时间的试用期，一般为</a:t>
            </a:r>
            <a:r>
              <a:rPr lang="en-US" altLang="zh-CN" sz="1000" dirty="0">
                <a:solidFill>
                  <a:schemeClr val="tx2"/>
                </a:solidFill>
                <a:latin typeface="Arial" panose="020B0604020202020204"/>
                <a:ea typeface="微软雅黑" panose="020B0503020204020204" pitchFamily="34" charset="-122"/>
                <a:sym typeface="Arial" panose="020B0604020202020204"/>
              </a:rPr>
              <a:t>1—3</a:t>
            </a:r>
            <a:r>
              <a:rPr lang="zh-CN" altLang="en-US" sz="1000" dirty="0">
                <a:solidFill>
                  <a:schemeClr val="tx2"/>
                </a:solidFill>
                <a:latin typeface="Arial" panose="020B0604020202020204"/>
                <a:ea typeface="微软雅黑" panose="020B0503020204020204" pitchFamily="34" charset="-122"/>
                <a:sym typeface="Arial" panose="020B0604020202020204"/>
              </a:rPr>
              <a:t>个月，试用期结束前</a:t>
            </a:r>
            <a:r>
              <a:rPr lang="en-US" altLang="zh-CN" sz="1000" dirty="0">
                <a:solidFill>
                  <a:schemeClr val="tx2"/>
                </a:solidFill>
                <a:latin typeface="Arial" panose="020B0604020202020204"/>
                <a:ea typeface="微软雅黑" panose="020B0503020204020204" pitchFamily="34" charset="-122"/>
                <a:sym typeface="Arial" panose="020B0604020202020204"/>
              </a:rPr>
              <a:t>10</a:t>
            </a:r>
            <a:r>
              <a:rPr lang="zh-CN" altLang="en-US" sz="1000" dirty="0">
                <a:solidFill>
                  <a:schemeClr val="tx2"/>
                </a:solidFill>
                <a:latin typeface="Arial" panose="020B0604020202020204"/>
                <a:ea typeface="微软雅黑" panose="020B0503020204020204" pitchFamily="34" charset="-122"/>
                <a:sym typeface="Arial" panose="020B0604020202020204"/>
              </a:rPr>
              <a:t>天，员工提出转正申请，经公司考核合格后，方可转正。</a:t>
            </a:r>
            <a:endParaRPr lang="zh-CN" altLang="en-US" sz="1000" dirty="0">
              <a:solidFill>
                <a:schemeClr val="tx2"/>
              </a:solidFill>
              <a:latin typeface="Arial" panose="020B0604020202020204"/>
              <a:ea typeface="微软雅黑" panose="020B0503020204020204" pitchFamily="34" charset="-122"/>
              <a:sym typeface="Arial" panose="020B0604020202020204"/>
            </a:endParaRPr>
          </a:p>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员工可申请提前转正，经过人力资源部测评，得分少于</a:t>
            </a:r>
            <a:r>
              <a:rPr lang="en-US" altLang="zh-CN" sz="1000" dirty="0">
                <a:solidFill>
                  <a:schemeClr val="tx2"/>
                </a:solidFill>
                <a:latin typeface="Arial" panose="020B0604020202020204"/>
                <a:ea typeface="微软雅黑" panose="020B0503020204020204" pitchFamily="34" charset="-122"/>
                <a:sym typeface="Arial" panose="020B0604020202020204"/>
              </a:rPr>
              <a:t>95</a:t>
            </a:r>
            <a:r>
              <a:rPr lang="zh-CN" altLang="en-US" sz="1000" dirty="0">
                <a:solidFill>
                  <a:schemeClr val="tx2"/>
                </a:solidFill>
                <a:latin typeface="Arial" panose="020B0604020202020204"/>
                <a:ea typeface="微软雅黑" panose="020B0503020204020204" pitchFamily="34" charset="-122"/>
                <a:sym typeface="Arial" panose="020B0604020202020204"/>
              </a:rPr>
              <a:t>分的，不予以转正。</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78" name="矩形 77"/>
          <p:cNvSpPr/>
          <p:nvPr/>
        </p:nvSpPr>
        <p:spPr>
          <a:xfrm>
            <a:off x="755650" y="3364539"/>
            <a:ext cx="959205" cy="315457"/>
          </a:xfrm>
          <a:prstGeom prst="rect">
            <a:avLst/>
          </a:prstGeom>
        </p:spPr>
        <p:txBody>
          <a:bodyPr wrap="none" lIns="68564" tIns="34283" rIns="68564" bIns="34283">
            <a:spAutoFit/>
          </a:bodyPr>
          <a:lstStyle/>
          <a:p>
            <a:r>
              <a:rPr lang="zh-CN" altLang="en-US" sz="1600" b="1" dirty="0">
                <a:solidFill>
                  <a:schemeClr val="tx2"/>
                </a:solidFill>
                <a:latin typeface="Arial" panose="020B0604020202020204"/>
                <a:ea typeface="微软雅黑" panose="020B0503020204020204" pitchFamily="34" charset="-122"/>
                <a:sym typeface="Arial" panose="020B0604020202020204"/>
              </a:rPr>
              <a:t>转正测评</a:t>
            </a:r>
            <a:endParaRPr lang="zh-CN" altLang="en-US" sz="1600" b="1" dirty="0">
              <a:solidFill>
                <a:schemeClr val="tx2"/>
              </a:solidFill>
              <a:latin typeface="Arial" panose="020B0604020202020204"/>
              <a:ea typeface="微软雅黑" panose="020B0503020204020204" pitchFamily="34" charset="-122"/>
              <a:sym typeface="Arial" panose="020B0604020202020204"/>
            </a:endParaRPr>
          </a:p>
        </p:txBody>
      </p:sp>
      <p:sp>
        <p:nvSpPr>
          <p:cNvPr id="84" name="矩形 47"/>
          <p:cNvSpPr>
            <a:spLocks noChangeArrowheads="1"/>
          </p:cNvSpPr>
          <p:nvPr/>
        </p:nvSpPr>
        <p:spPr bwMode="auto">
          <a:xfrm>
            <a:off x="755650" y="3723878"/>
            <a:ext cx="7812503" cy="62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000" dirty="0">
                <a:solidFill>
                  <a:schemeClr val="tx2"/>
                </a:solidFill>
                <a:latin typeface="Arial" panose="020B0604020202020204"/>
                <a:ea typeface="微软雅黑" panose="020B0503020204020204" pitchFamily="34" charset="-122"/>
                <a:sym typeface="Arial" panose="020B0604020202020204"/>
              </a:rPr>
              <a:t>试用期结束申请转正者，人力资源部对其进行</a:t>
            </a:r>
            <a:r>
              <a:rPr lang="en-US" altLang="zh-CN" sz="1000" dirty="0">
                <a:solidFill>
                  <a:schemeClr val="tx2"/>
                </a:solidFill>
                <a:latin typeface="Arial" panose="020B0604020202020204"/>
                <a:ea typeface="微软雅黑" panose="020B0503020204020204" pitchFamily="34" charset="-122"/>
                <a:sym typeface="Arial" panose="020B0604020202020204"/>
              </a:rPr>
              <a:t>360</a:t>
            </a:r>
            <a:r>
              <a:rPr lang="zh-CN" altLang="en-US" sz="1000" dirty="0">
                <a:solidFill>
                  <a:schemeClr val="tx2"/>
                </a:solidFill>
                <a:latin typeface="Arial" panose="020B0604020202020204"/>
                <a:ea typeface="微软雅黑" panose="020B0503020204020204" pitchFamily="34" charset="-122"/>
                <a:sym typeface="Arial" panose="020B0604020202020204"/>
              </a:rPr>
              <a:t>度测评，得分低于</a:t>
            </a:r>
            <a:r>
              <a:rPr lang="en-US" altLang="zh-CN" sz="1000" dirty="0">
                <a:solidFill>
                  <a:schemeClr val="tx2"/>
                </a:solidFill>
                <a:latin typeface="Arial" panose="020B0604020202020204"/>
                <a:ea typeface="微软雅黑" panose="020B0503020204020204" pitchFamily="34" charset="-122"/>
                <a:sym typeface="Arial" panose="020B0604020202020204"/>
              </a:rPr>
              <a:t>80</a:t>
            </a:r>
            <a:r>
              <a:rPr lang="zh-CN" altLang="en-US" sz="1000" dirty="0">
                <a:solidFill>
                  <a:schemeClr val="tx2"/>
                </a:solidFill>
                <a:latin typeface="Arial" panose="020B0604020202020204"/>
                <a:ea typeface="微软雅黑" panose="020B0503020204020204" pitchFamily="34" charset="-122"/>
                <a:sym typeface="Arial" panose="020B0604020202020204"/>
              </a:rPr>
              <a:t>分者不予以转正，人力资源部将对其做相应调整，延长试用期、调岗或劝退处理。得分</a:t>
            </a:r>
            <a:r>
              <a:rPr lang="en-US" altLang="zh-CN" sz="1000" dirty="0">
                <a:solidFill>
                  <a:schemeClr val="tx2"/>
                </a:solidFill>
                <a:latin typeface="Arial" panose="020B0604020202020204"/>
                <a:ea typeface="微软雅黑" panose="020B0503020204020204" pitchFamily="34" charset="-122"/>
                <a:sym typeface="Arial" panose="020B0604020202020204"/>
              </a:rPr>
              <a:t>80</a:t>
            </a:r>
            <a:r>
              <a:rPr lang="zh-CN" altLang="en-US" sz="1000" dirty="0">
                <a:solidFill>
                  <a:schemeClr val="tx2"/>
                </a:solidFill>
                <a:latin typeface="Arial" panose="020B0604020202020204"/>
                <a:ea typeface="微软雅黑" panose="020B0503020204020204" pitchFamily="34" charset="-122"/>
                <a:sym typeface="Arial" panose="020B0604020202020204"/>
              </a:rPr>
              <a:t>分以上者予以转正，并缴纳社会保险。转正后员工享受各项正式员工待遇并根据公司规定进行相应考核作为工资发放及晋升依据。</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2" presetClass="entr" presetSubtype="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400"/>
                                        <p:tgtEl>
                                          <p:spTgt spid="64"/>
                                        </p:tgtEl>
                                        <p:attrNameLst>
                                          <p:attrName>ppt_y</p:attrName>
                                        </p:attrNameLst>
                                      </p:cBhvr>
                                      <p:tavLst>
                                        <p:tav tm="0">
                                          <p:val>
                                            <p:strVal val="#ppt_y-#ppt_h*1.125000"/>
                                          </p:val>
                                        </p:tav>
                                        <p:tav tm="100000">
                                          <p:val>
                                            <p:strVal val="#ppt_y"/>
                                          </p:val>
                                        </p:tav>
                                      </p:tavLst>
                                    </p:anim>
                                    <p:animEffect transition="in" filter="wipe(down)">
                                      <p:cBhvr>
                                        <p:cTn id="32" dur="400"/>
                                        <p:tgtEl>
                                          <p:spTgt spid="64"/>
                                        </p:tgtEl>
                                      </p:cBhvr>
                                    </p:animEffect>
                                  </p:childTnLst>
                                </p:cTn>
                              </p:par>
                            </p:childTnLst>
                          </p:cTn>
                        </p:par>
                        <p:par>
                          <p:cTn id="33" fill="hold">
                            <p:stCondLst>
                              <p:cond delay="3149"/>
                            </p:stCondLst>
                            <p:childTnLst>
                              <p:par>
                                <p:cTn id="34" presetID="12" presetClass="entr" presetSubtype="1"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400"/>
                                        <p:tgtEl>
                                          <p:spTgt spid="65"/>
                                        </p:tgtEl>
                                        <p:attrNameLst>
                                          <p:attrName>ppt_y</p:attrName>
                                        </p:attrNameLst>
                                      </p:cBhvr>
                                      <p:tavLst>
                                        <p:tav tm="0">
                                          <p:val>
                                            <p:strVal val="#ppt_y-#ppt_h*1.125000"/>
                                          </p:val>
                                        </p:tav>
                                        <p:tav tm="100000">
                                          <p:val>
                                            <p:strVal val="#ppt_y"/>
                                          </p:val>
                                        </p:tav>
                                      </p:tavLst>
                                    </p:anim>
                                    <p:animEffect transition="in" filter="wipe(down)">
                                      <p:cBhvr>
                                        <p:cTn id="37" dur="400"/>
                                        <p:tgtEl>
                                          <p:spTgt spid="65"/>
                                        </p:tgtEl>
                                      </p:cBhvr>
                                    </p:animEffect>
                                  </p:childTnLst>
                                </p:cTn>
                              </p:par>
                            </p:childTnLst>
                          </p:cTn>
                        </p:par>
                        <p:par>
                          <p:cTn id="38" fill="hold">
                            <p:stCondLst>
                              <p:cond delay="3649"/>
                            </p:stCondLst>
                            <p:childTnLst>
                              <p:par>
                                <p:cTn id="39" presetID="12" presetClass="entr" presetSubtype="1"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400"/>
                                        <p:tgtEl>
                                          <p:spTgt spid="74"/>
                                        </p:tgtEl>
                                        <p:attrNameLst>
                                          <p:attrName>ppt_y</p:attrName>
                                        </p:attrNameLst>
                                      </p:cBhvr>
                                      <p:tavLst>
                                        <p:tav tm="0">
                                          <p:val>
                                            <p:strVal val="#ppt_y-#ppt_h*1.125000"/>
                                          </p:val>
                                        </p:tav>
                                        <p:tav tm="100000">
                                          <p:val>
                                            <p:strVal val="#ppt_y"/>
                                          </p:val>
                                        </p:tav>
                                      </p:tavLst>
                                    </p:anim>
                                    <p:animEffect transition="in" filter="wipe(down)">
                                      <p:cBhvr>
                                        <p:cTn id="42" dur="400"/>
                                        <p:tgtEl>
                                          <p:spTgt spid="74"/>
                                        </p:tgtEl>
                                      </p:cBhvr>
                                    </p:animEffect>
                                  </p:childTnLst>
                                </p:cTn>
                              </p:par>
                            </p:childTnLst>
                          </p:cTn>
                        </p:par>
                        <p:par>
                          <p:cTn id="43" fill="hold">
                            <p:stCondLst>
                              <p:cond delay="4149"/>
                            </p:stCondLst>
                            <p:childTnLst>
                              <p:par>
                                <p:cTn id="44" presetID="12" presetClass="entr" presetSubtype="1"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400"/>
                                        <p:tgtEl>
                                          <p:spTgt spid="75"/>
                                        </p:tgtEl>
                                        <p:attrNameLst>
                                          <p:attrName>ppt_y</p:attrName>
                                        </p:attrNameLst>
                                      </p:cBhvr>
                                      <p:tavLst>
                                        <p:tav tm="0">
                                          <p:val>
                                            <p:strVal val="#ppt_y-#ppt_h*1.125000"/>
                                          </p:val>
                                        </p:tav>
                                        <p:tav tm="100000">
                                          <p:val>
                                            <p:strVal val="#ppt_y"/>
                                          </p:val>
                                        </p:tav>
                                      </p:tavLst>
                                    </p:anim>
                                    <p:animEffect transition="in" filter="wipe(down)">
                                      <p:cBhvr>
                                        <p:cTn id="47" dur="400"/>
                                        <p:tgtEl>
                                          <p:spTgt spid="75"/>
                                        </p:tgtEl>
                                      </p:cBhvr>
                                    </p:animEffect>
                                  </p:childTnLst>
                                </p:cTn>
                              </p:par>
                            </p:childTnLst>
                          </p:cTn>
                        </p:par>
                        <p:par>
                          <p:cTn id="48" fill="hold">
                            <p:stCondLst>
                              <p:cond delay="4649"/>
                            </p:stCondLst>
                            <p:childTnLst>
                              <p:par>
                                <p:cTn id="49" presetID="12" presetClass="entr" presetSubtype="1"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400"/>
                                        <p:tgtEl>
                                          <p:spTgt spid="76"/>
                                        </p:tgtEl>
                                        <p:attrNameLst>
                                          <p:attrName>ppt_y</p:attrName>
                                        </p:attrNameLst>
                                      </p:cBhvr>
                                      <p:tavLst>
                                        <p:tav tm="0">
                                          <p:val>
                                            <p:strVal val="#ppt_y-#ppt_h*1.125000"/>
                                          </p:val>
                                        </p:tav>
                                        <p:tav tm="100000">
                                          <p:val>
                                            <p:strVal val="#ppt_y"/>
                                          </p:val>
                                        </p:tav>
                                      </p:tavLst>
                                    </p:anim>
                                    <p:animEffect transition="in" filter="wipe(down)">
                                      <p:cBhvr>
                                        <p:cTn id="52" dur="400"/>
                                        <p:tgtEl>
                                          <p:spTgt spid="76"/>
                                        </p:tgtEl>
                                      </p:cBhvr>
                                    </p:animEffect>
                                  </p:childTnLst>
                                </p:cTn>
                              </p:par>
                            </p:childTnLst>
                          </p:cTn>
                        </p:par>
                        <p:par>
                          <p:cTn id="53" fill="hold">
                            <p:stCondLst>
                              <p:cond delay="5149"/>
                            </p:stCondLst>
                            <p:childTnLst>
                              <p:par>
                                <p:cTn id="54" presetID="12" presetClass="entr" presetSubtype="1"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400"/>
                                        <p:tgtEl>
                                          <p:spTgt spid="77"/>
                                        </p:tgtEl>
                                        <p:attrNameLst>
                                          <p:attrName>ppt_y</p:attrName>
                                        </p:attrNameLst>
                                      </p:cBhvr>
                                      <p:tavLst>
                                        <p:tav tm="0">
                                          <p:val>
                                            <p:strVal val="#ppt_y-#ppt_h*1.125000"/>
                                          </p:val>
                                        </p:tav>
                                        <p:tav tm="100000">
                                          <p:val>
                                            <p:strVal val="#ppt_y"/>
                                          </p:val>
                                        </p:tav>
                                      </p:tavLst>
                                    </p:anim>
                                    <p:animEffect transition="in" filter="wipe(down)">
                                      <p:cBhvr>
                                        <p:cTn id="57" dur="400"/>
                                        <p:tgtEl>
                                          <p:spTgt spid="77"/>
                                        </p:tgtEl>
                                      </p:cBhvr>
                                    </p:animEffect>
                                  </p:childTnLst>
                                </p:cTn>
                              </p:par>
                            </p:childTnLst>
                          </p:cTn>
                        </p:par>
                        <p:par>
                          <p:cTn id="58" fill="hold">
                            <p:stCondLst>
                              <p:cond delay="5649"/>
                            </p:stCondLst>
                            <p:childTnLst>
                              <p:par>
                                <p:cTn id="59" presetID="1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400"/>
                                        <p:tgtEl>
                                          <p:spTgt spid="78"/>
                                        </p:tgtEl>
                                        <p:attrNameLst>
                                          <p:attrName>ppt_y</p:attrName>
                                        </p:attrNameLst>
                                      </p:cBhvr>
                                      <p:tavLst>
                                        <p:tav tm="0">
                                          <p:val>
                                            <p:strVal val="#ppt_y-#ppt_h*1.125000"/>
                                          </p:val>
                                        </p:tav>
                                        <p:tav tm="100000">
                                          <p:val>
                                            <p:strVal val="#ppt_y"/>
                                          </p:val>
                                        </p:tav>
                                      </p:tavLst>
                                    </p:anim>
                                    <p:animEffect transition="in" filter="wipe(down)">
                                      <p:cBhvr>
                                        <p:cTn id="62" dur="400"/>
                                        <p:tgtEl>
                                          <p:spTgt spid="78"/>
                                        </p:tgtEl>
                                      </p:cBhvr>
                                    </p:animEffect>
                                  </p:childTnLst>
                                </p:cTn>
                              </p:par>
                            </p:childTnLst>
                          </p:cTn>
                        </p:par>
                        <p:par>
                          <p:cTn id="63" fill="hold">
                            <p:stCondLst>
                              <p:cond delay="6149"/>
                            </p:stCondLst>
                            <p:childTnLst>
                              <p:par>
                                <p:cTn id="64" presetID="12" presetClass="entr" presetSubtype="1" fill="hold" grpId="0"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additive="base">
                                        <p:cTn id="66" dur="400"/>
                                        <p:tgtEl>
                                          <p:spTgt spid="84"/>
                                        </p:tgtEl>
                                        <p:attrNameLst>
                                          <p:attrName>ppt_y</p:attrName>
                                        </p:attrNameLst>
                                      </p:cBhvr>
                                      <p:tavLst>
                                        <p:tav tm="0">
                                          <p:val>
                                            <p:strVal val="#ppt_y-#ppt_h*1.125000"/>
                                          </p:val>
                                        </p:tav>
                                        <p:tav tm="100000">
                                          <p:val>
                                            <p:strVal val="#ppt_y"/>
                                          </p:val>
                                        </p:tav>
                                      </p:tavLst>
                                    </p:anim>
                                    <p:animEffect transition="in" filter="wipe(down)">
                                      <p:cBhvr>
                                        <p:cTn id="67" dur="4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64" grpId="0"/>
      <p:bldP spid="65" grpId="0"/>
      <p:bldP spid="74" grpId="0"/>
      <p:bldP spid="75" grpId="0"/>
      <p:bldP spid="76" grpId="0"/>
      <p:bldP spid="77" grpId="0"/>
      <p:bldP spid="78"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71085" y="2244228"/>
            <a:ext cx="1094035" cy="943075"/>
            <a:chOff x="2027245" y="1923783"/>
            <a:chExt cx="1441680" cy="1242751"/>
          </a:xfrm>
        </p:grpSpPr>
        <p:sp>
          <p:nvSpPr>
            <p:cNvPr id="18" name="六边形 17"/>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19" name="矩形 18"/>
            <p:cNvSpPr/>
            <p:nvPr/>
          </p:nvSpPr>
          <p:spPr>
            <a:xfrm>
              <a:off x="2416568" y="2240976"/>
              <a:ext cx="771441" cy="689481"/>
            </a:xfrm>
            <a:prstGeom prst="rect">
              <a:avLst/>
            </a:prstGeom>
          </p:spPr>
          <p:txBody>
            <a:bodyPr wrap="none">
              <a:spAutoFit/>
            </a:bodyPr>
            <a:lstStyle/>
            <a:p>
              <a:pPr algn="ctr"/>
              <a:r>
                <a:rPr lang="en-US" altLang="zh-CN" sz="2800" b="1" dirty="0">
                  <a:solidFill>
                    <a:srgbClr val="0070C0"/>
                  </a:solidFill>
                  <a:latin typeface="Arial" panose="020B0604020202020204"/>
                  <a:ea typeface="微软雅黑" panose="020B0503020204020204" pitchFamily="34" charset="-122"/>
                  <a:sym typeface="Arial" panose="020B0604020202020204"/>
                </a:rPr>
                <a:t>01</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20" name="组合 19"/>
          <p:cNvGrpSpPr/>
          <p:nvPr/>
        </p:nvGrpSpPr>
        <p:grpSpPr>
          <a:xfrm>
            <a:off x="3163972" y="2244228"/>
            <a:ext cx="1094035" cy="943075"/>
            <a:chOff x="2027245" y="1923783"/>
            <a:chExt cx="1441680" cy="1242751"/>
          </a:xfrm>
        </p:grpSpPr>
        <p:sp>
          <p:nvSpPr>
            <p:cNvPr id="21" name="六边形 20"/>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22" name="矩形 21"/>
            <p:cNvSpPr/>
            <p:nvPr/>
          </p:nvSpPr>
          <p:spPr>
            <a:xfrm>
              <a:off x="2429960" y="2240976"/>
              <a:ext cx="771441" cy="689481"/>
            </a:xfrm>
            <a:prstGeom prst="rect">
              <a:avLst/>
            </a:prstGeom>
          </p:spPr>
          <p:txBody>
            <a:bodyPr wrap="none">
              <a:spAutoFit/>
            </a:bodyPr>
            <a:lstStyle/>
            <a:p>
              <a:pPr algn="ctr"/>
              <a:r>
                <a:rPr lang="en-US" altLang="zh-CN" sz="2800" b="1" dirty="0">
                  <a:solidFill>
                    <a:srgbClr val="0070C0"/>
                  </a:solidFill>
                  <a:latin typeface="Arial" panose="020B0604020202020204"/>
                  <a:ea typeface="微软雅黑" panose="020B0503020204020204" pitchFamily="34" charset="-122"/>
                  <a:sym typeface="Arial" panose="020B0604020202020204"/>
                </a:rPr>
                <a:t>02</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23" name="组合 22"/>
          <p:cNvGrpSpPr/>
          <p:nvPr/>
        </p:nvGrpSpPr>
        <p:grpSpPr>
          <a:xfrm>
            <a:off x="5170886" y="2244228"/>
            <a:ext cx="1094035" cy="943075"/>
            <a:chOff x="2027245" y="1923783"/>
            <a:chExt cx="1441680" cy="1242751"/>
          </a:xfrm>
        </p:grpSpPr>
        <p:sp>
          <p:nvSpPr>
            <p:cNvPr id="24" name="六边形 23"/>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25" name="矩形 24"/>
            <p:cNvSpPr/>
            <p:nvPr/>
          </p:nvSpPr>
          <p:spPr>
            <a:xfrm>
              <a:off x="2387713" y="2240976"/>
              <a:ext cx="771441" cy="689481"/>
            </a:xfrm>
            <a:prstGeom prst="rect">
              <a:avLst/>
            </a:prstGeom>
          </p:spPr>
          <p:txBody>
            <a:bodyPr wrap="none">
              <a:spAutoFit/>
            </a:bodyPr>
            <a:lstStyle/>
            <a:p>
              <a:r>
                <a:rPr lang="en-US" altLang="zh-CN" sz="2800" b="1" dirty="0">
                  <a:solidFill>
                    <a:srgbClr val="0070C0"/>
                  </a:solidFill>
                  <a:latin typeface="Arial" panose="020B0604020202020204"/>
                  <a:ea typeface="微软雅黑" panose="020B0503020204020204" pitchFamily="34" charset="-122"/>
                  <a:sym typeface="Arial" panose="020B0604020202020204"/>
                </a:rPr>
                <a:t>03</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26" name="组合 25"/>
          <p:cNvGrpSpPr/>
          <p:nvPr/>
        </p:nvGrpSpPr>
        <p:grpSpPr>
          <a:xfrm>
            <a:off x="7075931" y="2244228"/>
            <a:ext cx="1094035" cy="943075"/>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Arial" panose="020B0604020202020204"/>
                <a:ea typeface="微软雅黑" panose="020B0503020204020204" pitchFamily="34" charset="-122"/>
                <a:sym typeface="Arial" panose="020B0604020202020204"/>
              </a:endParaRPr>
            </a:p>
          </p:txBody>
        </p:sp>
        <p:sp>
          <p:nvSpPr>
            <p:cNvPr id="28" name="矩形 27"/>
            <p:cNvSpPr/>
            <p:nvPr/>
          </p:nvSpPr>
          <p:spPr>
            <a:xfrm>
              <a:off x="2427172" y="2240976"/>
              <a:ext cx="771441" cy="689481"/>
            </a:xfrm>
            <a:prstGeom prst="rect">
              <a:avLst/>
            </a:prstGeom>
          </p:spPr>
          <p:txBody>
            <a:bodyPr wrap="none">
              <a:spAutoFit/>
            </a:bodyPr>
            <a:lstStyle/>
            <a:p>
              <a:pPr algn="ctr"/>
              <a:r>
                <a:rPr lang="en-US" altLang="zh-CN" sz="2800" b="1" dirty="0">
                  <a:solidFill>
                    <a:srgbClr val="0070C0"/>
                  </a:solidFill>
                  <a:latin typeface="Arial" panose="020B0604020202020204"/>
                  <a:ea typeface="微软雅黑" panose="020B0503020204020204" pitchFamily="34" charset="-122"/>
                  <a:sym typeface="Arial" panose="020B0604020202020204"/>
                </a:rPr>
                <a:t>04</a:t>
              </a:r>
              <a:endParaRPr lang="zh-CN" altLang="en-US" sz="2800" b="1" dirty="0">
                <a:solidFill>
                  <a:srgbClr val="0070C0"/>
                </a:solidFill>
                <a:latin typeface="Arial" panose="020B0604020202020204"/>
                <a:ea typeface="微软雅黑" panose="020B0503020204020204" pitchFamily="34" charset="-122"/>
                <a:sym typeface="Arial" panose="020B0604020202020204"/>
              </a:endParaRPr>
            </a:p>
          </p:txBody>
        </p:sp>
      </p:grpSp>
      <p:grpSp>
        <p:nvGrpSpPr>
          <p:cNvPr id="32" name="组合 31"/>
          <p:cNvGrpSpPr/>
          <p:nvPr/>
        </p:nvGrpSpPr>
        <p:grpSpPr>
          <a:xfrm>
            <a:off x="3395510" y="-765327"/>
            <a:ext cx="2352980" cy="2352980"/>
            <a:chOff x="304800" y="673100"/>
            <a:chExt cx="4000500" cy="4000500"/>
          </a:xfrm>
          <a:effectLst>
            <a:outerShdw blurRad="444500" dist="254000" dir="684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Arial" panose="020B0604020202020204"/>
                <a:ea typeface="微软雅黑" panose="020B0503020204020204" pitchFamily="34" charset="-122"/>
                <a:sym typeface="Arial" panose="020B0604020202020204"/>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Arial" panose="020B0604020202020204"/>
                <a:ea typeface="微软雅黑" panose="020B0503020204020204" pitchFamily="34" charset="-122"/>
                <a:sym typeface="Arial" panose="020B0604020202020204"/>
              </a:endParaRPr>
            </a:p>
          </p:txBody>
        </p:sp>
      </p:grpSp>
      <p:sp>
        <p:nvSpPr>
          <p:cNvPr id="39" name="矩形 38"/>
          <p:cNvSpPr/>
          <p:nvPr/>
        </p:nvSpPr>
        <p:spPr>
          <a:xfrm>
            <a:off x="3904082" y="239249"/>
            <a:ext cx="1335837" cy="646317"/>
          </a:xfrm>
          <a:prstGeom prst="rect">
            <a:avLst/>
          </a:prstGeom>
        </p:spPr>
        <p:txBody>
          <a:bodyPr wrap="square" lIns="91426" tIns="45713" rIns="91426" bIns="45713">
            <a:spAutoFit/>
          </a:bodyPr>
          <a:lstStyle/>
          <a:p>
            <a:pPr algn="ctr" defTabSz="934085">
              <a:defRPr/>
            </a:pPr>
            <a:r>
              <a:rPr lang="zh-CN" altLang="en-US" sz="3600" b="1" kern="0" dirty="0">
                <a:solidFill>
                  <a:schemeClr val="accent1"/>
                </a:solidFill>
                <a:latin typeface="Arial" panose="020B0604020202020204"/>
                <a:ea typeface="微软雅黑" panose="020B0503020204020204" pitchFamily="34" charset="-122"/>
                <a:sym typeface="Arial" panose="020B0604020202020204"/>
              </a:rPr>
              <a:t>目 录</a:t>
            </a:r>
            <a:endParaRPr lang="zh-CN" altLang="en-US" sz="3600" b="1" kern="0" dirty="0">
              <a:solidFill>
                <a:schemeClr val="accent1"/>
              </a:solidFill>
              <a:latin typeface="Arial" panose="020B0604020202020204"/>
              <a:ea typeface="微软雅黑" panose="020B0503020204020204" pitchFamily="34" charset="-122"/>
              <a:sym typeface="Arial" panose="020B0604020202020204"/>
            </a:endParaRPr>
          </a:p>
        </p:txBody>
      </p:sp>
      <p:sp>
        <p:nvSpPr>
          <p:cNvPr id="2" name="矩形 1"/>
          <p:cNvSpPr/>
          <p:nvPr/>
        </p:nvSpPr>
        <p:spPr>
          <a:xfrm>
            <a:off x="3761618" y="778779"/>
            <a:ext cx="1620765" cy="400110"/>
          </a:xfrm>
          <a:prstGeom prst="rect">
            <a:avLst/>
          </a:prstGeom>
        </p:spPr>
        <p:txBody>
          <a:bodyPr wrap="none">
            <a:spAutoFit/>
          </a:bodyPr>
          <a:lstStyle/>
          <a:p>
            <a:pPr algn="ctr"/>
            <a:r>
              <a:rPr lang="zh-CN" altLang="en-US" sz="2000" b="1" dirty="0">
                <a:solidFill>
                  <a:schemeClr val="tx2"/>
                </a:solidFill>
                <a:latin typeface="Arial" panose="020B0604020202020204"/>
                <a:ea typeface="微软雅黑" panose="020B0503020204020204" pitchFamily="34" charset="-122"/>
                <a:sym typeface="Arial" panose="020B0604020202020204"/>
              </a:rPr>
              <a:t>CONTENTS</a:t>
            </a:r>
            <a:endParaRPr lang="zh-CN" altLang="en-US" sz="2000" b="1" dirty="0">
              <a:solidFill>
                <a:schemeClr val="tx2"/>
              </a:solidFill>
              <a:latin typeface="Arial" panose="020B0604020202020204"/>
              <a:ea typeface="微软雅黑" panose="020B0503020204020204" pitchFamily="34" charset="-122"/>
              <a:sym typeface="Arial" panose="020B0604020202020204"/>
            </a:endParaRPr>
          </a:p>
        </p:txBody>
      </p:sp>
      <p:sp>
        <p:nvSpPr>
          <p:cNvPr id="3" name="矩形 2"/>
          <p:cNvSpPr/>
          <p:nvPr/>
        </p:nvSpPr>
        <p:spPr>
          <a:xfrm>
            <a:off x="1141049" y="3363838"/>
            <a:ext cx="954107" cy="400110"/>
          </a:xfrm>
          <a:prstGeom prst="rect">
            <a:avLst/>
          </a:prstGeom>
        </p:spPr>
        <p:txBody>
          <a:bodyPr wrap="none">
            <a:spAutoFit/>
          </a:bodyPr>
          <a:lstStyle/>
          <a:p>
            <a:pPr algn="ctr"/>
            <a:r>
              <a:rPr lang="zh-CN" altLang="en-US" sz="2000" b="1" dirty="0">
                <a:solidFill>
                  <a:schemeClr val="tx2"/>
                </a:solidFill>
                <a:latin typeface="Arial" panose="020B0604020202020204"/>
                <a:ea typeface="微软雅黑" panose="020B0503020204020204" pitchFamily="34" charset="-122"/>
                <a:sym typeface="Arial" panose="020B0604020202020204"/>
              </a:rPr>
              <a:t>公司篇</a:t>
            </a:r>
            <a:endParaRPr lang="zh-CN" altLang="en-US" sz="2000" b="1" dirty="0">
              <a:solidFill>
                <a:schemeClr val="tx2"/>
              </a:solidFill>
              <a:latin typeface="Arial" panose="020B0604020202020204"/>
              <a:ea typeface="微软雅黑" panose="020B0503020204020204" pitchFamily="34" charset="-122"/>
              <a:sym typeface="Arial" panose="020B0604020202020204"/>
            </a:endParaRPr>
          </a:p>
        </p:txBody>
      </p:sp>
      <p:sp>
        <p:nvSpPr>
          <p:cNvPr id="4" name="矩形 3"/>
          <p:cNvSpPr/>
          <p:nvPr/>
        </p:nvSpPr>
        <p:spPr>
          <a:xfrm>
            <a:off x="3272408" y="3363838"/>
            <a:ext cx="877163" cy="369332"/>
          </a:xfrm>
          <a:prstGeom prst="rect">
            <a:avLst/>
          </a:prstGeom>
        </p:spPr>
        <p:txBody>
          <a:bodyPr wrap="none">
            <a:spAutoFit/>
          </a:bodyPr>
          <a:lstStyle/>
          <a:p>
            <a:r>
              <a:rPr lang="zh-CN" altLang="en-US" b="1" dirty="0">
                <a:solidFill>
                  <a:schemeClr val="tx2"/>
                </a:solidFill>
                <a:latin typeface="Arial" panose="020B0604020202020204"/>
                <a:ea typeface="微软雅黑" panose="020B0503020204020204" pitchFamily="34" charset="-122"/>
                <a:sym typeface="Arial" panose="020B0604020202020204"/>
              </a:rPr>
              <a:t>人员篇</a:t>
            </a:r>
            <a:endParaRPr lang="zh-CN" altLang="en-US" b="1" dirty="0">
              <a:solidFill>
                <a:schemeClr val="tx2"/>
              </a:solidFill>
              <a:latin typeface="Arial" panose="020B0604020202020204"/>
              <a:ea typeface="微软雅黑" panose="020B0503020204020204" pitchFamily="34" charset="-122"/>
              <a:sym typeface="Arial" panose="020B0604020202020204"/>
            </a:endParaRPr>
          </a:p>
        </p:txBody>
      </p:sp>
      <p:sp>
        <p:nvSpPr>
          <p:cNvPr id="7" name="矩形 6"/>
          <p:cNvSpPr/>
          <p:nvPr/>
        </p:nvSpPr>
        <p:spPr>
          <a:xfrm>
            <a:off x="5279322" y="3363838"/>
            <a:ext cx="877163" cy="369332"/>
          </a:xfrm>
          <a:prstGeom prst="rect">
            <a:avLst/>
          </a:prstGeom>
        </p:spPr>
        <p:txBody>
          <a:bodyPr wrap="none">
            <a:spAutoFit/>
          </a:bodyPr>
          <a:lstStyle/>
          <a:p>
            <a:r>
              <a:rPr lang="zh-CN" altLang="en-US" b="1" dirty="0">
                <a:solidFill>
                  <a:schemeClr val="tx2"/>
                </a:solidFill>
                <a:latin typeface="Arial" panose="020B0604020202020204"/>
                <a:ea typeface="微软雅黑" panose="020B0503020204020204" pitchFamily="34" charset="-122"/>
                <a:sym typeface="Arial" panose="020B0604020202020204"/>
              </a:rPr>
              <a:t>制度篇</a:t>
            </a:r>
            <a:endParaRPr lang="zh-CN" altLang="en-US" b="1" dirty="0">
              <a:solidFill>
                <a:schemeClr val="tx2"/>
              </a:solidFill>
              <a:latin typeface="Arial" panose="020B0604020202020204"/>
              <a:ea typeface="微软雅黑" panose="020B0503020204020204" pitchFamily="34" charset="-122"/>
              <a:sym typeface="Arial" panose="020B0604020202020204"/>
            </a:endParaRPr>
          </a:p>
        </p:txBody>
      </p:sp>
      <p:sp>
        <p:nvSpPr>
          <p:cNvPr id="8" name="矩形 7"/>
          <p:cNvSpPr/>
          <p:nvPr/>
        </p:nvSpPr>
        <p:spPr>
          <a:xfrm>
            <a:off x="7184367" y="3363838"/>
            <a:ext cx="877163" cy="369332"/>
          </a:xfrm>
          <a:prstGeom prst="rect">
            <a:avLst/>
          </a:prstGeom>
        </p:spPr>
        <p:txBody>
          <a:bodyPr wrap="none">
            <a:spAutoFit/>
          </a:bodyPr>
          <a:lstStyle/>
          <a:p>
            <a:pPr algn="ctr"/>
            <a:r>
              <a:rPr lang="zh-CN" altLang="en-US" b="1" dirty="0">
                <a:solidFill>
                  <a:schemeClr val="tx2"/>
                </a:solidFill>
                <a:latin typeface="Arial" panose="020B0604020202020204"/>
                <a:ea typeface="微软雅黑" panose="020B0503020204020204" pitchFamily="34" charset="-122"/>
                <a:sym typeface="Arial" panose="020B0604020202020204"/>
              </a:rPr>
              <a:t>规划篇</a:t>
            </a:r>
            <a:endParaRPr lang="zh-CN" altLang="en-US" b="1" dirty="0">
              <a:solidFill>
                <a:schemeClr val="tx2"/>
              </a:solidFill>
              <a:latin typeface="Arial" panose="020B0604020202020204"/>
              <a:ea typeface="微软雅黑" panose="020B0503020204020204" pitchFamily="34" charset="-122"/>
              <a:sym typeface="Arial" panose="020B0604020202020204"/>
            </a:endParaRPr>
          </a:p>
        </p:txBody>
      </p:sp>
      <p:sp>
        <p:nvSpPr>
          <p:cNvPr id="36" name="矩形 35"/>
          <p:cNvSpPr/>
          <p:nvPr/>
        </p:nvSpPr>
        <p:spPr>
          <a:xfrm>
            <a:off x="2816569" y="3723878"/>
            <a:ext cx="1788840" cy="261610"/>
          </a:xfrm>
          <a:prstGeom prst="rect">
            <a:avLst/>
          </a:prstGeom>
        </p:spPr>
        <p:txBody>
          <a:bodyPr wrap="square">
            <a:spAutoFit/>
          </a:bodyPr>
          <a:lstStyle/>
          <a:p>
            <a:pPr algn="ctr"/>
            <a:r>
              <a:rPr lang="en-US" altLang="zh-CN" sz="1100" i="0" dirty="0">
                <a:solidFill>
                  <a:schemeClr val="bg1">
                    <a:lumMod val="65000"/>
                  </a:schemeClr>
                </a:solidFill>
                <a:effectLst/>
                <a:latin typeface="Arial" panose="020B0604020202020204"/>
                <a:ea typeface="微软雅黑" panose="020B0503020204020204" pitchFamily="34" charset="-122"/>
                <a:sym typeface="Arial" panose="020B0604020202020204"/>
              </a:rPr>
              <a:t>researchers report</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37" name="矩形 36"/>
          <p:cNvSpPr/>
          <p:nvPr/>
        </p:nvSpPr>
        <p:spPr>
          <a:xfrm>
            <a:off x="5065016" y="3723878"/>
            <a:ext cx="1305774" cy="261610"/>
          </a:xfrm>
          <a:prstGeom prst="rect">
            <a:avLst/>
          </a:prstGeom>
        </p:spPr>
        <p:txBody>
          <a:bodyPr wrap="square">
            <a:spAutoFit/>
          </a:bodyPr>
          <a:lstStyle/>
          <a:p>
            <a:pPr algn="ctr"/>
            <a:r>
              <a:rPr lang="en-US" altLang="zh-CN" sz="1100" i="0" dirty="0">
                <a:solidFill>
                  <a:schemeClr val="bg1">
                    <a:lumMod val="65000"/>
                  </a:schemeClr>
                </a:solidFill>
                <a:effectLst/>
                <a:latin typeface="Arial" panose="020B0604020202020204"/>
                <a:ea typeface="微软雅黑" panose="020B0503020204020204" pitchFamily="34" charset="-122"/>
                <a:sym typeface="Arial" panose="020B0604020202020204"/>
              </a:rPr>
              <a:t>system of post</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40" name="矩形 39"/>
          <p:cNvSpPr/>
          <p:nvPr/>
        </p:nvSpPr>
        <p:spPr>
          <a:xfrm>
            <a:off x="6857546" y="3723878"/>
            <a:ext cx="1530804" cy="261610"/>
          </a:xfrm>
          <a:prstGeom prst="rect">
            <a:avLst/>
          </a:prstGeom>
        </p:spPr>
        <p:txBody>
          <a:bodyPr wrap="square">
            <a:spAutoFit/>
          </a:bodyPr>
          <a:lstStyle/>
          <a:p>
            <a:pPr algn="ctr"/>
            <a:r>
              <a:rPr lang="en-US" altLang="zh-CN" sz="1100" i="0" dirty="0">
                <a:solidFill>
                  <a:schemeClr val="bg1">
                    <a:lumMod val="65000"/>
                  </a:schemeClr>
                </a:solidFill>
                <a:effectLst/>
                <a:latin typeface="Arial" panose="020B0604020202020204"/>
                <a:ea typeface="微软雅黑" panose="020B0503020204020204" pitchFamily="34" charset="-122"/>
                <a:sym typeface="Arial" panose="020B0604020202020204"/>
              </a:rPr>
              <a:t>planning report</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41" name="矩形 40"/>
          <p:cNvSpPr/>
          <p:nvPr/>
        </p:nvSpPr>
        <p:spPr>
          <a:xfrm>
            <a:off x="723682" y="3723878"/>
            <a:ext cx="1788840" cy="261610"/>
          </a:xfrm>
          <a:prstGeom prst="rect">
            <a:avLst/>
          </a:prstGeom>
        </p:spPr>
        <p:txBody>
          <a:bodyPr wrap="square">
            <a:spAutoFit/>
          </a:bodyPr>
          <a:lstStyle/>
          <a:p>
            <a:pPr algn="ctr"/>
            <a:r>
              <a:rPr lang="en-US" altLang="zh-CN" sz="1100" dirty="0">
                <a:solidFill>
                  <a:schemeClr val="bg1">
                    <a:lumMod val="65000"/>
                  </a:schemeClr>
                </a:solidFill>
                <a:latin typeface="Arial" panose="020B0604020202020204"/>
                <a:ea typeface="微软雅黑" panose="020B0503020204020204" pitchFamily="34" charset="-122"/>
                <a:sym typeface="Arial" panose="020B0604020202020204"/>
              </a:rPr>
              <a:t>company articles</a:t>
            </a:r>
            <a:endParaRPr lang="zh-CN" altLang="en-US" sz="1100" dirty="0">
              <a:solidFill>
                <a:schemeClr val="bg1">
                  <a:lumMod val="65000"/>
                </a:schemeClr>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14:presetBounceEnd="55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5000">
                                          <p:cBhvr additive="base">
                                            <p:cTn id="7" dur="2000" fill="hold"/>
                                            <p:tgtEl>
                                              <p:spTgt spid="32"/>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2599"/>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345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39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gtEl>
                                            <p:attrNameLst>
                                              <p:attrName>ppt_y</p:attrName>
                                            </p:attrNameLst>
                                          </p:cBhvr>
                                          <p:tavLst>
                                            <p:tav tm="0">
                                              <p:val>
                                                <p:strVal val="#ppt_y"/>
                                              </p:val>
                                            </p:tav>
                                            <p:tav tm="100000">
                                              <p:val>
                                                <p:strVal val="#ppt_y"/>
                                              </p:val>
                                            </p:tav>
                                          </p:tavLst>
                                        </p:anim>
                                        <p:anim calcmode="lin" valueType="num">
                                          <p:cBhvr>
                                            <p:cTn id="3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gtEl>
                                          </p:cBhvr>
                                        </p:animEffect>
                                      </p:childTnLst>
                                    </p:cTn>
                                  </p:par>
                                </p:childTnLst>
                              </p:cTn>
                            </p:par>
                            <p:par>
                              <p:cTn id="33" fill="hold">
                                <p:stCondLst>
                                  <p:cond delay="455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5799"/>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62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
                                            </p:tgtEl>
                                            <p:attrNameLst>
                                              <p:attrName>ppt_y</p:attrName>
                                            </p:attrNameLst>
                                          </p:cBhvr>
                                          <p:tavLst>
                                            <p:tav tm="0">
                                              <p:val>
                                                <p:strVal val="#ppt_y"/>
                                              </p:val>
                                            </p:tav>
                                            <p:tav tm="100000">
                                              <p:val>
                                                <p:strVal val="#ppt_y"/>
                                              </p:val>
                                            </p:tav>
                                          </p:tavLst>
                                        </p:anim>
                                        <p:anim calcmode="lin" valueType="num">
                                          <p:cBhvr>
                                            <p:cTn id="5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
                                            </p:tgtEl>
                                          </p:cBhvr>
                                        </p:animEffect>
                                      </p:childTnLst>
                                    </p:cTn>
                                  </p:par>
                                </p:childTnLst>
                              </p:cTn>
                            </p:par>
                            <p:par>
                              <p:cTn id="53" fill="hold">
                                <p:stCondLst>
                                  <p:cond delay="6899"/>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par>
                              <p:cTn id="65" fill="hold">
                                <p:stCondLst>
                                  <p:cond delay="87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7"/>
                                            </p:tgtEl>
                                            <p:attrNameLst>
                                              <p:attrName>ppt_y</p:attrName>
                                            </p:attrNameLst>
                                          </p:cBhvr>
                                          <p:tavLst>
                                            <p:tav tm="0">
                                              <p:val>
                                                <p:strVal val="#ppt_y"/>
                                              </p:val>
                                            </p:tav>
                                            <p:tav tm="100000">
                                              <p:val>
                                                <p:strVal val="#ppt_y"/>
                                              </p:val>
                                            </p:tav>
                                          </p:tavLst>
                                        </p:anim>
                                        <p:anim calcmode="lin" valueType="num">
                                          <p:cBhvr>
                                            <p:cTn id="7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7"/>
                                            </p:tgtEl>
                                          </p:cBhvr>
                                        </p:animEffect>
                                      </p:childTnLst>
                                    </p:cTn>
                                  </p:par>
                                </p:childTnLst>
                              </p:cTn>
                            </p:par>
                            <p:par>
                              <p:cTn id="73" fill="hold">
                                <p:stCondLst>
                                  <p:cond delay="935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10500"/>
                                </p:stCondLst>
                                <p:childTnLst>
                                  <p:par>
                                    <p:cTn id="80" presetID="53" presetClass="entr" presetSubtype="16"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11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
                                            </p:tgtEl>
                                            <p:attrNameLst>
                                              <p:attrName>ppt_y</p:attrName>
                                            </p:attrNameLst>
                                          </p:cBhvr>
                                          <p:tavLst>
                                            <p:tav tm="0">
                                              <p:val>
                                                <p:strVal val="#ppt_y"/>
                                              </p:val>
                                            </p:tav>
                                            <p:tav tm="100000">
                                              <p:val>
                                                <p:strVal val="#ppt_y"/>
                                              </p:val>
                                            </p:tav>
                                          </p:tavLst>
                                        </p:anim>
                                        <p:anim calcmode="lin" valueType="num">
                                          <p:cBhvr>
                                            <p:cTn id="9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
                                            </p:tgtEl>
                                          </p:cBhvr>
                                        </p:animEffect>
                                      </p:childTnLst>
                                    </p:cTn>
                                  </p:par>
                                </p:childTnLst>
                              </p:cTn>
                            </p:par>
                            <p:par>
                              <p:cTn id="93" fill="hold">
                                <p:stCondLst>
                                  <p:cond delay="116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500" fill="hold"/>
                                            <p:tgtEl>
                                              <p:spTgt spid="40"/>
                                            </p:tgtEl>
                                            <p:attrNameLst>
                                              <p:attrName>ppt_w</p:attrName>
                                            </p:attrNameLst>
                                          </p:cBhvr>
                                          <p:tavLst>
                                            <p:tav tm="0">
                                              <p:val>
                                                <p:fltVal val="0"/>
                                              </p:val>
                                            </p:tav>
                                            <p:tav tm="100000">
                                              <p:val>
                                                <p:strVal val="#ppt_w"/>
                                              </p:val>
                                            </p:tav>
                                          </p:tavLst>
                                        </p:anim>
                                        <p:anim calcmode="lin" valueType="num">
                                          <p:cBhvr>
                                            <p:cTn id="97" dur="500" fill="hold"/>
                                            <p:tgtEl>
                                              <p:spTgt spid="40"/>
                                            </p:tgtEl>
                                            <p:attrNameLst>
                                              <p:attrName>ppt_h</p:attrName>
                                            </p:attrNameLst>
                                          </p:cBhvr>
                                          <p:tavLst>
                                            <p:tav tm="0">
                                              <p:val>
                                                <p:fltVal val="0"/>
                                              </p:val>
                                            </p:tav>
                                            <p:tav tm="100000">
                                              <p:val>
                                                <p:strVal val="#ppt_h"/>
                                              </p:val>
                                            </p:tav>
                                          </p:tavLst>
                                        </p:anim>
                                        <p:animEffect transition="in" filter="fade">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P spid="3" grpId="0"/>
          <p:bldP spid="4" grpId="0"/>
          <p:bldP spid="7" grpId="0"/>
          <p:bldP spid="8" grpId="0"/>
          <p:bldP spid="36" grpId="0"/>
          <p:bldP spid="37"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ppt_x"/>
                                              </p:val>
                                            </p:tav>
                                            <p:tav tm="100000">
                                              <p:val>
                                                <p:strVal val="#ppt_x"/>
                                              </p:val>
                                            </p:tav>
                                          </p:tavLst>
                                        </p:anim>
                                        <p:anim calcmode="lin" valueType="num">
                                          <p:cBhvr additive="base">
                                            <p:cTn id="8" dur="2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2599"/>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345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39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gtEl>
                                            <p:attrNameLst>
                                              <p:attrName>ppt_y</p:attrName>
                                            </p:attrNameLst>
                                          </p:cBhvr>
                                          <p:tavLst>
                                            <p:tav tm="0">
                                              <p:val>
                                                <p:strVal val="#ppt_y"/>
                                              </p:val>
                                            </p:tav>
                                            <p:tav tm="100000">
                                              <p:val>
                                                <p:strVal val="#ppt_y"/>
                                              </p:val>
                                            </p:tav>
                                          </p:tavLst>
                                        </p:anim>
                                        <p:anim calcmode="lin" valueType="num">
                                          <p:cBhvr>
                                            <p:cTn id="3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gtEl>
                                          </p:cBhvr>
                                        </p:animEffect>
                                      </p:childTnLst>
                                    </p:cTn>
                                  </p:par>
                                </p:childTnLst>
                              </p:cTn>
                            </p:par>
                            <p:par>
                              <p:cTn id="33" fill="hold">
                                <p:stCondLst>
                                  <p:cond delay="455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5799"/>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62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
                                            </p:tgtEl>
                                            <p:attrNameLst>
                                              <p:attrName>ppt_y</p:attrName>
                                            </p:attrNameLst>
                                          </p:cBhvr>
                                          <p:tavLst>
                                            <p:tav tm="0">
                                              <p:val>
                                                <p:strVal val="#ppt_y"/>
                                              </p:val>
                                            </p:tav>
                                            <p:tav tm="100000">
                                              <p:val>
                                                <p:strVal val="#ppt_y"/>
                                              </p:val>
                                            </p:tav>
                                          </p:tavLst>
                                        </p:anim>
                                        <p:anim calcmode="lin" valueType="num">
                                          <p:cBhvr>
                                            <p:cTn id="5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
                                            </p:tgtEl>
                                          </p:cBhvr>
                                        </p:animEffect>
                                      </p:childTnLst>
                                    </p:cTn>
                                  </p:par>
                                </p:childTnLst>
                              </p:cTn>
                            </p:par>
                            <p:par>
                              <p:cTn id="53" fill="hold">
                                <p:stCondLst>
                                  <p:cond delay="6899"/>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par>
                              <p:cTn id="65" fill="hold">
                                <p:stCondLst>
                                  <p:cond delay="87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7"/>
                                            </p:tgtEl>
                                            <p:attrNameLst>
                                              <p:attrName>ppt_y</p:attrName>
                                            </p:attrNameLst>
                                          </p:cBhvr>
                                          <p:tavLst>
                                            <p:tav tm="0">
                                              <p:val>
                                                <p:strVal val="#ppt_y"/>
                                              </p:val>
                                            </p:tav>
                                            <p:tav tm="100000">
                                              <p:val>
                                                <p:strVal val="#ppt_y"/>
                                              </p:val>
                                            </p:tav>
                                          </p:tavLst>
                                        </p:anim>
                                        <p:anim calcmode="lin" valueType="num">
                                          <p:cBhvr>
                                            <p:cTn id="7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7"/>
                                            </p:tgtEl>
                                          </p:cBhvr>
                                        </p:animEffect>
                                      </p:childTnLst>
                                    </p:cTn>
                                  </p:par>
                                </p:childTnLst>
                              </p:cTn>
                            </p:par>
                            <p:par>
                              <p:cTn id="73" fill="hold">
                                <p:stCondLst>
                                  <p:cond delay="935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10500"/>
                                </p:stCondLst>
                                <p:childTnLst>
                                  <p:par>
                                    <p:cTn id="80" presetID="53" presetClass="entr" presetSubtype="16"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11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
                                            </p:tgtEl>
                                            <p:attrNameLst>
                                              <p:attrName>ppt_y</p:attrName>
                                            </p:attrNameLst>
                                          </p:cBhvr>
                                          <p:tavLst>
                                            <p:tav tm="0">
                                              <p:val>
                                                <p:strVal val="#ppt_y"/>
                                              </p:val>
                                            </p:tav>
                                            <p:tav tm="100000">
                                              <p:val>
                                                <p:strVal val="#ppt_y"/>
                                              </p:val>
                                            </p:tav>
                                          </p:tavLst>
                                        </p:anim>
                                        <p:anim calcmode="lin" valueType="num">
                                          <p:cBhvr>
                                            <p:cTn id="9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
                                            </p:tgtEl>
                                          </p:cBhvr>
                                        </p:animEffect>
                                      </p:childTnLst>
                                    </p:cTn>
                                  </p:par>
                                </p:childTnLst>
                              </p:cTn>
                            </p:par>
                            <p:par>
                              <p:cTn id="93" fill="hold">
                                <p:stCondLst>
                                  <p:cond delay="116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500" fill="hold"/>
                                            <p:tgtEl>
                                              <p:spTgt spid="40"/>
                                            </p:tgtEl>
                                            <p:attrNameLst>
                                              <p:attrName>ppt_w</p:attrName>
                                            </p:attrNameLst>
                                          </p:cBhvr>
                                          <p:tavLst>
                                            <p:tav tm="0">
                                              <p:val>
                                                <p:fltVal val="0"/>
                                              </p:val>
                                            </p:tav>
                                            <p:tav tm="100000">
                                              <p:val>
                                                <p:strVal val="#ppt_w"/>
                                              </p:val>
                                            </p:tav>
                                          </p:tavLst>
                                        </p:anim>
                                        <p:anim calcmode="lin" valueType="num">
                                          <p:cBhvr>
                                            <p:cTn id="97" dur="500" fill="hold"/>
                                            <p:tgtEl>
                                              <p:spTgt spid="40"/>
                                            </p:tgtEl>
                                            <p:attrNameLst>
                                              <p:attrName>ppt_h</p:attrName>
                                            </p:attrNameLst>
                                          </p:cBhvr>
                                          <p:tavLst>
                                            <p:tav tm="0">
                                              <p:val>
                                                <p:fltVal val="0"/>
                                              </p:val>
                                            </p:tav>
                                            <p:tav tm="100000">
                                              <p:val>
                                                <p:strVal val="#ppt_h"/>
                                              </p:val>
                                            </p:tav>
                                          </p:tavLst>
                                        </p:anim>
                                        <p:animEffect transition="in" filter="fade">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P spid="3" grpId="0"/>
          <p:bldP spid="4" grpId="0"/>
          <p:bldP spid="7" grpId="0"/>
          <p:bldP spid="8" grpId="0"/>
          <p:bldP spid="36" grpId="0"/>
          <p:bldP spid="37" grpId="0"/>
          <p:bldP spid="40" grpId="0"/>
          <p:bldP spid="4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512168"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试用期管理</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2180980" y="239729"/>
            <a:ext cx="36871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PROBATION PERIOD MANAGEMENT</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27" name="AutoShape 4"/>
          <p:cNvSpPr>
            <a:spLocks noChangeArrowheads="1"/>
          </p:cNvSpPr>
          <p:nvPr>
            <p:custDataLst>
              <p:tags r:id="rId1"/>
            </p:custDataLst>
          </p:nvPr>
        </p:nvSpPr>
        <p:spPr bwMode="white">
          <a:xfrm>
            <a:off x="845785" y="1811781"/>
            <a:ext cx="2340000" cy="1620000"/>
          </a:xfrm>
          <a:prstGeom prst="roundRect">
            <a:avLst>
              <a:gd name="adj" fmla="val 5304"/>
            </a:avLst>
          </a:prstGeom>
          <a:noFill/>
          <a:ln w="38100" cap="flat" cmpd="sng" algn="ctr">
            <a:solidFill>
              <a:schemeClr val="accent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28" name="AutoShape 4"/>
          <p:cNvSpPr>
            <a:spLocks noChangeArrowheads="1"/>
          </p:cNvSpPr>
          <p:nvPr>
            <p:custDataLst>
              <p:tags r:id="rId2"/>
            </p:custDataLst>
          </p:nvPr>
        </p:nvSpPr>
        <p:spPr bwMode="white">
          <a:xfrm>
            <a:off x="3396997" y="1811781"/>
            <a:ext cx="2340000" cy="1620000"/>
          </a:xfrm>
          <a:prstGeom prst="roundRect">
            <a:avLst>
              <a:gd name="adj" fmla="val 7012"/>
            </a:avLst>
          </a:prstGeom>
          <a:noFill/>
          <a:ln w="38100" cap="flat" cmpd="sng" algn="ctr">
            <a:solidFill>
              <a:schemeClr val="accent2"/>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29" name="AutoShape 3"/>
          <p:cNvSpPr>
            <a:spLocks noChangeArrowheads="1"/>
          </p:cNvSpPr>
          <p:nvPr/>
        </p:nvSpPr>
        <p:spPr bwMode="auto">
          <a:xfrm>
            <a:off x="3756997" y="1444736"/>
            <a:ext cx="1620000" cy="504000"/>
          </a:xfrm>
          <a:prstGeom prst="roundRect">
            <a:avLst/>
          </a:prstGeom>
          <a:solidFill>
            <a:schemeClr val="accent2"/>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0" name="TextBox 4"/>
          <p:cNvSpPr txBox="1"/>
          <p:nvPr/>
        </p:nvSpPr>
        <p:spPr bwMode="auto">
          <a:xfrm>
            <a:off x="3849600" y="1509451"/>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2"/>
                </a:solidFill>
                <a:latin typeface="Arial" panose="020B0604020202020204"/>
                <a:ea typeface="微软雅黑" panose="020B0503020204020204" pitchFamily="34" charset="-122"/>
                <a:sym typeface="Arial" panose="020B0604020202020204"/>
              </a:rPr>
              <a:t>添加标题</a:t>
            </a:r>
            <a:endParaRPr lang="zh-CN" altLang="zh-CN" sz="1600" dirty="0">
              <a:solidFill>
                <a:schemeClr val="bg2"/>
              </a:solidFill>
              <a:latin typeface="Arial" panose="020B0604020202020204"/>
              <a:ea typeface="微软雅黑" panose="020B0503020204020204" pitchFamily="34" charset="-122"/>
              <a:sym typeface="Arial" panose="020B0604020202020204"/>
            </a:endParaRPr>
          </a:p>
        </p:txBody>
      </p:sp>
      <p:sp>
        <p:nvSpPr>
          <p:cNvPr id="31" name="AutoShape 3"/>
          <p:cNvSpPr>
            <a:spLocks noChangeArrowheads="1"/>
          </p:cNvSpPr>
          <p:nvPr/>
        </p:nvSpPr>
        <p:spPr bwMode="auto">
          <a:xfrm>
            <a:off x="1205785" y="1444736"/>
            <a:ext cx="1620000" cy="504000"/>
          </a:xfrm>
          <a:prstGeom prst="roundRect">
            <a:avLst/>
          </a:prstGeom>
          <a:solidFill>
            <a:schemeClr val="accent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zh-CN" sz="16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2" name="TextBox 6"/>
          <p:cNvSpPr txBox="1"/>
          <p:nvPr/>
        </p:nvSpPr>
        <p:spPr bwMode="auto">
          <a:xfrm>
            <a:off x="1325726" y="1509451"/>
            <a:ext cx="1380118"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2"/>
                </a:solidFill>
                <a:latin typeface="Arial" panose="020B0604020202020204"/>
                <a:ea typeface="微软雅黑" panose="020B0503020204020204" pitchFamily="34" charset="-122"/>
                <a:sym typeface="Arial" panose="020B0604020202020204"/>
              </a:rPr>
              <a:t>添加标题</a:t>
            </a:r>
            <a:endParaRPr lang="zh-CN" altLang="zh-CN" sz="1600" dirty="0">
              <a:solidFill>
                <a:schemeClr val="bg2"/>
              </a:solidFill>
              <a:latin typeface="Arial" panose="020B0604020202020204"/>
              <a:ea typeface="微软雅黑" panose="020B0503020204020204" pitchFamily="34" charset="-122"/>
              <a:sym typeface="Arial" panose="020B0604020202020204"/>
            </a:endParaRPr>
          </a:p>
        </p:txBody>
      </p:sp>
      <p:sp>
        <p:nvSpPr>
          <p:cNvPr id="33" name="矩形 32"/>
          <p:cNvSpPr/>
          <p:nvPr/>
        </p:nvSpPr>
        <p:spPr>
          <a:xfrm>
            <a:off x="879475" y="211310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zh-CN" altLang="en-US" sz="1200" spc="50" dirty="0">
              <a:ln w="11430"/>
              <a:solidFill>
                <a:schemeClr val="tx2"/>
              </a:solidFill>
              <a:latin typeface="Arial" panose="020B0604020202020204"/>
              <a:ea typeface="微软雅黑" panose="020B0503020204020204" pitchFamily="34" charset="-122"/>
              <a:sym typeface="Arial" panose="020B0604020202020204"/>
            </a:endParaRPr>
          </a:p>
        </p:txBody>
      </p:sp>
      <p:sp>
        <p:nvSpPr>
          <p:cNvPr id="34" name="矩形 33"/>
          <p:cNvSpPr/>
          <p:nvPr/>
        </p:nvSpPr>
        <p:spPr>
          <a:xfrm>
            <a:off x="879475" y="267825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zh-CN" altLang="en-US" sz="1200" spc="50" dirty="0">
              <a:ln w="11430"/>
              <a:solidFill>
                <a:schemeClr val="tx2"/>
              </a:solidFill>
              <a:latin typeface="Arial" panose="020B0604020202020204"/>
              <a:ea typeface="微软雅黑" panose="020B0503020204020204" pitchFamily="34" charset="-122"/>
              <a:sym typeface="Arial" panose="020B0604020202020204"/>
            </a:endParaRPr>
          </a:p>
        </p:txBody>
      </p:sp>
      <p:sp>
        <p:nvSpPr>
          <p:cNvPr id="35" name="矩形 34"/>
          <p:cNvSpPr/>
          <p:nvPr/>
        </p:nvSpPr>
        <p:spPr>
          <a:xfrm>
            <a:off x="3430588" y="211310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zh-CN" altLang="en-US" sz="1200" spc="50" dirty="0">
              <a:ln w="11430"/>
              <a:solidFill>
                <a:schemeClr val="tx2"/>
              </a:solidFill>
              <a:latin typeface="Arial" panose="020B0604020202020204"/>
              <a:ea typeface="微软雅黑" panose="020B0503020204020204" pitchFamily="34" charset="-122"/>
              <a:sym typeface="Arial" panose="020B0604020202020204"/>
            </a:endParaRPr>
          </a:p>
        </p:txBody>
      </p:sp>
      <p:sp>
        <p:nvSpPr>
          <p:cNvPr id="36" name="矩形 35"/>
          <p:cNvSpPr/>
          <p:nvPr/>
        </p:nvSpPr>
        <p:spPr>
          <a:xfrm>
            <a:off x="3430588" y="267825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zh-CN" altLang="en-US" sz="1200" spc="50" dirty="0">
              <a:ln w="11430"/>
              <a:solidFill>
                <a:schemeClr val="tx2"/>
              </a:solidFill>
              <a:latin typeface="Arial" panose="020B0604020202020204"/>
              <a:ea typeface="微软雅黑" panose="020B0503020204020204" pitchFamily="34" charset="-122"/>
              <a:sym typeface="Arial" panose="020B0604020202020204"/>
            </a:endParaRPr>
          </a:p>
        </p:txBody>
      </p:sp>
      <p:sp>
        <p:nvSpPr>
          <p:cNvPr id="37" name="AutoShape 4"/>
          <p:cNvSpPr>
            <a:spLocks noChangeArrowheads="1"/>
          </p:cNvSpPr>
          <p:nvPr>
            <p:custDataLst>
              <p:tags r:id="rId3"/>
            </p:custDataLst>
          </p:nvPr>
        </p:nvSpPr>
        <p:spPr bwMode="white">
          <a:xfrm>
            <a:off x="5940152" y="1811781"/>
            <a:ext cx="2340000" cy="1620000"/>
          </a:xfrm>
          <a:prstGeom prst="roundRect">
            <a:avLst>
              <a:gd name="adj" fmla="val 7012"/>
            </a:avLst>
          </a:prstGeom>
          <a:noFill/>
          <a:ln w="38100" cap="flat" cmpd="sng" algn="ctr">
            <a:solidFill>
              <a:schemeClr val="accent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8" name="AutoShape 3"/>
          <p:cNvSpPr>
            <a:spLocks noChangeArrowheads="1"/>
          </p:cNvSpPr>
          <p:nvPr/>
        </p:nvSpPr>
        <p:spPr bwMode="auto">
          <a:xfrm>
            <a:off x="6300152" y="1444736"/>
            <a:ext cx="1620000" cy="504000"/>
          </a:xfrm>
          <a:prstGeom prst="roundRect">
            <a:avLst/>
          </a:prstGeom>
          <a:solidFill>
            <a:schemeClr val="accent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sym typeface="Arial" panose="020B0604020202020204"/>
            </a:endParaRPr>
          </a:p>
        </p:txBody>
      </p:sp>
      <p:sp>
        <p:nvSpPr>
          <p:cNvPr id="39" name="TextBox 13"/>
          <p:cNvSpPr txBox="1"/>
          <p:nvPr/>
        </p:nvSpPr>
        <p:spPr bwMode="auto">
          <a:xfrm>
            <a:off x="6392755" y="1509451"/>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2"/>
                </a:solidFill>
                <a:latin typeface="Arial" panose="020B0604020202020204"/>
                <a:ea typeface="微软雅黑" panose="020B0503020204020204" pitchFamily="34" charset="-122"/>
                <a:sym typeface="Arial" panose="020B0604020202020204"/>
              </a:rPr>
              <a:t>添加标题</a:t>
            </a:r>
            <a:endParaRPr lang="zh-CN" altLang="zh-CN" sz="1600" dirty="0">
              <a:solidFill>
                <a:schemeClr val="bg2"/>
              </a:solidFill>
              <a:latin typeface="Arial" panose="020B0604020202020204"/>
              <a:ea typeface="微软雅黑" panose="020B0503020204020204" pitchFamily="34" charset="-122"/>
              <a:sym typeface="Arial" panose="020B0604020202020204"/>
            </a:endParaRPr>
          </a:p>
        </p:txBody>
      </p:sp>
      <p:sp>
        <p:nvSpPr>
          <p:cNvPr id="40" name="矩形 39"/>
          <p:cNvSpPr/>
          <p:nvPr/>
        </p:nvSpPr>
        <p:spPr>
          <a:xfrm>
            <a:off x="5973743" y="211310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zh-CN" altLang="en-US" sz="1200" spc="50" dirty="0">
              <a:ln w="11430"/>
              <a:solidFill>
                <a:schemeClr val="tx2"/>
              </a:solidFill>
              <a:latin typeface="Arial" panose="020B0604020202020204"/>
              <a:ea typeface="微软雅黑" panose="020B0503020204020204" pitchFamily="34" charset="-122"/>
              <a:sym typeface="Arial" panose="020B0604020202020204"/>
            </a:endParaRPr>
          </a:p>
        </p:txBody>
      </p:sp>
      <p:sp>
        <p:nvSpPr>
          <p:cNvPr id="41" name="矩形 40"/>
          <p:cNvSpPr/>
          <p:nvPr/>
        </p:nvSpPr>
        <p:spPr>
          <a:xfrm>
            <a:off x="5973743" y="2678256"/>
            <a:ext cx="2273300" cy="461665"/>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spc="50" dirty="0">
              <a:ln w="11430"/>
              <a:solidFill>
                <a:schemeClr val="tx2"/>
              </a:solidFill>
              <a:latin typeface="Arial" panose="020B0604020202020204"/>
              <a:ea typeface="微软雅黑" panose="020B0503020204020204" pitchFamily="34" charset="-122"/>
              <a:sym typeface="Arial" panose="020B0604020202020204"/>
            </a:endParaRPr>
          </a:p>
          <a:p>
            <a:pPr marL="0" lvl="2" algn="ctr" defTabSz="913130" eaLnBrk="0" hangingPunct="0">
              <a:buClr>
                <a:srgbClr val="0070C0"/>
              </a:buClr>
              <a:buSzPct val="80000"/>
              <a:tabLst>
                <a:tab pos="136525" algn="l"/>
              </a:tabLst>
              <a:defRPr/>
            </a:pPr>
            <a:r>
              <a:rPr lang="zh-CN" altLang="en-US" sz="1200" spc="50" dirty="0">
                <a:ln w="11430"/>
                <a:solidFill>
                  <a:schemeClr val="tx2"/>
                </a:solidFill>
                <a:latin typeface="Arial" panose="020B0604020202020204"/>
                <a:ea typeface="微软雅黑" panose="020B0503020204020204" pitchFamily="34" charset="-122"/>
                <a:sym typeface="Arial" panose="020B0604020202020204"/>
              </a:rPr>
              <a:t>点击添加文本</a:t>
            </a:r>
            <a:endParaRPr lang="zh-CN" altLang="en-US" sz="1200" spc="50" dirty="0">
              <a:ln w="11430"/>
              <a:solidFill>
                <a:schemeClr val="tx2"/>
              </a:solidFill>
              <a:latin typeface="Arial" panose="020B0604020202020204"/>
              <a:ea typeface="微软雅黑" panose="020B0503020204020204" pitchFamily="34" charset="-122"/>
              <a:sym typeface="Arial" panose="020B0604020202020204"/>
            </a:endParaRPr>
          </a:p>
        </p:txBody>
      </p:sp>
      <p:sp>
        <p:nvSpPr>
          <p:cNvPr id="42" name="TextBox 16"/>
          <p:cNvSpPr txBox="1"/>
          <p:nvPr/>
        </p:nvSpPr>
        <p:spPr>
          <a:xfrm flipH="1">
            <a:off x="611560" y="3939902"/>
            <a:ext cx="7992887" cy="461665"/>
          </a:xfrm>
          <a:prstGeom prst="rect">
            <a:avLst/>
          </a:prstGeom>
          <a:noFill/>
        </p:spPr>
        <p:txBody>
          <a:bodyPr wrap="square" rtlCol="0">
            <a:spAutoFit/>
          </a:bodyPr>
          <a:lstStyle/>
          <a:p>
            <a:pPr algn="ctr">
              <a:defRPr/>
            </a:pPr>
            <a:r>
              <a:rPr lang="zh-CN" altLang="en-US" sz="1200" dirty="0">
                <a:solidFill>
                  <a:schemeClr val="tx2"/>
                </a:solidFill>
                <a:latin typeface="Arial" panose="020B0604020202020204"/>
                <a:ea typeface="微软雅黑" panose="020B0503020204020204" pitchFamily="34" charset="-122"/>
                <a:sym typeface="Arial" panose="020B0604020202020204"/>
              </a:rPr>
              <a:t>单击此处添加段落文本单击字单击此处添加段落文本单击字单击此处添加段落文本单击字单击此处添加段落文本单击字单击此处添加段落文本单击此处添加段落文本单击此处添加段落文本单击此处添加段落文本单击此处添加段落文本</a:t>
            </a:r>
            <a:endParaRPr lang="zh-CN" altLang="en-US" sz="120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00"/>
                            </p:stCondLst>
                            <p:childTnLst>
                              <p:par>
                                <p:cTn id="29" presetID="37"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900" decel="100000" fill="hold"/>
                                        <p:tgtEl>
                                          <p:spTgt spid="3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35" fill="hold">
                            <p:stCondLst>
                              <p:cond delay="3700"/>
                            </p:stCondLst>
                            <p:childTnLst>
                              <p:par>
                                <p:cTn id="36" presetID="1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slide(fromBottom)">
                                      <p:cBhvr>
                                        <p:cTn id="38" dur="500"/>
                                        <p:tgtEl>
                                          <p:spTgt spid="32"/>
                                        </p:tgtEl>
                                      </p:cBhvr>
                                    </p:animEffect>
                                  </p:childTnLst>
                                </p:cTn>
                              </p:par>
                            </p:childTnLst>
                          </p:cTn>
                        </p:par>
                        <p:par>
                          <p:cTn id="39" fill="hold">
                            <p:stCondLst>
                              <p:cond delay="4200"/>
                            </p:stCondLst>
                            <p:childTnLst>
                              <p:par>
                                <p:cTn id="40" presetID="12" presetClass="entr" presetSubtype="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Top)">
                                      <p:cBhvr>
                                        <p:cTn id="42" dur="500"/>
                                        <p:tgtEl>
                                          <p:spTgt spid="27"/>
                                        </p:tgtEl>
                                      </p:cBhvr>
                                    </p:animEffect>
                                  </p:childTnLst>
                                </p:cTn>
                              </p:par>
                            </p:childTnLst>
                          </p:cTn>
                        </p:par>
                        <p:par>
                          <p:cTn id="43" fill="hold">
                            <p:stCondLst>
                              <p:cond delay="4700"/>
                            </p:stCondLst>
                            <p:childTnLst>
                              <p:par>
                                <p:cTn id="44" presetID="1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lide(fromBottom)">
                                      <p:cBhvr>
                                        <p:cTn id="46" dur="500"/>
                                        <p:tgtEl>
                                          <p:spTgt spid="33"/>
                                        </p:tgtEl>
                                      </p:cBhvr>
                                    </p:animEffect>
                                  </p:childTnLst>
                                </p:cTn>
                              </p:par>
                            </p:childTnLst>
                          </p:cTn>
                        </p:par>
                        <p:par>
                          <p:cTn id="47" fill="hold">
                            <p:stCondLst>
                              <p:cond delay="5200"/>
                            </p:stCondLst>
                            <p:childTnLst>
                              <p:par>
                                <p:cTn id="48" presetID="12" presetClass="entr" presetSubtype="4"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slide(fromBottom)">
                                      <p:cBhvr>
                                        <p:cTn id="50" dur="500"/>
                                        <p:tgtEl>
                                          <p:spTgt spid="34"/>
                                        </p:tgtEl>
                                      </p:cBhvr>
                                    </p:animEffect>
                                  </p:childTnLst>
                                </p:cTn>
                              </p:par>
                            </p:childTnLst>
                          </p:cTn>
                        </p:par>
                        <p:par>
                          <p:cTn id="51" fill="hold">
                            <p:stCondLst>
                              <p:cond delay="5700"/>
                            </p:stCondLst>
                            <p:childTnLst>
                              <p:par>
                                <p:cTn id="52" presetID="37"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900" decel="100000" fill="hold"/>
                                        <p:tgtEl>
                                          <p:spTgt spid="2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58" fill="hold">
                            <p:stCondLst>
                              <p:cond delay="6700"/>
                            </p:stCondLst>
                            <p:childTnLst>
                              <p:par>
                                <p:cTn id="59" presetID="1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slide(fromBottom)">
                                      <p:cBhvr>
                                        <p:cTn id="61" dur="500"/>
                                        <p:tgtEl>
                                          <p:spTgt spid="30"/>
                                        </p:tgtEl>
                                      </p:cBhvr>
                                    </p:animEffect>
                                  </p:childTnLst>
                                </p:cTn>
                              </p:par>
                            </p:childTnLst>
                          </p:cTn>
                        </p:par>
                        <p:par>
                          <p:cTn id="62" fill="hold">
                            <p:stCondLst>
                              <p:cond delay="7200"/>
                            </p:stCondLst>
                            <p:childTnLst>
                              <p:par>
                                <p:cTn id="63" presetID="12" presetClass="entr" presetSubtype="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slide(fromTop)">
                                      <p:cBhvr>
                                        <p:cTn id="65" dur="500"/>
                                        <p:tgtEl>
                                          <p:spTgt spid="28"/>
                                        </p:tgtEl>
                                      </p:cBhvr>
                                    </p:animEffect>
                                  </p:childTnLst>
                                </p:cTn>
                              </p:par>
                            </p:childTnLst>
                          </p:cTn>
                        </p:par>
                        <p:par>
                          <p:cTn id="66" fill="hold">
                            <p:stCondLst>
                              <p:cond delay="7700"/>
                            </p:stCondLst>
                            <p:childTnLst>
                              <p:par>
                                <p:cTn id="67" presetID="12" presetClass="entr" presetSubtype="4"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slide(fromBottom)">
                                      <p:cBhvr>
                                        <p:cTn id="69" dur="500"/>
                                        <p:tgtEl>
                                          <p:spTgt spid="35"/>
                                        </p:tgtEl>
                                      </p:cBhvr>
                                    </p:animEffect>
                                  </p:childTnLst>
                                </p:cTn>
                              </p:par>
                            </p:childTnLst>
                          </p:cTn>
                        </p:par>
                        <p:par>
                          <p:cTn id="70" fill="hold">
                            <p:stCondLst>
                              <p:cond delay="8200"/>
                            </p:stCondLst>
                            <p:childTnLst>
                              <p:par>
                                <p:cTn id="71" presetID="12" presetClass="entr" presetSubtype="4"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slide(fromBottom)">
                                      <p:cBhvr>
                                        <p:cTn id="73" dur="500"/>
                                        <p:tgtEl>
                                          <p:spTgt spid="36"/>
                                        </p:tgtEl>
                                      </p:cBhvr>
                                    </p:animEffect>
                                  </p:childTnLst>
                                </p:cTn>
                              </p:par>
                            </p:childTnLst>
                          </p:cTn>
                        </p:par>
                        <p:par>
                          <p:cTn id="74" fill="hold">
                            <p:stCondLst>
                              <p:cond delay="8700"/>
                            </p:stCondLst>
                            <p:childTnLst>
                              <p:par>
                                <p:cTn id="75" presetID="37"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900" decel="100000" fill="hold"/>
                                        <p:tgtEl>
                                          <p:spTgt spid="38"/>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1" fill="hold">
                            <p:stCondLst>
                              <p:cond delay="9700"/>
                            </p:stCondLst>
                            <p:childTnLst>
                              <p:par>
                                <p:cTn id="82" presetID="12" presetClass="entr" presetSubtype="4"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slide(fromBottom)">
                                      <p:cBhvr>
                                        <p:cTn id="84" dur="500"/>
                                        <p:tgtEl>
                                          <p:spTgt spid="39"/>
                                        </p:tgtEl>
                                      </p:cBhvr>
                                    </p:animEffect>
                                  </p:childTnLst>
                                </p:cTn>
                              </p:par>
                            </p:childTnLst>
                          </p:cTn>
                        </p:par>
                        <p:par>
                          <p:cTn id="85" fill="hold">
                            <p:stCondLst>
                              <p:cond delay="10200"/>
                            </p:stCondLst>
                            <p:childTnLst>
                              <p:par>
                                <p:cTn id="86" presetID="12" presetClass="entr" presetSubtype="1"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slide(fromTop)">
                                      <p:cBhvr>
                                        <p:cTn id="88" dur="500"/>
                                        <p:tgtEl>
                                          <p:spTgt spid="37"/>
                                        </p:tgtEl>
                                      </p:cBhvr>
                                    </p:animEffect>
                                  </p:childTnLst>
                                </p:cTn>
                              </p:par>
                            </p:childTnLst>
                          </p:cTn>
                        </p:par>
                        <p:par>
                          <p:cTn id="89" fill="hold">
                            <p:stCondLst>
                              <p:cond delay="10700"/>
                            </p:stCondLst>
                            <p:childTnLst>
                              <p:par>
                                <p:cTn id="90" presetID="1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slide(fromBottom)">
                                      <p:cBhvr>
                                        <p:cTn id="92" dur="500"/>
                                        <p:tgtEl>
                                          <p:spTgt spid="40"/>
                                        </p:tgtEl>
                                      </p:cBhvr>
                                    </p:animEffect>
                                  </p:childTnLst>
                                </p:cTn>
                              </p:par>
                            </p:childTnLst>
                          </p:cTn>
                        </p:par>
                        <p:par>
                          <p:cTn id="93" fill="hold">
                            <p:stCondLst>
                              <p:cond delay="11200"/>
                            </p:stCondLst>
                            <p:childTnLst>
                              <p:par>
                                <p:cTn id="94" presetID="1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slide(fromBottom)">
                                      <p:cBhvr>
                                        <p:cTn id="96" dur="500"/>
                                        <p:tgtEl>
                                          <p:spTgt spid="41"/>
                                        </p:tgtEl>
                                      </p:cBhvr>
                                    </p:animEffect>
                                  </p:childTnLst>
                                </p:cTn>
                              </p:par>
                            </p:childTnLst>
                          </p:cTn>
                        </p:par>
                        <p:par>
                          <p:cTn id="97" fill="hold">
                            <p:stCondLst>
                              <p:cond delay="11700"/>
                            </p:stCondLst>
                            <p:childTnLst>
                              <p:par>
                                <p:cTn id="98" presetID="42" presetClass="entr" presetSubtype="0"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7" grpId="0" animBg="1"/>
      <p:bldP spid="28" grpId="0" animBg="1"/>
      <p:bldP spid="29" grpId="0" animBg="1"/>
      <p:bldP spid="30" grpId="0"/>
      <p:bldP spid="31" grpId="0" animBg="1"/>
      <p:bldP spid="32" grpId="0"/>
      <p:bldP spid="33" grpId="0"/>
      <p:bldP spid="34" grpId="0"/>
      <p:bldP spid="35" grpId="0"/>
      <p:bldP spid="36" grpId="0"/>
      <p:bldP spid="37" grpId="0" animBg="1"/>
      <p:bldP spid="38" grpId="0" animBg="1"/>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508747"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38" name="矩形 37"/>
          <p:cNvSpPr/>
          <p:nvPr/>
        </p:nvSpPr>
        <p:spPr>
          <a:xfrm>
            <a:off x="6137039"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5" name="矩形 4"/>
          <p:cNvSpPr/>
          <p:nvPr/>
        </p:nvSpPr>
        <p:spPr>
          <a:xfrm>
            <a:off x="878789"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转正条件</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POSITIVE CONDITIONS</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2" name="矩形 1"/>
          <p:cNvSpPr/>
          <p:nvPr/>
        </p:nvSpPr>
        <p:spPr>
          <a:xfrm>
            <a:off x="1210083" y="1739012"/>
            <a:ext cx="1569660" cy="369332"/>
          </a:xfrm>
          <a:prstGeom prst="rect">
            <a:avLst/>
          </a:prstGeom>
        </p:spPr>
        <p:txBody>
          <a:bodyPr wrap="none">
            <a:spAutoFit/>
          </a:bodyPr>
          <a:lstStyle/>
          <a:p>
            <a:pPr algn="ctr"/>
            <a:r>
              <a:rPr lang="zh-CN" altLang="en-US" b="1" dirty="0">
                <a:solidFill>
                  <a:schemeClr val="bg2"/>
                </a:solidFill>
                <a:latin typeface="Arial" panose="020B0604020202020204"/>
                <a:ea typeface="微软雅黑" panose="020B0503020204020204" pitchFamily="34" charset="-122"/>
                <a:sym typeface="Arial" panose="020B0604020202020204"/>
              </a:rPr>
              <a:t>提交转正申请</a:t>
            </a:r>
            <a:endParaRPr lang="zh-CN" altLang="en-US" b="1" dirty="0">
              <a:solidFill>
                <a:schemeClr val="bg2"/>
              </a:solidFill>
              <a:latin typeface="Arial" panose="020B0604020202020204"/>
              <a:ea typeface="微软雅黑" panose="020B0503020204020204" pitchFamily="34" charset="-122"/>
              <a:sym typeface="Arial" panose="020B0604020202020204"/>
            </a:endParaRPr>
          </a:p>
        </p:txBody>
      </p:sp>
      <p:sp>
        <p:nvSpPr>
          <p:cNvPr id="3" name="矩形 2"/>
          <p:cNvSpPr/>
          <p:nvPr/>
        </p:nvSpPr>
        <p:spPr>
          <a:xfrm>
            <a:off x="4070873" y="1739012"/>
            <a:ext cx="1107996" cy="369332"/>
          </a:xfrm>
          <a:prstGeom prst="rect">
            <a:avLst/>
          </a:prstGeom>
        </p:spPr>
        <p:txBody>
          <a:bodyPr wrap="none">
            <a:spAutoFit/>
          </a:bodyPr>
          <a:lstStyle/>
          <a:p>
            <a:pPr algn="ctr"/>
            <a:r>
              <a:rPr lang="zh-CN" altLang="en-US" b="1" dirty="0">
                <a:solidFill>
                  <a:schemeClr val="bg2"/>
                </a:solidFill>
                <a:latin typeface="Arial" panose="020B0604020202020204"/>
                <a:ea typeface="微软雅黑" panose="020B0503020204020204" pitchFamily="34" charset="-122"/>
                <a:sym typeface="Arial" panose="020B0604020202020204"/>
              </a:rPr>
              <a:t>转正测评</a:t>
            </a:r>
            <a:endParaRPr lang="zh-CN" altLang="en-US" b="1" dirty="0">
              <a:solidFill>
                <a:schemeClr val="bg2"/>
              </a:solidFill>
              <a:latin typeface="Arial" panose="020B0604020202020204"/>
              <a:ea typeface="微软雅黑" panose="020B0503020204020204" pitchFamily="34" charset="-122"/>
              <a:sym typeface="Arial" panose="020B0604020202020204"/>
            </a:endParaRPr>
          </a:p>
        </p:txBody>
      </p:sp>
      <p:sp>
        <p:nvSpPr>
          <p:cNvPr id="4" name="矩形 3"/>
          <p:cNvSpPr/>
          <p:nvPr/>
        </p:nvSpPr>
        <p:spPr>
          <a:xfrm>
            <a:off x="6699165" y="1739012"/>
            <a:ext cx="1107996" cy="369332"/>
          </a:xfrm>
          <a:prstGeom prst="rect">
            <a:avLst/>
          </a:prstGeom>
        </p:spPr>
        <p:txBody>
          <a:bodyPr wrap="none">
            <a:spAutoFit/>
          </a:bodyPr>
          <a:lstStyle/>
          <a:p>
            <a:pPr algn="ctr"/>
            <a:r>
              <a:rPr lang="zh-CN" altLang="en-US" b="1" dirty="0">
                <a:solidFill>
                  <a:schemeClr val="bg2"/>
                </a:solidFill>
                <a:latin typeface="Arial" panose="020B0604020202020204"/>
                <a:ea typeface="微软雅黑" panose="020B0503020204020204" pitchFamily="34" charset="-122"/>
                <a:sym typeface="Arial" panose="020B0604020202020204"/>
              </a:rPr>
              <a:t>转正待遇</a:t>
            </a:r>
            <a:endParaRPr lang="zh-CN" altLang="en-US" b="1" dirty="0">
              <a:solidFill>
                <a:schemeClr val="bg2"/>
              </a:solidFill>
              <a:latin typeface="Arial" panose="020B0604020202020204"/>
              <a:ea typeface="微软雅黑" panose="020B0503020204020204" pitchFamily="34" charset="-122"/>
              <a:sym typeface="Arial" panose="020B0604020202020204"/>
            </a:endParaRPr>
          </a:p>
        </p:txBody>
      </p:sp>
      <p:sp>
        <p:nvSpPr>
          <p:cNvPr id="6" name="矩形 5"/>
          <p:cNvSpPr/>
          <p:nvPr/>
        </p:nvSpPr>
        <p:spPr>
          <a:xfrm>
            <a:off x="787644" y="2283718"/>
            <a:ext cx="2414538" cy="1815882"/>
          </a:xfrm>
          <a:prstGeom prst="rect">
            <a:avLst/>
          </a:prstGeom>
        </p:spPr>
        <p:txBody>
          <a:bodyPr wrap="square">
            <a:spAutoFit/>
          </a:bodyPr>
          <a:lstStyle/>
          <a:p>
            <a:pPr algn="just"/>
            <a:r>
              <a:rPr lang="zh-CN" altLang="en-US" sz="1400" dirty="0">
                <a:solidFill>
                  <a:schemeClr val="tx2"/>
                </a:solidFill>
                <a:latin typeface="Arial" panose="020B0604020202020204"/>
                <a:ea typeface="微软雅黑" panose="020B0503020204020204" pitchFamily="34" charset="-122"/>
                <a:sym typeface="Arial" panose="020B0604020202020204"/>
              </a:rPr>
              <a:t>员工职后有一定时间的试用期，一般为1—3个月，试用期结束前10天，员工提出转正申请，经公司考核合格后，方可转正。</a:t>
            </a:r>
            <a:endParaRPr lang="zh-CN" altLang="en-US" sz="1400"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400" dirty="0">
                <a:solidFill>
                  <a:schemeClr val="tx2"/>
                </a:solidFill>
                <a:latin typeface="Arial" panose="020B0604020202020204"/>
                <a:ea typeface="微软雅黑" panose="020B0503020204020204" pitchFamily="34" charset="-122"/>
                <a:sym typeface="Arial" panose="020B0604020202020204"/>
              </a:rPr>
              <a:t>员工可申请提前转正，经过人力资源部测评，得分少于95分的，不予以转正。</a:t>
            </a:r>
            <a:endParaRPr lang="zh-CN" altLang="en-US" sz="1400" dirty="0">
              <a:solidFill>
                <a:schemeClr val="tx2"/>
              </a:solidFill>
              <a:latin typeface="Arial" panose="020B0604020202020204"/>
              <a:ea typeface="微软雅黑" panose="020B0503020204020204" pitchFamily="34" charset="-122"/>
              <a:sym typeface="Arial" panose="020B0604020202020204"/>
            </a:endParaRPr>
          </a:p>
        </p:txBody>
      </p:sp>
      <p:sp>
        <p:nvSpPr>
          <p:cNvPr id="41" name="矩形 40"/>
          <p:cNvSpPr/>
          <p:nvPr/>
        </p:nvSpPr>
        <p:spPr>
          <a:xfrm>
            <a:off x="3417602" y="2283718"/>
            <a:ext cx="2414538" cy="1815882"/>
          </a:xfrm>
          <a:prstGeom prst="rect">
            <a:avLst/>
          </a:prstGeom>
        </p:spPr>
        <p:txBody>
          <a:bodyPr wrap="square">
            <a:spAutoFit/>
          </a:bodyPr>
          <a:lstStyle/>
          <a:p>
            <a:pPr algn="just"/>
            <a:r>
              <a:rPr lang="zh-CN" altLang="en-US" sz="1400" dirty="0">
                <a:solidFill>
                  <a:schemeClr val="tx2"/>
                </a:solidFill>
                <a:latin typeface="Arial" panose="020B0604020202020204"/>
                <a:ea typeface="微软雅黑" panose="020B0503020204020204" pitchFamily="34" charset="-122"/>
                <a:sym typeface="Arial" panose="020B0604020202020204"/>
              </a:rPr>
              <a:t>试用期结束申请转正者，人力资源部对其进行</a:t>
            </a:r>
            <a:r>
              <a:rPr lang="en-US" altLang="zh-CN" sz="1400" dirty="0">
                <a:solidFill>
                  <a:schemeClr val="tx2"/>
                </a:solidFill>
                <a:latin typeface="Arial" panose="020B0604020202020204"/>
                <a:ea typeface="微软雅黑" panose="020B0503020204020204" pitchFamily="34" charset="-122"/>
                <a:sym typeface="Arial" panose="020B0604020202020204"/>
              </a:rPr>
              <a:t>360</a:t>
            </a:r>
            <a:r>
              <a:rPr lang="zh-CN" altLang="en-US" sz="1400" dirty="0">
                <a:solidFill>
                  <a:schemeClr val="tx2"/>
                </a:solidFill>
                <a:latin typeface="Arial" panose="020B0604020202020204"/>
                <a:ea typeface="微软雅黑" panose="020B0503020204020204" pitchFamily="34" charset="-122"/>
                <a:sym typeface="Arial" panose="020B0604020202020204"/>
              </a:rPr>
              <a:t>度测评，得分低于</a:t>
            </a:r>
            <a:r>
              <a:rPr lang="en-US" altLang="zh-CN" sz="1400" dirty="0">
                <a:solidFill>
                  <a:schemeClr val="tx2"/>
                </a:solidFill>
                <a:latin typeface="Arial" panose="020B0604020202020204"/>
                <a:ea typeface="微软雅黑" panose="020B0503020204020204" pitchFamily="34" charset="-122"/>
                <a:sym typeface="Arial" panose="020B0604020202020204"/>
              </a:rPr>
              <a:t>80</a:t>
            </a:r>
            <a:r>
              <a:rPr lang="zh-CN" altLang="en-US" sz="1400" dirty="0">
                <a:solidFill>
                  <a:schemeClr val="tx2"/>
                </a:solidFill>
                <a:latin typeface="Arial" panose="020B0604020202020204"/>
                <a:ea typeface="微软雅黑" panose="020B0503020204020204" pitchFamily="34" charset="-122"/>
                <a:sym typeface="Arial" panose="020B0604020202020204"/>
              </a:rPr>
              <a:t>分者不予以转正，人力资源部将对其做相应调整，延长试用期、调岗或劝退处理。得分</a:t>
            </a:r>
            <a:r>
              <a:rPr lang="en-US" altLang="zh-CN" sz="1400" dirty="0">
                <a:solidFill>
                  <a:schemeClr val="tx2"/>
                </a:solidFill>
                <a:latin typeface="Arial" panose="020B0604020202020204"/>
                <a:ea typeface="微软雅黑" panose="020B0503020204020204" pitchFamily="34" charset="-122"/>
                <a:sym typeface="Arial" panose="020B0604020202020204"/>
              </a:rPr>
              <a:t>80</a:t>
            </a:r>
            <a:r>
              <a:rPr lang="zh-CN" altLang="en-US" sz="1400" dirty="0">
                <a:solidFill>
                  <a:schemeClr val="tx2"/>
                </a:solidFill>
                <a:latin typeface="Arial" panose="020B0604020202020204"/>
                <a:ea typeface="微软雅黑" panose="020B0503020204020204" pitchFamily="34" charset="-122"/>
                <a:sym typeface="Arial" panose="020B0604020202020204"/>
              </a:rPr>
              <a:t>分以上者予以转正，并缴纳社会保险。</a:t>
            </a:r>
            <a:endParaRPr lang="zh-CN" altLang="en-US" sz="1400" dirty="0">
              <a:solidFill>
                <a:schemeClr val="tx2"/>
              </a:solidFill>
              <a:latin typeface="Arial" panose="020B0604020202020204"/>
              <a:ea typeface="微软雅黑" panose="020B0503020204020204" pitchFamily="34" charset="-122"/>
              <a:sym typeface="Arial" panose="020B0604020202020204"/>
            </a:endParaRPr>
          </a:p>
        </p:txBody>
      </p:sp>
      <p:sp>
        <p:nvSpPr>
          <p:cNvPr id="42" name="矩形 41"/>
          <p:cNvSpPr/>
          <p:nvPr/>
        </p:nvSpPr>
        <p:spPr>
          <a:xfrm>
            <a:off x="6045894" y="2283718"/>
            <a:ext cx="2414538" cy="954107"/>
          </a:xfrm>
          <a:prstGeom prst="rect">
            <a:avLst/>
          </a:prstGeom>
        </p:spPr>
        <p:txBody>
          <a:bodyPr wrap="square">
            <a:spAutoFit/>
          </a:bodyPr>
          <a:lstStyle/>
          <a:p>
            <a:pPr algn="just"/>
            <a:r>
              <a:rPr lang="zh-CN" altLang="en-US" sz="1400" dirty="0">
                <a:solidFill>
                  <a:schemeClr val="tx2"/>
                </a:solidFill>
                <a:latin typeface="Arial" panose="020B0604020202020204"/>
                <a:ea typeface="微软雅黑" panose="020B0503020204020204" pitchFamily="34" charset="-122"/>
                <a:sym typeface="Arial" panose="020B0604020202020204"/>
              </a:rPr>
              <a:t>转正后员工享受各项正式员工待遇并根据公司规定进行相应考核作为工资发放及晋升依据。</a:t>
            </a:r>
            <a:endParaRPr lang="zh-CN" altLang="en-US" sz="140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3149"/>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90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8899"/>
                            </p:stCondLst>
                            <p:childTnLst>
                              <p:par>
                                <p:cTn id="43" presetID="14" presetClass="entr" presetSubtype="1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randombar(horizontal)">
                                      <p:cBhvr>
                                        <p:cTn id="45" dur="500"/>
                                        <p:tgtEl>
                                          <p:spTgt spid="37"/>
                                        </p:tgtEl>
                                      </p:cBhvr>
                                    </p:animEffect>
                                  </p:childTnLst>
                                </p:cTn>
                              </p:par>
                            </p:childTnLst>
                          </p:cTn>
                        </p:par>
                        <p:par>
                          <p:cTn id="46" fill="hold">
                            <p:stCondLst>
                              <p:cond delay="9399"/>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10049"/>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150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childTnLst>
                          </p:cTn>
                        </p:par>
                        <p:par>
                          <p:cTn id="60" fill="hold">
                            <p:stCondLst>
                              <p:cond delay="15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par>
                          <p:cTn id="66" fill="hold">
                            <p:stCondLst>
                              <p:cond delay="16149"/>
                            </p:stCondLst>
                            <p:childTnLst>
                              <p:par>
                                <p:cTn id="67" presetID="22" presetClass="entr" presetSubtype="8" fill="hold" grpId="0" nodeType="afterEffect">
                                  <p:stCondLst>
                                    <p:cond delay="0"/>
                                  </p:stCondLst>
                                  <p:iterate type="lt">
                                    <p:tmPct val="10000"/>
                                  </p:iterate>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 grpId="0" animBg="1"/>
      <p:bldP spid="11" grpId="0" animBg="1"/>
      <p:bldP spid="16" grpId="0"/>
      <p:bldP spid="17" grpId="0"/>
      <p:bldP spid="18" grpId="0"/>
      <p:bldP spid="2" grpId="0"/>
      <p:bldP spid="3" grpId="0"/>
      <p:bldP spid="4" grpId="0"/>
      <p:bldP spid="6"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薪酬管理</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COMPENSATION MANAGEMENT</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9" name="矩形 18"/>
          <p:cNvSpPr/>
          <p:nvPr/>
        </p:nvSpPr>
        <p:spPr>
          <a:xfrm>
            <a:off x="3991256" y="1572867"/>
            <a:ext cx="4889232" cy="2077492"/>
          </a:xfrm>
          <a:prstGeom prst="rect">
            <a:avLst/>
          </a:prstGeom>
        </p:spPr>
        <p:txBody>
          <a:bodyPr wrap="square">
            <a:spAutoFit/>
          </a:bodyPr>
          <a:lstStyle/>
          <a:p>
            <a:pPr algn="just"/>
            <a:r>
              <a:rPr lang="zh-CN" altLang="en-US" sz="1200" b="1" spc="225" dirty="0">
                <a:solidFill>
                  <a:schemeClr val="tx2"/>
                </a:solidFill>
                <a:latin typeface="Arial" panose="020B0604020202020204"/>
                <a:ea typeface="微软雅黑" panose="020B0503020204020204" pitchFamily="34" charset="-122"/>
                <a:sym typeface="Arial" panose="020B0604020202020204"/>
              </a:rPr>
              <a:t>一、工资:</a:t>
            </a:r>
            <a:r>
              <a:rPr lang="zh-CN" altLang="en-US" sz="1200" spc="225" dirty="0">
                <a:solidFill>
                  <a:schemeClr val="tx2"/>
                </a:solidFill>
                <a:latin typeface="Arial" panose="020B0604020202020204"/>
                <a:ea typeface="微软雅黑" panose="020B0503020204020204" pitchFamily="34" charset="-122"/>
                <a:sym typeface="Arial" panose="020B0604020202020204"/>
              </a:rPr>
              <a:t> </a:t>
            </a:r>
            <a:endParaRPr lang="en-US" altLang="zh-CN" sz="120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每月固定工资--基准内工资+奖金</a:t>
            </a:r>
            <a:endParaRPr lang="zh-CN" altLang="en-US"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基准内工资:基本工资+职能工资+补贴+津贴+基准外工资</a:t>
            </a:r>
            <a:endParaRPr lang="zh-CN" altLang="en-US"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200" b="1" spc="225" dirty="0">
                <a:solidFill>
                  <a:schemeClr val="tx2"/>
                </a:solidFill>
                <a:latin typeface="Arial" panose="020B0604020202020204"/>
                <a:ea typeface="微软雅黑" panose="020B0503020204020204" pitchFamily="34" charset="-122"/>
                <a:sym typeface="Arial" panose="020B0604020202020204"/>
              </a:rPr>
              <a:t>二、工资计算期间及支付规定:</a:t>
            </a:r>
            <a:endParaRPr lang="zh-CN" altLang="en-US" sz="1200" b="1"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 1</a:t>
            </a:r>
            <a:r>
              <a:rPr lang="en-US" altLang="zh-CN" sz="1050" spc="225" dirty="0">
                <a:solidFill>
                  <a:schemeClr val="tx2"/>
                </a:solidFill>
                <a:latin typeface="Arial" panose="020B0604020202020204"/>
                <a:ea typeface="微软雅黑" panose="020B0503020204020204" pitchFamily="34" charset="-122"/>
                <a:sym typeface="Arial" panose="020B0604020202020204"/>
              </a:rPr>
              <a:t>.</a:t>
            </a:r>
            <a:r>
              <a:rPr lang="zh-CN" altLang="en-US" sz="1050" spc="225" dirty="0">
                <a:solidFill>
                  <a:schemeClr val="tx2"/>
                </a:solidFill>
                <a:latin typeface="Arial" panose="020B0604020202020204"/>
                <a:ea typeface="微软雅黑" panose="020B0503020204020204" pitchFamily="34" charset="-122"/>
                <a:sym typeface="Arial" panose="020B0604020202020204"/>
              </a:rPr>
              <a:t>工资计算期间月26起至月26止并于每月28支付。</a:t>
            </a:r>
            <a:endParaRPr lang="zh-CN" altLang="en-US"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 2</a:t>
            </a:r>
            <a:r>
              <a:rPr lang="en-US" altLang="zh-CN" sz="1050" spc="225" dirty="0">
                <a:solidFill>
                  <a:schemeClr val="tx2"/>
                </a:solidFill>
                <a:latin typeface="Arial" panose="020B0604020202020204"/>
                <a:ea typeface="微软雅黑" panose="020B0503020204020204" pitchFamily="34" charset="-122"/>
                <a:sym typeface="Arial" panose="020B0604020202020204"/>
              </a:rPr>
              <a:t>.</a:t>
            </a:r>
            <a:r>
              <a:rPr lang="zh-CN" altLang="en-US" sz="1050" spc="225" dirty="0">
                <a:solidFill>
                  <a:schemeClr val="tx2"/>
                </a:solidFill>
                <a:latin typeface="Arial" panose="020B0604020202020204"/>
                <a:ea typeface="微软雅黑" panose="020B0503020204020204" pitchFamily="34" charset="-122"/>
                <a:sym typeface="Arial" panose="020B0604020202020204"/>
              </a:rPr>
              <a:t>采用工作绩效工资制订计算期间则月11起至月10止并于每月  </a:t>
            </a:r>
            <a:endParaRPr lang="en-US" altLang="zh-CN" sz="1050" spc="225" dirty="0">
              <a:solidFill>
                <a:schemeClr val="tx2"/>
              </a:solidFill>
              <a:latin typeface="Arial" panose="020B0604020202020204"/>
              <a:ea typeface="微软雅黑" panose="020B0503020204020204" pitchFamily="34" charset="-122"/>
              <a:sym typeface="Arial" panose="020B0604020202020204"/>
            </a:endParaRPr>
          </a:p>
          <a:p>
            <a:pPr algn="just"/>
            <a:r>
              <a:rPr lang="en-US" altLang="zh-CN" sz="1050" spc="225" dirty="0">
                <a:solidFill>
                  <a:schemeClr val="tx2"/>
                </a:solidFill>
                <a:latin typeface="Arial" panose="020B0604020202020204"/>
                <a:ea typeface="微软雅黑" panose="020B0503020204020204" pitchFamily="34" charset="-122"/>
                <a:sym typeface="Arial" panose="020B0604020202020204"/>
              </a:rPr>
              <a:t> </a:t>
            </a:r>
            <a:r>
              <a:rPr lang="zh-CN" altLang="en-US" sz="1050" spc="225" dirty="0">
                <a:solidFill>
                  <a:schemeClr val="tx2"/>
                </a:solidFill>
                <a:latin typeface="Arial" panose="020B0604020202020204"/>
                <a:ea typeface="微软雅黑" panose="020B0503020204020204" pitchFamily="34" charset="-122"/>
                <a:sym typeface="Arial" panose="020B0604020202020204"/>
              </a:rPr>
              <a:t>15支付。</a:t>
            </a:r>
            <a:endParaRPr lang="zh-CN" altLang="en-US"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spc="225" dirty="0">
                <a:solidFill>
                  <a:schemeClr val="tx2"/>
                </a:solidFill>
                <a:latin typeface="Arial" panose="020B0604020202020204"/>
                <a:ea typeface="微软雅黑" panose="020B0503020204020204" pitchFamily="34" charset="-122"/>
                <a:sym typeface="Arial" panose="020B0604020202020204"/>
              </a:rPr>
              <a:t> 3</a:t>
            </a:r>
            <a:r>
              <a:rPr lang="en-US" altLang="zh-CN" sz="1050" spc="225" dirty="0">
                <a:solidFill>
                  <a:schemeClr val="tx2"/>
                </a:solidFill>
                <a:latin typeface="Arial" panose="020B0604020202020204"/>
                <a:ea typeface="微软雅黑" panose="020B0503020204020204" pitchFamily="34" charset="-122"/>
                <a:sym typeface="Arial" panose="020B0604020202020204"/>
              </a:rPr>
              <a:t>.</a:t>
            </a:r>
            <a:r>
              <a:rPr lang="zh-CN" altLang="en-US" sz="1050" spc="225" dirty="0">
                <a:solidFill>
                  <a:schemeClr val="tx2"/>
                </a:solidFill>
                <a:latin typeface="Arial" panose="020B0604020202020204"/>
                <a:ea typeface="微软雅黑" panose="020B0503020204020204" pitchFamily="34" charset="-122"/>
                <a:sym typeface="Arial" panose="020B0604020202020204"/>
              </a:rPr>
              <a:t>工作支付遇休假或星期假则提早于前发放若遇连续两休假则销假班第发放。</a:t>
            </a:r>
            <a:endParaRPr lang="zh-CN" altLang="en-US"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b="1" spc="225" dirty="0">
                <a:solidFill>
                  <a:schemeClr val="tx2"/>
                </a:solidFill>
                <a:latin typeface="Arial" panose="020B0604020202020204"/>
                <a:ea typeface="微软雅黑" panose="020B0503020204020204" pitchFamily="34" charset="-122"/>
                <a:sym typeface="Arial" panose="020B0604020202020204"/>
              </a:rPr>
              <a:t>三、</a:t>
            </a:r>
            <a:r>
              <a:rPr lang="zh-CN" altLang="en-US" sz="1050" spc="225" dirty="0">
                <a:solidFill>
                  <a:schemeClr val="tx2"/>
                </a:solidFill>
                <a:latin typeface="Arial" panose="020B0604020202020204"/>
                <a:ea typeface="微软雅黑" panose="020B0503020204020204" pitchFamily="34" charset="-122"/>
                <a:sym typeface="Arial" panose="020B0604020202020204"/>
              </a:rPr>
              <a:t>基于公司业绩与社经济变考虑、或者员工工作努力程度、使工资变必要与工取协议前提员工基本工资实施加算或减算处置。</a:t>
            </a:r>
            <a:endParaRPr lang="en-US" altLang="zh-CN" sz="1050" spc="225" dirty="0">
              <a:solidFill>
                <a:schemeClr val="tx2"/>
              </a:solidFill>
              <a:latin typeface="Arial" panose="020B0604020202020204"/>
              <a:ea typeface="微软雅黑" panose="020B0503020204020204" pitchFamily="34" charset="-122"/>
              <a:sym typeface="Arial" panose="020B0604020202020204"/>
            </a:endParaRPr>
          </a:p>
          <a:p>
            <a:pPr algn="just"/>
            <a:r>
              <a:rPr lang="zh-CN" altLang="en-US" sz="1050" b="1" spc="225" dirty="0">
                <a:solidFill>
                  <a:schemeClr val="tx2"/>
                </a:solidFill>
                <a:latin typeface="Arial" panose="020B0604020202020204"/>
                <a:ea typeface="微软雅黑" panose="020B0503020204020204" pitchFamily="34" charset="-122"/>
                <a:sym typeface="Arial" panose="020B0604020202020204"/>
              </a:rPr>
              <a:t>四、</a:t>
            </a:r>
            <a:r>
              <a:rPr lang="zh-CN" altLang="en-US" sz="1050" spc="225" dirty="0">
                <a:solidFill>
                  <a:schemeClr val="tx2"/>
                </a:solidFill>
                <a:latin typeface="Arial" panose="020B0604020202020204"/>
                <a:ea typeface="微软雅黑" panose="020B0503020204020204" pitchFamily="34" charset="-122"/>
                <a:sym typeface="Arial" panose="020B0604020202020204"/>
              </a:rPr>
              <a:t>每11月21实施定期加薪加薪决定11月21定于工资支付追补。</a:t>
            </a:r>
            <a:endParaRPr lang="zh-CN" altLang="en-US" sz="1050" spc="225" dirty="0">
              <a:solidFill>
                <a:schemeClr val="tx2"/>
              </a:solidFill>
              <a:latin typeface="Arial" panose="020B0604020202020204"/>
              <a:ea typeface="微软雅黑" panose="020B0503020204020204" pitchFamily="34" charset="-122"/>
              <a:sym typeface="Arial" panose="020B0604020202020204"/>
            </a:endParaRPr>
          </a:p>
        </p:txBody>
      </p:sp>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b="13650"/>
          <a:stretch>
            <a:fillRect/>
          </a:stretch>
        </p:blipFill>
        <p:spPr>
          <a:xfrm>
            <a:off x="197644" y="1583535"/>
            <a:ext cx="3573895" cy="2056157"/>
          </a:xfrm>
          <a:prstGeom prst="rect">
            <a:avLst/>
          </a:prstGeom>
          <a:ln>
            <a:noFill/>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3649"/>
                            </p:stCondLst>
                            <p:childTnLst>
                              <p:par>
                                <p:cTn id="35" presetID="22" presetClass="entr" presetSubtype="8" fill="hold"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par>
                          <p:cTn id="38" fill="hold">
                            <p:stCondLst>
                              <p:cond delay="4149"/>
                            </p:stCondLst>
                            <p:childTnLst>
                              <p:par>
                                <p:cTn id="39" presetID="22" presetClass="entr" presetSubtype="8" fill="hold" nodeType="after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wipe(left)">
                                      <p:cBhvr>
                                        <p:cTn id="41" dur="500"/>
                                        <p:tgtEl>
                                          <p:spTgt spid="19">
                                            <p:txEl>
                                              <p:pRg st="1" end="1"/>
                                            </p:txEl>
                                          </p:spTgt>
                                        </p:tgtEl>
                                      </p:cBhvr>
                                    </p:animEffect>
                                  </p:childTnLst>
                                </p:cTn>
                              </p:par>
                            </p:childTnLst>
                          </p:cTn>
                        </p:par>
                        <p:par>
                          <p:cTn id="42" fill="hold">
                            <p:stCondLst>
                              <p:cond delay="4649"/>
                            </p:stCondLst>
                            <p:childTnLst>
                              <p:par>
                                <p:cTn id="43" presetID="22" presetClass="entr" presetSubtype="8" fill="hold" nodeType="after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wipe(left)">
                                      <p:cBhvr>
                                        <p:cTn id="45" dur="500"/>
                                        <p:tgtEl>
                                          <p:spTgt spid="19">
                                            <p:txEl>
                                              <p:pRg st="2" end="2"/>
                                            </p:txEl>
                                          </p:spTgt>
                                        </p:tgtEl>
                                      </p:cBhvr>
                                    </p:animEffect>
                                  </p:childTnLst>
                                </p:cTn>
                              </p:par>
                            </p:childTnLst>
                          </p:cTn>
                        </p:par>
                        <p:par>
                          <p:cTn id="46" fill="hold">
                            <p:stCondLst>
                              <p:cond delay="5149"/>
                            </p:stCondLst>
                            <p:childTnLst>
                              <p:par>
                                <p:cTn id="47" presetID="22" presetClass="entr" presetSubtype="8" fill="hold" nodeType="afterEffect">
                                  <p:stCondLst>
                                    <p:cond delay="0"/>
                                  </p:stCondLst>
                                  <p:childTnLst>
                                    <p:set>
                                      <p:cBhvr>
                                        <p:cTn id="48" dur="1" fill="hold">
                                          <p:stCondLst>
                                            <p:cond delay="0"/>
                                          </p:stCondLst>
                                        </p:cTn>
                                        <p:tgtEl>
                                          <p:spTgt spid="19">
                                            <p:txEl>
                                              <p:pRg st="3" end="3"/>
                                            </p:txEl>
                                          </p:spTgt>
                                        </p:tgtEl>
                                        <p:attrNameLst>
                                          <p:attrName>style.visibility</p:attrName>
                                        </p:attrNameLst>
                                      </p:cBhvr>
                                      <p:to>
                                        <p:strVal val="visible"/>
                                      </p:to>
                                    </p:set>
                                    <p:animEffect transition="in" filter="wipe(left)">
                                      <p:cBhvr>
                                        <p:cTn id="49" dur="500"/>
                                        <p:tgtEl>
                                          <p:spTgt spid="19">
                                            <p:txEl>
                                              <p:pRg st="3" end="3"/>
                                            </p:txEl>
                                          </p:spTgt>
                                        </p:tgtEl>
                                      </p:cBhvr>
                                    </p:animEffect>
                                  </p:childTnLst>
                                </p:cTn>
                              </p:par>
                            </p:childTnLst>
                          </p:cTn>
                        </p:par>
                        <p:par>
                          <p:cTn id="50" fill="hold">
                            <p:stCondLst>
                              <p:cond delay="5649"/>
                            </p:stCondLst>
                            <p:childTnLst>
                              <p:par>
                                <p:cTn id="51" presetID="22" presetClass="entr" presetSubtype="8" fill="hold" nodeType="afterEffect">
                                  <p:stCondLst>
                                    <p:cond delay="0"/>
                                  </p:stCondLst>
                                  <p:childTnLst>
                                    <p:set>
                                      <p:cBhvr>
                                        <p:cTn id="52" dur="1" fill="hold">
                                          <p:stCondLst>
                                            <p:cond delay="0"/>
                                          </p:stCondLst>
                                        </p:cTn>
                                        <p:tgtEl>
                                          <p:spTgt spid="19">
                                            <p:txEl>
                                              <p:pRg st="4" end="4"/>
                                            </p:txEl>
                                          </p:spTgt>
                                        </p:tgtEl>
                                        <p:attrNameLst>
                                          <p:attrName>style.visibility</p:attrName>
                                        </p:attrNameLst>
                                      </p:cBhvr>
                                      <p:to>
                                        <p:strVal val="visible"/>
                                      </p:to>
                                    </p:set>
                                    <p:animEffect transition="in" filter="wipe(left)">
                                      <p:cBhvr>
                                        <p:cTn id="53" dur="500"/>
                                        <p:tgtEl>
                                          <p:spTgt spid="19">
                                            <p:txEl>
                                              <p:pRg st="4" end="4"/>
                                            </p:txEl>
                                          </p:spTgt>
                                        </p:tgtEl>
                                      </p:cBhvr>
                                    </p:animEffect>
                                  </p:childTnLst>
                                </p:cTn>
                              </p:par>
                            </p:childTnLst>
                          </p:cTn>
                        </p:par>
                        <p:par>
                          <p:cTn id="54" fill="hold">
                            <p:stCondLst>
                              <p:cond delay="6149"/>
                            </p:stCondLst>
                            <p:childTnLst>
                              <p:par>
                                <p:cTn id="55" presetID="22" presetClass="entr" presetSubtype="8" fill="hold" nodeType="afterEffect">
                                  <p:stCondLst>
                                    <p:cond delay="0"/>
                                  </p:stCondLst>
                                  <p:childTnLst>
                                    <p:set>
                                      <p:cBhvr>
                                        <p:cTn id="56" dur="1" fill="hold">
                                          <p:stCondLst>
                                            <p:cond delay="0"/>
                                          </p:stCondLst>
                                        </p:cTn>
                                        <p:tgtEl>
                                          <p:spTgt spid="19">
                                            <p:txEl>
                                              <p:pRg st="5" end="5"/>
                                            </p:txEl>
                                          </p:spTgt>
                                        </p:tgtEl>
                                        <p:attrNameLst>
                                          <p:attrName>style.visibility</p:attrName>
                                        </p:attrNameLst>
                                      </p:cBhvr>
                                      <p:to>
                                        <p:strVal val="visible"/>
                                      </p:to>
                                    </p:set>
                                    <p:animEffect transition="in" filter="wipe(left)">
                                      <p:cBhvr>
                                        <p:cTn id="57" dur="500"/>
                                        <p:tgtEl>
                                          <p:spTgt spid="19">
                                            <p:txEl>
                                              <p:pRg st="5" end="5"/>
                                            </p:txEl>
                                          </p:spTgt>
                                        </p:tgtEl>
                                      </p:cBhvr>
                                    </p:animEffect>
                                  </p:childTnLst>
                                </p:cTn>
                              </p:par>
                            </p:childTnLst>
                          </p:cTn>
                        </p:par>
                        <p:par>
                          <p:cTn id="58" fill="hold">
                            <p:stCondLst>
                              <p:cond delay="6649"/>
                            </p:stCondLst>
                            <p:childTnLst>
                              <p:par>
                                <p:cTn id="59" presetID="22" presetClass="entr" presetSubtype="8" fill="hold" nodeType="afterEffect">
                                  <p:stCondLst>
                                    <p:cond delay="0"/>
                                  </p:stCondLst>
                                  <p:childTnLst>
                                    <p:set>
                                      <p:cBhvr>
                                        <p:cTn id="60" dur="1" fill="hold">
                                          <p:stCondLst>
                                            <p:cond delay="0"/>
                                          </p:stCondLst>
                                        </p:cTn>
                                        <p:tgtEl>
                                          <p:spTgt spid="19">
                                            <p:txEl>
                                              <p:pRg st="6" end="6"/>
                                            </p:txEl>
                                          </p:spTgt>
                                        </p:tgtEl>
                                        <p:attrNameLst>
                                          <p:attrName>style.visibility</p:attrName>
                                        </p:attrNameLst>
                                      </p:cBhvr>
                                      <p:to>
                                        <p:strVal val="visible"/>
                                      </p:to>
                                    </p:set>
                                    <p:animEffect transition="in" filter="wipe(left)">
                                      <p:cBhvr>
                                        <p:cTn id="61" dur="500"/>
                                        <p:tgtEl>
                                          <p:spTgt spid="19">
                                            <p:txEl>
                                              <p:pRg st="6" end="6"/>
                                            </p:txEl>
                                          </p:spTgt>
                                        </p:tgtEl>
                                      </p:cBhvr>
                                    </p:animEffect>
                                  </p:childTnLst>
                                </p:cTn>
                              </p:par>
                            </p:childTnLst>
                          </p:cTn>
                        </p:par>
                        <p:par>
                          <p:cTn id="62" fill="hold">
                            <p:stCondLst>
                              <p:cond delay="7149"/>
                            </p:stCondLst>
                            <p:childTnLst>
                              <p:par>
                                <p:cTn id="63" presetID="22" presetClass="entr" presetSubtype="8" fill="hold" nodeType="afterEffect">
                                  <p:stCondLst>
                                    <p:cond delay="0"/>
                                  </p:stCondLst>
                                  <p:childTnLst>
                                    <p:set>
                                      <p:cBhvr>
                                        <p:cTn id="64" dur="1" fill="hold">
                                          <p:stCondLst>
                                            <p:cond delay="0"/>
                                          </p:stCondLst>
                                        </p:cTn>
                                        <p:tgtEl>
                                          <p:spTgt spid="19">
                                            <p:txEl>
                                              <p:pRg st="7" end="7"/>
                                            </p:txEl>
                                          </p:spTgt>
                                        </p:tgtEl>
                                        <p:attrNameLst>
                                          <p:attrName>style.visibility</p:attrName>
                                        </p:attrNameLst>
                                      </p:cBhvr>
                                      <p:to>
                                        <p:strVal val="visible"/>
                                      </p:to>
                                    </p:set>
                                    <p:animEffect transition="in" filter="wipe(left)">
                                      <p:cBhvr>
                                        <p:cTn id="65" dur="500"/>
                                        <p:tgtEl>
                                          <p:spTgt spid="19">
                                            <p:txEl>
                                              <p:pRg st="7" end="7"/>
                                            </p:txEl>
                                          </p:spTgt>
                                        </p:tgtEl>
                                      </p:cBhvr>
                                    </p:animEffect>
                                  </p:childTnLst>
                                </p:cTn>
                              </p:par>
                            </p:childTnLst>
                          </p:cTn>
                        </p:par>
                        <p:par>
                          <p:cTn id="66" fill="hold">
                            <p:stCondLst>
                              <p:cond delay="7649"/>
                            </p:stCondLst>
                            <p:childTnLst>
                              <p:par>
                                <p:cTn id="67" presetID="22" presetClass="entr" presetSubtype="8" fill="hold" nodeType="afterEffect">
                                  <p:stCondLst>
                                    <p:cond delay="0"/>
                                  </p:stCondLst>
                                  <p:childTnLst>
                                    <p:set>
                                      <p:cBhvr>
                                        <p:cTn id="68" dur="1" fill="hold">
                                          <p:stCondLst>
                                            <p:cond delay="0"/>
                                          </p:stCondLst>
                                        </p:cTn>
                                        <p:tgtEl>
                                          <p:spTgt spid="19">
                                            <p:txEl>
                                              <p:pRg st="8" end="8"/>
                                            </p:txEl>
                                          </p:spTgt>
                                        </p:tgtEl>
                                        <p:attrNameLst>
                                          <p:attrName>style.visibility</p:attrName>
                                        </p:attrNameLst>
                                      </p:cBhvr>
                                      <p:to>
                                        <p:strVal val="visible"/>
                                      </p:to>
                                    </p:set>
                                    <p:animEffect transition="in" filter="wipe(left)">
                                      <p:cBhvr>
                                        <p:cTn id="69" dur="500"/>
                                        <p:tgtEl>
                                          <p:spTgt spid="19">
                                            <p:txEl>
                                              <p:pRg st="8" end="8"/>
                                            </p:txEl>
                                          </p:spTgt>
                                        </p:tgtEl>
                                      </p:cBhvr>
                                    </p:animEffect>
                                  </p:childTnLst>
                                </p:cTn>
                              </p:par>
                            </p:childTnLst>
                          </p:cTn>
                        </p:par>
                        <p:par>
                          <p:cTn id="70" fill="hold">
                            <p:stCondLst>
                              <p:cond delay="8149"/>
                            </p:stCondLst>
                            <p:childTnLst>
                              <p:par>
                                <p:cTn id="71" presetID="22" presetClass="entr" presetSubtype="8" fill="hold" nodeType="afterEffect">
                                  <p:stCondLst>
                                    <p:cond delay="0"/>
                                  </p:stCondLst>
                                  <p:childTnLst>
                                    <p:set>
                                      <p:cBhvr>
                                        <p:cTn id="72" dur="1" fill="hold">
                                          <p:stCondLst>
                                            <p:cond delay="0"/>
                                          </p:stCondLst>
                                        </p:cTn>
                                        <p:tgtEl>
                                          <p:spTgt spid="19">
                                            <p:txEl>
                                              <p:pRg st="9" end="9"/>
                                            </p:txEl>
                                          </p:spTgt>
                                        </p:tgtEl>
                                        <p:attrNameLst>
                                          <p:attrName>style.visibility</p:attrName>
                                        </p:attrNameLst>
                                      </p:cBhvr>
                                      <p:to>
                                        <p:strVal val="visible"/>
                                      </p:to>
                                    </p:set>
                                    <p:animEffect transition="in" filter="wipe(left)">
                                      <p:cBhvr>
                                        <p:cTn id="73"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728192"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奖励处罚管理</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2411760"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REWARD MANAGEMENT PUNISHMENT</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27" name="矩形 26"/>
          <p:cNvSpPr/>
          <p:nvPr/>
        </p:nvSpPr>
        <p:spPr>
          <a:xfrm>
            <a:off x="3995936" y="852598"/>
            <a:ext cx="4690900" cy="3942361"/>
          </a:xfrm>
          <a:prstGeom prst="rect">
            <a:avLst/>
          </a:prstGeom>
        </p:spPr>
        <p:txBody>
          <a:bodyPr wrap="square">
            <a:spAutoFit/>
          </a:bodyPr>
          <a:lstStyle/>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目的  </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为创建公司高效工作团队，奖励先进，促进落后，规范员工行为与调动员工工作积极性，提高工作效益和经济效益，特制订本制度。</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endParaRPr lang="zh-CN" altLang="en-US"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适用范围  </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适用于XXX公司全体在职员工。</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职责</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（一）公司行政处负责按公司行政制度对全体员工执行奖惩；负责受理各部门提报的奖惩申请；</a:t>
            </a:r>
            <a:endParaRPr lang="zh-CN" altLang="en-US"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（二）各部门最高负责人负责提报部门员工各项考核的奖惩申请；</a:t>
            </a:r>
            <a:endParaRPr lang="zh-CN" altLang="en-US"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（三）行政处协理负责奖罚项目的初审，总经理或授权人员负责奖罚项目的最后审批。</a:t>
            </a:r>
            <a:endParaRPr lang="zh-CN" altLang="en-US"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dirty="0">
                <a:solidFill>
                  <a:schemeClr val="tx2"/>
                </a:solidFill>
                <a:latin typeface="Arial" panose="020B0604020202020204"/>
                <a:ea typeface="微软雅黑" panose="020B0503020204020204" pitchFamily="34" charset="-122"/>
                <a:sym typeface="Arial" panose="020B0604020202020204"/>
              </a:rPr>
              <a:t>管理要求</a:t>
            </a:r>
            <a:endParaRPr lang="en-US" altLang="zh-CN"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（一）奖励分为五大类：</a:t>
            </a:r>
            <a:endParaRPr lang="zh-CN" altLang="en-US" sz="1050" dirty="0">
              <a:solidFill>
                <a:schemeClr val="tx2"/>
              </a:solidFill>
              <a:latin typeface="Arial" panose="020B0604020202020204"/>
              <a:ea typeface="微软雅黑" panose="020B0503020204020204" pitchFamily="34" charset="-122"/>
              <a:sym typeface="Arial" panose="020B0604020202020204"/>
            </a:endParaRPr>
          </a:p>
          <a:p>
            <a:pPr algn="just">
              <a:lnSpc>
                <a:spcPct val="127000"/>
              </a:lnSpc>
            </a:pPr>
            <a:r>
              <a:rPr lang="zh-CN" altLang="en-US" sz="1050" dirty="0">
                <a:solidFill>
                  <a:schemeClr val="tx2"/>
                </a:solidFill>
                <a:latin typeface="Arial" panose="020B0604020202020204"/>
                <a:ea typeface="微软雅黑" panose="020B0503020204020204" pitchFamily="34" charset="-122"/>
                <a:sym typeface="Arial" panose="020B0604020202020204"/>
              </a:rPr>
              <a:t>1、嘉奖；2、记功；3、记大功；4、调薪 ；5、晋升。</a:t>
            </a:r>
            <a:endParaRPr lang="zh-CN" altLang="en-US" sz="1050" dirty="0">
              <a:solidFill>
                <a:schemeClr val="tx2"/>
              </a:solidFill>
              <a:latin typeface="Arial" panose="020B0604020202020204"/>
              <a:ea typeface="微软雅黑" panose="020B0503020204020204" pitchFamily="34" charset="-122"/>
              <a:sym typeface="Arial" panose="020B0604020202020204"/>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0902" t="-789" r="17335" b="789"/>
          <a:stretch>
            <a:fillRect/>
          </a:stretch>
        </p:blipFill>
        <p:spPr>
          <a:xfrm>
            <a:off x="683568" y="919016"/>
            <a:ext cx="3024262" cy="38095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1" fill="hold"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up)">
                                      <p:cBhvr>
                                        <p:cTn id="37" dur="500"/>
                                        <p:tgtEl>
                                          <p:spTgt spid="27">
                                            <p:txEl>
                                              <p:pRg st="0" end="0"/>
                                            </p:txEl>
                                          </p:spTgt>
                                        </p:tgtEl>
                                      </p:cBhvr>
                                    </p:animEffect>
                                  </p:childTnLst>
                                </p:cTn>
                              </p:par>
                            </p:childTnLst>
                          </p:cTn>
                        </p:par>
                        <p:par>
                          <p:cTn id="38" fill="hold">
                            <p:stCondLst>
                              <p:cond delay="4250"/>
                            </p:stCondLst>
                            <p:childTnLst>
                              <p:par>
                                <p:cTn id="39" presetID="22" presetClass="entr" presetSubtype="1" fill="hold" nodeType="afterEffect">
                                  <p:stCondLst>
                                    <p:cond delay="0"/>
                                  </p:stCondLst>
                                  <p:childTnLst>
                                    <p:set>
                                      <p:cBhvr>
                                        <p:cTn id="40" dur="1" fill="hold">
                                          <p:stCondLst>
                                            <p:cond delay="0"/>
                                          </p:stCondLst>
                                        </p:cTn>
                                        <p:tgtEl>
                                          <p:spTgt spid="27">
                                            <p:txEl>
                                              <p:pRg st="1" end="1"/>
                                            </p:txEl>
                                          </p:spTgt>
                                        </p:tgtEl>
                                        <p:attrNameLst>
                                          <p:attrName>style.visibility</p:attrName>
                                        </p:attrNameLst>
                                      </p:cBhvr>
                                      <p:to>
                                        <p:strVal val="visible"/>
                                      </p:to>
                                    </p:set>
                                    <p:animEffect transition="in" filter="wipe(up)">
                                      <p:cBhvr>
                                        <p:cTn id="41" dur="500"/>
                                        <p:tgtEl>
                                          <p:spTgt spid="27">
                                            <p:txEl>
                                              <p:pRg st="1" end="1"/>
                                            </p:txEl>
                                          </p:spTgt>
                                        </p:tgtEl>
                                      </p:cBhvr>
                                    </p:animEffect>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27">
                                            <p:txEl>
                                              <p:pRg st="3" end="3"/>
                                            </p:txEl>
                                          </p:spTgt>
                                        </p:tgtEl>
                                        <p:attrNameLst>
                                          <p:attrName>style.visibility</p:attrName>
                                        </p:attrNameLst>
                                      </p:cBhvr>
                                      <p:to>
                                        <p:strVal val="visible"/>
                                      </p:to>
                                    </p:set>
                                    <p:animEffect transition="in" filter="wipe(up)">
                                      <p:cBhvr>
                                        <p:cTn id="45" dur="500"/>
                                        <p:tgtEl>
                                          <p:spTgt spid="27">
                                            <p:txEl>
                                              <p:pRg st="3" end="3"/>
                                            </p:txEl>
                                          </p:spTgt>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27">
                                            <p:txEl>
                                              <p:pRg st="4" end="4"/>
                                            </p:txEl>
                                          </p:spTgt>
                                        </p:tgtEl>
                                        <p:attrNameLst>
                                          <p:attrName>style.visibility</p:attrName>
                                        </p:attrNameLst>
                                      </p:cBhvr>
                                      <p:to>
                                        <p:strVal val="visible"/>
                                      </p:to>
                                    </p:set>
                                    <p:animEffect transition="in" filter="wipe(up)">
                                      <p:cBhvr>
                                        <p:cTn id="49" dur="500"/>
                                        <p:tgtEl>
                                          <p:spTgt spid="27">
                                            <p:txEl>
                                              <p:pRg st="4" end="4"/>
                                            </p:txEl>
                                          </p:spTgt>
                                        </p:tgtEl>
                                      </p:cBhvr>
                                    </p:animEffect>
                                  </p:childTnLst>
                                </p:cTn>
                              </p:par>
                            </p:childTnLst>
                          </p:cTn>
                        </p:par>
                        <p:par>
                          <p:cTn id="50" fill="hold">
                            <p:stCondLst>
                              <p:cond delay="5750"/>
                            </p:stCondLst>
                            <p:childTnLst>
                              <p:par>
                                <p:cTn id="51" presetID="22" presetClass="entr" presetSubtype="1" fill="hold" nodeType="afterEffect">
                                  <p:stCondLst>
                                    <p:cond delay="0"/>
                                  </p:stCondLst>
                                  <p:childTnLst>
                                    <p:set>
                                      <p:cBhvr>
                                        <p:cTn id="52" dur="1" fill="hold">
                                          <p:stCondLst>
                                            <p:cond delay="0"/>
                                          </p:stCondLst>
                                        </p:cTn>
                                        <p:tgtEl>
                                          <p:spTgt spid="27">
                                            <p:txEl>
                                              <p:pRg st="6" end="6"/>
                                            </p:txEl>
                                          </p:spTgt>
                                        </p:tgtEl>
                                        <p:attrNameLst>
                                          <p:attrName>style.visibility</p:attrName>
                                        </p:attrNameLst>
                                      </p:cBhvr>
                                      <p:to>
                                        <p:strVal val="visible"/>
                                      </p:to>
                                    </p:set>
                                    <p:animEffect transition="in" filter="wipe(up)">
                                      <p:cBhvr>
                                        <p:cTn id="53" dur="500"/>
                                        <p:tgtEl>
                                          <p:spTgt spid="27">
                                            <p:txEl>
                                              <p:pRg st="6" end="6"/>
                                            </p:txEl>
                                          </p:spTgt>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27">
                                            <p:txEl>
                                              <p:pRg st="7" end="7"/>
                                            </p:txEl>
                                          </p:spTgt>
                                        </p:tgtEl>
                                        <p:attrNameLst>
                                          <p:attrName>style.visibility</p:attrName>
                                        </p:attrNameLst>
                                      </p:cBhvr>
                                      <p:to>
                                        <p:strVal val="visible"/>
                                      </p:to>
                                    </p:set>
                                    <p:animEffect transition="in" filter="wipe(up)">
                                      <p:cBhvr>
                                        <p:cTn id="57" dur="500"/>
                                        <p:tgtEl>
                                          <p:spTgt spid="27">
                                            <p:txEl>
                                              <p:pRg st="7" end="7"/>
                                            </p:txEl>
                                          </p:spTgt>
                                        </p:tgtEl>
                                      </p:cBhvr>
                                    </p:animEffect>
                                  </p:childTnLst>
                                </p:cTn>
                              </p:par>
                            </p:childTnLst>
                          </p:cTn>
                        </p:par>
                        <p:par>
                          <p:cTn id="58" fill="hold">
                            <p:stCondLst>
                              <p:cond delay="6750"/>
                            </p:stCondLst>
                            <p:childTnLst>
                              <p:par>
                                <p:cTn id="59" presetID="22" presetClass="entr" presetSubtype="1" fill="hold" nodeType="afterEffect">
                                  <p:stCondLst>
                                    <p:cond delay="0"/>
                                  </p:stCondLst>
                                  <p:childTnLst>
                                    <p:set>
                                      <p:cBhvr>
                                        <p:cTn id="60" dur="1" fill="hold">
                                          <p:stCondLst>
                                            <p:cond delay="0"/>
                                          </p:stCondLst>
                                        </p:cTn>
                                        <p:tgtEl>
                                          <p:spTgt spid="27">
                                            <p:txEl>
                                              <p:pRg st="8" end="8"/>
                                            </p:txEl>
                                          </p:spTgt>
                                        </p:tgtEl>
                                        <p:attrNameLst>
                                          <p:attrName>style.visibility</p:attrName>
                                        </p:attrNameLst>
                                      </p:cBhvr>
                                      <p:to>
                                        <p:strVal val="visible"/>
                                      </p:to>
                                    </p:set>
                                    <p:animEffect transition="in" filter="wipe(up)">
                                      <p:cBhvr>
                                        <p:cTn id="61" dur="500"/>
                                        <p:tgtEl>
                                          <p:spTgt spid="27">
                                            <p:txEl>
                                              <p:pRg st="8" end="8"/>
                                            </p:txEl>
                                          </p:spTgt>
                                        </p:tgtEl>
                                      </p:cBhvr>
                                    </p:animEffect>
                                  </p:childTnLst>
                                </p:cTn>
                              </p:par>
                            </p:childTnLst>
                          </p:cTn>
                        </p:par>
                        <p:par>
                          <p:cTn id="62" fill="hold">
                            <p:stCondLst>
                              <p:cond delay="7250"/>
                            </p:stCondLst>
                            <p:childTnLst>
                              <p:par>
                                <p:cTn id="63" presetID="22" presetClass="entr" presetSubtype="1" fill="hold" nodeType="afterEffect">
                                  <p:stCondLst>
                                    <p:cond delay="0"/>
                                  </p:stCondLst>
                                  <p:childTnLst>
                                    <p:set>
                                      <p:cBhvr>
                                        <p:cTn id="64" dur="1" fill="hold">
                                          <p:stCondLst>
                                            <p:cond delay="0"/>
                                          </p:stCondLst>
                                        </p:cTn>
                                        <p:tgtEl>
                                          <p:spTgt spid="27">
                                            <p:txEl>
                                              <p:pRg st="9" end="9"/>
                                            </p:txEl>
                                          </p:spTgt>
                                        </p:tgtEl>
                                        <p:attrNameLst>
                                          <p:attrName>style.visibility</p:attrName>
                                        </p:attrNameLst>
                                      </p:cBhvr>
                                      <p:to>
                                        <p:strVal val="visible"/>
                                      </p:to>
                                    </p:set>
                                    <p:animEffect transition="in" filter="wipe(up)">
                                      <p:cBhvr>
                                        <p:cTn id="65" dur="500"/>
                                        <p:tgtEl>
                                          <p:spTgt spid="27">
                                            <p:txEl>
                                              <p:pRg st="9" end="9"/>
                                            </p:txEl>
                                          </p:spTgt>
                                        </p:tgtEl>
                                      </p:cBhvr>
                                    </p:animEffect>
                                  </p:childTnLst>
                                </p:cTn>
                              </p:par>
                            </p:childTnLst>
                          </p:cTn>
                        </p:par>
                        <p:par>
                          <p:cTn id="66" fill="hold">
                            <p:stCondLst>
                              <p:cond delay="7750"/>
                            </p:stCondLst>
                            <p:childTnLst>
                              <p:par>
                                <p:cTn id="67" presetID="22" presetClass="entr" presetSubtype="1" fill="hold" nodeType="afterEffect">
                                  <p:stCondLst>
                                    <p:cond delay="0"/>
                                  </p:stCondLst>
                                  <p:childTnLst>
                                    <p:set>
                                      <p:cBhvr>
                                        <p:cTn id="68" dur="1" fill="hold">
                                          <p:stCondLst>
                                            <p:cond delay="0"/>
                                          </p:stCondLst>
                                        </p:cTn>
                                        <p:tgtEl>
                                          <p:spTgt spid="27">
                                            <p:txEl>
                                              <p:pRg st="10" end="10"/>
                                            </p:txEl>
                                          </p:spTgt>
                                        </p:tgtEl>
                                        <p:attrNameLst>
                                          <p:attrName>style.visibility</p:attrName>
                                        </p:attrNameLst>
                                      </p:cBhvr>
                                      <p:to>
                                        <p:strVal val="visible"/>
                                      </p:to>
                                    </p:set>
                                    <p:animEffect transition="in" filter="wipe(up)">
                                      <p:cBhvr>
                                        <p:cTn id="69" dur="500"/>
                                        <p:tgtEl>
                                          <p:spTgt spid="27">
                                            <p:txEl>
                                              <p:pRg st="10" end="10"/>
                                            </p:txEl>
                                          </p:spTgt>
                                        </p:tgtEl>
                                      </p:cBhvr>
                                    </p:animEffect>
                                  </p:childTnLst>
                                </p:cTn>
                              </p:par>
                            </p:childTnLst>
                          </p:cTn>
                        </p:par>
                        <p:par>
                          <p:cTn id="70" fill="hold">
                            <p:stCondLst>
                              <p:cond delay="8250"/>
                            </p:stCondLst>
                            <p:childTnLst>
                              <p:par>
                                <p:cTn id="71" presetID="22" presetClass="entr" presetSubtype="1" fill="hold" nodeType="afterEffect">
                                  <p:stCondLst>
                                    <p:cond delay="0"/>
                                  </p:stCondLst>
                                  <p:childTnLst>
                                    <p:set>
                                      <p:cBhvr>
                                        <p:cTn id="72" dur="1" fill="hold">
                                          <p:stCondLst>
                                            <p:cond delay="0"/>
                                          </p:stCondLst>
                                        </p:cTn>
                                        <p:tgtEl>
                                          <p:spTgt spid="27">
                                            <p:txEl>
                                              <p:pRg st="11" end="11"/>
                                            </p:txEl>
                                          </p:spTgt>
                                        </p:tgtEl>
                                        <p:attrNameLst>
                                          <p:attrName>style.visibility</p:attrName>
                                        </p:attrNameLst>
                                      </p:cBhvr>
                                      <p:to>
                                        <p:strVal val="visible"/>
                                      </p:to>
                                    </p:set>
                                    <p:animEffect transition="in" filter="wipe(up)">
                                      <p:cBhvr>
                                        <p:cTn id="73" dur="500"/>
                                        <p:tgtEl>
                                          <p:spTgt spid="27">
                                            <p:txEl>
                                              <p:pRg st="11" end="11"/>
                                            </p:txEl>
                                          </p:spTgt>
                                        </p:tgtEl>
                                      </p:cBhvr>
                                    </p:animEffect>
                                  </p:childTnLst>
                                </p:cTn>
                              </p:par>
                            </p:childTnLst>
                          </p:cTn>
                        </p:par>
                        <p:par>
                          <p:cTn id="74" fill="hold">
                            <p:stCondLst>
                              <p:cond delay="8750"/>
                            </p:stCondLst>
                            <p:childTnLst>
                              <p:par>
                                <p:cTn id="75" presetID="22" presetClass="entr" presetSubtype="1" fill="hold" nodeType="afterEffect">
                                  <p:stCondLst>
                                    <p:cond delay="0"/>
                                  </p:stCondLst>
                                  <p:childTnLst>
                                    <p:set>
                                      <p:cBhvr>
                                        <p:cTn id="76" dur="1" fill="hold">
                                          <p:stCondLst>
                                            <p:cond delay="0"/>
                                          </p:stCondLst>
                                        </p:cTn>
                                        <p:tgtEl>
                                          <p:spTgt spid="27">
                                            <p:txEl>
                                              <p:pRg st="12" end="12"/>
                                            </p:txEl>
                                          </p:spTgt>
                                        </p:tgtEl>
                                        <p:attrNameLst>
                                          <p:attrName>style.visibility</p:attrName>
                                        </p:attrNameLst>
                                      </p:cBhvr>
                                      <p:to>
                                        <p:strVal val="visible"/>
                                      </p:to>
                                    </p:set>
                                    <p:animEffect transition="in" filter="wipe(up)">
                                      <p:cBhvr>
                                        <p:cTn id="77" dur="500"/>
                                        <p:tgtEl>
                                          <p:spTgt spid="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728192"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行为规范管理</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2411760"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CONDUCT MANAGEMENT</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0" name="矩形 9"/>
          <p:cNvSpPr/>
          <p:nvPr/>
        </p:nvSpPr>
        <p:spPr>
          <a:xfrm>
            <a:off x="4608512" y="1690860"/>
            <a:ext cx="4572000" cy="2112117"/>
          </a:xfrm>
          <a:prstGeom prst="rect">
            <a:avLst/>
          </a:prstGeom>
        </p:spPr>
        <p:txBody>
          <a:bodyPr>
            <a:spAutoFit/>
          </a:bodyPr>
          <a:lstStyle/>
          <a:p>
            <a:r>
              <a:rPr lang="en-US" altLang="zh-CN" sz="2625" b="1" spc="225" dirty="0">
                <a:solidFill>
                  <a:schemeClr val="tx2"/>
                </a:solidFill>
                <a:latin typeface="Arial" panose="020B0604020202020204"/>
                <a:ea typeface="微软雅黑" panose="020B0503020204020204" pitchFamily="34" charset="-122"/>
                <a:sym typeface="Arial" panose="020B0604020202020204"/>
              </a:rPr>
              <a:t>1</a:t>
            </a:r>
            <a:r>
              <a:rPr lang="zh-CN" altLang="en-US" sz="2625" b="1" spc="225" dirty="0">
                <a:solidFill>
                  <a:schemeClr val="tx2"/>
                </a:solidFill>
                <a:latin typeface="Arial" panose="020B0604020202020204"/>
                <a:ea typeface="微软雅黑" panose="020B0503020204020204" pitchFamily="34" charset="-122"/>
                <a:sym typeface="Arial" panose="020B0604020202020204"/>
              </a:rPr>
              <a:t>、爱岗敬业，以企为家</a:t>
            </a:r>
            <a:r>
              <a:rPr lang="en-US" altLang="zh-CN" sz="2625" b="1" spc="225" dirty="0">
                <a:solidFill>
                  <a:schemeClr val="tx2"/>
                </a:solidFill>
                <a:latin typeface="Arial" panose="020B0604020202020204"/>
                <a:ea typeface="微软雅黑" panose="020B0503020204020204" pitchFamily="34" charset="-122"/>
                <a:sym typeface="Arial" panose="020B0604020202020204"/>
              </a:rPr>
              <a:t>;</a:t>
            </a:r>
            <a:endParaRPr lang="en-US" altLang="zh-CN" sz="2625" b="1" spc="225" dirty="0">
              <a:solidFill>
                <a:schemeClr val="tx2"/>
              </a:solidFill>
              <a:latin typeface="Arial" panose="020B0604020202020204"/>
              <a:ea typeface="微软雅黑" panose="020B0503020204020204" pitchFamily="34" charset="-122"/>
              <a:sym typeface="Arial" panose="020B0604020202020204"/>
            </a:endParaRPr>
          </a:p>
          <a:p>
            <a:r>
              <a:rPr lang="en-US" altLang="zh-CN" sz="2625" b="1" spc="225" dirty="0">
                <a:solidFill>
                  <a:schemeClr val="tx2"/>
                </a:solidFill>
                <a:latin typeface="Arial" panose="020B0604020202020204"/>
                <a:ea typeface="微软雅黑" panose="020B0503020204020204" pitchFamily="34" charset="-122"/>
                <a:sym typeface="Arial" panose="020B0604020202020204"/>
              </a:rPr>
              <a:t>2</a:t>
            </a:r>
            <a:r>
              <a:rPr lang="zh-CN" altLang="en-US" sz="2625" b="1" spc="225" dirty="0">
                <a:solidFill>
                  <a:schemeClr val="tx2"/>
                </a:solidFill>
                <a:latin typeface="Arial" panose="020B0604020202020204"/>
                <a:ea typeface="微软雅黑" panose="020B0503020204020204" pitchFamily="34" charset="-122"/>
                <a:sym typeface="Arial" panose="020B0604020202020204"/>
              </a:rPr>
              <a:t>、团结协作，互相帮助</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endParaRPr lang="en-US" altLang="zh-CN" sz="2625" b="1" spc="225" dirty="0">
              <a:solidFill>
                <a:schemeClr val="tx2"/>
              </a:solidFill>
              <a:latin typeface="Arial" panose="020B0604020202020204"/>
              <a:ea typeface="微软雅黑" panose="020B0503020204020204" pitchFamily="34" charset="-122"/>
              <a:sym typeface="Arial" panose="020B0604020202020204"/>
            </a:endParaRPr>
          </a:p>
          <a:p>
            <a:r>
              <a:rPr lang="en-US" altLang="zh-CN" sz="2625" b="1" spc="225" dirty="0">
                <a:solidFill>
                  <a:schemeClr val="tx2"/>
                </a:solidFill>
                <a:latin typeface="Arial" panose="020B0604020202020204"/>
                <a:ea typeface="微软雅黑" panose="020B0503020204020204" pitchFamily="34" charset="-122"/>
                <a:sym typeface="Arial" panose="020B0604020202020204"/>
              </a:rPr>
              <a:t>3</a:t>
            </a:r>
            <a:r>
              <a:rPr lang="zh-CN" altLang="en-US" sz="2625" b="1" spc="225" dirty="0">
                <a:solidFill>
                  <a:schemeClr val="tx2"/>
                </a:solidFill>
                <a:latin typeface="Arial" panose="020B0604020202020204"/>
                <a:ea typeface="微软雅黑" panose="020B0503020204020204" pitchFamily="34" charset="-122"/>
                <a:sym typeface="Arial" panose="020B0604020202020204"/>
              </a:rPr>
              <a:t>、努力工作，完成任务</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endParaRPr lang="en-US" altLang="zh-CN" sz="2625" b="1" spc="225" dirty="0">
              <a:solidFill>
                <a:schemeClr val="tx2"/>
              </a:solidFill>
              <a:latin typeface="Arial" panose="020B0604020202020204"/>
              <a:ea typeface="微软雅黑" panose="020B0503020204020204" pitchFamily="34" charset="-122"/>
              <a:sym typeface="Arial" panose="020B0604020202020204"/>
            </a:endParaRPr>
          </a:p>
          <a:p>
            <a:r>
              <a:rPr lang="en-US" altLang="zh-CN" sz="2625" b="1" spc="225" dirty="0">
                <a:solidFill>
                  <a:schemeClr val="tx2"/>
                </a:solidFill>
                <a:latin typeface="Arial" panose="020B0604020202020204"/>
                <a:ea typeface="微软雅黑" panose="020B0503020204020204" pitchFamily="34" charset="-122"/>
                <a:sym typeface="Arial" panose="020B0604020202020204"/>
              </a:rPr>
              <a:t>4</a:t>
            </a:r>
            <a:r>
              <a:rPr lang="zh-CN" altLang="en-US" sz="2625" b="1" spc="225" dirty="0">
                <a:solidFill>
                  <a:schemeClr val="tx2"/>
                </a:solidFill>
                <a:latin typeface="Arial" panose="020B0604020202020204"/>
                <a:ea typeface="微软雅黑" panose="020B0503020204020204" pitchFamily="34" charset="-122"/>
                <a:sym typeface="Arial" panose="020B0604020202020204"/>
              </a:rPr>
              <a:t>、开拓创新，求真务实</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endParaRPr lang="en-US" altLang="zh-CN" sz="2625" b="1" spc="225" dirty="0">
              <a:solidFill>
                <a:schemeClr val="tx2"/>
              </a:solidFill>
              <a:latin typeface="Arial" panose="020B0604020202020204"/>
              <a:ea typeface="微软雅黑" panose="020B0503020204020204" pitchFamily="34" charset="-122"/>
              <a:sym typeface="Arial" panose="020B0604020202020204"/>
            </a:endParaRPr>
          </a:p>
          <a:p>
            <a:r>
              <a:rPr lang="en-US" altLang="zh-CN" sz="2625" b="1" spc="225" dirty="0">
                <a:solidFill>
                  <a:schemeClr val="tx2"/>
                </a:solidFill>
                <a:latin typeface="Arial" panose="020B0604020202020204"/>
                <a:ea typeface="微软雅黑" panose="020B0503020204020204" pitchFamily="34" charset="-122"/>
                <a:sym typeface="Arial" panose="020B0604020202020204"/>
              </a:rPr>
              <a:t>5</a:t>
            </a:r>
            <a:r>
              <a:rPr lang="zh-CN" altLang="en-US" sz="2625" b="1" spc="225" dirty="0">
                <a:solidFill>
                  <a:schemeClr val="tx2"/>
                </a:solidFill>
                <a:latin typeface="Arial" panose="020B0604020202020204"/>
                <a:ea typeface="微软雅黑" panose="020B0503020204020204" pitchFamily="34" charset="-122"/>
                <a:sym typeface="Arial" panose="020B0604020202020204"/>
              </a:rPr>
              <a:t>、尊章守纪，严于律已</a:t>
            </a:r>
            <a:r>
              <a:rPr lang="en-US" altLang="zh-CN" sz="2625" b="1" spc="225" dirty="0">
                <a:solidFill>
                  <a:schemeClr val="tx2"/>
                </a:solidFill>
                <a:latin typeface="Arial" panose="020B0604020202020204"/>
                <a:ea typeface="微软雅黑" panose="020B0503020204020204" pitchFamily="34" charset="-122"/>
                <a:sym typeface="Arial" panose="020B0604020202020204"/>
              </a:rPr>
              <a:t>; </a:t>
            </a:r>
            <a:endParaRPr lang="zh-CN" altLang="en-US" sz="2625" b="1" spc="225" dirty="0">
              <a:solidFill>
                <a:schemeClr val="tx2"/>
              </a:solidFill>
              <a:latin typeface="Arial" panose="020B0604020202020204"/>
              <a:ea typeface="微软雅黑" panose="020B0503020204020204" pitchFamily="34" charset="-122"/>
              <a:sym typeface="Arial" panose="020B0604020202020204"/>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14993"/>
          <a:stretch>
            <a:fillRect/>
          </a:stretch>
        </p:blipFill>
        <p:spPr>
          <a:xfrm>
            <a:off x="829585" y="1702626"/>
            <a:ext cx="3683663" cy="20885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p:stCondLst>
                              <p:cond delay="3750"/>
                            </p:stCondLst>
                            <p:childTnLst>
                              <p:par>
                                <p:cTn id="37" presetID="22" presetClass="entr" presetSubtype="8" fill="hold" nodeType="after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wipe(left)">
                                      <p:cBhvr>
                                        <p:cTn id="39" dur="500"/>
                                        <p:tgtEl>
                                          <p:spTgt spid="10">
                                            <p:txEl>
                                              <p:pRg st="1" end="1"/>
                                            </p:txEl>
                                          </p:spTgt>
                                        </p:tgtEl>
                                      </p:cBhvr>
                                    </p:animEffect>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left)">
                                      <p:cBhvr>
                                        <p:cTn id="43" dur="500"/>
                                        <p:tgtEl>
                                          <p:spTgt spid="10">
                                            <p:txEl>
                                              <p:pRg st="2" end="2"/>
                                            </p:txEl>
                                          </p:spTgt>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left)">
                                      <p:cBhvr>
                                        <p:cTn id="47" dur="500"/>
                                        <p:tgtEl>
                                          <p:spTgt spid="10">
                                            <p:txEl>
                                              <p:pRg st="3" end="3"/>
                                            </p:txEl>
                                          </p:spTgt>
                                        </p:tgtEl>
                                      </p:cBhvr>
                                    </p:animEffect>
                                  </p:childTnLst>
                                </p:cTn>
                              </p:par>
                            </p:childTnLst>
                          </p:cTn>
                        </p:par>
                        <p:par>
                          <p:cTn id="48" fill="hold">
                            <p:stCondLst>
                              <p:cond delay="5250"/>
                            </p:stCondLst>
                            <p:childTnLst>
                              <p:par>
                                <p:cTn id="49" presetID="22" presetClass="entr" presetSubtype="8" fill="hold" nodeType="after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wipe(left)">
                                      <p:cBhvr>
                                        <p:cTn id="5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规划篇</a:t>
            </a:r>
            <a:endPar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planning report</a:t>
            </a:r>
            <a:endPar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1">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792861" y="1800083"/>
            <a:ext cx="2548069" cy="880268"/>
            <a:chOff x="5770504" y="2725131"/>
            <a:chExt cx="2548069" cy="880268"/>
          </a:xfrm>
        </p:grpSpPr>
        <p:grpSp>
          <p:nvGrpSpPr>
            <p:cNvPr id="32" name="组合 44"/>
            <p:cNvGrpSpPr/>
            <p:nvPr/>
          </p:nvGrpSpPr>
          <p:grpSpPr bwMode="auto">
            <a:xfrm flipH="1">
              <a:off x="6042252" y="3141849"/>
              <a:ext cx="2184400" cy="463550"/>
              <a:chOff x="-362770" y="3102960"/>
              <a:chExt cx="2183514" cy="463550"/>
            </a:xfrm>
          </p:grpSpPr>
          <p:sp>
            <p:nvSpPr>
              <p:cNvPr id="35"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6"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33"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cxnSp>
          <p:nvCxnSpPr>
            <p:cNvPr id="34" name="直接连接符 33"/>
            <p:cNvCxnSpPr/>
            <p:nvPr/>
          </p:nvCxnSpPr>
          <p:spPr>
            <a:xfrm flipH="1">
              <a:off x="5770504" y="3605399"/>
              <a:ext cx="2548069"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072781" y="3544447"/>
            <a:ext cx="3302903" cy="887442"/>
            <a:chOff x="5050424" y="4469495"/>
            <a:chExt cx="3302903" cy="887442"/>
          </a:xfrm>
        </p:grpSpPr>
        <p:grpSp>
          <p:nvGrpSpPr>
            <p:cNvPr id="38" name="组合 44"/>
            <p:cNvGrpSpPr/>
            <p:nvPr/>
          </p:nvGrpSpPr>
          <p:grpSpPr bwMode="auto">
            <a:xfrm flipH="1">
              <a:off x="6168927" y="4886213"/>
              <a:ext cx="2184400" cy="463550"/>
              <a:chOff x="-362770" y="3102960"/>
              <a:chExt cx="2183514" cy="463550"/>
            </a:xfrm>
          </p:grpSpPr>
          <p:sp>
            <p:nvSpPr>
              <p:cNvPr id="41"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42"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39" name="TextBox 11"/>
            <p:cNvSpPr txBox="1">
              <a:spLocks noChangeArrowheads="1"/>
            </p:cNvSpPr>
            <p:nvPr/>
          </p:nvSpPr>
          <p:spPr bwMode="auto">
            <a:xfrm flipH="1">
              <a:off x="6191282" y="446949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cxnSp>
          <p:nvCxnSpPr>
            <p:cNvPr id="40" name="直接连接符 39"/>
            <p:cNvCxnSpPr/>
            <p:nvPr/>
          </p:nvCxnSpPr>
          <p:spPr>
            <a:xfrm flipH="1" flipV="1">
              <a:off x="5050424" y="5349763"/>
              <a:ext cx="3263072" cy="7174"/>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844256" y="2791486"/>
            <a:ext cx="2639983" cy="880268"/>
            <a:chOff x="821899" y="3716534"/>
            <a:chExt cx="2639983" cy="880268"/>
          </a:xfrm>
        </p:grpSpPr>
        <p:grpSp>
          <p:nvGrpSpPr>
            <p:cNvPr id="47" name="组合 44"/>
            <p:cNvGrpSpPr/>
            <p:nvPr/>
          </p:nvGrpSpPr>
          <p:grpSpPr bwMode="auto">
            <a:xfrm flipH="1">
              <a:off x="821899" y="4133252"/>
              <a:ext cx="2184400" cy="463550"/>
              <a:chOff x="-362770" y="3102960"/>
              <a:chExt cx="2183514" cy="463550"/>
            </a:xfrm>
          </p:grpSpPr>
          <p:sp>
            <p:nvSpPr>
              <p:cNvPr id="50"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51"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48"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cxnSp>
          <p:nvCxnSpPr>
            <p:cNvPr id="49" name="直接连接符 48"/>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68640" y="1080003"/>
            <a:ext cx="3268037" cy="880268"/>
            <a:chOff x="846283" y="2005051"/>
            <a:chExt cx="3268037" cy="880268"/>
          </a:xfrm>
        </p:grpSpPr>
        <p:cxnSp>
          <p:nvCxnSpPr>
            <p:cNvPr id="28" name="直接连接符 27"/>
            <p:cNvCxnSpPr/>
            <p:nvPr/>
          </p:nvCxnSpPr>
          <p:spPr>
            <a:xfrm flipH="1">
              <a:off x="868639" y="2885319"/>
              <a:ext cx="3245681"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44"/>
            <p:cNvGrpSpPr/>
            <p:nvPr/>
          </p:nvGrpSpPr>
          <p:grpSpPr bwMode="auto">
            <a:xfrm flipH="1">
              <a:off x="846283" y="2421769"/>
              <a:ext cx="2184400" cy="463550"/>
              <a:chOff x="-362770" y="3102960"/>
              <a:chExt cx="2183514" cy="463550"/>
            </a:xfrm>
          </p:grpSpPr>
          <p:sp>
            <p:nvSpPr>
              <p:cNvPr id="29" name="TextBox 14"/>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0"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a:p>
                <a:pPr eaLnBrk="1" hangingPunct="1">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点击添加文本</a:t>
                </a:r>
                <a:endParaRPr lang="en-US" altLang="zh-CN" sz="1200" kern="0" dirty="0">
                  <a:solidFill>
                    <a:schemeClr val="tx2"/>
                  </a:solidFill>
                  <a:latin typeface="Arial" panose="020B0604020202020204"/>
                  <a:ea typeface="微软雅黑" panose="020B0503020204020204" pitchFamily="34" charset="-122"/>
                  <a:sym typeface="Arial" panose="020B0604020202020204"/>
                </a:endParaRPr>
              </a:p>
            </p:txBody>
          </p:sp>
        </p:grpSp>
        <p:sp>
          <p:nvSpPr>
            <p:cNvPr id="27" name="TextBox 11"/>
            <p:cNvSpPr txBox="1">
              <a:spLocks noChangeArrowheads="1"/>
            </p:cNvSpPr>
            <p:nvPr/>
          </p:nvSpPr>
          <p:spPr bwMode="auto">
            <a:xfrm flipH="1">
              <a:off x="868638" y="200505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2"/>
                  </a:solidFill>
                  <a:latin typeface="Arial" panose="020B0604020202020204"/>
                  <a:ea typeface="微软雅黑" panose="020B0503020204020204" pitchFamily="34" charset="-122"/>
                  <a:sym typeface="Arial" panose="020B0604020202020204"/>
                </a:rPr>
                <a:t>点击添加文本    </a:t>
              </a:r>
              <a:endParaRPr lang="en-US" altLang="zh-CN" sz="1600" b="1" kern="0" dirty="0">
                <a:solidFill>
                  <a:schemeClr val="tx2"/>
                </a:solidFill>
                <a:latin typeface="Arial" panose="020B0604020202020204"/>
                <a:ea typeface="微软雅黑" panose="020B0503020204020204" pitchFamily="34" charset="-122"/>
                <a:sym typeface="Arial" panose="020B0604020202020204"/>
              </a:endParaRPr>
            </a:p>
          </p:txBody>
        </p:sp>
      </p:grp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自我评估</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SELF ASSESSMENT</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grpSp>
        <p:nvGrpSpPr>
          <p:cNvPr id="10" name="组合 9"/>
          <p:cNvGrpSpPr/>
          <p:nvPr/>
        </p:nvGrpSpPr>
        <p:grpSpPr>
          <a:xfrm>
            <a:off x="3858043" y="1718132"/>
            <a:ext cx="1478435" cy="1363058"/>
            <a:chOff x="3835686" y="2643180"/>
            <a:chExt cx="1478435" cy="1363058"/>
          </a:xfrm>
          <a:solidFill>
            <a:schemeClr val="bg1"/>
          </a:solidFill>
        </p:grpSpPr>
        <p:sp>
          <p:nvSpPr>
            <p:cNvPr id="12"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13"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grpSp>
        <p:nvGrpSpPr>
          <p:cNvPr id="14" name="组合 13"/>
          <p:cNvGrpSpPr/>
          <p:nvPr/>
        </p:nvGrpSpPr>
        <p:grpSpPr>
          <a:xfrm>
            <a:off x="4965823" y="2123701"/>
            <a:ext cx="746824" cy="2100342"/>
            <a:chOff x="4943466" y="3048749"/>
            <a:chExt cx="746824" cy="2100342"/>
          </a:xfrm>
          <a:solidFill>
            <a:schemeClr val="tx1"/>
          </a:solidFill>
        </p:grpSpPr>
        <p:sp>
          <p:nvSpPr>
            <p:cNvPr id="15"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chemeClr val="accent2"/>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21"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chemeClr val="accent2"/>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grpSp>
        <p:nvGrpSpPr>
          <p:cNvPr id="22" name="组合 21"/>
          <p:cNvGrpSpPr/>
          <p:nvPr/>
        </p:nvGrpSpPr>
        <p:grpSpPr>
          <a:xfrm>
            <a:off x="3840345" y="3291830"/>
            <a:ext cx="1481449" cy="1364683"/>
            <a:chOff x="3817988" y="4216878"/>
            <a:chExt cx="1481449" cy="1364683"/>
          </a:xfrm>
          <a:solidFill>
            <a:schemeClr val="bg2"/>
          </a:solidFill>
        </p:grpSpPr>
        <p:sp>
          <p:nvSpPr>
            <p:cNvPr id="23"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chemeClr val="accent1"/>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panose="020B0604020202020204"/>
                <a:ea typeface="微软雅黑" panose="020B0503020204020204" pitchFamily="34" charset="-122"/>
                <a:sym typeface="Arial" panose="020B0604020202020204"/>
              </a:endParaRPr>
            </a:p>
          </p:txBody>
        </p:sp>
        <p:sp>
          <p:nvSpPr>
            <p:cNvPr id="24"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chemeClr val="accent1"/>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panose="020B0604020202020204"/>
                <a:ea typeface="微软雅黑" panose="020B0503020204020204" pitchFamily="34" charset="-122"/>
                <a:sym typeface="Arial" panose="020B0604020202020204"/>
              </a:endParaRPr>
            </a:p>
          </p:txBody>
        </p:sp>
      </p:grpSp>
      <p:grpSp>
        <p:nvGrpSpPr>
          <p:cNvPr id="43" name="组合 42"/>
          <p:cNvGrpSpPr/>
          <p:nvPr/>
        </p:nvGrpSpPr>
        <p:grpSpPr>
          <a:xfrm>
            <a:off x="3485913" y="2120986"/>
            <a:ext cx="742098" cy="2105445"/>
            <a:chOff x="3463556" y="3046034"/>
            <a:chExt cx="742098" cy="2105445"/>
          </a:xfrm>
          <a:solidFill>
            <a:schemeClr val="tx2"/>
          </a:solidFill>
        </p:grpSpPr>
        <p:sp>
          <p:nvSpPr>
            <p:cNvPr id="44"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2"/>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5"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2"/>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3149"/>
                            </p:stCondLst>
                            <p:childTnLst>
                              <p:par>
                                <p:cTn id="46" presetID="1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slide(fromLeft)">
                                      <p:cBhvr>
                                        <p:cTn id="48" dur="1000"/>
                                        <p:tgtEl>
                                          <p:spTgt spid="25"/>
                                        </p:tgtEl>
                                      </p:cBhvr>
                                    </p:animEffect>
                                  </p:childTnLst>
                                </p:cTn>
                              </p:par>
                            </p:childTnLst>
                          </p:cTn>
                        </p:par>
                        <p:par>
                          <p:cTn id="49" fill="hold">
                            <p:stCondLst>
                              <p:cond delay="4149"/>
                            </p:stCondLst>
                            <p:childTnLst>
                              <p:par>
                                <p:cTn id="50" presetID="12" presetClass="entr" presetSubtype="2"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Right)">
                                      <p:cBhvr>
                                        <p:cTn id="52" dur="1000"/>
                                        <p:tgtEl>
                                          <p:spTgt spid="31"/>
                                        </p:tgtEl>
                                      </p:cBhvr>
                                    </p:animEffect>
                                  </p:childTnLst>
                                </p:cTn>
                              </p:par>
                            </p:childTnLst>
                          </p:cTn>
                        </p:par>
                        <p:par>
                          <p:cTn id="53" fill="hold">
                            <p:stCondLst>
                              <p:cond delay="5149"/>
                            </p:stCondLst>
                            <p:childTnLst>
                              <p:par>
                                <p:cTn id="54" presetID="12" presetClass="entr" presetSubtype="8"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slide(fromLeft)">
                                      <p:cBhvr>
                                        <p:cTn id="56" dur="1000"/>
                                        <p:tgtEl>
                                          <p:spTgt spid="46"/>
                                        </p:tgtEl>
                                      </p:cBhvr>
                                    </p:animEffect>
                                  </p:childTnLst>
                                </p:cTn>
                              </p:par>
                            </p:childTnLst>
                          </p:cTn>
                        </p:par>
                        <p:par>
                          <p:cTn id="57" fill="hold">
                            <p:stCondLst>
                              <p:cond delay="6149"/>
                            </p:stCondLst>
                            <p:childTnLst>
                              <p:par>
                                <p:cTn id="58" presetID="1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slide(fromRight)">
                                      <p:cBhvr>
                                        <p:cTn id="6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自我评估</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687164" cy="280846"/>
          </a:xfrm>
          <a:prstGeom prst="rect">
            <a:avLst/>
          </a:prstGeom>
          <a:noFill/>
          <a:ln w="9525">
            <a:noFill/>
            <a:miter lim="800000"/>
          </a:ln>
        </p:spPr>
        <p:txBody>
          <a:bodyPr wrap="square" lIns="34290" tIns="17145" rIns="34290" bIns="17145">
            <a:spAutoFit/>
          </a:bodyPr>
          <a:lstStyle/>
          <a:p>
            <a:pPr defTabSz="815975"/>
            <a:r>
              <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SELF ASSESSMENT</a:t>
            </a:r>
            <a:endParaRPr lang="en-US"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52" name="矩形 51"/>
          <p:cNvSpPr/>
          <p:nvPr/>
        </p:nvSpPr>
        <p:spPr>
          <a:xfrm>
            <a:off x="2896888" y="1004255"/>
            <a:ext cx="4771456" cy="1081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53" name="矩形 52"/>
          <p:cNvSpPr/>
          <p:nvPr/>
        </p:nvSpPr>
        <p:spPr>
          <a:xfrm>
            <a:off x="3520856" y="84395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a:solidFill>
                  <a:schemeClr val="bg2"/>
                </a:solidFill>
                <a:latin typeface="Arial" panose="020B0604020202020204"/>
                <a:ea typeface="微软雅黑" panose="020B0503020204020204" pitchFamily="34" charset="-122"/>
                <a:sym typeface="Arial" panose="020B0604020202020204"/>
              </a:rPr>
              <a:t>点击添加标题</a:t>
            </a:r>
            <a:endParaRPr lang="zh-CN" altLang="en-US" dirty="0">
              <a:solidFill>
                <a:schemeClr val="bg2"/>
              </a:solidFill>
              <a:latin typeface="Arial" panose="020B0604020202020204"/>
              <a:ea typeface="微软雅黑" panose="020B0503020204020204" pitchFamily="34" charset="-122"/>
              <a:sym typeface="Arial" panose="020B0604020202020204"/>
            </a:endParaRPr>
          </a:p>
        </p:txBody>
      </p:sp>
      <p:sp>
        <p:nvSpPr>
          <p:cNvPr id="54" name="六边形 53"/>
          <p:cNvSpPr/>
          <p:nvPr/>
        </p:nvSpPr>
        <p:spPr>
          <a:xfrm>
            <a:off x="1032358" y="2194109"/>
            <a:ext cx="1190447" cy="102611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sz="2000" dirty="0">
                <a:solidFill>
                  <a:schemeClr val="bg2"/>
                </a:solidFill>
                <a:latin typeface="Arial" panose="020B0604020202020204"/>
                <a:ea typeface="微软雅黑" panose="020B0503020204020204" pitchFamily="34" charset="-122"/>
                <a:sym typeface="Arial" panose="020B0604020202020204"/>
              </a:rPr>
              <a:t>添加标题</a:t>
            </a:r>
            <a:endParaRPr lang="zh-CN" altLang="en-US" sz="2000" dirty="0">
              <a:solidFill>
                <a:schemeClr val="bg2"/>
              </a:solidFill>
              <a:latin typeface="Arial" panose="020B0604020202020204"/>
              <a:ea typeface="微软雅黑" panose="020B0503020204020204" pitchFamily="34" charset="-122"/>
              <a:sym typeface="Arial" panose="020B0604020202020204"/>
            </a:endParaRPr>
          </a:p>
        </p:txBody>
      </p:sp>
      <p:cxnSp>
        <p:nvCxnSpPr>
          <p:cNvPr id="55" name="直接箭头连接符 54"/>
          <p:cNvCxnSpPr>
            <a:stCxn id="54" idx="5"/>
          </p:cNvCxnSpPr>
          <p:nvPr/>
        </p:nvCxnSpPr>
        <p:spPr>
          <a:xfrm flipV="1">
            <a:off x="1966243" y="1492031"/>
            <a:ext cx="930645" cy="702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4" idx="0"/>
          </p:cNvCxnSpPr>
          <p:nvPr/>
        </p:nvCxnSpPr>
        <p:spPr>
          <a:xfrm>
            <a:off x="2222805" y="2707165"/>
            <a:ext cx="674083"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54" idx="1"/>
          </p:cNvCxnSpPr>
          <p:nvPr/>
        </p:nvCxnSpPr>
        <p:spPr>
          <a:xfrm>
            <a:off x="1966243" y="3220223"/>
            <a:ext cx="930645" cy="702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8" name="TextBox 44"/>
          <p:cNvSpPr txBox="1"/>
          <p:nvPr/>
        </p:nvSpPr>
        <p:spPr>
          <a:xfrm>
            <a:off x="3058927" y="1239602"/>
            <a:ext cx="4537095" cy="602102"/>
          </a:xfrm>
          <a:prstGeom prst="rect">
            <a:avLst/>
          </a:prstGeom>
          <a:noFill/>
        </p:spPr>
        <p:txBody>
          <a:bodyPr wrap="square" lIns="68595" tIns="34297" rIns="68595" bIns="34297" rtlCol="0">
            <a:spAutoFit/>
          </a:bodyPr>
          <a:lstStyle/>
          <a:p>
            <a:pPr>
              <a:lnSpc>
                <a:spcPct val="130000"/>
              </a:lnSpc>
            </a:pPr>
            <a:r>
              <a:rPr lang="zh-CN" altLang="en-US" sz="1400" dirty="0">
                <a:solidFill>
                  <a:schemeClr val="tx2"/>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endParaRPr lang="zh-CN" altLang="en-US" sz="1400" dirty="0">
              <a:solidFill>
                <a:schemeClr val="tx2"/>
              </a:solidFill>
              <a:latin typeface="Arial" panose="020B0604020202020204"/>
              <a:ea typeface="微软雅黑" panose="020B0503020204020204" pitchFamily="34" charset="-122"/>
              <a:sym typeface="Arial" panose="020B0604020202020204"/>
            </a:endParaRPr>
          </a:p>
        </p:txBody>
      </p:sp>
      <p:sp>
        <p:nvSpPr>
          <p:cNvPr id="59" name="矩形 58"/>
          <p:cNvSpPr/>
          <p:nvPr/>
        </p:nvSpPr>
        <p:spPr>
          <a:xfrm>
            <a:off x="2896888" y="2354406"/>
            <a:ext cx="4771456" cy="1081843"/>
          </a:xfrm>
          <a:prstGeom prst="rect">
            <a:avLst/>
          </a:prstGeom>
          <a:solidFill>
            <a:srgbClr val="E8E8E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0" name="矩形 59"/>
          <p:cNvSpPr/>
          <p:nvPr/>
        </p:nvSpPr>
        <p:spPr>
          <a:xfrm>
            <a:off x="3520856" y="219410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a:solidFill>
                  <a:schemeClr val="bg2"/>
                </a:solidFill>
                <a:latin typeface="Arial" panose="020B0604020202020204"/>
                <a:ea typeface="微软雅黑" panose="020B0503020204020204" pitchFamily="34" charset="-122"/>
                <a:sym typeface="Arial" panose="020B0604020202020204"/>
              </a:rPr>
              <a:t>点击添加标题</a:t>
            </a: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61" name="TextBox 47"/>
          <p:cNvSpPr txBox="1"/>
          <p:nvPr/>
        </p:nvSpPr>
        <p:spPr>
          <a:xfrm>
            <a:off x="3058927" y="2589753"/>
            <a:ext cx="4537095" cy="602102"/>
          </a:xfrm>
          <a:prstGeom prst="rect">
            <a:avLst/>
          </a:prstGeom>
          <a:noFill/>
        </p:spPr>
        <p:txBody>
          <a:bodyPr wrap="square" lIns="68595" tIns="34297" rIns="68595" bIns="34297" rtlCol="0">
            <a:spAutoFit/>
          </a:bodyPr>
          <a:lstStyle/>
          <a:p>
            <a:pPr>
              <a:lnSpc>
                <a:spcPct val="130000"/>
              </a:lnSpc>
            </a:pPr>
            <a:r>
              <a:rPr lang="zh-CN" altLang="en-US" sz="1400" dirty="0">
                <a:solidFill>
                  <a:schemeClr val="tx2"/>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endParaRPr lang="zh-CN" altLang="en-US" sz="1400" dirty="0">
              <a:solidFill>
                <a:schemeClr val="tx2"/>
              </a:solidFill>
              <a:latin typeface="Arial" panose="020B0604020202020204"/>
              <a:ea typeface="微软雅黑" panose="020B0503020204020204" pitchFamily="34" charset="-122"/>
              <a:sym typeface="Arial" panose="020B0604020202020204"/>
            </a:endParaRPr>
          </a:p>
        </p:txBody>
      </p:sp>
      <p:sp>
        <p:nvSpPr>
          <p:cNvPr id="62" name="矩形 61"/>
          <p:cNvSpPr/>
          <p:nvPr/>
        </p:nvSpPr>
        <p:spPr>
          <a:xfrm>
            <a:off x="2896888" y="3704556"/>
            <a:ext cx="4771456" cy="1081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3" name="矩形 62"/>
          <p:cNvSpPr/>
          <p:nvPr/>
        </p:nvSpPr>
        <p:spPr>
          <a:xfrm>
            <a:off x="3520856" y="354425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a:solidFill>
                  <a:schemeClr val="bg2"/>
                </a:solidFill>
                <a:latin typeface="Arial" panose="020B0604020202020204"/>
                <a:ea typeface="微软雅黑" panose="020B0503020204020204" pitchFamily="34" charset="-122"/>
                <a:sym typeface="Arial" panose="020B0604020202020204"/>
              </a:rPr>
              <a:t>点击添加标题</a:t>
            </a: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64" name="TextBox 50"/>
          <p:cNvSpPr txBox="1"/>
          <p:nvPr/>
        </p:nvSpPr>
        <p:spPr>
          <a:xfrm>
            <a:off x="3058927" y="3939903"/>
            <a:ext cx="4537095" cy="602102"/>
          </a:xfrm>
          <a:prstGeom prst="rect">
            <a:avLst/>
          </a:prstGeom>
          <a:noFill/>
        </p:spPr>
        <p:txBody>
          <a:bodyPr wrap="square" lIns="68595" tIns="34297" rIns="68595" bIns="34297" rtlCol="0">
            <a:spAutoFit/>
          </a:bodyPr>
          <a:lstStyle/>
          <a:p>
            <a:pPr>
              <a:lnSpc>
                <a:spcPct val="130000"/>
              </a:lnSpc>
            </a:pPr>
            <a:r>
              <a:rPr lang="zh-CN" altLang="en-US" sz="1400" dirty="0">
                <a:solidFill>
                  <a:schemeClr val="tx2"/>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endParaRPr lang="zh-CN" altLang="en-US" sz="140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500"/>
                                            <p:tgtEl>
                                              <p:spTgt spid="54"/>
                                            </p:tgtEl>
                                          </p:cBhvr>
                                        </p:animEffect>
                                      </p:childTnLst>
                                    </p:cTn>
                                  </p:par>
                                </p:childTnLst>
                              </p:cTn>
                            </p:par>
                            <p:par>
                              <p:cTn id="32" fill="hold">
                                <p:stCondLst>
                                  <p:cond delay="3149"/>
                                </p:stCondLst>
                                <p:childTnLst>
                                  <p:par>
                                    <p:cTn id="33" presetID="22" presetClass="entr" presetSubtype="8"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par>
                                    <p:cTn id="36" presetID="22" presetClass="entr" presetSubtype="8"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par>
                                    <p:cTn id="39" presetID="22" presetClass="entr" presetSubtype="8"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3649"/>
                                </p:stCondLst>
                                <p:childTnLst>
                                  <p:par>
                                    <p:cTn id="43" presetID="16" presetClass="entr" presetSubtype="37"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arn(outVertical)">
                                          <p:cBhvr>
                                            <p:cTn id="45" dur="500"/>
                                            <p:tgtEl>
                                              <p:spTgt spid="53"/>
                                            </p:tgtEl>
                                          </p:cBhvr>
                                        </p:animEffect>
                                      </p:childTnLst>
                                    </p:cTn>
                                  </p:par>
                                </p:childTnLst>
                              </p:cTn>
                            </p:par>
                            <p:par>
                              <p:cTn id="46" fill="hold">
                                <p:stCondLst>
                                  <p:cond delay="4149"/>
                                </p:stCondLst>
                                <p:childTnLst>
                                  <p:par>
                                    <p:cTn id="47" presetID="2" presetClass="entr" presetSubtype="1" fill="hold" grpId="0" nodeType="afterEffect" p14:presetBounceEnd="50000">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14:bounceEnd="50000">
                                          <p:cBhvr additive="base">
                                            <p:cTn id="49" dur="500" fill="hold"/>
                                            <p:tgtEl>
                                              <p:spTgt spid="52"/>
                                            </p:tgtEl>
                                            <p:attrNameLst>
                                              <p:attrName>ppt_x</p:attrName>
                                            </p:attrNameLst>
                                          </p:cBhvr>
                                          <p:tavLst>
                                            <p:tav tm="0">
                                              <p:val>
                                                <p:strVal val="#ppt_x"/>
                                              </p:val>
                                            </p:tav>
                                            <p:tav tm="100000">
                                              <p:val>
                                                <p:strVal val="#ppt_x"/>
                                              </p:val>
                                            </p:tav>
                                          </p:tavLst>
                                        </p:anim>
                                        <p:anim calcmode="lin" valueType="num" p14:bounceEnd="50000">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par>
                              <p:cTn id="51" fill="hold">
                                <p:stCondLst>
                                  <p:cond delay="464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58"/>
                                            </p:tgtEl>
                                            <p:attrNameLst>
                                              <p:attrName>style.visibility</p:attrName>
                                            </p:attrNameLst>
                                          </p:cBhvr>
                                          <p:to>
                                            <p:strVal val="visible"/>
                                          </p:to>
                                        </p:set>
                                        <p:animEffect transition="in" filter="wipe(left)">
                                          <p:cBhvr>
                                            <p:cTn id="54" dur="100"/>
                                            <p:tgtEl>
                                              <p:spTgt spid="58"/>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58"/>
                                            </p:tgtEl>
                                          </p:cBhvr>
                                          <p:to x="80000" y="100000"/>
                                        </p:animScale>
                                        <p:anim by="(#ppt_w*0.10)" calcmode="lin" valueType="num">
                                          <p:cBhvr>
                                            <p:cTn id="57" dur="50" autoRev="1" fill="hold">
                                              <p:stCondLst>
                                                <p:cond delay="0"/>
                                              </p:stCondLst>
                                            </p:cTn>
                                            <p:tgtEl>
                                              <p:spTgt spid="58"/>
                                            </p:tgtEl>
                                            <p:attrNameLst>
                                              <p:attrName>ppt_x</p:attrName>
                                            </p:attrNameLst>
                                          </p:cBhvr>
                                        </p:anim>
                                        <p:anim by="(-#ppt_w*0.10)" calcmode="lin" valueType="num">
                                          <p:cBhvr>
                                            <p:cTn id="58" dur="50" autoRev="1" fill="hold">
                                              <p:stCondLst>
                                                <p:cond delay="0"/>
                                              </p:stCondLst>
                                            </p:cTn>
                                            <p:tgtEl>
                                              <p:spTgt spid="58"/>
                                            </p:tgtEl>
                                            <p:attrNameLst>
                                              <p:attrName>ppt_y</p:attrName>
                                            </p:attrNameLst>
                                          </p:cBhvr>
                                        </p:anim>
                                        <p:animRot by="-480000">
                                          <p:cBhvr>
                                            <p:cTn id="59" dur="50" autoRev="1" fill="hold">
                                              <p:stCondLst>
                                                <p:cond delay="0"/>
                                              </p:stCondLst>
                                            </p:cTn>
                                            <p:tgtEl>
                                              <p:spTgt spid="58"/>
                                            </p:tgtEl>
                                            <p:attrNameLst>
                                              <p:attrName>r</p:attrName>
                                            </p:attrNameLst>
                                          </p:cBhvr>
                                        </p:animRot>
                                      </p:childTnLst>
                                    </p:cTn>
                                  </p:par>
                                </p:childTnLst>
                              </p:cTn>
                            </p:par>
                            <p:par>
                              <p:cTn id="60" fill="hold">
                                <p:stCondLst>
                                  <p:cond delay="5889"/>
                                </p:stCondLst>
                                <p:childTnLst>
                                  <p:par>
                                    <p:cTn id="61" presetID="16" presetClass="entr" presetSubtype="37"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Vertical)">
                                          <p:cBhvr>
                                            <p:cTn id="63" dur="500"/>
                                            <p:tgtEl>
                                              <p:spTgt spid="60"/>
                                            </p:tgtEl>
                                          </p:cBhvr>
                                        </p:animEffect>
                                      </p:childTnLst>
                                    </p:cTn>
                                  </p:par>
                                </p:childTnLst>
                              </p:cTn>
                            </p:par>
                            <p:par>
                              <p:cTn id="64" fill="hold">
                                <p:stCondLst>
                                  <p:cond delay="6389"/>
                                </p:stCondLst>
                                <p:childTnLst>
                                  <p:par>
                                    <p:cTn id="65" presetID="2" presetClass="entr" presetSubtype="1" fill="hold" grpId="0" nodeType="afterEffect" p14:presetBounceEnd="50000">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14:bounceEnd="50000">
                                          <p:cBhvr additive="base">
                                            <p:cTn id="67"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59"/>
                                            </p:tgtEl>
                                            <p:attrNameLst>
                                              <p:attrName>ppt_y</p:attrName>
                                            </p:attrNameLst>
                                          </p:cBhvr>
                                          <p:tavLst>
                                            <p:tav tm="0">
                                              <p:val>
                                                <p:strVal val="0-#ppt_h/2"/>
                                              </p:val>
                                            </p:tav>
                                            <p:tav tm="100000">
                                              <p:val>
                                                <p:strVal val="#ppt_y"/>
                                              </p:val>
                                            </p:tav>
                                          </p:tavLst>
                                        </p:anim>
                                      </p:childTnLst>
                                    </p:cTn>
                                  </p:par>
                                </p:childTnLst>
                              </p:cTn>
                            </p:par>
                            <p:par>
                              <p:cTn id="69" fill="hold">
                                <p:stCondLst>
                                  <p:cond delay="6889"/>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61"/>
                                            </p:tgtEl>
                                            <p:attrNameLst>
                                              <p:attrName>style.visibility</p:attrName>
                                            </p:attrNameLst>
                                          </p:cBhvr>
                                          <p:to>
                                            <p:strVal val="visible"/>
                                          </p:to>
                                        </p:set>
                                        <p:animEffect transition="in" filter="wipe(left)">
                                          <p:cBhvr>
                                            <p:cTn id="72" dur="100"/>
                                            <p:tgtEl>
                                              <p:spTgt spid="61"/>
                                            </p:tgtEl>
                                          </p:cBhvr>
                                        </p:animEffect>
                                      </p:childTnLst>
                                    </p:cTn>
                                  </p:par>
                                  <p:par>
                                    <p:cTn id="73" presetID="36" presetClass="emph" presetSubtype="0" fill="hold" grpId="1" nodeType="withEffect">
                                      <p:stCondLst>
                                        <p:cond delay="0"/>
                                      </p:stCondLst>
                                      <p:iterate type="lt">
                                        <p:tmPct val="30000"/>
                                      </p:iterate>
                                      <p:childTnLst>
                                        <p:animScale>
                                          <p:cBhvr>
                                            <p:cTn id="74" dur="50" autoRev="1" fill="hold">
                                              <p:stCondLst>
                                                <p:cond delay="0"/>
                                              </p:stCondLst>
                                            </p:cTn>
                                            <p:tgtEl>
                                              <p:spTgt spid="61"/>
                                            </p:tgtEl>
                                          </p:cBhvr>
                                          <p:to x="80000" y="100000"/>
                                        </p:animScale>
                                        <p:anim by="(#ppt_w*0.10)" calcmode="lin" valueType="num">
                                          <p:cBhvr>
                                            <p:cTn id="75" dur="50" autoRev="1" fill="hold">
                                              <p:stCondLst>
                                                <p:cond delay="0"/>
                                              </p:stCondLst>
                                            </p:cTn>
                                            <p:tgtEl>
                                              <p:spTgt spid="61"/>
                                            </p:tgtEl>
                                            <p:attrNameLst>
                                              <p:attrName>ppt_x</p:attrName>
                                            </p:attrNameLst>
                                          </p:cBhvr>
                                        </p:anim>
                                        <p:anim by="(-#ppt_w*0.10)" calcmode="lin" valueType="num">
                                          <p:cBhvr>
                                            <p:cTn id="76" dur="50" autoRev="1" fill="hold">
                                              <p:stCondLst>
                                                <p:cond delay="0"/>
                                              </p:stCondLst>
                                            </p:cTn>
                                            <p:tgtEl>
                                              <p:spTgt spid="61"/>
                                            </p:tgtEl>
                                            <p:attrNameLst>
                                              <p:attrName>ppt_y</p:attrName>
                                            </p:attrNameLst>
                                          </p:cBhvr>
                                        </p:anim>
                                        <p:animRot by="-480000">
                                          <p:cBhvr>
                                            <p:cTn id="77" dur="50" autoRev="1" fill="hold">
                                              <p:stCondLst>
                                                <p:cond delay="0"/>
                                              </p:stCondLst>
                                            </p:cTn>
                                            <p:tgtEl>
                                              <p:spTgt spid="61"/>
                                            </p:tgtEl>
                                            <p:attrNameLst>
                                              <p:attrName>r</p:attrName>
                                            </p:attrNameLst>
                                          </p:cBhvr>
                                        </p:animRot>
                                      </p:childTnLst>
                                    </p:cTn>
                                  </p:par>
                                </p:childTnLst>
                              </p:cTn>
                            </p:par>
                            <p:par>
                              <p:cTn id="78" fill="hold">
                                <p:stCondLst>
                                  <p:cond delay="8130"/>
                                </p:stCondLst>
                                <p:childTnLst>
                                  <p:par>
                                    <p:cTn id="79" presetID="16" presetClass="entr" presetSubtype="37"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barn(outVertical)">
                                          <p:cBhvr>
                                            <p:cTn id="81" dur="500"/>
                                            <p:tgtEl>
                                              <p:spTgt spid="63"/>
                                            </p:tgtEl>
                                          </p:cBhvr>
                                        </p:animEffect>
                                      </p:childTnLst>
                                    </p:cTn>
                                  </p:par>
                                </p:childTnLst>
                              </p:cTn>
                            </p:par>
                            <p:par>
                              <p:cTn id="82" fill="hold">
                                <p:stCondLst>
                                  <p:cond delay="8630"/>
                                </p:stCondLst>
                                <p:childTnLst>
                                  <p:par>
                                    <p:cTn id="83" presetID="2" presetClass="entr" presetSubtype="1" fill="hold" grpId="0" nodeType="afterEffect" p14:presetBounceEnd="50000">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14:bounceEnd="50000">
                                          <p:cBhvr additive="base">
                                            <p:cTn id="85" dur="50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86" dur="500" fill="hold"/>
                                            <p:tgtEl>
                                              <p:spTgt spid="62"/>
                                            </p:tgtEl>
                                            <p:attrNameLst>
                                              <p:attrName>ppt_y</p:attrName>
                                            </p:attrNameLst>
                                          </p:cBhvr>
                                          <p:tavLst>
                                            <p:tav tm="0">
                                              <p:val>
                                                <p:strVal val="0-#ppt_h/2"/>
                                              </p:val>
                                            </p:tav>
                                            <p:tav tm="100000">
                                              <p:val>
                                                <p:strVal val="#ppt_y"/>
                                              </p:val>
                                            </p:tav>
                                          </p:tavLst>
                                        </p:anim>
                                      </p:childTnLst>
                                    </p:cTn>
                                  </p:par>
                                </p:childTnLst>
                              </p:cTn>
                            </p:par>
                            <p:par>
                              <p:cTn id="87" fill="hold">
                                <p:stCondLst>
                                  <p:cond delay="913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64"/>
                                            </p:tgtEl>
                                            <p:attrNameLst>
                                              <p:attrName>style.visibility</p:attrName>
                                            </p:attrNameLst>
                                          </p:cBhvr>
                                          <p:to>
                                            <p:strVal val="visible"/>
                                          </p:to>
                                        </p:set>
                                        <p:animEffect transition="in" filter="wipe(left)">
                                          <p:cBhvr>
                                            <p:cTn id="90" dur="100"/>
                                            <p:tgtEl>
                                              <p:spTgt spid="64"/>
                                            </p:tgtEl>
                                          </p:cBhvr>
                                        </p:animEffect>
                                      </p:childTnLst>
                                    </p:cTn>
                                  </p:par>
                                  <p:par>
                                    <p:cTn id="91" presetID="36" presetClass="emph" presetSubtype="0" fill="hold" grpId="1" nodeType="withEffect">
                                      <p:stCondLst>
                                        <p:cond delay="0"/>
                                      </p:stCondLst>
                                      <p:iterate type="lt">
                                        <p:tmPct val="30000"/>
                                      </p:iterate>
                                      <p:childTnLst>
                                        <p:animScale>
                                          <p:cBhvr>
                                            <p:cTn id="92" dur="50" autoRev="1" fill="hold">
                                              <p:stCondLst>
                                                <p:cond delay="0"/>
                                              </p:stCondLst>
                                            </p:cTn>
                                            <p:tgtEl>
                                              <p:spTgt spid="64"/>
                                            </p:tgtEl>
                                          </p:cBhvr>
                                          <p:to x="80000" y="100000"/>
                                        </p:animScale>
                                        <p:anim by="(#ppt_w*0.10)" calcmode="lin" valueType="num">
                                          <p:cBhvr>
                                            <p:cTn id="93" dur="50" autoRev="1" fill="hold">
                                              <p:stCondLst>
                                                <p:cond delay="0"/>
                                              </p:stCondLst>
                                            </p:cTn>
                                            <p:tgtEl>
                                              <p:spTgt spid="64"/>
                                            </p:tgtEl>
                                            <p:attrNameLst>
                                              <p:attrName>ppt_x</p:attrName>
                                            </p:attrNameLst>
                                          </p:cBhvr>
                                        </p:anim>
                                        <p:anim by="(-#ppt_w*0.10)" calcmode="lin" valueType="num">
                                          <p:cBhvr>
                                            <p:cTn id="94" dur="50" autoRev="1" fill="hold">
                                              <p:stCondLst>
                                                <p:cond delay="0"/>
                                              </p:stCondLst>
                                            </p:cTn>
                                            <p:tgtEl>
                                              <p:spTgt spid="64"/>
                                            </p:tgtEl>
                                            <p:attrNameLst>
                                              <p:attrName>ppt_y</p:attrName>
                                            </p:attrNameLst>
                                          </p:cBhvr>
                                        </p:anim>
                                        <p:animRot by="-480000">
                                          <p:cBhvr>
                                            <p:cTn id="95" dur="50" autoRev="1" fill="hold">
                                              <p:stCondLst>
                                                <p:cond delay="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2" grpId="0" animBg="1"/>
          <p:bldP spid="53" grpId="0" animBg="1"/>
          <p:bldP spid="54" grpId="0" animBg="1"/>
          <p:bldP spid="58" grpId="0"/>
          <p:bldP spid="58" grpId="1"/>
          <p:bldP spid="59" grpId="0" animBg="1"/>
          <p:bldP spid="60" grpId="0" animBg="1"/>
          <p:bldP spid="61" grpId="0"/>
          <p:bldP spid="61" grpId="1"/>
          <p:bldP spid="62" grpId="0" animBg="1"/>
          <p:bldP spid="63" grpId="0" animBg="1"/>
          <p:bldP spid="64" grpId="0"/>
          <p:bldP spid="6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500"/>
                                            <p:tgtEl>
                                              <p:spTgt spid="54"/>
                                            </p:tgtEl>
                                          </p:cBhvr>
                                        </p:animEffect>
                                      </p:childTnLst>
                                    </p:cTn>
                                  </p:par>
                                </p:childTnLst>
                              </p:cTn>
                            </p:par>
                            <p:par>
                              <p:cTn id="32" fill="hold">
                                <p:stCondLst>
                                  <p:cond delay="3149"/>
                                </p:stCondLst>
                                <p:childTnLst>
                                  <p:par>
                                    <p:cTn id="33" presetID="22" presetClass="entr" presetSubtype="8"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par>
                                    <p:cTn id="36" presetID="22" presetClass="entr" presetSubtype="8"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par>
                                    <p:cTn id="39" presetID="22" presetClass="entr" presetSubtype="8"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3649"/>
                                </p:stCondLst>
                                <p:childTnLst>
                                  <p:par>
                                    <p:cTn id="43" presetID="16" presetClass="entr" presetSubtype="37"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arn(outVertical)">
                                          <p:cBhvr>
                                            <p:cTn id="45" dur="500"/>
                                            <p:tgtEl>
                                              <p:spTgt spid="53"/>
                                            </p:tgtEl>
                                          </p:cBhvr>
                                        </p:animEffect>
                                      </p:childTnLst>
                                    </p:cTn>
                                  </p:par>
                                </p:childTnLst>
                              </p:cTn>
                            </p:par>
                            <p:par>
                              <p:cTn id="46" fill="hold">
                                <p:stCondLst>
                                  <p:cond delay="4149"/>
                                </p:stCondLst>
                                <p:childTnLst>
                                  <p:par>
                                    <p:cTn id="47" presetID="2" presetClass="entr" presetSubtype="1"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par>
                              <p:cTn id="51" fill="hold">
                                <p:stCondLst>
                                  <p:cond delay="464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58"/>
                                            </p:tgtEl>
                                            <p:attrNameLst>
                                              <p:attrName>style.visibility</p:attrName>
                                            </p:attrNameLst>
                                          </p:cBhvr>
                                          <p:to>
                                            <p:strVal val="visible"/>
                                          </p:to>
                                        </p:set>
                                        <p:animEffect transition="in" filter="wipe(left)">
                                          <p:cBhvr>
                                            <p:cTn id="54" dur="100"/>
                                            <p:tgtEl>
                                              <p:spTgt spid="58"/>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58"/>
                                            </p:tgtEl>
                                          </p:cBhvr>
                                          <p:to x="80000" y="100000"/>
                                        </p:animScale>
                                        <p:anim by="(#ppt_w*0.10)" calcmode="lin" valueType="num">
                                          <p:cBhvr>
                                            <p:cTn id="57" dur="50" autoRev="1" fill="hold">
                                              <p:stCondLst>
                                                <p:cond delay="0"/>
                                              </p:stCondLst>
                                            </p:cTn>
                                            <p:tgtEl>
                                              <p:spTgt spid="58"/>
                                            </p:tgtEl>
                                            <p:attrNameLst>
                                              <p:attrName>ppt_x</p:attrName>
                                            </p:attrNameLst>
                                          </p:cBhvr>
                                        </p:anim>
                                        <p:anim by="(-#ppt_w*0.10)" calcmode="lin" valueType="num">
                                          <p:cBhvr>
                                            <p:cTn id="58" dur="50" autoRev="1" fill="hold">
                                              <p:stCondLst>
                                                <p:cond delay="0"/>
                                              </p:stCondLst>
                                            </p:cTn>
                                            <p:tgtEl>
                                              <p:spTgt spid="58"/>
                                            </p:tgtEl>
                                            <p:attrNameLst>
                                              <p:attrName>ppt_y</p:attrName>
                                            </p:attrNameLst>
                                          </p:cBhvr>
                                        </p:anim>
                                        <p:animRot by="-480000">
                                          <p:cBhvr>
                                            <p:cTn id="59" dur="50" autoRev="1" fill="hold">
                                              <p:stCondLst>
                                                <p:cond delay="0"/>
                                              </p:stCondLst>
                                            </p:cTn>
                                            <p:tgtEl>
                                              <p:spTgt spid="58"/>
                                            </p:tgtEl>
                                            <p:attrNameLst>
                                              <p:attrName>r</p:attrName>
                                            </p:attrNameLst>
                                          </p:cBhvr>
                                        </p:animRot>
                                      </p:childTnLst>
                                    </p:cTn>
                                  </p:par>
                                </p:childTnLst>
                              </p:cTn>
                            </p:par>
                            <p:par>
                              <p:cTn id="60" fill="hold">
                                <p:stCondLst>
                                  <p:cond delay="5889"/>
                                </p:stCondLst>
                                <p:childTnLst>
                                  <p:par>
                                    <p:cTn id="61" presetID="16" presetClass="entr" presetSubtype="37"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Vertical)">
                                          <p:cBhvr>
                                            <p:cTn id="63" dur="500"/>
                                            <p:tgtEl>
                                              <p:spTgt spid="60"/>
                                            </p:tgtEl>
                                          </p:cBhvr>
                                        </p:animEffect>
                                      </p:childTnLst>
                                    </p:cTn>
                                  </p:par>
                                </p:childTnLst>
                              </p:cTn>
                            </p:par>
                            <p:par>
                              <p:cTn id="64" fill="hold">
                                <p:stCondLst>
                                  <p:cond delay="6389"/>
                                </p:stCondLst>
                                <p:childTnLst>
                                  <p:par>
                                    <p:cTn id="65" presetID="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0-#ppt_h/2"/>
                                              </p:val>
                                            </p:tav>
                                            <p:tav tm="100000">
                                              <p:val>
                                                <p:strVal val="#ppt_y"/>
                                              </p:val>
                                            </p:tav>
                                          </p:tavLst>
                                        </p:anim>
                                      </p:childTnLst>
                                    </p:cTn>
                                  </p:par>
                                </p:childTnLst>
                              </p:cTn>
                            </p:par>
                            <p:par>
                              <p:cTn id="69" fill="hold">
                                <p:stCondLst>
                                  <p:cond delay="6889"/>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61"/>
                                            </p:tgtEl>
                                            <p:attrNameLst>
                                              <p:attrName>style.visibility</p:attrName>
                                            </p:attrNameLst>
                                          </p:cBhvr>
                                          <p:to>
                                            <p:strVal val="visible"/>
                                          </p:to>
                                        </p:set>
                                        <p:animEffect transition="in" filter="wipe(left)">
                                          <p:cBhvr>
                                            <p:cTn id="72" dur="100"/>
                                            <p:tgtEl>
                                              <p:spTgt spid="61"/>
                                            </p:tgtEl>
                                          </p:cBhvr>
                                        </p:animEffect>
                                      </p:childTnLst>
                                    </p:cTn>
                                  </p:par>
                                  <p:par>
                                    <p:cTn id="73" presetID="36" presetClass="emph" presetSubtype="0" fill="hold" grpId="1" nodeType="withEffect">
                                      <p:stCondLst>
                                        <p:cond delay="0"/>
                                      </p:stCondLst>
                                      <p:iterate type="lt">
                                        <p:tmPct val="30000"/>
                                      </p:iterate>
                                      <p:childTnLst>
                                        <p:animScale>
                                          <p:cBhvr>
                                            <p:cTn id="74" dur="50" autoRev="1" fill="hold">
                                              <p:stCondLst>
                                                <p:cond delay="0"/>
                                              </p:stCondLst>
                                            </p:cTn>
                                            <p:tgtEl>
                                              <p:spTgt spid="61"/>
                                            </p:tgtEl>
                                          </p:cBhvr>
                                          <p:to x="80000" y="100000"/>
                                        </p:animScale>
                                        <p:anim by="(#ppt_w*0.10)" calcmode="lin" valueType="num">
                                          <p:cBhvr>
                                            <p:cTn id="75" dur="50" autoRev="1" fill="hold">
                                              <p:stCondLst>
                                                <p:cond delay="0"/>
                                              </p:stCondLst>
                                            </p:cTn>
                                            <p:tgtEl>
                                              <p:spTgt spid="61"/>
                                            </p:tgtEl>
                                            <p:attrNameLst>
                                              <p:attrName>ppt_x</p:attrName>
                                            </p:attrNameLst>
                                          </p:cBhvr>
                                        </p:anim>
                                        <p:anim by="(-#ppt_w*0.10)" calcmode="lin" valueType="num">
                                          <p:cBhvr>
                                            <p:cTn id="76" dur="50" autoRev="1" fill="hold">
                                              <p:stCondLst>
                                                <p:cond delay="0"/>
                                              </p:stCondLst>
                                            </p:cTn>
                                            <p:tgtEl>
                                              <p:spTgt spid="61"/>
                                            </p:tgtEl>
                                            <p:attrNameLst>
                                              <p:attrName>ppt_y</p:attrName>
                                            </p:attrNameLst>
                                          </p:cBhvr>
                                        </p:anim>
                                        <p:animRot by="-480000">
                                          <p:cBhvr>
                                            <p:cTn id="77" dur="50" autoRev="1" fill="hold">
                                              <p:stCondLst>
                                                <p:cond delay="0"/>
                                              </p:stCondLst>
                                            </p:cTn>
                                            <p:tgtEl>
                                              <p:spTgt spid="61"/>
                                            </p:tgtEl>
                                            <p:attrNameLst>
                                              <p:attrName>r</p:attrName>
                                            </p:attrNameLst>
                                          </p:cBhvr>
                                        </p:animRot>
                                      </p:childTnLst>
                                    </p:cTn>
                                  </p:par>
                                </p:childTnLst>
                              </p:cTn>
                            </p:par>
                            <p:par>
                              <p:cTn id="78" fill="hold">
                                <p:stCondLst>
                                  <p:cond delay="8130"/>
                                </p:stCondLst>
                                <p:childTnLst>
                                  <p:par>
                                    <p:cTn id="79" presetID="16" presetClass="entr" presetSubtype="37"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barn(outVertical)">
                                          <p:cBhvr>
                                            <p:cTn id="81" dur="500"/>
                                            <p:tgtEl>
                                              <p:spTgt spid="63"/>
                                            </p:tgtEl>
                                          </p:cBhvr>
                                        </p:animEffect>
                                      </p:childTnLst>
                                    </p:cTn>
                                  </p:par>
                                </p:childTnLst>
                              </p:cTn>
                            </p:par>
                            <p:par>
                              <p:cTn id="82" fill="hold">
                                <p:stCondLst>
                                  <p:cond delay="8630"/>
                                </p:stCondLst>
                                <p:childTnLst>
                                  <p:par>
                                    <p:cTn id="83" presetID="2" presetClass="entr" presetSubtype="1"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ppt_x"/>
                                              </p:val>
                                            </p:tav>
                                            <p:tav tm="100000">
                                              <p:val>
                                                <p:strVal val="#ppt_x"/>
                                              </p:val>
                                            </p:tav>
                                          </p:tavLst>
                                        </p:anim>
                                        <p:anim calcmode="lin" valueType="num">
                                          <p:cBhvr additive="base">
                                            <p:cTn id="86" dur="500" fill="hold"/>
                                            <p:tgtEl>
                                              <p:spTgt spid="62"/>
                                            </p:tgtEl>
                                            <p:attrNameLst>
                                              <p:attrName>ppt_y</p:attrName>
                                            </p:attrNameLst>
                                          </p:cBhvr>
                                          <p:tavLst>
                                            <p:tav tm="0">
                                              <p:val>
                                                <p:strVal val="0-#ppt_h/2"/>
                                              </p:val>
                                            </p:tav>
                                            <p:tav tm="100000">
                                              <p:val>
                                                <p:strVal val="#ppt_y"/>
                                              </p:val>
                                            </p:tav>
                                          </p:tavLst>
                                        </p:anim>
                                      </p:childTnLst>
                                    </p:cTn>
                                  </p:par>
                                </p:childTnLst>
                              </p:cTn>
                            </p:par>
                            <p:par>
                              <p:cTn id="87" fill="hold">
                                <p:stCondLst>
                                  <p:cond delay="913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64"/>
                                            </p:tgtEl>
                                            <p:attrNameLst>
                                              <p:attrName>style.visibility</p:attrName>
                                            </p:attrNameLst>
                                          </p:cBhvr>
                                          <p:to>
                                            <p:strVal val="visible"/>
                                          </p:to>
                                        </p:set>
                                        <p:animEffect transition="in" filter="wipe(left)">
                                          <p:cBhvr>
                                            <p:cTn id="90" dur="100"/>
                                            <p:tgtEl>
                                              <p:spTgt spid="64"/>
                                            </p:tgtEl>
                                          </p:cBhvr>
                                        </p:animEffect>
                                      </p:childTnLst>
                                    </p:cTn>
                                  </p:par>
                                  <p:par>
                                    <p:cTn id="91" presetID="36" presetClass="emph" presetSubtype="0" fill="hold" grpId="1" nodeType="withEffect">
                                      <p:stCondLst>
                                        <p:cond delay="0"/>
                                      </p:stCondLst>
                                      <p:iterate type="lt">
                                        <p:tmPct val="30000"/>
                                      </p:iterate>
                                      <p:childTnLst>
                                        <p:animScale>
                                          <p:cBhvr>
                                            <p:cTn id="92" dur="50" autoRev="1" fill="hold">
                                              <p:stCondLst>
                                                <p:cond delay="0"/>
                                              </p:stCondLst>
                                            </p:cTn>
                                            <p:tgtEl>
                                              <p:spTgt spid="64"/>
                                            </p:tgtEl>
                                          </p:cBhvr>
                                          <p:to x="80000" y="100000"/>
                                        </p:animScale>
                                        <p:anim by="(#ppt_w*0.10)" calcmode="lin" valueType="num">
                                          <p:cBhvr>
                                            <p:cTn id="93" dur="50" autoRev="1" fill="hold">
                                              <p:stCondLst>
                                                <p:cond delay="0"/>
                                              </p:stCondLst>
                                            </p:cTn>
                                            <p:tgtEl>
                                              <p:spTgt spid="64"/>
                                            </p:tgtEl>
                                            <p:attrNameLst>
                                              <p:attrName>ppt_x</p:attrName>
                                            </p:attrNameLst>
                                          </p:cBhvr>
                                        </p:anim>
                                        <p:anim by="(-#ppt_w*0.10)" calcmode="lin" valueType="num">
                                          <p:cBhvr>
                                            <p:cTn id="94" dur="50" autoRev="1" fill="hold">
                                              <p:stCondLst>
                                                <p:cond delay="0"/>
                                              </p:stCondLst>
                                            </p:cTn>
                                            <p:tgtEl>
                                              <p:spTgt spid="64"/>
                                            </p:tgtEl>
                                            <p:attrNameLst>
                                              <p:attrName>ppt_y</p:attrName>
                                            </p:attrNameLst>
                                          </p:cBhvr>
                                        </p:anim>
                                        <p:animRot by="-480000">
                                          <p:cBhvr>
                                            <p:cTn id="95" dur="50" autoRev="1" fill="hold">
                                              <p:stCondLst>
                                                <p:cond delay="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2" grpId="0" animBg="1"/>
          <p:bldP spid="53" grpId="0" animBg="1"/>
          <p:bldP spid="54" grpId="0" animBg="1"/>
          <p:bldP spid="58" grpId="0"/>
          <p:bldP spid="58" grpId="1"/>
          <p:bldP spid="59" grpId="0" animBg="1"/>
          <p:bldP spid="60" grpId="0" animBg="1"/>
          <p:bldP spid="61" grpId="0"/>
          <p:bldP spid="61" grpId="1"/>
          <p:bldP spid="62" grpId="0" animBg="1"/>
          <p:bldP spid="63" grpId="0" animBg="1"/>
          <p:bldP spid="64" grpId="0"/>
          <p:bldP spid="64" grpId="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728192"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职业发展目标</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2411760"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PROFESSIONAL DEVELOPMENT GOALS</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pic>
        <p:nvPicPr>
          <p:cNvPr id="12" name="图片 11"/>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743" y="2343150"/>
            <a:ext cx="4909962" cy="2800350"/>
          </a:xfrm>
          <a:prstGeom prst="rect">
            <a:avLst/>
          </a:prstGeom>
        </p:spPr>
      </p:pic>
      <p:sp>
        <p:nvSpPr>
          <p:cNvPr id="13" name="TextBox 12"/>
          <p:cNvSpPr txBox="1"/>
          <p:nvPr/>
        </p:nvSpPr>
        <p:spPr>
          <a:xfrm>
            <a:off x="1149866" y="1424772"/>
            <a:ext cx="1664912" cy="461665"/>
          </a:xfrm>
          <a:prstGeom prst="rect">
            <a:avLst/>
          </a:prstGeom>
          <a:noFill/>
        </p:spPr>
        <p:txBody>
          <a:bodyPr wrap="square" lIns="0" tIns="0" rIns="0" bIns="0" rtlCol="0">
            <a:spAutoFit/>
          </a:bodyPr>
          <a:lstStyle/>
          <a:p>
            <a:r>
              <a:rPr lang="zh-CN" altLang="en-US" sz="3000" b="1" dirty="0">
                <a:solidFill>
                  <a:schemeClr val="tx2"/>
                </a:solidFill>
                <a:latin typeface="Arial" panose="020B0604020202020204"/>
                <a:ea typeface="微软雅黑" panose="020B0503020204020204" pitchFamily="34" charset="-122"/>
                <a:sym typeface="Arial" panose="020B0604020202020204"/>
              </a:rPr>
              <a:t>高瞻远瞩</a:t>
            </a:r>
            <a:endParaRPr lang="zh-CN" altLang="en-US" sz="3000" b="1" dirty="0">
              <a:solidFill>
                <a:schemeClr val="tx2"/>
              </a:solidFill>
              <a:latin typeface="Arial" panose="020B0604020202020204"/>
              <a:ea typeface="微软雅黑" panose="020B0503020204020204" pitchFamily="34" charset="-122"/>
              <a:sym typeface="Arial" panose="020B0604020202020204"/>
            </a:endParaRPr>
          </a:p>
        </p:txBody>
      </p:sp>
      <p:sp>
        <p:nvSpPr>
          <p:cNvPr id="14" name="TextBox 13"/>
          <p:cNvSpPr txBox="1"/>
          <p:nvPr/>
        </p:nvSpPr>
        <p:spPr>
          <a:xfrm>
            <a:off x="2384569" y="1873321"/>
            <a:ext cx="1572416" cy="461665"/>
          </a:xfrm>
          <a:prstGeom prst="rect">
            <a:avLst/>
          </a:prstGeom>
          <a:noFill/>
        </p:spPr>
        <p:txBody>
          <a:bodyPr wrap="square" lIns="0" tIns="0" rIns="0" bIns="0" rtlCol="0">
            <a:spAutoFit/>
          </a:bodyPr>
          <a:lstStyle/>
          <a:p>
            <a:r>
              <a:rPr lang="zh-CN" altLang="en-US" sz="3000" b="1" dirty="0">
                <a:solidFill>
                  <a:schemeClr val="tx2"/>
                </a:solidFill>
                <a:latin typeface="Arial" panose="020B0604020202020204"/>
                <a:ea typeface="微软雅黑" panose="020B0503020204020204" pitchFamily="34" charset="-122"/>
                <a:sym typeface="Arial" panose="020B0604020202020204"/>
              </a:rPr>
              <a:t>制胜未来</a:t>
            </a:r>
            <a:endParaRPr lang="zh-CN" altLang="en-US" sz="3000" b="1" dirty="0">
              <a:solidFill>
                <a:schemeClr val="tx2"/>
              </a:solidFill>
              <a:latin typeface="Arial" panose="020B0604020202020204"/>
              <a:ea typeface="微软雅黑" panose="020B0503020204020204" pitchFamily="34" charset="-122"/>
              <a:sym typeface="Arial" panose="020B0604020202020204"/>
            </a:endParaRPr>
          </a:p>
        </p:txBody>
      </p:sp>
      <p:sp>
        <p:nvSpPr>
          <p:cNvPr id="15" name="TextBox 4"/>
          <p:cNvSpPr txBox="1"/>
          <p:nvPr/>
        </p:nvSpPr>
        <p:spPr>
          <a:xfrm>
            <a:off x="6194653" y="1802273"/>
            <a:ext cx="1820733" cy="359073"/>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350"/>
              </a:lnSpc>
            </a:pPr>
            <a:r>
              <a:rPr lang="zh-CN" altLang="en-US" sz="1050" dirty="0">
                <a:solidFill>
                  <a:schemeClr val="tx2"/>
                </a:solidFill>
                <a:latin typeface="Arial" panose="020B0604020202020204"/>
                <a:ea typeface="微软雅黑" panose="020B0503020204020204" pitchFamily="34" charset="-122"/>
                <a:sym typeface="Arial" panose="020B0604020202020204"/>
              </a:rPr>
              <a:t>无论一小步还是一大步</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pPr>
              <a:lnSpc>
                <a:spcPts val="1350"/>
              </a:lnSpc>
            </a:pPr>
            <a:r>
              <a:rPr lang="zh-CN" altLang="en-US" sz="1050" dirty="0">
                <a:solidFill>
                  <a:schemeClr val="tx2"/>
                </a:solidFill>
                <a:latin typeface="Arial" panose="020B0604020202020204"/>
                <a:ea typeface="微软雅黑" panose="020B0503020204020204" pitchFamily="34" charset="-122"/>
                <a:sym typeface="Arial" panose="020B0604020202020204"/>
              </a:rPr>
              <a:t>都要带动人类的进步</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
        <p:nvSpPr>
          <p:cNvPr id="19" name="TextBox 5"/>
          <p:cNvSpPr txBox="1"/>
          <p:nvPr/>
        </p:nvSpPr>
        <p:spPr>
          <a:xfrm>
            <a:off x="6194653" y="2474223"/>
            <a:ext cx="1820733" cy="436017"/>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2"/>
                </a:solidFill>
                <a:latin typeface="Arial" panose="020B0604020202020204"/>
                <a:ea typeface="微软雅黑" panose="020B0503020204020204" pitchFamily="34" charset="-122"/>
                <a:sym typeface="Arial" panose="020B0604020202020204"/>
              </a:rPr>
              <a:t>发展员工  成就客户</a:t>
            </a:r>
            <a:endParaRPr lang="en-US" altLang="zh-CN" sz="1050" dirty="0">
              <a:solidFill>
                <a:schemeClr val="tx2"/>
              </a:solidFill>
              <a:latin typeface="Arial" panose="020B0604020202020204"/>
              <a:ea typeface="微软雅黑" panose="020B0503020204020204" pitchFamily="34" charset="-122"/>
              <a:sym typeface="Arial" panose="020B0604020202020204"/>
            </a:endParaRPr>
          </a:p>
          <a:p>
            <a:r>
              <a:rPr lang="zh-CN" altLang="en-US" sz="1050" dirty="0">
                <a:solidFill>
                  <a:schemeClr val="tx2"/>
                </a:solidFill>
                <a:latin typeface="Arial" panose="020B0604020202020204"/>
                <a:ea typeface="微软雅黑" panose="020B0503020204020204" pitchFamily="34" charset="-122"/>
                <a:sym typeface="Arial" panose="020B0604020202020204"/>
              </a:rPr>
              <a:t>回报股东  强大国家</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
        <p:nvSpPr>
          <p:cNvPr id="20" name="TextBox 6"/>
          <p:cNvSpPr txBox="1"/>
          <p:nvPr/>
        </p:nvSpPr>
        <p:spPr>
          <a:xfrm>
            <a:off x="6194653" y="3308280"/>
            <a:ext cx="1820733" cy="205184"/>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2"/>
                </a:solidFill>
                <a:latin typeface="Arial" panose="020B0604020202020204"/>
                <a:ea typeface="微软雅黑" panose="020B0503020204020204" pitchFamily="34" charset="-122"/>
                <a:sym typeface="Arial" panose="020B0604020202020204"/>
              </a:rPr>
              <a:t>合作共赢  务实创新</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
        <p:nvSpPr>
          <p:cNvPr id="21" name="Oval 13"/>
          <p:cNvSpPr>
            <a:spLocks noChangeArrowheads="1"/>
          </p:cNvSpPr>
          <p:nvPr/>
        </p:nvSpPr>
        <p:spPr bwMode="auto">
          <a:xfrm>
            <a:off x="5449289" y="1697873"/>
            <a:ext cx="567875" cy="567872"/>
          </a:xfrm>
          <a:prstGeom prst="ellipse">
            <a:avLst/>
          </a:prstGeom>
          <a:solidFill>
            <a:srgbClr val="0070C0"/>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企业使命</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2" name="Oval 13"/>
          <p:cNvSpPr>
            <a:spLocks noChangeArrowheads="1"/>
          </p:cNvSpPr>
          <p:nvPr/>
        </p:nvSpPr>
        <p:spPr bwMode="auto">
          <a:xfrm>
            <a:off x="5449289" y="2421119"/>
            <a:ext cx="567875" cy="567872"/>
          </a:xfrm>
          <a:prstGeom prst="ellipse">
            <a:avLst/>
          </a:prstGeom>
          <a:solidFill>
            <a:schemeClr val="accent2"/>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企业宗旨</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3" name="Oval 13"/>
          <p:cNvSpPr>
            <a:spLocks noChangeArrowheads="1"/>
          </p:cNvSpPr>
          <p:nvPr/>
        </p:nvSpPr>
        <p:spPr bwMode="auto">
          <a:xfrm>
            <a:off x="5449289" y="3139760"/>
            <a:ext cx="567875" cy="567872"/>
          </a:xfrm>
          <a:prstGeom prst="ellipse">
            <a:avLst/>
          </a:prstGeom>
          <a:solidFill>
            <a:srgbClr val="0070C0"/>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核心价值</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4" name="Oval 13"/>
          <p:cNvSpPr>
            <a:spLocks noChangeArrowheads="1"/>
          </p:cNvSpPr>
          <p:nvPr/>
        </p:nvSpPr>
        <p:spPr bwMode="auto">
          <a:xfrm>
            <a:off x="5449289" y="3860703"/>
            <a:ext cx="567875" cy="567872"/>
          </a:xfrm>
          <a:prstGeom prst="ellipse">
            <a:avLst/>
          </a:prstGeom>
          <a:solidFill>
            <a:schemeClr val="accent2"/>
          </a:solidFill>
          <a:ln w="19050">
            <a:noFill/>
          </a:ln>
        </p:spPr>
        <p:txBody>
          <a:bodyPr vert="horz" wrap="square" lIns="0" tIns="0" rIns="0" bIns="0" numCol="1" anchor="t" anchorCtr="0" compatLnSpc="1"/>
          <a:lstStyle/>
          <a:p>
            <a:pPr algn="ctr"/>
            <a:r>
              <a:rPr lang="zh-CN" altLang="en-US" sz="1275" b="1" dirty="0">
                <a:solidFill>
                  <a:schemeClr val="bg1"/>
                </a:solidFill>
                <a:latin typeface="Arial" panose="020B0604020202020204"/>
                <a:ea typeface="微软雅黑" panose="020B0503020204020204" pitchFamily="34" charset="-122"/>
                <a:sym typeface="Arial" panose="020B0604020202020204"/>
              </a:rPr>
              <a:t>经营理念</a:t>
            </a:r>
            <a:endParaRPr lang="en-US" altLang="zh-CN" sz="1275" b="1" dirty="0">
              <a:solidFill>
                <a:schemeClr val="bg1"/>
              </a:solidFill>
              <a:latin typeface="Arial" panose="020B0604020202020204"/>
              <a:ea typeface="微软雅黑" panose="020B0503020204020204" pitchFamily="34" charset="-122"/>
              <a:sym typeface="Arial" panose="020B0604020202020204"/>
            </a:endParaRPr>
          </a:p>
        </p:txBody>
      </p:sp>
      <p:sp>
        <p:nvSpPr>
          <p:cNvPr id="25" name="TextBox 30"/>
          <p:cNvSpPr txBox="1"/>
          <p:nvPr/>
        </p:nvSpPr>
        <p:spPr>
          <a:xfrm>
            <a:off x="6194653" y="4029223"/>
            <a:ext cx="1820733" cy="205184"/>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2"/>
                </a:solidFill>
                <a:latin typeface="Arial" panose="020B0604020202020204"/>
                <a:ea typeface="微软雅黑" panose="020B0503020204020204" pitchFamily="34" charset="-122"/>
                <a:sym typeface="Arial" panose="020B0604020202020204"/>
              </a:rPr>
              <a:t>诚信  务实  敬业  创新</a:t>
            </a:r>
            <a:endParaRPr lang="en-US" altLang="zh-CN" sz="105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5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250"/>
                            </p:stCondLst>
                            <p:childTnLst>
                              <p:par>
                                <p:cTn id="33" presetID="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00" fill="hold"/>
                                        <p:tgtEl>
                                          <p:spTgt spid="13"/>
                                        </p:tgtEl>
                                        <p:attrNameLst>
                                          <p:attrName>ppt_x</p:attrName>
                                        </p:attrNameLst>
                                      </p:cBhvr>
                                      <p:tavLst>
                                        <p:tav tm="0">
                                          <p:val>
                                            <p:strVal val="1+#ppt_w/2"/>
                                          </p:val>
                                        </p:tav>
                                        <p:tav tm="100000">
                                          <p:val>
                                            <p:strVal val="#ppt_x"/>
                                          </p:val>
                                        </p:tav>
                                      </p:tavLst>
                                    </p:anim>
                                    <p:anim calcmode="lin" valueType="num">
                                      <p:cBhvr additive="base">
                                        <p:cTn id="36" dur="3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3750"/>
                            </p:stCondLst>
                            <p:childTnLst>
                              <p:par>
                                <p:cTn id="38" presetID="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300" fill="hold"/>
                                        <p:tgtEl>
                                          <p:spTgt spid="14"/>
                                        </p:tgtEl>
                                        <p:attrNameLst>
                                          <p:attrName>ppt_x</p:attrName>
                                        </p:attrNameLst>
                                      </p:cBhvr>
                                      <p:tavLst>
                                        <p:tav tm="0">
                                          <p:val>
                                            <p:strVal val="1+#ppt_w/2"/>
                                          </p:val>
                                        </p:tav>
                                        <p:tav tm="100000">
                                          <p:val>
                                            <p:strVal val="#ppt_x"/>
                                          </p:val>
                                        </p:tav>
                                      </p:tavLst>
                                    </p:anim>
                                    <p:anim calcmode="lin" valueType="num">
                                      <p:cBhvr additive="base">
                                        <p:cTn id="41" dur="3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6250"/>
                            </p:stCondLst>
                            <p:childTnLst>
                              <p:par>
                                <p:cTn id="67" presetID="2" presetClass="entr" presetSubtype="2"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par>
                          <p:cTn id="71" fill="hold">
                            <p:stCondLst>
                              <p:cond delay="6750"/>
                            </p:stCondLst>
                            <p:childTnLst>
                              <p:par>
                                <p:cTn id="72" presetID="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7250"/>
                            </p:stCondLst>
                            <p:childTnLst>
                              <p:par>
                                <p:cTn id="77" presetID="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7750"/>
                            </p:stCondLst>
                            <p:childTnLst>
                              <p:par>
                                <p:cTn id="82" presetID="2" presetClass="entr" presetSubtype="2"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1+#ppt_w/2"/>
                                          </p:val>
                                        </p:tav>
                                        <p:tav tm="100000">
                                          <p:val>
                                            <p:strVal val="#ppt_x"/>
                                          </p:val>
                                        </p:tav>
                                      </p:tavLst>
                                    </p:anim>
                                    <p:anim calcmode="lin" valueType="num">
                                      <p:cBhvr additive="base">
                                        <p:cTn id="8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3" grpId="0"/>
      <p:bldP spid="14" grpId="0"/>
      <p:bldP spid="15" grpId="0"/>
      <p:bldP spid="19" grpId="0"/>
      <p:bldP spid="20" grpId="0"/>
      <p:bldP spid="21" grpId="0" animBg="1"/>
      <p:bldP spid="22" grpId="0" animBg="1"/>
      <p:bldP spid="23" grpId="0" animBg="1"/>
      <p:bldP spid="24"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201622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增强职业竞争力</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2699792" y="239729"/>
            <a:ext cx="4176464"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PROFESSIONAL DEVELOPMENT GOALS</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grpSp>
        <p:nvGrpSpPr>
          <p:cNvPr id="26" name="组合 25"/>
          <p:cNvGrpSpPr/>
          <p:nvPr/>
        </p:nvGrpSpPr>
        <p:grpSpPr>
          <a:xfrm>
            <a:off x="1387018" y="3092448"/>
            <a:ext cx="1672898" cy="1222862"/>
            <a:chOff x="1458841" y="2943034"/>
            <a:chExt cx="1887144" cy="1379472"/>
          </a:xfrm>
          <a:solidFill>
            <a:schemeClr val="bg2"/>
          </a:solidFill>
          <a:effectLst/>
        </p:grpSpPr>
        <p:sp>
          <p:nvSpPr>
            <p:cNvPr id="27"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cxnSp>
          <p:nvCxnSpPr>
            <p:cNvPr id="28" name="直接连接符 27"/>
            <p:cNvCxnSpPr/>
            <p:nvPr/>
          </p:nvCxnSpPr>
          <p:spPr>
            <a:xfrm flipH="1">
              <a:off x="1639942" y="4060156"/>
              <a:ext cx="1706043" cy="0"/>
            </a:xfrm>
            <a:prstGeom prst="line">
              <a:avLst/>
            </a:prstGeom>
            <a:grpFill/>
            <a:ln w="19050" cap="flat" cmpd="sng" algn="ctr">
              <a:noFill/>
              <a:prstDash val="sysDash"/>
            </a:ln>
            <a:effectLst/>
          </p:spPr>
        </p:cxnSp>
        <p:sp>
          <p:nvSpPr>
            <p:cNvPr id="29" name="TextBox 102"/>
            <p:cNvSpPr txBox="1"/>
            <p:nvPr/>
          </p:nvSpPr>
          <p:spPr>
            <a:xfrm>
              <a:off x="1780574" y="3240784"/>
              <a:ext cx="1198749" cy="326217"/>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endPar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endParaRPr>
            </a:p>
          </p:txBody>
        </p:sp>
        <p:sp>
          <p:nvSpPr>
            <p:cNvPr id="30" name="TextBox 103"/>
            <p:cNvSpPr txBox="1"/>
            <p:nvPr/>
          </p:nvSpPr>
          <p:spPr>
            <a:xfrm>
              <a:off x="1671500" y="3486992"/>
              <a:ext cx="1462734" cy="451351"/>
            </a:xfrm>
            <a:prstGeom prst="rect">
              <a:avLst/>
            </a:prstGeom>
            <a:noFill/>
            <a:ln>
              <a:noFill/>
            </a:ln>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a:t>
              </a:r>
              <a:endParaRPr lang="zh-CN" altLang="en-US" sz="1000" kern="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31" name="组合 30"/>
          <p:cNvGrpSpPr/>
          <p:nvPr/>
        </p:nvGrpSpPr>
        <p:grpSpPr>
          <a:xfrm>
            <a:off x="784069" y="1360085"/>
            <a:ext cx="2255570" cy="1627566"/>
            <a:chOff x="685067" y="915566"/>
            <a:chExt cx="2728160" cy="1968576"/>
          </a:xfrm>
          <a:solidFill>
            <a:schemeClr val="bg1"/>
          </a:solidFill>
          <a:effectLst/>
        </p:grpSpPr>
        <p:sp>
          <p:nvSpPr>
            <p:cNvPr id="32"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sp>
          <p:nvSpPr>
            <p:cNvPr id="33" name="TextBox 106"/>
            <p:cNvSpPr txBox="1"/>
            <p:nvPr/>
          </p:nvSpPr>
          <p:spPr>
            <a:xfrm>
              <a:off x="755576" y="1351018"/>
              <a:ext cx="1825587" cy="349772"/>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endPar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endParaRPr>
            </a:p>
          </p:txBody>
        </p:sp>
        <p:sp>
          <p:nvSpPr>
            <p:cNvPr id="34" name="TextBox 107"/>
            <p:cNvSpPr txBox="1"/>
            <p:nvPr/>
          </p:nvSpPr>
          <p:spPr>
            <a:xfrm>
              <a:off x="915027" y="1635645"/>
              <a:ext cx="2062775" cy="856203"/>
            </a:xfrm>
            <a:prstGeom prst="rect">
              <a:avLst/>
            </a:prstGeom>
            <a:noFill/>
            <a:ln>
              <a:noFill/>
            </a:ln>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单击此处添加段落文本单击字单击此处添加段落文本单击字单击此处此处添加单击此处添加</a:t>
              </a:r>
              <a:endParaRPr lang="zh-CN" altLang="en-US" sz="1000" kern="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35" name="组合 34"/>
          <p:cNvGrpSpPr/>
          <p:nvPr/>
        </p:nvGrpSpPr>
        <p:grpSpPr>
          <a:xfrm>
            <a:off x="3131924" y="3075779"/>
            <a:ext cx="1977102" cy="1479415"/>
            <a:chOff x="3390310" y="2983512"/>
            <a:chExt cx="2333818" cy="1746336"/>
          </a:xfrm>
          <a:effectLst/>
        </p:grpSpPr>
        <p:sp>
          <p:nvSpPr>
            <p:cNvPr id="36"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sp>
          <p:nvSpPr>
            <p:cNvPr id="37" name="TextBox 110"/>
            <p:cNvSpPr txBox="1"/>
            <p:nvPr/>
          </p:nvSpPr>
          <p:spPr>
            <a:xfrm>
              <a:off x="3640701" y="3281209"/>
              <a:ext cx="1352007" cy="34135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endPar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endParaRPr>
            </a:p>
          </p:txBody>
        </p:sp>
        <p:sp>
          <p:nvSpPr>
            <p:cNvPr id="38" name="TextBox 111"/>
            <p:cNvSpPr txBox="1"/>
            <p:nvPr/>
          </p:nvSpPr>
          <p:spPr>
            <a:xfrm>
              <a:off x="3540613" y="3598912"/>
              <a:ext cx="2062773" cy="653952"/>
            </a:xfrm>
            <a:prstGeom prst="rect">
              <a:avLst/>
            </a:prstGeom>
            <a:noFill/>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单击此处添加段落文本单击字单击此处添加段落文本单击字单击此处</a:t>
              </a:r>
              <a:endParaRPr lang="zh-CN" altLang="en-US" sz="1000" kern="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39" name="组合 38"/>
          <p:cNvGrpSpPr/>
          <p:nvPr/>
        </p:nvGrpSpPr>
        <p:grpSpPr>
          <a:xfrm>
            <a:off x="3131924" y="1765253"/>
            <a:ext cx="1650864" cy="1222862"/>
            <a:chOff x="3467029" y="1542643"/>
            <a:chExt cx="1862287" cy="1379472"/>
          </a:xfrm>
          <a:effectLst/>
        </p:grpSpPr>
        <p:sp>
          <p:nvSpPr>
            <p:cNvPr id="40"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kern="0">
                <a:solidFill>
                  <a:schemeClr val="bg1"/>
                </a:solidFill>
                <a:latin typeface="Arial" panose="020B0604020202020204"/>
                <a:ea typeface="微软雅黑" panose="020B0503020204020204" pitchFamily="34" charset="-122"/>
                <a:sym typeface="Arial" panose="020B0604020202020204"/>
              </a:endParaRPr>
            </a:p>
          </p:txBody>
        </p:sp>
        <p:sp>
          <p:nvSpPr>
            <p:cNvPr id="41" name="TextBox 114"/>
            <p:cNvSpPr txBox="1"/>
            <p:nvPr/>
          </p:nvSpPr>
          <p:spPr>
            <a:xfrm>
              <a:off x="3681730" y="1885058"/>
              <a:ext cx="1395882" cy="32621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rPr>
                <a:t>标题文字</a:t>
              </a:r>
              <a:endParaRPr lang="zh-CN" altLang="en-US" sz="1600" b="0" dirty="0">
                <a:solidFill>
                  <a:schemeClr val="bg1"/>
                </a:solidFill>
                <a:latin typeface="Arial" panose="020B0604020202020204"/>
                <a:ea typeface="微软雅黑" panose="020B0503020204020204" pitchFamily="34" charset="-122"/>
                <a:cs typeface="Times New Roman" panose="02020603050405020304" pitchFamily="18" charset="0"/>
                <a:sym typeface="Arial" panose="020B0604020202020204"/>
              </a:endParaRPr>
            </a:p>
          </p:txBody>
        </p:sp>
        <p:sp>
          <p:nvSpPr>
            <p:cNvPr id="42" name="TextBox 115"/>
            <p:cNvSpPr txBox="1"/>
            <p:nvPr/>
          </p:nvSpPr>
          <p:spPr>
            <a:xfrm>
              <a:off x="3735564" y="2148963"/>
              <a:ext cx="1496959" cy="451351"/>
            </a:xfrm>
            <a:prstGeom prst="rect">
              <a:avLst/>
            </a:prstGeom>
            <a:noFill/>
          </p:spPr>
          <p:txBody>
            <a:bodyPr wrap="square" rtlCol="0">
              <a:spAutoFit/>
            </a:bodyPr>
            <a:lstStyle/>
            <a:p>
              <a:pPr>
                <a:defRPr/>
              </a:pPr>
              <a:r>
                <a:rPr lang="zh-CN" altLang="en-US" sz="1000" kern="0" dirty="0">
                  <a:solidFill>
                    <a:schemeClr val="bg1"/>
                  </a:solidFill>
                  <a:latin typeface="Arial" panose="020B0604020202020204"/>
                  <a:ea typeface="微软雅黑" panose="020B0503020204020204" pitchFamily="34" charset="-122"/>
                  <a:sym typeface="Arial" panose="020B0604020202020204"/>
                </a:rPr>
                <a:t>单击此处添加段落文本单击字单击</a:t>
              </a:r>
              <a:endParaRPr lang="zh-CN" altLang="en-US" sz="1000" kern="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43" name="组合 42"/>
          <p:cNvGrpSpPr/>
          <p:nvPr/>
        </p:nvGrpSpPr>
        <p:grpSpPr>
          <a:xfrm>
            <a:off x="5578745" y="1582618"/>
            <a:ext cx="2800197" cy="1333868"/>
            <a:chOff x="791580" y="1770370"/>
            <a:chExt cx="2800350" cy="1333941"/>
          </a:xfrm>
        </p:grpSpPr>
        <p:sp>
          <p:nvSpPr>
            <p:cNvPr id="44" name="TextBox 117"/>
            <p:cNvSpPr txBox="1"/>
            <p:nvPr/>
          </p:nvSpPr>
          <p:spPr>
            <a:xfrm>
              <a:off x="791580" y="1770370"/>
              <a:ext cx="2800350" cy="417381"/>
            </a:xfrm>
            <a:prstGeom prst="rect">
              <a:avLst/>
            </a:prstGeom>
            <a:noFill/>
          </p:spPr>
          <p:txBody>
            <a:bodyPr wrap="square" rtlCol="0">
              <a:spAutoFit/>
            </a:bodyPr>
            <a:lstStyle/>
            <a:p>
              <a:pPr algn="ctr">
                <a:lnSpc>
                  <a:spcPct val="130000"/>
                </a:lnSpc>
              </a:pPr>
              <a:r>
                <a:rPr lang="zh-CN" altLang="en-US" b="1" dirty="0">
                  <a:solidFill>
                    <a:schemeClr val="tx2"/>
                  </a:solidFill>
                  <a:latin typeface="Arial" panose="020B0604020202020204"/>
                  <a:ea typeface="微软雅黑" panose="020B0503020204020204" pitchFamily="34" charset="-122"/>
                  <a:sym typeface="Arial" panose="020B0604020202020204"/>
                </a:rPr>
                <a:t>标题文字</a:t>
              </a:r>
              <a:endParaRPr lang="zh-CN" altLang="en-US" b="1" dirty="0">
                <a:solidFill>
                  <a:schemeClr val="tx2"/>
                </a:solidFill>
                <a:latin typeface="Arial" panose="020B0604020202020204"/>
                <a:ea typeface="微软雅黑" panose="020B0503020204020204" pitchFamily="34" charset="-122"/>
                <a:sym typeface="Arial" panose="020B0604020202020204"/>
              </a:endParaRPr>
            </a:p>
          </p:txBody>
        </p:sp>
        <p:sp>
          <p:nvSpPr>
            <p:cNvPr id="45" name="TextBox 118"/>
            <p:cNvSpPr txBox="1"/>
            <p:nvPr/>
          </p:nvSpPr>
          <p:spPr>
            <a:xfrm>
              <a:off x="792946" y="2211710"/>
              <a:ext cx="2797617" cy="892601"/>
            </a:xfrm>
            <a:prstGeom prst="rect">
              <a:avLst/>
            </a:prstGeom>
            <a:noFill/>
          </p:spPr>
          <p:txBody>
            <a:bodyPr wrap="square" rtlCol="0">
              <a:spAutoFit/>
            </a:bodyPr>
            <a:lstStyle/>
            <a:p>
              <a:pPr>
                <a:lnSpc>
                  <a:spcPct val="130000"/>
                </a:lnSpc>
              </a:pPr>
              <a:r>
                <a:rPr lang="zh-CN" altLang="en-US" sz="1000" spc="-10" dirty="0">
                  <a:solidFill>
                    <a:schemeClr val="tx2"/>
                  </a:solidFill>
                  <a:latin typeface="Arial" panose="020B0604020202020204"/>
                  <a:ea typeface="微软雅黑" panose="020B0503020204020204" pitchFamily="34" charset="-122"/>
                  <a:sym typeface="Arial" panose="020B0604020202020204"/>
                </a:rPr>
                <a:t>请输入内容请输入文字内容请输入内容请输入文字内容请输入内容请输入文字内容请输入内容请输入文字内容请输入内容请输入文字内容请输入内容。</a:t>
              </a:r>
              <a:endParaRPr lang="zh-CN" altLang="en-US" sz="1000" spc="-10" dirty="0">
                <a:solidFill>
                  <a:schemeClr val="tx2"/>
                </a:solidFill>
                <a:latin typeface="Arial" panose="020B0604020202020204"/>
                <a:ea typeface="微软雅黑" panose="020B0503020204020204" pitchFamily="34" charset="-122"/>
                <a:sym typeface="Arial" panose="020B0604020202020204"/>
              </a:endParaRPr>
            </a:p>
          </p:txBody>
        </p:sp>
      </p:grpSp>
      <p:sp>
        <p:nvSpPr>
          <p:cNvPr id="46" name="TextBox 119"/>
          <p:cNvSpPr txBox="1"/>
          <p:nvPr/>
        </p:nvSpPr>
        <p:spPr>
          <a:xfrm>
            <a:off x="5580112" y="2935625"/>
            <a:ext cx="2797463" cy="892542"/>
          </a:xfrm>
          <a:prstGeom prst="rect">
            <a:avLst/>
          </a:prstGeom>
          <a:noFill/>
        </p:spPr>
        <p:txBody>
          <a:bodyPr wrap="square" lIns="91431" tIns="45715" rIns="91431" bIns="45715" rtlCol="0">
            <a:spAutoFit/>
          </a:bodyPr>
          <a:lstStyle/>
          <a:p>
            <a:pPr>
              <a:lnSpc>
                <a:spcPct val="130000"/>
              </a:lnSpc>
            </a:pPr>
            <a:r>
              <a:rPr lang="zh-CN" altLang="en-US" sz="1000" spc="-10" dirty="0">
                <a:solidFill>
                  <a:schemeClr val="tx2"/>
                </a:solidFill>
                <a:latin typeface="Arial" panose="020B0604020202020204"/>
                <a:ea typeface="微软雅黑" panose="020B0503020204020204" pitchFamily="34" charset="-122"/>
                <a:sym typeface="Arial" panose="020B0604020202020204"/>
              </a:rPr>
              <a:t>请输入内容请输入文字内容请输入内容请输入文字内容请输入内容请输入文字内容请输入内容请输入文字内容请输入内容请输入文字内容请输入内容。</a:t>
            </a:r>
            <a:endParaRPr lang="zh-CN" altLang="en-US" sz="1000" spc="-1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79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9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799"/>
                            </p:stCondLst>
                            <p:childTnLst>
                              <p:par>
                                <p:cTn id="29" presetID="2" presetClass="entr" presetSubtype="9"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childTnLst>
                          </p:cTn>
                        </p:par>
                        <p:par>
                          <p:cTn id="33" fill="hold">
                            <p:stCondLst>
                              <p:cond delay="3299"/>
                            </p:stCondLst>
                            <p:childTnLst>
                              <p:par>
                                <p:cTn id="34" presetID="2" presetClass="entr" presetSubtype="6"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par>
                          <p:cTn id="38" fill="hold">
                            <p:stCondLst>
                              <p:cond delay="3799"/>
                            </p:stCondLst>
                            <p:childTnLst>
                              <p:par>
                                <p:cTn id="39" presetID="2" presetClass="entr" presetSubtype="3"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0-#ppt_h/2"/>
                                          </p:val>
                                        </p:tav>
                                        <p:tav tm="100000">
                                          <p:val>
                                            <p:strVal val="#ppt_y"/>
                                          </p:val>
                                        </p:tav>
                                      </p:tavLst>
                                    </p:anim>
                                  </p:childTnLst>
                                </p:cTn>
                              </p:par>
                            </p:childTnLst>
                          </p:cTn>
                        </p:par>
                        <p:par>
                          <p:cTn id="43" fill="hold">
                            <p:stCondLst>
                              <p:cond delay="4299"/>
                            </p:stCondLst>
                            <p:childTnLst>
                              <p:par>
                                <p:cTn id="44" presetID="2" presetClass="entr" presetSubtype="12"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0-#ppt_w/2"/>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4799"/>
                            </p:stCondLst>
                            <p:childTnLst>
                              <p:par>
                                <p:cTn id="49" presetID="47"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anim calcmode="lin" valueType="num">
                                      <p:cBhvr>
                                        <p:cTn id="52" dur="500" fill="hold"/>
                                        <p:tgtEl>
                                          <p:spTgt spid="43"/>
                                        </p:tgtEl>
                                        <p:attrNameLst>
                                          <p:attrName>ppt_x</p:attrName>
                                        </p:attrNameLst>
                                      </p:cBhvr>
                                      <p:tavLst>
                                        <p:tav tm="0">
                                          <p:val>
                                            <p:strVal val="#ppt_x"/>
                                          </p:val>
                                        </p:tav>
                                        <p:tav tm="100000">
                                          <p:val>
                                            <p:strVal val="#ppt_x"/>
                                          </p:val>
                                        </p:tav>
                                      </p:tavLst>
                                    </p:anim>
                                    <p:anim calcmode="lin" valueType="num">
                                      <p:cBhvr>
                                        <p:cTn id="53" dur="500" fill="hold"/>
                                        <p:tgtEl>
                                          <p:spTgt spid="43"/>
                                        </p:tgtEl>
                                        <p:attrNameLst>
                                          <p:attrName>ppt_y</p:attrName>
                                        </p:attrNameLst>
                                      </p:cBhvr>
                                      <p:tavLst>
                                        <p:tav tm="0">
                                          <p:val>
                                            <p:strVal val="#ppt_y-.1"/>
                                          </p:val>
                                        </p:tav>
                                        <p:tav tm="100000">
                                          <p:val>
                                            <p:strVal val="#ppt_y"/>
                                          </p:val>
                                        </p:tav>
                                      </p:tavLst>
                                    </p:anim>
                                  </p:childTnLst>
                                </p:cTn>
                              </p:par>
                            </p:childTnLst>
                          </p:cTn>
                        </p:par>
                        <p:par>
                          <p:cTn id="54" fill="hold">
                            <p:stCondLst>
                              <p:cond delay="5299"/>
                            </p:stCondLst>
                            <p:childTnLst>
                              <p:par>
                                <p:cTn id="55" presetID="47"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282899" y="2030314"/>
            <a:ext cx="329531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公司篇</a:t>
            </a:r>
            <a:endPar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37" name="文本框 36"/>
          <p:cNvSpPr txBox="1"/>
          <p:nvPr/>
        </p:nvSpPr>
        <p:spPr>
          <a:xfrm>
            <a:off x="4282899" y="2462362"/>
            <a:ext cx="2998460"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rPr>
              <a:t>company articles</a:t>
            </a:r>
            <a:endParaRPr lang="en-US" altLang="zh-CN" sz="16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nvGrpSpPr>
          <p:cNvPr id="8" name="组合 7"/>
          <p:cNvGrpSpPr/>
          <p:nvPr/>
        </p:nvGrpSpPr>
        <p:grpSpPr>
          <a:xfrm>
            <a:off x="1311722" y="1494213"/>
            <a:ext cx="2155074" cy="2155074"/>
            <a:chOff x="1696846" y="1241177"/>
            <a:chExt cx="2155074" cy="2155074"/>
          </a:xfrm>
        </p:grpSpPr>
        <p:sp>
          <p:nvSpPr>
            <p:cNvPr id="44" name="矩形: 圆角 43"/>
            <p:cNvSpPr/>
            <p:nvPr/>
          </p:nvSpPr>
          <p:spPr>
            <a:xfrm rot="18950960">
              <a:off x="1696846" y="1241177"/>
              <a:ext cx="2155074" cy="2155074"/>
            </a:xfrm>
            <a:prstGeom prst="roundRect">
              <a:avLst>
                <a:gd name="adj" fmla="val 113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2" name="矩形: 圆角 41"/>
            <p:cNvSpPr/>
            <p:nvPr/>
          </p:nvSpPr>
          <p:spPr>
            <a:xfrm rot="18950960">
              <a:off x="1778449" y="1335432"/>
              <a:ext cx="1966564" cy="1966564"/>
            </a:xfrm>
            <a:prstGeom prst="roundRect">
              <a:avLst>
                <a:gd name="adj" fmla="val 11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圆角 5"/>
            <p:cNvSpPr/>
            <p:nvPr/>
          </p:nvSpPr>
          <p:spPr>
            <a:xfrm rot="18950960">
              <a:off x="1897635" y="1454618"/>
              <a:ext cx="1728192" cy="1728192"/>
            </a:xfrm>
            <a:prstGeom prst="roundRect">
              <a:avLst>
                <a:gd name="adj" fmla="val 11376"/>
              </a:avLst>
            </a:prstGeom>
            <a:blipFill dpi="0" rotWithShape="0">
              <a:blip r:embed="rId1">
                <a:extLst>
                  <a:ext uri="{28A0092B-C50C-407E-A947-70E740481C1C}">
                    <a14:useLocalDpi xmlns:a14="http://schemas.microsoft.com/office/drawing/2010/main" val="0"/>
                  </a:ext>
                </a:extLst>
              </a:blip>
              <a:srcRect/>
              <a:stretch>
                <a:fillRect l="-7000" t="-2000" r="-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Rectangle 27"/>
          <p:cNvSpPr/>
          <p:nvPr/>
        </p:nvSpPr>
        <p:spPr>
          <a:xfrm>
            <a:off x="4282899" y="2859782"/>
            <a:ext cx="4177533" cy="369332"/>
          </a:xfrm>
          <a:prstGeom prst="rect">
            <a:avLst/>
          </a:prstGeom>
        </p:spPr>
        <p:txBody>
          <a:bodyPr wrap="square">
            <a:spAutoFit/>
          </a:bodyPr>
          <a:lstStyle/>
          <a:p>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1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49"/>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spect="1" noChangeArrowheads="1" noTextEdit="1"/>
          </p:cNvSpPr>
          <p:nvPr/>
        </p:nvSpPr>
        <p:spPr bwMode="auto">
          <a:xfrm>
            <a:off x="4572000" y="0"/>
            <a:ext cx="6962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9" name="Freeform 5"/>
          <p:cNvSpPr/>
          <p:nvPr/>
        </p:nvSpPr>
        <p:spPr bwMode="auto">
          <a:xfrm>
            <a:off x="5054600" y="-3175"/>
            <a:ext cx="6483350" cy="514985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Lst>
            <a:ahLst/>
            <a:cxnLst>
              <a:cxn ang="0">
                <a:pos x="T0" y="T1"/>
              </a:cxn>
              <a:cxn ang="0">
                <a:pos x="T2" y="T3"/>
              </a:cxn>
              <a:cxn ang="0">
                <a:pos x="T4" y="T5"/>
              </a:cxn>
              <a:cxn ang="0">
                <a:pos x="T6" y="T7"/>
              </a:cxn>
              <a:cxn ang="0">
                <a:pos x="T8" y="T9"/>
              </a:cxn>
              <a:cxn ang="0">
                <a:pos x="T10" y="T11"/>
              </a:cxn>
              <a:cxn ang="0">
                <a:pos x="T12" y="T13"/>
              </a:cxn>
            </a:cxnLst>
            <a:rect l="0" t="0" r="r" b="b"/>
            <a:pathLst>
              <a:path w="2025" h="1607">
                <a:moveTo>
                  <a:pt x="2025" y="0"/>
                </a:moveTo>
                <a:cubicBezTo>
                  <a:pt x="698" y="0"/>
                  <a:pt x="698" y="0"/>
                  <a:pt x="698" y="0"/>
                </a:cubicBezTo>
                <a:cubicBezTo>
                  <a:pt x="34" y="925"/>
                  <a:pt x="34" y="925"/>
                  <a:pt x="34" y="925"/>
                </a:cubicBezTo>
                <a:cubicBezTo>
                  <a:pt x="0" y="973"/>
                  <a:pt x="11" y="1040"/>
                  <a:pt x="59" y="1074"/>
                </a:cubicBezTo>
                <a:cubicBezTo>
                  <a:pt x="801" y="1607"/>
                  <a:pt x="801" y="1607"/>
                  <a:pt x="801" y="1607"/>
                </a:cubicBezTo>
                <a:cubicBezTo>
                  <a:pt x="2025" y="1607"/>
                  <a:pt x="2025" y="1607"/>
                  <a:pt x="2025" y="1607"/>
                </a:cubicBezTo>
                <a:lnTo>
                  <a:pt x="2025"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0" name="Freeform 6"/>
          <p:cNvSpPr/>
          <p:nvPr/>
        </p:nvSpPr>
        <p:spPr bwMode="auto">
          <a:xfrm>
            <a:off x="5327650" y="-3175"/>
            <a:ext cx="2749550" cy="5149850"/>
          </a:xfrm>
          <a:custGeom>
            <a:avLst/>
            <a:gdLst>
              <a:gd name="T0" fmla="*/ 92 w 859"/>
              <a:gd name="T1" fmla="*/ 925 h 1607"/>
              <a:gd name="T2" fmla="*/ 756 w 859"/>
              <a:gd name="T3" fmla="*/ 0 h 1607"/>
              <a:gd name="T4" fmla="*/ 699 w 859"/>
              <a:gd name="T5" fmla="*/ 0 h 1607"/>
              <a:gd name="T6" fmla="*/ 34 w 859"/>
              <a:gd name="T7" fmla="*/ 925 h 1607"/>
              <a:gd name="T8" fmla="*/ 59 w 859"/>
              <a:gd name="T9" fmla="*/ 1074 h 1607"/>
              <a:gd name="T10" fmla="*/ 801 w 859"/>
              <a:gd name="T11" fmla="*/ 1607 h 1607"/>
              <a:gd name="T12" fmla="*/ 859 w 859"/>
              <a:gd name="T13" fmla="*/ 1607 h 1607"/>
              <a:gd name="T14" fmla="*/ 117 w 859"/>
              <a:gd name="T15" fmla="*/ 1074 h 1607"/>
              <a:gd name="T16" fmla="*/ 92 w 859"/>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1607">
                <a:moveTo>
                  <a:pt x="92" y="925"/>
                </a:moveTo>
                <a:cubicBezTo>
                  <a:pt x="756" y="0"/>
                  <a:pt x="756" y="0"/>
                  <a:pt x="756" y="0"/>
                </a:cubicBezTo>
                <a:cubicBezTo>
                  <a:pt x="699" y="0"/>
                  <a:pt x="699" y="0"/>
                  <a:pt x="699" y="0"/>
                </a:cubicBezTo>
                <a:cubicBezTo>
                  <a:pt x="34" y="925"/>
                  <a:pt x="34" y="925"/>
                  <a:pt x="34" y="925"/>
                </a:cubicBezTo>
                <a:cubicBezTo>
                  <a:pt x="0" y="973"/>
                  <a:pt x="11" y="1040"/>
                  <a:pt x="59" y="1074"/>
                </a:cubicBezTo>
                <a:cubicBezTo>
                  <a:pt x="801" y="1607"/>
                  <a:pt x="801" y="1607"/>
                  <a:pt x="801" y="1607"/>
                </a:cubicBezTo>
                <a:cubicBezTo>
                  <a:pt x="859" y="1607"/>
                  <a:pt x="859" y="1607"/>
                  <a:pt x="859" y="1607"/>
                </a:cubicBezTo>
                <a:cubicBezTo>
                  <a:pt x="117" y="1074"/>
                  <a:pt x="117" y="1074"/>
                  <a:pt x="117" y="1074"/>
                </a:cubicBezTo>
                <a:cubicBezTo>
                  <a:pt x="68" y="1040"/>
                  <a:pt x="57" y="973"/>
                  <a:pt x="92" y="9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 name="Freeform 7"/>
          <p:cNvSpPr/>
          <p:nvPr/>
        </p:nvSpPr>
        <p:spPr bwMode="auto">
          <a:xfrm>
            <a:off x="4527550" y="-3175"/>
            <a:ext cx="3092450" cy="5149850"/>
          </a:xfrm>
          <a:custGeom>
            <a:avLst/>
            <a:gdLst>
              <a:gd name="T0" fmla="*/ 199 w 966"/>
              <a:gd name="T1" fmla="*/ 925 h 1607"/>
              <a:gd name="T2" fmla="*/ 863 w 966"/>
              <a:gd name="T3" fmla="*/ 0 h 1607"/>
              <a:gd name="T4" fmla="*/ 698 w 966"/>
              <a:gd name="T5" fmla="*/ 0 h 1607"/>
              <a:gd name="T6" fmla="*/ 34 w 966"/>
              <a:gd name="T7" fmla="*/ 925 h 1607"/>
              <a:gd name="T8" fmla="*/ 59 w 966"/>
              <a:gd name="T9" fmla="*/ 1074 h 1607"/>
              <a:gd name="T10" fmla="*/ 801 w 966"/>
              <a:gd name="T11" fmla="*/ 1607 h 1607"/>
              <a:gd name="T12" fmla="*/ 966 w 966"/>
              <a:gd name="T13" fmla="*/ 1607 h 1607"/>
              <a:gd name="T14" fmla="*/ 224 w 966"/>
              <a:gd name="T15" fmla="*/ 1074 h 1607"/>
              <a:gd name="T16" fmla="*/ 199 w 966"/>
              <a:gd name="T17" fmla="*/ 925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1607">
                <a:moveTo>
                  <a:pt x="199" y="925"/>
                </a:moveTo>
                <a:cubicBezTo>
                  <a:pt x="863" y="0"/>
                  <a:pt x="863" y="0"/>
                  <a:pt x="863" y="0"/>
                </a:cubicBezTo>
                <a:cubicBezTo>
                  <a:pt x="698" y="0"/>
                  <a:pt x="698" y="0"/>
                  <a:pt x="698" y="0"/>
                </a:cubicBezTo>
                <a:cubicBezTo>
                  <a:pt x="34" y="925"/>
                  <a:pt x="34" y="925"/>
                  <a:pt x="34" y="925"/>
                </a:cubicBezTo>
                <a:cubicBezTo>
                  <a:pt x="0" y="973"/>
                  <a:pt x="11" y="1040"/>
                  <a:pt x="59" y="1074"/>
                </a:cubicBezTo>
                <a:cubicBezTo>
                  <a:pt x="801" y="1607"/>
                  <a:pt x="801" y="1607"/>
                  <a:pt x="801" y="1607"/>
                </a:cubicBezTo>
                <a:cubicBezTo>
                  <a:pt x="966" y="1607"/>
                  <a:pt x="966" y="1607"/>
                  <a:pt x="966" y="1607"/>
                </a:cubicBezTo>
                <a:cubicBezTo>
                  <a:pt x="224" y="1074"/>
                  <a:pt x="224" y="1074"/>
                  <a:pt x="224" y="1074"/>
                </a:cubicBezTo>
                <a:cubicBezTo>
                  <a:pt x="176" y="1040"/>
                  <a:pt x="165" y="973"/>
                  <a:pt x="199" y="925"/>
                </a:cubicBezTo>
                <a:close/>
              </a:path>
            </a:pathLst>
          </a:custGeom>
          <a:solidFill>
            <a:schemeClr val="accent1"/>
          </a:solidFill>
          <a:ln>
            <a:noFill/>
          </a:ln>
          <a:effectLst>
            <a:outerShdw blurRad="254000" dist="165100" dir="10800000" algn="r"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23" name="Freeform 5"/>
          <p:cNvSpPr/>
          <p:nvPr/>
        </p:nvSpPr>
        <p:spPr bwMode="auto">
          <a:xfrm>
            <a:off x="5631795" y="-12360"/>
            <a:ext cx="4154420" cy="5162210"/>
          </a:xfrm>
          <a:custGeom>
            <a:avLst/>
            <a:gdLst>
              <a:gd name="T0" fmla="*/ 2025 w 2025"/>
              <a:gd name="T1" fmla="*/ 0 h 1607"/>
              <a:gd name="T2" fmla="*/ 698 w 2025"/>
              <a:gd name="T3" fmla="*/ 0 h 1607"/>
              <a:gd name="T4" fmla="*/ 34 w 2025"/>
              <a:gd name="T5" fmla="*/ 925 h 1607"/>
              <a:gd name="T6" fmla="*/ 59 w 2025"/>
              <a:gd name="T7" fmla="*/ 1074 h 1607"/>
              <a:gd name="T8" fmla="*/ 801 w 2025"/>
              <a:gd name="T9" fmla="*/ 1607 h 1607"/>
              <a:gd name="T10" fmla="*/ 2025 w 2025"/>
              <a:gd name="T11" fmla="*/ 1607 h 1607"/>
              <a:gd name="T12" fmla="*/ 2025 w 2025"/>
              <a:gd name="T13" fmla="*/ 0 h 1607"/>
              <a:gd name="connsiteX0" fmla="*/ 9930 w 9930"/>
              <a:gd name="connsiteY0" fmla="*/ 24 h 10024"/>
              <a:gd name="connsiteX1" fmla="*/ 6408 w 9930"/>
              <a:gd name="connsiteY1" fmla="*/ 0 h 10024"/>
              <a:gd name="connsiteX2" fmla="*/ 3377 w 9930"/>
              <a:gd name="connsiteY2" fmla="*/ 24 h 10024"/>
              <a:gd name="connsiteX3" fmla="*/ 98 w 9930"/>
              <a:gd name="connsiteY3" fmla="*/ 5780 h 10024"/>
              <a:gd name="connsiteX4" fmla="*/ 221 w 9930"/>
              <a:gd name="connsiteY4" fmla="*/ 6707 h 10024"/>
              <a:gd name="connsiteX5" fmla="*/ 3886 w 9930"/>
              <a:gd name="connsiteY5" fmla="*/ 10024 h 10024"/>
              <a:gd name="connsiteX6" fmla="*/ 9930 w 9930"/>
              <a:gd name="connsiteY6" fmla="*/ 10024 h 10024"/>
              <a:gd name="connsiteX7" fmla="*/ 9930 w 9930"/>
              <a:gd name="connsiteY7" fmla="*/ 24 h 10024"/>
              <a:gd name="connsiteX0-1" fmla="*/ 10000 w 10000"/>
              <a:gd name="connsiteY0-2" fmla="*/ 24 h 10000"/>
              <a:gd name="connsiteX1-3" fmla="*/ 6453 w 10000"/>
              <a:gd name="connsiteY1-4" fmla="*/ 0 h 10000"/>
              <a:gd name="connsiteX2-5" fmla="*/ 3401 w 10000"/>
              <a:gd name="connsiteY2-6" fmla="*/ 24 h 10000"/>
              <a:gd name="connsiteX3-7" fmla="*/ 99 w 10000"/>
              <a:gd name="connsiteY3-8" fmla="*/ 5766 h 10000"/>
              <a:gd name="connsiteX4-9" fmla="*/ 223 w 10000"/>
              <a:gd name="connsiteY4-10" fmla="*/ 6691 h 10000"/>
              <a:gd name="connsiteX5-11" fmla="*/ 3913 w 10000"/>
              <a:gd name="connsiteY5-12" fmla="*/ 10000 h 10000"/>
              <a:gd name="connsiteX6-13" fmla="*/ 6415 w 10000"/>
              <a:gd name="connsiteY6-14" fmla="*/ 9982 h 10000"/>
              <a:gd name="connsiteX7-15" fmla="*/ 10000 w 10000"/>
              <a:gd name="connsiteY7-16" fmla="*/ 10000 h 10000"/>
              <a:gd name="connsiteX8" fmla="*/ 10000 w 10000"/>
              <a:gd name="connsiteY8" fmla="*/ 24 h 10000"/>
              <a:gd name="connsiteX0-17" fmla="*/ 10000 w 10000"/>
              <a:gd name="connsiteY0-18" fmla="*/ 24 h 10000"/>
              <a:gd name="connsiteX1-19" fmla="*/ 6453 w 10000"/>
              <a:gd name="connsiteY1-20" fmla="*/ 0 h 10000"/>
              <a:gd name="connsiteX2-21" fmla="*/ 3401 w 10000"/>
              <a:gd name="connsiteY2-22" fmla="*/ 24 h 10000"/>
              <a:gd name="connsiteX3-23" fmla="*/ 99 w 10000"/>
              <a:gd name="connsiteY3-24" fmla="*/ 5766 h 10000"/>
              <a:gd name="connsiteX4-25" fmla="*/ 223 w 10000"/>
              <a:gd name="connsiteY4-26" fmla="*/ 6691 h 10000"/>
              <a:gd name="connsiteX5-27" fmla="*/ 3913 w 10000"/>
              <a:gd name="connsiteY5-28" fmla="*/ 10000 h 10000"/>
              <a:gd name="connsiteX6-29" fmla="*/ 6415 w 10000"/>
              <a:gd name="connsiteY6-30" fmla="*/ 9982 h 10000"/>
              <a:gd name="connsiteX7-31" fmla="*/ 10000 w 10000"/>
              <a:gd name="connsiteY7-32" fmla="*/ 24 h 10000"/>
              <a:gd name="connsiteX0-33" fmla="*/ 6415 w 6453"/>
              <a:gd name="connsiteY0-34" fmla="*/ 9982 h 10000"/>
              <a:gd name="connsiteX1-35" fmla="*/ 6453 w 6453"/>
              <a:gd name="connsiteY1-36" fmla="*/ 0 h 10000"/>
              <a:gd name="connsiteX2-37" fmla="*/ 3401 w 6453"/>
              <a:gd name="connsiteY2-38" fmla="*/ 24 h 10000"/>
              <a:gd name="connsiteX3-39" fmla="*/ 99 w 6453"/>
              <a:gd name="connsiteY3-40" fmla="*/ 5766 h 10000"/>
              <a:gd name="connsiteX4-41" fmla="*/ 223 w 6453"/>
              <a:gd name="connsiteY4-42" fmla="*/ 6691 h 10000"/>
              <a:gd name="connsiteX5-43" fmla="*/ 3913 w 6453"/>
              <a:gd name="connsiteY5-44" fmla="*/ 10000 h 10000"/>
              <a:gd name="connsiteX6-45" fmla="*/ 6415 w 6453"/>
              <a:gd name="connsiteY6-46" fmla="*/ 9982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453" h="10000">
                <a:moveTo>
                  <a:pt x="6415" y="9982"/>
                </a:moveTo>
                <a:cubicBezTo>
                  <a:pt x="6428" y="6655"/>
                  <a:pt x="6440" y="3327"/>
                  <a:pt x="6453" y="0"/>
                </a:cubicBezTo>
                <a:lnTo>
                  <a:pt x="3401" y="24"/>
                </a:lnTo>
                <a:lnTo>
                  <a:pt x="99" y="5766"/>
                </a:lnTo>
                <a:cubicBezTo>
                  <a:pt x="-70" y="6064"/>
                  <a:pt x="-16" y="6480"/>
                  <a:pt x="223" y="6691"/>
                </a:cubicBezTo>
                <a:lnTo>
                  <a:pt x="3913" y="10000"/>
                </a:lnTo>
                <a:lnTo>
                  <a:pt x="6415" y="9982"/>
                </a:lnTo>
                <a:close/>
              </a:path>
            </a:pathLst>
          </a:custGeom>
          <a:blipFill dpi="0" rotWithShape="1">
            <a:blip r:embed="rId1">
              <a:extLst>
                <a:ext uri="{28A0092B-C50C-407E-A947-70E740481C1C}">
                  <a14:useLocalDpi xmlns:a14="http://schemas.microsoft.com/office/drawing/2010/main" val="0"/>
                </a:ext>
              </a:extLst>
            </a:blip>
            <a:srcRect/>
            <a:stretch>
              <a:fillRect t="-1000" r="-20000" b="-1000"/>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12" name="TextBox 3"/>
          <p:cNvSpPr txBox="1"/>
          <p:nvPr/>
        </p:nvSpPr>
        <p:spPr>
          <a:xfrm>
            <a:off x="390141" y="800295"/>
            <a:ext cx="4046492" cy="900246"/>
          </a:xfrm>
          <a:prstGeom prst="rect">
            <a:avLst/>
          </a:prstGeom>
          <a:noFill/>
        </p:spPr>
        <p:txBody>
          <a:bodyPr wrap="none" rtlCol="0">
            <a:spAutoFit/>
          </a:bodyPr>
          <a:lstStyle/>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EMPLOYEE </a:t>
            </a:r>
            <a:endPar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endParaRPr>
          </a:p>
          <a:p>
            <a:r>
              <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rPr>
              <a:t>ORIENTATION MANUAL</a:t>
            </a:r>
            <a:endParaRPr lang="en-US" sz="2625" dirty="0">
              <a:solidFill>
                <a:schemeClr val="bg1">
                  <a:lumMod val="50000"/>
                </a:schemeClr>
              </a:solidFill>
              <a:latin typeface="Arial" panose="020B0604020202020204"/>
              <a:ea typeface="微软雅黑" panose="020B0503020204020204" pitchFamily="34" charset="-122"/>
              <a:cs typeface="Nexa Bold" charset="0"/>
              <a:sym typeface="Arial" panose="020B0604020202020204"/>
            </a:endParaRPr>
          </a:p>
        </p:txBody>
      </p:sp>
      <p:sp>
        <p:nvSpPr>
          <p:cNvPr id="113" name="Cross 4"/>
          <p:cNvSpPr/>
          <p:nvPr/>
        </p:nvSpPr>
        <p:spPr>
          <a:xfrm>
            <a:off x="3511836" y="489255"/>
            <a:ext cx="466626" cy="466626"/>
          </a:xfrm>
          <a:prstGeom prst="plus">
            <a:avLst>
              <a:gd name="adj" fmla="val 369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a:ea typeface="微软雅黑" panose="020B0503020204020204" pitchFamily="34" charset="-122"/>
              <a:sym typeface="Arial" panose="020B0604020202020204"/>
            </a:endParaRPr>
          </a:p>
        </p:txBody>
      </p:sp>
      <p:sp>
        <p:nvSpPr>
          <p:cNvPr id="114" name="Rectangle 27"/>
          <p:cNvSpPr/>
          <p:nvPr/>
        </p:nvSpPr>
        <p:spPr>
          <a:xfrm>
            <a:off x="424111" y="2919405"/>
            <a:ext cx="4177533" cy="369332"/>
          </a:xfrm>
          <a:prstGeom prst="rect">
            <a:avLst/>
          </a:prstGeom>
        </p:spPr>
        <p:txBody>
          <a:bodyPr wrap="square">
            <a:spAutoFit/>
          </a:bodyPr>
          <a:lstStyle/>
          <a:p>
            <a:pPr algn="just"/>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详细内容</a:t>
            </a:r>
            <a:r>
              <a:rPr lang="en-US" altLang="zh-CN"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a:t>
            </a:r>
            <a:r>
              <a:rPr lang="zh-CN" altLang="en-US" sz="900" spc="225" dirty="0">
                <a:solidFill>
                  <a:schemeClr val="bg1">
                    <a:lumMod val="65000"/>
                  </a:schemeClr>
                </a:solidFill>
                <a:latin typeface="Arial" panose="020B0604020202020204"/>
                <a:ea typeface="微软雅黑" panose="020B0503020204020204" pitchFamily="34" charset="-122"/>
                <a:cs typeface="Roboto Medium" charset="0"/>
                <a:sym typeface="Arial" panose="020B0604020202020204"/>
              </a:rPr>
              <a:t>点击输入本栏的具体文字，简明扼要的说明分项内容，此为概念图解，请根据您的具体内容酌情修改</a:t>
            </a:r>
            <a:endParaRPr lang="en-US" sz="900" spc="225" dirty="0">
              <a:solidFill>
                <a:schemeClr val="bg1">
                  <a:lumMod val="65000"/>
                </a:schemeClr>
              </a:solidFill>
              <a:latin typeface="Arial" panose="020B0604020202020204"/>
              <a:ea typeface="微软雅黑" panose="020B0503020204020204" pitchFamily="34" charset="-122"/>
              <a:cs typeface="Roboto" charset="0"/>
              <a:sym typeface="Arial" panose="020B0604020202020204"/>
            </a:endParaRPr>
          </a:p>
        </p:txBody>
      </p:sp>
      <p:sp>
        <p:nvSpPr>
          <p:cNvPr id="115" name="矩形 114"/>
          <p:cNvSpPr/>
          <p:nvPr/>
        </p:nvSpPr>
        <p:spPr>
          <a:xfrm>
            <a:off x="368368" y="1668676"/>
            <a:ext cx="4635679" cy="669414"/>
          </a:xfrm>
          <a:prstGeom prst="rect">
            <a:avLst/>
          </a:prstGeom>
        </p:spPr>
        <p:txBody>
          <a:bodyPr wrap="square">
            <a:spAutoFit/>
          </a:bodyPr>
          <a:lstStyle/>
          <a:p>
            <a:r>
              <a:rPr lang="zh-CN" altLang="en-US" sz="3750" b="1" spc="450" dirty="0" smtClean="0">
                <a:solidFill>
                  <a:srgbClr val="0070C0"/>
                </a:solidFill>
                <a:latin typeface="Arial" panose="020B0604020202020204"/>
                <a:ea typeface="微软雅黑" panose="020B0503020204020204" pitchFamily="34" charset="-122"/>
                <a:sym typeface="Arial" panose="020B0604020202020204"/>
              </a:rPr>
              <a:t>感谢一路</a:t>
            </a:r>
            <a:r>
              <a:rPr lang="zh-CN" altLang="en-US" sz="3750" b="1" spc="450" dirty="0">
                <a:solidFill>
                  <a:srgbClr val="0070C0"/>
                </a:solidFill>
                <a:latin typeface="Arial" panose="020B0604020202020204"/>
                <a:ea typeface="微软雅黑" panose="020B0503020204020204" pitchFamily="34" charset="-122"/>
                <a:sym typeface="Arial" panose="020B0604020202020204"/>
              </a:rPr>
              <a:t>有你</a:t>
            </a:r>
            <a:endParaRPr lang="en-US" altLang="zh-CN" sz="3750" b="1" spc="450" dirty="0">
              <a:solidFill>
                <a:srgbClr val="0070C0"/>
              </a:solidFill>
              <a:latin typeface="Arial" panose="020B0604020202020204"/>
              <a:ea typeface="微软雅黑" panose="020B0503020204020204" pitchFamily="34" charset="-122"/>
              <a:sym typeface="Arial" panose="020B0604020202020204"/>
            </a:endParaRPr>
          </a:p>
        </p:txBody>
      </p:sp>
      <p:sp>
        <p:nvSpPr>
          <p:cNvPr id="116" name="Rectangle 14"/>
          <p:cNvSpPr/>
          <p:nvPr/>
        </p:nvSpPr>
        <p:spPr>
          <a:xfrm>
            <a:off x="395536" y="3435846"/>
            <a:ext cx="3723614" cy="900246"/>
          </a:xfrm>
          <a:prstGeom prst="rect">
            <a:avLst/>
          </a:prstGeom>
        </p:spPr>
        <p:txBody>
          <a:bodyPr wrap="square">
            <a:spAutoFit/>
          </a:bodyPr>
          <a:lstStyle/>
          <a:p>
            <a:r>
              <a:rPr lang="zh-CN" altLang="en-US" sz="2625" b="1" dirty="0">
                <a:latin typeface="Arial" panose="020B0604020202020204"/>
                <a:ea typeface="微软雅黑" panose="020B0503020204020204" pitchFamily="34" charset="-122"/>
                <a:cs typeface="Roboto Thin" charset="0"/>
                <a:sym typeface="Arial" panose="020B0604020202020204"/>
              </a:rPr>
              <a:t>人在一起的叫聚会</a:t>
            </a:r>
            <a:r>
              <a:rPr lang="en-US" altLang="zh-CN" sz="2625" b="1" dirty="0">
                <a:latin typeface="Arial" panose="020B0604020202020204"/>
                <a:ea typeface="微软雅黑" panose="020B0503020204020204" pitchFamily="34" charset="-122"/>
                <a:cs typeface="Roboto Thin" charset="0"/>
                <a:sym typeface="Arial" panose="020B0604020202020204"/>
              </a:rPr>
              <a:t>,</a:t>
            </a:r>
            <a:endParaRPr lang="en-US" altLang="zh-CN" sz="2625" b="1" dirty="0">
              <a:latin typeface="Arial" panose="020B0604020202020204"/>
              <a:ea typeface="微软雅黑" panose="020B0503020204020204" pitchFamily="34" charset="-122"/>
              <a:cs typeface="Roboto Thin" charset="0"/>
              <a:sym typeface="Arial" panose="020B0604020202020204"/>
            </a:endParaRPr>
          </a:p>
          <a:p>
            <a:r>
              <a:rPr lang="zh-CN" altLang="en-US" sz="2625" b="1" dirty="0">
                <a:latin typeface="Arial" panose="020B0604020202020204"/>
                <a:ea typeface="微软雅黑" panose="020B0503020204020204" pitchFamily="34" charset="-122"/>
                <a:cs typeface="Roboto Thin" charset="0"/>
                <a:sym typeface="Arial" panose="020B0604020202020204"/>
              </a:rPr>
              <a:t>心在一起叫团队</a:t>
            </a:r>
            <a:r>
              <a:rPr lang="en-US" altLang="zh-CN" sz="2625" b="1" dirty="0">
                <a:latin typeface="Arial" panose="020B0604020202020204"/>
                <a:ea typeface="微软雅黑" panose="020B0503020204020204" pitchFamily="34" charset="-122"/>
                <a:cs typeface="Roboto Thin" charset="0"/>
                <a:sym typeface="Arial" panose="020B0604020202020204"/>
              </a:rPr>
              <a:t>!</a:t>
            </a:r>
            <a:endParaRPr lang="en-US" sz="2625" b="1" dirty="0">
              <a:latin typeface="Arial" panose="020B0604020202020204"/>
              <a:ea typeface="微软雅黑" panose="020B0503020204020204" pitchFamily="34" charset="-122"/>
              <a:cs typeface="Roboto Thin" charset="0"/>
              <a:sym typeface="Arial" panose="020B0604020202020204"/>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8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48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8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48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8000">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14:bounceEnd="48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2750"/>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5"/>
                                            </p:tgtEl>
                                            <p:attrNameLst>
                                              <p:attrName>ppt_y</p:attrName>
                                            </p:attrNameLst>
                                          </p:cBhvr>
                                          <p:tavLst>
                                            <p:tav tm="0">
                                              <p:val>
                                                <p:strVal val="#ppt_y"/>
                                              </p:val>
                                            </p:tav>
                                            <p:tav tm="100000">
                                              <p:val>
                                                <p:strVal val="#ppt_y"/>
                                              </p:val>
                                            </p:tav>
                                          </p:tavLst>
                                        </p:anim>
                                        <p:anim calcmode="lin" valueType="num">
                                          <p:cBhvr>
                                            <p:cTn id="34"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5"/>
                                            </p:tgtEl>
                                          </p:cBhvr>
                                        </p:animEffect>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par>
                              <p:cTn id="43" fill="hold">
                                <p:stCondLst>
                                  <p:cond delay="2750"/>
                                </p:stCondLst>
                                <p:childTnLst>
                                  <p:par>
                                    <p:cTn id="44" presetID="42" presetClass="entr" presetSubtype="0" fill="hold" nodeType="after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1000"/>
                                            <p:tgtEl>
                                              <p:spTgt spid="116">
                                                <p:txEl>
                                                  <p:pRg st="0" end="0"/>
                                                </p:txEl>
                                              </p:spTgt>
                                            </p:tgtEl>
                                          </p:cBhvr>
                                        </p:animEffect>
                                        <p:anim calcmode="lin" valueType="num">
                                          <p:cBhvr>
                                            <p:cTn id="47"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42" presetClass="entr" presetSubtype="0" fill="hold" nodeType="afterEffect">
                                      <p:stCondLst>
                                        <p:cond delay="0"/>
                                      </p:stCondLst>
                                      <p:childTnLst>
                                        <p:set>
                                          <p:cBhvr>
                                            <p:cTn id="51" dur="1" fill="hold">
                                              <p:stCondLst>
                                                <p:cond delay="0"/>
                                              </p:stCondLst>
                                            </p:cTn>
                                            <p:tgtEl>
                                              <p:spTgt spid="116">
                                                <p:txEl>
                                                  <p:pRg st="1" end="1"/>
                                                </p:txEl>
                                              </p:spTgt>
                                            </p:tgtEl>
                                            <p:attrNameLst>
                                              <p:attrName>style.visibility</p:attrName>
                                            </p:attrNameLst>
                                          </p:cBhvr>
                                          <p:to>
                                            <p:strVal val="visible"/>
                                          </p:to>
                                        </p:set>
                                        <p:animEffect transition="in" filter="fade">
                                          <p:cBhvr>
                                            <p:cTn id="52" dur="1000"/>
                                            <p:tgtEl>
                                              <p:spTgt spid="116">
                                                <p:txEl>
                                                  <p:pRg st="1" end="1"/>
                                                </p:txEl>
                                              </p:spTgt>
                                            </p:tgtEl>
                                          </p:cBhvr>
                                        </p:animEffect>
                                        <p:anim calcmode="lin" valueType="num">
                                          <p:cBhvr>
                                            <p:cTn id="53"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112" grpId="0"/>
          <p:bldP spid="113" grpId="0" animBg="1"/>
          <p:bldP spid="114" grpId="0"/>
          <p:bldP spid="11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公司介绍</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907704" y="239729"/>
            <a:ext cx="2778581" cy="280846"/>
          </a:xfrm>
          <a:prstGeom prst="rect">
            <a:avLst/>
          </a:prstGeom>
          <a:noFill/>
          <a:ln w="9525">
            <a:noFill/>
            <a:miter lim="800000"/>
          </a:ln>
        </p:spPr>
        <p:txBody>
          <a:bodyPr wrap="none" lIns="34290" tIns="17145" rIns="34290" bIns="17145">
            <a:spAutoFit/>
          </a:bodyPr>
          <a:lstStyle/>
          <a:p>
            <a:pPr algn="ctr" defTabSz="815975"/>
            <a:r>
              <a:rPr lang="en-CA"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COMPANY INTRODUCTION</a:t>
            </a:r>
            <a:endParaRPr lang="en-CA"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5" name="矩形 14"/>
          <p:cNvSpPr/>
          <p:nvPr/>
        </p:nvSpPr>
        <p:spPr>
          <a:xfrm>
            <a:off x="0" y="2211710"/>
            <a:ext cx="9144000" cy="16287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r="262"/>
          <a:stretch>
            <a:fillRect/>
          </a:stretch>
        </p:blipFill>
        <p:spPr>
          <a:xfrm>
            <a:off x="1046994" y="1251401"/>
            <a:ext cx="3015852" cy="2480733"/>
          </a:xfrm>
          <a:custGeom>
            <a:avLst/>
            <a:gdLst>
              <a:gd name="connsiteX0" fmla="*/ 0 w 4552950"/>
              <a:gd name="connsiteY0" fmla="*/ 0 h 4542835"/>
              <a:gd name="connsiteX1" fmla="*/ 4552950 w 4552950"/>
              <a:gd name="connsiteY1" fmla="*/ 0 h 4542835"/>
              <a:gd name="connsiteX2" fmla="*/ 4552950 w 4552950"/>
              <a:gd name="connsiteY2" fmla="*/ 4542835 h 4542835"/>
              <a:gd name="connsiteX3" fmla="*/ 0 w 4552950"/>
              <a:gd name="connsiteY3" fmla="*/ 4542835 h 4542835"/>
            </a:gdLst>
            <a:ahLst/>
            <a:cxnLst>
              <a:cxn ang="0">
                <a:pos x="connsiteX0" y="connsiteY0"/>
              </a:cxn>
              <a:cxn ang="0">
                <a:pos x="connsiteX1" y="connsiteY1"/>
              </a:cxn>
              <a:cxn ang="0">
                <a:pos x="connsiteX2" y="connsiteY2"/>
              </a:cxn>
              <a:cxn ang="0">
                <a:pos x="connsiteX3" y="connsiteY3"/>
              </a:cxn>
            </a:cxnLst>
            <a:rect l="l" t="t" r="r" b="b"/>
            <a:pathLst>
              <a:path w="4552950" h="4542835">
                <a:moveTo>
                  <a:pt x="0" y="0"/>
                </a:moveTo>
                <a:lnTo>
                  <a:pt x="4552950" y="0"/>
                </a:lnTo>
                <a:lnTo>
                  <a:pt x="4552950" y="4542835"/>
                </a:lnTo>
                <a:lnTo>
                  <a:pt x="0" y="4542835"/>
                </a:lnTo>
                <a:close/>
              </a:path>
            </a:pathLst>
          </a:custGeom>
        </p:spPr>
      </p:pic>
      <p:pic>
        <p:nvPicPr>
          <p:cNvPr id="28" name="图片占位符 11"/>
          <p:cNvPicPr>
            <a:picLocks noChangeAspect="1"/>
          </p:cNvPicPr>
          <p:nvPr/>
        </p:nvPicPr>
        <p:blipFill rotWithShape="1">
          <a:blip r:embed="rId2" cstate="print">
            <a:extLst>
              <a:ext uri="{28A0092B-C50C-407E-A947-70E740481C1C}">
                <a14:useLocalDpi xmlns:a14="http://schemas.microsoft.com/office/drawing/2010/main" val="0"/>
              </a:ext>
            </a:extLst>
          </a:blip>
          <a:srcRect l="986" t="14887" r="1350" b="2254"/>
          <a:stretch>
            <a:fillRect/>
          </a:stretch>
        </p:blipFill>
        <p:spPr>
          <a:xfrm>
            <a:off x="1143001" y="1369991"/>
            <a:ext cx="2807672" cy="1588566"/>
          </a:xfrm>
          <a:custGeom>
            <a:avLst/>
            <a:gdLst>
              <a:gd name="connsiteX0" fmla="*/ 0 w 4343400"/>
              <a:gd name="connsiteY0" fmla="*/ 0 h 2921000"/>
              <a:gd name="connsiteX1" fmla="*/ 4343400 w 4343400"/>
              <a:gd name="connsiteY1" fmla="*/ 0 h 2921000"/>
              <a:gd name="connsiteX2" fmla="*/ 4343400 w 4343400"/>
              <a:gd name="connsiteY2" fmla="*/ 2921000 h 2921000"/>
              <a:gd name="connsiteX3" fmla="*/ 0 w 4343400"/>
              <a:gd name="connsiteY3" fmla="*/ 2921000 h 2921000"/>
            </a:gdLst>
            <a:ahLst/>
            <a:cxnLst>
              <a:cxn ang="0">
                <a:pos x="connsiteX0" y="connsiteY0"/>
              </a:cxn>
              <a:cxn ang="0">
                <a:pos x="connsiteX1" y="connsiteY1"/>
              </a:cxn>
              <a:cxn ang="0">
                <a:pos x="connsiteX2" y="connsiteY2"/>
              </a:cxn>
              <a:cxn ang="0">
                <a:pos x="connsiteX3" y="connsiteY3"/>
              </a:cxn>
            </a:cxnLst>
            <a:rect l="l" t="t" r="r" b="b"/>
            <a:pathLst>
              <a:path w="4343400" h="2921000">
                <a:moveTo>
                  <a:pt x="0" y="0"/>
                </a:moveTo>
                <a:lnTo>
                  <a:pt x="4343400" y="0"/>
                </a:lnTo>
                <a:lnTo>
                  <a:pt x="4343400" y="2921000"/>
                </a:lnTo>
                <a:lnTo>
                  <a:pt x="0" y="2921000"/>
                </a:lnTo>
                <a:close/>
              </a:path>
            </a:pathLst>
          </a:custGeom>
          <a:effectLst>
            <a:innerShdw blurRad="63500" dist="50800" dir="13500000">
              <a:prstClr val="black">
                <a:alpha val="50000"/>
              </a:prstClr>
            </a:innerShdw>
          </a:effectLst>
        </p:spPr>
      </p:pic>
      <p:sp>
        <p:nvSpPr>
          <p:cNvPr id="29" name="矩形 47"/>
          <p:cNvSpPr>
            <a:spLocks noChangeArrowheads="1"/>
          </p:cNvSpPr>
          <p:nvPr/>
        </p:nvSpPr>
        <p:spPr bwMode="auto">
          <a:xfrm>
            <a:off x="4932040" y="2931790"/>
            <a:ext cx="3600400" cy="6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000" dirty="0">
                <a:solidFill>
                  <a:schemeClr val="bg2"/>
                </a:solidFill>
                <a:latin typeface="Arial" panose="020B0604020202020204"/>
                <a:ea typeface="微软雅黑" panose="020B0503020204020204" pitchFamily="34" charset="-122"/>
                <a:sym typeface="Arial" panose="020B0604020202020204"/>
              </a:rPr>
              <a:t>右键点击图片选择设置图片格式可直接替换图片。您可以点击文字框输入您的描述说明，或者通过复制粘贴，在此录入您的综合描述说明。</a:t>
            </a:r>
            <a:endParaRPr lang="en-US" altLang="zh-CN" sz="1000" dirty="0">
              <a:solidFill>
                <a:schemeClr val="bg2"/>
              </a:solidFill>
              <a:latin typeface="Arial" panose="020B0604020202020204"/>
              <a:ea typeface="微软雅黑" panose="020B0503020204020204" pitchFamily="34" charset="-122"/>
              <a:sym typeface="Arial" panose="020B0604020202020204"/>
            </a:endParaRPr>
          </a:p>
        </p:txBody>
      </p:sp>
      <p:sp>
        <p:nvSpPr>
          <p:cNvPr id="30" name="矩形 3"/>
          <p:cNvSpPr>
            <a:spLocks noChangeArrowheads="1"/>
          </p:cNvSpPr>
          <p:nvPr/>
        </p:nvSpPr>
        <p:spPr bwMode="auto">
          <a:xfrm>
            <a:off x="4948563" y="2470286"/>
            <a:ext cx="95922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1600" b="1" dirty="0">
                <a:solidFill>
                  <a:schemeClr val="bg2"/>
                </a:solidFill>
                <a:latin typeface="Arial" panose="020B0604020202020204"/>
                <a:ea typeface="微软雅黑" panose="020B0503020204020204" pitchFamily="34" charset="-122"/>
                <a:cs typeface="Arial" panose="020B0604020202020204" pitchFamily="34" charset="0"/>
                <a:sym typeface="Arial" panose="020B0604020202020204"/>
              </a:rPr>
              <a:t>添加标题</a:t>
            </a:r>
            <a:endParaRPr lang="zh-CN" altLang="en-US" sz="1600" b="1" dirty="0">
              <a:solidFill>
                <a:schemeClr val="bg2"/>
              </a:solidFill>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31" name="矩形 30"/>
          <p:cNvSpPr/>
          <p:nvPr/>
        </p:nvSpPr>
        <p:spPr>
          <a:xfrm>
            <a:off x="5007686" y="2828735"/>
            <a:ext cx="215660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2"/>
              </a:solidFill>
              <a:latin typeface="Arial" panose="020B0604020202020204"/>
              <a:ea typeface="微软雅黑" panose="020B0503020204020204" pitchFamily="34" charset="-122"/>
              <a:sym typeface="Arial" panose="020B0604020202020204"/>
            </a:endParaRPr>
          </a:p>
        </p:txBody>
      </p:sp>
      <p:sp>
        <p:nvSpPr>
          <p:cNvPr id="37" name="Rectangle 14"/>
          <p:cNvSpPr/>
          <p:nvPr/>
        </p:nvSpPr>
        <p:spPr>
          <a:xfrm>
            <a:off x="1511660" y="4155926"/>
            <a:ext cx="6120680" cy="496290"/>
          </a:xfrm>
          <a:prstGeom prst="rect">
            <a:avLst/>
          </a:prstGeom>
        </p:spPr>
        <p:txBody>
          <a:bodyPr wrap="square">
            <a:spAutoFit/>
          </a:bodyPr>
          <a:lstStyle/>
          <a:p>
            <a:pPr algn="ctr"/>
            <a:r>
              <a:rPr lang="zh-CN" altLang="en-US" sz="2625" b="1" dirty="0">
                <a:solidFill>
                  <a:schemeClr val="tx2"/>
                </a:solidFill>
                <a:latin typeface="Arial" panose="020B0604020202020204"/>
                <a:ea typeface="微软雅黑" panose="020B0503020204020204" pitchFamily="34" charset="-122"/>
                <a:cs typeface="Roboto Thin" charset="0"/>
                <a:sym typeface="Arial" panose="020B0604020202020204"/>
              </a:rPr>
              <a:t>人在一起的叫聚会</a:t>
            </a:r>
            <a:r>
              <a:rPr lang="en-US" altLang="zh-CN" sz="2625" b="1" dirty="0">
                <a:solidFill>
                  <a:schemeClr val="tx2"/>
                </a:solidFill>
                <a:latin typeface="Arial" panose="020B0604020202020204"/>
                <a:ea typeface="微软雅黑" panose="020B0503020204020204" pitchFamily="34" charset="-122"/>
                <a:cs typeface="Roboto Thin" charset="0"/>
                <a:sym typeface="Arial" panose="020B0604020202020204"/>
              </a:rPr>
              <a:t>,</a:t>
            </a:r>
            <a:r>
              <a:rPr lang="zh-CN" altLang="en-US" sz="2625" b="1" dirty="0">
                <a:solidFill>
                  <a:schemeClr val="tx2"/>
                </a:solidFill>
                <a:latin typeface="Arial" panose="020B0604020202020204"/>
                <a:ea typeface="微软雅黑" panose="020B0503020204020204" pitchFamily="34" charset="-122"/>
                <a:cs typeface="Roboto Thin" charset="0"/>
                <a:sym typeface="Arial" panose="020B0604020202020204"/>
              </a:rPr>
              <a:t>心在一起叫团队</a:t>
            </a:r>
            <a:r>
              <a:rPr lang="en-US" altLang="zh-CN" sz="2625" b="1" dirty="0">
                <a:solidFill>
                  <a:schemeClr val="tx2"/>
                </a:solidFill>
                <a:latin typeface="Arial" panose="020B0604020202020204"/>
                <a:ea typeface="微软雅黑" panose="020B0503020204020204" pitchFamily="34" charset="-122"/>
                <a:cs typeface="Roboto Thin" charset="0"/>
                <a:sym typeface="Arial" panose="020B0604020202020204"/>
              </a:rPr>
              <a:t>!</a:t>
            </a:r>
            <a:endParaRPr lang="en-US" sz="2625" b="1" dirty="0">
              <a:solidFill>
                <a:schemeClr val="tx2"/>
              </a:solidFill>
              <a:latin typeface="Arial" panose="020B0604020202020204"/>
              <a:ea typeface="微软雅黑" panose="020B0503020204020204" pitchFamily="34" charset="-122"/>
              <a:cs typeface="Roboto Thin" charset="0"/>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par>
                          <p:cTn id="32" fill="hold">
                            <p:stCondLst>
                              <p:cond delay="3149"/>
                            </p:stCondLst>
                            <p:childTnLst>
                              <p:par>
                                <p:cTn id="33" presetID="42"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4149"/>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4649"/>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5149"/>
                            </p:stCondLst>
                            <p:childTnLst>
                              <p:par>
                                <p:cTn id="52" presetID="14"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750"/>
                                        <p:tgtEl>
                                          <p:spTgt spid="29"/>
                                        </p:tgtEl>
                                      </p:cBhvr>
                                    </p:animEffect>
                                  </p:childTnLst>
                                </p:cTn>
                              </p:par>
                            </p:childTnLst>
                          </p:cTn>
                        </p:par>
                        <p:par>
                          <p:cTn id="55" fill="hold">
                            <p:stCondLst>
                              <p:cond delay="614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7"/>
                                        </p:tgtEl>
                                        <p:attrNameLst>
                                          <p:attrName>ppt_y</p:attrName>
                                        </p:attrNameLst>
                                      </p:cBhvr>
                                      <p:tavLst>
                                        <p:tav tm="0">
                                          <p:val>
                                            <p:strVal val="#ppt_y"/>
                                          </p:val>
                                        </p:tav>
                                        <p:tav tm="100000">
                                          <p:val>
                                            <p:strVal val="#ppt_y"/>
                                          </p:val>
                                        </p:tav>
                                      </p:tavLst>
                                    </p:anim>
                                    <p:anim calcmode="lin" valueType="num">
                                      <p:cBhvr>
                                        <p:cTn id="6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5" grpId="0" animBg="1"/>
      <p:bldP spid="29" grpId="0"/>
      <p:bldP spid="30" grpId="0"/>
      <p:bldP spid="31"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企业理念</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1958972" cy="280846"/>
          </a:xfrm>
          <a:prstGeom prst="rect">
            <a:avLst/>
          </a:prstGeom>
          <a:noFill/>
          <a:ln w="9525">
            <a:noFill/>
            <a:miter lim="800000"/>
          </a:ln>
        </p:spPr>
        <p:txBody>
          <a:bodyPr wrap="square" lIns="34290" tIns="17145" rIns="34290" bIns="17145">
            <a:spAutoFit/>
          </a:bodyPr>
          <a:lstStyle/>
          <a:p>
            <a:pPr defTabSz="815975"/>
            <a:r>
              <a:rPr lang="en-CA"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ENTERPRISE IDEA</a:t>
            </a:r>
            <a:endParaRPr lang="en-CA"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9" name="稻壳儿小白白(http://dwz.cn/Wu2UP)"/>
          <p:cNvSpPr>
            <a:spLocks noEditPoints="1"/>
          </p:cNvSpPr>
          <p:nvPr/>
        </p:nvSpPr>
        <p:spPr bwMode="auto">
          <a:xfrm>
            <a:off x="995208" y="1635646"/>
            <a:ext cx="2525036" cy="2221542"/>
          </a:xfrm>
          <a:custGeom>
            <a:avLst/>
            <a:gdLst>
              <a:gd name="T0" fmla="*/ 378581179 w 48"/>
              <a:gd name="T1" fmla="*/ 2009457670 h 42"/>
              <a:gd name="T2" fmla="*/ 283937604 w 48"/>
              <a:gd name="T3" fmla="*/ 2009457670 h 42"/>
              <a:gd name="T4" fmla="*/ 0 w 48"/>
              <a:gd name="T5" fmla="*/ 1722390312 h 42"/>
              <a:gd name="T6" fmla="*/ 0 w 48"/>
              <a:gd name="T7" fmla="*/ 621972358 h 42"/>
              <a:gd name="T8" fmla="*/ 283937604 w 48"/>
              <a:gd name="T9" fmla="*/ 334911917 h 42"/>
              <a:gd name="T10" fmla="*/ 378581179 w 48"/>
              <a:gd name="T11" fmla="*/ 334911917 h 42"/>
              <a:gd name="T12" fmla="*/ 378581179 w 48"/>
              <a:gd name="T13" fmla="*/ 2009457670 h 42"/>
              <a:gd name="T14" fmla="*/ 1798269200 w 48"/>
              <a:gd name="T15" fmla="*/ 2009457670 h 42"/>
              <a:gd name="T16" fmla="*/ 520553421 w 48"/>
              <a:gd name="T17" fmla="*/ 2009457670 h 42"/>
              <a:gd name="T18" fmla="*/ 520553421 w 48"/>
              <a:gd name="T19" fmla="*/ 334911917 h 42"/>
              <a:gd name="T20" fmla="*/ 662518783 w 48"/>
              <a:gd name="T21" fmla="*/ 334911917 h 42"/>
              <a:gd name="T22" fmla="*/ 662518783 w 48"/>
              <a:gd name="T23" fmla="*/ 143533679 h 42"/>
              <a:gd name="T24" fmla="*/ 804491025 w 48"/>
              <a:gd name="T25" fmla="*/ 0 h 42"/>
              <a:gd name="T26" fmla="*/ 1514331596 w 48"/>
              <a:gd name="T27" fmla="*/ 0 h 42"/>
              <a:gd name="T28" fmla="*/ 1656303838 w 48"/>
              <a:gd name="T29" fmla="*/ 143533679 h 42"/>
              <a:gd name="T30" fmla="*/ 1656303838 w 48"/>
              <a:gd name="T31" fmla="*/ 334911917 h 42"/>
              <a:gd name="T32" fmla="*/ 1798269200 w 48"/>
              <a:gd name="T33" fmla="*/ 334911917 h 42"/>
              <a:gd name="T34" fmla="*/ 1798269200 w 48"/>
              <a:gd name="T35" fmla="*/ 2009457670 h 42"/>
              <a:gd name="T36" fmla="*/ 1467009808 w 48"/>
              <a:gd name="T37" fmla="*/ 334911917 h 42"/>
              <a:gd name="T38" fmla="*/ 1467009808 w 48"/>
              <a:gd name="T39" fmla="*/ 191378238 h 42"/>
              <a:gd name="T40" fmla="*/ 851812813 w 48"/>
              <a:gd name="T41" fmla="*/ 191378238 h 42"/>
              <a:gd name="T42" fmla="*/ 851812813 w 48"/>
              <a:gd name="T43" fmla="*/ 334911917 h 42"/>
              <a:gd name="T44" fmla="*/ 1467009808 w 48"/>
              <a:gd name="T45" fmla="*/ 334911917 h 42"/>
              <a:gd name="T46" fmla="*/ 2147483647 w 48"/>
              <a:gd name="T47" fmla="*/ 1722390312 h 42"/>
              <a:gd name="T48" fmla="*/ 1987563229 w 48"/>
              <a:gd name="T49" fmla="*/ 2009457670 h 42"/>
              <a:gd name="T50" fmla="*/ 1940241442 w 48"/>
              <a:gd name="T51" fmla="*/ 2009457670 h 42"/>
              <a:gd name="T52" fmla="*/ 1940241442 w 48"/>
              <a:gd name="T53" fmla="*/ 334911917 h 42"/>
              <a:gd name="T54" fmla="*/ 1987563229 w 48"/>
              <a:gd name="T55" fmla="*/ 334911917 h 42"/>
              <a:gd name="T56" fmla="*/ 2147483647 w 48"/>
              <a:gd name="T57" fmla="*/ 621972358 h 42"/>
              <a:gd name="T58" fmla="*/ 2147483647 w 48"/>
              <a:gd name="T59" fmla="*/ 1722390312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42">
                <a:moveTo>
                  <a:pt x="8" y="42"/>
                </a:moveTo>
                <a:cubicBezTo>
                  <a:pt x="6" y="42"/>
                  <a:pt x="6" y="42"/>
                  <a:pt x="6" y="42"/>
                </a:cubicBezTo>
                <a:cubicBezTo>
                  <a:pt x="3" y="42"/>
                  <a:pt x="0" y="39"/>
                  <a:pt x="0" y="36"/>
                </a:cubicBezTo>
                <a:cubicBezTo>
                  <a:pt x="0" y="13"/>
                  <a:pt x="0" y="13"/>
                  <a:pt x="0" y="13"/>
                </a:cubicBezTo>
                <a:cubicBezTo>
                  <a:pt x="0" y="10"/>
                  <a:pt x="3" y="7"/>
                  <a:pt x="6" y="7"/>
                </a:cubicBezTo>
                <a:cubicBezTo>
                  <a:pt x="8" y="7"/>
                  <a:pt x="8" y="7"/>
                  <a:pt x="8" y="7"/>
                </a:cubicBezTo>
                <a:lnTo>
                  <a:pt x="8" y="42"/>
                </a:lnTo>
                <a:close/>
                <a:moveTo>
                  <a:pt x="38" y="42"/>
                </a:moveTo>
                <a:cubicBezTo>
                  <a:pt x="11" y="42"/>
                  <a:pt x="11" y="42"/>
                  <a:pt x="11" y="42"/>
                </a:cubicBezTo>
                <a:cubicBezTo>
                  <a:pt x="11" y="7"/>
                  <a:pt x="11" y="7"/>
                  <a:pt x="11" y="7"/>
                </a:cubicBezTo>
                <a:cubicBezTo>
                  <a:pt x="14" y="7"/>
                  <a:pt x="14" y="7"/>
                  <a:pt x="14" y="7"/>
                </a:cubicBezTo>
                <a:cubicBezTo>
                  <a:pt x="14" y="3"/>
                  <a:pt x="14" y="3"/>
                  <a:pt x="14" y="3"/>
                </a:cubicBezTo>
                <a:cubicBezTo>
                  <a:pt x="14" y="2"/>
                  <a:pt x="15" y="0"/>
                  <a:pt x="17" y="0"/>
                </a:cubicBezTo>
                <a:cubicBezTo>
                  <a:pt x="32" y="0"/>
                  <a:pt x="32" y="0"/>
                  <a:pt x="32" y="0"/>
                </a:cubicBezTo>
                <a:cubicBezTo>
                  <a:pt x="34" y="0"/>
                  <a:pt x="35" y="2"/>
                  <a:pt x="35" y="3"/>
                </a:cubicBezTo>
                <a:cubicBezTo>
                  <a:pt x="35" y="7"/>
                  <a:pt x="35" y="7"/>
                  <a:pt x="35" y="7"/>
                </a:cubicBezTo>
                <a:cubicBezTo>
                  <a:pt x="38" y="7"/>
                  <a:pt x="38" y="7"/>
                  <a:pt x="38" y="7"/>
                </a:cubicBezTo>
                <a:lnTo>
                  <a:pt x="38" y="42"/>
                </a:lnTo>
                <a:close/>
                <a:moveTo>
                  <a:pt x="31" y="7"/>
                </a:moveTo>
                <a:cubicBezTo>
                  <a:pt x="31" y="4"/>
                  <a:pt x="31" y="4"/>
                  <a:pt x="31" y="4"/>
                </a:cubicBezTo>
                <a:cubicBezTo>
                  <a:pt x="18" y="4"/>
                  <a:pt x="18" y="4"/>
                  <a:pt x="18" y="4"/>
                </a:cubicBezTo>
                <a:cubicBezTo>
                  <a:pt x="18" y="7"/>
                  <a:pt x="18" y="7"/>
                  <a:pt x="18" y="7"/>
                </a:cubicBezTo>
                <a:lnTo>
                  <a:pt x="31" y="7"/>
                </a:lnTo>
                <a:close/>
                <a:moveTo>
                  <a:pt x="48" y="36"/>
                </a:moveTo>
                <a:cubicBezTo>
                  <a:pt x="48" y="39"/>
                  <a:pt x="46" y="42"/>
                  <a:pt x="42" y="42"/>
                </a:cubicBezTo>
                <a:cubicBezTo>
                  <a:pt x="41" y="42"/>
                  <a:pt x="41" y="42"/>
                  <a:pt x="41" y="42"/>
                </a:cubicBezTo>
                <a:cubicBezTo>
                  <a:pt x="41" y="7"/>
                  <a:pt x="41" y="7"/>
                  <a:pt x="41" y="7"/>
                </a:cubicBezTo>
                <a:cubicBezTo>
                  <a:pt x="42" y="7"/>
                  <a:pt x="42" y="7"/>
                  <a:pt x="42" y="7"/>
                </a:cubicBezTo>
                <a:cubicBezTo>
                  <a:pt x="46" y="7"/>
                  <a:pt x="48" y="10"/>
                  <a:pt x="48" y="13"/>
                </a:cubicBezTo>
                <a:lnTo>
                  <a:pt x="48" y="36"/>
                </a:lnTo>
                <a:close/>
              </a:path>
            </a:pathLst>
          </a:custGeom>
          <a:solidFill>
            <a:schemeClr val="accent1"/>
          </a:solidFill>
          <a:ln>
            <a:noFill/>
          </a:ln>
        </p:spPr>
        <p:txBody>
          <a:bodyPr lIns="91440" tIns="45720" rIns="91440" bIns="45720"/>
          <a:lstStyle/>
          <a:p>
            <a:endParaRPr lang="zh-CN" altLang="en-US">
              <a:latin typeface="Arial" panose="020B0604020202020204"/>
              <a:ea typeface="微软雅黑" panose="020B0503020204020204" pitchFamily="34" charset="-122"/>
              <a:sym typeface="Arial" panose="020B0604020202020204"/>
            </a:endParaRPr>
          </a:p>
        </p:txBody>
      </p:sp>
      <p:sp>
        <p:nvSpPr>
          <p:cNvPr id="20" name="矩形 19"/>
          <p:cNvSpPr/>
          <p:nvPr/>
        </p:nvSpPr>
        <p:spPr>
          <a:xfrm>
            <a:off x="3871847" y="2128996"/>
            <a:ext cx="4572000" cy="1535036"/>
          </a:xfrm>
          <a:prstGeom prst="rect">
            <a:avLst/>
          </a:prstGeom>
        </p:spPr>
        <p:txBody>
          <a:bodyPr>
            <a:spAutoFit/>
          </a:bodyPr>
          <a:lstStyle/>
          <a:p>
            <a:r>
              <a:rPr lang="zh-CN" altLang="en-US" sz="1875" b="1" dirty="0">
                <a:solidFill>
                  <a:schemeClr val="tx2"/>
                </a:solidFill>
                <a:latin typeface="Arial" panose="020B0604020202020204"/>
                <a:ea typeface="微软雅黑" panose="020B0503020204020204" pitchFamily="34" charset="-122"/>
                <a:sym typeface="Arial" panose="020B0604020202020204"/>
              </a:rPr>
              <a:t>发展理念--创新务实 超越自我 追求卓越</a:t>
            </a:r>
            <a:endParaRPr lang="zh-CN" altLang="en-US" sz="1875" b="1" dirty="0">
              <a:solidFill>
                <a:schemeClr val="tx2"/>
              </a:solidFill>
              <a:latin typeface="Arial" panose="020B0604020202020204"/>
              <a:ea typeface="微软雅黑" panose="020B0503020204020204" pitchFamily="34" charset="-122"/>
              <a:sym typeface="Arial" panose="020B0604020202020204"/>
            </a:endParaRPr>
          </a:p>
          <a:p>
            <a:endParaRPr lang="en-US" altLang="zh-CN" sz="1875" b="1" dirty="0">
              <a:solidFill>
                <a:schemeClr val="tx2"/>
              </a:solidFill>
              <a:latin typeface="Arial" panose="020B0604020202020204"/>
              <a:ea typeface="微软雅黑" panose="020B0503020204020204" pitchFamily="34" charset="-122"/>
              <a:sym typeface="Arial" panose="020B0604020202020204"/>
            </a:endParaRPr>
          </a:p>
          <a:p>
            <a:r>
              <a:rPr lang="zh-CN" altLang="en-US" sz="1875" b="1" dirty="0">
                <a:solidFill>
                  <a:schemeClr val="tx2"/>
                </a:solidFill>
                <a:latin typeface="Arial" panose="020B0604020202020204"/>
                <a:ea typeface="微软雅黑" panose="020B0503020204020204" pitchFamily="34" charset="-122"/>
                <a:sym typeface="Arial" panose="020B0604020202020204"/>
              </a:rPr>
              <a:t>技术理念--日新月异 领先一步</a:t>
            </a:r>
            <a:endParaRPr lang="zh-CN" altLang="en-US" sz="1875" b="1" dirty="0">
              <a:solidFill>
                <a:schemeClr val="tx2"/>
              </a:solidFill>
              <a:latin typeface="Arial" panose="020B0604020202020204"/>
              <a:ea typeface="微软雅黑" panose="020B0503020204020204" pitchFamily="34" charset="-122"/>
              <a:sym typeface="Arial" panose="020B0604020202020204"/>
            </a:endParaRPr>
          </a:p>
          <a:p>
            <a:endParaRPr lang="en-US" altLang="zh-CN" sz="1875" b="1" dirty="0">
              <a:solidFill>
                <a:schemeClr val="tx2"/>
              </a:solidFill>
              <a:latin typeface="Arial" panose="020B0604020202020204"/>
              <a:ea typeface="微软雅黑" panose="020B0503020204020204" pitchFamily="34" charset="-122"/>
              <a:sym typeface="Arial" panose="020B0604020202020204"/>
            </a:endParaRPr>
          </a:p>
          <a:p>
            <a:r>
              <a:rPr lang="zh-CN" altLang="en-US" sz="1875" b="1" dirty="0">
                <a:solidFill>
                  <a:schemeClr val="tx2"/>
                </a:solidFill>
                <a:latin typeface="Arial" panose="020B0604020202020204"/>
                <a:ea typeface="微软雅黑" panose="020B0503020204020204" pitchFamily="34" charset="-122"/>
                <a:sym typeface="Arial" panose="020B0604020202020204"/>
              </a:rPr>
              <a:t>服务理念--人至上,客至尊</a:t>
            </a:r>
            <a:endParaRPr lang="zh-CN" altLang="en-US" sz="1875" b="1"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26" presetClass="emph" presetSubtype="0" fill="hold" grpId="1" nodeType="withEffect">
                                  <p:stCondLst>
                                    <p:cond delay="0"/>
                                  </p:stCondLst>
                                  <p:childTnLst>
                                    <p:animEffect transition="out" filter="fade">
                                      <p:cBhvr>
                                        <p:cTn id="35" dur="500" tmFilter="0, 0; .2, .5; .8, .5; 1, 0"/>
                                        <p:tgtEl>
                                          <p:spTgt spid="19"/>
                                        </p:tgtEl>
                                      </p:cBhvr>
                                    </p:animEffect>
                                    <p:animScale>
                                      <p:cBhvr>
                                        <p:cTn id="36" dur="250" autoRev="1" fill="hold"/>
                                        <p:tgtEl>
                                          <p:spTgt spid="19"/>
                                        </p:tgtEl>
                                      </p:cBhvr>
                                      <p:by x="105000" y="105000"/>
                                    </p:animScale>
                                  </p:childTnLst>
                                </p:cTn>
                              </p:par>
                            </p:childTnLst>
                          </p:cTn>
                        </p:par>
                        <p:par>
                          <p:cTn id="37" fill="hold">
                            <p:stCondLst>
                              <p:cond delay="3149"/>
                            </p:stCondLst>
                            <p:childTnLst>
                              <p:par>
                                <p:cTn id="38" presetID="22" presetClass="entr" presetSubtype="8" fill="hold"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wipe(left)">
                                      <p:cBhvr>
                                        <p:cTn id="40" dur="500"/>
                                        <p:tgtEl>
                                          <p:spTgt spid="20">
                                            <p:txEl>
                                              <p:pRg st="0" end="0"/>
                                            </p:txEl>
                                          </p:spTgt>
                                        </p:tgtEl>
                                      </p:cBhvr>
                                    </p:animEffect>
                                  </p:childTnLst>
                                </p:cTn>
                              </p:par>
                            </p:childTnLst>
                          </p:cTn>
                        </p:par>
                        <p:par>
                          <p:cTn id="41" fill="hold">
                            <p:stCondLst>
                              <p:cond delay="3649"/>
                            </p:stCondLst>
                            <p:childTnLst>
                              <p:par>
                                <p:cTn id="42" presetID="22" presetClass="entr" presetSubtype="8" fill="hold" nodeType="afterEffect">
                                  <p:stCondLst>
                                    <p:cond delay="0"/>
                                  </p:stCondLst>
                                  <p:childTnLst>
                                    <p:set>
                                      <p:cBhvr>
                                        <p:cTn id="43" dur="1" fill="hold">
                                          <p:stCondLst>
                                            <p:cond delay="0"/>
                                          </p:stCondLst>
                                        </p:cTn>
                                        <p:tgtEl>
                                          <p:spTgt spid="20">
                                            <p:txEl>
                                              <p:pRg st="2" end="2"/>
                                            </p:txEl>
                                          </p:spTgt>
                                        </p:tgtEl>
                                        <p:attrNameLst>
                                          <p:attrName>style.visibility</p:attrName>
                                        </p:attrNameLst>
                                      </p:cBhvr>
                                      <p:to>
                                        <p:strVal val="visible"/>
                                      </p:to>
                                    </p:set>
                                    <p:animEffect transition="in" filter="wipe(left)">
                                      <p:cBhvr>
                                        <p:cTn id="44" dur="500"/>
                                        <p:tgtEl>
                                          <p:spTgt spid="20">
                                            <p:txEl>
                                              <p:pRg st="2" end="2"/>
                                            </p:txEl>
                                          </p:spTgt>
                                        </p:tgtEl>
                                      </p:cBhvr>
                                    </p:animEffect>
                                  </p:childTnLst>
                                </p:cTn>
                              </p:par>
                            </p:childTnLst>
                          </p:cTn>
                        </p:par>
                        <p:par>
                          <p:cTn id="45" fill="hold">
                            <p:stCondLst>
                              <p:cond delay="4149"/>
                            </p:stCondLst>
                            <p:childTnLst>
                              <p:par>
                                <p:cTn id="46" presetID="22" presetClass="entr" presetSubtype="8" fill="hold" nodeType="afterEffect">
                                  <p:stCondLst>
                                    <p:cond delay="0"/>
                                  </p:stCondLst>
                                  <p:childTnLst>
                                    <p:set>
                                      <p:cBhvr>
                                        <p:cTn id="47" dur="1" fill="hold">
                                          <p:stCondLst>
                                            <p:cond delay="0"/>
                                          </p:stCondLst>
                                        </p:cTn>
                                        <p:tgtEl>
                                          <p:spTgt spid="20">
                                            <p:txEl>
                                              <p:pRg st="4" end="4"/>
                                            </p:txEl>
                                          </p:spTgt>
                                        </p:tgtEl>
                                        <p:attrNameLst>
                                          <p:attrName>style.visibility</p:attrName>
                                        </p:attrNameLst>
                                      </p:cBhvr>
                                      <p:to>
                                        <p:strVal val="visible"/>
                                      </p:to>
                                    </p:set>
                                    <p:animEffect transition="in" filter="wipe(left)">
                                      <p:cBhvr>
                                        <p:cTn id="48"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员工特质</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1958972"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STAFF QUALITY</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10" name="Freeform 6"/>
          <p:cNvSpPr/>
          <p:nvPr/>
        </p:nvSpPr>
        <p:spPr bwMode="auto">
          <a:xfrm>
            <a:off x="5125500" y="2256208"/>
            <a:ext cx="1031868" cy="119062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2" name="Freeform 7"/>
          <p:cNvSpPr/>
          <p:nvPr/>
        </p:nvSpPr>
        <p:spPr bwMode="auto">
          <a:xfrm>
            <a:off x="2985590" y="2256208"/>
            <a:ext cx="1030680" cy="119062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5A9E"/>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3" name="Freeform 8"/>
          <p:cNvSpPr/>
          <p:nvPr/>
        </p:nvSpPr>
        <p:spPr bwMode="auto">
          <a:xfrm>
            <a:off x="3519973" y="1326328"/>
            <a:ext cx="1030680" cy="119181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4" name="Freeform 9"/>
          <p:cNvSpPr/>
          <p:nvPr/>
        </p:nvSpPr>
        <p:spPr bwMode="auto">
          <a:xfrm>
            <a:off x="4592307" y="1326328"/>
            <a:ext cx="1030680" cy="119181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5A9E"/>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15" name="Freeform 10"/>
          <p:cNvSpPr/>
          <p:nvPr/>
        </p:nvSpPr>
        <p:spPr bwMode="auto">
          <a:xfrm>
            <a:off x="3519973" y="3180131"/>
            <a:ext cx="1030680" cy="1191819"/>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1" name="Freeform 11"/>
          <p:cNvSpPr/>
          <p:nvPr/>
        </p:nvSpPr>
        <p:spPr bwMode="auto">
          <a:xfrm>
            <a:off x="4592307" y="3180131"/>
            <a:ext cx="1030680" cy="1191819"/>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5A9E"/>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2" name="Freeform 13"/>
          <p:cNvSpPr>
            <a:spLocks noEditPoints="1"/>
          </p:cNvSpPr>
          <p:nvPr/>
        </p:nvSpPr>
        <p:spPr bwMode="auto">
          <a:xfrm>
            <a:off x="3290270" y="2626496"/>
            <a:ext cx="459403" cy="45362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3" name="Freeform 14"/>
          <p:cNvSpPr>
            <a:spLocks noEditPoints="1"/>
          </p:cNvSpPr>
          <p:nvPr/>
        </p:nvSpPr>
        <p:spPr bwMode="auto">
          <a:xfrm>
            <a:off x="3886544" y="1648987"/>
            <a:ext cx="329675" cy="450056"/>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4" name="Freeform 15"/>
          <p:cNvSpPr>
            <a:spLocks noEditPoints="1"/>
          </p:cNvSpPr>
          <p:nvPr/>
        </p:nvSpPr>
        <p:spPr bwMode="auto">
          <a:xfrm>
            <a:off x="4847002" y="1698996"/>
            <a:ext cx="523670" cy="448869"/>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5" name="Freeform 17"/>
          <p:cNvSpPr>
            <a:spLocks noEditPoints="1"/>
          </p:cNvSpPr>
          <p:nvPr/>
        </p:nvSpPr>
        <p:spPr bwMode="auto">
          <a:xfrm>
            <a:off x="5398790" y="2624111"/>
            <a:ext cx="459403" cy="460772"/>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45" tIns="34274" rIns="68545" bIns="34274" numCol="1" anchor="t" anchorCtr="0" compatLnSpc="1"/>
          <a:lstStyle/>
          <a:p>
            <a:pPr defTabSz="913765">
              <a:defRPr/>
            </a:pPr>
            <a:endParaRPr lang="zh-CN" altLang="en-US" sz="1700" kern="0">
              <a:solidFill>
                <a:schemeClr val="tx2"/>
              </a:solidFill>
              <a:latin typeface="Arial" panose="020B0604020202020204"/>
              <a:ea typeface="微软雅黑" panose="020B0503020204020204" pitchFamily="34" charset="-122"/>
              <a:sym typeface="Arial" panose="020B0604020202020204"/>
            </a:endParaRPr>
          </a:p>
        </p:txBody>
      </p:sp>
      <p:sp>
        <p:nvSpPr>
          <p:cNvPr id="26" name="TextBox 61"/>
          <p:cNvSpPr txBox="1"/>
          <p:nvPr/>
        </p:nvSpPr>
        <p:spPr>
          <a:xfrm>
            <a:off x="1405294" y="1553417"/>
            <a:ext cx="1497425" cy="346216"/>
          </a:xfrm>
          <a:prstGeom prst="rect">
            <a:avLst/>
          </a:prstGeom>
          <a:noFill/>
        </p:spPr>
        <p:txBody>
          <a:bodyPr wrap="square" lIns="68545" tIns="34274" rIns="68545" bIns="34274" rtlCol="0">
            <a:spAutoFit/>
          </a:bodyPr>
          <a:lstStyle/>
          <a:p>
            <a:pPr algn="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endParaRPr lang="zh-CN" altLang="en-US" b="1" kern="0" dirty="0">
              <a:solidFill>
                <a:schemeClr val="tx2"/>
              </a:solidFill>
              <a:latin typeface="Arial" panose="020B0604020202020204"/>
              <a:ea typeface="微软雅黑" panose="020B0503020204020204" pitchFamily="34" charset="-122"/>
              <a:sym typeface="Arial" panose="020B0604020202020204"/>
            </a:endParaRPr>
          </a:p>
        </p:txBody>
      </p:sp>
      <p:sp>
        <p:nvSpPr>
          <p:cNvPr id="27" name="TextBox 62"/>
          <p:cNvSpPr txBox="1"/>
          <p:nvPr/>
        </p:nvSpPr>
        <p:spPr>
          <a:xfrm>
            <a:off x="903773" y="1848491"/>
            <a:ext cx="1998948" cy="438549"/>
          </a:xfrm>
          <a:prstGeom prst="rect">
            <a:avLst/>
          </a:prstGeom>
          <a:noFill/>
        </p:spPr>
        <p:txBody>
          <a:bodyPr wrap="square" lIns="68545" tIns="34274" rIns="68545" bIns="34274" rtlCol="0">
            <a:spAutoFit/>
          </a:bodyPr>
          <a:lstStyle/>
          <a:p>
            <a:pPr algn="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endParaRPr lang="zh-CN" altLang="en-US"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28" name="TextBox 63"/>
          <p:cNvSpPr txBox="1"/>
          <p:nvPr/>
        </p:nvSpPr>
        <p:spPr>
          <a:xfrm>
            <a:off x="6371127" y="1504863"/>
            <a:ext cx="1497425" cy="346216"/>
          </a:xfrm>
          <a:prstGeom prst="rect">
            <a:avLst/>
          </a:prstGeom>
          <a:noFill/>
        </p:spPr>
        <p:txBody>
          <a:bodyPr wrap="square" lIns="68545" tIns="34274" rIns="68545" bIns="34274" rtlCol="0">
            <a:spAutoFit/>
          </a:bodyPr>
          <a:lstStyle/>
          <a:p>
            <a:pP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endParaRPr lang="zh-CN" altLang="en-US" b="1" kern="0" dirty="0">
              <a:solidFill>
                <a:schemeClr val="tx2"/>
              </a:solidFill>
              <a:latin typeface="Arial" panose="020B0604020202020204"/>
              <a:ea typeface="微软雅黑" panose="020B0503020204020204" pitchFamily="34" charset="-122"/>
              <a:sym typeface="Arial" panose="020B0604020202020204"/>
            </a:endParaRPr>
          </a:p>
        </p:txBody>
      </p:sp>
      <p:sp>
        <p:nvSpPr>
          <p:cNvPr id="29" name="TextBox 64"/>
          <p:cNvSpPr txBox="1"/>
          <p:nvPr/>
        </p:nvSpPr>
        <p:spPr>
          <a:xfrm>
            <a:off x="6371129" y="1799936"/>
            <a:ext cx="1998948" cy="438549"/>
          </a:xfrm>
          <a:prstGeom prst="rect">
            <a:avLst/>
          </a:prstGeom>
          <a:noFill/>
        </p:spPr>
        <p:txBody>
          <a:bodyPr wrap="square" lIns="68545" tIns="34274" rIns="68545" bIns="34274" rtlCol="0">
            <a:spAutoFit/>
          </a:bodyPr>
          <a:lstStyle/>
          <a:p>
            <a:pP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endParaRPr lang="zh-CN" altLang="en-US"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0" name="TextBox 65"/>
          <p:cNvSpPr txBox="1"/>
          <p:nvPr/>
        </p:nvSpPr>
        <p:spPr>
          <a:xfrm>
            <a:off x="1329108" y="2557210"/>
            <a:ext cx="1497425" cy="346216"/>
          </a:xfrm>
          <a:prstGeom prst="rect">
            <a:avLst/>
          </a:prstGeom>
          <a:noFill/>
        </p:spPr>
        <p:txBody>
          <a:bodyPr wrap="square" lIns="68545" tIns="34274" rIns="68545" bIns="34274" rtlCol="0">
            <a:spAutoFit/>
          </a:bodyPr>
          <a:lstStyle/>
          <a:p>
            <a:pPr algn="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endParaRPr lang="zh-CN" altLang="en-US" b="1" kern="0" dirty="0">
              <a:solidFill>
                <a:schemeClr val="tx2"/>
              </a:solidFill>
              <a:latin typeface="Arial" panose="020B0604020202020204"/>
              <a:ea typeface="微软雅黑" panose="020B0503020204020204" pitchFamily="34" charset="-122"/>
              <a:sym typeface="Arial" panose="020B0604020202020204"/>
            </a:endParaRPr>
          </a:p>
        </p:txBody>
      </p:sp>
      <p:sp>
        <p:nvSpPr>
          <p:cNvPr id="31" name="TextBox 66"/>
          <p:cNvSpPr txBox="1"/>
          <p:nvPr/>
        </p:nvSpPr>
        <p:spPr>
          <a:xfrm>
            <a:off x="827584" y="2852284"/>
            <a:ext cx="1998948" cy="438549"/>
          </a:xfrm>
          <a:prstGeom prst="rect">
            <a:avLst/>
          </a:prstGeom>
          <a:noFill/>
        </p:spPr>
        <p:txBody>
          <a:bodyPr wrap="square" lIns="68545" tIns="34274" rIns="68545" bIns="34274" rtlCol="0">
            <a:spAutoFit/>
          </a:bodyPr>
          <a:lstStyle/>
          <a:p>
            <a:pPr algn="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endParaRPr lang="zh-CN" altLang="en-US"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2" name="TextBox 67"/>
          <p:cNvSpPr txBox="1"/>
          <p:nvPr/>
        </p:nvSpPr>
        <p:spPr>
          <a:xfrm>
            <a:off x="6371127" y="3562263"/>
            <a:ext cx="1497425" cy="346216"/>
          </a:xfrm>
          <a:prstGeom prst="rect">
            <a:avLst/>
          </a:prstGeom>
          <a:noFill/>
        </p:spPr>
        <p:txBody>
          <a:bodyPr wrap="square" lIns="68545" tIns="34274" rIns="68545" bIns="34274" rtlCol="0">
            <a:spAutoFit/>
          </a:bodyPr>
          <a:lstStyle/>
          <a:p>
            <a:pP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endParaRPr lang="zh-CN" altLang="en-US" b="1" kern="0" dirty="0">
              <a:solidFill>
                <a:schemeClr val="tx2"/>
              </a:solidFill>
              <a:latin typeface="Arial" panose="020B0604020202020204"/>
              <a:ea typeface="微软雅黑" panose="020B0503020204020204" pitchFamily="34" charset="-122"/>
              <a:sym typeface="Arial" panose="020B0604020202020204"/>
            </a:endParaRPr>
          </a:p>
        </p:txBody>
      </p:sp>
      <p:sp>
        <p:nvSpPr>
          <p:cNvPr id="33" name="TextBox 68"/>
          <p:cNvSpPr txBox="1"/>
          <p:nvPr/>
        </p:nvSpPr>
        <p:spPr>
          <a:xfrm>
            <a:off x="6371129" y="3857336"/>
            <a:ext cx="1998948" cy="438549"/>
          </a:xfrm>
          <a:prstGeom prst="rect">
            <a:avLst/>
          </a:prstGeom>
          <a:noFill/>
        </p:spPr>
        <p:txBody>
          <a:bodyPr wrap="square" lIns="68545" tIns="34274" rIns="68545" bIns="34274" rtlCol="0">
            <a:spAutoFit/>
          </a:bodyPr>
          <a:lstStyle/>
          <a:p>
            <a:pP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endParaRPr lang="zh-CN" altLang="en-US"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4" name="TextBox 69"/>
          <p:cNvSpPr txBox="1"/>
          <p:nvPr/>
        </p:nvSpPr>
        <p:spPr>
          <a:xfrm>
            <a:off x="1405294" y="3622641"/>
            <a:ext cx="1497425" cy="346216"/>
          </a:xfrm>
          <a:prstGeom prst="rect">
            <a:avLst/>
          </a:prstGeom>
          <a:noFill/>
        </p:spPr>
        <p:txBody>
          <a:bodyPr wrap="square" lIns="68545" tIns="34274" rIns="68545" bIns="34274" rtlCol="0">
            <a:spAutoFit/>
          </a:bodyPr>
          <a:lstStyle/>
          <a:p>
            <a:pPr algn="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endParaRPr lang="zh-CN" altLang="en-US" b="1" kern="0" dirty="0">
              <a:solidFill>
                <a:schemeClr val="tx2"/>
              </a:solidFill>
              <a:latin typeface="Arial" panose="020B0604020202020204"/>
              <a:ea typeface="微软雅黑" panose="020B0503020204020204" pitchFamily="34" charset="-122"/>
              <a:sym typeface="Arial" panose="020B0604020202020204"/>
            </a:endParaRPr>
          </a:p>
        </p:txBody>
      </p:sp>
      <p:sp>
        <p:nvSpPr>
          <p:cNvPr id="35" name="TextBox 70"/>
          <p:cNvSpPr txBox="1"/>
          <p:nvPr/>
        </p:nvSpPr>
        <p:spPr>
          <a:xfrm>
            <a:off x="903773" y="3917715"/>
            <a:ext cx="1998948" cy="438549"/>
          </a:xfrm>
          <a:prstGeom prst="rect">
            <a:avLst/>
          </a:prstGeom>
          <a:noFill/>
        </p:spPr>
        <p:txBody>
          <a:bodyPr wrap="square" lIns="68545" tIns="34274" rIns="68545" bIns="34274" rtlCol="0">
            <a:spAutoFit/>
          </a:bodyPr>
          <a:lstStyle/>
          <a:p>
            <a:pPr algn="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endParaRPr lang="zh-CN" altLang="en-US" sz="1200" kern="0" dirty="0">
              <a:solidFill>
                <a:schemeClr val="tx2"/>
              </a:solidFill>
              <a:latin typeface="Arial" panose="020B0604020202020204"/>
              <a:ea typeface="微软雅黑" panose="020B0503020204020204" pitchFamily="34" charset="-122"/>
              <a:sym typeface="Arial" panose="020B0604020202020204"/>
            </a:endParaRPr>
          </a:p>
        </p:txBody>
      </p:sp>
      <p:sp>
        <p:nvSpPr>
          <p:cNvPr id="36" name="TextBox 71"/>
          <p:cNvSpPr txBox="1"/>
          <p:nvPr/>
        </p:nvSpPr>
        <p:spPr>
          <a:xfrm>
            <a:off x="6389219" y="2495791"/>
            <a:ext cx="1497425" cy="346216"/>
          </a:xfrm>
          <a:prstGeom prst="rect">
            <a:avLst/>
          </a:prstGeom>
          <a:noFill/>
        </p:spPr>
        <p:txBody>
          <a:bodyPr wrap="square" lIns="68545" tIns="34274" rIns="68545" bIns="34274" rtlCol="0">
            <a:spAutoFit/>
          </a:bodyPr>
          <a:lstStyle/>
          <a:p>
            <a:pPr defTabSz="913765">
              <a:defRPr/>
            </a:pPr>
            <a:r>
              <a:rPr lang="zh-CN" altLang="en-US" b="1" kern="0" dirty="0">
                <a:solidFill>
                  <a:schemeClr val="tx2"/>
                </a:solidFill>
                <a:latin typeface="Arial" panose="020B0604020202020204"/>
                <a:ea typeface="微软雅黑" panose="020B0503020204020204" pitchFamily="34" charset="-122"/>
                <a:sym typeface="Arial" panose="020B0604020202020204"/>
              </a:rPr>
              <a:t>添加标题</a:t>
            </a:r>
            <a:endParaRPr lang="zh-CN" altLang="en-US" b="1" kern="0" dirty="0">
              <a:solidFill>
                <a:schemeClr val="tx2"/>
              </a:solidFill>
              <a:latin typeface="Arial" panose="020B0604020202020204"/>
              <a:ea typeface="微软雅黑" panose="020B0503020204020204" pitchFamily="34" charset="-122"/>
              <a:sym typeface="Arial" panose="020B0604020202020204"/>
            </a:endParaRPr>
          </a:p>
        </p:txBody>
      </p:sp>
      <p:sp>
        <p:nvSpPr>
          <p:cNvPr id="37" name="TextBox 72"/>
          <p:cNvSpPr txBox="1"/>
          <p:nvPr/>
        </p:nvSpPr>
        <p:spPr>
          <a:xfrm>
            <a:off x="6389218" y="2790864"/>
            <a:ext cx="1998948" cy="438549"/>
          </a:xfrm>
          <a:prstGeom prst="rect">
            <a:avLst/>
          </a:prstGeom>
          <a:noFill/>
        </p:spPr>
        <p:txBody>
          <a:bodyPr wrap="square" lIns="68545" tIns="34274" rIns="68545" bIns="34274" rtlCol="0">
            <a:spAutoFit/>
          </a:bodyPr>
          <a:lstStyle/>
          <a:p>
            <a:pPr defTabSz="913765">
              <a:defRPr/>
            </a:pPr>
            <a:r>
              <a:rPr lang="zh-CN" altLang="en-US" sz="1200" kern="0" dirty="0">
                <a:solidFill>
                  <a:schemeClr val="tx2"/>
                </a:solidFill>
                <a:latin typeface="Arial" panose="020B0604020202020204"/>
                <a:ea typeface="微软雅黑" panose="020B0503020204020204" pitchFamily="34" charset="-122"/>
                <a:sym typeface="Arial" panose="020B0604020202020204"/>
              </a:rPr>
              <a:t>请在这里输入段落文本内容请在这里输入段落文本内容</a:t>
            </a:r>
            <a:endParaRPr lang="zh-CN" altLang="en-US" sz="1200" kern="0" dirty="0">
              <a:solidFill>
                <a:schemeClr val="tx2"/>
              </a:solidFill>
              <a:latin typeface="Arial" panose="020B0604020202020204"/>
              <a:ea typeface="微软雅黑" panose="020B0503020204020204" pitchFamily="34" charset="-122"/>
              <a:sym typeface="Arial" panose="020B0604020202020204"/>
            </a:endParaRPr>
          </a:p>
        </p:txBody>
      </p:sp>
      <p:grpSp>
        <p:nvGrpSpPr>
          <p:cNvPr id="38" name="组合 37"/>
          <p:cNvGrpSpPr/>
          <p:nvPr/>
        </p:nvGrpSpPr>
        <p:grpSpPr>
          <a:xfrm>
            <a:off x="4855657" y="3541110"/>
            <a:ext cx="506356" cy="469873"/>
            <a:chOff x="5928340" y="670992"/>
            <a:chExt cx="506444" cy="470018"/>
          </a:xfrm>
          <a:solidFill>
            <a:schemeClr val="bg1"/>
          </a:solidFill>
        </p:grpSpPr>
        <p:sp>
          <p:nvSpPr>
            <p:cNvPr id="39"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0"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1"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grpSp>
        <p:nvGrpSpPr>
          <p:cNvPr id="42" name="组合 41"/>
          <p:cNvGrpSpPr/>
          <p:nvPr/>
        </p:nvGrpSpPr>
        <p:grpSpPr>
          <a:xfrm>
            <a:off x="3789202" y="3534003"/>
            <a:ext cx="428291" cy="468236"/>
            <a:chOff x="697828" y="4453123"/>
            <a:chExt cx="229831" cy="251300"/>
          </a:xfrm>
        </p:grpSpPr>
        <p:sp>
          <p:nvSpPr>
            <p:cNvPr id="43"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4"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5"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6"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sp>
          <p:nvSpPr>
            <p:cNvPr id="47"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2"/>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9" fill="hold" grpId="0" nodeType="afterEffect" p14:presetBounceEnd="4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40000">
                                          <p:cBhvr additive="base">
                                            <p:cTn id="31"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14:bounceEnd="40000">
                                          <p:cBhvr additive="base">
                                            <p:cTn id="35"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14:presetBounceEnd="4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40000">
                                          <p:cBhvr additive="base">
                                            <p:cTn id="3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40000">
                                          <p:cBhvr additive="base">
                                            <p:cTn id="43"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14:presetBounceEnd="40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40000">
                                          <p:cBhvr additive="base">
                                            <p:cTn id="47"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14:presetBounceEnd="40000">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14:bounceEnd="40000">
                                          <p:cBhvr additive="base">
                                            <p:cTn id="51"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3149"/>
                                </p:stCondLst>
                                <p:childTnLst>
                                  <p:par>
                                    <p:cTn id="54" presetID="3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400" fill="hold"/>
                                            <p:tgtEl>
                                              <p:spTgt spid="23"/>
                                            </p:tgtEl>
                                            <p:attrNameLst>
                                              <p:attrName>ppt_w</p:attrName>
                                            </p:attrNameLst>
                                          </p:cBhvr>
                                          <p:tavLst>
                                            <p:tav tm="0">
                                              <p:val>
                                                <p:fltVal val="0"/>
                                              </p:val>
                                            </p:tav>
                                            <p:tav tm="100000">
                                              <p:val>
                                                <p:strVal val="#ppt_w"/>
                                              </p:val>
                                            </p:tav>
                                          </p:tavLst>
                                        </p:anim>
                                        <p:anim calcmode="lin" valueType="num">
                                          <p:cBhvr>
                                            <p:cTn id="57" dur="400" fill="hold"/>
                                            <p:tgtEl>
                                              <p:spTgt spid="23"/>
                                            </p:tgtEl>
                                            <p:attrNameLst>
                                              <p:attrName>ppt_h</p:attrName>
                                            </p:attrNameLst>
                                          </p:cBhvr>
                                          <p:tavLst>
                                            <p:tav tm="0">
                                              <p:val>
                                                <p:fltVal val="0"/>
                                              </p:val>
                                            </p:tav>
                                            <p:tav tm="100000">
                                              <p:val>
                                                <p:strVal val="#ppt_h"/>
                                              </p:val>
                                            </p:tav>
                                          </p:tavLst>
                                        </p:anim>
                                        <p:anim calcmode="lin" valueType="num">
                                          <p:cBhvr>
                                            <p:cTn id="58" dur="400" fill="hold"/>
                                            <p:tgtEl>
                                              <p:spTgt spid="23"/>
                                            </p:tgtEl>
                                            <p:attrNameLst>
                                              <p:attrName>style.rotation</p:attrName>
                                            </p:attrNameLst>
                                          </p:cBhvr>
                                          <p:tavLst>
                                            <p:tav tm="0">
                                              <p:val>
                                                <p:fltVal val="90"/>
                                              </p:val>
                                            </p:tav>
                                            <p:tav tm="100000">
                                              <p:val>
                                                <p:fltVal val="0"/>
                                              </p:val>
                                            </p:tav>
                                          </p:tavLst>
                                        </p:anim>
                                        <p:animEffect transition="in" filter="fade">
                                          <p:cBhvr>
                                            <p:cTn id="59" dur="400"/>
                                            <p:tgtEl>
                                              <p:spTgt spid="23"/>
                                            </p:tgtEl>
                                          </p:cBhvr>
                                        </p:animEffect>
                                      </p:childTnLst>
                                    </p:cTn>
                                  </p:par>
                                </p:childTnLst>
                              </p:cTn>
                            </p:par>
                            <p:par>
                              <p:cTn id="60" fill="hold">
                                <p:stCondLst>
                                  <p:cond delay="3649"/>
                                </p:stCondLst>
                                <p:childTnLst>
                                  <p:par>
                                    <p:cTn id="61" presetID="22" presetClass="entr" presetSubtype="2"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right)">
                                          <p:cBhvr>
                                            <p:cTn id="63" dur="500"/>
                                            <p:tgtEl>
                                              <p:spTgt spid="2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4149"/>
                                </p:stCondLst>
                                <p:childTnLst>
                                  <p:par>
                                    <p:cTn id="68" presetID="3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400" fill="hold"/>
                                            <p:tgtEl>
                                              <p:spTgt spid="24"/>
                                            </p:tgtEl>
                                            <p:attrNameLst>
                                              <p:attrName>ppt_w</p:attrName>
                                            </p:attrNameLst>
                                          </p:cBhvr>
                                          <p:tavLst>
                                            <p:tav tm="0">
                                              <p:val>
                                                <p:fltVal val="0"/>
                                              </p:val>
                                            </p:tav>
                                            <p:tav tm="100000">
                                              <p:val>
                                                <p:strVal val="#ppt_w"/>
                                              </p:val>
                                            </p:tav>
                                          </p:tavLst>
                                        </p:anim>
                                        <p:anim calcmode="lin" valueType="num">
                                          <p:cBhvr>
                                            <p:cTn id="71" dur="400" fill="hold"/>
                                            <p:tgtEl>
                                              <p:spTgt spid="24"/>
                                            </p:tgtEl>
                                            <p:attrNameLst>
                                              <p:attrName>ppt_h</p:attrName>
                                            </p:attrNameLst>
                                          </p:cBhvr>
                                          <p:tavLst>
                                            <p:tav tm="0">
                                              <p:val>
                                                <p:fltVal val="0"/>
                                              </p:val>
                                            </p:tav>
                                            <p:tav tm="100000">
                                              <p:val>
                                                <p:strVal val="#ppt_h"/>
                                              </p:val>
                                            </p:tav>
                                          </p:tavLst>
                                        </p:anim>
                                        <p:anim calcmode="lin" valueType="num">
                                          <p:cBhvr>
                                            <p:cTn id="72" dur="400" fill="hold"/>
                                            <p:tgtEl>
                                              <p:spTgt spid="24"/>
                                            </p:tgtEl>
                                            <p:attrNameLst>
                                              <p:attrName>style.rotation</p:attrName>
                                            </p:attrNameLst>
                                          </p:cBhvr>
                                          <p:tavLst>
                                            <p:tav tm="0">
                                              <p:val>
                                                <p:fltVal val="90"/>
                                              </p:val>
                                            </p:tav>
                                            <p:tav tm="100000">
                                              <p:val>
                                                <p:fltVal val="0"/>
                                              </p:val>
                                            </p:tav>
                                          </p:tavLst>
                                        </p:anim>
                                        <p:animEffect transition="in" filter="fade">
                                          <p:cBhvr>
                                            <p:cTn id="73" dur="400"/>
                                            <p:tgtEl>
                                              <p:spTgt spid="24"/>
                                            </p:tgtEl>
                                          </p:cBhvr>
                                        </p:animEffect>
                                      </p:childTnLst>
                                    </p:cTn>
                                  </p:par>
                                </p:childTnLst>
                              </p:cTn>
                            </p:par>
                            <p:par>
                              <p:cTn id="74" fill="hold">
                                <p:stCondLst>
                                  <p:cond delay="4649"/>
                                </p:stCondLst>
                                <p:childTnLst>
                                  <p:par>
                                    <p:cTn id="75" presetID="22" presetClass="entr" presetSubtype="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right)">
                                          <p:cBhvr>
                                            <p:cTn id="77" dur="500"/>
                                            <p:tgtEl>
                                              <p:spTgt spid="2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right)">
                                          <p:cBhvr>
                                            <p:cTn id="80" dur="500"/>
                                            <p:tgtEl>
                                              <p:spTgt spid="29"/>
                                            </p:tgtEl>
                                          </p:cBhvr>
                                        </p:animEffect>
                                      </p:childTnLst>
                                    </p:cTn>
                                  </p:par>
                                </p:childTnLst>
                              </p:cTn>
                            </p:par>
                            <p:par>
                              <p:cTn id="81" fill="hold">
                                <p:stCondLst>
                                  <p:cond delay="5149"/>
                                </p:stCondLst>
                                <p:childTnLst>
                                  <p:par>
                                    <p:cTn id="82" presetID="31"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400" fill="hold"/>
                                            <p:tgtEl>
                                              <p:spTgt spid="22"/>
                                            </p:tgtEl>
                                            <p:attrNameLst>
                                              <p:attrName>ppt_w</p:attrName>
                                            </p:attrNameLst>
                                          </p:cBhvr>
                                          <p:tavLst>
                                            <p:tav tm="0">
                                              <p:val>
                                                <p:fltVal val="0"/>
                                              </p:val>
                                            </p:tav>
                                            <p:tav tm="100000">
                                              <p:val>
                                                <p:strVal val="#ppt_w"/>
                                              </p:val>
                                            </p:tav>
                                          </p:tavLst>
                                        </p:anim>
                                        <p:anim calcmode="lin" valueType="num">
                                          <p:cBhvr>
                                            <p:cTn id="85" dur="400" fill="hold"/>
                                            <p:tgtEl>
                                              <p:spTgt spid="22"/>
                                            </p:tgtEl>
                                            <p:attrNameLst>
                                              <p:attrName>ppt_h</p:attrName>
                                            </p:attrNameLst>
                                          </p:cBhvr>
                                          <p:tavLst>
                                            <p:tav tm="0">
                                              <p:val>
                                                <p:fltVal val="0"/>
                                              </p:val>
                                            </p:tav>
                                            <p:tav tm="100000">
                                              <p:val>
                                                <p:strVal val="#ppt_h"/>
                                              </p:val>
                                            </p:tav>
                                          </p:tavLst>
                                        </p:anim>
                                        <p:anim calcmode="lin" valueType="num">
                                          <p:cBhvr>
                                            <p:cTn id="86" dur="400" fill="hold"/>
                                            <p:tgtEl>
                                              <p:spTgt spid="22"/>
                                            </p:tgtEl>
                                            <p:attrNameLst>
                                              <p:attrName>style.rotation</p:attrName>
                                            </p:attrNameLst>
                                          </p:cBhvr>
                                          <p:tavLst>
                                            <p:tav tm="0">
                                              <p:val>
                                                <p:fltVal val="90"/>
                                              </p:val>
                                            </p:tav>
                                            <p:tav tm="100000">
                                              <p:val>
                                                <p:fltVal val="0"/>
                                              </p:val>
                                            </p:tav>
                                          </p:tavLst>
                                        </p:anim>
                                        <p:animEffect transition="in" filter="fade">
                                          <p:cBhvr>
                                            <p:cTn id="87" dur="400"/>
                                            <p:tgtEl>
                                              <p:spTgt spid="22"/>
                                            </p:tgtEl>
                                          </p:cBhvr>
                                        </p:animEffect>
                                      </p:childTnLst>
                                    </p:cTn>
                                  </p:par>
                                </p:childTnLst>
                              </p:cTn>
                            </p:par>
                            <p:par>
                              <p:cTn id="88" fill="hold">
                                <p:stCondLst>
                                  <p:cond delay="5649"/>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childTnLst>
                              </p:cTn>
                            </p:par>
                            <p:par>
                              <p:cTn id="95" fill="hold">
                                <p:stCondLst>
                                  <p:cond delay="6149"/>
                                </p:stCondLst>
                                <p:childTnLst>
                                  <p:par>
                                    <p:cTn id="96" presetID="31"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 calcmode="lin" valueType="num">
                                          <p:cBhvr>
                                            <p:cTn id="100" dur="500" fill="hold"/>
                                            <p:tgtEl>
                                              <p:spTgt spid="38"/>
                                            </p:tgtEl>
                                            <p:attrNameLst>
                                              <p:attrName>style.rotation</p:attrName>
                                            </p:attrNameLst>
                                          </p:cBhvr>
                                          <p:tavLst>
                                            <p:tav tm="0">
                                              <p:val>
                                                <p:fltVal val="90"/>
                                              </p:val>
                                            </p:tav>
                                            <p:tav tm="100000">
                                              <p:val>
                                                <p:fltVal val="0"/>
                                              </p:val>
                                            </p:tav>
                                          </p:tavLst>
                                        </p:anim>
                                        <p:animEffect transition="in" filter="fade">
                                          <p:cBhvr>
                                            <p:cTn id="101" dur="500"/>
                                            <p:tgtEl>
                                              <p:spTgt spid="38"/>
                                            </p:tgtEl>
                                          </p:cBhvr>
                                        </p:animEffect>
                                      </p:childTnLst>
                                    </p:cTn>
                                  </p:par>
                                </p:childTnLst>
                              </p:cTn>
                            </p:par>
                            <p:par>
                              <p:cTn id="102" fill="hold">
                                <p:stCondLst>
                                  <p:cond delay="6649"/>
                                </p:stCondLst>
                                <p:childTnLst>
                                  <p:par>
                                    <p:cTn id="103" presetID="22" presetClass="entr" presetSubtype="2"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right)">
                                          <p:cBhvr>
                                            <p:cTn id="105" dur="500"/>
                                            <p:tgtEl>
                                              <p:spTgt spid="32"/>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right)">
                                          <p:cBhvr>
                                            <p:cTn id="108" dur="500"/>
                                            <p:tgtEl>
                                              <p:spTgt spid="33"/>
                                            </p:tgtEl>
                                          </p:cBhvr>
                                        </p:animEffect>
                                      </p:childTnLst>
                                    </p:cTn>
                                  </p:par>
                                </p:childTnLst>
                              </p:cTn>
                            </p:par>
                            <p:par>
                              <p:cTn id="109" fill="hold">
                                <p:stCondLst>
                                  <p:cond delay="7149"/>
                                </p:stCondLst>
                                <p:childTnLst>
                                  <p:par>
                                    <p:cTn id="110" presetID="31"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7649"/>
                                </p:stCondLst>
                                <p:childTnLst>
                                  <p:par>
                                    <p:cTn id="117" presetID="22" presetClass="entr" presetSubtype="2"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right)">
                                          <p:cBhvr>
                                            <p:cTn id="119" dur="500"/>
                                            <p:tgtEl>
                                              <p:spTgt spid="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par>
                              <p:cTn id="123" fill="hold">
                                <p:stCondLst>
                                  <p:cond delay="8149"/>
                                </p:stCondLst>
                                <p:childTnLst>
                                  <p:par>
                                    <p:cTn id="124" presetID="31"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400" fill="hold"/>
                                            <p:tgtEl>
                                              <p:spTgt spid="25"/>
                                            </p:tgtEl>
                                            <p:attrNameLst>
                                              <p:attrName>ppt_w</p:attrName>
                                            </p:attrNameLst>
                                          </p:cBhvr>
                                          <p:tavLst>
                                            <p:tav tm="0">
                                              <p:val>
                                                <p:fltVal val="0"/>
                                              </p:val>
                                            </p:tav>
                                            <p:tav tm="100000">
                                              <p:val>
                                                <p:strVal val="#ppt_w"/>
                                              </p:val>
                                            </p:tav>
                                          </p:tavLst>
                                        </p:anim>
                                        <p:anim calcmode="lin" valueType="num">
                                          <p:cBhvr>
                                            <p:cTn id="127" dur="400" fill="hold"/>
                                            <p:tgtEl>
                                              <p:spTgt spid="25"/>
                                            </p:tgtEl>
                                            <p:attrNameLst>
                                              <p:attrName>ppt_h</p:attrName>
                                            </p:attrNameLst>
                                          </p:cBhvr>
                                          <p:tavLst>
                                            <p:tav tm="0">
                                              <p:val>
                                                <p:fltVal val="0"/>
                                              </p:val>
                                            </p:tav>
                                            <p:tav tm="100000">
                                              <p:val>
                                                <p:strVal val="#ppt_h"/>
                                              </p:val>
                                            </p:tav>
                                          </p:tavLst>
                                        </p:anim>
                                        <p:anim calcmode="lin" valueType="num">
                                          <p:cBhvr>
                                            <p:cTn id="128" dur="400" fill="hold"/>
                                            <p:tgtEl>
                                              <p:spTgt spid="25"/>
                                            </p:tgtEl>
                                            <p:attrNameLst>
                                              <p:attrName>style.rotation</p:attrName>
                                            </p:attrNameLst>
                                          </p:cBhvr>
                                          <p:tavLst>
                                            <p:tav tm="0">
                                              <p:val>
                                                <p:fltVal val="90"/>
                                              </p:val>
                                            </p:tav>
                                            <p:tav tm="100000">
                                              <p:val>
                                                <p:fltVal val="0"/>
                                              </p:val>
                                            </p:tav>
                                          </p:tavLst>
                                        </p:anim>
                                        <p:animEffect transition="in" filter="fade">
                                          <p:cBhvr>
                                            <p:cTn id="129" dur="400"/>
                                            <p:tgtEl>
                                              <p:spTgt spid="25"/>
                                            </p:tgtEl>
                                          </p:cBhvr>
                                        </p:animEffect>
                                      </p:childTnLst>
                                    </p:cTn>
                                  </p:par>
                                </p:childTnLst>
                              </p:cTn>
                            </p:par>
                            <p:par>
                              <p:cTn id="130" fill="hold">
                                <p:stCondLst>
                                  <p:cond delay="8649"/>
                                </p:stCondLst>
                                <p:childTnLst>
                                  <p:par>
                                    <p:cTn id="131" presetID="22" presetClass="entr" presetSubtype="2" fill="hold" grpId="0"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right)">
                                          <p:cBhvr>
                                            <p:cTn id="133" dur="500"/>
                                            <p:tgtEl>
                                              <p:spTgt spid="36"/>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right)">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0" grpId="0" animBg="1"/>
          <p:bldP spid="12" grpId="0" animBg="1"/>
          <p:bldP spid="13" grpId="0" animBg="1"/>
          <p:bldP spid="14" grpId="0" animBg="1"/>
          <p:bldP spid="15"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9"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3149"/>
                                </p:stCondLst>
                                <p:childTnLst>
                                  <p:par>
                                    <p:cTn id="54" presetID="3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400" fill="hold"/>
                                            <p:tgtEl>
                                              <p:spTgt spid="23"/>
                                            </p:tgtEl>
                                            <p:attrNameLst>
                                              <p:attrName>ppt_w</p:attrName>
                                            </p:attrNameLst>
                                          </p:cBhvr>
                                          <p:tavLst>
                                            <p:tav tm="0">
                                              <p:val>
                                                <p:fltVal val="0"/>
                                              </p:val>
                                            </p:tav>
                                            <p:tav tm="100000">
                                              <p:val>
                                                <p:strVal val="#ppt_w"/>
                                              </p:val>
                                            </p:tav>
                                          </p:tavLst>
                                        </p:anim>
                                        <p:anim calcmode="lin" valueType="num">
                                          <p:cBhvr>
                                            <p:cTn id="57" dur="400" fill="hold"/>
                                            <p:tgtEl>
                                              <p:spTgt spid="23"/>
                                            </p:tgtEl>
                                            <p:attrNameLst>
                                              <p:attrName>ppt_h</p:attrName>
                                            </p:attrNameLst>
                                          </p:cBhvr>
                                          <p:tavLst>
                                            <p:tav tm="0">
                                              <p:val>
                                                <p:fltVal val="0"/>
                                              </p:val>
                                            </p:tav>
                                            <p:tav tm="100000">
                                              <p:val>
                                                <p:strVal val="#ppt_h"/>
                                              </p:val>
                                            </p:tav>
                                          </p:tavLst>
                                        </p:anim>
                                        <p:anim calcmode="lin" valueType="num">
                                          <p:cBhvr>
                                            <p:cTn id="58" dur="400" fill="hold"/>
                                            <p:tgtEl>
                                              <p:spTgt spid="23"/>
                                            </p:tgtEl>
                                            <p:attrNameLst>
                                              <p:attrName>style.rotation</p:attrName>
                                            </p:attrNameLst>
                                          </p:cBhvr>
                                          <p:tavLst>
                                            <p:tav tm="0">
                                              <p:val>
                                                <p:fltVal val="90"/>
                                              </p:val>
                                            </p:tav>
                                            <p:tav tm="100000">
                                              <p:val>
                                                <p:fltVal val="0"/>
                                              </p:val>
                                            </p:tav>
                                          </p:tavLst>
                                        </p:anim>
                                        <p:animEffect transition="in" filter="fade">
                                          <p:cBhvr>
                                            <p:cTn id="59" dur="400"/>
                                            <p:tgtEl>
                                              <p:spTgt spid="23"/>
                                            </p:tgtEl>
                                          </p:cBhvr>
                                        </p:animEffect>
                                      </p:childTnLst>
                                    </p:cTn>
                                  </p:par>
                                </p:childTnLst>
                              </p:cTn>
                            </p:par>
                            <p:par>
                              <p:cTn id="60" fill="hold">
                                <p:stCondLst>
                                  <p:cond delay="3649"/>
                                </p:stCondLst>
                                <p:childTnLst>
                                  <p:par>
                                    <p:cTn id="61" presetID="22" presetClass="entr" presetSubtype="2"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right)">
                                          <p:cBhvr>
                                            <p:cTn id="63" dur="500"/>
                                            <p:tgtEl>
                                              <p:spTgt spid="2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4149"/>
                                </p:stCondLst>
                                <p:childTnLst>
                                  <p:par>
                                    <p:cTn id="68" presetID="3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400" fill="hold"/>
                                            <p:tgtEl>
                                              <p:spTgt spid="24"/>
                                            </p:tgtEl>
                                            <p:attrNameLst>
                                              <p:attrName>ppt_w</p:attrName>
                                            </p:attrNameLst>
                                          </p:cBhvr>
                                          <p:tavLst>
                                            <p:tav tm="0">
                                              <p:val>
                                                <p:fltVal val="0"/>
                                              </p:val>
                                            </p:tav>
                                            <p:tav tm="100000">
                                              <p:val>
                                                <p:strVal val="#ppt_w"/>
                                              </p:val>
                                            </p:tav>
                                          </p:tavLst>
                                        </p:anim>
                                        <p:anim calcmode="lin" valueType="num">
                                          <p:cBhvr>
                                            <p:cTn id="71" dur="400" fill="hold"/>
                                            <p:tgtEl>
                                              <p:spTgt spid="24"/>
                                            </p:tgtEl>
                                            <p:attrNameLst>
                                              <p:attrName>ppt_h</p:attrName>
                                            </p:attrNameLst>
                                          </p:cBhvr>
                                          <p:tavLst>
                                            <p:tav tm="0">
                                              <p:val>
                                                <p:fltVal val="0"/>
                                              </p:val>
                                            </p:tav>
                                            <p:tav tm="100000">
                                              <p:val>
                                                <p:strVal val="#ppt_h"/>
                                              </p:val>
                                            </p:tav>
                                          </p:tavLst>
                                        </p:anim>
                                        <p:anim calcmode="lin" valueType="num">
                                          <p:cBhvr>
                                            <p:cTn id="72" dur="400" fill="hold"/>
                                            <p:tgtEl>
                                              <p:spTgt spid="24"/>
                                            </p:tgtEl>
                                            <p:attrNameLst>
                                              <p:attrName>style.rotation</p:attrName>
                                            </p:attrNameLst>
                                          </p:cBhvr>
                                          <p:tavLst>
                                            <p:tav tm="0">
                                              <p:val>
                                                <p:fltVal val="90"/>
                                              </p:val>
                                            </p:tav>
                                            <p:tav tm="100000">
                                              <p:val>
                                                <p:fltVal val="0"/>
                                              </p:val>
                                            </p:tav>
                                          </p:tavLst>
                                        </p:anim>
                                        <p:animEffect transition="in" filter="fade">
                                          <p:cBhvr>
                                            <p:cTn id="73" dur="400"/>
                                            <p:tgtEl>
                                              <p:spTgt spid="24"/>
                                            </p:tgtEl>
                                          </p:cBhvr>
                                        </p:animEffect>
                                      </p:childTnLst>
                                    </p:cTn>
                                  </p:par>
                                </p:childTnLst>
                              </p:cTn>
                            </p:par>
                            <p:par>
                              <p:cTn id="74" fill="hold">
                                <p:stCondLst>
                                  <p:cond delay="4649"/>
                                </p:stCondLst>
                                <p:childTnLst>
                                  <p:par>
                                    <p:cTn id="75" presetID="22" presetClass="entr" presetSubtype="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right)">
                                          <p:cBhvr>
                                            <p:cTn id="77" dur="500"/>
                                            <p:tgtEl>
                                              <p:spTgt spid="2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right)">
                                          <p:cBhvr>
                                            <p:cTn id="80" dur="500"/>
                                            <p:tgtEl>
                                              <p:spTgt spid="29"/>
                                            </p:tgtEl>
                                          </p:cBhvr>
                                        </p:animEffect>
                                      </p:childTnLst>
                                    </p:cTn>
                                  </p:par>
                                </p:childTnLst>
                              </p:cTn>
                            </p:par>
                            <p:par>
                              <p:cTn id="81" fill="hold">
                                <p:stCondLst>
                                  <p:cond delay="5149"/>
                                </p:stCondLst>
                                <p:childTnLst>
                                  <p:par>
                                    <p:cTn id="82" presetID="31"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400" fill="hold"/>
                                            <p:tgtEl>
                                              <p:spTgt spid="22"/>
                                            </p:tgtEl>
                                            <p:attrNameLst>
                                              <p:attrName>ppt_w</p:attrName>
                                            </p:attrNameLst>
                                          </p:cBhvr>
                                          <p:tavLst>
                                            <p:tav tm="0">
                                              <p:val>
                                                <p:fltVal val="0"/>
                                              </p:val>
                                            </p:tav>
                                            <p:tav tm="100000">
                                              <p:val>
                                                <p:strVal val="#ppt_w"/>
                                              </p:val>
                                            </p:tav>
                                          </p:tavLst>
                                        </p:anim>
                                        <p:anim calcmode="lin" valueType="num">
                                          <p:cBhvr>
                                            <p:cTn id="85" dur="400" fill="hold"/>
                                            <p:tgtEl>
                                              <p:spTgt spid="22"/>
                                            </p:tgtEl>
                                            <p:attrNameLst>
                                              <p:attrName>ppt_h</p:attrName>
                                            </p:attrNameLst>
                                          </p:cBhvr>
                                          <p:tavLst>
                                            <p:tav tm="0">
                                              <p:val>
                                                <p:fltVal val="0"/>
                                              </p:val>
                                            </p:tav>
                                            <p:tav tm="100000">
                                              <p:val>
                                                <p:strVal val="#ppt_h"/>
                                              </p:val>
                                            </p:tav>
                                          </p:tavLst>
                                        </p:anim>
                                        <p:anim calcmode="lin" valueType="num">
                                          <p:cBhvr>
                                            <p:cTn id="86" dur="400" fill="hold"/>
                                            <p:tgtEl>
                                              <p:spTgt spid="22"/>
                                            </p:tgtEl>
                                            <p:attrNameLst>
                                              <p:attrName>style.rotation</p:attrName>
                                            </p:attrNameLst>
                                          </p:cBhvr>
                                          <p:tavLst>
                                            <p:tav tm="0">
                                              <p:val>
                                                <p:fltVal val="90"/>
                                              </p:val>
                                            </p:tav>
                                            <p:tav tm="100000">
                                              <p:val>
                                                <p:fltVal val="0"/>
                                              </p:val>
                                            </p:tav>
                                          </p:tavLst>
                                        </p:anim>
                                        <p:animEffect transition="in" filter="fade">
                                          <p:cBhvr>
                                            <p:cTn id="87" dur="400"/>
                                            <p:tgtEl>
                                              <p:spTgt spid="22"/>
                                            </p:tgtEl>
                                          </p:cBhvr>
                                        </p:animEffect>
                                      </p:childTnLst>
                                    </p:cTn>
                                  </p:par>
                                </p:childTnLst>
                              </p:cTn>
                            </p:par>
                            <p:par>
                              <p:cTn id="88" fill="hold">
                                <p:stCondLst>
                                  <p:cond delay="5649"/>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childTnLst>
                              </p:cTn>
                            </p:par>
                            <p:par>
                              <p:cTn id="95" fill="hold">
                                <p:stCondLst>
                                  <p:cond delay="6149"/>
                                </p:stCondLst>
                                <p:childTnLst>
                                  <p:par>
                                    <p:cTn id="96" presetID="31"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 calcmode="lin" valueType="num">
                                          <p:cBhvr>
                                            <p:cTn id="100" dur="500" fill="hold"/>
                                            <p:tgtEl>
                                              <p:spTgt spid="38"/>
                                            </p:tgtEl>
                                            <p:attrNameLst>
                                              <p:attrName>style.rotation</p:attrName>
                                            </p:attrNameLst>
                                          </p:cBhvr>
                                          <p:tavLst>
                                            <p:tav tm="0">
                                              <p:val>
                                                <p:fltVal val="90"/>
                                              </p:val>
                                            </p:tav>
                                            <p:tav tm="100000">
                                              <p:val>
                                                <p:fltVal val="0"/>
                                              </p:val>
                                            </p:tav>
                                          </p:tavLst>
                                        </p:anim>
                                        <p:animEffect transition="in" filter="fade">
                                          <p:cBhvr>
                                            <p:cTn id="101" dur="500"/>
                                            <p:tgtEl>
                                              <p:spTgt spid="38"/>
                                            </p:tgtEl>
                                          </p:cBhvr>
                                        </p:animEffect>
                                      </p:childTnLst>
                                    </p:cTn>
                                  </p:par>
                                </p:childTnLst>
                              </p:cTn>
                            </p:par>
                            <p:par>
                              <p:cTn id="102" fill="hold">
                                <p:stCondLst>
                                  <p:cond delay="6649"/>
                                </p:stCondLst>
                                <p:childTnLst>
                                  <p:par>
                                    <p:cTn id="103" presetID="22" presetClass="entr" presetSubtype="2"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right)">
                                          <p:cBhvr>
                                            <p:cTn id="105" dur="500"/>
                                            <p:tgtEl>
                                              <p:spTgt spid="32"/>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right)">
                                          <p:cBhvr>
                                            <p:cTn id="108" dur="500"/>
                                            <p:tgtEl>
                                              <p:spTgt spid="33"/>
                                            </p:tgtEl>
                                          </p:cBhvr>
                                        </p:animEffect>
                                      </p:childTnLst>
                                    </p:cTn>
                                  </p:par>
                                </p:childTnLst>
                              </p:cTn>
                            </p:par>
                            <p:par>
                              <p:cTn id="109" fill="hold">
                                <p:stCondLst>
                                  <p:cond delay="7149"/>
                                </p:stCondLst>
                                <p:childTnLst>
                                  <p:par>
                                    <p:cTn id="110" presetID="31"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7649"/>
                                </p:stCondLst>
                                <p:childTnLst>
                                  <p:par>
                                    <p:cTn id="117" presetID="22" presetClass="entr" presetSubtype="2"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right)">
                                          <p:cBhvr>
                                            <p:cTn id="119" dur="500"/>
                                            <p:tgtEl>
                                              <p:spTgt spid="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par>
                              <p:cTn id="123" fill="hold">
                                <p:stCondLst>
                                  <p:cond delay="8149"/>
                                </p:stCondLst>
                                <p:childTnLst>
                                  <p:par>
                                    <p:cTn id="124" presetID="31"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400" fill="hold"/>
                                            <p:tgtEl>
                                              <p:spTgt spid="25"/>
                                            </p:tgtEl>
                                            <p:attrNameLst>
                                              <p:attrName>ppt_w</p:attrName>
                                            </p:attrNameLst>
                                          </p:cBhvr>
                                          <p:tavLst>
                                            <p:tav tm="0">
                                              <p:val>
                                                <p:fltVal val="0"/>
                                              </p:val>
                                            </p:tav>
                                            <p:tav tm="100000">
                                              <p:val>
                                                <p:strVal val="#ppt_w"/>
                                              </p:val>
                                            </p:tav>
                                          </p:tavLst>
                                        </p:anim>
                                        <p:anim calcmode="lin" valueType="num">
                                          <p:cBhvr>
                                            <p:cTn id="127" dur="400" fill="hold"/>
                                            <p:tgtEl>
                                              <p:spTgt spid="25"/>
                                            </p:tgtEl>
                                            <p:attrNameLst>
                                              <p:attrName>ppt_h</p:attrName>
                                            </p:attrNameLst>
                                          </p:cBhvr>
                                          <p:tavLst>
                                            <p:tav tm="0">
                                              <p:val>
                                                <p:fltVal val="0"/>
                                              </p:val>
                                            </p:tav>
                                            <p:tav tm="100000">
                                              <p:val>
                                                <p:strVal val="#ppt_h"/>
                                              </p:val>
                                            </p:tav>
                                          </p:tavLst>
                                        </p:anim>
                                        <p:anim calcmode="lin" valueType="num">
                                          <p:cBhvr>
                                            <p:cTn id="128" dur="400" fill="hold"/>
                                            <p:tgtEl>
                                              <p:spTgt spid="25"/>
                                            </p:tgtEl>
                                            <p:attrNameLst>
                                              <p:attrName>style.rotation</p:attrName>
                                            </p:attrNameLst>
                                          </p:cBhvr>
                                          <p:tavLst>
                                            <p:tav tm="0">
                                              <p:val>
                                                <p:fltVal val="90"/>
                                              </p:val>
                                            </p:tav>
                                            <p:tav tm="100000">
                                              <p:val>
                                                <p:fltVal val="0"/>
                                              </p:val>
                                            </p:tav>
                                          </p:tavLst>
                                        </p:anim>
                                        <p:animEffect transition="in" filter="fade">
                                          <p:cBhvr>
                                            <p:cTn id="129" dur="400"/>
                                            <p:tgtEl>
                                              <p:spTgt spid="25"/>
                                            </p:tgtEl>
                                          </p:cBhvr>
                                        </p:animEffect>
                                      </p:childTnLst>
                                    </p:cTn>
                                  </p:par>
                                </p:childTnLst>
                              </p:cTn>
                            </p:par>
                            <p:par>
                              <p:cTn id="130" fill="hold">
                                <p:stCondLst>
                                  <p:cond delay="8649"/>
                                </p:stCondLst>
                                <p:childTnLst>
                                  <p:par>
                                    <p:cTn id="131" presetID="22" presetClass="entr" presetSubtype="2" fill="hold" grpId="0"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right)">
                                          <p:cBhvr>
                                            <p:cTn id="133" dur="500"/>
                                            <p:tgtEl>
                                              <p:spTgt spid="36"/>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right)">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0" grpId="0" animBg="1"/>
          <p:bldP spid="12" grpId="0" animBg="1"/>
          <p:bldP spid="13" grpId="0" animBg="1"/>
          <p:bldP spid="14" grpId="0" animBg="1"/>
          <p:bldP spid="15"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MH_Other_4"/>
          <p:cNvCxnSpPr/>
          <p:nvPr>
            <p:custDataLst>
              <p:tags r:id="rId1"/>
            </p:custDataLst>
          </p:nvPr>
        </p:nvCxnSpPr>
        <p:spPr>
          <a:xfrm>
            <a:off x="2606113" y="1640862"/>
            <a:ext cx="120053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MH_Other_4"/>
          <p:cNvCxnSpPr/>
          <p:nvPr>
            <p:custDataLst>
              <p:tags r:id="rId2"/>
            </p:custDataLst>
          </p:nvPr>
        </p:nvCxnSpPr>
        <p:spPr>
          <a:xfrm>
            <a:off x="2802952" y="2411825"/>
            <a:ext cx="10036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MH_Other_4"/>
          <p:cNvCxnSpPr/>
          <p:nvPr>
            <p:custDataLst>
              <p:tags r:id="rId3"/>
            </p:custDataLst>
          </p:nvPr>
        </p:nvCxnSpPr>
        <p:spPr>
          <a:xfrm>
            <a:off x="2513091" y="3182793"/>
            <a:ext cx="129355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MH_Other_4"/>
          <p:cNvCxnSpPr/>
          <p:nvPr>
            <p:custDataLst>
              <p:tags r:id="rId4"/>
            </p:custDataLst>
          </p:nvPr>
        </p:nvCxnSpPr>
        <p:spPr>
          <a:xfrm>
            <a:off x="2802952" y="3953755"/>
            <a:ext cx="10036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发展历程</a:t>
            </a:r>
            <a:endParaRPr lang="id-ID"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2535036"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DEVELOPMENT COURSE</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grpSp>
        <p:nvGrpSpPr>
          <p:cNvPr id="49" name="组合 48"/>
          <p:cNvGrpSpPr/>
          <p:nvPr/>
        </p:nvGrpSpPr>
        <p:grpSpPr>
          <a:xfrm>
            <a:off x="4237025" y="1213745"/>
            <a:ext cx="3677076" cy="757744"/>
            <a:chOff x="6041001" y="1937629"/>
            <a:chExt cx="4902769" cy="1010324"/>
          </a:xfrm>
        </p:grpSpPr>
        <p:sp>
          <p:nvSpPr>
            <p:cNvPr id="50" name="MH_Text_2"/>
            <p:cNvSpPr txBox="1"/>
            <p:nvPr>
              <p:custDataLst>
                <p:tags r:id="rId5"/>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51" name="MH_SubTitle_2"/>
            <p:cNvSpPr txBox="1"/>
            <p:nvPr>
              <p:custDataLst>
                <p:tags r:id="rId6"/>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grpSp>
      <p:sp>
        <p:nvSpPr>
          <p:cNvPr id="52" name="MH_Other_1"/>
          <p:cNvSpPr/>
          <p:nvPr>
            <p:custDataLst>
              <p:tags r:id="rId7"/>
            </p:custDataLst>
          </p:nvPr>
        </p:nvSpPr>
        <p:spPr>
          <a:xfrm rot="21439215">
            <a:off x="2134919" y="2076465"/>
            <a:ext cx="742596" cy="752226"/>
          </a:xfrm>
          <a:prstGeom prst="roundRect">
            <a:avLst>
              <a:gd name="adj" fmla="val 185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2016</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sp>
        <p:nvSpPr>
          <p:cNvPr id="53" name="MH_Other_3"/>
          <p:cNvSpPr/>
          <p:nvPr>
            <p:custDataLst>
              <p:tags r:id="rId8"/>
            </p:custDataLst>
          </p:nvPr>
        </p:nvSpPr>
        <p:spPr>
          <a:xfrm rot="183635">
            <a:off x="1927255" y="1311718"/>
            <a:ext cx="743559" cy="752226"/>
          </a:xfrm>
          <a:prstGeom prst="roundRect">
            <a:avLst>
              <a:gd name="adj" fmla="val 185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2015</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sp>
        <p:nvSpPr>
          <p:cNvPr id="54" name="MH_Other_1"/>
          <p:cNvSpPr/>
          <p:nvPr>
            <p:custDataLst>
              <p:tags r:id="rId9"/>
            </p:custDataLst>
          </p:nvPr>
        </p:nvSpPr>
        <p:spPr>
          <a:xfrm>
            <a:off x="1854753" y="2856523"/>
            <a:ext cx="742596" cy="752226"/>
          </a:xfrm>
          <a:prstGeom prst="roundRect">
            <a:avLst>
              <a:gd name="adj" fmla="val 185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2017</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sp>
        <p:nvSpPr>
          <p:cNvPr id="55" name="MH_Other_1"/>
          <p:cNvSpPr/>
          <p:nvPr>
            <p:custDataLst>
              <p:tags r:id="rId10"/>
            </p:custDataLst>
          </p:nvPr>
        </p:nvSpPr>
        <p:spPr>
          <a:xfrm rot="21261977">
            <a:off x="2109481" y="3610729"/>
            <a:ext cx="742596" cy="752226"/>
          </a:xfrm>
          <a:prstGeom prst="roundRect">
            <a:avLst>
              <a:gd name="adj" fmla="val 185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1600" dirty="0">
                <a:solidFill>
                  <a:srgbClr val="FFFFFF"/>
                </a:solidFill>
                <a:latin typeface="Arial" panose="020B0604020202020204"/>
                <a:ea typeface="微软雅黑" panose="020B0503020204020204" pitchFamily="34" charset="-122"/>
                <a:sym typeface="Arial" panose="020B0604020202020204"/>
              </a:rPr>
              <a:t>2018</a:t>
            </a:r>
            <a:endParaRPr lang="zh-CN" altLang="en-US" sz="1600" dirty="0">
              <a:solidFill>
                <a:srgbClr val="FFFFFF"/>
              </a:solidFill>
              <a:latin typeface="Arial" panose="020B0604020202020204"/>
              <a:ea typeface="微软雅黑" panose="020B0503020204020204" pitchFamily="34" charset="-122"/>
              <a:sym typeface="Arial" panose="020B0604020202020204"/>
            </a:endParaRPr>
          </a:p>
        </p:txBody>
      </p:sp>
      <p:grpSp>
        <p:nvGrpSpPr>
          <p:cNvPr id="59" name="组合 58"/>
          <p:cNvGrpSpPr/>
          <p:nvPr/>
        </p:nvGrpSpPr>
        <p:grpSpPr>
          <a:xfrm>
            <a:off x="4237025" y="2029958"/>
            <a:ext cx="3677076" cy="746859"/>
            <a:chOff x="6041001" y="1952143"/>
            <a:chExt cx="4902769" cy="995810"/>
          </a:xfrm>
        </p:grpSpPr>
        <p:sp>
          <p:nvSpPr>
            <p:cNvPr id="60"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61"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grpSp>
      <p:grpSp>
        <p:nvGrpSpPr>
          <p:cNvPr id="62" name="组合 61"/>
          <p:cNvGrpSpPr/>
          <p:nvPr/>
        </p:nvGrpSpPr>
        <p:grpSpPr>
          <a:xfrm>
            <a:off x="4237025" y="2835295"/>
            <a:ext cx="3677076" cy="746859"/>
            <a:chOff x="6041001" y="1952143"/>
            <a:chExt cx="4902769" cy="995810"/>
          </a:xfrm>
        </p:grpSpPr>
        <p:sp>
          <p:nvSpPr>
            <p:cNvPr id="63"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64"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grpSp>
      <p:grpSp>
        <p:nvGrpSpPr>
          <p:cNvPr id="65" name="组合 64"/>
          <p:cNvGrpSpPr/>
          <p:nvPr/>
        </p:nvGrpSpPr>
        <p:grpSpPr>
          <a:xfrm>
            <a:off x="4237025" y="3651510"/>
            <a:ext cx="3677076" cy="735969"/>
            <a:chOff x="6041001" y="1966657"/>
            <a:chExt cx="4902769" cy="981296"/>
          </a:xfrm>
        </p:grpSpPr>
        <p:sp>
          <p:nvSpPr>
            <p:cNvPr id="66" name="MH_Text_2"/>
            <p:cNvSpPr txBox="1"/>
            <p:nvPr>
              <p:custDataLst>
                <p:tags r:id="rId15"/>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67" name="MH_SubTitle_2"/>
            <p:cNvSpPr txBox="1"/>
            <p:nvPr>
              <p:custDataLst>
                <p:tags r:id="rId16"/>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chemeClr val="tx2"/>
                  </a:solidFill>
                  <a:latin typeface="Arial" panose="020B0604020202020204"/>
                  <a:ea typeface="微软雅黑" panose="020B0503020204020204" pitchFamily="34" charset="-122"/>
                  <a:sym typeface="Arial" panose="020B0604020202020204"/>
                </a:rPr>
                <a:t>添加标题文字</a:t>
              </a:r>
              <a:endParaRPr lang="zh-CN" altLang="en-US" sz="1400" b="1" dirty="0">
                <a:solidFill>
                  <a:schemeClr val="tx2"/>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149"/>
                            </p:stCondLst>
                            <p:childTnLst>
                              <p:par>
                                <p:cTn id="33" presetID="22" presetClass="entr" presetSubtype="8"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par>
                          <p:cTn id="36" fill="hold">
                            <p:stCondLst>
                              <p:cond delay="3649"/>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par>
                          <p:cTn id="40" fill="hold">
                            <p:stCondLst>
                              <p:cond delay="4149"/>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4649"/>
                            </p:stCondLst>
                            <p:childTnLst>
                              <p:par>
                                <p:cTn id="45" presetID="22" presetClass="entr" presetSubtype="8"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par>
                          <p:cTn id="48" fill="hold">
                            <p:stCondLst>
                              <p:cond delay="5149"/>
                            </p:stCondLst>
                            <p:childTnLst>
                              <p:par>
                                <p:cTn id="49" presetID="22" presetClass="entr" presetSubtype="8"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par>
                          <p:cTn id="52" fill="hold">
                            <p:stCondLst>
                              <p:cond delay="5649"/>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149"/>
                            </p:stCondLst>
                            <p:childTnLst>
                              <p:par>
                                <p:cTn id="57" presetID="22" presetClass="entr" presetSubtype="8"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6649"/>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childTnLst>
                          </p:cTn>
                        </p:par>
                        <p:par>
                          <p:cTn id="64" fill="hold">
                            <p:stCondLst>
                              <p:cond delay="7149"/>
                            </p:stCondLst>
                            <p:childTnLst>
                              <p:par>
                                <p:cTn id="65" presetID="10"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7649"/>
                            </p:stCondLst>
                            <p:childTnLst>
                              <p:par>
                                <p:cTn id="69" presetID="22" presetClass="entr" presetSubtype="8"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par>
                          <p:cTn id="72" fill="hold">
                            <p:stCondLst>
                              <p:cond delay="8149"/>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产品介绍</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111100"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PRODUCT INTRODUCTION</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27" name="平行四边形 26"/>
          <p:cNvSpPr/>
          <p:nvPr/>
        </p:nvSpPr>
        <p:spPr>
          <a:xfrm>
            <a:off x="999021" y="1276754"/>
            <a:ext cx="1900771" cy="1371178"/>
          </a:xfrm>
          <a:prstGeom prst="parallelogram">
            <a:avLst/>
          </a:prstGeom>
          <a:blipFill>
            <a:blip r:embed="rId1">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8" name="平行四边形 27"/>
          <p:cNvSpPr/>
          <p:nvPr/>
        </p:nvSpPr>
        <p:spPr>
          <a:xfrm>
            <a:off x="2747420" y="1276754"/>
            <a:ext cx="1900771" cy="1371178"/>
          </a:xfrm>
          <a:prstGeom prst="parallelogram">
            <a:avLst/>
          </a:prstGeom>
          <a:blipFill>
            <a:blip r:embed="rId2">
              <a:extLst>
                <a:ext uri="{28A0092B-C50C-407E-A947-70E740481C1C}">
                  <a14:useLocalDpi xmlns:a14="http://schemas.microsoft.com/office/drawing/2010/main" val="0"/>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9" name="平行四边形 28"/>
          <p:cNvSpPr/>
          <p:nvPr/>
        </p:nvSpPr>
        <p:spPr>
          <a:xfrm>
            <a:off x="4499716" y="1276754"/>
            <a:ext cx="1900771" cy="1371178"/>
          </a:xfrm>
          <a:prstGeom prst="parallelogram">
            <a:avLst/>
          </a:prstGeom>
          <a:blipFill>
            <a:blip r:embed="rId3"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0" name="平行四边形 29"/>
          <p:cNvSpPr/>
          <p:nvPr/>
        </p:nvSpPr>
        <p:spPr>
          <a:xfrm>
            <a:off x="6252011" y="1276754"/>
            <a:ext cx="1900771" cy="1371178"/>
          </a:xfrm>
          <a:prstGeom prst="parallelogram">
            <a:avLst/>
          </a:prstGeom>
          <a:blipFill>
            <a:blip r:embed="rId4" cstate="print">
              <a:extLst>
                <a:ext uri="{28A0092B-C50C-407E-A947-70E740481C1C}">
                  <a14:useLocalDpi xmlns:a14="http://schemas.microsoft.com/office/drawing/2010/main" val="0"/>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nvGrpSpPr>
          <p:cNvPr id="32" name="组合 31"/>
          <p:cNvGrpSpPr/>
          <p:nvPr/>
        </p:nvGrpSpPr>
        <p:grpSpPr>
          <a:xfrm>
            <a:off x="6586625" y="3075806"/>
            <a:ext cx="1231543" cy="253906"/>
            <a:chOff x="6401594" y="3274594"/>
            <a:chExt cx="1231756" cy="253986"/>
          </a:xfrm>
        </p:grpSpPr>
        <p:sp>
          <p:nvSpPr>
            <p:cNvPr id="33" name="圆角矩形 32"/>
            <p:cNvSpPr/>
            <p:nvPr/>
          </p:nvSpPr>
          <p:spPr>
            <a:xfrm>
              <a:off x="6401594" y="327463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4"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endParaRPr lang="zh-CN" altLang="en-US" sz="1200" dirty="0">
                <a:solidFill>
                  <a:schemeClr val="bg1"/>
                </a:solidFill>
                <a:latin typeface="Arial" panose="020B0604020202020204"/>
                <a:ea typeface="微软雅黑" panose="020B0503020204020204" pitchFamily="34" charset="-122"/>
                <a:sym typeface="Arial" panose="020B0604020202020204"/>
              </a:endParaRPr>
            </a:p>
          </p:txBody>
        </p:sp>
      </p:grpSp>
      <p:sp>
        <p:nvSpPr>
          <p:cNvPr id="35" name="矩形 1"/>
          <p:cNvSpPr>
            <a:spLocks noChangeArrowheads="1"/>
          </p:cNvSpPr>
          <p:nvPr/>
        </p:nvSpPr>
        <p:spPr bwMode="auto">
          <a:xfrm>
            <a:off x="6420123"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grpSp>
        <p:nvGrpSpPr>
          <p:cNvPr id="37" name="组合 36"/>
          <p:cNvGrpSpPr/>
          <p:nvPr/>
        </p:nvGrpSpPr>
        <p:grpSpPr>
          <a:xfrm>
            <a:off x="4776994" y="3075806"/>
            <a:ext cx="1231543" cy="253906"/>
            <a:chOff x="6401594" y="3274594"/>
            <a:chExt cx="1231756" cy="253986"/>
          </a:xfrm>
        </p:grpSpPr>
        <p:sp>
          <p:nvSpPr>
            <p:cNvPr id="38" name="圆角矩形 37"/>
            <p:cNvSpPr/>
            <p:nvPr/>
          </p:nvSpPr>
          <p:spPr>
            <a:xfrm>
              <a:off x="6401594" y="3274634"/>
              <a:ext cx="1231756" cy="253906"/>
            </a:xfrm>
            <a:prstGeom prst="roundRect">
              <a:avLst>
                <a:gd name="adj" fmla="val 41676"/>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9"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endParaRPr lang="zh-CN" altLang="en-US" sz="1200" dirty="0">
                <a:solidFill>
                  <a:schemeClr val="bg1"/>
                </a:solidFill>
                <a:latin typeface="Arial" panose="020B0604020202020204"/>
                <a:ea typeface="微软雅黑" panose="020B0503020204020204" pitchFamily="34" charset="-122"/>
                <a:sym typeface="Arial" panose="020B0604020202020204"/>
              </a:endParaRPr>
            </a:p>
          </p:txBody>
        </p:sp>
      </p:grpSp>
      <p:sp>
        <p:nvSpPr>
          <p:cNvPr id="40" name="矩形 1"/>
          <p:cNvSpPr>
            <a:spLocks noChangeArrowheads="1"/>
          </p:cNvSpPr>
          <p:nvPr/>
        </p:nvSpPr>
        <p:spPr bwMode="auto">
          <a:xfrm>
            <a:off x="4610492"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grpSp>
        <p:nvGrpSpPr>
          <p:cNvPr id="42" name="组合 41"/>
          <p:cNvGrpSpPr/>
          <p:nvPr/>
        </p:nvGrpSpPr>
        <p:grpSpPr>
          <a:xfrm>
            <a:off x="2967362" y="3075806"/>
            <a:ext cx="1231543" cy="253906"/>
            <a:chOff x="6401594" y="3274594"/>
            <a:chExt cx="1231756" cy="253986"/>
          </a:xfrm>
        </p:grpSpPr>
        <p:sp>
          <p:nvSpPr>
            <p:cNvPr id="43" name="圆角矩形 42"/>
            <p:cNvSpPr/>
            <p:nvPr/>
          </p:nvSpPr>
          <p:spPr>
            <a:xfrm>
              <a:off x="6401594" y="327463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4"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endParaRPr lang="zh-CN" altLang="en-US" sz="1200" dirty="0">
                <a:solidFill>
                  <a:schemeClr val="bg1"/>
                </a:solidFill>
                <a:latin typeface="Arial" panose="020B0604020202020204"/>
                <a:ea typeface="微软雅黑" panose="020B0503020204020204" pitchFamily="34" charset="-122"/>
                <a:sym typeface="Arial" panose="020B0604020202020204"/>
              </a:endParaRPr>
            </a:p>
          </p:txBody>
        </p:sp>
      </p:grpSp>
      <p:sp>
        <p:nvSpPr>
          <p:cNvPr id="45" name="矩形 1"/>
          <p:cNvSpPr>
            <a:spLocks noChangeArrowheads="1"/>
          </p:cNvSpPr>
          <p:nvPr/>
        </p:nvSpPr>
        <p:spPr bwMode="auto">
          <a:xfrm>
            <a:off x="2800860"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grpSp>
        <p:nvGrpSpPr>
          <p:cNvPr id="47" name="组合 46"/>
          <p:cNvGrpSpPr/>
          <p:nvPr/>
        </p:nvGrpSpPr>
        <p:grpSpPr>
          <a:xfrm>
            <a:off x="1157730" y="3075806"/>
            <a:ext cx="1231543" cy="253906"/>
            <a:chOff x="6401594" y="3274594"/>
            <a:chExt cx="1231756" cy="253986"/>
          </a:xfrm>
        </p:grpSpPr>
        <p:sp>
          <p:nvSpPr>
            <p:cNvPr id="68" name="圆角矩形 67"/>
            <p:cNvSpPr/>
            <p:nvPr/>
          </p:nvSpPr>
          <p:spPr>
            <a:xfrm>
              <a:off x="6401594" y="3274634"/>
              <a:ext cx="1231756" cy="253906"/>
            </a:xfrm>
            <a:prstGeom prst="roundRect">
              <a:avLst>
                <a:gd name="adj" fmla="val 41676"/>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9" name="矩形 9"/>
            <p:cNvSpPr>
              <a:spLocks noChangeArrowheads="1"/>
            </p:cNvSpPr>
            <p:nvPr/>
          </p:nvSpPr>
          <p:spPr bwMode="auto">
            <a:xfrm>
              <a:off x="6439694"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Arial" panose="020B0604020202020204"/>
                  <a:ea typeface="微软雅黑" panose="020B0503020204020204" pitchFamily="34" charset="-122"/>
                  <a:sym typeface="Arial" panose="020B0604020202020204"/>
                </a:rPr>
                <a:t>添加详细文字</a:t>
              </a:r>
              <a:endParaRPr lang="zh-CN" altLang="en-US" sz="1200" dirty="0">
                <a:solidFill>
                  <a:schemeClr val="bg1"/>
                </a:solidFill>
                <a:latin typeface="Arial" panose="020B0604020202020204"/>
                <a:ea typeface="微软雅黑" panose="020B0503020204020204" pitchFamily="34" charset="-122"/>
                <a:sym typeface="Arial" panose="020B0604020202020204"/>
              </a:endParaRPr>
            </a:p>
          </p:txBody>
        </p:sp>
      </p:grpSp>
      <p:sp>
        <p:nvSpPr>
          <p:cNvPr id="70" name="矩形 1"/>
          <p:cNvSpPr>
            <a:spLocks noChangeArrowheads="1"/>
          </p:cNvSpPr>
          <p:nvPr/>
        </p:nvSpPr>
        <p:spPr bwMode="auto">
          <a:xfrm>
            <a:off x="991228" y="3421617"/>
            <a:ext cx="1564547" cy="9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Arial" panose="020B0604020202020204"/>
                <a:ea typeface="微软雅黑" panose="020B0503020204020204" pitchFamily="34" charset="-122"/>
                <a:sym typeface="Arial" panose="020B0604020202020204"/>
              </a:rPr>
              <a:t>此处添加标题内容点击此处添加内容点击此处添加内容此处添加标题内容点击此处添加内容点击此处添加内容</a:t>
            </a:r>
            <a:endParaRPr lang="zh-CN" altLang="zh-CN" sz="900" dirty="0">
              <a:solidFill>
                <a:srgbClr val="595959"/>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8" fill="hold" grpId="0" nodeType="afterEffect" p14:presetBounceEnd="34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34000">
                                          <p:cBhvr additive="base">
                                            <p:cTn id="31" dur="500" fill="hold"/>
                                            <p:tgtEl>
                                              <p:spTgt spid="30"/>
                                            </p:tgtEl>
                                            <p:attrNameLst>
                                              <p:attrName>ppt_x</p:attrName>
                                            </p:attrNameLst>
                                          </p:cBhvr>
                                          <p:tavLst>
                                            <p:tav tm="0">
                                              <p:val>
                                                <p:strVal val="0-#ppt_w/2"/>
                                              </p:val>
                                            </p:tav>
                                            <p:tav tm="100000">
                                              <p:val>
                                                <p:strVal val="#ppt_x"/>
                                              </p:val>
                                            </p:tav>
                                          </p:tavLst>
                                        </p:anim>
                                        <p:anim calcmode="lin" valueType="num" p14:bounceEnd="34000">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34000">
                                      <p:stCondLst>
                                        <p:cond delay="200"/>
                                      </p:stCondLst>
                                      <p:childTnLst>
                                        <p:set>
                                          <p:cBhvr>
                                            <p:cTn id="34" dur="1" fill="hold">
                                              <p:stCondLst>
                                                <p:cond delay="0"/>
                                              </p:stCondLst>
                                            </p:cTn>
                                            <p:tgtEl>
                                              <p:spTgt spid="29"/>
                                            </p:tgtEl>
                                            <p:attrNameLst>
                                              <p:attrName>style.visibility</p:attrName>
                                            </p:attrNameLst>
                                          </p:cBhvr>
                                          <p:to>
                                            <p:strVal val="visible"/>
                                          </p:to>
                                        </p:set>
                                        <p:anim calcmode="lin" valueType="num" p14:bounceEnd="34000">
                                          <p:cBhvr additive="base">
                                            <p:cTn id="35" dur="500" fill="hold"/>
                                            <p:tgtEl>
                                              <p:spTgt spid="29"/>
                                            </p:tgtEl>
                                            <p:attrNameLst>
                                              <p:attrName>ppt_x</p:attrName>
                                            </p:attrNameLst>
                                          </p:cBhvr>
                                          <p:tavLst>
                                            <p:tav tm="0">
                                              <p:val>
                                                <p:strVal val="0-#ppt_w/2"/>
                                              </p:val>
                                            </p:tav>
                                            <p:tav tm="100000">
                                              <p:val>
                                                <p:strVal val="#ppt_x"/>
                                              </p:val>
                                            </p:tav>
                                          </p:tavLst>
                                        </p:anim>
                                        <p:anim calcmode="lin" valueType="num" p14:bounceEnd="34000">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34000">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14:bounceEnd="34000">
                                          <p:cBhvr additive="base">
                                            <p:cTn id="39" dur="500" fill="hold"/>
                                            <p:tgtEl>
                                              <p:spTgt spid="28"/>
                                            </p:tgtEl>
                                            <p:attrNameLst>
                                              <p:attrName>ppt_x</p:attrName>
                                            </p:attrNameLst>
                                          </p:cBhvr>
                                          <p:tavLst>
                                            <p:tav tm="0">
                                              <p:val>
                                                <p:strVal val="0-#ppt_w/2"/>
                                              </p:val>
                                            </p:tav>
                                            <p:tav tm="100000">
                                              <p:val>
                                                <p:strVal val="#ppt_x"/>
                                              </p:val>
                                            </p:tav>
                                          </p:tavLst>
                                        </p:anim>
                                        <p:anim calcmode="lin" valueType="num" p14:bounceEnd="34000">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34000">
                                      <p:stCondLst>
                                        <p:cond delay="700"/>
                                      </p:stCondLst>
                                      <p:childTnLst>
                                        <p:set>
                                          <p:cBhvr>
                                            <p:cTn id="42" dur="1" fill="hold">
                                              <p:stCondLst>
                                                <p:cond delay="0"/>
                                              </p:stCondLst>
                                            </p:cTn>
                                            <p:tgtEl>
                                              <p:spTgt spid="27"/>
                                            </p:tgtEl>
                                            <p:attrNameLst>
                                              <p:attrName>style.visibility</p:attrName>
                                            </p:attrNameLst>
                                          </p:cBhvr>
                                          <p:to>
                                            <p:strVal val="visible"/>
                                          </p:to>
                                        </p:set>
                                        <p:anim calcmode="lin" valueType="num" p14:bounceEnd="34000">
                                          <p:cBhvr additive="base">
                                            <p:cTn id="43" dur="500" fill="hold"/>
                                            <p:tgtEl>
                                              <p:spTgt spid="27"/>
                                            </p:tgtEl>
                                            <p:attrNameLst>
                                              <p:attrName>ppt_x</p:attrName>
                                            </p:attrNameLst>
                                          </p:cBhvr>
                                          <p:tavLst>
                                            <p:tav tm="0">
                                              <p:val>
                                                <p:strVal val="0-#ppt_w/2"/>
                                              </p:val>
                                            </p:tav>
                                            <p:tav tm="100000">
                                              <p:val>
                                                <p:strVal val="#ppt_x"/>
                                              </p:val>
                                            </p:tav>
                                          </p:tavLst>
                                        </p:anim>
                                        <p:anim calcmode="lin" valueType="num" p14:bounceEnd="34000">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3149"/>
                                </p:stCondLst>
                                <p:childTnLst>
                                  <p:par>
                                    <p:cTn id="46" presetID="16" presetClass="entr" presetSubtype="2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3649"/>
                                </p:stCondLst>
                                <p:childTnLst>
                                  <p:par>
                                    <p:cTn id="55" presetID="16" presetClass="entr" presetSubtype="21"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149"/>
                                </p:stCondLst>
                                <p:childTnLst>
                                  <p:par>
                                    <p:cTn id="64" presetID="16" presetClass="entr" presetSubtype="21"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4649"/>
                                </p:stCondLst>
                                <p:childTnLst>
                                  <p:par>
                                    <p:cTn id="73" presetID="16" presetClass="entr" presetSubtype="21"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7" grpId="0" animBg="1"/>
          <p:bldP spid="28" grpId="0" animBg="1"/>
          <p:bldP spid="29" grpId="0" animBg="1"/>
          <p:bldP spid="30" grpId="0" animBg="1"/>
          <p:bldP spid="35" grpId="0"/>
          <p:bldP spid="40" grpId="0"/>
          <p:bldP spid="45" grpId="0"/>
          <p:bldP spid="7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649"/>
                                </p:stCondLst>
                                <p:childTnLst>
                                  <p:par>
                                    <p:cTn id="29" presetID="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3149"/>
                                </p:stCondLst>
                                <p:childTnLst>
                                  <p:par>
                                    <p:cTn id="46" presetID="16" presetClass="entr" presetSubtype="2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3649"/>
                                </p:stCondLst>
                                <p:childTnLst>
                                  <p:par>
                                    <p:cTn id="55" presetID="16" presetClass="entr" presetSubtype="21"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149"/>
                                </p:stCondLst>
                                <p:childTnLst>
                                  <p:par>
                                    <p:cTn id="64" presetID="16" presetClass="entr" presetSubtype="21"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4649"/>
                                </p:stCondLst>
                                <p:childTnLst>
                                  <p:par>
                                    <p:cTn id="73" presetID="16" presetClass="entr" presetSubtype="21"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7" grpId="0" animBg="1"/>
          <p:bldP spid="28" grpId="0" animBg="1"/>
          <p:bldP spid="29" grpId="0" animBg="1"/>
          <p:bldP spid="30" grpId="0" animBg="1"/>
          <p:bldP spid="35" grpId="0"/>
          <p:bldP spid="40" grpId="0"/>
          <p:bldP spid="45" grpId="0"/>
          <p:bldP spid="7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6" name="矩形 15"/>
          <p:cNvSpPr/>
          <p:nvPr/>
        </p:nvSpPr>
        <p:spPr>
          <a:xfrm>
            <a:off x="7668344" y="134164"/>
            <a:ext cx="1096775" cy="553998"/>
          </a:xfrm>
          <a:prstGeom prst="rect">
            <a:avLst/>
          </a:prstGeom>
        </p:spPr>
        <p:txBody>
          <a:bodyPr wrap="none">
            <a:spAutoFit/>
          </a:bodyPr>
          <a:lstStyle/>
          <a:p>
            <a:pPr>
              <a:defRPr/>
            </a:pPr>
            <a:r>
              <a:rPr lang="en-US" altLang="zh-CN" sz="3000" dirty="0">
                <a:solidFill>
                  <a:schemeClr val="accent1">
                    <a:lumMod val="75000"/>
                  </a:schemeClr>
                </a:solidFill>
                <a:latin typeface="Arial" panose="020B0604020202020204"/>
                <a:ea typeface="微软雅黑" panose="020B0503020204020204" pitchFamily="34" charset="-122"/>
                <a:sym typeface="Arial" panose="020B0604020202020204"/>
              </a:rPr>
              <a:t>l</a:t>
            </a:r>
            <a:r>
              <a:rPr lang="id-ID" altLang="zh-CN" sz="3000" dirty="0">
                <a:solidFill>
                  <a:schemeClr val="accent6">
                    <a:lumMod val="60000"/>
                    <a:lumOff val="40000"/>
                  </a:schemeClr>
                </a:solidFill>
                <a:latin typeface="Arial" panose="020B0604020202020204"/>
                <a:ea typeface="微软雅黑" panose="020B0503020204020204" pitchFamily="34" charset="-122"/>
                <a:sym typeface="Arial" panose="020B0604020202020204"/>
              </a:rPr>
              <a:t>O</a:t>
            </a:r>
            <a:r>
              <a:rPr lang="en-US" altLang="zh-CN" sz="3000" dirty="0">
                <a:solidFill>
                  <a:schemeClr val="accent4"/>
                </a:solidFill>
                <a:latin typeface="Arial" panose="020B0604020202020204"/>
                <a:ea typeface="微软雅黑" panose="020B0503020204020204" pitchFamily="34" charset="-122"/>
                <a:sym typeface="Arial" panose="020B0604020202020204"/>
              </a:rPr>
              <a:t>g</a:t>
            </a:r>
            <a:r>
              <a:rPr lang="id-ID" altLang="zh-CN" sz="3000" dirty="0">
                <a:solidFill>
                  <a:schemeClr val="accent3"/>
                </a:solidFill>
                <a:latin typeface="Arial" panose="020B0604020202020204"/>
                <a:ea typeface="微软雅黑" panose="020B0503020204020204" pitchFamily="34" charset="-122"/>
                <a:sym typeface="Arial" panose="020B0604020202020204"/>
              </a:rPr>
              <a:t>O</a:t>
            </a:r>
            <a:endParaRPr lang="en-US" altLang="zh-CN" sz="3000" dirty="0">
              <a:solidFill>
                <a:schemeClr val="bg1">
                  <a:lumMod val="65000"/>
                </a:schemeClr>
              </a:solidFill>
              <a:latin typeface="Arial" panose="020B0604020202020204"/>
              <a:ea typeface="微软雅黑" panose="020B0503020204020204" pitchFamily="34" charset="-122"/>
              <a:sym typeface="Arial" panose="020B0604020202020204"/>
            </a:endParaRPr>
          </a:p>
        </p:txBody>
      </p:sp>
      <p:sp>
        <p:nvSpPr>
          <p:cNvPr id="17" name="TextBox 24"/>
          <p:cNvSpPr txBox="1"/>
          <p:nvPr/>
        </p:nvSpPr>
        <p:spPr>
          <a:xfrm>
            <a:off x="683568" y="195486"/>
            <a:ext cx="1352574" cy="369332"/>
          </a:xfrm>
          <a:prstGeom prst="rect">
            <a:avLst/>
          </a:prstGeom>
          <a:noFill/>
        </p:spPr>
        <p:txBody>
          <a:bodyPr wrap="square" rtlCol="0">
            <a:spAutoFit/>
          </a:bodyPr>
          <a:lstStyle/>
          <a:p>
            <a:r>
              <a:rPr lang="zh-CN" altLang="en-US" b="1" spc="225" dirty="0">
                <a:solidFill>
                  <a:schemeClr val="accent1"/>
                </a:solidFill>
                <a:latin typeface="Arial" panose="020B0604020202020204"/>
                <a:ea typeface="微软雅黑" panose="020B0503020204020204" pitchFamily="34" charset="-122"/>
                <a:sym typeface="Arial" panose="020B0604020202020204"/>
              </a:rPr>
              <a:t>主要客户</a:t>
            </a:r>
            <a:endParaRPr lang="zh-CN" altLang="en-US" b="1" spc="225" dirty="0">
              <a:solidFill>
                <a:schemeClr val="accent1"/>
              </a:solidFill>
              <a:latin typeface="Arial" panose="020B0604020202020204"/>
              <a:ea typeface="微软雅黑" panose="020B0503020204020204" pitchFamily="34" charset="-122"/>
              <a:sym typeface="Arial" panose="020B0604020202020204"/>
            </a:endParaRPr>
          </a:p>
        </p:txBody>
      </p:sp>
      <p:sp>
        <p:nvSpPr>
          <p:cNvPr id="18" name="Text Box 7"/>
          <p:cNvSpPr txBox="1">
            <a:spLocks noChangeArrowheads="1"/>
          </p:cNvSpPr>
          <p:nvPr/>
        </p:nvSpPr>
        <p:spPr bwMode="auto">
          <a:xfrm>
            <a:off x="1892948" y="239729"/>
            <a:ext cx="3111100" cy="280846"/>
          </a:xfrm>
          <a:prstGeom prst="rect">
            <a:avLst/>
          </a:prstGeom>
          <a:noFill/>
          <a:ln w="9525">
            <a:noFill/>
            <a:miter lim="800000"/>
          </a:ln>
        </p:spPr>
        <p:txBody>
          <a:bodyPr wrap="square" lIns="34290" tIns="17145" rIns="34290" bIns="17145">
            <a:spAutoFit/>
          </a:bodyPr>
          <a:lstStyle/>
          <a:p>
            <a:pPr defTabSz="815975"/>
            <a:r>
              <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rPr>
              <a:t>Major customers</a:t>
            </a:r>
            <a:endParaRPr lang="en-CA" altLang="zh-CN" sz="1600" dirty="0">
              <a:solidFill>
                <a:schemeClr val="bg1">
                  <a:lumMod val="65000"/>
                </a:schemeClr>
              </a:solidFill>
              <a:latin typeface="Arial" panose="020B0604020202020204"/>
              <a:ea typeface="微软雅黑" panose="020B0503020204020204" pitchFamily="34" charset="-122"/>
              <a:cs typeface="Open Sans" pitchFamily="34" charset="0"/>
              <a:sym typeface="Arial" panose="020B0604020202020204"/>
            </a:endParaRPr>
          </a:p>
        </p:txBody>
      </p:sp>
      <p:sp>
        <p:nvSpPr>
          <p:cNvPr id="31" name="MH_Other_1"/>
          <p:cNvSpPr/>
          <p:nvPr>
            <p:custDataLst>
              <p:tags r:id="rId1"/>
            </p:custDataLst>
          </p:nvPr>
        </p:nvSpPr>
        <p:spPr>
          <a:xfrm>
            <a:off x="4168636" y="1397011"/>
            <a:ext cx="2334424" cy="91872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36" name="MH_Other_2"/>
          <p:cNvSpPr/>
          <p:nvPr>
            <p:custDataLst>
              <p:tags r:id="rId2"/>
            </p:custDataLst>
          </p:nvPr>
        </p:nvSpPr>
        <p:spPr>
          <a:xfrm flipH="1">
            <a:off x="2529190" y="1397011"/>
            <a:ext cx="2334424" cy="91872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41" name="MH_Other_3"/>
          <p:cNvSpPr/>
          <p:nvPr>
            <p:custDataLst>
              <p:tags r:id="rId3"/>
            </p:custDataLst>
          </p:nvPr>
        </p:nvSpPr>
        <p:spPr>
          <a:xfrm flipH="1" flipV="1">
            <a:off x="4049396" y="2303851"/>
            <a:ext cx="814220" cy="778146"/>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lnSpc>
                <a:spcPct val="120000"/>
              </a:lnSpc>
            </a:pP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46" name="MH_Other_4"/>
          <p:cNvSpPr/>
          <p:nvPr>
            <p:custDataLst>
              <p:tags r:id="rId4"/>
            </p:custDataLst>
          </p:nvPr>
        </p:nvSpPr>
        <p:spPr>
          <a:xfrm flipV="1">
            <a:off x="4168634" y="2303851"/>
            <a:ext cx="814220" cy="778146"/>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4D8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noAutofit/>
          </a:bodyPr>
          <a:lstStyle/>
          <a:p>
            <a:pPr algn="ctr">
              <a:lnSpc>
                <a:spcPct val="120000"/>
              </a:lnSpc>
            </a:pPr>
            <a:endParaRPr lang="zh-CN" altLang="en-US" sz="2800" dirty="0">
              <a:solidFill>
                <a:schemeClr val="tx1"/>
              </a:solidFill>
              <a:latin typeface="Arial" panose="020B0604020202020204"/>
              <a:ea typeface="微软雅黑" panose="020B0503020204020204" pitchFamily="34" charset="-122"/>
              <a:sym typeface="Arial" panose="020B0604020202020204"/>
            </a:endParaRPr>
          </a:p>
        </p:txBody>
      </p:sp>
      <p:sp>
        <p:nvSpPr>
          <p:cNvPr id="48" name="MH_SubTitle_1"/>
          <p:cNvSpPr txBox="1"/>
          <p:nvPr>
            <p:custDataLst>
              <p:tags r:id="rId5"/>
            </p:custDataLst>
          </p:nvPr>
        </p:nvSpPr>
        <p:spPr>
          <a:xfrm>
            <a:off x="714375" y="1314458"/>
            <a:ext cx="1657020" cy="669471"/>
          </a:xfrm>
          <a:prstGeom prst="rect">
            <a:avLst/>
          </a:prstGeom>
          <a:noFill/>
        </p:spPr>
        <p:txBody>
          <a:bodyPr wrap="square" lIns="68571" tIns="34286" rIns="68571" bIns="34286" rtlCol="0" anchor="ctr" anchorCtr="0">
            <a:noAutofit/>
          </a:bodyPr>
          <a:lstStyle/>
          <a:p>
            <a:pPr algn="r"/>
            <a:r>
              <a:rPr lang="zh-CN" altLang="en-US" sz="2100" b="1" dirty="0">
                <a:solidFill>
                  <a:schemeClr val="tx2"/>
                </a:solidFill>
                <a:latin typeface="Arial" panose="020B0604020202020204"/>
                <a:ea typeface="微软雅黑" panose="020B0503020204020204" pitchFamily="34" charset="-122"/>
                <a:sym typeface="Arial" panose="020B0604020202020204"/>
              </a:rPr>
              <a:t>国内客户</a:t>
            </a:r>
            <a:endParaRPr lang="zh-CN" altLang="en-US" sz="2100" b="1" dirty="0">
              <a:solidFill>
                <a:schemeClr val="tx2"/>
              </a:solidFill>
              <a:latin typeface="Arial" panose="020B0604020202020204"/>
              <a:ea typeface="微软雅黑" panose="020B0503020204020204" pitchFamily="34" charset="-122"/>
              <a:sym typeface="Arial" panose="020B0604020202020204"/>
            </a:endParaRPr>
          </a:p>
        </p:txBody>
      </p:sp>
      <p:sp>
        <p:nvSpPr>
          <p:cNvPr id="49" name="MH_Text_1"/>
          <p:cNvSpPr txBox="1"/>
          <p:nvPr>
            <p:custDataLst>
              <p:tags r:id="rId6"/>
            </p:custDataLst>
          </p:nvPr>
        </p:nvSpPr>
        <p:spPr>
          <a:xfrm>
            <a:off x="1294567" y="2121787"/>
            <a:ext cx="2455361" cy="935747"/>
          </a:xfrm>
          <a:prstGeom prst="rect">
            <a:avLst/>
          </a:prstGeom>
          <a:noFill/>
        </p:spPr>
        <p:txBody>
          <a:bodyPr wrap="square" lIns="68571" tIns="34286" rIns="68571" bIns="34286" rtlCol="0">
            <a:noAutofit/>
          </a:bodyPr>
          <a:lstStyle/>
          <a:p>
            <a:pPr algn="r">
              <a:lnSpc>
                <a:spcPct val="160000"/>
              </a:lnSpc>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
        <p:nvSpPr>
          <p:cNvPr id="50" name="MH_SubTitle_2"/>
          <p:cNvSpPr txBox="1"/>
          <p:nvPr>
            <p:custDataLst>
              <p:tags r:id="rId7"/>
            </p:custDataLst>
          </p:nvPr>
        </p:nvSpPr>
        <p:spPr>
          <a:xfrm>
            <a:off x="6656034" y="1314453"/>
            <a:ext cx="1562684" cy="641942"/>
          </a:xfrm>
          <a:prstGeom prst="rect">
            <a:avLst/>
          </a:prstGeom>
          <a:noFill/>
        </p:spPr>
        <p:txBody>
          <a:bodyPr wrap="square" lIns="68571" tIns="34286" rIns="68571" bIns="34286" rtlCol="0" anchor="ctr" anchorCtr="0">
            <a:noAutofit/>
          </a:bodyPr>
          <a:lstStyle/>
          <a:p>
            <a:r>
              <a:rPr lang="zh-CN" altLang="en-US" sz="2100" b="1" dirty="0">
                <a:solidFill>
                  <a:schemeClr val="tx2"/>
                </a:solidFill>
                <a:latin typeface="Arial" panose="020B0604020202020204"/>
                <a:ea typeface="微软雅黑" panose="020B0503020204020204" pitchFamily="34" charset="-122"/>
                <a:sym typeface="Arial" panose="020B0604020202020204"/>
              </a:rPr>
              <a:t>国外客户</a:t>
            </a:r>
            <a:endParaRPr lang="zh-CN" altLang="en-US" sz="2100" b="1" dirty="0">
              <a:solidFill>
                <a:schemeClr val="tx2"/>
              </a:solidFill>
              <a:latin typeface="Arial" panose="020B0604020202020204"/>
              <a:ea typeface="微软雅黑" panose="020B0503020204020204" pitchFamily="34" charset="-122"/>
              <a:sym typeface="Arial" panose="020B0604020202020204"/>
            </a:endParaRPr>
          </a:p>
        </p:txBody>
      </p:sp>
      <p:sp>
        <p:nvSpPr>
          <p:cNvPr id="51" name="Rectangle 5"/>
          <p:cNvSpPr/>
          <p:nvPr/>
        </p:nvSpPr>
        <p:spPr bwMode="auto">
          <a:xfrm>
            <a:off x="1068158" y="3646266"/>
            <a:ext cx="7277100" cy="7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  </a:t>
            </a:r>
            <a:r>
              <a:rPr lang="en-US" altLang="zh-CN" sz="1000" dirty="0">
                <a:solidFill>
                  <a:schemeClr val="tx2"/>
                </a:solidFill>
                <a:latin typeface="Arial" panose="020B0604020202020204"/>
                <a:ea typeface="微软雅黑" panose="020B0503020204020204" pitchFamily="34" charset="-122"/>
                <a:sym typeface="Arial" panose="020B0604020202020204"/>
              </a:rPr>
              <a:t>200</a:t>
            </a:r>
            <a:r>
              <a:rPr lang="zh-CN" altLang="en-US" sz="1000" dirty="0">
                <a:solidFill>
                  <a:schemeClr val="tx2"/>
                </a:solidFill>
                <a:latin typeface="Arial" panose="020B0604020202020204"/>
                <a:ea typeface="微软雅黑" panose="020B0503020204020204" pitchFamily="34" charset="-122"/>
                <a:sym typeface="Arial" panose="020B0604020202020204"/>
              </a:rPr>
              <a:t>字以内，据统计每页幻灯片的最好控制在</a:t>
            </a:r>
            <a:r>
              <a:rPr lang="en-US" altLang="zh-CN" sz="1000" dirty="0">
                <a:solidFill>
                  <a:schemeClr val="tx2"/>
                </a:solidFill>
                <a:latin typeface="Arial" panose="020B0604020202020204"/>
                <a:ea typeface="微软雅黑" panose="020B0503020204020204" pitchFamily="34" charset="-122"/>
                <a:sym typeface="Arial" panose="020B0604020202020204"/>
              </a:rPr>
              <a:t>5</a:t>
            </a:r>
            <a:r>
              <a:rPr lang="zh-CN" altLang="en-US" sz="1000" dirty="0">
                <a:solidFill>
                  <a:schemeClr val="tx2"/>
                </a:solidFill>
                <a:latin typeface="Arial" panose="020B0604020202020204"/>
                <a:ea typeface="微软雅黑" panose="020B0503020204020204" pitchFamily="34" charset="-122"/>
                <a:sym typeface="Arial" panose="020B0604020202020204"/>
              </a:rPr>
              <a:t>分钟之内。此处添加详细文本描述</a:t>
            </a:r>
            <a:r>
              <a:rPr lang="en-US" altLang="zh-CN" sz="1000" dirty="0">
                <a:solidFill>
                  <a:schemeClr val="tx2"/>
                </a:solidFill>
                <a:latin typeface="Arial" panose="020B0604020202020204"/>
                <a:ea typeface="微软雅黑" panose="020B0503020204020204" pitchFamily="34" charset="-122"/>
                <a:sym typeface="Arial" panose="020B0604020202020204"/>
              </a:rPr>
              <a:t> </a:t>
            </a:r>
            <a:r>
              <a:rPr lang="zh-CN" altLang="en-US" sz="1000" dirty="0">
                <a:solidFill>
                  <a:schemeClr val="tx2"/>
                </a:solidFill>
                <a:latin typeface="Arial" panose="020B0604020202020204"/>
                <a:ea typeface="微软雅黑" panose="020B0503020204020204" pitchFamily="34" charset="-122"/>
                <a:sym typeface="Arial" panose="020B0604020202020204"/>
              </a:rPr>
              <a:t>，建议与标题相关并符合整体语言风格，语言描述尽量简洁生动。尽量将每页幻灯片的字数控制在  </a:t>
            </a:r>
            <a:r>
              <a:rPr lang="en-US" altLang="zh-CN" sz="1000" dirty="0">
                <a:solidFill>
                  <a:schemeClr val="tx2"/>
                </a:solidFill>
                <a:latin typeface="Arial" panose="020B0604020202020204"/>
                <a:ea typeface="微软雅黑" panose="020B0503020204020204" pitchFamily="34" charset="-122"/>
                <a:sym typeface="Arial" panose="020B0604020202020204"/>
              </a:rPr>
              <a:t>200</a:t>
            </a:r>
            <a:r>
              <a:rPr lang="zh-CN" altLang="en-US" sz="1000" dirty="0">
                <a:solidFill>
                  <a:schemeClr val="tx2"/>
                </a:solidFill>
                <a:latin typeface="Arial" panose="020B0604020202020204"/>
                <a:ea typeface="微软雅黑" panose="020B0503020204020204" pitchFamily="34" charset="-122"/>
                <a:sym typeface="Arial" panose="020B0604020202020204"/>
              </a:rPr>
              <a:t>字以内，据统计每页幻灯片的最好控制在</a:t>
            </a:r>
            <a:r>
              <a:rPr lang="en-US" altLang="zh-CN" sz="1000" dirty="0">
                <a:solidFill>
                  <a:schemeClr val="tx2"/>
                </a:solidFill>
                <a:latin typeface="Arial" panose="020B0604020202020204"/>
                <a:ea typeface="微软雅黑" panose="020B0503020204020204" pitchFamily="34" charset="-122"/>
                <a:sym typeface="Arial" panose="020B0604020202020204"/>
              </a:rPr>
              <a:t>5</a:t>
            </a:r>
            <a:r>
              <a:rPr lang="zh-CN" altLang="en-US" sz="1000" dirty="0">
                <a:solidFill>
                  <a:schemeClr val="tx2"/>
                </a:solidFill>
                <a:latin typeface="Arial" panose="020B0604020202020204"/>
                <a:ea typeface="微软雅黑" panose="020B0503020204020204" pitchFamily="34" charset="-122"/>
                <a:sym typeface="Arial" panose="020B0604020202020204"/>
              </a:rPr>
              <a:t>分钟之内。</a:t>
            </a:r>
            <a:endParaRPr lang="en-US" sz="1000" dirty="0">
              <a:solidFill>
                <a:schemeClr val="tx2"/>
              </a:solidFill>
              <a:latin typeface="Arial" panose="020B0604020202020204"/>
              <a:ea typeface="微软雅黑" panose="020B0503020204020204" pitchFamily="34" charset="-122"/>
              <a:cs typeface="Lato Light" charset="0"/>
              <a:sym typeface="Arial" panose="020B0604020202020204"/>
            </a:endParaRPr>
          </a:p>
        </p:txBody>
      </p:sp>
      <p:sp>
        <p:nvSpPr>
          <p:cNvPr id="52" name="MH_Text_1"/>
          <p:cNvSpPr txBox="1"/>
          <p:nvPr>
            <p:custDataLst>
              <p:tags r:id="rId8"/>
            </p:custDataLst>
          </p:nvPr>
        </p:nvSpPr>
        <p:spPr>
          <a:xfrm>
            <a:off x="5275385" y="2102735"/>
            <a:ext cx="2455361" cy="935747"/>
          </a:xfrm>
          <a:prstGeom prst="rect">
            <a:avLst/>
          </a:prstGeom>
          <a:noFill/>
        </p:spPr>
        <p:txBody>
          <a:bodyPr wrap="square" lIns="68571" tIns="34286" rIns="68571" bIns="34286" rtlCol="0">
            <a:noAutofit/>
          </a:bodyPr>
          <a:lstStyle/>
          <a:p>
            <a:pPr>
              <a:lnSpc>
                <a:spcPct val="160000"/>
              </a:lnSpc>
            </a:pPr>
            <a:r>
              <a:rPr lang="zh-CN" altLang="en-US" sz="1000" dirty="0">
                <a:solidFill>
                  <a:schemeClr val="tx2"/>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zh-CN" altLang="en-US" sz="1000" dirty="0">
              <a:solidFill>
                <a:schemeClr val="tx2"/>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childTnLst>
                          </p:cTn>
                        </p:par>
                        <p:par>
                          <p:cTn id="34" fill="hold">
                            <p:stCondLst>
                              <p:cond delay="2649"/>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149"/>
                            </p:stCondLst>
                            <p:childTnLst>
                              <p:par>
                                <p:cTn id="42" presetID="22" presetClass="entr" presetSubtype="2"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right)">
                                      <p:cBhvr>
                                        <p:cTn id="44" dur="500"/>
                                        <p:tgtEl>
                                          <p:spTgt spid="4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3649"/>
                            </p:stCondLst>
                            <p:childTnLst>
                              <p:par>
                                <p:cTn id="49" presetID="22" presetClass="entr" presetSubtype="1"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500"/>
                                        <p:tgtEl>
                                          <p:spTgt spid="4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up)">
                                      <p:cBhvr>
                                        <p:cTn id="54" dur="500"/>
                                        <p:tgtEl>
                                          <p:spTgt spid="52"/>
                                        </p:tgtEl>
                                      </p:cBhvr>
                                    </p:animEffect>
                                  </p:childTnLst>
                                </p:cTn>
                              </p:par>
                            </p:childTnLst>
                          </p:cTn>
                        </p:par>
                        <p:par>
                          <p:cTn id="55" fill="hold">
                            <p:stCondLst>
                              <p:cond delay="4149"/>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anim calcmode="lin" valueType="num">
                                      <p:cBhvr>
                                        <p:cTn id="59" dur="500" fill="hold"/>
                                        <p:tgtEl>
                                          <p:spTgt spid="51"/>
                                        </p:tgtEl>
                                        <p:attrNameLst>
                                          <p:attrName>ppt_x</p:attrName>
                                        </p:attrNameLst>
                                      </p:cBhvr>
                                      <p:tavLst>
                                        <p:tav tm="0">
                                          <p:val>
                                            <p:strVal val="#ppt_x"/>
                                          </p:val>
                                        </p:tav>
                                        <p:tav tm="100000">
                                          <p:val>
                                            <p:strVal val="#ppt_x"/>
                                          </p:val>
                                        </p:tav>
                                      </p:tavLst>
                                    </p:anim>
                                    <p:anim calcmode="lin" valueType="num">
                                      <p:cBhvr>
                                        <p:cTn id="60"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31" grpId="0" animBg="1"/>
      <p:bldP spid="36" grpId="0" animBg="1"/>
      <p:bldP spid="41" grpId="0" animBg="1"/>
      <p:bldP spid="46" grpId="0" animBg="1"/>
      <p:bldP spid="48" grpId="0"/>
      <p:bldP spid="49" grpId="0"/>
      <p:bldP spid="50" grpId="0"/>
      <p:bldP spid="51" grpId="0"/>
      <p:bldP spid="52" grpId="0"/>
    </p:bldLst>
  </p:timing>
</p:sld>
</file>

<file path=ppt/tags/tag1.xml><?xml version="1.0" encoding="utf-8"?>
<p:tagLst xmlns:p="http://schemas.openxmlformats.org/presentationml/2006/main">
  <p:tag name="MH" val="20151107092852"/>
  <p:tag name="MH_LIBRARY" val="GRAPHIC"/>
  <p:tag name="MH_TYPE" val="Other"/>
  <p:tag name="MH_ORDER" val="4"/>
</p:tagLst>
</file>

<file path=ppt/tags/tag10.xml><?xml version="1.0" encoding="utf-8"?>
<p:tagLst xmlns:p="http://schemas.openxmlformats.org/presentationml/2006/main">
  <p:tag name="MH" val="20151107092852"/>
  <p:tag name="MH_LIBRARY" val="GRAPHIC"/>
  <p:tag name="MH_TYPE" val="Other"/>
  <p:tag name="MH_ORDER" val="1"/>
</p:tagLst>
</file>

<file path=ppt/tags/tag11.xml><?xml version="1.0" encoding="utf-8"?>
<p:tagLst xmlns:p="http://schemas.openxmlformats.org/presentationml/2006/main">
  <p:tag name="MH" val="20151107092852"/>
  <p:tag name="MH_LIBRARY" val="GRAPHIC"/>
  <p:tag name="MH_TYPE" val="Text"/>
  <p:tag name="MH_ORDER" val="2"/>
</p:tagLst>
</file>

<file path=ppt/tags/tag12.xml><?xml version="1.0" encoding="utf-8"?>
<p:tagLst xmlns:p="http://schemas.openxmlformats.org/presentationml/2006/main">
  <p:tag name="MH" val="20151107092852"/>
  <p:tag name="MH_LIBRARY" val="GRAPHIC"/>
  <p:tag name="MH_TYPE" val="SubTitle"/>
  <p:tag name="MH_ORDER" val="2"/>
</p:tagLst>
</file>

<file path=ppt/tags/tag13.xml><?xml version="1.0" encoding="utf-8"?>
<p:tagLst xmlns:p="http://schemas.openxmlformats.org/presentationml/2006/main">
  <p:tag name="MH" val="20151107092852"/>
  <p:tag name="MH_LIBRARY" val="GRAPHIC"/>
  <p:tag name="MH_TYPE" val="Text"/>
  <p:tag name="MH_ORDER" val="2"/>
</p:tagLst>
</file>

<file path=ppt/tags/tag14.xml><?xml version="1.0" encoding="utf-8"?>
<p:tagLst xmlns:p="http://schemas.openxmlformats.org/presentationml/2006/main">
  <p:tag name="MH" val="20151107092852"/>
  <p:tag name="MH_LIBRARY" val="GRAPHIC"/>
  <p:tag name="MH_TYPE" val="SubTitle"/>
  <p:tag name="MH_ORDER" val="2"/>
</p:tagLst>
</file>

<file path=ppt/tags/tag15.xml><?xml version="1.0" encoding="utf-8"?>
<p:tagLst xmlns:p="http://schemas.openxmlformats.org/presentationml/2006/main">
  <p:tag name="MH" val="20151107092852"/>
  <p:tag name="MH_LIBRARY" val="GRAPHIC"/>
  <p:tag name="MH_TYPE" val="Text"/>
  <p:tag name="MH_ORDER" val="2"/>
</p:tagLst>
</file>

<file path=ppt/tags/tag16.xml><?xml version="1.0" encoding="utf-8"?>
<p:tagLst xmlns:p="http://schemas.openxmlformats.org/presentationml/2006/main">
  <p:tag name="MH" val="20151107092852"/>
  <p:tag name="MH_LIBRARY" val="GRAPHIC"/>
  <p:tag name="MH_TYPE" val="SubTitle"/>
  <p:tag name="MH_ORDER" val="2"/>
</p:tagLst>
</file>

<file path=ppt/tags/tag17.xml><?xml version="1.0" encoding="utf-8"?>
<p:tagLst xmlns:p="http://schemas.openxmlformats.org/presentationml/2006/main">
  <p:tag name="MH" val="20151107092138"/>
  <p:tag name="MH_LIBRARY" val="GRAPHIC"/>
  <p:tag name="MH_TYPE" val="Other"/>
  <p:tag name="MH_ORDER" val="1"/>
</p:tagLst>
</file>

<file path=ppt/tags/tag18.xml><?xml version="1.0" encoding="utf-8"?>
<p:tagLst xmlns:p="http://schemas.openxmlformats.org/presentationml/2006/main">
  <p:tag name="MH" val="20151107092138"/>
  <p:tag name="MH_LIBRARY" val="GRAPHIC"/>
  <p:tag name="MH_TYPE" val="Other"/>
  <p:tag name="MH_ORDER" val="2"/>
</p:tagLst>
</file>

<file path=ppt/tags/tag19.xml><?xml version="1.0" encoding="utf-8"?>
<p:tagLst xmlns:p="http://schemas.openxmlformats.org/presentationml/2006/main">
  <p:tag name="MH" val="20151107092138"/>
  <p:tag name="MH_LIBRARY" val="GRAPHIC"/>
  <p:tag name="MH_TYPE" val="Other"/>
  <p:tag name="MH_ORDER" val="3"/>
</p:tagLst>
</file>

<file path=ppt/tags/tag2.xml><?xml version="1.0" encoding="utf-8"?>
<p:tagLst xmlns:p="http://schemas.openxmlformats.org/presentationml/2006/main">
  <p:tag name="MH" val="20151107092852"/>
  <p:tag name="MH_LIBRARY" val="GRAPHIC"/>
  <p:tag name="MH_TYPE" val="Other"/>
  <p:tag name="MH_ORDER" val="4"/>
</p:tagLst>
</file>

<file path=ppt/tags/tag20.xml><?xml version="1.0" encoding="utf-8"?>
<p:tagLst xmlns:p="http://schemas.openxmlformats.org/presentationml/2006/main">
  <p:tag name="MH" val="20151107092138"/>
  <p:tag name="MH_LIBRARY" val="GRAPHIC"/>
  <p:tag name="MH_TYPE" val="Other"/>
  <p:tag name="MH_ORDER" val="4"/>
</p:tagLst>
</file>

<file path=ppt/tags/tag21.xml><?xml version="1.0" encoding="utf-8"?>
<p:tagLst xmlns:p="http://schemas.openxmlformats.org/presentationml/2006/main">
  <p:tag name="MH" val="20151107092138"/>
  <p:tag name="MH_LIBRARY" val="GRAPHIC"/>
  <p:tag name="MH_TYPE" val="SubTitle"/>
  <p:tag name="MH_ORDER" val="1"/>
</p:tagLst>
</file>

<file path=ppt/tags/tag22.xml><?xml version="1.0" encoding="utf-8"?>
<p:tagLst xmlns:p="http://schemas.openxmlformats.org/presentationml/2006/main">
  <p:tag name="MH" val="20151107092138"/>
  <p:tag name="MH_LIBRARY" val="GRAPHIC"/>
  <p:tag name="MH_TYPE" val="Text"/>
  <p:tag name="MH_ORDER" val="1"/>
</p:tagLst>
</file>

<file path=ppt/tags/tag23.xml><?xml version="1.0" encoding="utf-8"?>
<p:tagLst xmlns:p="http://schemas.openxmlformats.org/presentationml/2006/main">
  <p:tag name="MH" val="20151107092138"/>
  <p:tag name="MH_LIBRARY" val="GRAPHIC"/>
  <p:tag name="MH_TYPE" val="SubTitle"/>
  <p:tag name="MH_ORDER" val="2"/>
</p:tagLst>
</file>

<file path=ppt/tags/tag24.xml><?xml version="1.0" encoding="utf-8"?>
<p:tagLst xmlns:p="http://schemas.openxmlformats.org/presentationml/2006/main">
  <p:tag name="MH" val="20151107092138"/>
  <p:tag name="MH_LIBRARY" val="GRAPHIC"/>
  <p:tag name="MH_TYPE" val="Text"/>
  <p:tag name="MH_ORDER" val="1"/>
</p:tagLst>
</file>

<file path=ppt/tags/tag25.xml><?xml version="1.0" encoding="utf-8"?>
<p:tagLst xmlns:p="http://schemas.openxmlformats.org/presentationml/2006/main">
  <p:tag name="THINKCELLSHAPEDONOTDELETE" val="pKOZHO13yzUCaepRpRzBw5w"/>
</p:tagLst>
</file>

<file path=ppt/tags/tag26.xml><?xml version="1.0" encoding="utf-8"?>
<p:tagLst xmlns:p="http://schemas.openxmlformats.org/presentationml/2006/main">
  <p:tag name="THINKCELLSHAPEDONOTDELETE" val="pKOZHO13yzUCaepRpRzBw5w"/>
</p:tagLst>
</file>

<file path=ppt/tags/tag27.xml><?xml version="1.0" encoding="utf-8"?>
<p:tagLst xmlns:p="http://schemas.openxmlformats.org/presentationml/2006/main">
  <p:tag name="THINKCELLSHAPEDONOTDELETE" val="pKOZHO13yzUCaepRpRzBw5w"/>
</p:tagLst>
</file>

<file path=ppt/tags/tag28.xml><?xml version="1.0" encoding="utf-8"?>
<p:tagLst xmlns:p="http://schemas.openxmlformats.org/presentationml/2006/main">
  <p:tag name="ISPRING_RESOURCE_PATHS_HASH_2" val="9bf32b21c57e606988ab10ec694d2e32676a8b"/>
  <p:tag name="ISPRING_PRESENTATION_TITLE" val="蓝色商务风员工入职培训手册PPT模板"/>
  <p:tag name="commondata" val="eyJoZGlkIjoiYTQ3YTc2YjBlNWRhYjQ0NTA0MDBkN2E0YWM4YTZjZGMifQ=="/>
</p:tagLst>
</file>

<file path=ppt/tags/tag3.xml><?xml version="1.0" encoding="utf-8"?>
<p:tagLst xmlns:p="http://schemas.openxmlformats.org/presentationml/2006/main">
  <p:tag name="MH" val="20151107092852"/>
  <p:tag name="MH_LIBRARY" val="GRAPHIC"/>
  <p:tag name="MH_TYPE" val="Other"/>
  <p:tag name="MH_ORDER" val="4"/>
</p:tagLst>
</file>

<file path=ppt/tags/tag4.xml><?xml version="1.0" encoding="utf-8"?>
<p:tagLst xmlns:p="http://schemas.openxmlformats.org/presentationml/2006/main">
  <p:tag name="MH" val="20151107092852"/>
  <p:tag name="MH_LIBRARY" val="GRAPHIC"/>
  <p:tag name="MH_TYPE" val="Other"/>
  <p:tag name="MH_ORDER" val="4"/>
</p:tagLst>
</file>

<file path=ppt/tags/tag5.xml><?xml version="1.0" encoding="utf-8"?>
<p:tagLst xmlns:p="http://schemas.openxmlformats.org/presentationml/2006/main">
  <p:tag name="MH" val="20151107092852"/>
  <p:tag name="MH_LIBRARY" val="GRAPHIC"/>
  <p:tag name="MH_TYPE" val="Text"/>
  <p:tag name="MH_ORDER" val="2"/>
</p:tagLst>
</file>

<file path=ppt/tags/tag6.xml><?xml version="1.0" encoding="utf-8"?>
<p:tagLst xmlns:p="http://schemas.openxmlformats.org/presentationml/2006/main">
  <p:tag name="MH" val="20151107092852"/>
  <p:tag name="MH_LIBRARY" val="GRAPHIC"/>
  <p:tag name="MH_TYPE" val="SubTitle"/>
  <p:tag name="MH_ORDER" val="2"/>
</p:tagLst>
</file>

<file path=ppt/tags/tag7.xml><?xml version="1.0" encoding="utf-8"?>
<p:tagLst xmlns:p="http://schemas.openxmlformats.org/presentationml/2006/main">
  <p:tag name="MH" val="20151107092852"/>
  <p:tag name="MH_LIBRARY" val="GRAPHIC"/>
  <p:tag name="MH_TYPE" val="Other"/>
  <p:tag name="MH_ORDER" val="1"/>
</p:tagLst>
</file>

<file path=ppt/tags/tag8.xml><?xml version="1.0" encoding="utf-8"?>
<p:tagLst xmlns:p="http://schemas.openxmlformats.org/presentationml/2006/main">
  <p:tag name="MH" val="20151107092852"/>
  <p:tag name="MH_LIBRARY" val="GRAPHIC"/>
  <p:tag name="MH_TYPE" val="Other"/>
  <p:tag name="MH_ORDER" val="3"/>
</p:tagLst>
</file>

<file path=ppt/tags/tag9.xml><?xml version="1.0" encoding="utf-8"?>
<p:tagLst xmlns:p="http://schemas.openxmlformats.org/presentationml/2006/main">
  <p:tag name="MH" val="20151107092852"/>
  <p:tag name="MH_LIBRARY" val="GRAPHIC"/>
  <p:tag name="MH_TYPE" val="Other"/>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自定义 478">
      <a:dk1>
        <a:srgbClr val="000000"/>
      </a:dk1>
      <a:lt1>
        <a:srgbClr val="FFFFFF"/>
      </a:lt1>
      <a:dk2>
        <a:srgbClr val="3F3F3F"/>
      </a:dk2>
      <a:lt2>
        <a:srgbClr val="FFFFFF"/>
      </a:lt2>
      <a:accent1>
        <a:srgbClr val="0070C0"/>
      </a:accent1>
      <a:accent2>
        <a:srgbClr val="404F64"/>
      </a:accent2>
      <a:accent3>
        <a:srgbClr val="0070C0"/>
      </a:accent3>
      <a:accent4>
        <a:srgbClr val="404F64"/>
      </a:accent4>
      <a:accent5>
        <a:srgbClr val="0070C0"/>
      </a:accent5>
      <a:accent6>
        <a:srgbClr val="404F64"/>
      </a:accent6>
      <a:hlink>
        <a:srgbClr val="0070C0"/>
      </a:hlink>
      <a:folHlink>
        <a:srgbClr val="404F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5381</Words>
  <Application>WPS 演示</Application>
  <PresentationFormat>全屏显示(16:9)</PresentationFormat>
  <Paragraphs>617</Paragraphs>
  <Slides>31</Slides>
  <Notes>31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31</vt:i4>
      </vt:variant>
    </vt:vector>
  </HeadingPairs>
  <TitlesOfParts>
    <vt:vector size="55" baseType="lpstr">
      <vt:lpstr>Arial</vt:lpstr>
      <vt:lpstr>宋体</vt:lpstr>
      <vt:lpstr>Wingdings</vt:lpstr>
      <vt:lpstr>Calibri</vt:lpstr>
      <vt:lpstr>微软雅黑</vt:lpstr>
      <vt:lpstr>Calibri</vt:lpstr>
      <vt:lpstr>Arial</vt:lpstr>
      <vt:lpstr>Nexa Bold</vt:lpstr>
      <vt:lpstr>Segoe Print</vt:lpstr>
      <vt:lpstr>Roboto Medium</vt:lpstr>
      <vt:lpstr>Roboto</vt:lpstr>
      <vt:lpstr>Roboto Thin</vt:lpstr>
      <vt:lpstr>Open Sans</vt:lpstr>
      <vt:lpstr>Lato Light</vt:lpstr>
      <vt:lpstr>Arial Unicode MS</vt:lpstr>
      <vt:lpstr>微软雅黑 Light</vt:lpstr>
      <vt:lpstr>Agency FB</vt:lpstr>
      <vt:lpstr>Times New Roman</vt:lpstr>
      <vt:lpstr>Meiryo</vt:lpstr>
      <vt:lpstr>Yu Gothic UI</vt:lpstr>
      <vt:lpstr>Arial Narrow</vt:lpstr>
      <vt:lpstr>Calibri Light</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1116</cp:revision>
  <dcterms:created xsi:type="dcterms:W3CDTF">2015-04-24T01:01:00Z</dcterms:created>
  <dcterms:modified xsi:type="dcterms:W3CDTF">2024-06-07T22:16:15Z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1F4164AE7C9447F4B979CBF4E543E652_13</vt:lpwstr>
  </property>
  <property fmtid="{D5CDD505-2E9C-101B-9397-08002B2CF9AE}" pid="3" name="KSOProductBuildVer">
    <vt:lpwstr>2052-12.1.0.16417</vt:lpwstr>
  </property>
</Properties>
</file>