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6.svg" ContentType="image/svg+xml"/>
  <Override PartName="/ppt/media/image1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9" r:id="rId3"/>
    <p:sldId id="263" r:id="rId4"/>
    <p:sldId id="285" r:id="rId5"/>
    <p:sldId id="286" r:id="rId6"/>
    <p:sldId id="287" r:id="rId7"/>
    <p:sldId id="260" r:id="rId8"/>
    <p:sldId id="288" r:id="rId9"/>
    <p:sldId id="290" r:id="rId11"/>
    <p:sldId id="296" r:id="rId12"/>
    <p:sldId id="261" r:id="rId13"/>
    <p:sldId id="291" r:id="rId14"/>
    <p:sldId id="297" r:id="rId15"/>
    <p:sldId id="262" r:id="rId16"/>
    <p:sldId id="292" r:id="rId17"/>
    <p:sldId id="303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4D3CC-5BAA-4C7E-BB74-CAD7C4FE01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D47B2-7B4E-4056-AA2F-A191BAE637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D47B2-7B4E-4056-AA2F-A191BAE63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-1" y="-1"/>
            <a:ext cx="12192001" cy="659330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0" y="4395537"/>
            <a:ext cx="12192000" cy="2462463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 rot="16200000">
            <a:off x="2666999" y="-2667001"/>
            <a:ext cx="6858001" cy="121920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file:///D:\qq&#25991;&#20214;\712321467\Image\C2C\Image2\%7b75232B38-A165-1FB7-499C-2E1C792CACB5%7d.png" TargetMode="Externa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38F0-10A0-40DA-AED5-9B1771F3A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82FA7-FE5D-4F19-8CD8-C84D0343282C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7562850" y="3436084"/>
            <a:ext cx="4629150" cy="342191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737809" y="3429000"/>
            <a:ext cx="4620127" cy="86627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612231" y="2422571"/>
            <a:ext cx="8967537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冬季用电防火安全知识</a:t>
            </a:r>
            <a:endParaRPr kumimoji="0" lang="zh-CN" altLang="en-US" sz="6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三极春联字体简" panose="00000500000000000000" pitchFamily="2" charset="-122"/>
              <a:ea typeface="三极春联字体简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7347284" y="3276736"/>
            <a:ext cx="4844716" cy="35812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737810" y="3429000"/>
            <a:ext cx="4620127" cy="86627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612231" y="2422571"/>
            <a:ext cx="8967537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660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冬季安全用电小常识</a:t>
            </a:r>
            <a:endParaRPr lang="zh-CN" altLang="en-US" sz="6600">
              <a:solidFill>
                <a:prstClr val="white"/>
              </a:solidFill>
              <a:effectLst>
                <a:glow rad="1016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三极春联字体简" panose="00000500000000000000" pitchFamily="2" charset="-122"/>
              <a:ea typeface="三极春联字体简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>
            <a:stCxn id="6" idx="4"/>
            <a:endCxn id="9" idx="0"/>
          </p:cNvCxnSpPr>
          <p:nvPr/>
        </p:nvCxnSpPr>
        <p:spPr>
          <a:xfrm flipH="1">
            <a:off x="3902891" y="2282486"/>
            <a:ext cx="0" cy="2986977"/>
          </a:xfrm>
          <a:prstGeom prst="line">
            <a:avLst/>
          </a:prstGeom>
          <a:noFill/>
          <a:ln w="28575" cap="rnd" cmpd="sng" algn="ctr">
            <a:solidFill>
              <a:sysClr val="window" lastClr="FFFFFF">
                <a:lumMod val="75000"/>
              </a:sysClr>
            </a:solidFill>
            <a:prstDash val="solid"/>
            <a:round/>
          </a:ln>
          <a:effectLst/>
        </p:spPr>
      </p:cxnSp>
      <p:grpSp>
        <p:nvGrpSpPr>
          <p:cNvPr id="5" name="iŝḷíďe"/>
          <p:cNvGrpSpPr/>
          <p:nvPr/>
        </p:nvGrpSpPr>
        <p:grpSpPr>
          <a:xfrm>
            <a:off x="3670592" y="1817891"/>
            <a:ext cx="464598" cy="464596"/>
            <a:chOff x="1711594" y="2493391"/>
            <a:chExt cx="506338" cy="506336"/>
          </a:xfrm>
        </p:grpSpPr>
        <p:sp>
          <p:nvSpPr>
            <p:cNvPr id="6" name="îṥľîḍe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7" name="íSľïďe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8" name="islïḍè"/>
          <p:cNvGrpSpPr/>
          <p:nvPr/>
        </p:nvGrpSpPr>
        <p:grpSpPr>
          <a:xfrm>
            <a:off x="3670592" y="5269464"/>
            <a:ext cx="464598" cy="464596"/>
            <a:chOff x="1711594" y="2493391"/>
            <a:chExt cx="506338" cy="506336"/>
          </a:xfrm>
        </p:grpSpPr>
        <p:sp>
          <p:nvSpPr>
            <p:cNvPr id="9" name="íslíḑè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0" name="îSḷîdé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sp>
        <p:nvSpPr>
          <p:cNvPr id="11" name="íśḻïdè"/>
          <p:cNvSpPr/>
          <p:nvPr/>
        </p:nvSpPr>
        <p:spPr>
          <a:xfrm rot="16200000" flipV="1">
            <a:off x="3801642" y="275961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2" name="íšḻïḑe"/>
          <p:cNvSpPr/>
          <p:nvPr/>
        </p:nvSpPr>
        <p:spPr>
          <a:xfrm rot="16200000" flipV="1">
            <a:off x="3854467" y="280247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3" name="îşḷiḑé"/>
          <p:cNvSpPr/>
          <p:nvPr/>
        </p:nvSpPr>
        <p:spPr>
          <a:xfrm rot="5400000">
            <a:off x="3801642" y="458983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4" name="iṡļiḑê"/>
          <p:cNvSpPr/>
          <p:nvPr/>
        </p:nvSpPr>
        <p:spPr>
          <a:xfrm rot="5400000">
            <a:off x="3854467" y="463269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cxnSp>
        <p:nvCxnSpPr>
          <p:cNvPr id="15" name="直接连接符 14"/>
          <p:cNvCxnSpPr>
            <a:stCxn id="17" idx="4"/>
            <a:endCxn id="20" idx="0"/>
          </p:cNvCxnSpPr>
          <p:nvPr/>
        </p:nvCxnSpPr>
        <p:spPr>
          <a:xfrm flipH="1">
            <a:off x="8189530" y="2282486"/>
            <a:ext cx="0" cy="2986977"/>
          </a:xfrm>
          <a:prstGeom prst="line">
            <a:avLst/>
          </a:prstGeom>
          <a:noFill/>
          <a:ln w="28575" cap="rnd" cmpd="sng" algn="ctr">
            <a:solidFill>
              <a:sysClr val="window" lastClr="FFFFFF">
                <a:lumMod val="75000"/>
              </a:sysClr>
            </a:solidFill>
            <a:prstDash val="solid"/>
            <a:round/>
          </a:ln>
          <a:effectLst/>
        </p:spPr>
      </p:cxnSp>
      <p:grpSp>
        <p:nvGrpSpPr>
          <p:cNvPr id="16" name="îŝľíḓê"/>
          <p:cNvGrpSpPr/>
          <p:nvPr/>
        </p:nvGrpSpPr>
        <p:grpSpPr>
          <a:xfrm>
            <a:off x="7957231" y="1817891"/>
            <a:ext cx="464598" cy="464596"/>
            <a:chOff x="1711594" y="2493391"/>
            <a:chExt cx="506338" cy="506336"/>
          </a:xfrm>
        </p:grpSpPr>
        <p:sp>
          <p:nvSpPr>
            <p:cNvPr id="17" name="í$ḻíďê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8" name="iṧ1ïḓê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19" name="iṩḷíḓé"/>
          <p:cNvGrpSpPr/>
          <p:nvPr/>
        </p:nvGrpSpPr>
        <p:grpSpPr>
          <a:xfrm>
            <a:off x="7957231" y="5269464"/>
            <a:ext cx="464598" cy="464596"/>
            <a:chOff x="1711594" y="2493391"/>
            <a:chExt cx="506338" cy="506336"/>
          </a:xfrm>
        </p:grpSpPr>
        <p:sp>
          <p:nvSpPr>
            <p:cNvPr id="20" name="í$ļîďè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21" name="ï$ļiḓe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sp>
        <p:nvSpPr>
          <p:cNvPr id="22" name="íŝlîḍé"/>
          <p:cNvSpPr/>
          <p:nvPr/>
        </p:nvSpPr>
        <p:spPr>
          <a:xfrm rot="16200000" flipV="1">
            <a:off x="8088281" y="275961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3" name="iS1ïḋé"/>
          <p:cNvSpPr/>
          <p:nvPr/>
        </p:nvSpPr>
        <p:spPr>
          <a:xfrm rot="16200000" flipV="1">
            <a:off x="8141106" y="280247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4" name="i$ļïḓê"/>
          <p:cNvSpPr/>
          <p:nvPr/>
        </p:nvSpPr>
        <p:spPr>
          <a:xfrm rot="5400000">
            <a:off x="8088281" y="458983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5" name="iṥ1îḋé"/>
          <p:cNvSpPr/>
          <p:nvPr/>
        </p:nvSpPr>
        <p:spPr>
          <a:xfrm rot="5400000">
            <a:off x="8141106" y="463269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>
            <a:off x="4395182" y="3820460"/>
            <a:ext cx="3166908" cy="0"/>
          </a:xfrm>
          <a:prstGeom prst="straightConnector1">
            <a:avLst/>
          </a:prstGeom>
          <a:noFill/>
          <a:ln w="38100" cap="rnd" cmpd="sng" algn="ctr">
            <a:solidFill>
              <a:srgbClr val="9E000E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7" name="îṥ1ïdè"/>
          <p:cNvSpPr/>
          <p:nvPr/>
        </p:nvSpPr>
        <p:spPr>
          <a:xfrm>
            <a:off x="4867064" y="2984914"/>
            <a:ext cx="2395176" cy="597876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9E000E"/>
            </a:solidFill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 sz="240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 </a:t>
            </a:r>
            <a:endParaRPr lang="zh-CN" altLang="en-US" sz="2400">
              <a:solidFill>
                <a:prstClr val="white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067861" y="2955656"/>
            <a:ext cx="2016128" cy="58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400" kern="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安全用电</a:t>
            </a:r>
            <a:endParaRPr lang="zh-CN" altLang="en-US" sz="2400" kern="0">
              <a:solidFill>
                <a:prstClr val="white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123392" y="1879459"/>
            <a:ext cx="2276313" cy="79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企业基层单位和领导缺乏消防安全意识</a:t>
            </a: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435610" y="3508872"/>
            <a:ext cx="1931444" cy="79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基层消防人员的专业素质低</a:t>
            </a: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123392" y="5171275"/>
            <a:ext cx="2276313" cy="422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消防管理难度不断增加</a:t>
            </a: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2" name="iṩlíďé"/>
          <p:cNvSpPr/>
          <p:nvPr/>
        </p:nvSpPr>
        <p:spPr bwMode="auto">
          <a:xfrm>
            <a:off x="3699506" y="3566858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solidFill>
                <a:prstClr val="black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3" name="iṩlíďé"/>
          <p:cNvSpPr/>
          <p:nvPr/>
        </p:nvSpPr>
        <p:spPr bwMode="auto">
          <a:xfrm>
            <a:off x="7972298" y="3590395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solidFill>
                <a:prstClr val="black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733644" y="1801281"/>
            <a:ext cx="2483997" cy="116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在很多企业中，因为疏忽消防管理工作，导致对其投入很少</a:t>
            </a: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832036" y="3508871"/>
            <a:ext cx="2437341" cy="116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对消防人员的教育和培训也很少，这就导致他们的专业能力低</a:t>
            </a: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792295" y="5009676"/>
            <a:ext cx="2276313" cy="79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容易产生消极，不能做好消防安全工作。</a:t>
            </a: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/>
      <p:bldP spid="30" grpId="0"/>
      <p:bldP spid="31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6320589" y="2385598"/>
            <a:ext cx="5871411" cy="447240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06782" y="1537488"/>
            <a:ext cx="8036692" cy="37830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使用中的用电设备，出现糊味、焦味，应立即切断电源，并及时通知有资格的维修人员进行维修，不得擅自处理。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各种空调，除特殊需要外，冬季温度设置不宜过高，以防其长期运行出现过热，损坏设备，缩短使用寿命。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采购用电设备应具有3C认证标志。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严禁使用电炉子取暖。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7347284" y="3276736"/>
            <a:ext cx="4844716" cy="35812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737810" y="3429000"/>
            <a:ext cx="4620127" cy="86627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612231" y="2422571"/>
            <a:ext cx="8967537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660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冬季消防安全知识</a:t>
            </a:r>
            <a:endParaRPr lang="zh-CN" altLang="en-US" sz="6600">
              <a:solidFill>
                <a:prstClr val="white"/>
              </a:solidFill>
              <a:effectLst>
                <a:glow rad="1016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三极春联字体简" panose="00000500000000000000" pitchFamily="2" charset="-122"/>
              <a:ea typeface="三极春联字体简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ṧļîdê"/>
          <p:cNvSpPr/>
          <p:nvPr/>
        </p:nvSpPr>
        <p:spPr>
          <a:xfrm rot="5400000">
            <a:off x="5511442" y="2288741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" name="îS1íḑé"/>
          <p:cNvSpPr/>
          <p:nvPr/>
        </p:nvSpPr>
        <p:spPr>
          <a:xfrm rot="16200000">
            <a:off x="5511442" y="3734975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4" name="iṣlïḍê"/>
          <p:cNvSpPr/>
          <p:nvPr/>
        </p:nvSpPr>
        <p:spPr>
          <a:xfrm>
            <a:off x="4887979" y="3011857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5" name="iSḻíďe"/>
          <p:cNvSpPr/>
          <p:nvPr/>
        </p:nvSpPr>
        <p:spPr>
          <a:xfrm flipH="1">
            <a:off x="6134904" y="3011857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grpSp>
        <p:nvGrpSpPr>
          <p:cNvPr id="6" name="iṥľîḑé"/>
          <p:cNvGrpSpPr/>
          <p:nvPr/>
        </p:nvGrpSpPr>
        <p:grpSpPr>
          <a:xfrm>
            <a:off x="5744865" y="1827878"/>
            <a:ext cx="702269" cy="702267"/>
            <a:chOff x="5485315" y="1374228"/>
            <a:chExt cx="924912" cy="924910"/>
          </a:xfrm>
        </p:grpSpPr>
        <p:sp>
          <p:nvSpPr>
            <p:cNvPr id="7" name="îṧlïḍè"/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8" name="iṣļîdé"/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9" name="ïšḷíḑè"/>
          <p:cNvGrpSpPr/>
          <p:nvPr/>
        </p:nvGrpSpPr>
        <p:grpSpPr>
          <a:xfrm>
            <a:off x="4532356" y="3175454"/>
            <a:ext cx="702269" cy="702267"/>
            <a:chOff x="5485315" y="1374228"/>
            <a:chExt cx="924912" cy="924910"/>
          </a:xfrm>
        </p:grpSpPr>
        <p:sp>
          <p:nvSpPr>
            <p:cNvPr id="10" name="îṣlîḋè"/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1" name="ís1íḍe"/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12" name="îṡ1íďe"/>
          <p:cNvGrpSpPr/>
          <p:nvPr/>
        </p:nvGrpSpPr>
        <p:grpSpPr>
          <a:xfrm>
            <a:off x="6952886" y="3175454"/>
            <a:ext cx="702269" cy="702267"/>
            <a:chOff x="5485315" y="1374228"/>
            <a:chExt cx="924912" cy="924910"/>
          </a:xfrm>
        </p:grpSpPr>
        <p:sp>
          <p:nvSpPr>
            <p:cNvPr id="13" name="iSḷíḋê"/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4" name="ï$ḷídè"/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15" name="îṧḻîde"/>
          <p:cNvGrpSpPr/>
          <p:nvPr/>
        </p:nvGrpSpPr>
        <p:grpSpPr>
          <a:xfrm>
            <a:off x="5744865" y="4483129"/>
            <a:ext cx="702269" cy="702267"/>
            <a:chOff x="5485315" y="1374228"/>
            <a:chExt cx="924912" cy="924910"/>
          </a:xfrm>
        </p:grpSpPr>
        <p:sp>
          <p:nvSpPr>
            <p:cNvPr id="16" name="ïṧļïdê"/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7" name="ïṥļîḋé"/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sp>
        <p:nvSpPr>
          <p:cNvPr id="18" name="îṥ1ïdè"/>
          <p:cNvSpPr/>
          <p:nvPr/>
        </p:nvSpPr>
        <p:spPr>
          <a:xfrm>
            <a:off x="5378529" y="3280562"/>
            <a:ext cx="1497461" cy="504626"/>
          </a:xfrm>
          <a:prstGeom prst="roundRect">
            <a:avLst>
              <a:gd name="adj" fmla="val 50000"/>
            </a:avLst>
          </a:prstGeom>
          <a:solidFill>
            <a:srgbClr val="9E000E"/>
          </a:solidFill>
          <a:ln>
            <a:solidFill>
              <a:srgbClr val="9E000E"/>
            </a:solidFill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 sz="240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 </a:t>
            </a:r>
            <a:endParaRPr lang="zh-CN" altLang="en-US" sz="2400">
              <a:solidFill>
                <a:prstClr val="white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304229" y="3241893"/>
            <a:ext cx="1590568" cy="504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000" kern="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防火防爆</a:t>
            </a:r>
            <a:endParaRPr lang="zh-CN" altLang="en-US" sz="2000" kern="0">
              <a:solidFill>
                <a:prstClr val="white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224005" y="1473416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请勿占用消防通道</a:t>
            </a:r>
            <a:endParaRPr lang="zh-CN" altLang="en-US" kern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algn="r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不要随意占用楼道，切勿在走廊、楼梯口等处堆放杂物和搭设建筑，要保持楼道畅通，便于着火时疏散。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237498" y="1509078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及时清理家中可燃物</a:t>
            </a:r>
            <a:endParaRPr lang="zh-CN" altLang="en-US" kern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阳台、储藏室、厨房堆放的生活废旧物品、垃圾、可燃物请及时清理，防止发生自燃，减少火灾隐患。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212079" y="3420434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要谨防烟头引发火灾</a:t>
            </a:r>
            <a:endParaRPr lang="zh-CN" altLang="en-US" kern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algn="r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有吸烟习惯的，请不要躺在家中沙发、床上吸烟，在室外吸烟时，千万不可乱扔烟头，以防点燃可燃物，造成火灾。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237498" y="3526587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电气设备的安装</a:t>
            </a:r>
            <a:endParaRPr lang="en-US" altLang="zh-CN" kern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符合规定，所用导线要求绝缘效果要良好，禁止电气线路老化或者存在超负荷现象，以免发生电线短路起火。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-256674" y="766946"/>
            <a:ext cx="5929833" cy="592983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673158" y="1698697"/>
            <a:ext cx="5929833" cy="4527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3000"/>
              </a:lnSpc>
              <a:spcBef>
                <a:spcPct val="0"/>
              </a:spcBef>
            </a:pPr>
            <a:r>
              <a:rPr lang="zh-CN" altLang="en-US" sz="2400" spc="30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电气火灾显著的特点</a:t>
            </a:r>
            <a:endParaRPr lang="zh-CN" altLang="en-US" sz="2400" spc="30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73158" y="2151406"/>
            <a:ext cx="5363809" cy="894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  <a:spcBef>
                <a:spcPct val="0"/>
              </a:spcBef>
            </a:pP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电气火灾显著的特点是火灾发生快</a:t>
            </a:r>
            <a:r>
              <a:rPr lang="en-US" altLang="zh-CN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蔓延快</a:t>
            </a:r>
            <a:r>
              <a:rPr lang="en-US" altLang="zh-CN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容易多处起火</a:t>
            </a:r>
            <a:r>
              <a:rPr lang="en-US" altLang="zh-CN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如烧毁了电器设备，还会产生有毒气体。</a:t>
            </a:r>
            <a:endParaRPr lang="zh-CN" altLang="en-US" sz="1600" dirty="0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73158" y="3271916"/>
            <a:ext cx="5929833" cy="4527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3000"/>
              </a:lnSpc>
              <a:spcBef>
                <a:spcPct val="0"/>
              </a:spcBef>
            </a:pPr>
            <a:r>
              <a:rPr lang="zh-CN" altLang="en-US" sz="2400" spc="30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冬季家庭常见火灾隐患</a:t>
            </a:r>
            <a:endParaRPr lang="zh-CN" altLang="en-US" sz="2400" spc="30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73157" y="3724625"/>
            <a:ext cx="5363809" cy="19933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ts val="3300"/>
              </a:lnSpc>
              <a:spcBef>
                <a:spcPct val="0"/>
              </a:spcBef>
              <a:defRPr sz="1600">
                <a:latin typeface="思源黑体 Normal" panose="020B0400000000000000" pitchFamily="34" charset="-122"/>
                <a:ea typeface="思源黑体 Normal" panose="020B0400000000000000" pitchFamily="34" charset="-122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电线负载过大，急剧发热，损坏绝缘层，进而导致短路起火。</a:t>
            </a:r>
            <a:endParaRPr lang="zh-CN" altLang="en-US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热负载的家用电器电源插头长期没有拔出，因带电时间长而令温度升高。</a:t>
            </a:r>
            <a:endParaRPr lang="zh-CN" altLang="en-US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导线连接不良，接触不好，造成线间短路，发热起火。</a:t>
            </a:r>
            <a:endParaRPr lang="zh-CN" altLang="en-US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电器设备有缺陷，没有及时修理，内部某些元件松动，通电时产生火花。</a:t>
            </a:r>
            <a:endParaRPr lang="zh-CN" altLang="en-US" sz="1400" dirty="0"/>
          </a:p>
        </p:txBody>
      </p:sp>
      <p:sp>
        <p:nvSpPr>
          <p:cNvPr id="6" name="文本框 5"/>
          <p:cNvSpPr txBox="1"/>
          <p:nvPr/>
        </p:nvSpPr>
        <p:spPr>
          <a:xfrm>
            <a:off x="1660124" y="488272"/>
            <a:ext cx="1784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E6E6E6"/>
                </a:solidFill>
              </a:rPr>
              <a:t>https://www.ypppt.com/</a:t>
            </a:r>
            <a:endParaRPr lang="zh-CN" altLang="en-US" sz="1050" dirty="0">
              <a:solidFill>
                <a:srgbClr val="E6E6E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5955632" y="785155"/>
            <a:ext cx="5753684" cy="5753684"/>
          </a:xfrm>
          <a:prstGeom prst="rect">
            <a:avLst/>
          </a:prstGeom>
        </p:spPr>
      </p:pic>
      <p:sp>
        <p:nvSpPr>
          <p:cNvPr id="5" name="îśḷídé"/>
          <p:cNvSpPr/>
          <p:nvPr/>
        </p:nvSpPr>
        <p:spPr>
          <a:xfrm>
            <a:off x="878641" y="1937895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6" name="ïşḻîḑe"/>
          <p:cNvSpPr/>
          <p:nvPr/>
        </p:nvSpPr>
        <p:spPr>
          <a:xfrm rot="10800000">
            <a:off x="1044158" y="2158926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37480" y="1513187"/>
            <a:ext cx="4184720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不要在一个电源插座上插过量电器</a:t>
            </a:r>
            <a:endParaRPr lang="zh-CN" altLang="en-US" sz="2000" kern="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不要在一个电源插座上安插过量的插头，空调、电暖器等大功率设备最好享受“专插专用”的待遇，以免插座过载而发生危险。</a:t>
            </a:r>
            <a:endParaRPr lang="zh-CN" altLang="en-US" sz="1600" kern="0" dirty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1" name="îśḷídé"/>
          <p:cNvSpPr/>
          <p:nvPr/>
        </p:nvSpPr>
        <p:spPr>
          <a:xfrm>
            <a:off x="878641" y="4086705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2" name="ïşḻîḑe"/>
          <p:cNvSpPr/>
          <p:nvPr/>
        </p:nvSpPr>
        <p:spPr>
          <a:xfrm rot="10800000">
            <a:off x="1044158" y="4307736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637479" y="3661997"/>
            <a:ext cx="4201847" cy="1987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不要在无人监护时使用电暖器</a:t>
            </a:r>
            <a:endParaRPr lang="en-US" altLang="zh-CN" sz="2000" kern="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购买取暖设备时，请选购合格产品，使用带安全接地三孔插座并确保插接牢靠，不要让电暖器在无人监护状况下运行，更不要使用电暖器烘烤衣物。</a:t>
            </a:r>
            <a:endParaRPr lang="zh-CN" altLang="en-US" sz="1600" kern="0" dirty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1" grpId="0" animBg="1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269647" y="914400"/>
            <a:ext cx="5531765" cy="5582653"/>
          </a:xfrm>
          <a:prstGeom prst="rect">
            <a:avLst/>
          </a:prstGeom>
        </p:spPr>
      </p:pic>
      <p:sp>
        <p:nvSpPr>
          <p:cNvPr id="4" name="îśḷídé"/>
          <p:cNvSpPr/>
          <p:nvPr/>
        </p:nvSpPr>
        <p:spPr>
          <a:xfrm>
            <a:off x="5962805" y="2371034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5" name="ïşḻîḑe"/>
          <p:cNvSpPr/>
          <p:nvPr/>
        </p:nvSpPr>
        <p:spPr>
          <a:xfrm rot="10800000">
            <a:off x="6128322" y="2592065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21644" y="1946326"/>
            <a:ext cx="4184720" cy="1987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电热毯通电时间不宜过长</a:t>
            </a:r>
            <a:endParaRPr lang="en-US" altLang="zh-CN" sz="2000" kern="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如您家中使用电热毯，请在入睡时关闭电源，尽量不要通宵使用，也不要折叠使用，否则容易烧坏电热线的绝缘面，造成漏电和火灾事故发生。</a:t>
            </a:r>
            <a:endParaRPr lang="zh-CN" altLang="en-US" sz="1600" kern="0" dirty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7" name="îśḷídé"/>
          <p:cNvSpPr/>
          <p:nvPr/>
        </p:nvSpPr>
        <p:spPr>
          <a:xfrm>
            <a:off x="5962805" y="4580045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8" name="ïşḻîḑe"/>
          <p:cNvSpPr/>
          <p:nvPr/>
        </p:nvSpPr>
        <p:spPr>
          <a:xfrm rot="10800000">
            <a:off x="6128322" y="4801076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21644" y="4155337"/>
            <a:ext cx="4184720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电器、设备使用完毕及时拔电源</a:t>
            </a:r>
            <a:endParaRPr lang="en-US" altLang="zh-CN" sz="2000" kern="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电器、设备使用完毕后，请随手拔掉电源插头，不仅可以省电，还能确保安全。如果长时间离开家，最好关闭电源总开关。</a:t>
            </a:r>
            <a:endParaRPr lang="zh-CN" altLang="en-US" sz="1600" kern="0" dirty="0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279879" y="1690235"/>
            <a:ext cx="5511546" cy="494391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800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1471" y="1750075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 dirty="0"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别长时间开电热毯</a:t>
            </a:r>
            <a:endParaRPr lang="zh-CN" altLang="en-US" sz="2000" dirty="0">
              <a:latin typeface="思源黑体 Normal" panose="020B0400000000000000" pitchFamily="34" charset="-122"/>
              <a:ea typeface="思源黑体 Normal" panose="020B0400000000000000" pitchFamily="34" charset="-122"/>
              <a:cs typeface="+mn-ea"/>
              <a:sym typeface="微软雅黑 Light" panose="020B0502040204020203" pitchFamily="34" charset="-122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293345" y="3531744"/>
            <a:ext cx="5511546" cy="494391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800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6" name="Inhaltsplatzhalter 4"/>
          <p:cNvSpPr txBox="1"/>
          <p:nvPr/>
        </p:nvSpPr>
        <p:spPr>
          <a:xfrm>
            <a:off x="1341471" y="2382183"/>
            <a:ext cx="5261991" cy="935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电热毯在寒冷的冬天能给人带来温暖，正确使用，才能确保安全。使用电热毯可以在睡觉前半小时先打开电源预热，等足够热了就关闭电源，不要整晚都开着电热毯。</a:t>
            </a:r>
            <a:endParaRPr lang="zh-CN" altLang="en-US" sz="14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54938" y="3578884"/>
            <a:ext cx="5323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别在电暖器上烘烤衣物</a:t>
            </a:r>
            <a:endParaRPr lang="zh-CN" altLang="en-US" sz="2000">
              <a:latin typeface="思源黑体 Normal" panose="020B0400000000000000" pitchFamily="34" charset="-122"/>
              <a:ea typeface="思源黑体 Normal" panose="020B0400000000000000" pitchFamily="34" charset="-122"/>
              <a:cs typeface="+mn-ea"/>
              <a:sym typeface="微软雅黑 Light" panose="020B0502040204020203" pitchFamily="34" charset="-122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279879" y="4992760"/>
            <a:ext cx="5511545" cy="494391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800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03066" y="5049278"/>
            <a:ext cx="6055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别用布帘遮挡电器散热孔确保电器良好散热</a:t>
            </a:r>
            <a:endParaRPr lang="zh-CN" altLang="en-US" sz="2000">
              <a:latin typeface="思源黑体 Normal" panose="020B0400000000000000" pitchFamily="34" charset="-122"/>
              <a:ea typeface="思源黑体 Normal" panose="020B0400000000000000" pitchFamily="34" charset="-122"/>
              <a:cs typeface="+mn-ea"/>
              <a:sym typeface="微软雅黑 Light" panose="020B0502040204020203" pitchFamily="34" charset="-122"/>
            </a:endParaRPr>
          </a:p>
        </p:txBody>
      </p:sp>
      <p:sp>
        <p:nvSpPr>
          <p:cNvPr id="12" name="Inhaltsplatzhalter 4"/>
          <p:cNvSpPr txBox="1"/>
          <p:nvPr/>
        </p:nvSpPr>
        <p:spPr>
          <a:xfrm>
            <a:off x="1418122" y="3898250"/>
            <a:ext cx="5261991" cy="931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冬季温度过低，电暖器就成了最佳的晾晒烘干工具。但是，在电暖器上直接覆盖物品，容易使电暖器的热量不能及时散发而造成局部过热</a:t>
            </a:r>
            <a:r>
              <a:rPr lang="en-US" altLang="zh-CN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,</a:t>
            </a:r>
            <a:r>
              <a:rPr lang="zh-CN" altLang="en-US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或因距离太近，高温引燃覆盖物品。</a:t>
            </a:r>
            <a:endParaRPr lang="zh-CN" altLang="en-US" sz="14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7347666" y="1627683"/>
            <a:ext cx="4361823" cy="41425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/>
      <p:bldP spid="8" grpId="0"/>
      <p:bldP spid="9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7347284" y="3276736"/>
            <a:ext cx="4844716" cy="35812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737810" y="3429000"/>
            <a:ext cx="4620127" cy="86627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50231" y="2422571"/>
            <a:ext cx="10523621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66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电源火灾发生时自救技巧</a:t>
            </a:r>
            <a:endParaRPr lang="zh-CN" altLang="en-US" sz="6600" dirty="0">
              <a:solidFill>
                <a:prstClr val="white"/>
              </a:solidFill>
              <a:effectLst>
                <a:glow rad="1016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三极春联字体简" panose="00000500000000000000" pitchFamily="2" charset="-122"/>
              <a:ea typeface="三极春联字体简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9597824" y="4572655"/>
            <a:ext cx="2594176" cy="234238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37937" y="1006087"/>
            <a:ext cx="4074694" cy="5501481"/>
          </a:xfrm>
          <a:prstGeom prst="rect">
            <a:avLst/>
          </a:prstGeom>
        </p:spPr>
      </p:pic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985605" y="1449603"/>
            <a:ext cx="5511546" cy="494391"/>
          </a:xfrm>
          <a:prstGeom prst="rect">
            <a:avLst/>
          </a:prstGeom>
          <a:solidFill>
            <a:srgbClr val="C00000">
              <a:alpha val="98000"/>
            </a:srgb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800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28461" y="1533656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chemeClr val="bg1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电器着火不要盲目扑救</a:t>
            </a:r>
            <a:endParaRPr lang="zh-CN" altLang="en-US" sz="2000">
              <a:solidFill>
                <a:schemeClr val="bg1"/>
              </a:solidFill>
              <a:latin typeface="思源黑体 Normal" panose="020B0400000000000000" pitchFamily="34" charset="-122"/>
              <a:ea typeface="思源黑体 Normal" panose="020B0400000000000000" pitchFamily="34" charset="-122"/>
              <a:cs typeface="+mn-ea"/>
              <a:sym typeface="微软雅黑 Light" panose="020B0502040204020203" pitchFamily="34" charset="-122"/>
            </a:endParaRPr>
          </a:p>
        </p:txBody>
      </p:sp>
      <p:sp>
        <p:nvSpPr>
          <p:cNvPr id="5" name="Inhaltsplatzhalter 4"/>
          <p:cNvSpPr txBox="1"/>
          <p:nvPr/>
        </p:nvSpPr>
        <p:spPr>
          <a:xfrm>
            <a:off x="5110382" y="2028047"/>
            <a:ext cx="6070965" cy="695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电器通电后发现冒烟、发出烧焦气味或着火时，应立即切断电源后再救火，切不可用水或泡沫灭火器灭火，应用干粉灭火器灭火。</a:t>
            </a:r>
            <a:endParaRPr lang="zh-CN" altLang="en-US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985605" y="3181804"/>
            <a:ext cx="5511546" cy="494391"/>
          </a:xfrm>
          <a:prstGeom prst="rect">
            <a:avLst/>
          </a:prstGeom>
          <a:solidFill>
            <a:srgbClr val="C00000">
              <a:alpha val="98000"/>
            </a:srgb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800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28461" y="3277650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chemeClr val="bg1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湿毛巾捂鼻法自救</a:t>
            </a:r>
            <a:endParaRPr lang="zh-CN" altLang="en-US" sz="2000">
              <a:solidFill>
                <a:schemeClr val="bg1"/>
              </a:solidFill>
              <a:latin typeface="思源黑体 Normal" panose="020B0400000000000000" pitchFamily="34" charset="-122"/>
              <a:ea typeface="思源黑体 Normal" panose="020B0400000000000000" pitchFamily="34" charset="-122"/>
              <a:cs typeface="+mn-ea"/>
              <a:sym typeface="微软雅黑 Light" panose="020B0502040204020203" pitchFamily="34" charset="-122"/>
            </a:endParaRPr>
          </a:p>
        </p:txBody>
      </p:sp>
      <p:sp>
        <p:nvSpPr>
          <p:cNvPr id="8" name="Inhaltsplatzhalter 4"/>
          <p:cNvSpPr txBox="1"/>
          <p:nvPr/>
        </p:nvSpPr>
        <p:spPr>
          <a:xfrm>
            <a:off x="5110382" y="3828342"/>
            <a:ext cx="6070964" cy="2492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可准备一条棉质毛巾彻底浸湿，拧至半水，将湿毛巾对折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次，叠成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8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层，然后用湿毛巾捂住口鼻，这就是一个简易的防毒面具。如烟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不太浓，可俯下身子行走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如为浓烟，须匍匐行走，在贴近地面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30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厘米的空气层中，烟雾则较为稀薄。不过，湿化纤材质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的毛巾易使人窒息，尽量不要用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毛巾过湿会使人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呼吸困难，故使用湿毛巾时，一般应将毛巾的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含水量控制在毛巾自重的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倍以下。</a:t>
            </a:r>
            <a:endParaRPr lang="zh-CN" altLang="en-US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096000" y="1051529"/>
            <a:ext cx="5550447" cy="5011727"/>
          </a:xfrm>
          <a:prstGeom prst="rect">
            <a:avLst/>
          </a:prstGeom>
        </p:spPr>
      </p:pic>
      <p:sp>
        <p:nvSpPr>
          <p:cNvPr id="3" name="Freeform: Shape 31"/>
          <p:cNvSpPr/>
          <p:nvPr/>
        </p:nvSpPr>
        <p:spPr>
          <a:xfrm>
            <a:off x="1007035" y="1584779"/>
            <a:ext cx="768994" cy="863777"/>
          </a:xfrm>
          <a:custGeom>
            <a:avLst/>
            <a:gdLst>
              <a:gd name="connsiteX0" fmla="*/ 4267200 w 8534400"/>
              <a:gd name="connsiteY0" fmla="*/ 0 h 9586304"/>
              <a:gd name="connsiteX1" fmla="*/ 4717706 w 8534400"/>
              <a:gd name="connsiteY1" fmla="*/ 105392 h 9586304"/>
              <a:gd name="connsiteX2" fmla="*/ 7975773 w 8534400"/>
              <a:gd name="connsiteY2" fmla="*/ 1734038 h 9586304"/>
              <a:gd name="connsiteX3" fmla="*/ 8534400 w 8534400"/>
              <a:gd name="connsiteY3" fmla="*/ 2638439 h 9586304"/>
              <a:gd name="connsiteX4" fmla="*/ 8534400 w 8534400"/>
              <a:gd name="connsiteY4" fmla="*/ 6947864 h 9586304"/>
              <a:gd name="connsiteX5" fmla="*/ 7975773 w 8534400"/>
              <a:gd name="connsiteY5" fmla="*/ 7852265 h 9586304"/>
              <a:gd name="connsiteX6" fmla="*/ 4717706 w 8534400"/>
              <a:gd name="connsiteY6" fmla="*/ 9480911 h 9586304"/>
              <a:gd name="connsiteX7" fmla="*/ 3816693 w 8534400"/>
              <a:gd name="connsiteY7" fmla="*/ 9480911 h 9586304"/>
              <a:gd name="connsiteX8" fmla="*/ 558630 w 8534400"/>
              <a:gd name="connsiteY8" fmla="*/ 7852265 h 9586304"/>
              <a:gd name="connsiteX9" fmla="*/ 0 w 8534400"/>
              <a:gd name="connsiteY9" fmla="*/ 6947864 h 9586304"/>
              <a:gd name="connsiteX10" fmla="*/ 0 w 8534400"/>
              <a:gd name="connsiteY10" fmla="*/ 2638439 h 9586304"/>
              <a:gd name="connsiteX11" fmla="*/ 558630 w 8534400"/>
              <a:gd name="connsiteY11" fmla="*/ 1734038 h 9586304"/>
              <a:gd name="connsiteX12" fmla="*/ 3816693 w 8534400"/>
              <a:gd name="connsiteY12" fmla="*/ 105392 h 9586304"/>
              <a:gd name="connsiteX13" fmla="*/ 4267200 w 8534400"/>
              <a:gd name="connsiteY13" fmla="*/ 0 h 958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534400" h="9586304">
                <a:moveTo>
                  <a:pt x="4267200" y="0"/>
                </a:moveTo>
                <a:cubicBezTo>
                  <a:pt x="4421274" y="0"/>
                  <a:pt x="4575349" y="35130"/>
                  <a:pt x="4717706" y="105392"/>
                </a:cubicBezTo>
                <a:cubicBezTo>
                  <a:pt x="4717706" y="105392"/>
                  <a:pt x="4717706" y="105392"/>
                  <a:pt x="7975773" y="1734038"/>
                </a:cubicBezTo>
                <a:cubicBezTo>
                  <a:pt x="8318156" y="1906992"/>
                  <a:pt x="8534400" y="2256502"/>
                  <a:pt x="8534400" y="2638439"/>
                </a:cubicBezTo>
                <a:cubicBezTo>
                  <a:pt x="8534400" y="2638439"/>
                  <a:pt x="8534400" y="2638439"/>
                  <a:pt x="8534400" y="6947864"/>
                </a:cubicBezTo>
                <a:cubicBezTo>
                  <a:pt x="8534400" y="7329801"/>
                  <a:pt x="8318156" y="7679313"/>
                  <a:pt x="7975773" y="7852265"/>
                </a:cubicBezTo>
                <a:cubicBezTo>
                  <a:pt x="7975773" y="7852265"/>
                  <a:pt x="7975773" y="7852265"/>
                  <a:pt x="4717706" y="9480911"/>
                </a:cubicBezTo>
                <a:cubicBezTo>
                  <a:pt x="4432988" y="9621435"/>
                  <a:pt x="4101412" y="9621435"/>
                  <a:pt x="3816693" y="9480911"/>
                </a:cubicBezTo>
                <a:cubicBezTo>
                  <a:pt x="3816693" y="9480911"/>
                  <a:pt x="3816693" y="9480911"/>
                  <a:pt x="558630" y="7852265"/>
                </a:cubicBezTo>
                <a:cubicBezTo>
                  <a:pt x="216244" y="7679313"/>
                  <a:pt x="0" y="7329801"/>
                  <a:pt x="0" y="6947864"/>
                </a:cubicBezTo>
                <a:cubicBezTo>
                  <a:pt x="0" y="6947864"/>
                  <a:pt x="0" y="6947864"/>
                  <a:pt x="0" y="2638439"/>
                </a:cubicBezTo>
                <a:cubicBezTo>
                  <a:pt x="0" y="2256502"/>
                  <a:pt x="216244" y="1906992"/>
                  <a:pt x="558630" y="1734038"/>
                </a:cubicBezTo>
                <a:cubicBezTo>
                  <a:pt x="558630" y="1734038"/>
                  <a:pt x="558630" y="1734038"/>
                  <a:pt x="3816693" y="105392"/>
                </a:cubicBezTo>
                <a:cubicBezTo>
                  <a:pt x="3959054" y="35130"/>
                  <a:pt x="4113129" y="0"/>
                  <a:pt x="4267200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190500" dist="127000" sx="102000" sy="102000" algn="ctr" rotWithShape="0">
              <a:srgbClr val="FFC000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思源黑体 CN Bold" panose="020B0800000000000000" pitchFamily="34" charset="-122"/>
              <a:ea typeface="思源黑体 CN Bold" panose="020B0800000000000000" pitchFamily="34" charset="-122"/>
              <a:cs typeface="Segoe UI" panose="020B0502040204020203" pitchFamily="34" charset="0"/>
            </a:endParaRPr>
          </a:p>
        </p:txBody>
      </p:sp>
      <p:pic>
        <p:nvPicPr>
          <p:cNvPr id="4" name="图形 3"/>
          <p:cNvPicPr>
            <a:picLocks noChangeAspect="1"/>
          </p:cNvPicPr>
          <p:nvPr/>
        </p:nvPicPr>
        <p:blipFill>
          <a:blip r:embed="rId2" cstate="email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190" y="1724325"/>
            <a:ext cx="584684" cy="58468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26637" y="1724325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固守待援法</a:t>
            </a:r>
            <a:endParaRPr lang="zh-CN" altLang="en-US" sz="200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  <a:cs typeface="+mn-ea"/>
              <a:sym typeface="微软雅黑 Light" panose="020B0502040204020203" pitchFamily="34" charset="-122"/>
            </a:endParaRPr>
          </a:p>
        </p:txBody>
      </p:sp>
      <p:sp>
        <p:nvSpPr>
          <p:cNvPr id="6" name="Inhaltsplatzhalter 4"/>
          <p:cNvSpPr txBox="1"/>
          <p:nvPr/>
        </p:nvSpPr>
        <p:spPr>
          <a:xfrm>
            <a:off x="2026637" y="2173684"/>
            <a:ext cx="4069363" cy="36499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是指如果逃生线路被大火封堵，楼道烟雾大、温度高，火势尚未蔓延到房间内时，不要贸然往外跑。应紧闭门窗、堵塞孔隙，防止烟火蹿入。若发现门、墙发热，说明大火逼近，这时千万不要开窗、开门，可以用浸湿的棉被等堵封，并不断浇水，同时用折成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8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层的湿毛巾捂住嘴、鼻，一时找不到湿毛巾可以用其他棉织物替代。及时发出求救信号，白天时可以在窗前挥动色彩鲜艳的毛巾或衣服，引起救援人员注意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晚上时可以在窗前用手电发出救援信号。</a:t>
            </a:r>
            <a:endParaRPr lang="zh-CN" altLang="en-US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83985" y="933449"/>
            <a:ext cx="5563603" cy="5563603"/>
          </a:xfrm>
          <a:prstGeom prst="rect">
            <a:avLst/>
          </a:prstGeom>
        </p:spPr>
      </p:pic>
      <p:sp>
        <p:nvSpPr>
          <p:cNvPr id="4" name="Freeform: Shape 31"/>
          <p:cNvSpPr/>
          <p:nvPr/>
        </p:nvSpPr>
        <p:spPr>
          <a:xfrm>
            <a:off x="6401410" y="1892148"/>
            <a:ext cx="833163" cy="935855"/>
          </a:xfrm>
          <a:custGeom>
            <a:avLst/>
            <a:gdLst>
              <a:gd name="connsiteX0" fmla="*/ 4267200 w 8534400"/>
              <a:gd name="connsiteY0" fmla="*/ 0 h 9586304"/>
              <a:gd name="connsiteX1" fmla="*/ 4717706 w 8534400"/>
              <a:gd name="connsiteY1" fmla="*/ 105392 h 9586304"/>
              <a:gd name="connsiteX2" fmla="*/ 7975773 w 8534400"/>
              <a:gd name="connsiteY2" fmla="*/ 1734038 h 9586304"/>
              <a:gd name="connsiteX3" fmla="*/ 8534400 w 8534400"/>
              <a:gd name="connsiteY3" fmla="*/ 2638439 h 9586304"/>
              <a:gd name="connsiteX4" fmla="*/ 8534400 w 8534400"/>
              <a:gd name="connsiteY4" fmla="*/ 6947864 h 9586304"/>
              <a:gd name="connsiteX5" fmla="*/ 7975773 w 8534400"/>
              <a:gd name="connsiteY5" fmla="*/ 7852265 h 9586304"/>
              <a:gd name="connsiteX6" fmla="*/ 4717706 w 8534400"/>
              <a:gd name="connsiteY6" fmla="*/ 9480911 h 9586304"/>
              <a:gd name="connsiteX7" fmla="*/ 3816693 w 8534400"/>
              <a:gd name="connsiteY7" fmla="*/ 9480911 h 9586304"/>
              <a:gd name="connsiteX8" fmla="*/ 558630 w 8534400"/>
              <a:gd name="connsiteY8" fmla="*/ 7852265 h 9586304"/>
              <a:gd name="connsiteX9" fmla="*/ 0 w 8534400"/>
              <a:gd name="connsiteY9" fmla="*/ 6947864 h 9586304"/>
              <a:gd name="connsiteX10" fmla="*/ 0 w 8534400"/>
              <a:gd name="connsiteY10" fmla="*/ 2638439 h 9586304"/>
              <a:gd name="connsiteX11" fmla="*/ 558630 w 8534400"/>
              <a:gd name="connsiteY11" fmla="*/ 1734038 h 9586304"/>
              <a:gd name="connsiteX12" fmla="*/ 3816693 w 8534400"/>
              <a:gd name="connsiteY12" fmla="*/ 105392 h 9586304"/>
              <a:gd name="connsiteX13" fmla="*/ 4267200 w 8534400"/>
              <a:gd name="connsiteY13" fmla="*/ 0 h 958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534400" h="9586304">
                <a:moveTo>
                  <a:pt x="4267200" y="0"/>
                </a:moveTo>
                <a:cubicBezTo>
                  <a:pt x="4421274" y="0"/>
                  <a:pt x="4575349" y="35130"/>
                  <a:pt x="4717706" y="105392"/>
                </a:cubicBezTo>
                <a:cubicBezTo>
                  <a:pt x="4717706" y="105392"/>
                  <a:pt x="4717706" y="105392"/>
                  <a:pt x="7975773" y="1734038"/>
                </a:cubicBezTo>
                <a:cubicBezTo>
                  <a:pt x="8318156" y="1906992"/>
                  <a:pt x="8534400" y="2256502"/>
                  <a:pt x="8534400" y="2638439"/>
                </a:cubicBezTo>
                <a:cubicBezTo>
                  <a:pt x="8534400" y="2638439"/>
                  <a:pt x="8534400" y="2638439"/>
                  <a:pt x="8534400" y="6947864"/>
                </a:cubicBezTo>
                <a:cubicBezTo>
                  <a:pt x="8534400" y="7329801"/>
                  <a:pt x="8318156" y="7679313"/>
                  <a:pt x="7975773" y="7852265"/>
                </a:cubicBezTo>
                <a:cubicBezTo>
                  <a:pt x="7975773" y="7852265"/>
                  <a:pt x="7975773" y="7852265"/>
                  <a:pt x="4717706" y="9480911"/>
                </a:cubicBezTo>
                <a:cubicBezTo>
                  <a:pt x="4432988" y="9621435"/>
                  <a:pt x="4101412" y="9621435"/>
                  <a:pt x="3816693" y="9480911"/>
                </a:cubicBezTo>
                <a:cubicBezTo>
                  <a:pt x="3816693" y="9480911"/>
                  <a:pt x="3816693" y="9480911"/>
                  <a:pt x="558630" y="7852265"/>
                </a:cubicBezTo>
                <a:cubicBezTo>
                  <a:pt x="216244" y="7679313"/>
                  <a:pt x="0" y="7329801"/>
                  <a:pt x="0" y="6947864"/>
                </a:cubicBezTo>
                <a:cubicBezTo>
                  <a:pt x="0" y="6947864"/>
                  <a:pt x="0" y="6947864"/>
                  <a:pt x="0" y="2638439"/>
                </a:cubicBezTo>
                <a:cubicBezTo>
                  <a:pt x="0" y="2256502"/>
                  <a:pt x="216244" y="1906992"/>
                  <a:pt x="558630" y="1734038"/>
                </a:cubicBezTo>
                <a:cubicBezTo>
                  <a:pt x="558630" y="1734038"/>
                  <a:pt x="558630" y="1734038"/>
                  <a:pt x="3816693" y="105392"/>
                </a:cubicBezTo>
                <a:cubicBezTo>
                  <a:pt x="3959054" y="35130"/>
                  <a:pt x="4113129" y="0"/>
                  <a:pt x="4267200" y="0"/>
                </a:cubicBezTo>
                <a:close/>
              </a:path>
            </a:pathLst>
          </a:cu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>
            <a:outerShdw blurRad="190500" dist="127000" sx="102000" sy="102000" algn="ctr" rotWithShape="0">
              <a:srgbClr val="445469">
                <a:alpha val="2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6F8F8"/>
              </a:solidFill>
              <a:effectLst/>
              <a:uLnTx/>
              <a:uFillTx/>
              <a:latin typeface="思源黑体 CN Bold" panose="020B0800000000000000" pitchFamily="34" charset="-122"/>
              <a:ea typeface="思源黑体 CN Bold" panose="020B0800000000000000" pitchFamily="34" charset="-122"/>
              <a:cs typeface="Segoe UI" panose="020B0502040204020203" pitchFamily="34" charset="0"/>
            </a:endParaRP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2" cstate="email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32681" y="2026639"/>
            <a:ext cx="602704" cy="60270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365844" y="2026639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迅速撤离法</a:t>
            </a:r>
            <a:endParaRPr lang="zh-CN" altLang="en-US" sz="200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  <a:cs typeface="+mn-ea"/>
              <a:sym typeface="微软雅黑 Light" panose="020B0502040204020203" pitchFamily="34" charset="-122"/>
            </a:endParaRPr>
          </a:p>
        </p:txBody>
      </p:sp>
      <p:sp>
        <p:nvSpPr>
          <p:cNvPr id="7" name="Inhaltsplatzhalter 4"/>
          <p:cNvSpPr txBox="1"/>
          <p:nvPr/>
        </p:nvSpPr>
        <p:spPr>
          <a:xfrm>
            <a:off x="7365844" y="2475998"/>
            <a:ext cx="3462161" cy="36499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如果火点就在附近，当见到烟气蔓延到眼前时，必须在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2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分钟之内离开，否则烟气将在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分钟内充满房间，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4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分钟后，浓烟已经使人无法辨认方向。此后，停留在房间里的人就会被烟熏死。如果身处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2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、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楼，应立刻向下跑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如果身处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4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楼以上突然见到烟气，迎着烟气冲出去可能性极低，可考虑如何通过其他通道逃生，或在阳台等明显位置发出求救信号等待救援。</a:t>
            </a:r>
            <a:endParaRPr lang="zh-CN" altLang="en-US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1848</Words>
  <Application>WPS 演示</Application>
  <PresentationFormat>宽屏</PresentationFormat>
  <Paragraphs>110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5" baseType="lpstr">
      <vt:lpstr>Arial</vt:lpstr>
      <vt:lpstr>宋体</vt:lpstr>
      <vt:lpstr>Wingdings</vt:lpstr>
      <vt:lpstr>三极春联字体简</vt:lpstr>
      <vt:lpstr>思源黑体 Normal</vt:lpstr>
      <vt:lpstr>黑体</vt:lpstr>
      <vt:lpstr>微软雅黑 Light</vt:lpstr>
      <vt:lpstr>Calibri Light</vt:lpstr>
      <vt:lpstr>Symbol</vt:lpstr>
      <vt:lpstr>思源黑体 CN Bold</vt:lpstr>
      <vt:lpstr>Segoe UI</vt:lpstr>
      <vt:lpstr>微软雅黑</vt:lpstr>
      <vt:lpstr>Meiryo</vt:lpstr>
      <vt:lpstr>Yu Gothic UI</vt:lpstr>
      <vt:lpstr>Arial Narrow</vt:lpstr>
      <vt:lpstr>Calibri</vt:lpstr>
      <vt:lpstr>Arial Unicode MS</vt:lpstr>
      <vt:lpstr>等线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5</cp:revision>
  <cp:lastPrinted>2022-10-13T22:44:00Z</cp:lastPrinted>
  <dcterms:created xsi:type="dcterms:W3CDTF">2022-10-13T22:44:00Z</dcterms:created>
  <dcterms:modified xsi:type="dcterms:W3CDTF">2024-06-07T22:18:53Z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B391D8D3AB4A4FD091324BDCE792C8EE_13</vt:lpwstr>
  </property>
  <property fmtid="{D5CDD505-2E9C-101B-9397-08002B2CF9AE}" pid="3" name="KSOProductBuildVer">
    <vt:lpwstr>2052-12.1.0.16417</vt:lpwstr>
  </property>
</Properties>
</file>