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519" r:id="rId3"/>
    <p:sldId id="558" r:id="rId5"/>
    <p:sldId id="407" r:id="rId6"/>
    <p:sldId id="406" r:id="rId7"/>
    <p:sldId id="369" r:id="rId8"/>
    <p:sldId id="559" r:id="rId9"/>
    <p:sldId id="574" r:id="rId10"/>
    <p:sldId id="553" r:id="rId11"/>
    <p:sldId id="554" r:id="rId12"/>
    <p:sldId id="560" r:id="rId13"/>
    <p:sldId id="561" r:id="rId14"/>
    <p:sldId id="562" r:id="rId15"/>
    <p:sldId id="556" r:id="rId16"/>
    <p:sldId id="557" r:id="rId17"/>
    <p:sldId id="564" r:id="rId18"/>
    <p:sldId id="567" r:id="rId19"/>
    <p:sldId id="576" r:id="rId20"/>
    <p:sldId id="577" r:id="rId21"/>
    <p:sldId id="578" r:id="rId22"/>
    <p:sldId id="573" r:id="rId23"/>
    <p:sldId id="571" r:id="rId24"/>
    <p:sldId id="579" r:id="rId25"/>
    <p:sldId id="591" r:id="rId26"/>
  </p:sldIdLst>
  <p:sldSz cx="12196445" cy="6858000"/>
  <p:notesSz cx="6858000" cy="9144000"/>
  <p:custDataLst>
    <p:tags r:id="rId30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2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8F8F8"/>
    <a:srgbClr val="D01C63"/>
    <a:srgbClr val="0067AC"/>
    <a:srgbClr val="21A3D0"/>
    <a:srgbClr val="DDDDDD"/>
    <a:srgbClr val="A9BECB"/>
    <a:srgbClr val="F595DC"/>
    <a:srgbClr val="F16B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6" autoAdjust="0"/>
    <p:restoredTop sz="96318" autoAdjust="0"/>
  </p:normalViewPr>
  <p:slideViewPr>
    <p:cSldViewPr snapToObjects="1" showGuides="1">
      <p:cViewPr varScale="1">
        <p:scale>
          <a:sx n="109" d="100"/>
          <a:sy n="109" d="100"/>
        </p:scale>
        <p:origin x="684" y="96"/>
      </p:cViewPr>
      <p:guideLst>
        <p:guide orient="horz" pos="2142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0" Type="http://schemas.openxmlformats.org/officeDocument/2006/relationships/tags" Target="tags/tag1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5364" name="Rectangle 4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fld id="{E57C3556-BE6C-421C-AF7B-96A535F9CF72}" type="slidenum">
              <a:rPr lang="zh-CN" altLang="en-US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</p:spPr>
      </p:sp>
      <p:sp>
        <p:nvSpPr>
          <p:cNvPr id="1741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 altLang="zh-CN" smtClean="0"/>
          </a:p>
        </p:txBody>
      </p:sp>
      <p:sp>
        <p:nvSpPr>
          <p:cNvPr id="17412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F6E8E5F-5306-4229-A7E8-6DAC95ABA927}" type="slidenum">
              <a:rPr lang="zh-CN" altLang="en-US" smtClean="0">
                <a:latin typeface="Arial" panose="020B0604020202020204" pitchFamily="34" charset="0"/>
              </a:rPr>
            </a:fld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</p:spPr>
      </p:sp>
      <p:sp>
        <p:nvSpPr>
          <p:cNvPr id="35843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5844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7618568-8F13-43DC-BE6F-7E9F74412CBE}" type="slidenum">
              <a:rPr lang="zh-CN" altLang="en-US" smtClean="0">
                <a:latin typeface="Arial" panose="020B0604020202020204" pitchFamily="34" charset="0"/>
              </a:rPr>
            </a:fld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CD31C00-1020-4C30-B76D-C2320518DC3B}" type="slidenum">
              <a:rPr lang="zh-CN" altLang="en-US" smtClean="0">
                <a:latin typeface="Arial" panose="020B0604020202020204" pitchFamily="34" charset="0"/>
              </a:rPr>
            </a:fld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</p:spPr>
      </p:sp>
      <p:sp>
        <p:nvSpPr>
          <p:cNvPr id="39939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9940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55CD427-81C1-47BD-885A-8CE49A72BFB9}" type="slidenum">
              <a:rPr lang="zh-CN" altLang="en-US" smtClean="0">
                <a:latin typeface="Arial" panose="020B0604020202020204" pitchFamily="34" charset="0"/>
              </a:rPr>
            </a:fld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</p:spPr>
      </p:sp>
      <p:sp>
        <p:nvSpPr>
          <p:cNvPr id="41987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1988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1FDFE20-25FE-491E-BC48-A58969C9697B}" type="slidenum">
              <a:rPr lang="zh-CN" altLang="en-US" smtClean="0">
                <a:latin typeface="Arial" panose="020B0604020202020204" pitchFamily="34" charset="0"/>
              </a:rPr>
            </a:fld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</p:spPr>
      </p:sp>
      <p:sp>
        <p:nvSpPr>
          <p:cNvPr id="44035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4036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7FE2201-CDDF-44B9-98D3-0C5608585A7D}" type="slidenum">
              <a:rPr lang="zh-CN" altLang="en-US" smtClean="0">
                <a:latin typeface="Arial" panose="020B0604020202020204" pitchFamily="34" charset="0"/>
              </a:rPr>
            </a:fld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</p:spPr>
      </p:sp>
      <p:sp>
        <p:nvSpPr>
          <p:cNvPr id="46083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6084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B5A6639-7EB9-47E9-856B-010F9511D239}" type="slidenum">
              <a:rPr lang="zh-CN" altLang="en-US" smtClean="0">
                <a:latin typeface="Arial" panose="020B0604020202020204" pitchFamily="34" charset="0"/>
              </a:rPr>
            </a:fld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</p:spPr>
      </p:sp>
      <p:sp>
        <p:nvSpPr>
          <p:cNvPr id="4813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8132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79FEB47-5369-43C9-A4F5-091BE79DEC53}" type="slidenum">
              <a:rPr lang="zh-CN" altLang="en-US" smtClean="0">
                <a:solidFill>
                  <a:srgbClr val="000000"/>
                </a:solidFill>
                <a:latin typeface="Arial" panose="020B0604020202020204" pitchFamily="34" charset="0"/>
              </a:rPr>
            </a:fld>
            <a:endParaRPr lang="zh-CN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</p:spPr>
      </p:sp>
      <p:sp>
        <p:nvSpPr>
          <p:cNvPr id="50179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50180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778CBE-A218-4D51-A414-85DD72456D2A}" type="slidenum">
              <a:rPr lang="zh-CN" altLang="en-US" smtClean="0">
                <a:latin typeface="Arial" panose="020B0604020202020204" pitchFamily="34" charset="0"/>
              </a:rPr>
            </a:fld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</p:spPr>
      </p:sp>
      <p:sp>
        <p:nvSpPr>
          <p:cNvPr id="52227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52228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4BFCE0E-61E6-4069-A4FF-4AB83CF84A5A}" type="slidenum">
              <a:rPr lang="zh-CN" altLang="en-US" smtClean="0">
                <a:latin typeface="Arial" panose="020B0604020202020204" pitchFamily="34" charset="0"/>
              </a:rPr>
            </a:fld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</p:spPr>
      </p:sp>
      <p:sp>
        <p:nvSpPr>
          <p:cNvPr id="54275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54276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8F776D7-5A87-4D7F-A613-5719C2F44579}" type="slidenum">
              <a:rPr lang="zh-CN" altLang="en-US" smtClean="0">
                <a:latin typeface="Arial" panose="020B0604020202020204" pitchFamily="34" charset="0"/>
              </a:rPr>
            </a:fld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7A852A-7173-426D-BC66-5ECE445E49A6}" type="slidenum">
              <a:rPr lang="zh-CN" altLang="en-US" smtClean="0">
                <a:latin typeface="Arial" panose="020B0604020202020204" pitchFamily="34" charset="0"/>
              </a:rPr>
            </a:fld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</p:spPr>
      </p:sp>
      <p:sp>
        <p:nvSpPr>
          <p:cNvPr id="56323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56324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7A4C8B-D49A-4EA2-9795-6161F414E62D}" type="slidenum">
              <a:rPr lang="zh-CN" altLang="en-US" smtClean="0">
                <a:latin typeface="Arial" panose="020B0604020202020204" pitchFamily="34" charset="0"/>
              </a:rPr>
            </a:fld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</p:spPr>
      </p:sp>
      <p:sp>
        <p:nvSpPr>
          <p:cNvPr id="5837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58372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8AD8FE7-DAF0-42B6-8F64-B195D60BB924}" type="slidenum">
              <a:rPr lang="zh-CN" altLang="en-US" smtClean="0">
                <a:latin typeface="Arial" panose="020B0604020202020204" pitchFamily="34" charset="0"/>
              </a:rPr>
            </a:fld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</p:spPr>
      </p:sp>
      <p:sp>
        <p:nvSpPr>
          <p:cNvPr id="60419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60420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65DCC4F-FF01-46D3-AEA1-611FAFBBB1CE}" type="slidenum">
              <a:rPr lang="zh-CN" altLang="en-US" smtClean="0">
                <a:solidFill>
                  <a:srgbClr val="000000"/>
                </a:solidFill>
                <a:latin typeface="Arial" panose="020B0604020202020204" pitchFamily="34" charset="0"/>
              </a:rPr>
            </a:fld>
            <a:endParaRPr lang="zh-CN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</p:spPr>
      </p:sp>
      <p:sp>
        <p:nvSpPr>
          <p:cNvPr id="21507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1508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EA2D51F-D9DB-481F-B629-6A6314D698B2}" type="slidenum">
              <a:rPr lang="zh-CN" altLang="en-US" smtClean="0">
                <a:latin typeface="Arial" panose="020B0604020202020204" pitchFamily="34" charset="0"/>
              </a:rPr>
            </a:fld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</p:spPr>
      </p:sp>
      <p:sp>
        <p:nvSpPr>
          <p:cNvPr id="23555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3556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EDED8B-70CD-467F-9EE6-AD0E1311AC36}" type="slidenum">
              <a:rPr lang="zh-CN" altLang="en-US" smtClean="0">
                <a:latin typeface="Arial" panose="020B0604020202020204" pitchFamily="34" charset="0"/>
              </a:rPr>
            </a:fld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</p:spPr>
      </p:sp>
      <p:sp>
        <p:nvSpPr>
          <p:cNvPr id="25603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5604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46779F0-B15F-4A28-BF94-38278611F505}" type="slidenum">
              <a:rPr lang="zh-CN" altLang="en-US" smtClean="0">
                <a:latin typeface="Arial" panose="020B0604020202020204" pitchFamily="34" charset="0"/>
              </a:rPr>
            </a:fld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</p:spPr>
      </p:sp>
      <p:sp>
        <p:nvSpPr>
          <p:cNvPr id="2765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7652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8800B29-D73C-4299-A8E4-239B6F61CD87}" type="slidenum">
              <a:rPr lang="zh-CN" altLang="en-US" smtClean="0">
                <a:latin typeface="Arial" panose="020B0604020202020204" pitchFamily="34" charset="0"/>
              </a:rPr>
            </a:fld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</p:spPr>
      </p:sp>
      <p:sp>
        <p:nvSpPr>
          <p:cNvPr id="29699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9700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0D57A82-3D0A-46ED-A18B-44F990B8CB59}" type="slidenum">
              <a:rPr lang="zh-CN" altLang="en-US" smtClean="0">
                <a:latin typeface="Arial" panose="020B0604020202020204" pitchFamily="34" charset="0"/>
              </a:rPr>
            </a:fld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</p:spPr>
      </p:sp>
      <p:sp>
        <p:nvSpPr>
          <p:cNvPr id="31747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1748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8D4D2C1-5F3F-4624-AA69-4B1B0DAE164A}" type="slidenum">
              <a:rPr lang="zh-CN" altLang="en-US" smtClean="0">
                <a:latin typeface="Arial" panose="020B0604020202020204" pitchFamily="34" charset="0"/>
              </a:rPr>
            </a:fld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</p:spPr>
      </p:sp>
      <p:sp>
        <p:nvSpPr>
          <p:cNvPr id="33795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3796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2EBA7E0-7A5E-4687-BEFD-A4E8A6F2B998}" type="slidenum">
              <a:rPr lang="zh-CN" altLang="en-US" smtClean="0">
                <a:latin typeface="Arial" panose="020B0604020202020204" pitchFamily="34" charset="0"/>
              </a:rPr>
            </a:fld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946650" y="2565400"/>
            <a:ext cx="6334125" cy="863600"/>
          </a:xfrm>
        </p:spPr>
        <p:txBody>
          <a:bodyPr/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pPr lvl="0"/>
            <a:r>
              <a:rPr lang="zh-CN" noProof="0" smtClean="0"/>
              <a:t>单击此处编辑母版标题样式</a:t>
            </a:r>
            <a:endParaRPr lang="zh-CN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48238" y="3644900"/>
            <a:ext cx="6335712" cy="647700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3"/>
                </a:solidFill>
              </a:defRPr>
            </a:lvl1pPr>
          </a:lstStyle>
          <a:p>
            <a:pPr lvl="0"/>
            <a:r>
              <a:rPr lang="zh-CN" noProof="0" smtClean="0"/>
              <a:t>单击此处编辑母版副标题样式</a:t>
            </a:r>
            <a:endParaRPr lang="zh-CN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3963" y="908050"/>
            <a:ext cx="2743200" cy="5218113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908050"/>
            <a:ext cx="8081963" cy="5218113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 userDrawn="1"/>
        </p:nvSpPr>
        <p:spPr bwMode="auto">
          <a:xfrm>
            <a:off x="0" y="6704013"/>
            <a:ext cx="12196763" cy="15398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smtClean="0"/>
          </a:p>
        </p:txBody>
      </p:sp>
      <p:sp>
        <p:nvSpPr>
          <p:cNvPr id="5" name="矩形 4"/>
          <p:cNvSpPr>
            <a:spLocks noChangeArrowheads="1"/>
          </p:cNvSpPr>
          <p:nvPr userDrawn="1"/>
        </p:nvSpPr>
        <p:spPr bwMode="auto">
          <a:xfrm>
            <a:off x="11710988" y="6505575"/>
            <a:ext cx="436562" cy="279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smtClean="0"/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11731625" y="6505575"/>
            <a:ext cx="403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fld id="{747D0FE6-670F-4023-A2A2-E3C4C6D8485C}" type="slidenum">
              <a:rPr lang="zh-CN" altLang="en-US" sz="1400" smtClean="0">
                <a:solidFill>
                  <a:srgbClr val="F8F8F8"/>
                </a:solidFill>
              </a:rPr>
            </a:fld>
            <a:endParaRPr lang="zh-CN" altLang="en-US" sz="1400" smtClean="0">
              <a:solidFill>
                <a:srgbClr val="F8F8F8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637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637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17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3788" y="1600200"/>
            <a:ext cx="5413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756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95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95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6013" y="1535113"/>
            <a:ext cx="53911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6013" y="2174875"/>
            <a:ext cx="539115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32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8850" y="273050"/>
            <a:ext cx="681831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32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775" y="4800600"/>
            <a:ext cx="731837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775" y="612775"/>
            <a:ext cx="731837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775" y="5367338"/>
            <a:ext cx="731837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 bwMode="auto">
          <a:xfrm>
            <a:off x="609600" y="908050"/>
            <a:ext cx="109775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1" smtClean="0"/>
              <a:t>单击此处编辑母版标题样式</a:t>
            </a:r>
            <a:endParaRPr lang="zh-CN" altLang="en-US" noProof="1" smtClean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756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4E4B4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4E4B49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4E4B49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4E4B49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4E4B49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4E4B4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4E4B49"/>
          </a:solidFill>
          <a:latin typeface="+mn-lt"/>
          <a:ea typeface="仿宋_GB2312" pitchFamily="49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宋体" panose="02010600030101010101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2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62"/>
          <p:cNvSpPr>
            <a:spLocks noChangeAspect="1" noChangeArrowheads="1" noTextEdit="1"/>
          </p:cNvSpPr>
          <p:nvPr/>
        </p:nvSpPr>
        <p:spPr bwMode="auto">
          <a:xfrm>
            <a:off x="238125" y="195263"/>
            <a:ext cx="11641138" cy="642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" name="Freeform 64"/>
          <p:cNvSpPr/>
          <p:nvPr/>
        </p:nvSpPr>
        <p:spPr bwMode="auto">
          <a:xfrm>
            <a:off x="212725" y="4111625"/>
            <a:ext cx="11771313" cy="2552700"/>
          </a:xfrm>
          <a:custGeom>
            <a:avLst/>
            <a:gdLst>
              <a:gd name="T0" fmla="*/ 15600 w 15600"/>
              <a:gd name="T1" fmla="*/ 0 h 3398"/>
              <a:gd name="T2" fmla="*/ 15600 w 15600"/>
              <a:gd name="T3" fmla="*/ 3269 h 3398"/>
              <a:gd name="T4" fmla="*/ 15471 w 15600"/>
              <a:gd name="T5" fmla="*/ 3398 h 3398"/>
              <a:gd name="T6" fmla="*/ 129 w 15600"/>
              <a:gd name="T7" fmla="*/ 3398 h 3398"/>
              <a:gd name="T8" fmla="*/ 0 w 15600"/>
              <a:gd name="T9" fmla="*/ 3269 h 3398"/>
              <a:gd name="T10" fmla="*/ 0 w 15600"/>
              <a:gd name="T11" fmla="*/ 0 h 3398"/>
              <a:gd name="T12" fmla="*/ 15600 w 15600"/>
              <a:gd name="T13" fmla="*/ 0 h 3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00" h="3398">
                <a:moveTo>
                  <a:pt x="15600" y="0"/>
                </a:moveTo>
                <a:lnTo>
                  <a:pt x="15600" y="3269"/>
                </a:lnTo>
                <a:cubicBezTo>
                  <a:pt x="15600" y="3340"/>
                  <a:pt x="15542" y="3398"/>
                  <a:pt x="15471" y="3398"/>
                </a:cubicBezTo>
                <a:lnTo>
                  <a:pt x="129" y="3398"/>
                </a:lnTo>
                <a:cubicBezTo>
                  <a:pt x="58" y="3398"/>
                  <a:pt x="0" y="3340"/>
                  <a:pt x="0" y="3269"/>
                </a:cubicBezTo>
                <a:lnTo>
                  <a:pt x="0" y="0"/>
                </a:lnTo>
                <a:lnTo>
                  <a:pt x="15600" y="0"/>
                </a:lnTo>
                <a:close/>
              </a:path>
            </a:pathLst>
          </a:custGeom>
          <a:blipFill>
            <a:blip r:embed="rId1" cstate="print"/>
            <a:srcRect/>
            <a:stretch>
              <a:fillRect/>
            </a:stretch>
          </a:blipFill>
          <a:ln w="9525" cap="flat">
            <a:solidFill>
              <a:schemeClr val="bg2">
                <a:lumMod val="90000"/>
              </a:schemeClr>
            </a:solidFill>
            <a:prstDash val="solid"/>
            <a:miter lim="800000"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16" name="Freeform 65"/>
          <p:cNvSpPr/>
          <p:nvPr/>
        </p:nvSpPr>
        <p:spPr bwMode="auto">
          <a:xfrm>
            <a:off x="212725" y="203200"/>
            <a:ext cx="11771313" cy="3816350"/>
          </a:xfrm>
          <a:custGeom>
            <a:avLst/>
            <a:gdLst>
              <a:gd name="T0" fmla="*/ 129 w 15600"/>
              <a:gd name="T1" fmla="*/ 0 h 5080"/>
              <a:gd name="T2" fmla="*/ 15471 w 15600"/>
              <a:gd name="T3" fmla="*/ 0 h 5080"/>
              <a:gd name="T4" fmla="*/ 15600 w 15600"/>
              <a:gd name="T5" fmla="*/ 129 h 5080"/>
              <a:gd name="T6" fmla="*/ 15600 w 15600"/>
              <a:gd name="T7" fmla="*/ 5080 h 5080"/>
              <a:gd name="T8" fmla="*/ 0 w 15600"/>
              <a:gd name="T9" fmla="*/ 5080 h 5080"/>
              <a:gd name="T10" fmla="*/ 0 w 15600"/>
              <a:gd name="T11" fmla="*/ 129 h 5080"/>
              <a:gd name="T12" fmla="*/ 129 w 15600"/>
              <a:gd name="T13" fmla="*/ 0 h 5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00" h="5080">
                <a:moveTo>
                  <a:pt x="129" y="0"/>
                </a:moveTo>
                <a:lnTo>
                  <a:pt x="15471" y="0"/>
                </a:lnTo>
                <a:cubicBezTo>
                  <a:pt x="15542" y="0"/>
                  <a:pt x="15600" y="58"/>
                  <a:pt x="15600" y="129"/>
                </a:cubicBezTo>
                <a:lnTo>
                  <a:pt x="15600" y="5080"/>
                </a:lnTo>
                <a:lnTo>
                  <a:pt x="0" y="5080"/>
                </a:lnTo>
                <a:lnTo>
                  <a:pt x="0" y="129"/>
                </a:lnTo>
                <a:cubicBezTo>
                  <a:pt x="0" y="58"/>
                  <a:pt x="58" y="0"/>
                  <a:pt x="129" y="0"/>
                </a:cubicBezTo>
                <a:close/>
              </a:path>
            </a:pathLst>
          </a:custGeom>
          <a:blipFill>
            <a:blip r:embed="rId2" cstate="print"/>
            <a:srcRect/>
            <a:stretch>
              <a:fillRect/>
            </a:stretch>
          </a:blipFill>
          <a:ln w="9525" cap="flat">
            <a:solidFill>
              <a:schemeClr val="bg2">
                <a:lumMod val="90000"/>
              </a:schemeClr>
            </a:solidFill>
            <a:prstDash val="solid"/>
            <a:miter lim="800000"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16389" name="Rectangle 3"/>
          <p:cNvSpPr txBox="1">
            <a:spLocks noChangeArrowheads="1"/>
          </p:cNvSpPr>
          <p:nvPr/>
        </p:nvSpPr>
        <p:spPr bwMode="auto">
          <a:xfrm>
            <a:off x="2281238" y="4724400"/>
            <a:ext cx="7634287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spcBef>
                <a:spcPct val="0"/>
              </a:spcBef>
              <a:buFontTx/>
              <a:buNone/>
            </a:pPr>
            <a:r>
              <a:rPr lang="zh-CN" altLang="en-US" sz="8400" b="1">
                <a:solidFill>
                  <a:schemeClr val="tx1"/>
                </a:solidFill>
                <a:sym typeface="Arial" panose="020B0604020202020204" pitchFamily="34" charset="0"/>
              </a:rPr>
              <a:t>职业生涯规划</a:t>
            </a:r>
            <a:endParaRPr lang="zh-CN" altLang="en-US" sz="8400" b="1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16390" name="矩形 38"/>
          <p:cNvSpPr>
            <a:spLocks noChangeArrowheads="1"/>
          </p:cNvSpPr>
          <p:nvPr/>
        </p:nvSpPr>
        <p:spPr bwMode="auto">
          <a:xfrm>
            <a:off x="212725" y="4035425"/>
            <a:ext cx="11771313" cy="460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16391" name="矩形 57"/>
          <p:cNvSpPr>
            <a:spLocks noChangeArrowheads="1"/>
          </p:cNvSpPr>
          <p:nvPr/>
        </p:nvSpPr>
        <p:spPr bwMode="auto">
          <a:xfrm>
            <a:off x="2855913" y="4119563"/>
            <a:ext cx="66484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800">
                <a:solidFill>
                  <a:schemeClr val="tx1"/>
                </a:solidFill>
                <a:sym typeface="Arial" panose="020B0604020202020204" pitchFamily="34" charset="0"/>
              </a:rPr>
              <a:t>这里可以输入副标题或其他说明性的文字</a:t>
            </a:r>
            <a:endParaRPr lang="zh-CN" altLang="en-US" sz="280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pic>
        <p:nvPicPr>
          <p:cNvPr id="16392" name="图片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2468">
            <a:off x="7075488" y="-590550"/>
            <a:ext cx="5338762" cy="540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图片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38" y="2238375"/>
            <a:ext cx="9064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图片 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387600"/>
            <a:ext cx="1982788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图片 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6100" y="2305050"/>
            <a:ext cx="792163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6" name="Freeform 19"/>
          <p:cNvSpPr>
            <a:spLocks noEditPoints="1" noChangeArrowheads="1"/>
          </p:cNvSpPr>
          <p:nvPr/>
        </p:nvSpPr>
        <p:spPr bwMode="auto">
          <a:xfrm>
            <a:off x="433388" y="404813"/>
            <a:ext cx="1511300" cy="635000"/>
          </a:xfrm>
          <a:custGeom>
            <a:avLst/>
            <a:gdLst>
              <a:gd name="T0" fmla="*/ 2147483646 w 2250"/>
              <a:gd name="T1" fmla="*/ 2147483646 h 912"/>
              <a:gd name="T2" fmla="*/ 2147483646 w 2250"/>
              <a:gd name="T3" fmla="*/ 0 h 912"/>
              <a:gd name="T4" fmla="*/ 2147483646 w 2250"/>
              <a:gd name="T5" fmla="*/ 2147483646 h 912"/>
              <a:gd name="T6" fmla="*/ 2147483646 w 2250"/>
              <a:gd name="T7" fmla="*/ 2147483646 h 912"/>
              <a:gd name="T8" fmla="*/ 2147483646 w 2250"/>
              <a:gd name="T9" fmla="*/ 2147483646 h 912"/>
              <a:gd name="T10" fmla="*/ 2147483646 w 2250"/>
              <a:gd name="T11" fmla="*/ 2147483646 h 912"/>
              <a:gd name="T12" fmla="*/ 2147483646 w 2250"/>
              <a:gd name="T13" fmla="*/ 2147483646 h 912"/>
              <a:gd name="T14" fmla="*/ 2147483646 w 2250"/>
              <a:gd name="T15" fmla="*/ 2147483646 h 912"/>
              <a:gd name="T16" fmla="*/ 2147483646 w 2250"/>
              <a:gd name="T17" fmla="*/ 2147483646 h 912"/>
              <a:gd name="T18" fmla="*/ 2147483646 w 2250"/>
              <a:gd name="T19" fmla="*/ 2147483646 h 912"/>
              <a:gd name="T20" fmla="*/ 2147483646 w 2250"/>
              <a:gd name="T21" fmla="*/ 2147483646 h 912"/>
              <a:gd name="T22" fmla="*/ 2147483646 w 2250"/>
              <a:gd name="T23" fmla="*/ 2147483646 h 912"/>
              <a:gd name="T24" fmla="*/ 2147483646 w 2250"/>
              <a:gd name="T25" fmla="*/ 2147483646 h 912"/>
              <a:gd name="T26" fmla="*/ 2147483646 w 2250"/>
              <a:gd name="T27" fmla="*/ 2147483646 h 912"/>
              <a:gd name="T28" fmla="*/ 2147483646 w 2250"/>
              <a:gd name="T29" fmla="*/ 2147483646 h 912"/>
              <a:gd name="T30" fmla="*/ 2147483646 w 2250"/>
              <a:gd name="T31" fmla="*/ 2147483646 h 912"/>
              <a:gd name="T32" fmla="*/ 2147483646 w 2250"/>
              <a:gd name="T33" fmla="*/ 2147483646 h 912"/>
              <a:gd name="T34" fmla="*/ 2147483646 w 2250"/>
              <a:gd name="T35" fmla="*/ 2147483646 h 912"/>
              <a:gd name="T36" fmla="*/ 2147483646 w 2250"/>
              <a:gd name="T37" fmla="*/ 2147483646 h 912"/>
              <a:gd name="T38" fmla="*/ 2147483646 w 2250"/>
              <a:gd name="T39" fmla="*/ 2147483646 h 912"/>
              <a:gd name="T40" fmla="*/ 2147483646 w 2250"/>
              <a:gd name="T41" fmla="*/ 2147483646 h 912"/>
              <a:gd name="T42" fmla="*/ 2147483646 w 2250"/>
              <a:gd name="T43" fmla="*/ 2147483646 h 912"/>
              <a:gd name="T44" fmla="*/ 2147483646 w 2250"/>
              <a:gd name="T45" fmla="*/ 2147483646 h 912"/>
              <a:gd name="T46" fmla="*/ 2147483646 w 2250"/>
              <a:gd name="T47" fmla="*/ 2147483646 h 912"/>
              <a:gd name="T48" fmla="*/ 2147483646 w 2250"/>
              <a:gd name="T49" fmla="*/ 2147483646 h 912"/>
              <a:gd name="T50" fmla="*/ 2147483646 w 2250"/>
              <a:gd name="T51" fmla="*/ 2147483646 h 912"/>
              <a:gd name="T52" fmla="*/ 2147483646 w 2250"/>
              <a:gd name="T53" fmla="*/ 2147483646 h 912"/>
              <a:gd name="T54" fmla="*/ 2147483646 w 2250"/>
              <a:gd name="T55" fmla="*/ 2147483646 h 912"/>
              <a:gd name="T56" fmla="*/ 2147483646 w 2250"/>
              <a:gd name="T57" fmla="*/ 2147483646 h 912"/>
              <a:gd name="T58" fmla="*/ 2147483646 w 2250"/>
              <a:gd name="T59" fmla="*/ 2147483646 h 912"/>
              <a:gd name="T60" fmla="*/ 2147483646 w 2250"/>
              <a:gd name="T61" fmla="*/ 2147483646 h 912"/>
              <a:gd name="T62" fmla="*/ 2147483646 w 2250"/>
              <a:gd name="T63" fmla="*/ 2147483646 h 912"/>
              <a:gd name="T64" fmla="*/ 2147483646 w 2250"/>
              <a:gd name="T65" fmla="*/ 2147483646 h 912"/>
              <a:gd name="T66" fmla="*/ 2147483646 w 2250"/>
              <a:gd name="T67" fmla="*/ 2147483646 h 912"/>
              <a:gd name="T68" fmla="*/ 2147483646 w 2250"/>
              <a:gd name="T69" fmla="*/ 2147483646 h 912"/>
              <a:gd name="T70" fmla="*/ 2147483646 w 2250"/>
              <a:gd name="T71" fmla="*/ 2147483646 h 912"/>
              <a:gd name="T72" fmla="*/ 2147483646 w 2250"/>
              <a:gd name="T73" fmla="*/ 2147483646 h 912"/>
              <a:gd name="T74" fmla="*/ 2147483646 w 2250"/>
              <a:gd name="T75" fmla="*/ 2147483646 h 912"/>
              <a:gd name="T76" fmla="*/ 2147483646 w 2250"/>
              <a:gd name="T77" fmla="*/ 2147483646 h 912"/>
              <a:gd name="T78" fmla="*/ 2147483646 w 2250"/>
              <a:gd name="T79" fmla="*/ 2147483646 h 912"/>
              <a:gd name="T80" fmla="*/ 2147483646 w 2250"/>
              <a:gd name="T81" fmla="*/ 2147483646 h 912"/>
              <a:gd name="T82" fmla="*/ 2147483646 w 2250"/>
              <a:gd name="T83" fmla="*/ 2147483646 h 912"/>
              <a:gd name="T84" fmla="*/ 2147483646 w 2250"/>
              <a:gd name="T85" fmla="*/ 2147483646 h 912"/>
              <a:gd name="T86" fmla="*/ 2147483646 w 2250"/>
              <a:gd name="T87" fmla="*/ 2147483646 h 912"/>
              <a:gd name="T88" fmla="*/ 2147483646 w 2250"/>
              <a:gd name="T89" fmla="*/ 2147483646 h 912"/>
              <a:gd name="T90" fmla="*/ 2147483646 w 2250"/>
              <a:gd name="T91" fmla="*/ 2147483646 h 912"/>
              <a:gd name="T92" fmla="*/ 2147483646 w 2250"/>
              <a:gd name="T93" fmla="*/ 2147483646 h 912"/>
              <a:gd name="T94" fmla="*/ 2147483646 w 2250"/>
              <a:gd name="T95" fmla="*/ 2147483646 h 912"/>
              <a:gd name="T96" fmla="*/ 2147483646 w 2250"/>
              <a:gd name="T97" fmla="*/ 2147483646 h 912"/>
              <a:gd name="T98" fmla="*/ 2147483646 w 2250"/>
              <a:gd name="T99" fmla="*/ 2147483646 h 912"/>
              <a:gd name="T100" fmla="*/ 2147483646 w 2250"/>
              <a:gd name="T101" fmla="*/ 2147483646 h 912"/>
              <a:gd name="T102" fmla="*/ 2147483646 w 2250"/>
              <a:gd name="T103" fmla="*/ 2147483646 h 912"/>
              <a:gd name="T104" fmla="*/ 2147483646 w 2250"/>
              <a:gd name="T105" fmla="*/ 2147483646 h 912"/>
              <a:gd name="T106" fmla="*/ 2147483646 w 2250"/>
              <a:gd name="T107" fmla="*/ 2147483646 h 912"/>
              <a:gd name="T108" fmla="*/ 2147483646 w 2250"/>
              <a:gd name="T109" fmla="*/ 2147483646 h 912"/>
              <a:gd name="T110" fmla="*/ 2147483646 w 2250"/>
              <a:gd name="T111" fmla="*/ 2147483646 h 912"/>
              <a:gd name="T112" fmla="*/ 2147483646 w 2250"/>
              <a:gd name="T113" fmla="*/ 2147483646 h 912"/>
              <a:gd name="T114" fmla="*/ 2147483646 w 2250"/>
              <a:gd name="T115" fmla="*/ 2147483646 h 912"/>
              <a:gd name="T116" fmla="*/ 2147483646 w 2250"/>
              <a:gd name="T117" fmla="*/ 2147483646 h 912"/>
              <a:gd name="T118" fmla="*/ 2147483646 w 2250"/>
              <a:gd name="T119" fmla="*/ 2147483646 h 912"/>
              <a:gd name="T120" fmla="*/ 2147483646 w 2250"/>
              <a:gd name="T121" fmla="*/ 2147483646 h 912"/>
              <a:gd name="T122" fmla="*/ 2147483646 w 2250"/>
              <a:gd name="T123" fmla="*/ 2147483646 h 912"/>
              <a:gd name="T124" fmla="*/ 2147483646 w 2250"/>
              <a:gd name="T125" fmla="*/ 2147483646 h 91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250"/>
              <a:gd name="T190" fmla="*/ 0 h 912"/>
              <a:gd name="T191" fmla="*/ 2250 w 2250"/>
              <a:gd name="T192" fmla="*/ 912 h 91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250" h="912">
                <a:moveTo>
                  <a:pt x="188" y="10"/>
                </a:moveTo>
                <a:lnTo>
                  <a:pt x="188" y="534"/>
                </a:lnTo>
                <a:lnTo>
                  <a:pt x="427" y="534"/>
                </a:lnTo>
                <a:lnTo>
                  <a:pt x="427" y="592"/>
                </a:lnTo>
                <a:lnTo>
                  <a:pt x="19" y="592"/>
                </a:lnTo>
                <a:lnTo>
                  <a:pt x="19" y="10"/>
                </a:lnTo>
                <a:lnTo>
                  <a:pt x="188" y="10"/>
                </a:lnTo>
                <a:close/>
                <a:moveTo>
                  <a:pt x="753" y="0"/>
                </a:moveTo>
                <a:cubicBezTo>
                  <a:pt x="922" y="0"/>
                  <a:pt x="1007" y="100"/>
                  <a:pt x="1007" y="301"/>
                </a:cubicBezTo>
                <a:cubicBezTo>
                  <a:pt x="1007" y="502"/>
                  <a:pt x="921" y="602"/>
                  <a:pt x="748" y="602"/>
                </a:cubicBezTo>
                <a:cubicBezTo>
                  <a:pt x="576" y="602"/>
                  <a:pt x="490" y="499"/>
                  <a:pt x="490" y="294"/>
                </a:cubicBezTo>
                <a:cubicBezTo>
                  <a:pt x="490" y="98"/>
                  <a:pt x="577" y="0"/>
                  <a:pt x="753" y="0"/>
                </a:cubicBezTo>
                <a:close/>
                <a:moveTo>
                  <a:pt x="748" y="46"/>
                </a:moveTo>
                <a:cubicBezTo>
                  <a:pt x="717" y="46"/>
                  <a:pt x="695" y="64"/>
                  <a:pt x="684" y="99"/>
                </a:cubicBezTo>
                <a:cubicBezTo>
                  <a:pt x="673" y="134"/>
                  <a:pt x="667" y="201"/>
                  <a:pt x="667" y="301"/>
                </a:cubicBezTo>
                <a:cubicBezTo>
                  <a:pt x="667" y="400"/>
                  <a:pt x="673" y="468"/>
                  <a:pt x="684" y="503"/>
                </a:cubicBezTo>
                <a:cubicBezTo>
                  <a:pt x="695" y="538"/>
                  <a:pt x="717" y="555"/>
                  <a:pt x="748" y="555"/>
                </a:cubicBezTo>
                <a:cubicBezTo>
                  <a:pt x="780" y="555"/>
                  <a:pt x="802" y="538"/>
                  <a:pt x="813" y="503"/>
                </a:cubicBezTo>
                <a:cubicBezTo>
                  <a:pt x="824" y="468"/>
                  <a:pt x="830" y="400"/>
                  <a:pt x="830" y="301"/>
                </a:cubicBezTo>
                <a:cubicBezTo>
                  <a:pt x="830" y="202"/>
                  <a:pt x="824" y="134"/>
                  <a:pt x="813" y="99"/>
                </a:cubicBezTo>
                <a:cubicBezTo>
                  <a:pt x="802" y="64"/>
                  <a:pt x="780" y="46"/>
                  <a:pt x="748" y="46"/>
                </a:cubicBezTo>
                <a:close/>
                <a:moveTo>
                  <a:pt x="1362" y="278"/>
                </a:moveTo>
                <a:lnTo>
                  <a:pt x="1601" y="278"/>
                </a:lnTo>
                <a:lnTo>
                  <a:pt x="1601" y="592"/>
                </a:lnTo>
                <a:lnTo>
                  <a:pt x="1548" y="592"/>
                </a:lnTo>
                <a:lnTo>
                  <a:pt x="1529" y="552"/>
                </a:lnTo>
                <a:cubicBezTo>
                  <a:pt x="1483" y="585"/>
                  <a:pt x="1433" y="602"/>
                  <a:pt x="1381" y="602"/>
                </a:cubicBezTo>
                <a:cubicBezTo>
                  <a:pt x="1295" y="602"/>
                  <a:pt x="1228" y="576"/>
                  <a:pt x="1180" y="524"/>
                </a:cubicBezTo>
                <a:cubicBezTo>
                  <a:pt x="1132" y="473"/>
                  <a:pt x="1109" y="400"/>
                  <a:pt x="1109" y="306"/>
                </a:cubicBezTo>
                <a:cubicBezTo>
                  <a:pt x="1109" y="215"/>
                  <a:pt x="1134" y="141"/>
                  <a:pt x="1184" y="85"/>
                </a:cubicBezTo>
                <a:cubicBezTo>
                  <a:pt x="1235" y="29"/>
                  <a:pt x="1301" y="0"/>
                  <a:pt x="1382" y="0"/>
                </a:cubicBezTo>
                <a:cubicBezTo>
                  <a:pt x="1490" y="0"/>
                  <a:pt x="1555" y="55"/>
                  <a:pt x="1578" y="165"/>
                </a:cubicBezTo>
                <a:lnTo>
                  <a:pt x="1499" y="201"/>
                </a:lnTo>
                <a:lnTo>
                  <a:pt x="1499" y="187"/>
                </a:lnTo>
                <a:lnTo>
                  <a:pt x="1498" y="156"/>
                </a:lnTo>
                <a:cubicBezTo>
                  <a:pt x="1492" y="87"/>
                  <a:pt x="1461" y="53"/>
                  <a:pt x="1403" y="53"/>
                </a:cubicBezTo>
                <a:cubicBezTo>
                  <a:pt x="1360" y="53"/>
                  <a:pt x="1331" y="71"/>
                  <a:pt x="1315" y="107"/>
                </a:cubicBezTo>
                <a:cubicBezTo>
                  <a:pt x="1300" y="144"/>
                  <a:pt x="1292" y="212"/>
                  <a:pt x="1292" y="311"/>
                </a:cubicBezTo>
                <a:cubicBezTo>
                  <a:pt x="1292" y="403"/>
                  <a:pt x="1298" y="466"/>
                  <a:pt x="1311" y="500"/>
                </a:cubicBezTo>
                <a:cubicBezTo>
                  <a:pt x="1323" y="533"/>
                  <a:pt x="1348" y="549"/>
                  <a:pt x="1383" y="549"/>
                </a:cubicBezTo>
                <a:cubicBezTo>
                  <a:pt x="1425" y="549"/>
                  <a:pt x="1446" y="526"/>
                  <a:pt x="1446" y="479"/>
                </a:cubicBezTo>
                <a:lnTo>
                  <a:pt x="1446" y="336"/>
                </a:lnTo>
                <a:lnTo>
                  <a:pt x="1362" y="336"/>
                </a:lnTo>
                <a:lnTo>
                  <a:pt x="1362" y="278"/>
                </a:lnTo>
                <a:close/>
                <a:moveTo>
                  <a:pt x="1975" y="0"/>
                </a:moveTo>
                <a:cubicBezTo>
                  <a:pt x="2144" y="0"/>
                  <a:pt x="2229" y="100"/>
                  <a:pt x="2229" y="301"/>
                </a:cubicBezTo>
                <a:cubicBezTo>
                  <a:pt x="2229" y="502"/>
                  <a:pt x="2143" y="602"/>
                  <a:pt x="1970" y="602"/>
                </a:cubicBezTo>
                <a:cubicBezTo>
                  <a:pt x="1798" y="602"/>
                  <a:pt x="1711" y="499"/>
                  <a:pt x="1711" y="294"/>
                </a:cubicBezTo>
                <a:cubicBezTo>
                  <a:pt x="1711" y="98"/>
                  <a:pt x="1799" y="0"/>
                  <a:pt x="1975" y="0"/>
                </a:cubicBezTo>
                <a:close/>
                <a:moveTo>
                  <a:pt x="1970" y="46"/>
                </a:moveTo>
                <a:cubicBezTo>
                  <a:pt x="1938" y="46"/>
                  <a:pt x="1917" y="64"/>
                  <a:pt x="1906" y="99"/>
                </a:cubicBezTo>
                <a:cubicBezTo>
                  <a:pt x="1894" y="134"/>
                  <a:pt x="1889" y="201"/>
                  <a:pt x="1889" y="301"/>
                </a:cubicBezTo>
                <a:cubicBezTo>
                  <a:pt x="1889" y="400"/>
                  <a:pt x="1894" y="468"/>
                  <a:pt x="1906" y="503"/>
                </a:cubicBezTo>
                <a:cubicBezTo>
                  <a:pt x="1917" y="538"/>
                  <a:pt x="1938" y="555"/>
                  <a:pt x="1970" y="555"/>
                </a:cubicBezTo>
                <a:cubicBezTo>
                  <a:pt x="2002" y="555"/>
                  <a:pt x="2023" y="538"/>
                  <a:pt x="2035" y="503"/>
                </a:cubicBezTo>
                <a:cubicBezTo>
                  <a:pt x="2046" y="468"/>
                  <a:pt x="2051" y="400"/>
                  <a:pt x="2051" y="301"/>
                </a:cubicBezTo>
                <a:cubicBezTo>
                  <a:pt x="2051" y="202"/>
                  <a:pt x="2046" y="134"/>
                  <a:pt x="2035" y="99"/>
                </a:cubicBezTo>
                <a:cubicBezTo>
                  <a:pt x="2023" y="64"/>
                  <a:pt x="2002" y="46"/>
                  <a:pt x="1970" y="46"/>
                </a:cubicBezTo>
                <a:close/>
                <a:moveTo>
                  <a:pt x="0" y="650"/>
                </a:moveTo>
                <a:lnTo>
                  <a:pt x="2250" y="650"/>
                </a:lnTo>
                <a:lnTo>
                  <a:pt x="2250" y="912"/>
                </a:lnTo>
                <a:lnTo>
                  <a:pt x="0" y="912"/>
                </a:lnTo>
                <a:lnTo>
                  <a:pt x="0" y="650"/>
                </a:lnTo>
                <a:close/>
                <a:moveTo>
                  <a:pt x="162" y="691"/>
                </a:moveTo>
                <a:cubicBezTo>
                  <a:pt x="174" y="701"/>
                  <a:pt x="185" y="710"/>
                  <a:pt x="195" y="719"/>
                </a:cubicBezTo>
                <a:lnTo>
                  <a:pt x="186" y="729"/>
                </a:lnTo>
                <a:cubicBezTo>
                  <a:pt x="175" y="719"/>
                  <a:pt x="165" y="709"/>
                  <a:pt x="154" y="700"/>
                </a:cubicBezTo>
                <a:lnTo>
                  <a:pt x="162" y="691"/>
                </a:lnTo>
                <a:close/>
                <a:moveTo>
                  <a:pt x="155" y="745"/>
                </a:moveTo>
                <a:cubicBezTo>
                  <a:pt x="165" y="753"/>
                  <a:pt x="176" y="762"/>
                  <a:pt x="189" y="772"/>
                </a:cubicBezTo>
                <a:lnTo>
                  <a:pt x="179" y="782"/>
                </a:lnTo>
                <a:cubicBezTo>
                  <a:pt x="168" y="772"/>
                  <a:pt x="157" y="763"/>
                  <a:pt x="147" y="755"/>
                </a:cubicBezTo>
                <a:lnTo>
                  <a:pt x="155" y="745"/>
                </a:lnTo>
                <a:close/>
                <a:moveTo>
                  <a:pt x="150" y="879"/>
                </a:moveTo>
                <a:cubicBezTo>
                  <a:pt x="159" y="858"/>
                  <a:pt x="166" y="833"/>
                  <a:pt x="174" y="804"/>
                </a:cubicBezTo>
                <a:cubicBezTo>
                  <a:pt x="179" y="807"/>
                  <a:pt x="183" y="809"/>
                  <a:pt x="187" y="810"/>
                </a:cubicBezTo>
                <a:cubicBezTo>
                  <a:pt x="177" y="840"/>
                  <a:pt x="170" y="865"/>
                  <a:pt x="165" y="885"/>
                </a:cubicBezTo>
                <a:lnTo>
                  <a:pt x="150" y="879"/>
                </a:lnTo>
                <a:close/>
                <a:moveTo>
                  <a:pt x="244" y="698"/>
                </a:moveTo>
                <a:lnTo>
                  <a:pt x="305" y="698"/>
                </a:lnTo>
                <a:lnTo>
                  <a:pt x="305" y="708"/>
                </a:lnTo>
                <a:lnTo>
                  <a:pt x="244" y="708"/>
                </a:lnTo>
                <a:lnTo>
                  <a:pt x="244" y="698"/>
                </a:lnTo>
                <a:close/>
                <a:moveTo>
                  <a:pt x="234" y="698"/>
                </a:moveTo>
                <a:lnTo>
                  <a:pt x="246" y="698"/>
                </a:lnTo>
                <a:lnTo>
                  <a:pt x="246" y="724"/>
                </a:lnTo>
                <a:cubicBezTo>
                  <a:pt x="246" y="747"/>
                  <a:pt x="236" y="764"/>
                  <a:pt x="216" y="775"/>
                </a:cubicBezTo>
                <a:cubicBezTo>
                  <a:pt x="214" y="772"/>
                  <a:pt x="211" y="769"/>
                  <a:pt x="207" y="765"/>
                </a:cubicBezTo>
                <a:cubicBezTo>
                  <a:pt x="225" y="757"/>
                  <a:pt x="234" y="743"/>
                  <a:pt x="234" y="724"/>
                </a:cubicBezTo>
                <a:lnTo>
                  <a:pt x="234" y="698"/>
                </a:lnTo>
                <a:close/>
                <a:moveTo>
                  <a:pt x="304" y="698"/>
                </a:moveTo>
                <a:lnTo>
                  <a:pt x="316" y="698"/>
                </a:lnTo>
                <a:lnTo>
                  <a:pt x="316" y="742"/>
                </a:lnTo>
                <a:cubicBezTo>
                  <a:pt x="316" y="749"/>
                  <a:pt x="319" y="753"/>
                  <a:pt x="325" y="753"/>
                </a:cubicBezTo>
                <a:lnTo>
                  <a:pt x="349" y="753"/>
                </a:lnTo>
                <a:cubicBezTo>
                  <a:pt x="347" y="756"/>
                  <a:pt x="346" y="760"/>
                  <a:pt x="346" y="764"/>
                </a:cubicBezTo>
                <a:lnTo>
                  <a:pt x="324" y="764"/>
                </a:lnTo>
                <a:cubicBezTo>
                  <a:pt x="310" y="764"/>
                  <a:pt x="304" y="757"/>
                  <a:pt x="304" y="744"/>
                </a:cubicBezTo>
                <a:lnTo>
                  <a:pt x="304" y="698"/>
                </a:lnTo>
                <a:close/>
                <a:moveTo>
                  <a:pt x="218" y="784"/>
                </a:moveTo>
                <a:lnTo>
                  <a:pt x="318" y="784"/>
                </a:lnTo>
                <a:lnTo>
                  <a:pt x="318" y="795"/>
                </a:lnTo>
                <a:lnTo>
                  <a:pt x="218" y="795"/>
                </a:lnTo>
                <a:lnTo>
                  <a:pt x="218" y="784"/>
                </a:lnTo>
                <a:close/>
                <a:moveTo>
                  <a:pt x="313" y="784"/>
                </a:moveTo>
                <a:lnTo>
                  <a:pt x="326" y="784"/>
                </a:lnTo>
                <a:lnTo>
                  <a:pt x="326" y="794"/>
                </a:lnTo>
                <a:cubicBezTo>
                  <a:pt x="308" y="839"/>
                  <a:pt x="268" y="871"/>
                  <a:pt x="206" y="889"/>
                </a:cubicBezTo>
                <a:cubicBezTo>
                  <a:pt x="203" y="886"/>
                  <a:pt x="200" y="883"/>
                  <a:pt x="197" y="879"/>
                </a:cubicBezTo>
                <a:cubicBezTo>
                  <a:pt x="259" y="862"/>
                  <a:pt x="298" y="832"/>
                  <a:pt x="313" y="790"/>
                </a:cubicBezTo>
                <a:lnTo>
                  <a:pt x="313" y="784"/>
                </a:lnTo>
                <a:close/>
                <a:moveTo>
                  <a:pt x="240" y="789"/>
                </a:moveTo>
                <a:cubicBezTo>
                  <a:pt x="253" y="833"/>
                  <a:pt x="289" y="862"/>
                  <a:pt x="347" y="876"/>
                </a:cubicBezTo>
                <a:cubicBezTo>
                  <a:pt x="342" y="881"/>
                  <a:pt x="338" y="884"/>
                  <a:pt x="336" y="887"/>
                </a:cubicBezTo>
                <a:cubicBezTo>
                  <a:pt x="276" y="870"/>
                  <a:pt x="240" y="838"/>
                  <a:pt x="228" y="792"/>
                </a:cubicBezTo>
                <a:lnTo>
                  <a:pt x="240" y="789"/>
                </a:lnTo>
                <a:close/>
                <a:moveTo>
                  <a:pt x="416" y="791"/>
                </a:moveTo>
                <a:lnTo>
                  <a:pt x="535" y="791"/>
                </a:lnTo>
                <a:lnTo>
                  <a:pt x="535" y="801"/>
                </a:lnTo>
                <a:lnTo>
                  <a:pt x="416" y="801"/>
                </a:lnTo>
                <a:lnTo>
                  <a:pt x="416" y="791"/>
                </a:lnTo>
                <a:close/>
                <a:moveTo>
                  <a:pt x="417" y="830"/>
                </a:moveTo>
                <a:lnTo>
                  <a:pt x="537" y="830"/>
                </a:lnTo>
                <a:lnTo>
                  <a:pt x="537" y="841"/>
                </a:lnTo>
                <a:lnTo>
                  <a:pt x="417" y="841"/>
                </a:lnTo>
                <a:lnTo>
                  <a:pt x="417" y="830"/>
                </a:lnTo>
                <a:close/>
                <a:moveTo>
                  <a:pt x="411" y="752"/>
                </a:moveTo>
                <a:lnTo>
                  <a:pt x="421" y="752"/>
                </a:lnTo>
                <a:lnTo>
                  <a:pt x="421" y="886"/>
                </a:lnTo>
                <a:lnTo>
                  <a:pt x="411" y="886"/>
                </a:lnTo>
                <a:lnTo>
                  <a:pt x="411" y="752"/>
                </a:lnTo>
                <a:close/>
                <a:moveTo>
                  <a:pt x="416" y="752"/>
                </a:moveTo>
                <a:lnTo>
                  <a:pt x="541" y="752"/>
                </a:lnTo>
                <a:lnTo>
                  <a:pt x="541" y="762"/>
                </a:lnTo>
                <a:lnTo>
                  <a:pt x="416" y="762"/>
                </a:lnTo>
                <a:lnTo>
                  <a:pt x="416" y="752"/>
                </a:lnTo>
                <a:close/>
                <a:moveTo>
                  <a:pt x="531" y="755"/>
                </a:moveTo>
                <a:lnTo>
                  <a:pt x="541" y="755"/>
                </a:lnTo>
                <a:lnTo>
                  <a:pt x="541" y="863"/>
                </a:lnTo>
                <a:cubicBezTo>
                  <a:pt x="541" y="877"/>
                  <a:pt x="535" y="884"/>
                  <a:pt x="521" y="884"/>
                </a:cubicBezTo>
                <a:cubicBezTo>
                  <a:pt x="514" y="884"/>
                  <a:pt x="506" y="884"/>
                  <a:pt x="496" y="884"/>
                </a:cubicBezTo>
                <a:cubicBezTo>
                  <a:pt x="495" y="880"/>
                  <a:pt x="494" y="876"/>
                  <a:pt x="494" y="872"/>
                </a:cubicBezTo>
                <a:cubicBezTo>
                  <a:pt x="499" y="873"/>
                  <a:pt x="507" y="873"/>
                  <a:pt x="517" y="873"/>
                </a:cubicBezTo>
                <a:cubicBezTo>
                  <a:pt x="526" y="873"/>
                  <a:pt x="531" y="869"/>
                  <a:pt x="531" y="861"/>
                </a:cubicBezTo>
                <a:lnTo>
                  <a:pt x="531" y="755"/>
                </a:lnTo>
                <a:close/>
                <a:moveTo>
                  <a:pt x="371" y="715"/>
                </a:moveTo>
                <a:lnTo>
                  <a:pt x="567" y="715"/>
                </a:lnTo>
                <a:lnTo>
                  <a:pt x="567" y="726"/>
                </a:lnTo>
                <a:lnTo>
                  <a:pt x="371" y="726"/>
                </a:lnTo>
                <a:lnTo>
                  <a:pt x="371" y="715"/>
                </a:lnTo>
                <a:close/>
                <a:moveTo>
                  <a:pt x="445" y="687"/>
                </a:moveTo>
                <a:lnTo>
                  <a:pt x="458" y="691"/>
                </a:lnTo>
                <a:cubicBezTo>
                  <a:pt x="441" y="734"/>
                  <a:pt x="413" y="773"/>
                  <a:pt x="374" y="806"/>
                </a:cubicBezTo>
                <a:cubicBezTo>
                  <a:pt x="372" y="803"/>
                  <a:pt x="369" y="800"/>
                  <a:pt x="365" y="796"/>
                </a:cubicBezTo>
                <a:cubicBezTo>
                  <a:pt x="404" y="764"/>
                  <a:pt x="431" y="728"/>
                  <a:pt x="445" y="687"/>
                </a:cubicBezTo>
                <a:close/>
                <a:moveTo>
                  <a:pt x="702" y="875"/>
                </a:moveTo>
                <a:lnTo>
                  <a:pt x="702" y="859"/>
                </a:lnTo>
                <a:lnTo>
                  <a:pt x="614" y="859"/>
                </a:lnTo>
                <a:lnTo>
                  <a:pt x="614" y="703"/>
                </a:lnTo>
                <a:lnTo>
                  <a:pt x="594" y="703"/>
                </a:lnTo>
                <a:lnTo>
                  <a:pt x="594" y="875"/>
                </a:lnTo>
                <a:lnTo>
                  <a:pt x="702" y="875"/>
                </a:lnTo>
                <a:close/>
                <a:moveTo>
                  <a:pt x="805" y="718"/>
                </a:moveTo>
                <a:cubicBezTo>
                  <a:pt x="767" y="721"/>
                  <a:pt x="746" y="746"/>
                  <a:pt x="742" y="791"/>
                </a:cubicBezTo>
                <a:cubicBezTo>
                  <a:pt x="744" y="835"/>
                  <a:pt x="765" y="858"/>
                  <a:pt x="803" y="862"/>
                </a:cubicBezTo>
                <a:cubicBezTo>
                  <a:pt x="843" y="860"/>
                  <a:pt x="864" y="836"/>
                  <a:pt x="866" y="791"/>
                </a:cubicBezTo>
                <a:cubicBezTo>
                  <a:pt x="863" y="746"/>
                  <a:pt x="842" y="721"/>
                  <a:pt x="805" y="718"/>
                </a:cubicBezTo>
                <a:close/>
                <a:moveTo>
                  <a:pt x="804" y="877"/>
                </a:moveTo>
                <a:cubicBezTo>
                  <a:pt x="752" y="874"/>
                  <a:pt x="725" y="846"/>
                  <a:pt x="722" y="792"/>
                </a:cubicBezTo>
                <a:cubicBezTo>
                  <a:pt x="725" y="734"/>
                  <a:pt x="753" y="704"/>
                  <a:pt x="806" y="701"/>
                </a:cubicBezTo>
                <a:cubicBezTo>
                  <a:pt x="857" y="704"/>
                  <a:pt x="884" y="734"/>
                  <a:pt x="888" y="791"/>
                </a:cubicBezTo>
                <a:cubicBezTo>
                  <a:pt x="885" y="846"/>
                  <a:pt x="857" y="875"/>
                  <a:pt x="804" y="877"/>
                </a:cubicBezTo>
                <a:close/>
                <a:moveTo>
                  <a:pt x="995" y="786"/>
                </a:moveTo>
                <a:lnTo>
                  <a:pt x="1069" y="786"/>
                </a:lnTo>
                <a:lnTo>
                  <a:pt x="1069" y="849"/>
                </a:lnTo>
                <a:cubicBezTo>
                  <a:pt x="1054" y="868"/>
                  <a:pt x="1030" y="877"/>
                  <a:pt x="995" y="877"/>
                </a:cubicBezTo>
                <a:cubicBezTo>
                  <a:pt x="941" y="874"/>
                  <a:pt x="913" y="846"/>
                  <a:pt x="910" y="792"/>
                </a:cubicBezTo>
                <a:cubicBezTo>
                  <a:pt x="912" y="733"/>
                  <a:pt x="939" y="703"/>
                  <a:pt x="991" y="701"/>
                </a:cubicBezTo>
                <a:cubicBezTo>
                  <a:pt x="1030" y="701"/>
                  <a:pt x="1055" y="718"/>
                  <a:pt x="1068" y="751"/>
                </a:cubicBezTo>
                <a:lnTo>
                  <a:pt x="1046" y="756"/>
                </a:lnTo>
                <a:cubicBezTo>
                  <a:pt x="1037" y="731"/>
                  <a:pt x="1019" y="718"/>
                  <a:pt x="991" y="718"/>
                </a:cubicBezTo>
                <a:cubicBezTo>
                  <a:pt x="954" y="721"/>
                  <a:pt x="934" y="746"/>
                  <a:pt x="931" y="791"/>
                </a:cubicBezTo>
                <a:cubicBezTo>
                  <a:pt x="933" y="835"/>
                  <a:pt x="955" y="858"/>
                  <a:pt x="994" y="862"/>
                </a:cubicBezTo>
                <a:cubicBezTo>
                  <a:pt x="1020" y="862"/>
                  <a:pt x="1038" y="855"/>
                  <a:pt x="1050" y="841"/>
                </a:cubicBezTo>
                <a:lnTo>
                  <a:pt x="1050" y="803"/>
                </a:lnTo>
                <a:lnTo>
                  <a:pt x="995" y="803"/>
                </a:lnTo>
                <a:lnTo>
                  <a:pt x="995" y="786"/>
                </a:lnTo>
                <a:close/>
                <a:moveTo>
                  <a:pt x="1177" y="718"/>
                </a:moveTo>
                <a:cubicBezTo>
                  <a:pt x="1139" y="721"/>
                  <a:pt x="1118" y="746"/>
                  <a:pt x="1114" y="791"/>
                </a:cubicBezTo>
                <a:cubicBezTo>
                  <a:pt x="1116" y="835"/>
                  <a:pt x="1137" y="858"/>
                  <a:pt x="1175" y="862"/>
                </a:cubicBezTo>
                <a:cubicBezTo>
                  <a:pt x="1215" y="860"/>
                  <a:pt x="1236" y="836"/>
                  <a:pt x="1238" y="791"/>
                </a:cubicBezTo>
                <a:cubicBezTo>
                  <a:pt x="1235" y="746"/>
                  <a:pt x="1214" y="721"/>
                  <a:pt x="1177" y="718"/>
                </a:cubicBezTo>
                <a:close/>
                <a:moveTo>
                  <a:pt x="1176" y="877"/>
                </a:moveTo>
                <a:cubicBezTo>
                  <a:pt x="1124" y="874"/>
                  <a:pt x="1097" y="846"/>
                  <a:pt x="1094" y="792"/>
                </a:cubicBezTo>
                <a:cubicBezTo>
                  <a:pt x="1097" y="734"/>
                  <a:pt x="1125" y="704"/>
                  <a:pt x="1178" y="701"/>
                </a:cubicBezTo>
                <a:cubicBezTo>
                  <a:pt x="1229" y="704"/>
                  <a:pt x="1256" y="734"/>
                  <a:pt x="1260" y="791"/>
                </a:cubicBezTo>
                <a:cubicBezTo>
                  <a:pt x="1257" y="846"/>
                  <a:pt x="1229" y="875"/>
                  <a:pt x="1176" y="877"/>
                </a:cubicBezTo>
                <a:close/>
                <a:moveTo>
                  <a:pt x="1279" y="704"/>
                </a:moveTo>
                <a:lnTo>
                  <a:pt x="1479" y="704"/>
                </a:lnTo>
                <a:lnTo>
                  <a:pt x="1479" y="716"/>
                </a:lnTo>
                <a:lnTo>
                  <a:pt x="1279" y="716"/>
                </a:lnTo>
                <a:lnTo>
                  <a:pt x="1279" y="704"/>
                </a:lnTo>
                <a:close/>
                <a:moveTo>
                  <a:pt x="1432" y="713"/>
                </a:moveTo>
                <a:lnTo>
                  <a:pt x="1445" y="713"/>
                </a:lnTo>
                <a:lnTo>
                  <a:pt x="1445" y="856"/>
                </a:lnTo>
                <a:cubicBezTo>
                  <a:pt x="1445" y="875"/>
                  <a:pt x="1436" y="884"/>
                  <a:pt x="1418" y="884"/>
                </a:cubicBezTo>
                <a:cubicBezTo>
                  <a:pt x="1410" y="884"/>
                  <a:pt x="1398" y="884"/>
                  <a:pt x="1384" y="883"/>
                </a:cubicBezTo>
                <a:cubicBezTo>
                  <a:pt x="1383" y="878"/>
                  <a:pt x="1382" y="873"/>
                  <a:pt x="1381" y="869"/>
                </a:cubicBezTo>
                <a:cubicBezTo>
                  <a:pt x="1392" y="870"/>
                  <a:pt x="1404" y="870"/>
                  <a:pt x="1416" y="870"/>
                </a:cubicBezTo>
                <a:cubicBezTo>
                  <a:pt x="1426" y="870"/>
                  <a:pt x="1432" y="865"/>
                  <a:pt x="1432" y="855"/>
                </a:cubicBezTo>
                <a:lnTo>
                  <a:pt x="1432" y="713"/>
                </a:lnTo>
                <a:close/>
                <a:moveTo>
                  <a:pt x="1301" y="750"/>
                </a:moveTo>
                <a:lnTo>
                  <a:pt x="1314" y="750"/>
                </a:lnTo>
                <a:lnTo>
                  <a:pt x="1314" y="831"/>
                </a:lnTo>
                <a:lnTo>
                  <a:pt x="1301" y="831"/>
                </a:lnTo>
                <a:lnTo>
                  <a:pt x="1301" y="750"/>
                </a:lnTo>
                <a:close/>
                <a:moveTo>
                  <a:pt x="1308" y="750"/>
                </a:moveTo>
                <a:lnTo>
                  <a:pt x="1382" y="750"/>
                </a:lnTo>
                <a:lnTo>
                  <a:pt x="1382" y="762"/>
                </a:lnTo>
                <a:lnTo>
                  <a:pt x="1308" y="762"/>
                </a:lnTo>
                <a:lnTo>
                  <a:pt x="1308" y="750"/>
                </a:lnTo>
                <a:close/>
                <a:moveTo>
                  <a:pt x="1376" y="750"/>
                </a:moveTo>
                <a:lnTo>
                  <a:pt x="1389" y="750"/>
                </a:lnTo>
                <a:lnTo>
                  <a:pt x="1389" y="831"/>
                </a:lnTo>
                <a:lnTo>
                  <a:pt x="1376" y="831"/>
                </a:lnTo>
                <a:lnTo>
                  <a:pt x="1376" y="750"/>
                </a:lnTo>
                <a:close/>
                <a:moveTo>
                  <a:pt x="1309" y="819"/>
                </a:moveTo>
                <a:lnTo>
                  <a:pt x="1382" y="819"/>
                </a:lnTo>
                <a:lnTo>
                  <a:pt x="1382" y="831"/>
                </a:lnTo>
                <a:lnTo>
                  <a:pt x="1309" y="831"/>
                </a:lnTo>
                <a:lnTo>
                  <a:pt x="1309" y="819"/>
                </a:lnTo>
                <a:close/>
                <a:moveTo>
                  <a:pt x="1577" y="690"/>
                </a:moveTo>
                <a:cubicBezTo>
                  <a:pt x="1588" y="705"/>
                  <a:pt x="1598" y="721"/>
                  <a:pt x="1607" y="738"/>
                </a:cubicBezTo>
                <a:lnTo>
                  <a:pt x="1595" y="745"/>
                </a:lnTo>
                <a:cubicBezTo>
                  <a:pt x="1586" y="729"/>
                  <a:pt x="1577" y="712"/>
                  <a:pt x="1567" y="697"/>
                </a:cubicBezTo>
                <a:lnTo>
                  <a:pt x="1577" y="690"/>
                </a:lnTo>
                <a:close/>
                <a:moveTo>
                  <a:pt x="1649" y="820"/>
                </a:moveTo>
                <a:cubicBezTo>
                  <a:pt x="1666" y="837"/>
                  <a:pt x="1682" y="854"/>
                  <a:pt x="1697" y="871"/>
                </a:cubicBezTo>
                <a:lnTo>
                  <a:pt x="1685" y="881"/>
                </a:lnTo>
                <a:cubicBezTo>
                  <a:pt x="1670" y="863"/>
                  <a:pt x="1655" y="845"/>
                  <a:pt x="1639" y="829"/>
                </a:cubicBezTo>
                <a:lnTo>
                  <a:pt x="1649" y="820"/>
                </a:lnTo>
                <a:close/>
                <a:moveTo>
                  <a:pt x="1514" y="698"/>
                </a:moveTo>
                <a:lnTo>
                  <a:pt x="1527" y="698"/>
                </a:lnTo>
                <a:lnTo>
                  <a:pt x="1527" y="845"/>
                </a:lnTo>
                <a:cubicBezTo>
                  <a:pt x="1545" y="835"/>
                  <a:pt x="1564" y="825"/>
                  <a:pt x="1583" y="814"/>
                </a:cubicBezTo>
                <a:cubicBezTo>
                  <a:pt x="1584" y="820"/>
                  <a:pt x="1584" y="824"/>
                  <a:pt x="1585" y="827"/>
                </a:cubicBezTo>
                <a:cubicBezTo>
                  <a:pt x="1566" y="838"/>
                  <a:pt x="1547" y="848"/>
                  <a:pt x="1528" y="859"/>
                </a:cubicBezTo>
                <a:cubicBezTo>
                  <a:pt x="1524" y="862"/>
                  <a:pt x="1520" y="865"/>
                  <a:pt x="1515" y="869"/>
                </a:cubicBezTo>
                <a:lnTo>
                  <a:pt x="1507" y="855"/>
                </a:lnTo>
                <a:cubicBezTo>
                  <a:pt x="1511" y="851"/>
                  <a:pt x="1514" y="845"/>
                  <a:pt x="1514" y="838"/>
                </a:cubicBezTo>
                <a:lnTo>
                  <a:pt x="1514" y="698"/>
                </a:lnTo>
                <a:close/>
                <a:moveTo>
                  <a:pt x="1653" y="692"/>
                </a:moveTo>
                <a:lnTo>
                  <a:pt x="1666" y="692"/>
                </a:lnTo>
                <a:lnTo>
                  <a:pt x="1666" y="729"/>
                </a:lnTo>
                <a:cubicBezTo>
                  <a:pt x="1666" y="771"/>
                  <a:pt x="1660" y="803"/>
                  <a:pt x="1647" y="826"/>
                </a:cubicBezTo>
                <a:cubicBezTo>
                  <a:pt x="1632" y="852"/>
                  <a:pt x="1607" y="873"/>
                  <a:pt x="1573" y="888"/>
                </a:cubicBezTo>
                <a:cubicBezTo>
                  <a:pt x="1571" y="884"/>
                  <a:pt x="1568" y="880"/>
                  <a:pt x="1565" y="876"/>
                </a:cubicBezTo>
                <a:cubicBezTo>
                  <a:pt x="1598" y="862"/>
                  <a:pt x="1622" y="843"/>
                  <a:pt x="1635" y="820"/>
                </a:cubicBezTo>
                <a:cubicBezTo>
                  <a:pt x="1647" y="800"/>
                  <a:pt x="1653" y="769"/>
                  <a:pt x="1653" y="729"/>
                </a:cubicBezTo>
                <a:lnTo>
                  <a:pt x="1653" y="692"/>
                </a:lnTo>
                <a:close/>
                <a:moveTo>
                  <a:pt x="1863" y="706"/>
                </a:moveTo>
                <a:lnTo>
                  <a:pt x="1874" y="706"/>
                </a:lnTo>
                <a:lnTo>
                  <a:pt x="1874" y="839"/>
                </a:lnTo>
                <a:lnTo>
                  <a:pt x="1863" y="839"/>
                </a:lnTo>
                <a:lnTo>
                  <a:pt x="1863" y="706"/>
                </a:lnTo>
                <a:close/>
                <a:moveTo>
                  <a:pt x="1897" y="689"/>
                </a:moveTo>
                <a:lnTo>
                  <a:pt x="1908" y="689"/>
                </a:lnTo>
                <a:lnTo>
                  <a:pt x="1908" y="862"/>
                </a:lnTo>
                <a:cubicBezTo>
                  <a:pt x="1908" y="878"/>
                  <a:pt x="1902" y="886"/>
                  <a:pt x="1888" y="886"/>
                </a:cubicBezTo>
                <a:cubicBezTo>
                  <a:pt x="1881" y="886"/>
                  <a:pt x="1874" y="886"/>
                  <a:pt x="1866" y="885"/>
                </a:cubicBezTo>
                <a:cubicBezTo>
                  <a:pt x="1865" y="881"/>
                  <a:pt x="1864" y="876"/>
                  <a:pt x="1863" y="872"/>
                </a:cubicBezTo>
                <a:cubicBezTo>
                  <a:pt x="1870" y="873"/>
                  <a:pt x="1877" y="873"/>
                  <a:pt x="1885" y="873"/>
                </a:cubicBezTo>
                <a:cubicBezTo>
                  <a:pt x="1893" y="873"/>
                  <a:pt x="1897" y="869"/>
                  <a:pt x="1897" y="860"/>
                </a:cubicBezTo>
                <a:lnTo>
                  <a:pt x="1897" y="689"/>
                </a:lnTo>
                <a:close/>
                <a:moveTo>
                  <a:pt x="1716" y="776"/>
                </a:moveTo>
                <a:lnTo>
                  <a:pt x="1856" y="776"/>
                </a:lnTo>
                <a:lnTo>
                  <a:pt x="1856" y="787"/>
                </a:lnTo>
                <a:lnTo>
                  <a:pt x="1716" y="787"/>
                </a:lnTo>
                <a:lnTo>
                  <a:pt x="1716" y="776"/>
                </a:lnTo>
                <a:close/>
                <a:moveTo>
                  <a:pt x="1736" y="697"/>
                </a:moveTo>
                <a:lnTo>
                  <a:pt x="1770" y="697"/>
                </a:lnTo>
                <a:lnTo>
                  <a:pt x="1770" y="708"/>
                </a:lnTo>
                <a:lnTo>
                  <a:pt x="1736" y="708"/>
                </a:lnTo>
                <a:lnTo>
                  <a:pt x="1736" y="697"/>
                </a:lnTo>
                <a:close/>
                <a:moveTo>
                  <a:pt x="1766" y="697"/>
                </a:moveTo>
                <a:lnTo>
                  <a:pt x="1776" y="697"/>
                </a:lnTo>
                <a:lnTo>
                  <a:pt x="1776" y="863"/>
                </a:lnTo>
                <a:cubicBezTo>
                  <a:pt x="1776" y="872"/>
                  <a:pt x="1772" y="878"/>
                  <a:pt x="1763" y="880"/>
                </a:cubicBezTo>
                <a:cubicBezTo>
                  <a:pt x="1760" y="881"/>
                  <a:pt x="1754" y="881"/>
                  <a:pt x="1744" y="881"/>
                </a:cubicBezTo>
                <a:cubicBezTo>
                  <a:pt x="1744" y="877"/>
                  <a:pt x="1743" y="873"/>
                  <a:pt x="1742" y="869"/>
                </a:cubicBezTo>
                <a:cubicBezTo>
                  <a:pt x="1749" y="870"/>
                  <a:pt x="1754" y="870"/>
                  <a:pt x="1758" y="870"/>
                </a:cubicBezTo>
                <a:cubicBezTo>
                  <a:pt x="1763" y="870"/>
                  <a:pt x="1766" y="867"/>
                  <a:pt x="1766" y="861"/>
                </a:cubicBezTo>
                <a:lnTo>
                  <a:pt x="1766" y="697"/>
                </a:lnTo>
                <a:close/>
                <a:moveTo>
                  <a:pt x="1732" y="697"/>
                </a:moveTo>
                <a:lnTo>
                  <a:pt x="1743" y="697"/>
                </a:lnTo>
                <a:lnTo>
                  <a:pt x="1743" y="798"/>
                </a:lnTo>
                <a:cubicBezTo>
                  <a:pt x="1743" y="836"/>
                  <a:pt x="1737" y="865"/>
                  <a:pt x="1725" y="886"/>
                </a:cubicBezTo>
                <a:cubicBezTo>
                  <a:pt x="1723" y="884"/>
                  <a:pt x="1720" y="880"/>
                  <a:pt x="1717" y="876"/>
                </a:cubicBezTo>
                <a:cubicBezTo>
                  <a:pt x="1727" y="859"/>
                  <a:pt x="1732" y="832"/>
                  <a:pt x="1732" y="798"/>
                </a:cubicBezTo>
                <a:lnTo>
                  <a:pt x="1732" y="697"/>
                </a:lnTo>
                <a:close/>
                <a:moveTo>
                  <a:pt x="1801" y="697"/>
                </a:moveTo>
                <a:lnTo>
                  <a:pt x="1839" y="697"/>
                </a:lnTo>
                <a:lnTo>
                  <a:pt x="1839" y="708"/>
                </a:lnTo>
                <a:lnTo>
                  <a:pt x="1801" y="708"/>
                </a:lnTo>
                <a:lnTo>
                  <a:pt x="1801" y="697"/>
                </a:lnTo>
                <a:close/>
                <a:moveTo>
                  <a:pt x="1834" y="697"/>
                </a:moveTo>
                <a:lnTo>
                  <a:pt x="1845" y="697"/>
                </a:lnTo>
                <a:lnTo>
                  <a:pt x="1845" y="861"/>
                </a:lnTo>
                <a:cubicBezTo>
                  <a:pt x="1845" y="875"/>
                  <a:pt x="1840" y="882"/>
                  <a:pt x="1828" y="882"/>
                </a:cubicBezTo>
                <a:cubicBezTo>
                  <a:pt x="1822" y="882"/>
                  <a:pt x="1815" y="882"/>
                  <a:pt x="1808" y="882"/>
                </a:cubicBezTo>
                <a:cubicBezTo>
                  <a:pt x="1808" y="879"/>
                  <a:pt x="1807" y="875"/>
                  <a:pt x="1806" y="870"/>
                </a:cubicBezTo>
                <a:cubicBezTo>
                  <a:pt x="1813" y="871"/>
                  <a:pt x="1819" y="871"/>
                  <a:pt x="1825" y="871"/>
                </a:cubicBezTo>
                <a:cubicBezTo>
                  <a:pt x="1831" y="871"/>
                  <a:pt x="1834" y="867"/>
                  <a:pt x="1834" y="859"/>
                </a:cubicBezTo>
                <a:lnTo>
                  <a:pt x="1834" y="697"/>
                </a:lnTo>
                <a:close/>
                <a:moveTo>
                  <a:pt x="1797" y="697"/>
                </a:moveTo>
                <a:lnTo>
                  <a:pt x="1808" y="697"/>
                </a:lnTo>
                <a:lnTo>
                  <a:pt x="1808" y="798"/>
                </a:lnTo>
                <a:cubicBezTo>
                  <a:pt x="1808" y="836"/>
                  <a:pt x="1802" y="865"/>
                  <a:pt x="1790" y="887"/>
                </a:cubicBezTo>
                <a:cubicBezTo>
                  <a:pt x="1788" y="884"/>
                  <a:pt x="1785" y="880"/>
                  <a:pt x="1782" y="876"/>
                </a:cubicBezTo>
                <a:cubicBezTo>
                  <a:pt x="1792" y="859"/>
                  <a:pt x="1797" y="832"/>
                  <a:pt x="1797" y="798"/>
                </a:cubicBezTo>
                <a:lnTo>
                  <a:pt x="1797" y="697"/>
                </a:lnTo>
                <a:close/>
                <a:moveTo>
                  <a:pt x="1946" y="698"/>
                </a:moveTo>
                <a:lnTo>
                  <a:pt x="1957" y="698"/>
                </a:lnTo>
                <a:lnTo>
                  <a:pt x="1957" y="888"/>
                </a:lnTo>
                <a:lnTo>
                  <a:pt x="1946" y="888"/>
                </a:lnTo>
                <a:lnTo>
                  <a:pt x="1946" y="698"/>
                </a:lnTo>
                <a:close/>
                <a:moveTo>
                  <a:pt x="1950" y="698"/>
                </a:moveTo>
                <a:lnTo>
                  <a:pt x="2001" y="698"/>
                </a:lnTo>
                <a:lnTo>
                  <a:pt x="2001" y="710"/>
                </a:lnTo>
                <a:cubicBezTo>
                  <a:pt x="1996" y="728"/>
                  <a:pt x="1991" y="748"/>
                  <a:pt x="1985" y="770"/>
                </a:cubicBezTo>
                <a:cubicBezTo>
                  <a:pt x="1996" y="787"/>
                  <a:pt x="2001" y="803"/>
                  <a:pt x="2001" y="819"/>
                </a:cubicBezTo>
                <a:cubicBezTo>
                  <a:pt x="2001" y="842"/>
                  <a:pt x="1994" y="854"/>
                  <a:pt x="1979" y="854"/>
                </a:cubicBezTo>
                <a:cubicBezTo>
                  <a:pt x="1977" y="854"/>
                  <a:pt x="1973" y="854"/>
                  <a:pt x="1968" y="854"/>
                </a:cubicBezTo>
                <a:cubicBezTo>
                  <a:pt x="1967" y="849"/>
                  <a:pt x="1966" y="845"/>
                  <a:pt x="1965" y="842"/>
                </a:cubicBezTo>
                <a:cubicBezTo>
                  <a:pt x="1969" y="842"/>
                  <a:pt x="1973" y="842"/>
                  <a:pt x="1977" y="842"/>
                </a:cubicBezTo>
                <a:cubicBezTo>
                  <a:pt x="1986" y="842"/>
                  <a:pt x="1990" y="834"/>
                  <a:pt x="1990" y="819"/>
                </a:cubicBezTo>
                <a:cubicBezTo>
                  <a:pt x="1990" y="805"/>
                  <a:pt x="1984" y="790"/>
                  <a:pt x="1973" y="772"/>
                </a:cubicBezTo>
                <a:cubicBezTo>
                  <a:pt x="1979" y="749"/>
                  <a:pt x="1985" y="729"/>
                  <a:pt x="1990" y="710"/>
                </a:cubicBezTo>
                <a:lnTo>
                  <a:pt x="1950" y="710"/>
                </a:lnTo>
                <a:lnTo>
                  <a:pt x="1950" y="698"/>
                </a:lnTo>
                <a:close/>
                <a:moveTo>
                  <a:pt x="2028" y="755"/>
                </a:moveTo>
                <a:lnTo>
                  <a:pt x="2111" y="755"/>
                </a:lnTo>
                <a:lnTo>
                  <a:pt x="2111" y="766"/>
                </a:lnTo>
                <a:lnTo>
                  <a:pt x="2028" y="766"/>
                </a:lnTo>
                <a:lnTo>
                  <a:pt x="2028" y="755"/>
                </a:lnTo>
                <a:close/>
                <a:moveTo>
                  <a:pt x="2007" y="796"/>
                </a:moveTo>
                <a:lnTo>
                  <a:pt x="2132" y="796"/>
                </a:lnTo>
                <a:lnTo>
                  <a:pt x="2132" y="807"/>
                </a:lnTo>
                <a:lnTo>
                  <a:pt x="2007" y="807"/>
                </a:lnTo>
                <a:lnTo>
                  <a:pt x="2007" y="796"/>
                </a:lnTo>
                <a:close/>
                <a:moveTo>
                  <a:pt x="2064" y="758"/>
                </a:moveTo>
                <a:lnTo>
                  <a:pt x="2076" y="758"/>
                </a:lnTo>
                <a:lnTo>
                  <a:pt x="2076" y="862"/>
                </a:lnTo>
                <a:cubicBezTo>
                  <a:pt x="2076" y="877"/>
                  <a:pt x="2069" y="884"/>
                  <a:pt x="2055" y="884"/>
                </a:cubicBezTo>
                <a:cubicBezTo>
                  <a:pt x="2051" y="884"/>
                  <a:pt x="2046" y="884"/>
                  <a:pt x="2040" y="884"/>
                </a:cubicBezTo>
                <a:cubicBezTo>
                  <a:pt x="2040" y="880"/>
                  <a:pt x="2039" y="876"/>
                  <a:pt x="2038" y="871"/>
                </a:cubicBezTo>
                <a:cubicBezTo>
                  <a:pt x="2044" y="872"/>
                  <a:pt x="2049" y="872"/>
                  <a:pt x="2055" y="872"/>
                </a:cubicBezTo>
                <a:cubicBezTo>
                  <a:pt x="2061" y="872"/>
                  <a:pt x="2064" y="869"/>
                  <a:pt x="2064" y="862"/>
                </a:cubicBezTo>
                <a:lnTo>
                  <a:pt x="2064" y="758"/>
                </a:lnTo>
                <a:close/>
                <a:moveTo>
                  <a:pt x="2030" y="822"/>
                </a:moveTo>
                <a:lnTo>
                  <a:pt x="2040" y="829"/>
                </a:lnTo>
                <a:cubicBezTo>
                  <a:pt x="2028" y="846"/>
                  <a:pt x="2016" y="862"/>
                  <a:pt x="2003" y="875"/>
                </a:cubicBezTo>
                <a:cubicBezTo>
                  <a:pt x="2001" y="873"/>
                  <a:pt x="1998" y="870"/>
                  <a:pt x="1994" y="867"/>
                </a:cubicBezTo>
                <a:cubicBezTo>
                  <a:pt x="2008" y="853"/>
                  <a:pt x="2020" y="838"/>
                  <a:pt x="2030" y="822"/>
                </a:cubicBezTo>
                <a:close/>
                <a:moveTo>
                  <a:pt x="2108" y="824"/>
                </a:moveTo>
                <a:cubicBezTo>
                  <a:pt x="2118" y="838"/>
                  <a:pt x="2128" y="852"/>
                  <a:pt x="2138" y="866"/>
                </a:cubicBezTo>
                <a:lnTo>
                  <a:pt x="2127" y="874"/>
                </a:lnTo>
                <a:cubicBezTo>
                  <a:pt x="2118" y="860"/>
                  <a:pt x="2108" y="845"/>
                  <a:pt x="2098" y="831"/>
                </a:cubicBezTo>
                <a:lnTo>
                  <a:pt x="2108" y="824"/>
                </a:lnTo>
                <a:close/>
                <a:moveTo>
                  <a:pt x="2077" y="688"/>
                </a:moveTo>
                <a:lnTo>
                  <a:pt x="2074" y="694"/>
                </a:lnTo>
                <a:cubicBezTo>
                  <a:pt x="2092" y="720"/>
                  <a:pt x="2115" y="740"/>
                  <a:pt x="2143" y="756"/>
                </a:cubicBezTo>
                <a:cubicBezTo>
                  <a:pt x="2141" y="759"/>
                  <a:pt x="2138" y="762"/>
                  <a:pt x="2135" y="767"/>
                </a:cubicBezTo>
                <a:cubicBezTo>
                  <a:pt x="2109" y="750"/>
                  <a:pt x="2087" y="730"/>
                  <a:pt x="2068" y="705"/>
                </a:cubicBezTo>
                <a:cubicBezTo>
                  <a:pt x="2055" y="729"/>
                  <a:pt x="2033" y="750"/>
                  <a:pt x="2004" y="768"/>
                </a:cubicBezTo>
                <a:cubicBezTo>
                  <a:pt x="2002" y="765"/>
                  <a:pt x="1999" y="762"/>
                  <a:pt x="1996" y="759"/>
                </a:cubicBezTo>
                <a:cubicBezTo>
                  <a:pt x="2028" y="740"/>
                  <a:pt x="2051" y="716"/>
                  <a:pt x="2064" y="688"/>
                </a:cubicBezTo>
                <a:lnTo>
                  <a:pt x="2077" y="68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97" name="Freeform 10"/>
          <p:cNvSpPr>
            <a:spLocks noChangeAspect="1" noEditPoints="1" noChangeArrowheads="1"/>
          </p:cNvSpPr>
          <p:nvPr/>
        </p:nvSpPr>
        <p:spPr bwMode="auto">
          <a:xfrm>
            <a:off x="6323013" y="6116638"/>
            <a:ext cx="373062" cy="373062"/>
          </a:xfrm>
          <a:custGeom>
            <a:avLst/>
            <a:gdLst>
              <a:gd name="T0" fmla="*/ 2147483646 w 490"/>
              <a:gd name="T1" fmla="*/ 0 h 490"/>
              <a:gd name="T2" fmla="*/ 2147483646 w 490"/>
              <a:gd name="T3" fmla="*/ 2147483646 h 490"/>
              <a:gd name="T4" fmla="*/ 2147483646 w 490"/>
              <a:gd name="T5" fmla="*/ 2147483646 h 490"/>
              <a:gd name="T6" fmla="*/ 0 w 490"/>
              <a:gd name="T7" fmla="*/ 2147483646 h 490"/>
              <a:gd name="T8" fmla="*/ 2147483646 w 490"/>
              <a:gd name="T9" fmla="*/ 0 h 490"/>
              <a:gd name="T10" fmla="*/ 2147483646 w 490"/>
              <a:gd name="T11" fmla="*/ 2147483646 h 490"/>
              <a:gd name="T12" fmla="*/ 2147483646 w 490"/>
              <a:gd name="T13" fmla="*/ 2147483646 h 490"/>
              <a:gd name="T14" fmla="*/ 2147483646 w 490"/>
              <a:gd name="T15" fmla="*/ 2147483646 h 490"/>
              <a:gd name="T16" fmla="*/ 2147483646 w 490"/>
              <a:gd name="T17" fmla="*/ 2147483646 h 490"/>
              <a:gd name="T18" fmla="*/ 2147483646 w 490"/>
              <a:gd name="T19" fmla="*/ 2147483646 h 490"/>
              <a:gd name="T20" fmla="*/ 2147483646 w 490"/>
              <a:gd name="T21" fmla="*/ 2147483646 h 490"/>
              <a:gd name="T22" fmla="*/ 2147483646 w 490"/>
              <a:gd name="T23" fmla="*/ 2147483646 h 490"/>
              <a:gd name="T24" fmla="*/ 2147483646 w 490"/>
              <a:gd name="T25" fmla="*/ 2147483646 h 490"/>
              <a:gd name="T26" fmla="*/ 2147483646 w 490"/>
              <a:gd name="T27" fmla="*/ 2147483646 h 490"/>
              <a:gd name="T28" fmla="*/ 2147483646 w 490"/>
              <a:gd name="T29" fmla="*/ 2147483646 h 490"/>
              <a:gd name="T30" fmla="*/ 2147483646 w 490"/>
              <a:gd name="T31" fmla="*/ 2147483646 h 490"/>
              <a:gd name="T32" fmla="*/ 2147483646 w 490"/>
              <a:gd name="T33" fmla="*/ 2147483646 h 490"/>
              <a:gd name="T34" fmla="*/ 2147483646 w 490"/>
              <a:gd name="T35" fmla="*/ 2147483646 h 490"/>
              <a:gd name="T36" fmla="*/ 2147483646 w 490"/>
              <a:gd name="T37" fmla="*/ 2147483646 h 490"/>
              <a:gd name="T38" fmla="*/ 2147483646 w 490"/>
              <a:gd name="T39" fmla="*/ 2147483646 h 490"/>
              <a:gd name="T40" fmla="*/ 2147483646 w 490"/>
              <a:gd name="T41" fmla="*/ 2147483646 h 490"/>
              <a:gd name="T42" fmla="*/ 2147483646 w 490"/>
              <a:gd name="T43" fmla="*/ 2147483646 h 490"/>
              <a:gd name="T44" fmla="*/ 2147483646 w 490"/>
              <a:gd name="T45" fmla="*/ 2147483646 h 490"/>
              <a:gd name="T46" fmla="*/ 2147483646 w 490"/>
              <a:gd name="T47" fmla="*/ 2147483646 h 490"/>
              <a:gd name="T48" fmla="*/ 2147483646 w 490"/>
              <a:gd name="T49" fmla="*/ 2147483646 h 490"/>
              <a:gd name="T50" fmla="*/ 2147483646 w 490"/>
              <a:gd name="T51" fmla="*/ 2147483646 h 490"/>
              <a:gd name="T52" fmla="*/ 2147483646 w 490"/>
              <a:gd name="T53" fmla="*/ 2147483646 h 490"/>
              <a:gd name="T54" fmla="*/ 2147483646 w 490"/>
              <a:gd name="T55" fmla="*/ 2147483646 h 490"/>
              <a:gd name="T56" fmla="*/ 2147483646 w 490"/>
              <a:gd name="T57" fmla="*/ 2147483646 h 490"/>
              <a:gd name="T58" fmla="*/ 2147483646 w 490"/>
              <a:gd name="T59" fmla="*/ 2147483646 h 490"/>
              <a:gd name="T60" fmla="*/ 2147483646 w 490"/>
              <a:gd name="T61" fmla="*/ 2147483646 h 490"/>
              <a:gd name="T62" fmla="*/ 2147483646 w 490"/>
              <a:gd name="T63" fmla="*/ 2147483646 h 490"/>
              <a:gd name="T64" fmla="*/ 2147483646 w 490"/>
              <a:gd name="T65" fmla="*/ 2147483646 h 490"/>
              <a:gd name="T66" fmla="*/ 2147483646 w 490"/>
              <a:gd name="T67" fmla="*/ 2147483646 h 490"/>
              <a:gd name="T68" fmla="*/ 2147483646 w 490"/>
              <a:gd name="T69" fmla="*/ 2147483646 h 49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90"/>
              <a:gd name="T106" fmla="*/ 0 h 490"/>
              <a:gd name="T107" fmla="*/ 490 w 490"/>
              <a:gd name="T108" fmla="*/ 490 h 49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90" h="490">
                <a:moveTo>
                  <a:pt x="245" y="0"/>
                </a:moveTo>
                <a:cubicBezTo>
                  <a:pt x="380" y="0"/>
                  <a:pt x="490" y="110"/>
                  <a:pt x="490" y="245"/>
                </a:cubicBezTo>
                <a:cubicBezTo>
                  <a:pt x="490" y="381"/>
                  <a:pt x="380" y="490"/>
                  <a:pt x="245" y="490"/>
                </a:cubicBezTo>
                <a:cubicBezTo>
                  <a:pt x="110" y="490"/>
                  <a:pt x="0" y="381"/>
                  <a:pt x="0" y="245"/>
                </a:cubicBezTo>
                <a:cubicBezTo>
                  <a:pt x="0" y="110"/>
                  <a:pt x="110" y="0"/>
                  <a:pt x="245" y="0"/>
                </a:cubicBezTo>
                <a:close/>
                <a:moveTo>
                  <a:pt x="436" y="250"/>
                </a:moveTo>
                <a:cubicBezTo>
                  <a:pt x="435" y="254"/>
                  <a:pt x="431" y="256"/>
                  <a:pt x="427" y="256"/>
                </a:cubicBezTo>
                <a:lnTo>
                  <a:pt x="394" y="256"/>
                </a:lnTo>
                <a:cubicBezTo>
                  <a:pt x="391" y="256"/>
                  <a:pt x="388" y="255"/>
                  <a:pt x="386" y="253"/>
                </a:cubicBezTo>
                <a:lnTo>
                  <a:pt x="245" y="105"/>
                </a:lnTo>
                <a:lnTo>
                  <a:pt x="104" y="253"/>
                </a:lnTo>
                <a:cubicBezTo>
                  <a:pt x="102" y="255"/>
                  <a:pt x="99" y="256"/>
                  <a:pt x="96" y="256"/>
                </a:cubicBezTo>
                <a:lnTo>
                  <a:pt x="63" y="256"/>
                </a:lnTo>
                <a:cubicBezTo>
                  <a:pt x="59" y="256"/>
                  <a:pt x="55" y="254"/>
                  <a:pt x="54" y="250"/>
                </a:cubicBezTo>
                <a:cubicBezTo>
                  <a:pt x="52" y="246"/>
                  <a:pt x="53" y="242"/>
                  <a:pt x="56" y="239"/>
                </a:cubicBezTo>
                <a:lnTo>
                  <a:pt x="236" y="52"/>
                </a:lnTo>
                <a:cubicBezTo>
                  <a:pt x="238" y="49"/>
                  <a:pt x="242" y="48"/>
                  <a:pt x="245" y="48"/>
                </a:cubicBezTo>
                <a:cubicBezTo>
                  <a:pt x="248" y="48"/>
                  <a:pt x="252" y="49"/>
                  <a:pt x="254" y="52"/>
                </a:cubicBezTo>
                <a:lnTo>
                  <a:pt x="434" y="239"/>
                </a:lnTo>
                <a:cubicBezTo>
                  <a:pt x="437" y="242"/>
                  <a:pt x="438" y="246"/>
                  <a:pt x="436" y="250"/>
                </a:cubicBezTo>
                <a:close/>
                <a:moveTo>
                  <a:pt x="113" y="267"/>
                </a:moveTo>
                <a:lnTo>
                  <a:pt x="113" y="267"/>
                </a:lnTo>
                <a:lnTo>
                  <a:pt x="113" y="379"/>
                </a:lnTo>
                <a:cubicBezTo>
                  <a:pt x="113" y="389"/>
                  <a:pt x="120" y="398"/>
                  <a:pt x="129" y="398"/>
                </a:cubicBezTo>
                <a:lnTo>
                  <a:pt x="202" y="398"/>
                </a:lnTo>
                <a:lnTo>
                  <a:pt x="202" y="276"/>
                </a:lnTo>
                <a:cubicBezTo>
                  <a:pt x="202" y="266"/>
                  <a:pt x="211" y="257"/>
                  <a:pt x="221" y="257"/>
                </a:cubicBezTo>
                <a:lnTo>
                  <a:pt x="269" y="257"/>
                </a:lnTo>
                <a:cubicBezTo>
                  <a:pt x="279" y="257"/>
                  <a:pt x="288" y="266"/>
                  <a:pt x="288" y="276"/>
                </a:cubicBezTo>
                <a:lnTo>
                  <a:pt x="288" y="398"/>
                </a:lnTo>
                <a:lnTo>
                  <a:pt x="361" y="398"/>
                </a:lnTo>
                <a:cubicBezTo>
                  <a:pt x="370" y="398"/>
                  <a:pt x="377" y="389"/>
                  <a:pt x="377" y="379"/>
                </a:cubicBezTo>
                <a:lnTo>
                  <a:pt x="377" y="268"/>
                </a:lnTo>
                <a:lnTo>
                  <a:pt x="245" y="130"/>
                </a:lnTo>
                <a:lnTo>
                  <a:pt x="113" y="2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98" name="Rectangle 4"/>
          <p:cNvSpPr txBox="1">
            <a:spLocks noChangeArrowheads="1"/>
          </p:cNvSpPr>
          <p:nvPr/>
        </p:nvSpPr>
        <p:spPr bwMode="auto">
          <a:xfrm>
            <a:off x="6745288" y="6148388"/>
            <a:ext cx="4341812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600">
                <a:solidFill>
                  <a:schemeClr val="tx1"/>
                </a:solidFill>
                <a:sym typeface="Arial" panose="020B0604020202020204" pitchFamily="34" charset="0"/>
              </a:rPr>
              <a:t>汇报时间：</a:t>
            </a:r>
            <a:endParaRPr lang="en-US" altLang="zh-CN" sz="260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16399" name="Freeform 9"/>
          <p:cNvSpPr>
            <a:spLocks noEditPoints="1" noChangeArrowheads="1"/>
          </p:cNvSpPr>
          <p:nvPr/>
        </p:nvSpPr>
        <p:spPr bwMode="auto">
          <a:xfrm>
            <a:off x="2401888" y="6148388"/>
            <a:ext cx="373062" cy="374650"/>
          </a:xfrm>
          <a:custGeom>
            <a:avLst/>
            <a:gdLst>
              <a:gd name="T0" fmla="*/ 2147483646 w 490"/>
              <a:gd name="T1" fmla="*/ 2147483646 h 490"/>
              <a:gd name="T2" fmla="*/ 2147483646 w 490"/>
              <a:gd name="T3" fmla="*/ 2147483646 h 490"/>
              <a:gd name="T4" fmla="*/ 2147483646 w 490"/>
              <a:gd name="T5" fmla="*/ 2147483646 h 490"/>
              <a:gd name="T6" fmla="*/ 2147483646 w 490"/>
              <a:gd name="T7" fmla="*/ 2147483646 h 490"/>
              <a:gd name="T8" fmla="*/ 2147483646 w 490"/>
              <a:gd name="T9" fmla="*/ 2147483646 h 490"/>
              <a:gd name="T10" fmla="*/ 2147483646 w 490"/>
              <a:gd name="T11" fmla="*/ 2147483646 h 490"/>
              <a:gd name="T12" fmla="*/ 2147483646 w 490"/>
              <a:gd name="T13" fmla="*/ 2147483646 h 490"/>
              <a:gd name="T14" fmla="*/ 2147483646 w 490"/>
              <a:gd name="T15" fmla="*/ 2147483646 h 490"/>
              <a:gd name="T16" fmla="*/ 2147483646 w 490"/>
              <a:gd name="T17" fmla="*/ 2147483646 h 490"/>
              <a:gd name="T18" fmla="*/ 2147483646 w 490"/>
              <a:gd name="T19" fmla="*/ 2147483646 h 490"/>
              <a:gd name="T20" fmla="*/ 2147483646 w 490"/>
              <a:gd name="T21" fmla="*/ 2147483646 h 490"/>
              <a:gd name="T22" fmla="*/ 2147483646 w 490"/>
              <a:gd name="T23" fmla="*/ 2147483646 h 490"/>
              <a:gd name="T24" fmla="*/ 2147483646 w 490"/>
              <a:gd name="T25" fmla="*/ 2147483646 h 490"/>
              <a:gd name="T26" fmla="*/ 2147483646 w 490"/>
              <a:gd name="T27" fmla="*/ 2147483646 h 490"/>
              <a:gd name="T28" fmla="*/ 2147483646 w 490"/>
              <a:gd name="T29" fmla="*/ 2147483646 h 490"/>
              <a:gd name="T30" fmla="*/ 2147483646 w 490"/>
              <a:gd name="T31" fmla="*/ 2147483646 h 490"/>
              <a:gd name="T32" fmla="*/ 2147483646 w 490"/>
              <a:gd name="T33" fmla="*/ 2147483646 h 490"/>
              <a:gd name="T34" fmla="*/ 2147483646 w 490"/>
              <a:gd name="T35" fmla="*/ 2147483646 h 490"/>
              <a:gd name="T36" fmla="*/ 2147483646 w 490"/>
              <a:gd name="T37" fmla="*/ 2147483646 h 490"/>
              <a:gd name="T38" fmla="*/ 2147483646 w 490"/>
              <a:gd name="T39" fmla="*/ 2147483646 h 490"/>
              <a:gd name="T40" fmla="*/ 2147483646 w 490"/>
              <a:gd name="T41" fmla="*/ 2147483646 h 490"/>
              <a:gd name="T42" fmla="*/ 2147483646 w 490"/>
              <a:gd name="T43" fmla="*/ 2147483646 h 490"/>
              <a:gd name="T44" fmla="*/ 2147483646 w 490"/>
              <a:gd name="T45" fmla="*/ 2147483646 h 490"/>
              <a:gd name="T46" fmla="*/ 2147483646 w 490"/>
              <a:gd name="T47" fmla="*/ 2147483646 h 490"/>
              <a:gd name="T48" fmla="*/ 2147483646 w 490"/>
              <a:gd name="T49" fmla="*/ 2147483646 h 490"/>
              <a:gd name="T50" fmla="*/ 2147483646 w 490"/>
              <a:gd name="T51" fmla="*/ 2147483646 h 490"/>
              <a:gd name="T52" fmla="*/ 2147483646 w 490"/>
              <a:gd name="T53" fmla="*/ 2147483646 h 490"/>
              <a:gd name="T54" fmla="*/ 2147483646 w 490"/>
              <a:gd name="T55" fmla="*/ 2147483646 h 490"/>
              <a:gd name="T56" fmla="*/ 2147483646 w 490"/>
              <a:gd name="T57" fmla="*/ 2147483646 h 490"/>
              <a:gd name="T58" fmla="*/ 2147483646 w 490"/>
              <a:gd name="T59" fmla="*/ 2147483646 h 490"/>
              <a:gd name="T60" fmla="*/ 2147483646 w 490"/>
              <a:gd name="T61" fmla="*/ 2147483646 h 490"/>
              <a:gd name="T62" fmla="*/ 2147483646 w 490"/>
              <a:gd name="T63" fmla="*/ 0 h 490"/>
              <a:gd name="T64" fmla="*/ 2147483646 w 490"/>
              <a:gd name="T65" fmla="*/ 2147483646 h 490"/>
              <a:gd name="T66" fmla="*/ 2147483646 w 490"/>
              <a:gd name="T67" fmla="*/ 2147483646 h 490"/>
              <a:gd name="T68" fmla="*/ 0 w 490"/>
              <a:gd name="T69" fmla="*/ 2147483646 h 490"/>
              <a:gd name="T70" fmla="*/ 2147483646 w 490"/>
              <a:gd name="T71" fmla="*/ 0 h 49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90"/>
              <a:gd name="T109" fmla="*/ 0 h 490"/>
              <a:gd name="T110" fmla="*/ 490 w 490"/>
              <a:gd name="T111" fmla="*/ 490 h 49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90" h="490">
                <a:moveTo>
                  <a:pt x="358" y="250"/>
                </a:moveTo>
                <a:lnTo>
                  <a:pt x="358" y="183"/>
                </a:lnTo>
                <a:cubicBezTo>
                  <a:pt x="358" y="165"/>
                  <a:pt x="328" y="164"/>
                  <a:pt x="328" y="183"/>
                </a:cubicBezTo>
                <a:lnTo>
                  <a:pt x="328" y="250"/>
                </a:lnTo>
                <a:cubicBezTo>
                  <a:pt x="328" y="294"/>
                  <a:pt x="292" y="330"/>
                  <a:pt x="247" y="330"/>
                </a:cubicBezTo>
                <a:cubicBezTo>
                  <a:pt x="247" y="330"/>
                  <a:pt x="246" y="330"/>
                  <a:pt x="246" y="330"/>
                </a:cubicBezTo>
                <a:lnTo>
                  <a:pt x="245" y="330"/>
                </a:lnTo>
                <a:cubicBezTo>
                  <a:pt x="244" y="330"/>
                  <a:pt x="244" y="330"/>
                  <a:pt x="243" y="330"/>
                </a:cubicBezTo>
                <a:cubicBezTo>
                  <a:pt x="198" y="330"/>
                  <a:pt x="162" y="294"/>
                  <a:pt x="162" y="250"/>
                </a:cubicBezTo>
                <a:lnTo>
                  <a:pt x="162" y="183"/>
                </a:lnTo>
                <a:cubicBezTo>
                  <a:pt x="162" y="165"/>
                  <a:pt x="132" y="164"/>
                  <a:pt x="132" y="183"/>
                </a:cubicBezTo>
                <a:cubicBezTo>
                  <a:pt x="132" y="192"/>
                  <a:pt x="132" y="250"/>
                  <a:pt x="132" y="250"/>
                </a:cubicBezTo>
                <a:cubicBezTo>
                  <a:pt x="132" y="306"/>
                  <a:pt x="173" y="352"/>
                  <a:pt x="227" y="359"/>
                </a:cubicBezTo>
                <a:lnTo>
                  <a:pt x="227" y="407"/>
                </a:lnTo>
                <a:lnTo>
                  <a:pt x="160" y="426"/>
                </a:lnTo>
                <a:lnTo>
                  <a:pt x="331" y="426"/>
                </a:lnTo>
                <a:lnTo>
                  <a:pt x="263" y="407"/>
                </a:lnTo>
                <a:lnTo>
                  <a:pt x="263" y="360"/>
                </a:lnTo>
                <a:cubicBezTo>
                  <a:pt x="317" y="352"/>
                  <a:pt x="358" y="306"/>
                  <a:pt x="358" y="250"/>
                </a:cubicBezTo>
                <a:close/>
                <a:moveTo>
                  <a:pt x="244" y="302"/>
                </a:moveTo>
                <a:cubicBezTo>
                  <a:pt x="244" y="302"/>
                  <a:pt x="245" y="302"/>
                  <a:pt x="245" y="302"/>
                </a:cubicBezTo>
                <a:cubicBezTo>
                  <a:pt x="245" y="302"/>
                  <a:pt x="246" y="302"/>
                  <a:pt x="246" y="302"/>
                </a:cubicBezTo>
                <a:cubicBezTo>
                  <a:pt x="276" y="302"/>
                  <a:pt x="300" y="278"/>
                  <a:pt x="300" y="248"/>
                </a:cubicBezTo>
                <a:lnTo>
                  <a:pt x="300" y="118"/>
                </a:lnTo>
                <a:cubicBezTo>
                  <a:pt x="300" y="88"/>
                  <a:pt x="276" y="64"/>
                  <a:pt x="246" y="64"/>
                </a:cubicBezTo>
                <a:cubicBezTo>
                  <a:pt x="246" y="64"/>
                  <a:pt x="245" y="64"/>
                  <a:pt x="245" y="64"/>
                </a:cubicBezTo>
                <a:cubicBezTo>
                  <a:pt x="245" y="64"/>
                  <a:pt x="244" y="64"/>
                  <a:pt x="244" y="64"/>
                </a:cubicBezTo>
                <a:cubicBezTo>
                  <a:pt x="214" y="64"/>
                  <a:pt x="190" y="88"/>
                  <a:pt x="190" y="118"/>
                </a:cubicBezTo>
                <a:lnTo>
                  <a:pt x="190" y="248"/>
                </a:lnTo>
                <a:cubicBezTo>
                  <a:pt x="190" y="278"/>
                  <a:pt x="214" y="302"/>
                  <a:pt x="244" y="302"/>
                </a:cubicBezTo>
                <a:close/>
                <a:moveTo>
                  <a:pt x="245" y="0"/>
                </a:moveTo>
                <a:cubicBezTo>
                  <a:pt x="381" y="0"/>
                  <a:pt x="490" y="110"/>
                  <a:pt x="490" y="245"/>
                </a:cubicBezTo>
                <a:cubicBezTo>
                  <a:pt x="490" y="381"/>
                  <a:pt x="381" y="490"/>
                  <a:pt x="245" y="490"/>
                </a:cubicBezTo>
                <a:cubicBezTo>
                  <a:pt x="110" y="490"/>
                  <a:pt x="0" y="381"/>
                  <a:pt x="0" y="245"/>
                </a:cubicBezTo>
                <a:cubicBezTo>
                  <a:pt x="0" y="110"/>
                  <a:pt x="110" y="0"/>
                  <a:pt x="24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00" name="Rectangle 4"/>
          <p:cNvSpPr txBox="1">
            <a:spLocks noChangeArrowheads="1"/>
          </p:cNvSpPr>
          <p:nvPr/>
        </p:nvSpPr>
        <p:spPr bwMode="auto">
          <a:xfrm>
            <a:off x="2730500" y="6142038"/>
            <a:ext cx="2989263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600">
                <a:solidFill>
                  <a:schemeClr val="tx1"/>
                </a:solidFill>
                <a:sym typeface="Arial" panose="020B0604020202020204" pitchFamily="34" charset="0"/>
              </a:rPr>
              <a:t>汇报人：</a:t>
            </a:r>
            <a:r>
              <a:rPr lang="en-US" altLang="zh-CN" sz="2600">
                <a:solidFill>
                  <a:schemeClr val="tx1"/>
                </a:solidFill>
                <a:sym typeface="Arial" panose="020B0604020202020204" pitchFamily="34" charset="0"/>
              </a:rPr>
              <a:t>PPT</a:t>
            </a:r>
            <a:r>
              <a:rPr lang="zh-CN" altLang="en-US" sz="2600">
                <a:solidFill>
                  <a:schemeClr val="tx1"/>
                </a:solidFill>
                <a:sym typeface="Arial" panose="020B0604020202020204" pitchFamily="34" charset="0"/>
              </a:rPr>
              <a:t>营</a:t>
            </a:r>
            <a:endParaRPr lang="zh-CN" altLang="en-US" sz="260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16401" name="矩形 1"/>
          <p:cNvSpPr>
            <a:spLocks noChangeArrowheads="1"/>
          </p:cNvSpPr>
          <p:nvPr/>
        </p:nvSpPr>
        <p:spPr bwMode="auto">
          <a:xfrm>
            <a:off x="3879850" y="1484313"/>
            <a:ext cx="2493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>
                <a:solidFill>
                  <a:schemeClr val="bg2"/>
                </a:solidFill>
                <a:sym typeface="Arial" panose="020B0604020202020204" pitchFamily="34" charset="0"/>
              </a:rPr>
              <a:t>规划人生，成就未来</a:t>
            </a:r>
            <a:endParaRPr lang="zh-CN" altLang="en-US">
              <a:solidFill>
                <a:schemeClr val="bg2"/>
              </a:solidFill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83"/>
          <p:cNvSpPr>
            <a:spLocks noChangeArrowheads="1"/>
          </p:cNvSpPr>
          <p:nvPr/>
        </p:nvSpPr>
        <p:spPr bwMode="auto">
          <a:xfrm>
            <a:off x="646113" y="1287463"/>
            <a:ext cx="5359400" cy="4926012"/>
          </a:xfrm>
          <a:prstGeom prst="rect">
            <a:avLst/>
          </a:prstGeom>
          <a:solidFill>
            <a:schemeClr val="bg2"/>
          </a:solidFill>
          <a:ln w="9525" cmpd="sng">
            <a:solidFill>
              <a:schemeClr val="bg2">
                <a:lumMod val="85000"/>
              </a:schemeClr>
            </a:solidFill>
            <a:miter lim="800000"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19" name="矩形 83"/>
          <p:cNvSpPr>
            <a:spLocks noChangeArrowheads="1"/>
          </p:cNvSpPr>
          <p:nvPr/>
        </p:nvSpPr>
        <p:spPr bwMode="auto">
          <a:xfrm>
            <a:off x="6242050" y="1287463"/>
            <a:ext cx="5359400" cy="4926012"/>
          </a:xfrm>
          <a:prstGeom prst="rect">
            <a:avLst/>
          </a:prstGeom>
          <a:solidFill>
            <a:schemeClr val="bg2"/>
          </a:solidFill>
          <a:ln w="9525" cmpd="sng">
            <a:solidFill>
              <a:schemeClr val="bg2">
                <a:lumMod val="85000"/>
              </a:schemeClr>
            </a:solidFill>
            <a:miter lim="800000"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10" name="Freeform 5"/>
          <p:cNvSpPr>
            <a:spLocks noChangeArrowheads="1"/>
          </p:cNvSpPr>
          <p:nvPr/>
        </p:nvSpPr>
        <p:spPr bwMode="auto">
          <a:xfrm>
            <a:off x="0" y="223838"/>
            <a:ext cx="357188" cy="647700"/>
          </a:xfrm>
          <a:custGeom>
            <a:avLst/>
            <a:gdLst>
              <a:gd name="T0" fmla="*/ 0 w 519"/>
              <a:gd name="T1" fmla="*/ 2147483646 h 1050"/>
              <a:gd name="T2" fmla="*/ 2147483646 w 519"/>
              <a:gd name="T3" fmla="*/ 2147483646 h 1050"/>
              <a:gd name="T4" fmla="*/ 2147483646 w 519"/>
              <a:gd name="T5" fmla="*/ 2147483646 h 1050"/>
              <a:gd name="T6" fmla="*/ 0 w 519"/>
              <a:gd name="T7" fmla="*/ 0 h 1050"/>
              <a:gd name="T8" fmla="*/ 0 w 519"/>
              <a:gd name="T9" fmla="*/ 2147483646 h 10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9"/>
              <a:gd name="T16" fmla="*/ 0 h 1050"/>
              <a:gd name="T17" fmla="*/ 519 w 519"/>
              <a:gd name="T18" fmla="*/ 1050 h 10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9" h="1050">
                <a:moveTo>
                  <a:pt x="0" y="1050"/>
                </a:moveTo>
                <a:lnTo>
                  <a:pt x="510" y="540"/>
                </a:lnTo>
                <a:cubicBezTo>
                  <a:pt x="519" y="532"/>
                  <a:pt x="519" y="518"/>
                  <a:pt x="510" y="510"/>
                </a:cubicBezTo>
                <a:lnTo>
                  <a:pt x="0" y="0"/>
                </a:lnTo>
                <a:lnTo>
                  <a:pt x="0" y="1050"/>
                </a:lnTo>
                <a:close/>
              </a:path>
            </a:pathLst>
          </a:custGeom>
          <a:solidFill>
            <a:srgbClr val="5764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Freeform 6"/>
          <p:cNvSpPr>
            <a:spLocks noChangeArrowheads="1"/>
          </p:cNvSpPr>
          <p:nvPr/>
        </p:nvSpPr>
        <p:spPr bwMode="auto">
          <a:xfrm>
            <a:off x="0" y="63500"/>
            <a:ext cx="355600" cy="647700"/>
          </a:xfrm>
          <a:custGeom>
            <a:avLst/>
            <a:gdLst>
              <a:gd name="T0" fmla="*/ 0 w 518"/>
              <a:gd name="T1" fmla="*/ 2147483646 h 1051"/>
              <a:gd name="T2" fmla="*/ 2147483646 w 518"/>
              <a:gd name="T3" fmla="*/ 2147483646 h 1051"/>
              <a:gd name="T4" fmla="*/ 2147483646 w 518"/>
              <a:gd name="T5" fmla="*/ 2147483646 h 1051"/>
              <a:gd name="T6" fmla="*/ 0 w 518"/>
              <a:gd name="T7" fmla="*/ 0 h 1051"/>
              <a:gd name="T8" fmla="*/ 0 w 518"/>
              <a:gd name="T9" fmla="*/ 2147483646 h 10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8"/>
              <a:gd name="T16" fmla="*/ 0 h 1051"/>
              <a:gd name="T17" fmla="*/ 518 w 518"/>
              <a:gd name="T18" fmla="*/ 1051 h 10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8" h="1051">
                <a:moveTo>
                  <a:pt x="0" y="1051"/>
                </a:moveTo>
                <a:lnTo>
                  <a:pt x="508" y="543"/>
                </a:lnTo>
                <a:cubicBezTo>
                  <a:pt x="518" y="533"/>
                  <a:pt x="518" y="518"/>
                  <a:pt x="508" y="508"/>
                </a:cubicBezTo>
                <a:lnTo>
                  <a:pt x="0" y="0"/>
                </a:lnTo>
                <a:lnTo>
                  <a:pt x="0" y="10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481013" y="155575"/>
            <a:ext cx="3313112" cy="5857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b="1" dirty="0" smtClean="0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学校环境分析</a:t>
            </a:r>
            <a:endParaRPr lang="zh-CN" altLang="en-US" b="1" dirty="0">
              <a:solidFill>
                <a:schemeClr val="accent3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454775" y="1628775"/>
            <a:ext cx="49530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000" dirty="0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所在某某某系虽不是全校最好的学科，但专业课的科目开设受到一致好评，毕业的就业率很高；教学质量高，师资雄厚，总的来说，整体教学还是在不错的。</a:t>
            </a:r>
            <a:endParaRPr lang="zh-CN" altLang="en-US" sz="2000" dirty="0">
              <a:solidFill>
                <a:schemeClr val="accent3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6627" y="3427413"/>
            <a:ext cx="4931833" cy="261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圆角矩形 16"/>
          <p:cNvSpPr/>
          <p:nvPr/>
        </p:nvSpPr>
        <p:spPr bwMode="auto">
          <a:xfrm>
            <a:off x="752475" y="1052513"/>
            <a:ext cx="5127625" cy="477837"/>
          </a:xfrm>
          <a:prstGeom prst="round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201738" y="1063625"/>
            <a:ext cx="4229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chemeClr val="bg2"/>
                </a:solidFill>
                <a:sym typeface="Arial" panose="020B0604020202020204" pitchFamily="34" charset="0"/>
              </a:rPr>
              <a:t>教学设施齐全，教学水平较高</a:t>
            </a:r>
            <a:endParaRPr lang="zh-CN" altLang="en-US" sz="2400">
              <a:solidFill>
                <a:schemeClr val="bg2"/>
              </a:solidFill>
              <a:sym typeface="Arial" panose="020B0604020202020204" pitchFamily="34" charset="0"/>
            </a:endParaRPr>
          </a:p>
        </p:txBody>
      </p:sp>
      <p:sp>
        <p:nvSpPr>
          <p:cNvPr id="20" name="圆角矩形 19"/>
          <p:cNvSpPr/>
          <p:nvPr/>
        </p:nvSpPr>
        <p:spPr bwMode="auto">
          <a:xfrm>
            <a:off x="6348413" y="1052513"/>
            <a:ext cx="5129212" cy="477837"/>
          </a:xfrm>
          <a:prstGeom prst="round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556375" y="1063625"/>
            <a:ext cx="4851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chemeClr val="bg2"/>
                </a:solidFill>
                <a:sym typeface="Arial" panose="020B0604020202020204" pitchFamily="34" charset="0"/>
              </a:rPr>
              <a:t>专业课质量较高，就业率名列前矛</a:t>
            </a:r>
            <a:endParaRPr lang="zh-CN" altLang="en-US" sz="2400">
              <a:solidFill>
                <a:schemeClr val="bg2"/>
              </a:solidFill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31850" y="1628775"/>
            <a:ext cx="4967288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000" dirty="0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我就读于某某某大学，生活环境一般，教学设施齐全，且比较先进，教学水平也较先进，只是学校更重视研究生，我们本科生不受重视；</a:t>
            </a:r>
            <a:endParaRPr lang="zh-CN" altLang="en-US" sz="2000" dirty="0">
              <a:solidFill>
                <a:schemeClr val="accent3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6162" y="3427413"/>
            <a:ext cx="4958664" cy="261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6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10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6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100"/>
                            </p:stCondLst>
                            <p:childTnLst>
                              <p:par>
                                <p:cTn id="5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6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100"/>
                            </p:stCondLst>
                            <p:childTnLst>
                              <p:par>
                                <p:cTn id="6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10" grpId="0" animBg="1"/>
      <p:bldP spid="12" grpId="0" animBg="1"/>
      <p:bldP spid="13" grpId="0"/>
      <p:bldP spid="9" grpId="0"/>
      <p:bldP spid="17" grpId="0" animBg="1"/>
      <p:bldP spid="17" grpId="1" animBg="1"/>
      <p:bldP spid="18" grpId="0"/>
      <p:bldP spid="20" grpId="0" animBg="1"/>
      <p:bldP spid="20" grpId="1" animBg="1"/>
      <p:bldP spid="21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ChangeArrowheads="1"/>
          </p:cNvSpPr>
          <p:nvPr/>
        </p:nvSpPr>
        <p:spPr bwMode="auto">
          <a:xfrm>
            <a:off x="0" y="223838"/>
            <a:ext cx="357188" cy="647700"/>
          </a:xfrm>
          <a:custGeom>
            <a:avLst/>
            <a:gdLst>
              <a:gd name="T0" fmla="*/ 0 w 519"/>
              <a:gd name="T1" fmla="*/ 2147483646 h 1050"/>
              <a:gd name="T2" fmla="*/ 2147483646 w 519"/>
              <a:gd name="T3" fmla="*/ 2147483646 h 1050"/>
              <a:gd name="T4" fmla="*/ 2147483646 w 519"/>
              <a:gd name="T5" fmla="*/ 2147483646 h 1050"/>
              <a:gd name="T6" fmla="*/ 0 w 519"/>
              <a:gd name="T7" fmla="*/ 0 h 1050"/>
              <a:gd name="T8" fmla="*/ 0 w 519"/>
              <a:gd name="T9" fmla="*/ 2147483646 h 10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9"/>
              <a:gd name="T16" fmla="*/ 0 h 1050"/>
              <a:gd name="T17" fmla="*/ 519 w 519"/>
              <a:gd name="T18" fmla="*/ 1050 h 10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9" h="1050">
                <a:moveTo>
                  <a:pt x="0" y="1050"/>
                </a:moveTo>
                <a:lnTo>
                  <a:pt x="510" y="540"/>
                </a:lnTo>
                <a:cubicBezTo>
                  <a:pt x="519" y="532"/>
                  <a:pt x="519" y="518"/>
                  <a:pt x="510" y="510"/>
                </a:cubicBezTo>
                <a:lnTo>
                  <a:pt x="0" y="0"/>
                </a:lnTo>
                <a:lnTo>
                  <a:pt x="0" y="1050"/>
                </a:lnTo>
                <a:close/>
              </a:path>
            </a:pathLst>
          </a:custGeom>
          <a:solidFill>
            <a:srgbClr val="5764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Freeform 6"/>
          <p:cNvSpPr>
            <a:spLocks noChangeArrowheads="1"/>
          </p:cNvSpPr>
          <p:nvPr/>
        </p:nvSpPr>
        <p:spPr bwMode="auto">
          <a:xfrm>
            <a:off x="0" y="63500"/>
            <a:ext cx="355600" cy="647700"/>
          </a:xfrm>
          <a:custGeom>
            <a:avLst/>
            <a:gdLst>
              <a:gd name="T0" fmla="*/ 0 w 518"/>
              <a:gd name="T1" fmla="*/ 2147483646 h 1051"/>
              <a:gd name="T2" fmla="*/ 2147483646 w 518"/>
              <a:gd name="T3" fmla="*/ 2147483646 h 1051"/>
              <a:gd name="T4" fmla="*/ 2147483646 w 518"/>
              <a:gd name="T5" fmla="*/ 2147483646 h 1051"/>
              <a:gd name="T6" fmla="*/ 0 w 518"/>
              <a:gd name="T7" fmla="*/ 0 h 1051"/>
              <a:gd name="T8" fmla="*/ 0 w 518"/>
              <a:gd name="T9" fmla="*/ 2147483646 h 10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8"/>
              <a:gd name="T16" fmla="*/ 0 h 1051"/>
              <a:gd name="T17" fmla="*/ 518 w 518"/>
              <a:gd name="T18" fmla="*/ 1051 h 10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8" h="1051">
                <a:moveTo>
                  <a:pt x="0" y="1051"/>
                </a:moveTo>
                <a:lnTo>
                  <a:pt x="508" y="543"/>
                </a:lnTo>
                <a:cubicBezTo>
                  <a:pt x="518" y="533"/>
                  <a:pt x="518" y="518"/>
                  <a:pt x="508" y="508"/>
                </a:cubicBezTo>
                <a:lnTo>
                  <a:pt x="0" y="0"/>
                </a:lnTo>
                <a:lnTo>
                  <a:pt x="0" y="10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481013" y="155575"/>
            <a:ext cx="3313112" cy="5857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b="1" dirty="0" smtClean="0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社会环境分析</a:t>
            </a:r>
            <a:endParaRPr lang="zh-CN" altLang="en-US" b="1" dirty="0">
              <a:solidFill>
                <a:schemeClr val="accent3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2470150" y="3630613"/>
            <a:ext cx="1350963" cy="946150"/>
          </a:xfrm>
          <a:custGeom>
            <a:avLst/>
            <a:gdLst>
              <a:gd name="T0" fmla="*/ 0 w 1432"/>
              <a:gd name="T1" fmla="*/ 290 h 1002"/>
              <a:gd name="T2" fmla="*/ 1432 w 1432"/>
              <a:gd name="T3" fmla="*/ 0 h 1002"/>
              <a:gd name="T4" fmla="*/ 1245 w 1432"/>
              <a:gd name="T5" fmla="*/ 793 h 1002"/>
              <a:gd name="T6" fmla="*/ 275 w 1432"/>
              <a:gd name="T7" fmla="*/ 1002 h 1002"/>
              <a:gd name="T8" fmla="*/ 0 w 1432"/>
              <a:gd name="T9" fmla="*/ 290 h 10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32" h="1002">
                <a:moveTo>
                  <a:pt x="0" y="290"/>
                </a:moveTo>
                <a:lnTo>
                  <a:pt x="1432" y="0"/>
                </a:lnTo>
                <a:lnTo>
                  <a:pt x="1245" y="793"/>
                </a:lnTo>
                <a:lnTo>
                  <a:pt x="275" y="1002"/>
                </a:lnTo>
                <a:lnTo>
                  <a:pt x="0" y="29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1246188" y="2441575"/>
            <a:ext cx="2206625" cy="220662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9" name="Freeform 8"/>
          <p:cNvSpPr>
            <a:spLocks noChangeArrowheads="1"/>
          </p:cNvSpPr>
          <p:nvPr/>
        </p:nvSpPr>
        <p:spPr bwMode="auto">
          <a:xfrm>
            <a:off x="671513" y="3630613"/>
            <a:ext cx="3149600" cy="717550"/>
          </a:xfrm>
          <a:custGeom>
            <a:avLst/>
            <a:gdLst>
              <a:gd name="T0" fmla="*/ 0 w 3337"/>
              <a:gd name="T1" fmla="*/ 0 h 760"/>
              <a:gd name="T2" fmla="*/ 2147483646 w 3337"/>
              <a:gd name="T3" fmla="*/ 0 h 760"/>
              <a:gd name="T4" fmla="*/ 2147483646 w 3337"/>
              <a:gd name="T5" fmla="*/ 2147483646 h 760"/>
              <a:gd name="T6" fmla="*/ 2147483646 w 3337"/>
              <a:gd name="T7" fmla="*/ 2147483646 h 760"/>
              <a:gd name="T8" fmla="*/ 0 w 3337"/>
              <a:gd name="T9" fmla="*/ 0 h 7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37"/>
              <a:gd name="T16" fmla="*/ 0 h 760"/>
              <a:gd name="T17" fmla="*/ 3337 w 3337"/>
              <a:gd name="T18" fmla="*/ 760 h 7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37" h="760">
                <a:moveTo>
                  <a:pt x="0" y="0"/>
                </a:moveTo>
                <a:lnTo>
                  <a:pt x="3337" y="0"/>
                </a:lnTo>
                <a:lnTo>
                  <a:pt x="3150" y="760"/>
                </a:lnTo>
                <a:lnTo>
                  <a:pt x="275" y="76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603375" y="2492375"/>
            <a:ext cx="7556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8000" b="1">
                <a:solidFill>
                  <a:srgbClr val="F8F8F8"/>
                </a:solidFill>
                <a:sym typeface="Arial" panose="020B0604020202020204" pitchFamily="34" charset="0"/>
              </a:rPr>
              <a:t>3</a:t>
            </a:r>
            <a:endParaRPr lang="zh-CN" altLang="en-US" sz="8000" b="1">
              <a:solidFill>
                <a:srgbClr val="F8F8F8"/>
              </a:solidFill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209800" y="3106738"/>
            <a:ext cx="13922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rgbClr val="F8F8F8"/>
                </a:solidFill>
                <a:sym typeface="Arial" panose="020B0604020202020204" pitchFamily="34" charset="0"/>
              </a:rPr>
              <a:t>个方面</a:t>
            </a:r>
            <a:endParaRPr lang="zh-CN" altLang="en-US" sz="2400">
              <a:solidFill>
                <a:srgbClr val="F8F8F8"/>
              </a:solidFill>
              <a:sym typeface="Arial" panose="020B0604020202020204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025525" y="3775075"/>
            <a:ext cx="24415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200" b="1">
                <a:solidFill>
                  <a:srgbClr val="F8F8F8"/>
                </a:solidFill>
                <a:sym typeface="Arial" panose="020B0604020202020204" pitchFamily="34" charset="0"/>
              </a:rPr>
              <a:t>主要社会环境影响</a:t>
            </a:r>
            <a:endParaRPr lang="zh-CN" altLang="en-US" sz="2200" b="1">
              <a:solidFill>
                <a:srgbClr val="F8F8F8"/>
              </a:solidFill>
              <a:sym typeface="Arial" panose="020B0604020202020204" pitchFamily="34" charset="0"/>
            </a:endParaRPr>
          </a:p>
        </p:txBody>
      </p:sp>
      <p:sp>
        <p:nvSpPr>
          <p:cNvPr id="16" name="Freeform 9"/>
          <p:cNvSpPr>
            <a:spLocks noChangeArrowheads="1"/>
          </p:cNvSpPr>
          <p:nvPr/>
        </p:nvSpPr>
        <p:spPr bwMode="auto">
          <a:xfrm>
            <a:off x="4714875" y="981075"/>
            <a:ext cx="2673350" cy="509588"/>
          </a:xfrm>
          <a:custGeom>
            <a:avLst/>
            <a:gdLst>
              <a:gd name="T0" fmla="*/ 0 w 2601"/>
              <a:gd name="T1" fmla="*/ 2147483646 h 627"/>
              <a:gd name="T2" fmla="*/ 2147483646 w 2601"/>
              <a:gd name="T3" fmla="*/ 0 h 627"/>
              <a:gd name="T4" fmla="*/ 2147483646 w 2601"/>
              <a:gd name="T5" fmla="*/ 2147483646 h 627"/>
              <a:gd name="T6" fmla="*/ 2147483646 w 2601"/>
              <a:gd name="T7" fmla="*/ 2147483646 h 627"/>
              <a:gd name="T8" fmla="*/ 0 w 2601"/>
              <a:gd name="T9" fmla="*/ 2147483646 h 6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01"/>
              <a:gd name="T16" fmla="*/ 0 h 627"/>
              <a:gd name="T17" fmla="*/ 2601 w 2601"/>
              <a:gd name="T18" fmla="*/ 627 h 62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01" h="627">
                <a:moveTo>
                  <a:pt x="0" y="118"/>
                </a:moveTo>
                <a:lnTo>
                  <a:pt x="2601" y="0"/>
                </a:lnTo>
                <a:lnTo>
                  <a:pt x="2601" y="517"/>
                </a:lnTo>
                <a:lnTo>
                  <a:pt x="189" y="627"/>
                </a:lnTo>
                <a:lnTo>
                  <a:pt x="0" y="11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" name="Freeform 10"/>
          <p:cNvSpPr>
            <a:spLocks noChangeArrowheads="1"/>
          </p:cNvSpPr>
          <p:nvPr/>
        </p:nvSpPr>
        <p:spPr bwMode="auto">
          <a:xfrm>
            <a:off x="4548188" y="981075"/>
            <a:ext cx="2884487" cy="420688"/>
          </a:xfrm>
          <a:custGeom>
            <a:avLst/>
            <a:gdLst>
              <a:gd name="T0" fmla="*/ 0 w 2805"/>
              <a:gd name="T1" fmla="*/ 0 h 517"/>
              <a:gd name="T2" fmla="*/ 2147483646 w 2805"/>
              <a:gd name="T3" fmla="*/ 0 h 517"/>
              <a:gd name="T4" fmla="*/ 2147483646 w 2805"/>
              <a:gd name="T5" fmla="*/ 2147483646 h 517"/>
              <a:gd name="T6" fmla="*/ 2147483646 w 2805"/>
              <a:gd name="T7" fmla="*/ 2147483646 h 517"/>
              <a:gd name="T8" fmla="*/ 0 w 2805"/>
              <a:gd name="T9" fmla="*/ 0 h 5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05"/>
              <a:gd name="T16" fmla="*/ 0 h 517"/>
              <a:gd name="T17" fmla="*/ 2805 w 2805"/>
              <a:gd name="T18" fmla="*/ 517 h 5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05" h="517">
                <a:moveTo>
                  <a:pt x="0" y="0"/>
                </a:moveTo>
                <a:lnTo>
                  <a:pt x="2805" y="0"/>
                </a:lnTo>
                <a:lnTo>
                  <a:pt x="2805" y="517"/>
                </a:lnTo>
                <a:lnTo>
                  <a:pt x="204" y="51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" name="Freeform 11"/>
          <p:cNvSpPr>
            <a:spLocks noChangeArrowheads="1"/>
          </p:cNvSpPr>
          <p:nvPr/>
        </p:nvSpPr>
        <p:spPr bwMode="auto">
          <a:xfrm>
            <a:off x="4714875" y="2667000"/>
            <a:ext cx="2673350" cy="509588"/>
          </a:xfrm>
          <a:custGeom>
            <a:avLst/>
            <a:gdLst>
              <a:gd name="T0" fmla="*/ 0 w 2601"/>
              <a:gd name="T1" fmla="*/ 2147483646 h 626"/>
              <a:gd name="T2" fmla="*/ 2147483646 w 2601"/>
              <a:gd name="T3" fmla="*/ 0 h 626"/>
              <a:gd name="T4" fmla="*/ 2147483646 w 2601"/>
              <a:gd name="T5" fmla="*/ 2147483646 h 626"/>
              <a:gd name="T6" fmla="*/ 2147483646 w 2601"/>
              <a:gd name="T7" fmla="*/ 2147483646 h 626"/>
              <a:gd name="T8" fmla="*/ 0 w 2601"/>
              <a:gd name="T9" fmla="*/ 2147483646 h 6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01"/>
              <a:gd name="T16" fmla="*/ 0 h 626"/>
              <a:gd name="T17" fmla="*/ 2601 w 2601"/>
              <a:gd name="T18" fmla="*/ 626 h 6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01" h="626">
                <a:moveTo>
                  <a:pt x="0" y="118"/>
                </a:moveTo>
                <a:lnTo>
                  <a:pt x="2601" y="0"/>
                </a:lnTo>
                <a:lnTo>
                  <a:pt x="2601" y="517"/>
                </a:lnTo>
                <a:lnTo>
                  <a:pt x="189" y="626"/>
                </a:lnTo>
                <a:lnTo>
                  <a:pt x="0" y="11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" name="Freeform 12"/>
          <p:cNvSpPr>
            <a:spLocks noChangeArrowheads="1"/>
          </p:cNvSpPr>
          <p:nvPr/>
        </p:nvSpPr>
        <p:spPr bwMode="auto">
          <a:xfrm>
            <a:off x="4548188" y="2667000"/>
            <a:ext cx="2884487" cy="420688"/>
          </a:xfrm>
          <a:custGeom>
            <a:avLst/>
            <a:gdLst>
              <a:gd name="T0" fmla="*/ 0 w 2805"/>
              <a:gd name="T1" fmla="*/ 0 h 517"/>
              <a:gd name="T2" fmla="*/ 2147483646 w 2805"/>
              <a:gd name="T3" fmla="*/ 0 h 517"/>
              <a:gd name="T4" fmla="*/ 2147483646 w 2805"/>
              <a:gd name="T5" fmla="*/ 2147483646 h 517"/>
              <a:gd name="T6" fmla="*/ 2147483646 w 2805"/>
              <a:gd name="T7" fmla="*/ 2147483646 h 517"/>
              <a:gd name="T8" fmla="*/ 0 w 2805"/>
              <a:gd name="T9" fmla="*/ 0 h 5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05"/>
              <a:gd name="T16" fmla="*/ 0 h 517"/>
              <a:gd name="T17" fmla="*/ 2805 w 2805"/>
              <a:gd name="T18" fmla="*/ 517 h 5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05" h="517">
                <a:moveTo>
                  <a:pt x="0" y="0"/>
                </a:moveTo>
                <a:lnTo>
                  <a:pt x="2805" y="0"/>
                </a:lnTo>
                <a:lnTo>
                  <a:pt x="2805" y="517"/>
                </a:lnTo>
                <a:lnTo>
                  <a:pt x="204" y="51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" name="Freeform 13"/>
          <p:cNvSpPr>
            <a:spLocks noChangeArrowheads="1"/>
          </p:cNvSpPr>
          <p:nvPr/>
        </p:nvSpPr>
        <p:spPr bwMode="auto">
          <a:xfrm>
            <a:off x="4714875" y="4348163"/>
            <a:ext cx="2673350" cy="511175"/>
          </a:xfrm>
          <a:custGeom>
            <a:avLst/>
            <a:gdLst>
              <a:gd name="T0" fmla="*/ 0 w 2601"/>
              <a:gd name="T1" fmla="*/ 2147483646 h 627"/>
              <a:gd name="T2" fmla="*/ 2147483646 w 2601"/>
              <a:gd name="T3" fmla="*/ 0 h 627"/>
              <a:gd name="T4" fmla="*/ 2147483646 w 2601"/>
              <a:gd name="T5" fmla="*/ 2147483646 h 627"/>
              <a:gd name="T6" fmla="*/ 2147483646 w 2601"/>
              <a:gd name="T7" fmla="*/ 2147483646 h 627"/>
              <a:gd name="T8" fmla="*/ 0 w 2601"/>
              <a:gd name="T9" fmla="*/ 2147483646 h 6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01"/>
              <a:gd name="T16" fmla="*/ 0 h 627"/>
              <a:gd name="T17" fmla="*/ 2601 w 2601"/>
              <a:gd name="T18" fmla="*/ 627 h 62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01" h="627">
                <a:moveTo>
                  <a:pt x="0" y="119"/>
                </a:moveTo>
                <a:lnTo>
                  <a:pt x="2601" y="0"/>
                </a:lnTo>
                <a:lnTo>
                  <a:pt x="2601" y="517"/>
                </a:lnTo>
                <a:lnTo>
                  <a:pt x="189" y="627"/>
                </a:lnTo>
                <a:lnTo>
                  <a:pt x="0" y="1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" name="Freeform 14"/>
          <p:cNvSpPr>
            <a:spLocks noChangeArrowheads="1"/>
          </p:cNvSpPr>
          <p:nvPr/>
        </p:nvSpPr>
        <p:spPr bwMode="auto">
          <a:xfrm>
            <a:off x="4548188" y="4348163"/>
            <a:ext cx="2884487" cy="420687"/>
          </a:xfrm>
          <a:custGeom>
            <a:avLst/>
            <a:gdLst>
              <a:gd name="T0" fmla="*/ 0 w 2805"/>
              <a:gd name="T1" fmla="*/ 0 h 517"/>
              <a:gd name="T2" fmla="*/ 2147483646 w 2805"/>
              <a:gd name="T3" fmla="*/ 0 h 517"/>
              <a:gd name="T4" fmla="*/ 2147483646 w 2805"/>
              <a:gd name="T5" fmla="*/ 2147483646 h 517"/>
              <a:gd name="T6" fmla="*/ 2147483646 w 2805"/>
              <a:gd name="T7" fmla="*/ 2147483646 h 517"/>
              <a:gd name="T8" fmla="*/ 0 w 2805"/>
              <a:gd name="T9" fmla="*/ 0 h 5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05"/>
              <a:gd name="T16" fmla="*/ 0 h 517"/>
              <a:gd name="T17" fmla="*/ 2805 w 2805"/>
              <a:gd name="T18" fmla="*/ 517 h 5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05" h="517">
                <a:moveTo>
                  <a:pt x="0" y="0"/>
                </a:moveTo>
                <a:lnTo>
                  <a:pt x="2805" y="0"/>
                </a:lnTo>
                <a:lnTo>
                  <a:pt x="2805" y="517"/>
                </a:lnTo>
                <a:lnTo>
                  <a:pt x="204" y="51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018088" y="950913"/>
            <a:ext cx="2339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rgbClr val="F8F8F8"/>
                </a:solidFill>
                <a:sym typeface="Arial" panose="020B0604020202020204" pitchFamily="34" charset="0"/>
              </a:rPr>
              <a:t>就业形式不乐观</a:t>
            </a:r>
            <a:endParaRPr lang="zh-CN" altLang="en-US" sz="2400">
              <a:solidFill>
                <a:srgbClr val="F8F8F8"/>
              </a:solidFill>
              <a:sym typeface="Arial" panose="020B0604020202020204" pitchFamily="34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018088" y="2636838"/>
            <a:ext cx="2232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rgbClr val="F8F8F8"/>
                </a:solidFill>
                <a:sym typeface="Arial" panose="020B0604020202020204" pitchFamily="34" charset="0"/>
              </a:rPr>
              <a:t>就业竞争激烈</a:t>
            </a:r>
            <a:endParaRPr lang="zh-CN" altLang="en-US" sz="2400">
              <a:solidFill>
                <a:srgbClr val="F8F8F8"/>
              </a:solidFill>
              <a:sym typeface="Arial" panose="020B0604020202020204" pitchFamily="34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018088" y="4322763"/>
            <a:ext cx="2232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rgbClr val="F8F8F8"/>
                </a:solidFill>
                <a:sym typeface="Arial" panose="020B0604020202020204" pitchFamily="34" charset="0"/>
              </a:rPr>
              <a:t>专业前景向好</a:t>
            </a:r>
            <a:endParaRPr lang="zh-CN" altLang="en-US" sz="2400">
              <a:solidFill>
                <a:srgbClr val="F8F8F8"/>
              </a:solidFill>
              <a:sym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27550" y="1558925"/>
            <a:ext cx="64198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000" dirty="0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经济下行，企业用人减少，大学生就业较难、失业率居高不下等等，都使我们的就业环境看起来不容乐观。</a:t>
            </a:r>
            <a:endParaRPr lang="zh-CN" altLang="en-US" sz="2000" dirty="0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27550" y="3214688"/>
            <a:ext cx="64198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000" dirty="0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大学生毕业逐年增多，对技能和经验要求不断提高，有些地域还存在性别歧视，女性就业前景不是很好。</a:t>
            </a:r>
            <a:endParaRPr lang="zh-CN" altLang="en-US" sz="2000" dirty="0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27550" y="4933950"/>
            <a:ext cx="641985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000" dirty="0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政府愈来愈重视环保专业，我正在提高自己的专业才能，以在千万应聘者中脱颖而出。</a:t>
            </a:r>
            <a:endParaRPr lang="zh-CN" altLang="en-US" sz="2000" dirty="0">
              <a:solidFill>
                <a:schemeClr val="accent3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"/>
                            </p:stCondLst>
                            <p:childTnLst>
                              <p:par>
                                <p:cTn id="2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1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600"/>
                            </p:stCondLst>
                            <p:childTnLst>
                              <p:par>
                                <p:cTn id="3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1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6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1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600"/>
                            </p:stCondLst>
                            <p:childTnLst>
                              <p:par>
                                <p:cTn id="6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1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6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100"/>
                            </p:stCondLst>
                            <p:childTnLst>
                              <p:par>
                                <p:cTn id="7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600"/>
                            </p:stCondLst>
                            <p:childTnLst>
                              <p:par>
                                <p:cTn id="7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100"/>
                            </p:stCondLst>
                            <p:childTnLst>
                              <p:par>
                                <p:cTn id="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6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100"/>
                            </p:stCondLst>
                            <p:childTnLst>
                              <p:par>
                                <p:cTn id="9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600"/>
                            </p:stCondLst>
                            <p:childTnLst>
                              <p:par>
                                <p:cTn id="9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100"/>
                            </p:stCondLst>
                            <p:childTnLst>
                              <p:par>
                                <p:cTn id="10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/>
      <p:bldP spid="8" grpId="0" animBg="1"/>
      <p:bldP spid="9" grpId="0" animBg="1"/>
      <p:bldP spid="11" grpId="0"/>
      <p:bldP spid="14" grpId="0"/>
      <p:bldP spid="15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ChangeArrowheads="1"/>
          </p:cNvSpPr>
          <p:nvPr/>
        </p:nvSpPr>
        <p:spPr bwMode="auto">
          <a:xfrm>
            <a:off x="0" y="223838"/>
            <a:ext cx="357188" cy="647700"/>
          </a:xfrm>
          <a:custGeom>
            <a:avLst/>
            <a:gdLst>
              <a:gd name="T0" fmla="*/ 0 w 519"/>
              <a:gd name="T1" fmla="*/ 2147483646 h 1050"/>
              <a:gd name="T2" fmla="*/ 2147483646 w 519"/>
              <a:gd name="T3" fmla="*/ 2147483646 h 1050"/>
              <a:gd name="T4" fmla="*/ 2147483646 w 519"/>
              <a:gd name="T5" fmla="*/ 2147483646 h 1050"/>
              <a:gd name="T6" fmla="*/ 0 w 519"/>
              <a:gd name="T7" fmla="*/ 0 h 1050"/>
              <a:gd name="T8" fmla="*/ 0 w 519"/>
              <a:gd name="T9" fmla="*/ 2147483646 h 10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9"/>
              <a:gd name="T16" fmla="*/ 0 h 1050"/>
              <a:gd name="T17" fmla="*/ 519 w 519"/>
              <a:gd name="T18" fmla="*/ 1050 h 10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9" h="1050">
                <a:moveTo>
                  <a:pt x="0" y="1050"/>
                </a:moveTo>
                <a:lnTo>
                  <a:pt x="510" y="540"/>
                </a:lnTo>
                <a:cubicBezTo>
                  <a:pt x="519" y="532"/>
                  <a:pt x="519" y="518"/>
                  <a:pt x="510" y="510"/>
                </a:cubicBezTo>
                <a:lnTo>
                  <a:pt x="0" y="0"/>
                </a:lnTo>
                <a:lnTo>
                  <a:pt x="0" y="1050"/>
                </a:lnTo>
                <a:close/>
              </a:path>
            </a:pathLst>
          </a:custGeom>
          <a:solidFill>
            <a:srgbClr val="5764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Freeform 6"/>
          <p:cNvSpPr>
            <a:spLocks noChangeArrowheads="1"/>
          </p:cNvSpPr>
          <p:nvPr/>
        </p:nvSpPr>
        <p:spPr bwMode="auto">
          <a:xfrm>
            <a:off x="0" y="63500"/>
            <a:ext cx="355600" cy="647700"/>
          </a:xfrm>
          <a:custGeom>
            <a:avLst/>
            <a:gdLst>
              <a:gd name="T0" fmla="*/ 0 w 518"/>
              <a:gd name="T1" fmla="*/ 2147483646 h 1051"/>
              <a:gd name="T2" fmla="*/ 2147483646 w 518"/>
              <a:gd name="T3" fmla="*/ 2147483646 h 1051"/>
              <a:gd name="T4" fmla="*/ 2147483646 w 518"/>
              <a:gd name="T5" fmla="*/ 2147483646 h 1051"/>
              <a:gd name="T6" fmla="*/ 0 w 518"/>
              <a:gd name="T7" fmla="*/ 0 h 1051"/>
              <a:gd name="T8" fmla="*/ 0 w 518"/>
              <a:gd name="T9" fmla="*/ 2147483646 h 10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8"/>
              <a:gd name="T16" fmla="*/ 0 h 1051"/>
              <a:gd name="T17" fmla="*/ 518 w 518"/>
              <a:gd name="T18" fmla="*/ 1051 h 10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8" h="1051">
                <a:moveTo>
                  <a:pt x="0" y="1051"/>
                </a:moveTo>
                <a:lnTo>
                  <a:pt x="508" y="543"/>
                </a:lnTo>
                <a:cubicBezTo>
                  <a:pt x="518" y="533"/>
                  <a:pt x="518" y="518"/>
                  <a:pt x="508" y="508"/>
                </a:cubicBezTo>
                <a:lnTo>
                  <a:pt x="0" y="0"/>
                </a:lnTo>
                <a:lnTo>
                  <a:pt x="0" y="10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481013" y="155575"/>
            <a:ext cx="4392612" cy="5857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b="1" dirty="0" smtClean="0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职业、行业环境分析</a:t>
            </a:r>
            <a:endParaRPr lang="zh-CN" altLang="en-US" b="1" dirty="0">
              <a:solidFill>
                <a:schemeClr val="accent3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 flipH="1">
            <a:off x="985838" y="2759075"/>
            <a:ext cx="1908175" cy="1906588"/>
          </a:xfrm>
          <a:prstGeom prst="ellipse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8" name="Freeform 7"/>
          <p:cNvSpPr/>
          <p:nvPr/>
        </p:nvSpPr>
        <p:spPr bwMode="auto">
          <a:xfrm flipH="1">
            <a:off x="3756025" y="1635125"/>
            <a:ext cx="1292225" cy="4079875"/>
          </a:xfrm>
          <a:custGeom>
            <a:avLst/>
            <a:gdLst>
              <a:gd name="T0" fmla="*/ 1750 w 1750"/>
              <a:gd name="T1" fmla="*/ 272 h 5527"/>
              <a:gd name="T2" fmla="*/ 314 w 1750"/>
              <a:gd name="T3" fmla="*/ 2778 h 5527"/>
              <a:gd name="T4" fmla="*/ 1699 w 1750"/>
              <a:gd name="T5" fmla="*/ 5254 h 5527"/>
              <a:gd name="T6" fmla="*/ 1542 w 1750"/>
              <a:gd name="T7" fmla="*/ 5527 h 5527"/>
              <a:gd name="T8" fmla="*/ 0 w 1750"/>
              <a:gd name="T9" fmla="*/ 2778 h 5527"/>
              <a:gd name="T10" fmla="*/ 1593 w 1750"/>
              <a:gd name="T11" fmla="*/ 0 h 5527"/>
              <a:gd name="T12" fmla="*/ 1750 w 1750"/>
              <a:gd name="T13" fmla="*/ 272 h 55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50" h="5527">
                <a:moveTo>
                  <a:pt x="1750" y="272"/>
                </a:moveTo>
                <a:cubicBezTo>
                  <a:pt x="891" y="777"/>
                  <a:pt x="314" y="1710"/>
                  <a:pt x="314" y="2778"/>
                </a:cubicBezTo>
                <a:cubicBezTo>
                  <a:pt x="314" y="3825"/>
                  <a:pt x="868" y="4743"/>
                  <a:pt x="1699" y="5254"/>
                </a:cubicBezTo>
                <a:lnTo>
                  <a:pt x="1542" y="5527"/>
                </a:lnTo>
                <a:cubicBezTo>
                  <a:pt x="617" y="4961"/>
                  <a:pt x="0" y="3942"/>
                  <a:pt x="0" y="2778"/>
                </a:cubicBezTo>
                <a:cubicBezTo>
                  <a:pt x="0" y="1594"/>
                  <a:pt x="640" y="559"/>
                  <a:pt x="1593" y="0"/>
                </a:cubicBezTo>
                <a:lnTo>
                  <a:pt x="1750" y="272"/>
                </a:lnTo>
                <a:close/>
              </a:path>
            </a:pathLst>
          </a:custGeom>
          <a:solidFill>
            <a:schemeClr val="bg2">
              <a:lumMod val="85000"/>
            </a:schemeClr>
          </a:solidFill>
          <a:ln>
            <a:noFill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chemeClr val="bg2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 flipH="1">
            <a:off x="3429000" y="1196975"/>
            <a:ext cx="1219200" cy="1220788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bg2"/>
              </a:solidFill>
              <a:sym typeface="Arial" panose="020B0604020202020204" pitchFamily="34" charset="0"/>
            </a:endParaRP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 flipH="1">
            <a:off x="4303713" y="3055938"/>
            <a:ext cx="1220787" cy="12192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bg2"/>
              </a:solidFill>
              <a:sym typeface="Arial" panose="020B0604020202020204" pitchFamily="34" charset="0"/>
            </a:endParaRPr>
          </a:p>
        </p:txBody>
      </p:sp>
      <p:sp>
        <p:nvSpPr>
          <p:cNvPr id="14" name="Oval 10"/>
          <p:cNvSpPr>
            <a:spLocks noChangeArrowheads="1"/>
          </p:cNvSpPr>
          <p:nvPr/>
        </p:nvSpPr>
        <p:spPr bwMode="auto">
          <a:xfrm flipH="1">
            <a:off x="3303588" y="4857750"/>
            <a:ext cx="1220787" cy="12192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bg2"/>
              </a:solidFill>
              <a:sym typeface="Arial" panose="020B0604020202020204" pitchFamily="34" charset="0"/>
            </a:endParaRPr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 flipH="1">
            <a:off x="2659063" y="2279650"/>
            <a:ext cx="873125" cy="641350"/>
          </a:xfrm>
          <a:prstGeom prst="line">
            <a:avLst/>
          </a:prstGeom>
          <a:noFill/>
          <a:ln w="12700">
            <a:solidFill>
              <a:srgbClr val="2E2C2C"/>
            </a:solidFill>
            <a:miter lim="800000"/>
            <a:head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 flipH="1">
            <a:off x="3009900" y="3648075"/>
            <a:ext cx="1163638" cy="0"/>
          </a:xfrm>
          <a:prstGeom prst="line">
            <a:avLst/>
          </a:prstGeom>
          <a:noFill/>
          <a:ln w="12700">
            <a:solidFill>
              <a:srgbClr val="2E2C2C"/>
            </a:solidFill>
            <a:miter lim="800000"/>
            <a:head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" name="Oval 14"/>
          <p:cNvSpPr>
            <a:spLocks noChangeArrowheads="1"/>
          </p:cNvSpPr>
          <p:nvPr/>
        </p:nvSpPr>
        <p:spPr bwMode="auto">
          <a:xfrm flipH="1">
            <a:off x="1127125" y="2898775"/>
            <a:ext cx="1625600" cy="16256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 flipH="1">
            <a:off x="3600450" y="1392238"/>
            <a:ext cx="8747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chemeClr val="bg2"/>
                </a:solidFill>
                <a:sym typeface="Arial" panose="020B0604020202020204" pitchFamily="34" charset="0"/>
              </a:rPr>
              <a:t>新兴行业</a:t>
            </a:r>
            <a:endParaRPr lang="en-US" altLang="zh-CN" sz="2400" b="1">
              <a:solidFill>
                <a:schemeClr val="bg2"/>
              </a:solidFill>
              <a:sym typeface="Arial" panose="020B0604020202020204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 flipH="1">
            <a:off x="4481513" y="3259138"/>
            <a:ext cx="8731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chemeClr val="bg2"/>
                </a:solidFill>
                <a:sym typeface="Arial" panose="020B0604020202020204" pitchFamily="34" charset="0"/>
              </a:rPr>
              <a:t>需求量大</a:t>
            </a:r>
            <a:endParaRPr lang="en-US" altLang="zh-CN" sz="2400" b="1">
              <a:solidFill>
                <a:schemeClr val="bg2"/>
              </a:solidFill>
              <a:sym typeface="Arial" panose="020B0604020202020204" pitchFamily="3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 flipH="1">
            <a:off x="3476625" y="5051425"/>
            <a:ext cx="8731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chemeClr val="bg2"/>
                </a:solidFill>
                <a:sym typeface="Arial" panose="020B0604020202020204" pitchFamily="34" charset="0"/>
              </a:rPr>
              <a:t>有待成熟</a:t>
            </a:r>
            <a:endParaRPr lang="en-US" altLang="zh-CN" sz="2400" b="1">
              <a:solidFill>
                <a:schemeClr val="bg2"/>
              </a:solidFill>
              <a:sym typeface="Arial" panose="020B0604020202020204" pitchFamily="34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 flipH="1">
            <a:off x="1238250" y="3182938"/>
            <a:ext cx="14398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chemeClr val="bg2"/>
                </a:solidFill>
                <a:sym typeface="Arial" panose="020B0604020202020204" pitchFamily="34" charset="0"/>
              </a:rPr>
              <a:t>职业、行业环境分析</a:t>
            </a:r>
            <a:endParaRPr lang="en-US" altLang="zh-CN" sz="2400" b="1">
              <a:solidFill>
                <a:schemeClr val="bg2"/>
              </a:solidFill>
              <a:sym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flipH="1">
            <a:off x="4679950" y="1311275"/>
            <a:ext cx="5954713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000" dirty="0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某某行业是新兴行业，尤其是随着互联网产业的发展，使得无论是产业规模还是行业技术发展都发展得很快。</a:t>
            </a:r>
            <a:endParaRPr lang="zh-CN" altLang="en-US" sz="2000" dirty="0">
              <a:solidFill>
                <a:schemeClr val="accent3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24" name="TextBox 23"/>
          <p:cNvSpPr txBox="1"/>
          <p:nvPr/>
        </p:nvSpPr>
        <p:spPr>
          <a:xfrm flipH="1">
            <a:off x="5580063" y="3359150"/>
            <a:ext cx="5237162" cy="706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000" dirty="0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由于产业规模的逐年扩大，使得对人才的需求一直在增加。</a:t>
            </a:r>
            <a:endParaRPr lang="zh-CN" altLang="en-US" sz="2000" dirty="0">
              <a:solidFill>
                <a:schemeClr val="accent3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25" name="TextBox 24"/>
          <p:cNvSpPr txBox="1"/>
          <p:nvPr/>
        </p:nvSpPr>
        <p:spPr>
          <a:xfrm flipH="1">
            <a:off x="4570413" y="5192713"/>
            <a:ext cx="60642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000" dirty="0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同时在产业发展方向，在人才培养机制，国家政策环境上都有待成熟。</a:t>
            </a:r>
            <a:endParaRPr lang="zh-CN" altLang="en-US" sz="2000" dirty="0">
              <a:solidFill>
                <a:schemeClr val="accent3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27" name="Line 11"/>
          <p:cNvSpPr>
            <a:spLocks noChangeShapeType="1"/>
          </p:cNvSpPr>
          <p:nvPr/>
        </p:nvSpPr>
        <p:spPr bwMode="auto">
          <a:xfrm flipH="1" flipV="1">
            <a:off x="2644775" y="4476750"/>
            <a:ext cx="723900" cy="585788"/>
          </a:xfrm>
          <a:prstGeom prst="line">
            <a:avLst/>
          </a:prstGeom>
          <a:noFill/>
          <a:ln w="12700">
            <a:solidFill>
              <a:srgbClr val="2E2C2C"/>
            </a:solidFill>
            <a:miter lim="800000"/>
            <a:head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2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20"/>
                            </p:stCondLst>
                            <p:childTnLst>
                              <p:par>
                                <p:cTn id="2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2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2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220"/>
                            </p:stCondLst>
                            <p:childTnLst>
                              <p:par>
                                <p:cTn id="6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720"/>
                            </p:stCondLst>
                            <p:childTnLst>
                              <p:par>
                                <p:cTn id="6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22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720"/>
                            </p:stCondLst>
                            <p:childTnLst>
                              <p:par>
                                <p:cTn id="7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22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720"/>
                            </p:stCondLst>
                            <p:childTnLst>
                              <p:par>
                                <p:cTn id="8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22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/>
      <p:bldP spid="7" grpId="0" animBg="1"/>
      <p:bldP spid="9" grpId="0" animBg="1"/>
      <p:bldP spid="11" grpId="0" animBg="1"/>
      <p:bldP spid="14" grpId="0" animBg="1"/>
      <p:bldP spid="15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/>
          <p:cNvSpPr>
            <a:spLocks noChangeArrowheads="1"/>
          </p:cNvSpPr>
          <p:nvPr/>
        </p:nvSpPr>
        <p:spPr bwMode="auto">
          <a:xfrm>
            <a:off x="10983913" y="2268538"/>
            <a:ext cx="1212850" cy="2476500"/>
          </a:xfrm>
          <a:custGeom>
            <a:avLst/>
            <a:gdLst>
              <a:gd name="T0" fmla="*/ 2147483646 w 1722"/>
              <a:gd name="T1" fmla="*/ 2147483646 h 3490"/>
              <a:gd name="T2" fmla="*/ 2147483646 w 1722"/>
              <a:gd name="T3" fmla="*/ 2147483646 h 3490"/>
              <a:gd name="T4" fmla="*/ 2147483646 w 1722"/>
              <a:gd name="T5" fmla="*/ 2147483646 h 3490"/>
              <a:gd name="T6" fmla="*/ 2147483646 w 1722"/>
              <a:gd name="T7" fmla="*/ 0 h 3490"/>
              <a:gd name="T8" fmla="*/ 2147483646 w 1722"/>
              <a:gd name="T9" fmla="*/ 2147483646 h 34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2"/>
              <a:gd name="T16" fmla="*/ 0 h 3490"/>
              <a:gd name="T17" fmla="*/ 1722 w 1722"/>
              <a:gd name="T18" fmla="*/ 3490 h 34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2" h="3490">
                <a:moveTo>
                  <a:pt x="1722" y="3490"/>
                </a:moveTo>
                <a:lnTo>
                  <a:pt x="27" y="1794"/>
                </a:lnTo>
                <a:cubicBezTo>
                  <a:pt x="0" y="1767"/>
                  <a:pt x="0" y="1723"/>
                  <a:pt x="27" y="1695"/>
                </a:cubicBezTo>
                <a:lnTo>
                  <a:pt x="1722" y="0"/>
                </a:lnTo>
                <a:lnTo>
                  <a:pt x="1722" y="349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" name="Freeform 6"/>
          <p:cNvSpPr/>
          <p:nvPr/>
        </p:nvSpPr>
        <p:spPr bwMode="auto">
          <a:xfrm>
            <a:off x="10987088" y="1773238"/>
            <a:ext cx="1209675" cy="2476500"/>
          </a:xfrm>
          <a:custGeom>
            <a:avLst/>
            <a:gdLst>
              <a:gd name="T0" fmla="*/ 1718 w 1718"/>
              <a:gd name="T1" fmla="*/ 3490 h 3490"/>
              <a:gd name="T2" fmla="*/ 32 w 1718"/>
              <a:gd name="T3" fmla="*/ 1803 h 3490"/>
              <a:gd name="T4" fmla="*/ 32 w 1718"/>
              <a:gd name="T5" fmla="*/ 1687 h 3490"/>
              <a:gd name="T6" fmla="*/ 1718 w 1718"/>
              <a:gd name="T7" fmla="*/ 0 h 3490"/>
              <a:gd name="T8" fmla="*/ 1718 w 1718"/>
              <a:gd name="T9" fmla="*/ 3490 h 3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18" h="3490">
                <a:moveTo>
                  <a:pt x="1718" y="3490"/>
                </a:moveTo>
                <a:lnTo>
                  <a:pt x="32" y="1803"/>
                </a:lnTo>
                <a:cubicBezTo>
                  <a:pt x="0" y="1771"/>
                  <a:pt x="0" y="1719"/>
                  <a:pt x="32" y="1687"/>
                </a:cubicBezTo>
                <a:lnTo>
                  <a:pt x="1718" y="0"/>
                </a:lnTo>
                <a:lnTo>
                  <a:pt x="1718" y="3490"/>
                </a:lnTo>
                <a:close/>
              </a:path>
            </a:pathLst>
          </a:custGeom>
          <a:solidFill>
            <a:schemeClr val="bg1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1905000" y="2298700"/>
            <a:ext cx="9842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3800" b="1">
                <a:solidFill>
                  <a:schemeClr val="bg2"/>
                </a:solidFill>
                <a:ea typeface="宋体" panose="02010600030101010101" pitchFamily="2" charset="-122"/>
                <a:sym typeface="Arial" panose="020B0604020202020204" pitchFamily="34" charset="0"/>
              </a:rPr>
              <a:t>3</a:t>
            </a:r>
            <a:endParaRPr lang="zh-CN" altLang="zh-CN" b="1">
              <a:solidFill>
                <a:schemeClr val="bg2"/>
              </a:solidFill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3690938" y="2276475"/>
            <a:ext cx="6524625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8800" b="1">
                <a:solidFill>
                  <a:srgbClr val="FFFFFF"/>
                </a:solidFill>
                <a:sym typeface="Arial" panose="020B0604020202020204" pitchFamily="34" charset="0"/>
              </a:rPr>
              <a:t>职业定位</a:t>
            </a:r>
            <a:endParaRPr lang="zh-CN" altLang="en-US" sz="8800" b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8" name="Freeform 5"/>
          <p:cNvSpPr>
            <a:spLocks noChangeArrowheads="1"/>
          </p:cNvSpPr>
          <p:nvPr/>
        </p:nvSpPr>
        <p:spPr bwMode="auto">
          <a:xfrm>
            <a:off x="1433513" y="2392363"/>
            <a:ext cx="1927225" cy="1928812"/>
          </a:xfrm>
          <a:custGeom>
            <a:avLst/>
            <a:gdLst>
              <a:gd name="T0" fmla="*/ 0 w 2342"/>
              <a:gd name="T1" fmla="*/ 0 h 2342"/>
              <a:gd name="T2" fmla="*/ 2147483646 w 2342"/>
              <a:gd name="T3" fmla="*/ 0 h 2342"/>
              <a:gd name="T4" fmla="*/ 2147483646 w 2342"/>
              <a:gd name="T5" fmla="*/ 2147483646 h 2342"/>
              <a:gd name="T6" fmla="*/ 2147483646 w 2342"/>
              <a:gd name="T7" fmla="*/ 2147483646 h 2342"/>
              <a:gd name="T8" fmla="*/ 2147483646 w 2342"/>
              <a:gd name="T9" fmla="*/ 2147483646 h 2342"/>
              <a:gd name="T10" fmla="*/ 2147483646 w 2342"/>
              <a:gd name="T11" fmla="*/ 2147483646 h 2342"/>
              <a:gd name="T12" fmla="*/ 2147483646 w 2342"/>
              <a:gd name="T13" fmla="*/ 2147483646 h 2342"/>
              <a:gd name="T14" fmla="*/ 2147483646 w 2342"/>
              <a:gd name="T15" fmla="*/ 2147483646 h 2342"/>
              <a:gd name="T16" fmla="*/ 2147483646 w 2342"/>
              <a:gd name="T17" fmla="*/ 2147483646 h 2342"/>
              <a:gd name="T18" fmla="*/ 2147483646 w 2342"/>
              <a:gd name="T19" fmla="*/ 2147483646 h 2342"/>
              <a:gd name="T20" fmla="*/ 2147483646 w 2342"/>
              <a:gd name="T21" fmla="*/ 2147483646 h 2342"/>
              <a:gd name="T22" fmla="*/ 0 w 2342"/>
              <a:gd name="T23" fmla="*/ 2147483646 h 2342"/>
              <a:gd name="T24" fmla="*/ 0 w 2342"/>
              <a:gd name="T25" fmla="*/ 0 h 234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342"/>
              <a:gd name="T40" fmla="*/ 0 h 2342"/>
              <a:gd name="T41" fmla="*/ 2342 w 2342"/>
              <a:gd name="T42" fmla="*/ 2342 h 234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342" h="2342">
                <a:moveTo>
                  <a:pt x="0" y="0"/>
                </a:moveTo>
                <a:lnTo>
                  <a:pt x="2342" y="0"/>
                </a:lnTo>
                <a:lnTo>
                  <a:pt x="2342" y="560"/>
                </a:lnTo>
                <a:lnTo>
                  <a:pt x="2295" y="560"/>
                </a:lnTo>
                <a:lnTo>
                  <a:pt x="2295" y="47"/>
                </a:lnTo>
                <a:lnTo>
                  <a:pt x="47" y="47"/>
                </a:lnTo>
                <a:lnTo>
                  <a:pt x="47" y="2295"/>
                </a:lnTo>
                <a:lnTo>
                  <a:pt x="2295" y="2295"/>
                </a:lnTo>
                <a:lnTo>
                  <a:pt x="2295" y="1631"/>
                </a:lnTo>
                <a:lnTo>
                  <a:pt x="2342" y="1631"/>
                </a:lnTo>
                <a:lnTo>
                  <a:pt x="2342" y="2342"/>
                </a:lnTo>
                <a:lnTo>
                  <a:pt x="0" y="234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3668713" y="3630613"/>
            <a:ext cx="7016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>
                <a:solidFill>
                  <a:schemeClr val="bg2"/>
                </a:solidFill>
                <a:sym typeface="Arial" panose="020B0604020202020204" pitchFamily="34" charset="0"/>
              </a:rPr>
              <a:t>综合分析个人因素和环境因素，科学地规划自己的职业定位，是符合现实的理性选择。</a:t>
            </a:r>
            <a:endParaRPr lang="zh-CN" altLang="en-US">
              <a:solidFill>
                <a:schemeClr val="bg2"/>
              </a:solidFill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8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18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17" grpId="0"/>
      <p:bldP spid="18" grpId="0" animBg="1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圆角矩形 38"/>
          <p:cNvSpPr>
            <a:spLocks noChangeArrowheads="1"/>
          </p:cNvSpPr>
          <p:nvPr/>
        </p:nvSpPr>
        <p:spPr bwMode="auto">
          <a:xfrm>
            <a:off x="1433513" y="1601788"/>
            <a:ext cx="1408112" cy="1409700"/>
          </a:xfrm>
          <a:prstGeom prst="roundRect">
            <a:avLst>
              <a:gd name="adj" fmla="val 537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40" name="圆角矩形 39"/>
          <p:cNvSpPr>
            <a:spLocks noChangeArrowheads="1"/>
          </p:cNvSpPr>
          <p:nvPr/>
        </p:nvSpPr>
        <p:spPr bwMode="auto">
          <a:xfrm>
            <a:off x="1433513" y="4037013"/>
            <a:ext cx="1408112" cy="1409700"/>
          </a:xfrm>
          <a:prstGeom prst="roundRect">
            <a:avLst>
              <a:gd name="adj" fmla="val 537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10" name="Freeform 5"/>
          <p:cNvSpPr>
            <a:spLocks noChangeArrowheads="1"/>
          </p:cNvSpPr>
          <p:nvPr/>
        </p:nvSpPr>
        <p:spPr bwMode="auto">
          <a:xfrm>
            <a:off x="0" y="223838"/>
            <a:ext cx="357188" cy="647700"/>
          </a:xfrm>
          <a:custGeom>
            <a:avLst/>
            <a:gdLst>
              <a:gd name="T0" fmla="*/ 0 w 519"/>
              <a:gd name="T1" fmla="*/ 2147483646 h 1050"/>
              <a:gd name="T2" fmla="*/ 2147483646 w 519"/>
              <a:gd name="T3" fmla="*/ 2147483646 h 1050"/>
              <a:gd name="T4" fmla="*/ 2147483646 w 519"/>
              <a:gd name="T5" fmla="*/ 2147483646 h 1050"/>
              <a:gd name="T6" fmla="*/ 0 w 519"/>
              <a:gd name="T7" fmla="*/ 0 h 1050"/>
              <a:gd name="T8" fmla="*/ 0 w 519"/>
              <a:gd name="T9" fmla="*/ 2147483646 h 10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9"/>
              <a:gd name="T16" fmla="*/ 0 h 1050"/>
              <a:gd name="T17" fmla="*/ 519 w 519"/>
              <a:gd name="T18" fmla="*/ 1050 h 10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9" h="1050">
                <a:moveTo>
                  <a:pt x="0" y="1050"/>
                </a:moveTo>
                <a:lnTo>
                  <a:pt x="510" y="540"/>
                </a:lnTo>
                <a:cubicBezTo>
                  <a:pt x="519" y="532"/>
                  <a:pt x="519" y="518"/>
                  <a:pt x="510" y="510"/>
                </a:cubicBezTo>
                <a:lnTo>
                  <a:pt x="0" y="0"/>
                </a:lnTo>
                <a:lnTo>
                  <a:pt x="0" y="1050"/>
                </a:lnTo>
                <a:close/>
              </a:path>
            </a:pathLst>
          </a:custGeom>
          <a:solidFill>
            <a:srgbClr val="5764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Freeform 6"/>
          <p:cNvSpPr>
            <a:spLocks noChangeArrowheads="1"/>
          </p:cNvSpPr>
          <p:nvPr/>
        </p:nvSpPr>
        <p:spPr bwMode="auto">
          <a:xfrm>
            <a:off x="0" y="63500"/>
            <a:ext cx="355600" cy="647700"/>
          </a:xfrm>
          <a:custGeom>
            <a:avLst/>
            <a:gdLst>
              <a:gd name="T0" fmla="*/ 0 w 518"/>
              <a:gd name="T1" fmla="*/ 2147483646 h 1051"/>
              <a:gd name="T2" fmla="*/ 2147483646 w 518"/>
              <a:gd name="T3" fmla="*/ 2147483646 h 1051"/>
              <a:gd name="T4" fmla="*/ 2147483646 w 518"/>
              <a:gd name="T5" fmla="*/ 2147483646 h 1051"/>
              <a:gd name="T6" fmla="*/ 0 w 518"/>
              <a:gd name="T7" fmla="*/ 0 h 1051"/>
              <a:gd name="T8" fmla="*/ 0 w 518"/>
              <a:gd name="T9" fmla="*/ 2147483646 h 10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8"/>
              <a:gd name="T16" fmla="*/ 0 h 1051"/>
              <a:gd name="T17" fmla="*/ 518 w 518"/>
              <a:gd name="T18" fmla="*/ 1051 h 10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8" h="1051">
                <a:moveTo>
                  <a:pt x="0" y="1051"/>
                </a:moveTo>
                <a:lnTo>
                  <a:pt x="508" y="543"/>
                </a:lnTo>
                <a:cubicBezTo>
                  <a:pt x="518" y="533"/>
                  <a:pt x="518" y="518"/>
                  <a:pt x="508" y="508"/>
                </a:cubicBezTo>
                <a:lnTo>
                  <a:pt x="0" y="0"/>
                </a:lnTo>
                <a:lnTo>
                  <a:pt x="0" y="10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481013" y="155575"/>
            <a:ext cx="3313112" cy="5857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b="1" dirty="0" smtClean="0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职业目标</a:t>
            </a:r>
            <a:endParaRPr lang="zh-CN" altLang="en-US" b="1" dirty="0">
              <a:solidFill>
                <a:schemeClr val="accent3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035300" y="4551363"/>
            <a:ext cx="1158875" cy="831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chemeClr val="bg2"/>
                </a:solidFill>
                <a:sym typeface="Arial" panose="020B0604020202020204" pitchFamily="34" charset="0"/>
              </a:rPr>
              <a:t>考多种证书</a:t>
            </a:r>
            <a:endParaRPr lang="zh-CN" altLang="en-US" sz="2400">
              <a:solidFill>
                <a:schemeClr val="bg2"/>
              </a:solidFill>
              <a:sym typeface="Arial" panose="020B0604020202020204" pitchFamily="34" charset="0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2895600" y="2041525"/>
            <a:ext cx="7848600" cy="83185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algn="just">
              <a:defRPr sz="2000">
                <a:latin typeface="+mn-ea"/>
                <a:ea typeface="+mn-ea"/>
              </a:defRPr>
            </a:lvl1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400" dirty="0">
                <a:solidFill>
                  <a:schemeClr val="accent3"/>
                </a:solidFill>
                <a:latin typeface="Arial" panose="020B0604020202020204"/>
                <a:sym typeface="Arial" panose="020B0604020202020204"/>
              </a:rPr>
              <a:t>我根据自己</a:t>
            </a:r>
            <a:r>
              <a:rPr lang="zh-CN" altLang="en-US" sz="2400" dirty="0" smtClean="0">
                <a:solidFill>
                  <a:schemeClr val="accent3"/>
                </a:solidFill>
                <a:latin typeface="Arial" panose="020B0604020202020204"/>
                <a:sym typeface="Arial" panose="020B0604020202020204"/>
              </a:rPr>
              <a:t>的成长环境、职业</a:t>
            </a:r>
            <a:r>
              <a:rPr lang="zh-CN" altLang="en-US" sz="2400" dirty="0">
                <a:solidFill>
                  <a:schemeClr val="accent3"/>
                </a:solidFill>
                <a:latin typeface="Arial" panose="020B0604020202020204"/>
                <a:sym typeface="Arial" panose="020B0604020202020204"/>
              </a:rPr>
              <a:t>兴趣和个人能力，最终成为一名</a:t>
            </a:r>
            <a:r>
              <a:rPr lang="zh-CN" altLang="en-US" sz="2400" dirty="0" smtClean="0">
                <a:solidFill>
                  <a:schemeClr val="accent3"/>
                </a:solidFill>
                <a:latin typeface="Arial" panose="020B0604020202020204"/>
                <a:sym typeface="Arial" panose="020B0604020202020204"/>
              </a:rPr>
              <a:t>在企业经营和管理方面管理人员或者相关研究人员。</a:t>
            </a:r>
            <a:endParaRPr lang="zh-CN" altLang="en-US" sz="2400" dirty="0">
              <a:solidFill>
                <a:schemeClr val="accent3"/>
              </a:solidFill>
              <a:latin typeface="Arial" panose="020B0604020202020204"/>
              <a:sym typeface="Arial" panose="020B06040202020202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95600" y="1601788"/>
            <a:ext cx="14160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400" b="1" dirty="0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职业目标</a:t>
            </a:r>
            <a:endParaRPr lang="zh-CN" altLang="en-US" sz="2400" b="1" dirty="0">
              <a:solidFill>
                <a:schemeClr val="accent3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979738" y="4008438"/>
            <a:ext cx="14160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400" b="1" dirty="0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发展路径</a:t>
            </a:r>
            <a:endParaRPr lang="zh-CN" altLang="en-US" sz="2400" b="1" dirty="0">
              <a:solidFill>
                <a:schemeClr val="accent3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5" name="等腰三角形 4"/>
          <p:cNvSpPr>
            <a:spLocks noChangeArrowheads="1"/>
          </p:cNvSpPr>
          <p:nvPr/>
        </p:nvSpPr>
        <p:spPr bwMode="auto">
          <a:xfrm rot="5400000">
            <a:off x="4263232" y="4872831"/>
            <a:ext cx="306388" cy="180975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4657725" y="4551363"/>
            <a:ext cx="1797050" cy="831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chemeClr val="bg2"/>
                </a:solidFill>
                <a:sym typeface="Arial" panose="020B0604020202020204" pitchFamily="34" charset="0"/>
              </a:rPr>
              <a:t>进入世界</a:t>
            </a:r>
            <a:r>
              <a:rPr lang="en-US" altLang="zh-CN" sz="2400">
                <a:solidFill>
                  <a:schemeClr val="bg2"/>
                </a:solidFill>
                <a:sym typeface="Arial" panose="020B0604020202020204" pitchFamily="34" charset="0"/>
              </a:rPr>
              <a:t>500</a:t>
            </a:r>
            <a:r>
              <a:rPr lang="zh-CN" altLang="en-US" sz="2400">
                <a:solidFill>
                  <a:schemeClr val="bg2"/>
                </a:solidFill>
                <a:sym typeface="Arial" panose="020B0604020202020204" pitchFamily="34" charset="0"/>
              </a:rPr>
              <a:t>强企业</a:t>
            </a:r>
            <a:endParaRPr lang="zh-CN" altLang="en-US" sz="2400">
              <a:solidFill>
                <a:schemeClr val="bg2"/>
              </a:solidFill>
              <a:sym typeface="Arial" panose="020B0604020202020204" pitchFamily="34" charset="0"/>
            </a:endParaRPr>
          </a:p>
        </p:txBody>
      </p:sp>
      <p:sp>
        <p:nvSpPr>
          <p:cNvPr id="22" name="等腰三角形 21"/>
          <p:cNvSpPr>
            <a:spLocks noChangeArrowheads="1"/>
          </p:cNvSpPr>
          <p:nvPr/>
        </p:nvSpPr>
        <p:spPr bwMode="auto">
          <a:xfrm rot="5400000">
            <a:off x="6507163" y="4876800"/>
            <a:ext cx="306388" cy="179387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6883400" y="4551363"/>
            <a:ext cx="1416050" cy="831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chemeClr val="bg2"/>
                </a:solidFill>
                <a:sym typeface="Arial" panose="020B0604020202020204" pitchFamily="34" charset="0"/>
              </a:rPr>
              <a:t>积累经验煅炼能力</a:t>
            </a:r>
            <a:endParaRPr lang="zh-CN" altLang="en-US" sz="2400">
              <a:solidFill>
                <a:schemeClr val="bg2"/>
              </a:solidFill>
              <a:sym typeface="Arial" panose="020B0604020202020204" pitchFamily="34" charset="0"/>
            </a:endParaRPr>
          </a:p>
        </p:txBody>
      </p:sp>
      <p:sp>
        <p:nvSpPr>
          <p:cNvPr id="24" name="等腰三角形 23"/>
          <p:cNvSpPr>
            <a:spLocks noChangeArrowheads="1"/>
          </p:cNvSpPr>
          <p:nvPr/>
        </p:nvSpPr>
        <p:spPr bwMode="auto">
          <a:xfrm rot="5400000">
            <a:off x="8347075" y="4876800"/>
            <a:ext cx="306388" cy="179388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8761413" y="4551363"/>
            <a:ext cx="1801812" cy="831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chemeClr val="bg2"/>
                </a:solidFill>
                <a:sym typeface="Arial" panose="020B0604020202020204" pitchFamily="34" charset="0"/>
              </a:rPr>
              <a:t>进入大企业管理岗位</a:t>
            </a:r>
            <a:endParaRPr lang="zh-CN" altLang="en-US" sz="2400">
              <a:solidFill>
                <a:schemeClr val="bg2"/>
              </a:solidFill>
              <a:sym typeface="Arial" panose="020B0604020202020204" pitchFamily="34" charset="0"/>
            </a:endParaRPr>
          </a:p>
        </p:txBody>
      </p:sp>
      <p:sp>
        <p:nvSpPr>
          <p:cNvPr id="30" name="Freeform 6"/>
          <p:cNvSpPr>
            <a:spLocks noChangeArrowheads="1"/>
          </p:cNvSpPr>
          <p:nvPr/>
        </p:nvSpPr>
        <p:spPr bwMode="auto">
          <a:xfrm rot="-2043202">
            <a:off x="1511300" y="4411663"/>
            <a:ext cx="1330325" cy="665162"/>
          </a:xfrm>
          <a:custGeom>
            <a:avLst/>
            <a:gdLst>
              <a:gd name="T0" fmla="*/ 2147483646 w 1896"/>
              <a:gd name="T1" fmla="*/ 2147483646 h 948"/>
              <a:gd name="T2" fmla="*/ 2147483646 w 1896"/>
              <a:gd name="T3" fmla="*/ 2147483646 h 948"/>
              <a:gd name="T4" fmla="*/ 2147483646 w 1896"/>
              <a:gd name="T5" fmla="*/ 2147483646 h 948"/>
              <a:gd name="T6" fmla="*/ 2147483646 w 1896"/>
              <a:gd name="T7" fmla="*/ 2147483646 h 948"/>
              <a:gd name="T8" fmla="*/ 2147483646 w 1896"/>
              <a:gd name="T9" fmla="*/ 2147483646 h 948"/>
              <a:gd name="T10" fmla="*/ 2147483646 w 1896"/>
              <a:gd name="T11" fmla="*/ 2147483646 h 948"/>
              <a:gd name="T12" fmla="*/ 2147483646 w 1896"/>
              <a:gd name="T13" fmla="*/ 2147483646 h 948"/>
              <a:gd name="T14" fmla="*/ 2147483646 w 1896"/>
              <a:gd name="T15" fmla="*/ 2147483646 h 948"/>
              <a:gd name="T16" fmla="*/ 2147483646 w 1896"/>
              <a:gd name="T17" fmla="*/ 2147483646 h 948"/>
              <a:gd name="T18" fmla="*/ 2147483646 w 1896"/>
              <a:gd name="T19" fmla="*/ 2147483646 h 948"/>
              <a:gd name="T20" fmla="*/ 2147483646 w 1896"/>
              <a:gd name="T21" fmla="*/ 2147483646 h 948"/>
              <a:gd name="T22" fmla="*/ 2147483646 w 1896"/>
              <a:gd name="T23" fmla="*/ 2147483646 h 948"/>
              <a:gd name="T24" fmla="*/ 2147483646 w 1896"/>
              <a:gd name="T25" fmla="*/ 2147483646 h 948"/>
              <a:gd name="T26" fmla="*/ 2147483646 w 1896"/>
              <a:gd name="T27" fmla="*/ 2147483646 h 948"/>
              <a:gd name="T28" fmla="*/ 2147483646 w 1896"/>
              <a:gd name="T29" fmla="*/ 2147483646 h 948"/>
              <a:gd name="T30" fmla="*/ 2147483646 w 1896"/>
              <a:gd name="T31" fmla="*/ 2147483646 h 948"/>
              <a:gd name="T32" fmla="*/ 2147483646 w 1896"/>
              <a:gd name="T33" fmla="*/ 2147483646 h 948"/>
              <a:gd name="T34" fmla="*/ 2147483646 w 1896"/>
              <a:gd name="T35" fmla="*/ 2147483646 h 948"/>
              <a:gd name="T36" fmla="*/ 2147483646 w 1896"/>
              <a:gd name="T37" fmla="*/ 2147483646 h 948"/>
              <a:gd name="T38" fmla="*/ 2147483646 w 1896"/>
              <a:gd name="T39" fmla="*/ 2147483646 h 948"/>
              <a:gd name="T40" fmla="*/ 2147483646 w 1896"/>
              <a:gd name="T41" fmla="*/ 2147483646 h 948"/>
              <a:gd name="T42" fmla="*/ 2147483646 w 1896"/>
              <a:gd name="T43" fmla="*/ 2147483646 h 948"/>
              <a:gd name="T44" fmla="*/ 2147483646 w 1896"/>
              <a:gd name="T45" fmla="*/ 2147483646 h 948"/>
              <a:gd name="T46" fmla="*/ 2147483646 w 1896"/>
              <a:gd name="T47" fmla="*/ 2147483646 h 948"/>
              <a:gd name="T48" fmla="*/ 2147483646 w 1896"/>
              <a:gd name="T49" fmla="*/ 2147483646 h 94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896"/>
              <a:gd name="T76" fmla="*/ 0 h 948"/>
              <a:gd name="T77" fmla="*/ 1896 w 1896"/>
              <a:gd name="T78" fmla="*/ 948 h 948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896" h="948">
                <a:moveTo>
                  <a:pt x="1008" y="29"/>
                </a:moveTo>
                <a:cubicBezTo>
                  <a:pt x="1116" y="0"/>
                  <a:pt x="1228" y="64"/>
                  <a:pt x="1257" y="172"/>
                </a:cubicBezTo>
                <a:cubicBezTo>
                  <a:pt x="1258" y="176"/>
                  <a:pt x="1259" y="180"/>
                  <a:pt x="1260" y="184"/>
                </a:cubicBezTo>
                <a:lnTo>
                  <a:pt x="1491" y="216"/>
                </a:lnTo>
                <a:cubicBezTo>
                  <a:pt x="1525" y="132"/>
                  <a:pt x="1613" y="78"/>
                  <a:pt x="1707" y="90"/>
                </a:cubicBezTo>
                <a:cubicBezTo>
                  <a:pt x="1818" y="105"/>
                  <a:pt x="1896" y="208"/>
                  <a:pt x="1881" y="319"/>
                </a:cubicBezTo>
                <a:cubicBezTo>
                  <a:pt x="1866" y="430"/>
                  <a:pt x="1763" y="508"/>
                  <a:pt x="1652" y="492"/>
                </a:cubicBezTo>
                <a:cubicBezTo>
                  <a:pt x="1566" y="481"/>
                  <a:pt x="1499" y="416"/>
                  <a:pt x="1481" y="335"/>
                </a:cubicBezTo>
                <a:lnTo>
                  <a:pt x="1248" y="303"/>
                </a:lnTo>
                <a:cubicBezTo>
                  <a:pt x="1225" y="359"/>
                  <a:pt x="1177" y="404"/>
                  <a:pt x="1114" y="421"/>
                </a:cubicBezTo>
                <a:cubicBezTo>
                  <a:pt x="1089" y="427"/>
                  <a:pt x="1064" y="429"/>
                  <a:pt x="1040" y="427"/>
                </a:cubicBezTo>
                <a:lnTo>
                  <a:pt x="973" y="582"/>
                </a:lnTo>
                <a:cubicBezTo>
                  <a:pt x="1021" y="632"/>
                  <a:pt x="1043" y="705"/>
                  <a:pt x="1023" y="777"/>
                </a:cubicBezTo>
                <a:cubicBezTo>
                  <a:pt x="994" y="885"/>
                  <a:pt x="882" y="948"/>
                  <a:pt x="774" y="919"/>
                </a:cubicBezTo>
                <a:cubicBezTo>
                  <a:pt x="685" y="895"/>
                  <a:pt x="626" y="814"/>
                  <a:pt x="625" y="726"/>
                </a:cubicBezTo>
                <a:lnTo>
                  <a:pt x="397" y="662"/>
                </a:lnTo>
                <a:cubicBezTo>
                  <a:pt x="351" y="736"/>
                  <a:pt x="260" y="775"/>
                  <a:pt x="172" y="751"/>
                </a:cubicBezTo>
                <a:cubicBezTo>
                  <a:pt x="64" y="721"/>
                  <a:pt x="0" y="610"/>
                  <a:pt x="29" y="502"/>
                </a:cubicBezTo>
                <a:cubicBezTo>
                  <a:pt x="59" y="393"/>
                  <a:pt x="170" y="330"/>
                  <a:pt x="278" y="359"/>
                </a:cubicBezTo>
                <a:cubicBezTo>
                  <a:pt x="366" y="383"/>
                  <a:pt x="425" y="461"/>
                  <a:pt x="428" y="547"/>
                </a:cubicBezTo>
                <a:lnTo>
                  <a:pt x="658" y="612"/>
                </a:lnTo>
                <a:cubicBezTo>
                  <a:pt x="702" y="544"/>
                  <a:pt x="786" y="507"/>
                  <a:pt x="869" y="525"/>
                </a:cubicBezTo>
                <a:lnTo>
                  <a:pt x="931" y="380"/>
                </a:lnTo>
                <a:cubicBezTo>
                  <a:pt x="900" y="354"/>
                  <a:pt x="877" y="319"/>
                  <a:pt x="865" y="278"/>
                </a:cubicBezTo>
                <a:cubicBezTo>
                  <a:pt x="836" y="170"/>
                  <a:pt x="900" y="58"/>
                  <a:pt x="1008" y="2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" name="Freeform 13"/>
          <p:cNvSpPr>
            <a:spLocks noEditPoints="1" noChangeArrowheads="1"/>
          </p:cNvSpPr>
          <p:nvPr/>
        </p:nvSpPr>
        <p:spPr bwMode="auto">
          <a:xfrm>
            <a:off x="1677988" y="1844675"/>
            <a:ext cx="922337" cy="923925"/>
          </a:xfrm>
          <a:custGeom>
            <a:avLst/>
            <a:gdLst>
              <a:gd name="T0" fmla="*/ 2147483646 w 3719"/>
              <a:gd name="T1" fmla="*/ 2147483646 h 3719"/>
              <a:gd name="T2" fmla="*/ 2147483646 w 3719"/>
              <a:gd name="T3" fmla="*/ 2147483646 h 3719"/>
              <a:gd name="T4" fmla="*/ 2147483646 w 3719"/>
              <a:gd name="T5" fmla="*/ 2147483646 h 3719"/>
              <a:gd name="T6" fmla="*/ 2147483646 w 3719"/>
              <a:gd name="T7" fmla="*/ 2147483646 h 3719"/>
              <a:gd name="T8" fmla="*/ 2147483646 w 3719"/>
              <a:gd name="T9" fmla="*/ 2147483646 h 3719"/>
              <a:gd name="T10" fmla="*/ 2147483646 w 3719"/>
              <a:gd name="T11" fmla="*/ 2147483646 h 3719"/>
              <a:gd name="T12" fmla="*/ 2147483646 w 3719"/>
              <a:gd name="T13" fmla="*/ 2147483646 h 3719"/>
              <a:gd name="T14" fmla="*/ 2147483646 w 3719"/>
              <a:gd name="T15" fmla="*/ 2147483646 h 3719"/>
              <a:gd name="T16" fmla="*/ 2147483646 w 3719"/>
              <a:gd name="T17" fmla="*/ 2147483646 h 3719"/>
              <a:gd name="T18" fmla="*/ 2147483646 w 3719"/>
              <a:gd name="T19" fmla="*/ 2147483646 h 3719"/>
              <a:gd name="T20" fmla="*/ 2147483646 w 3719"/>
              <a:gd name="T21" fmla="*/ 2147483646 h 3719"/>
              <a:gd name="T22" fmla="*/ 2147483646 w 3719"/>
              <a:gd name="T23" fmla="*/ 2147483646 h 3719"/>
              <a:gd name="T24" fmla="*/ 2147483646 w 3719"/>
              <a:gd name="T25" fmla="*/ 2147483646 h 3719"/>
              <a:gd name="T26" fmla="*/ 2147483646 w 3719"/>
              <a:gd name="T27" fmla="*/ 2147483646 h 3719"/>
              <a:gd name="T28" fmla="*/ 2147483646 w 3719"/>
              <a:gd name="T29" fmla="*/ 2147483646 h 3719"/>
              <a:gd name="T30" fmla="*/ 2147483646 w 3719"/>
              <a:gd name="T31" fmla="*/ 2147483646 h 3719"/>
              <a:gd name="T32" fmla="*/ 2147483646 w 3719"/>
              <a:gd name="T33" fmla="*/ 2147483646 h 3719"/>
              <a:gd name="T34" fmla="*/ 2147483646 w 3719"/>
              <a:gd name="T35" fmla="*/ 2147483646 h 3719"/>
              <a:gd name="T36" fmla="*/ 2147483646 w 3719"/>
              <a:gd name="T37" fmla="*/ 2147483646 h 3719"/>
              <a:gd name="T38" fmla="*/ 2147483646 w 3719"/>
              <a:gd name="T39" fmla="*/ 2147483646 h 3719"/>
              <a:gd name="T40" fmla="*/ 2147483646 w 3719"/>
              <a:gd name="T41" fmla="*/ 2147483646 h 3719"/>
              <a:gd name="T42" fmla="*/ 2147483646 w 3719"/>
              <a:gd name="T43" fmla="*/ 2147483646 h 3719"/>
              <a:gd name="T44" fmla="*/ 2147483646 w 3719"/>
              <a:gd name="T45" fmla="*/ 0 h 3719"/>
              <a:gd name="T46" fmla="*/ 2147483646 w 3719"/>
              <a:gd name="T47" fmla="*/ 2147483646 h 3719"/>
              <a:gd name="T48" fmla="*/ 2147483646 w 3719"/>
              <a:gd name="T49" fmla="*/ 2147483646 h 3719"/>
              <a:gd name="T50" fmla="*/ 2147483646 w 3719"/>
              <a:gd name="T51" fmla="*/ 2147483646 h 3719"/>
              <a:gd name="T52" fmla="*/ 2147483646 w 3719"/>
              <a:gd name="T53" fmla="*/ 2147483646 h 3719"/>
              <a:gd name="T54" fmla="*/ 2147483646 w 3719"/>
              <a:gd name="T55" fmla="*/ 2147483646 h 3719"/>
              <a:gd name="T56" fmla="*/ 2147483646 w 3719"/>
              <a:gd name="T57" fmla="*/ 2147483646 h 3719"/>
              <a:gd name="T58" fmla="*/ 2147483646 w 3719"/>
              <a:gd name="T59" fmla="*/ 2147483646 h 3719"/>
              <a:gd name="T60" fmla="*/ 2147483646 w 3719"/>
              <a:gd name="T61" fmla="*/ 2147483646 h 3719"/>
              <a:gd name="T62" fmla="*/ 2147483646 w 3719"/>
              <a:gd name="T63" fmla="*/ 2147483646 h 3719"/>
              <a:gd name="T64" fmla="*/ 2147483646 w 3719"/>
              <a:gd name="T65" fmla="*/ 2147483646 h 3719"/>
              <a:gd name="T66" fmla="*/ 2147483646 w 3719"/>
              <a:gd name="T67" fmla="*/ 2147483646 h 3719"/>
              <a:gd name="T68" fmla="*/ 2147483646 w 3719"/>
              <a:gd name="T69" fmla="*/ 2147483646 h 3719"/>
              <a:gd name="T70" fmla="*/ 2147483646 w 3719"/>
              <a:gd name="T71" fmla="*/ 0 h 3719"/>
              <a:gd name="T72" fmla="*/ 0 w 3719"/>
              <a:gd name="T73" fmla="*/ 2147483646 h 3719"/>
              <a:gd name="T74" fmla="*/ 2147483646 w 3719"/>
              <a:gd name="T75" fmla="*/ 2147483646 h 3719"/>
              <a:gd name="T76" fmla="*/ 2147483646 w 3719"/>
              <a:gd name="T77" fmla="*/ 2147483646 h 3719"/>
              <a:gd name="T78" fmla="*/ 2147483646 w 3719"/>
              <a:gd name="T79" fmla="*/ 2147483646 h 3719"/>
              <a:gd name="T80" fmla="*/ 2147483646 w 3719"/>
              <a:gd name="T81" fmla="*/ 2147483646 h 3719"/>
              <a:gd name="T82" fmla="*/ 2147483646 w 3719"/>
              <a:gd name="T83" fmla="*/ 2147483646 h 371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719"/>
              <a:gd name="T127" fmla="*/ 0 h 3719"/>
              <a:gd name="T128" fmla="*/ 3719 w 3719"/>
              <a:gd name="T129" fmla="*/ 3719 h 3719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719" h="3719">
                <a:moveTo>
                  <a:pt x="2702" y="1860"/>
                </a:moveTo>
                <a:cubicBezTo>
                  <a:pt x="2702" y="2324"/>
                  <a:pt x="2324" y="2702"/>
                  <a:pt x="1860" y="2702"/>
                </a:cubicBezTo>
                <a:cubicBezTo>
                  <a:pt x="1395" y="2702"/>
                  <a:pt x="1017" y="2324"/>
                  <a:pt x="1017" y="1860"/>
                </a:cubicBezTo>
                <a:cubicBezTo>
                  <a:pt x="1017" y="1395"/>
                  <a:pt x="1395" y="1017"/>
                  <a:pt x="1860" y="1017"/>
                </a:cubicBezTo>
                <a:cubicBezTo>
                  <a:pt x="1964" y="1017"/>
                  <a:pt x="2063" y="1036"/>
                  <a:pt x="2155" y="1071"/>
                </a:cubicBezTo>
                <a:lnTo>
                  <a:pt x="2397" y="829"/>
                </a:lnTo>
                <a:cubicBezTo>
                  <a:pt x="2236" y="745"/>
                  <a:pt x="2054" y="697"/>
                  <a:pt x="1860" y="697"/>
                </a:cubicBezTo>
                <a:cubicBezTo>
                  <a:pt x="1218" y="697"/>
                  <a:pt x="697" y="1218"/>
                  <a:pt x="697" y="1860"/>
                </a:cubicBezTo>
                <a:cubicBezTo>
                  <a:pt x="697" y="2501"/>
                  <a:pt x="1218" y="3022"/>
                  <a:pt x="1860" y="3022"/>
                </a:cubicBezTo>
                <a:cubicBezTo>
                  <a:pt x="2501" y="3022"/>
                  <a:pt x="3022" y="2501"/>
                  <a:pt x="3022" y="1860"/>
                </a:cubicBezTo>
                <a:cubicBezTo>
                  <a:pt x="3022" y="1666"/>
                  <a:pt x="2974" y="1483"/>
                  <a:pt x="2889" y="1322"/>
                </a:cubicBezTo>
                <a:lnTo>
                  <a:pt x="2649" y="1564"/>
                </a:lnTo>
                <a:cubicBezTo>
                  <a:pt x="2683" y="1656"/>
                  <a:pt x="2702" y="1756"/>
                  <a:pt x="2702" y="1860"/>
                </a:cubicBezTo>
                <a:close/>
                <a:moveTo>
                  <a:pt x="1860" y="1337"/>
                </a:moveTo>
                <a:cubicBezTo>
                  <a:pt x="1571" y="1337"/>
                  <a:pt x="1337" y="1571"/>
                  <a:pt x="1337" y="1860"/>
                </a:cubicBezTo>
                <a:cubicBezTo>
                  <a:pt x="1337" y="2148"/>
                  <a:pt x="1571" y="2383"/>
                  <a:pt x="1860" y="2383"/>
                </a:cubicBezTo>
                <a:cubicBezTo>
                  <a:pt x="2148" y="2383"/>
                  <a:pt x="2383" y="2148"/>
                  <a:pt x="2383" y="1860"/>
                </a:cubicBezTo>
                <a:cubicBezTo>
                  <a:pt x="2383" y="1757"/>
                  <a:pt x="2353" y="1662"/>
                  <a:pt x="2302" y="1581"/>
                </a:cubicBezTo>
                <a:lnTo>
                  <a:pt x="2897" y="986"/>
                </a:lnTo>
                <a:lnTo>
                  <a:pt x="3226" y="986"/>
                </a:lnTo>
                <a:lnTo>
                  <a:pt x="3719" y="493"/>
                </a:lnTo>
                <a:lnTo>
                  <a:pt x="3243" y="476"/>
                </a:lnTo>
                <a:lnTo>
                  <a:pt x="3226" y="0"/>
                </a:lnTo>
                <a:lnTo>
                  <a:pt x="2733" y="493"/>
                </a:lnTo>
                <a:lnTo>
                  <a:pt x="2733" y="822"/>
                </a:lnTo>
                <a:lnTo>
                  <a:pt x="2138" y="1417"/>
                </a:lnTo>
                <a:cubicBezTo>
                  <a:pt x="2057" y="1366"/>
                  <a:pt x="1962" y="1337"/>
                  <a:pt x="1860" y="1337"/>
                </a:cubicBezTo>
                <a:close/>
                <a:moveTo>
                  <a:pt x="3228" y="1219"/>
                </a:moveTo>
                <a:cubicBezTo>
                  <a:pt x="3319" y="1414"/>
                  <a:pt x="3371" y="1630"/>
                  <a:pt x="3371" y="1860"/>
                </a:cubicBezTo>
                <a:cubicBezTo>
                  <a:pt x="3371" y="2693"/>
                  <a:pt x="2693" y="3371"/>
                  <a:pt x="1860" y="3371"/>
                </a:cubicBezTo>
                <a:cubicBezTo>
                  <a:pt x="1026" y="3371"/>
                  <a:pt x="349" y="2693"/>
                  <a:pt x="349" y="1860"/>
                </a:cubicBezTo>
                <a:cubicBezTo>
                  <a:pt x="349" y="1026"/>
                  <a:pt x="1026" y="349"/>
                  <a:pt x="1860" y="349"/>
                </a:cubicBezTo>
                <a:cubicBezTo>
                  <a:pt x="2089" y="349"/>
                  <a:pt x="2306" y="400"/>
                  <a:pt x="2500" y="491"/>
                </a:cubicBezTo>
                <a:cubicBezTo>
                  <a:pt x="2501" y="430"/>
                  <a:pt x="2525" y="372"/>
                  <a:pt x="2568" y="329"/>
                </a:cubicBezTo>
                <a:lnTo>
                  <a:pt x="2697" y="200"/>
                </a:lnTo>
                <a:cubicBezTo>
                  <a:pt x="2446" y="72"/>
                  <a:pt x="2161" y="0"/>
                  <a:pt x="1860" y="0"/>
                </a:cubicBezTo>
                <a:cubicBezTo>
                  <a:pt x="832" y="0"/>
                  <a:pt x="0" y="832"/>
                  <a:pt x="0" y="1860"/>
                </a:cubicBezTo>
                <a:cubicBezTo>
                  <a:pt x="0" y="2887"/>
                  <a:pt x="832" y="3719"/>
                  <a:pt x="1860" y="3719"/>
                </a:cubicBezTo>
                <a:cubicBezTo>
                  <a:pt x="2887" y="3719"/>
                  <a:pt x="3719" y="2887"/>
                  <a:pt x="3719" y="1860"/>
                </a:cubicBezTo>
                <a:cubicBezTo>
                  <a:pt x="3719" y="1558"/>
                  <a:pt x="3647" y="1273"/>
                  <a:pt x="3520" y="1022"/>
                </a:cubicBezTo>
                <a:lnTo>
                  <a:pt x="3390" y="1151"/>
                </a:lnTo>
                <a:cubicBezTo>
                  <a:pt x="3347" y="1194"/>
                  <a:pt x="3289" y="1219"/>
                  <a:pt x="3228" y="121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19"/>
                            </p:stCondLst>
                            <p:childTnLst>
                              <p:par>
                                <p:cTn id="2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19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19"/>
                            </p:stCondLst>
                            <p:childTnLst>
                              <p:par>
                                <p:cTn id="3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19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19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19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19"/>
                            </p:stCondLst>
                            <p:childTnLst>
                              <p:par>
                                <p:cTn id="6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19"/>
                            </p:stCondLst>
                            <p:childTnLst>
                              <p:par>
                                <p:cTn id="6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19"/>
                            </p:stCondLst>
                            <p:childTnLst>
                              <p:par>
                                <p:cTn id="7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19"/>
                            </p:stCondLst>
                            <p:childTnLst>
                              <p:par>
                                <p:cTn id="8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519"/>
                            </p:stCondLst>
                            <p:childTnLst>
                              <p:par>
                                <p:cTn id="9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19"/>
                            </p:stCondLst>
                            <p:childTnLst>
                              <p:par>
                                <p:cTn id="9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519"/>
                            </p:stCondLst>
                            <p:childTnLst>
                              <p:par>
                                <p:cTn id="10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7019"/>
                            </p:stCondLst>
                            <p:childTnLst>
                              <p:par>
                                <p:cTn id="1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40" grpId="0" animBg="1"/>
      <p:bldP spid="40" grpId="1" animBg="1"/>
      <p:bldP spid="10" grpId="0" animBg="1"/>
      <p:bldP spid="12" grpId="0" animBg="1"/>
      <p:bldP spid="13" grpId="0"/>
      <p:bldP spid="7" grpId="0" animBg="1"/>
      <p:bldP spid="7" grpId="1" animBg="1"/>
      <p:bldP spid="15" grpId="0"/>
      <p:bldP spid="4" grpId="0"/>
      <p:bldP spid="19" grpId="0"/>
      <p:bldP spid="5" grpId="0" animBg="1"/>
      <p:bldP spid="21" grpId="0" animBg="1"/>
      <p:bldP spid="21" grpId="1" animBg="1"/>
      <p:bldP spid="22" grpId="0" animBg="1"/>
      <p:bldP spid="23" grpId="0" animBg="1"/>
      <p:bldP spid="23" grpId="1" animBg="1"/>
      <p:bldP spid="24" grpId="0" animBg="1"/>
      <p:bldP spid="25" grpId="0" animBg="1"/>
      <p:bldP spid="25" grpId="1" animBg="1"/>
      <p:bldP spid="30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ChangeArrowheads="1"/>
          </p:cNvSpPr>
          <p:nvPr/>
        </p:nvSpPr>
        <p:spPr bwMode="auto">
          <a:xfrm>
            <a:off x="0" y="223838"/>
            <a:ext cx="357188" cy="647700"/>
          </a:xfrm>
          <a:custGeom>
            <a:avLst/>
            <a:gdLst>
              <a:gd name="T0" fmla="*/ 0 w 519"/>
              <a:gd name="T1" fmla="*/ 2147483646 h 1050"/>
              <a:gd name="T2" fmla="*/ 2147483646 w 519"/>
              <a:gd name="T3" fmla="*/ 2147483646 h 1050"/>
              <a:gd name="T4" fmla="*/ 2147483646 w 519"/>
              <a:gd name="T5" fmla="*/ 2147483646 h 1050"/>
              <a:gd name="T6" fmla="*/ 0 w 519"/>
              <a:gd name="T7" fmla="*/ 0 h 1050"/>
              <a:gd name="T8" fmla="*/ 0 w 519"/>
              <a:gd name="T9" fmla="*/ 2147483646 h 10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9"/>
              <a:gd name="T16" fmla="*/ 0 h 1050"/>
              <a:gd name="T17" fmla="*/ 519 w 519"/>
              <a:gd name="T18" fmla="*/ 1050 h 10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9" h="1050">
                <a:moveTo>
                  <a:pt x="0" y="1050"/>
                </a:moveTo>
                <a:lnTo>
                  <a:pt x="510" y="540"/>
                </a:lnTo>
                <a:cubicBezTo>
                  <a:pt x="519" y="532"/>
                  <a:pt x="519" y="518"/>
                  <a:pt x="510" y="510"/>
                </a:cubicBezTo>
                <a:lnTo>
                  <a:pt x="0" y="0"/>
                </a:lnTo>
                <a:lnTo>
                  <a:pt x="0" y="1050"/>
                </a:lnTo>
                <a:close/>
              </a:path>
            </a:pathLst>
          </a:custGeom>
          <a:solidFill>
            <a:srgbClr val="5764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Freeform 6"/>
          <p:cNvSpPr>
            <a:spLocks noChangeArrowheads="1"/>
          </p:cNvSpPr>
          <p:nvPr/>
        </p:nvSpPr>
        <p:spPr bwMode="auto">
          <a:xfrm>
            <a:off x="0" y="63500"/>
            <a:ext cx="355600" cy="647700"/>
          </a:xfrm>
          <a:custGeom>
            <a:avLst/>
            <a:gdLst>
              <a:gd name="T0" fmla="*/ 0 w 518"/>
              <a:gd name="T1" fmla="*/ 2147483646 h 1051"/>
              <a:gd name="T2" fmla="*/ 2147483646 w 518"/>
              <a:gd name="T3" fmla="*/ 2147483646 h 1051"/>
              <a:gd name="T4" fmla="*/ 2147483646 w 518"/>
              <a:gd name="T5" fmla="*/ 2147483646 h 1051"/>
              <a:gd name="T6" fmla="*/ 0 w 518"/>
              <a:gd name="T7" fmla="*/ 0 h 1051"/>
              <a:gd name="T8" fmla="*/ 0 w 518"/>
              <a:gd name="T9" fmla="*/ 2147483646 h 10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8"/>
              <a:gd name="T16" fmla="*/ 0 h 1051"/>
              <a:gd name="T17" fmla="*/ 518 w 518"/>
              <a:gd name="T18" fmla="*/ 1051 h 10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8" h="1051">
                <a:moveTo>
                  <a:pt x="0" y="1051"/>
                </a:moveTo>
                <a:lnTo>
                  <a:pt x="508" y="543"/>
                </a:lnTo>
                <a:cubicBezTo>
                  <a:pt x="518" y="533"/>
                  <a:pt x="518" y="518"/>
                  <a:pt x="508" y="508"/>
                </a:cubicBezTo>
                <a:lnTo>
                  <a:pt x="0" y="0"/>
                </a:lnTo>
                <a:lnTo>
                  <a:pt x="0" y="10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481013" y="155575"/>
            <a:ext cx="3313112" cy="5857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b="1" dirty="0" smtClean="0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SWOT</a:t>
            </a:r>
            <a:r>
              <a:rPr lang="zh-CN" altLang="en-US" b="1" dirty="0" smtClean="0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分析</a:t>
            </a:r>
            <a:endParaRPr lang="zh-CN" altLang="en-US" b="1" dirty="0">
              <a:solidFill>
                <a:schemeClr val="accent3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6" name="Freeform 5"/>
          <p:cNvSpPr>
            <a:spLocks noChangeArrowheads="1"/>
          </p:cNvSpPr>
          <p:nvPr/>
        </p:nvSpPr>
        <p:spPr bwMode="auto">
          <a:xfrm>
            <a:off x="5976938" y="3765550"/>
            <a:ext cx="1704975" cy="1663700"/>
          </a:xfrm>
          <a:custGeom>
            <a:avLst/>
            <a:gdLst>
              <a:gd name="T0" fmla="*/ 2147483646 w 1727"/>
              <a:gd name="T1" fmla="*/ 0 h 1685"/>
              <a:gd name="T2" fmla="*/ 2147483646 w 1727"/>
              <a:gd name="T3" fmla="*/ 0 h 1685"/>
              <a:gd name="T4" fmla="*/ 2147483646 w 1727"/>
              <a:gd name="T5" fmla="*/ 2147483646 h 1685"/>
              <a:gd name="T6" fmla="*/ 2147483646 w 1727"/>
              <a:gd name="T7" fmla="*/ 2147483646 h 1685"/>
              <a:gd name="T8" fmla="*/ 2147483646 w 1727"/>
              <a:gd name="T9" fmla="*/ 2147483646 h 1685"/>
              <a:gd name="T10" fmla="*/ 2147483646 w 1727"/>
              <a:gd name="T11" fmla="*/ 2147483646 h 1685"/>
              <a:gd name="T12" fmla="*/ 2147483646 w 1727"/>
              <a:gd name="T13" fmla="*/ 0 h 168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27"/>
              <a:gd name="T22" fmla="*/ 0 h 1685"/>
              <a:gd name="T23" fmla="*/ 1727 w 1727"/>
              <a:gd name="T24" fmla="*/ 1685 h 168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27" h="1685">
                <a:moveTo>
                  <a:pt x="24" y="0"/>
                </a:moveTo>
                <a:cubicBezTo>
                  <a:pt x="334" y="0"/>
                  <a:pt x="644" y="0"/>
                  <a:pt x="954" y="0"/>
                </a:cubicBezTo>
                <a:cubicBezTo>
                  <a:pt x="1403" y="24"/>
                  <a:pt x="1727" y="492"/>
                  <a:pt x="1714" y="761"/>
                </a:cubicBezTo>
                <a:cubicBezTo>
                  <a:pt x="1714" y="1069"/>
                  <a:pt x="1714" y="1377"/>
                  <a:pt x="1714" y="1685"/>
                </a:cubicBezTo>
                <a:cubicBezTo>
                  <a:pt x="1405" y="1685"/>
                  <a:pt x="1095" y="1685"/>
                  <a:pt x="785" y="1685"/>
                </a:cubicBezTo>
                <a:cubicBezTo>
                  <a:pt x="315" y="1681"/>
                  <a:pt x="0" y="1230"/>
                  <a:pt x="13" y="772"/>
                </a:cubicBezTo>
                <a:cubicBezTo>
                  <a:pt x="17" y="514"/>
                  <a:pt x="20" y="257"/>
                  <a:pt x="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Freeform 6"/>
          <p:cNvSpPr>
            <a:spLocks noChangeArrowheads="1"/>
          </p:cNvSpPr>
          <p:nvPr/>
        </p:nvSpPr>
        <p:spPr bwMode="auto">
          <a:xfrm>
            <a:off x="5976938" y="1992313"/>
            <a:ext cx="1704975" cy="1663700"/>
          </a:xfrm>
          <a:custGeom>
            <a:avLst/>
            <a:gdLst>
              <a:gd name="T0" fmla="*/ 2147483646 w 1727"/>
              <a:gd name="T1" fmla="*/ 2147483646 h 1685"/>
              <a:gd name="T2" fmla="*/ 2147483646 w 1727"/>
              <a:gd name="T3" fmla="*/ 2147483646 h 1685"/>
              <a:gd name="T4" fmla="*/ 2147483646 w 1727"/>
              <a:gd name="T5" fmla="*/ 2147483646 h 1685"/>
              <a:gd name="T6" fmla="*/ 2147483646 w 1727"/>
              <a:gd name="T7" fmla="*/ 0 h 1685"/>
              <a:gd name="T8" fmla="*/ 2147483646 w 1727"/>
              <a:gd name="T9" fmla="*/ 0 h 1685"/>
              <a:gd name="T10" fmla="*/ 2147483646 w 1727"/>
              <a:gd name="T11" fmla="*/ 2147483646 h 1685"/>
              <a:gd name="T12" fmla="*/ 2147483646 w 1727"/>
              <a:gd name="T13" fmla="*/ 2147483646 h 168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27"/>
              <a:gd name="T22" fmla="*/ 0 h 1685"/>
              <a:gd name="T23" fmla="*/ 1727 w 1727"/>
              <a:gd name="T24" fmla="*/ 1685 h 168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27" h="1685">
                <a:moveTo>
                  <a:pt x="24" y="1685"/>
                </a:moveTo>
                <a:cubicBezTo>
                  <a:pt x="334" y="1685"/>
                  <a:pt x="644" y="1685"/>
                  <a:pt x="954" y="1685"/>
                </a:cubicBezTo>
                <a:cubicBezTo>
                  <a:pt x="1403" y="1661"/>
                  <a:pt x="1727" y="1194"/>
                  <a:pt x="1714" y="924"/>
                </a:cubicBezTo>
                <a:cubicBezTo>
                  <a:pt x="1714" y="616"/>
                  <a:pt x="1714" y="308"/>
                  <a:pt x="1714" y="0"/>
                </a:cubicBezTo>
                <a:cubicBezTo>
                  <a:pt x="1405" y="0"/>
                  <a:pt x="1095" y="0"/>
                  <a:pt x="785" y="0"/>
                </a:cubicBezTo>
                <a:cubicBezTo>
                  <a:pt x="315" y="4"/>
                  <a:pt x="0" y="455"/>
                  <a:pt x="13" y="914"/>
                </a:cubicBezTo>
                <a:cubicBezTo>
                  <a:pt x="17" y="1171"/>
                  <a:pt x="20" y="1428"/>
                  <a:pt x="24" y="16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" name="Freeform 7"/>
          <p:cNvSpPr>
            <a:spLocks noChangeArrowheads="1"/>
          </p:cNvSpPr>
          <p:nvPr/>
        </p:nvSpPr>
        <p:spPr bwMode="auto">
          <a:xfrm>
            <a:off x="4222750" y="3765550"/>
            <a:ext cx="1704975" cy="1663700"/>
          </a:xfrm>
          <a:custGeom>
            <a:avLst/>
            <a:gdLst>
              <a:gd name="T0" fmla="*/ 2147483646 w 1727"/>
              <a:gd name="T1" fmla="*/ 0 h 1685"/>
              <a:gd name="T2" fmla="*/ 2147483646 w 1727"/>
              <a:gd name="T3" fmla="*/ 0 h 1685"/>
              <a:gd name="T4" fmla="*/ 2147483646 w 1727"/>
              <a:gd name="T5" fmla="*/ 2147483646 h 1685"/>
              <a:gd name="T6" fmla="*/ 2147483646 w 1727"/>
              <a:gd name="T7" fmla="*/ 2147483646 h 1685"/>
              <a:gd name="T8" fmla="*/ 2147483646 w 1727"/>
              <a:gd name="T9" fmla="*/ 2147483646 h 1685"/>
              <a:gd name="T10" fmla="*/ 2147483646 w 1727"/>
              <a:gd name="T11" fmla="*/ 2147483646 h 1685"/>
              <a:gd name="T12" fmla="*/ 2147483646 w 1727"/>
              <a:gd name="T13" fmla="*/ 0 h 168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27"/>
              <a:gd name="T22" fmla="*/ 0 h 1685"/>
              <a:gd name="T23" fmla="*/ 1727 w 1727"/>
              <a:gd name="T24" fmla="*/ 1685 h 168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27" h="1685">
                <a:moveTo>
                  <a:pt x="1704" y="0"/>
                </a:moveTo>
                <a:cubicBezTo>
                  <a:pt x="1394" y="0"/>
                  <a:pt x="1084" y="0"/>
                  <a:pt x="774" y="0"/>
                </a:cubicBezTo>
                <a:cubicBezTo>
                  <a:pt x="325" y="24"/>
                  <a:pt x="0" y="492"/>
                  <a:pt x="13" y="761"/>
                </a:cubicBezTo>
                <a:cubicBezTo>
                  <a:pt x="13" y="1069"/>
                  <a:pt x="13" y="1377"/>
                  <a:pt x="13" y="1685"/>
                </a:cubicBezTo>
                <a:cubicBezTo>
                  <a:pt x="323" y="1685"/>
                  <a:pt x="633" y="1685"/>
                  <a:pt x="943" y="1685"/>
                </a:cubicBezTo>
                <a:cubicBezTo>
                  <a:pt x="1413" y="1681"/>
                  <a:pt x="1727" y="1230"/>
                  <a:pt x="1714" y="772"/>
                </a:cubicBezTo>
                <a:cubicBezTo>
                  <a:pt x="1711" y="514"/>
                  <a:pt x="1707" y="257"/>
                  <a:pt x="1704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" name="Freeform 8"/>
          <p:cNvSpPr>
            <a:spLocks noChangeArrowheads="1"/>
          </p:cNvSpPr>
          <p:nvPr/>
        </p:nvSpPr>
        <p:spPr bwMode="auto">
          <a:xfrm>
            <a:off x="4222750" y="1992313"/>
            <a:ext cx="1704975" cy="1663700"/>
          </a:xfrm>
          <a:custGeom>
            <a:avLst/>
            <a:gdLst>
              <a:gd name="T0" fmla="*/ 2147483646 w 1727"/>
              <a:gd name="T1" fmla="*/ 2147483646 h 1685"/>
              <a:gd name="T2" fmla="*/ 2147483646 w 1727"/>
              <a:gd name="T3" fmla="*/ 2147483646 h 1685"/>
              <a:gd name="T4" fmla="*/ 2147483646 w 1727"/>
              <a:gd name="T5" fmla="*/ 2147483646 h 1685"/>
              <a:gd name="T6" fmla="*/ 2147483646 w 1727"/>
              <a:gd name="T7" fmla="*/ 0 h 1685"/>
              <a:gd name="T8" fmla="*/ 2147483646 w 1727"/>
              <a:gd name="T9" fmla="*/ 0 h 1685"/>
              <a:gd name="T10" fmla="*/ 2147483646 w 1727"/>
              <a:gd name="T11" fmla="*/ 2147483646 h 1685"/>
              <a:gd name="T12" fmla="*/ 2147483646 w 1727"/>
              <a:gd name="T13" fmla="*/ 2147483646 h 168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27"/>
              <a:gd name="T22" fmla="*/ 0 h 1685"/>
              <a:gd name="T23" fmla="*/ 1727 w 1727"/>
              <a:gd name="T24" fmla="*/ 1685 h 168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27" h="1685">
                <a:moveTo>
                  <a:pt x="1704" y="1685"/>
                </a:moveTo>
                <a:cubicBezTo>
                  <a:pt x="1394" y="1685"/>
                  <a:pt x="1084" y="1685"/>
                  <a:pt x="774" y="1685"/>
                </a:cubicBezTo>
                <a:cubicBezTo>
                  <a:pt x="325" y="1661"/>
                  <a:pt x="0" y="1194"/>
                  <a:pt x="13" y="924"/>
                </a:cubicBezTo>
                <a:cubicBezTo>
                  <a:pt x="13" y="616"/>
                  <a:pt x="13" y="308"/>
                  <a:pt x="13" y="0"/>
                </a:cubicBezTo>
                <a:cubicBezTo>
                  <a:pt x="323" y="0"/>
                  <a:pt x="633" y="0"/>
                  <a:pt x="943" y="0"/>
                </a:cubicBezTo>
                <a:cubicBezTo>
                  <a:pt x="1413" y="4"/>
                  <a:pt x="1727" y="455"/>
                  <a:pt x="1714" y="914"/>
                </a:cubicBezTo>
                <a:cubicBezTo>
                  <a:pt x="1711" y="1171"/>
                  <a:pt x="1707" y="1428"/>
                  <a:pt x="1704" y="168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" name="Oval 10"/>
          <p:cNvSpPr>
            <a:spLocks noChangeArrowheads="1"/>
          </p:cNvSpPr>
          <p:nvPr/>
        </p:nvSpPr>
        <p:spPr bwMode="auto">
          <a:xfrm>
            <a:off x="4711700" y="2409825"/>
            <a:ext cx="776288" cy="7747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778375" y="2443163"/>
            <a:ext cx="6429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4000" b="1">
                <a:solidFill>
                  <a:schemeClr val="tx1"/>
                </a:solidFill>
                <a:sym typeface="Arial" panose="020B0604020202020204" pitchFamily="34" charset="0"/>
              </a:rPr>
              <a:t>S</a:t>
            </a:r>
            <a:endParaRPr lang="zh-CN" altLang="en-US" sz="4000" b="1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97788" y="1687513"/>
            <a:ext cx="2865437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400" b="1" dirty="0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劣势</a:t>
            </a:r>
            <a:r>
              <a:rPr lang="en-US" altLang="zh-CN" sz="2400" dirty="0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(Weaknesses)</a:t>
            </a:r>
            <a:endParaRPr lang="zh-CN" altLang="en-US" sz="2400" dirty="0">
              <a:solidFill>
                <a:schemeClr val="accent3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97788" y="2124075"/>
            <a:ext cx="3657600" cy="147637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>
              <a:defRPr>
                <a:latin typeface="+mn-ea"/>
                <a:ea typeface="+mn-ea"/>
              </a:defRPr>
            </a:lvl1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dirty="0" smtClean="0">
                <a:solidFill>
                  <a:schemeClr val="accent3"/>
                </a:solidFill>
                <a:latin typeface="Arial" panose="020B0604020202020204"/>
                <a:sym typeface="Arial" panose="020B0604020202020204"/>
              </a:rPr>
              <a:t>1</a:t>
            </a:r>
            <a:r>
              <a:rPr lang="zh-CN" altLang="en-US" dirty="0" smtClean="0">
                <a:solidFill>
                  <a:schemeClr val="accent3"/>
                </a:solidFill>
                <a:latin typeface="Arial" panose="020B0604020202020204"/>
                <a:sym typeface="Arial" panose="020B0604020202020204"/>
              </a:rPr>
              <a:t>、学历方面有劣势，在研究生盛行的时代本科生劣势明显。</a:t>
            </a:r>
            <a:endParaRPr lang="en-US" altLang="zh-CN" dirty="0" smtClean="0">
              <a:solidFill>
                <a:schemeClr val="accent3"/>
              </a:solidFill>
              <a:latin typeface="Arial" panose="020B0604020202020204"/>
              <a:sym typeface="Arial" panose="020B0604020202020204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dirty="0" smtClean="0">
                <a:solidFill>
                  <a:schemeClr val="accent3"/>
                </a:solidFill>
                <a:latin typeface="Arial" panose="020B0604020202020204"/>
                <a:sym typeface="Arial" panose="020B0604020202020204"/>
              </a:rPr>
              <a:t>2</a:t>
            </a:r>
            <a:r>
              <a:rPr lang="zh-CN" altLang="en-US" dirty="0" smtClean="0">
                <a:solidFill>
                  <a:schemeClr val="accent3"/>
                </a:solidFill>
                <a:latin typeface="Arial" panose="020B0604020202020204"/>
                <a:sym typeface="Arial" panose="020B0604020202020204"/>
              </a:rPr>
              <a:t>、家庭劣势：普通家庭长大，使得眼界有一定的局限，能获得的家庭资源有限。</a:t>
            </a:r>
            <a:endParaRPr lang="zh-CN" altLang="en-US" dirty="0">
              <a:solidFill>
                <a:schemeClr val="accent3"/>
              </a:solidFill>
              <a:latin typeface="Arial" panose="020B0604020202020204"/>
              <a:sym typeface="Arial" panose="020B0604020202020204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68388" y="1687513"/>
            <a:ext cx="290671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400" b="1" dirty="0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优势</a:t>
            </a:r>
            <a:r>
              <a:rPr lang="en-US" altLang="zh-CN" sz="2400" dirty="0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(Strengths)</a:t>
            </a:r>
            <a:endParaRPr lang="zh-CN" altLang="en-US" sz="2400" dirty="0">
              <a:solidFill>
                <a:schemeClr val="accent3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8025" y="2124075"/>
            <a:ext cx="3430588" cy="147637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>
              <a:defRPr>
                <a:latin typeface="+mn-ea"/>
                <a:ea typeface="+mn-ea"/>
              </a:defRPr>
            </a:lvl1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dirty="0" smtClean="0">
                <a:solidFill>
                  <a:schemeClr val="accent3"/>
                </a:solidFill>
                <a:latin typeface="Arial" panose="020B0604020202020204"/>
                <a:sym typeface="Arial" panose="020B0604020202020204"/>
              </a:rPr>
              <a:t>1</a:t>
            </a:r>
            <a:r>
              <a:rPr lang="zh-CN" altLang="en-US" dirty="0" smtClean="0">
                <a:solidFill>
                  <a:schemeClr val="accent3"/>
                </a:solidFill>
                <a:latin typeface="Arial" panose="020B0604020202020204"/>
                <a:sym typeface="Arial" panose="020B0604020202020204"/>
              </a:rPr>
              <a:t>、专业有优势，属热门专业。</a:t>
            </a:r>
            <a:endParaRPr lang="en-US" altLang="zh-CN" dirty="0" smtClean="0">
              <a:solidFill>
                <a:schemeClr val="accent3"/>
              </a:solidFill>
              <a:latin typeface="Arial" panose="020B0604020202020204"/>
              <a:sym typeface="Arial" panose="020B0604020202020204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dirty="0" smtClean="0">
                <a:solidFill>
                  <a:schemeClr val="accent3"/>
                </a:solidFill>
                <a:latin typeface="Arial" panose="020B0604020202020204"/>
                <a:sym typeface="Arial" panose="020B0604020202020204"/>
              </a:rPr>
              <a:t>2</a:t>
            </a:r>
            <a:r>
              <a:rPr lang="zh-CN" altLang="en-US" dirty="0" smtClean="0">
                <a:solidFill>
                  <a:schemeClr val="accent3"/>
                </a:solidFill>
                <a:latin typeface="Arial" panose="020B0604020202020204"/>
                <a:sym typeface="Arial" panose="020B0604020202020204"/>
              </a:rPr>
              <a:t>、特长有优势，成绩优秀，有大公司实习经验。</a:t>
            </a:r>
            <a:endParaRPr lang="en-US" altLang="zh-CN" dirty="0" smtClean="0">
              <a:solidFill>
                <a:schemeClr val="accent3"/>
              </a:solidFill>
              <a:latin typeface="Arial" panose="020B0604020202020204"/>
              <a:sym typeface="Arial" panose="020B0604020202020204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dirty="0" smtClean="0">
                <a:solidFill>
                  <a:schemeClr val="accent3"/>
                </a:solidFill>
                <a:latin typeface="Arial" panose="020B0604020202020204"/>
                <a:sym typeface="Arial" panose="020B0604020202020204"/>
              </a:rPr>
              <a:t>3</a:t>
            </a:r>
            <a:r>
              <a:rPr lang="zh-CN" altLang="en-US" dirty="0" smtClean="0">
                <a:solidFill>
                  <a:schemeClr val="accent3"/>
                </a:solidFill>
                <a:latin typeface="Arial" panose="020B0604020202020204"/>
                <a:sym typeface="Arial" panose="020B0604020202020204"/>
              </a:rPr>
              <a:t>、能力有优势，担任过学生会干部，获得优干等称号。</a:t>
            </a:r>
            <a:endParaRPr lang="zh-CN" altLang="en-US" dirty="0">
              <a:solidFill>
                <a:schemeClr val="accent3"/>
              </a:solidFill>
              <a:latin typeface="Arial" panose="020B0604020202020204"/>
              <a:sym typeface="Arial" panose="020B0604020202020204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97788" y="4675188"/>
            <a:ext cx="3657600" cy="120015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>
              <a:defRPr>
                <a:latin typeface="+mn-ea"/>
                <a:ea typeface="+mn-ea"/>
              </a:defRPr>
            </a:lvl1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dirty="0" smtClean="0">
                <a:solidFill>
                  <a:schemeClr val="accent3"/>
                </a:solidFill>
                <a:latin typeface="Arial" panose="020B0604020202020204"/>
                <a:sym typeface="Arial" panose="020B0604020202020204"/>
              </a:rPr>
              <a:t>1</a:t>
            </a:r>
            <a:r>
              <a:rPr lang="zh-CN" altLang="en-US" dirty="0" smtClean="0">
                <a:solidFill>
                  <a:schemeClr val="accent3"/>
                </a:solidFill>
                <a:latin typeface="Arial" panose="020B0604020202020204"/>
                <a:sym typeface="Arial" panose="020B0604020202020204"/>
              </a:rPr>
              <a:t>、如果参加了工作，就失去了进一步深造机会。</a:t>
            </a:r>
            <a:endParaRPr lang="en-US" altLang="zh-CN" dirty="0" smtClean="0">
              <a:solidFill>
                <a:schemeClr val="accent3"/>
              </a:solidFill>
              <a:latin typeface="Arial" panose="020B0604020202020204"/>
              <a:sym typeface="Arial" panose="020B0604020202020204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dirty="0" smtClean="0">
                <a:solidFill>
                  <a:schemeClr val="accent3"/>
                </a:solidFill>
                <a:latin typeface="Arial" panose="020B0604020202020204"/>
                <a:sym typeface="Arial" panose="020B0604020202020204"/>
              </a:rPr>
              <a:t>2</a:t>
            </a:r>
            <a:r>
              <a:rPr lang="zh-CN" altLang="en-US" dirty="0" smtClean="0">
                <a:solidFill>
                  <a:schemeClr val="accent3"/>
                </a:solidFill>
                <a:latin typeface="Arial" panose="020B0604020202020204"/>
                <a:sym typeface="Arial" panose="020B0604020202020204"/>
              </a:rPr>
              <a:t>、本科学历在本行业中发展空间越来越小。</a:t>
            </a:r>
            <a:endParaRPr lang="zh-CN" altLang="en-US" dirty="0">
              <a:solidFill>
                <a:schemeClr val="accent3"/>
              </a:solidFill>
              <a:latin typeface="Arial" panose="020B0604020202020204"/>
              <a:sym typeface="Arial" panose="020B0604020202020204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8025" y="4675188"/>
            <a:ext cx="3430588" cy="120015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>
              <a:defRPr>
                <a:latin typeface="+mn-ea"/>
                <a:ea typeface="+mn-ea"/>
              </a:defRPr>
            </a:lvl1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dirty="0" smtClean="0">
                <a:solidFill>
                  <a:schemeClr val="accent3"/>
                </a:solidFill>
                <a:latin typeface="Arial" panose="020B0604020202020204"/>
                <a:sym typeface="Arial" panose="020B0604020202020204"/>
              </a:rPr>
              <a:t>1</a:t>
            </a:r>
            <a:r>
              <a:rPr lang="zh-CN" altLang="en-US" dirty="0" smtClean="0">
                <a:solidFill>
                  <a:schemeClr val="accent3"/>
                </a:solidFill>
                <a:latin typeface="Arial" panose="020B0604020202020204"/>
                <a:sym typeface="Arial" panose="020B0604020202020204"/>
              </a:rPr>
              <a:t>、抓紧热门专业，找到工作煅炼自己的业务能力。</a:t>
            </a:r>
            <a:endParaRPr lang="en-US" altLang="zh-CN" dirty="0" smtClean="0">
              <a:solidFill>
                <a:schemeClr val="accent3"/>
              </a:solidFill>
              <a:latin typeface="Arial" panose="020B0604020202020204"/>
              <a:sym typeface="Arial" panose="020B0604020202020204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dirty="0" smtClean="0">
                <a:solidFill>
                  <a:schemeClr val="accent3"/>
                </a:solidFill>
                <a:latin typeface="Arial" panose="020B0604020202020204"/>
                <a:sym typeface="Arial" panose="020B0604020202020204"/>
              </a:rPr>
              <a:t>2</a:t>
            </a:r>
            <a:r>
              <a:rPr lang="zh-CN" altLang="en-US" dirty="0" smtClean="0">
                <a:solidFill>
                  <a:schemeClr val="accent3"/>
                </a:solidFill>
                <a:latin typeface="Arial" panose="020B0604020202020204"/>
                <a:sym typeface="Arial" panose="020B0604020202020204"/>
              </a:rPr>
              <a:t>、发挥能力优势，尽一切机会为自己创造机会。</a:t>
            </a:r>
            <a:endParaRPr lang="en-US" altLang="zh-CN" dirty="0" smtClean="0">
              <a:solidFill>
                <a:schemeClr val="accent3"/>
              </a:solidFill>
              <a:latin typeface="Arial" panose="020B0604020202020204"/>
              <a:sym typeface="Arial" panose="020B0604020202020204"/>
            </a:endParaRPr>
          </a:p>
        </p:txBody>
      </p:sp>
      <p:sp>
        <p:nvSpPr>
          <p:cNvPr id="32" name="Oval 10"/>
          <p:cNvSpPr>
            <a:spLocks noChangeArrowheads="1"/>
          </p:cNvSpPr>
          <p:nvPr/>
        </p:nvSpPr>
        <p:spPr bwMode="auto">
          <a:xfrm>
            <a:off x="6415088" y="2409825"/>
            <a:ext cx="774700" cy="7747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6481763" y="2443163"/>
            <a:ext cx="641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4000" b="1">
                <a:solidFill>
                  <a:schemeClr val="tx1"/>
                </a:solidFill>
                <a:sym typeface="Arial" panose="020B0604020202020204" pitchFamily="34" charset="0"/>
              </a:rPr>
              <a:t>W</a:t>
            </a:r>
            <a:endParaRPr lang="zh-CN" altLang="en-US" sz="4000" b="1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34" name="Oval 10"/>
          <p:cNvSpPr>
            <a:spLocks noChangeArrowheads="1"/>
          </p:cNvSpPr>
          <p:nvPr/>
        </p:nvSpPr>
        <p:spPr bwMode="auto">
          <a:xfrm>
            <a:off x="4711700" y="4175125"/>
            <a:ext cx="776288" cy="77628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4778375" y="4208463"/>
            <a:ext cx="6429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4000" b="1">
                <a:solidFill>
                  <a:schemeClr val="tx1"/>
                </a:solidFill>
                <a:sym typeface="Arial" panose="020B0604020202020204" pitchFamily="34" charset="0"/>
              </a:rPr>
              <a:t>O</a:t>
            </a:r>
            <a:endParaRPr lang="zh-CN" altLang="en-US" sz="4000" b="1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36" name="Oval 10"/>
          <p:cNvSpPr>
            <a:spLocks noChangeArrowheads="1"/>
          </p:cNvSpPr>
          <p:nvPr/>
        </p:nvSpPr>
        <p:spPr bwMode="auto">
          <a:xfrm>
            <a:off x="6415088" y="4175125"/>
            <a:ext cx="774700" cy="77628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6481763" y="4208463"/>
            <a:ext cx="641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4000" b="1">
                <a:solidFill>
                  <a:schemeClr val="tx1"/>
                </a:solidFill>
                <a:sym typeface="Arial" panose="020B0604020202020204" pitchFamily="34" charset="0"/>
              </a:rPr>
              <a:t>T</a:t>
            </a:r>
            <a:endParaRPr lang="zh-CN" altLang="en-US" sz="4000" b="1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697788" y="4271963"/>
            <a:ext cx="286543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400" b="1" dirty="0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风险</a:t>
            </a:r>
            <a:r>
              <a:rPr lang="en-US" altLang="zh-CN" sz="2400" dirty="0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(Threats)</a:t>
            </a:r>
            <a:endParaRPr lang="zh-CN" altLang="en-US" sz="2400" dirty="0">
              <a:solidFill>
                <a:schemeClr val="accent3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08025" y="4271963"/>
            <a:ext cx="32670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400" b="1" dirty="0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机遇</a:t>
            </a:r>
            <a:r>
              <a:rPr lang="en-US" altLang="zh-CN" sz="2400" dirty="0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(Opportunities)</a:t>
            </a:r>
            <a:endParaRPr lang="zh-CN" altLang="en-US" sz="2400" dirty="0">
              <a:solidFill>
                <a:schemeClr val="accent3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"/>
                            </p:stCondLst>
                            <p:childTnLst>
                              <p:par>
                                <p:cTn id="2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00"/>
                            </p:stCondLst>
                            <p:childTnLst>
                              <p:par>
                                <p:cTn id="4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1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6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100"/>
                            </p:stCondLst>
                            <p:childTnLst>
                              <p:par>
                                <p:cTn id="7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60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1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600"/>
                            </p:stCondLst>
                            <p:childTnLst>
                              <p:par>
                                <p:cTn id="9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4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100"/>
                            </p:stCondLst>
                            <p:childTnLst>
                              <p:par>
                                <p:cTn id="10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60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100"/>
                            </p:stCondLst>
                            <p:childTnLst>
                              <p:par>
                                <p:cTn id="1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4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4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4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4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6600"/>
                            </p:stCondLst>
                            <p:childTnLst>
                              <p:par>
                                <p:cTn id="1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/>
      <p:bldP spid="6" grpId="0" animBg="1"/>
      <p:bldP spid="7" grpId="0" animBg="1"/>
      <p:bldP spid="8" grpId="0" animBg="1"/>
      <p:bldP spid="9" grpId="0" animBg="1"/>
      <p:bldP spid="14" grpId="0" animBg="1"/>
      <p:bldP spid="17" grpId="0"/>
      <p:bldP spid="21" grpId="0"/>
      <p:bldP spid="22" grpId="0"/>
      <p:bldP spid="23" grpId="0"/>
      <p:bldP spid="24" grpId="0"/>
      <p:bldP spid="26" grpId="0"/>
      <p:bldP spid="28" grpId="0"/>
      <p:bldP spid="32" grpId="0" animBg="1"/>
      <p:bldP spid="33" grpId="0"/>
      <p:bldP spid="34" grpId="0" animBg="1"/>
      <p:bldP spid="35" grpId="0"/>
      <p:bldP spid="36" grpId="0" animBg="1"/>
      <p:bldP spid="37" grpId="0"/>
      <p:bldP spid="38" grpId="0"/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/>
          <p:cNvSpPr>
            <a:spLocks noChangeArrowheads="1"/>
          </p:cNvSpPr>
          <p:nvPr/>
        </p:nvSpPr>
        <p:spPr bwMode="auto">
          <a:xfrm>
            <a:off x="10983913" y="2268538"/>
            <a:ext cx="1212850" cy="2476500"/>
          </a:xfrm>
          <a:custGeom>
            <a:avLst/>
            <a:gdLst>
              <a:gd name="T0" fmla="*/ 2147483646 w 1722"/>
              <a:gd name="T1" fmla="*/ 2147483646 h 3490"/>
              <a:gd name="T2" fmla="*/ 2147483646 w 1722"/>
              <a:gd name="T3" fmla="*/ 2147483646 h 3490"/>
              <a:gd name="T4" fmla="*/ 2147483646 w 1722"/>
              <a:gd name="T5" fmla="*/ 2147483646 h 3490"/>
              <a:gd name="T6" fmla="*/ 2147483646 w 1722"/>
              <a:gd name="T7" fmla="*/ 0 h 3490"/>
              <a:gd name="T8" fmla="*/ 2147483646 w 1722"/>
              <a:gd name="T9" fmla="*/ 2147483646 h 34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2"/>
              <a:gd name="T16" fmla="*/ 0 h 3490"/>
              <a:gd name="T17" fmla="*/ 1722 w 1722"/>
              <a:gd name="T18" fmla="*/ 3490 h 34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2" h="3490">
                <a:moveTo>
                  <a:pt x="1722" y="3490"/>
                </a:moveTo>
                <a:lnTo>
                  <a:pt x="27" y="1794"/>
                </a:lnTo>
                <a:cubicBezTo>
                  <a:pt x="0" y="1767"/>
                  <a:pt x="0" y="1723"/>
                  <a:pt x="27" y="1695"/>
                </a:cubicBezTo>
                <a:lnTo>
                  <a:pt x="1722" y="0"/>
                </a:lnTo>
                <a:lnTo>
                  <a:pt x="1722" y="349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" name="Freeform 6"/>
          <p:cNvSpPr/>
          <p:nvPr/>
        </p:nvSpPr>
        <p:spPr bwMode="auto">
          <a:xfrm>
            <a:off x="10987088" y="1773238"/>
            <a:ext cx="1209675" cy="2476500"/>
          </a:xfrm>
          <a:custGeom>
            <a:avLst/>
            <a:gdLst>
              <a:gd name="T0" fmla="*/ 1718 w 1718"/>
              <a:gd name="T1" fmla="*/ 3490 h 3490"/>
              <a:gd name="T2" fmla="*/ 32 w 1718"/>
              <a:gd name="T3" fmla="*/ 1803 h 3490"/>
              <a:gd name="T4" fmla="*/ 32 w 1718"/>
              <a:gd name="T5" fmla="*/ 1687 h 3490"/>
              <a:gd name="T6" fmla="*/ 1718 w 1718"/>
              <a:gd name="T7" fmla="*/ 0 h 3490"/>
              <a:gd name="T8" fmla="*/ 1718 w 1718"/>
              <a:gd name="T9" fmla="*/ 3490 h 3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18" h="3490">
                <a:moveTo>
                  <a:pt x="1718" y="3490"/>
                </a:moveTo>
                <a:lnTo>
                  <a:pt x="32" y="1803"/>
                </a:lnTo>
                <a:cubicBezTo>
                  <a:pt x="0" y="1771"/>
                  <a:pt x="0" y="1719"/>
                  <a:pt x="32" y="1687"/>
                </a:cubicBezTo>
                <a:lnTo>
                  <a:pt x="1718" y="0"/>
                </a:lnTo>
                <a:lnTo>
                  <a:pt x="1718" y="3490"/>
                </a:lnTo>
                <a:close/>
              </a:path>
            </a:pathLst>
          </a:custGeom>
          <a:solidFill>
            <a:schemeClr val="bg1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rgbClr val="2A495A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1905000" y="2298700"/>
            <a:ext cx="9842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3800" b="1">
                <a:solidFill>
                  <a:srgbClr val="FFFFFF"/>
                </a:solidFill>
                <a:sym typeface="Arial" panose="020B0604020202020204" pitchFamily="34" charset="0"/>
              </a:rPr>
              <a:t>4</a:t>
            </a:r>
            <a:endParaRPr lang="zh-CN" altLang="zh-CN" b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3690938" y="2311400"/>
            <a:ext cx="6524625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8800" b="1">
                <a:solidFill>
                  <a:srgbClr val="FFFFFF"/>
                </a:solidFill>
                <a:sym typeface="Arial" panose="020B0604020202020204" pitchFamily="34" charset="0"/>
              </a:rPr>
              <a:t>执行计划</a:t>
            </a:r>
            <a:endParaRPr lang="zh-CN" altLang="en-US" sz="8800" b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8" name="Freeform 5"/>
          <p:cNvSpPr>
            <a:spLocks noChangeArrowheads="1"/>
          </p:cNvSpPr>
          <p:nvPr/>
        </p:nvSpPr>
        <p:spPr bwMode="auto">
          <a:xfrm>
            <a:off x="1433513" y="2392363"/>
            <a:ext cx="1927225" cy="1928812"/>
          </a:xfrm>
          <a:custGeom>
            <a:avLst/>
            <a:gdLst>
              <a:gd name="T0" fmla="*/ 0 w 2342"/>
              <a:gd name="T1" fmla="*/ 0 h 2342"/>
              <a:gd name="T2" fmla="*/ 2147483646 w 2342"/>
              <a:gd name="T3" fmla="*/ 0 h 2342"/>
              <a:gd name="T4" fmla="*/ 2147483646 w 2342"/>
              <a:gd name="T5" fmla="*/ 2147483646 h 2342"/>
              <a:gd name="T6" fmla="*/ 2147483646 w 2342"/>
              <a:gd name="T7" fmla="*/ 2147483646 h 2342"/>
              <a:gd name="T8" fmla="*/ 2147483646 w 2342"/>
              <a:gd name="T9" fmla="*/ 2147483646 h 2342"/>
              <a:gd name="T10" fmla="*/ 2147483646 w 2342"/>
              <a:gd name="T11" fmla="*/ 2147483646 h 2342"/>
              <a:gd name="T12" fmla="*/ 2147483646 w 2342"/>
              <a:gd name="T13" fmla="*/ 2147483646 h 2342"/>
              <a:gd name="T14" fmla="*/ 2147483646 w 2342"/>
              <a:gd name="T15" fmla="*/ 2147483646 h 2342"/>
              <a:gd name="T16" fmla="*/ 2147483646 w 2342"/>
              <a:gd name="T17" fmla="*/ 2147483646 h 2342"/>
              <a:gd name="T18" fmla="*/ 2147483646 w 2342"/>
              <a:gd name="T19" fmla="*/ 2147483646 h 2342"/>
              <a:gd name="T20" fmla="*/ 2147483646 w 2342"/>
              <a:gd name="T21" fmla="*/ 2147483646 h 2342"/>
              <a:gd name="T22" fmla="*/ 0 w 2342"/>
              <a:gd name="T23" fmla="*/ 2147483646 h 2342"/>
              <a:gd name="T24" fmla="*/ 0 w 2342"/>
              <a:gd name="T25" fmla="*/ 0 h 234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342"/>
              <a:gd name="T40" fmla="*/ 0 h 2342"/>
              <a:gd name="T41" fmla="*/ 2342 w 2342"/>
              <a:gd name="T42" fmla="*/ 2342 h 234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342" h="2342">
                <a:moveTo>
                  <a:pt x="0" y="0"/>
                </a:moveTo>
                <a:lnTo>
                  <a:pt x="2342" y="0"/>
                </a:lnTo>
                <a:lnTo>
                  <a:pt x="2342" y="560"/>
                </a:lnTo>
                <a:lnTo>
                  <a:pt x="2295" y="560"/>
                </a:lnTo>
                <a:lnTo>
                  <a:pt x="2295" y="47"/>
                </a:lnTo>
                <a:lnTo>
                  <a:pt x="47" y="47"/>
                </a:lnTo>
                <a:lnTo>
                  <a:pt x="47" y="2295"/>
                </a:lnTo>
                <a:lnTo>
                  <a:pt x="2295" y="2295"/>
                </a:lnTo>
                <a:lnTo>
                  <a:pt x="2295" y="1631"/>
                </a:lnTo>
                <a:lnTo>
                  <a:pt x="2342" y="1631"/>
                </a:lnTo>
                <a:lnTo>
                  <a:pt x="2342" y="2342"/>
                </a:lnTo>
                <a:lnTo>
                  <a:pt x="0" y="234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3690938" y="3613150"/>
            <a:ext cx="67992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>
                <a:solidFill>
                  <a:srgbClr val="FFFFFF"/>
                </a:solidFill>
                <a:sym typeface="Arial" panose="020B0604020202020204" pitchFamily="34" charset="0"/>
              </a:rPr>
              <a:t>规划重要，执行更重要，如何执行好职业规划，需要有坚定的信念，也需要适时调整。</a:t>
            </a:r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8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18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17" grpId="0"/>
      <p:bldP spid="18" grpId="0" animBg="1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Line 6"/>
          <p:cNvSpPr>
            <a:spLocks noChangeShapeType="1"/>
          </p:cNvSpPr>
          <p:nvPr/>
        </p:nvSpPr>
        <p:spPr bwMode="auto">
          <a:xfrm>
            <a:off x="1922463" y="1323975"/>
            <a:ext cx="0" cy="5534025"/>
          </a:xfrm>
          <a:prstGeom prst="line">
            <a:avLst/>
          </a:prstGeom>
          <a:noFill/>
          <a:ln w="38100" cap="flat">
            <a:solidFill>
              <a:srgbClr val="716F6E"/>
            </a:solidFill>
            <a:prstDash val="solid"/>
            <a:miter lim="800000"/>
            <a:headEnd type="oval" w="med" len="med"/>
            <a:tailEnd type="none" w="med" len="med"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chemeClr val="accent3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68" name="Oval 5"/>
          <p:cNvSpPr>
            <a:spLocks noChangeArrowheads="1"/>
          </p:cNvSpPr>
          <p:nvPr/>
        </p:nvSpPr>
        <p:spPr bwMode="auto">
          <a:xfrm>
            <a:off x="1466850" y="950913"/>
            <a:ext cx="909638" cy="889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chemeClr val="accent3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72" name="Freeform 20"/>
          <p:cNvSpPr/>
          <p:nvPr/>
        </p:nvSpPr>
        <p:spPr bwMode="auto">
          <a:xfrm>
            <a:off x="2428875" y="1254125"/>
            <a:ext cx="222250" cy="284163"/>
          </a:xfrm>
          <a:custGeom>
            <a:avLst/>
            <a:gdLst>
              <a:gd name="T0" fmla="*/ 274 w 304"/>
              <a:gd name="T1" fmla="*/ 226 h 387"/>
              <a:gd name="T2" fmla="*/ 162 w 304"/>
              <a:gd name="T3" fmla="*/ 298 h 387"/>
              <a:gd name="T4" fmla="*/ 49 w 304"/>
              <a:gd name="T5" fmla="*/ 371 h 387"/>
              <a:gd name="T6" fmla="*/ 0 w 304"/>
              <a:gd name="T7" fmla="*/ 337 h 387"/>
              <a:gd name="T8" fmla="*/ 0 w 304"/>
              <a:gd name="T9" fmla="*/ 193 h 387"/>
              <a:gd name="T10" fmla="*/ 0 w 304"/>
              <a:gd name="T11" fmla="*/ 47 h 387"/>
              <a:gd name="T12" fmla="*/ 51 w 304"/>
              <a:gd name="T13" fmla="*/ 17 h 387"/>
              <a:gd name="T14" fmla="*/ 162 w 304"/>
              <a:gd name="T15" fmla="*/ 89 h 387"/>
              <a:gd name="T16" fmla="*/ 276 w 304"/>
              <a:gd name="T17" fmla="*/ 162 h 387"/>
              <a:gd name="T18" fmla="*/ 274 w 304"/>
              <a:gd name="T19" fmla="*/ 226 h 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04" h="387">
                <a:moveTo>
                  <a:pt x="274" y="226"/>
                </a:moveTo>
                <a:lnTo>
                  <a:pt x="162" y="298"/>
                </a:lnTo>
                <a:cubicBezTo>
                  <a:pt x="124" y="322"/>
                  <a:pt x="86" y="347"/>
                  <a:pt x="49" y="371"/>
                </a:cubicBezTo>
                <a:cubicBezTo>
                  <a:pt x="17" y="387"/>
                  <a:pt x="2" y="374"/>
                  <a:pt x="0" y="337"/>
                </a:cubicBezTo>
                <a:lnTo>
                  <a:pt x="0" y="193"/>
                </a:lnTo>
                <a:cubicBezTo>
                  <a:pt x="0" y="145"/>
                  <a:pt x="0" y="96"/>
                  <a:pt x="0" y="47"/>
                </a:cubicBezTo>
                <a:cubicBezTo>
                  <a:pt x="4" y="8"/>
                  <a:pt x="21" y="0"/>
                  <a:pt x="51" y="17"/>
                </a:cubicBezTo>
                <a:lnTo>
                  <a:pt x="162" y="89"/>
                </a:lnTo>
                <a:cubicBezTo>
                  <a:pt x="200" y="114"/>
                  <a:pt x="238" y="138"/>
                  <a:pt x="276" y="162"/>
                </a:cubicBezTo>
                <a:cubicBezTo>
                  <a:pt x="304" y="185"/>
                  <a:pt x="302" y="206"/>
                  <a:pt x="274" y="22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chemeClr val="accent3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641600" y="1165225"/>
            <a:ext cx="5113338" cy="46037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400" dirty="0">
                <a:solidFill>
                  <a:schemeClr val="accent3"/>
                </a:solidFill>
                <a:latin typeface="Arial" panose="020B0604020202020204"/>
                <a:sym typeface="Arial" panose="020B0604020202020204"/>
              </a:rPr>
              <a:t>大学期间</a:t>
            </a:r>
            <a:r>
              <a:rPr lang="zh-CN" altLang="en-US" sz="2400" dirty="0" smtClean="0">
                <a:solidFill>
                  <a:schemeClr val="accent3"/>
                </a:solidFill>
                <a:latin typeface="Arial" panose="020B0604020202020204"/>
                <a:sym typeface="Arial" panose="020B0604020202020204"/>
              </a:rPr>
              <a:t>总体规划</a:t>
            </a:r>
            <a:endParaRPr lang="zh-CN" altLang="en-US" sz="2400" dirty="0">
              <a:solidFill>
                <a:schemeClr val="accent3"/>
              </a:solidFill>
              <a:latin typeface="Arial" panose="020B0604020202020204"/>
              <a:sym typeface="Arial" panose="020B0604020202020204"/>
            </a:endParaRPr>
          </a:p>
        </p:txBody>
      </p:sp>
      <p:grpSp>
        <p:nvGrpSpPr>
          <p:cNvPr id="3" name="组合 74"/>
          <p:cNvGrpSpPr>
            <a:grpSpLocks noChangeAspect="1"/>
          </p:cNvGrpSpPr>
          <p:nvPr/>
        </p:nvGrpSpPr>
        <p:grpSpPr bwMode="auto">
          <a:xfrm>
            <a:off x="1804988" y="2062163"/>
            <a:ext cx="250825" cy="252412"/>
            <a:chOff x="957263" y="3209925"/>
            <a:chExt cx="288925" cy="288925"/>
          </a:xfrm>
        </p:grpSpPr>
        <p:sp>
          <p:nvSpPr>
            <p:cNvPr id="76" name="Oval 15"/>
            <p:cNvSpPr>
              <a:spLocks noChangeArrowheads="1"/>
            </p:cNvSpPr>
            <p:nvPr/>
          </p:nvSpPr>
          <p:spPr bwMode="auto">
            <a:xfrm>
              <a:off x="957263" y="3209925"/>
              <a:ext cx="288925" cy="288925"/>
            </a:xfrm>
            <a:prstGeom prst="ellipse">
              <a:avLst/>
            </a:prstGeom>
            <a:solidFill>
              <a:schemeClr val="accent2"/>
            </a:solidFill>
            <a:ln w="28575" cap="flat">
              <a:solidFill>
                <a:schemeClr val="bg2"/>
              </a:solidFill>
              <a:prstDash val="solid"/>
              <a:miter lim="800000"/>
            </a:ln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77" name="Freeform 16"/>
            <p:cNvSpPr/>
            <p:nvPr/>
          </p:nvSpPr>
          <p:spPr bwMode="auto">
            <a:xfrm>
              <a:off x="1057838" y="3282611"/>
              <a:ext cx="129834" cy="150822"/>
            </a:xfrm>
            <a:custGeom>
              <a:avLst/>
              <a:gdLst>
                <a:gd name="T0" fmla="*/ 166 w 188"/>
                <a:gd name="T1" fmla="*/ 89 h 217"/>
                <a:gd name="T2" fmla="*/ 99 w 188"/>
                <a:gd name="T3" fmla="*/ 51 h 217"/>
                <a:gd name="T4" fmla="*/ 32 w 188"/>
                <a:gd name="T5" fmla="*/ 12 h 217"/>
                <a:gd name="T6" fmla="*/ 0 w 188"/>
                <a:gd name="T7" fmla="*/ 30 h 217"/>
                <a:gd name="T8" fmla="*/ 0 w 188"/>
                <a:gd name="T9" fmla="*/ 108 h 217"/>
                <a:gd name="T10" fmla="*/ 0 w 188"/>
                <a:gd name="T11" fmla="*/ 185 h 217"/>
                <a:gd name="T12" fmla="*/ 32 w 188"/>
                <a:gd name="T13" fmla="*/ 204 h 217"/>
                <a:gd name="T14" fmla="*/ 99 w 188"/>
                <a:gd name="T15" fmla="*/ 165 h 217"/>
                <a:gd name="T16" fmla="*/ 166 w 188"/>
                <a:gd name="T17" fmla="*/ 126 h 217"/>
                <a:gd name="T18" fmla="*/ 166 w 188"/>
                <a:gd name="T19" fmla="*/ 89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" h="217">
                  <a:moveTo>
                    <a:pt x="166" y="89"/>
                  </a:moveTo>
                  <a:lnTo>
                    <a:pt x="99" y="51"/>
                  </a:lnTo>
                  <a:cubicBezTo>
                    <a:pt x="77" y="38"/>
                    <a:pt x="55" y="25"/>
                    <a:pt x="32" y="12"/>
                  </a:cubicBezTo>
                  <a:cubicBezTo>
                    <a:pt x="11" y="0"/>
                    <a:pt x="0" y="5"/>
                    <a:pt x="0" y="30"/>
                  </a:cubicBezTo>
                  <a:lnTo>
                    <a:pt x="0" y="108"/>
                  </a:lnTo>
                  <a:cubicBezTo>
                    <a:pt x="0" y="134"/>
                    <a:pt x="0" y="159"/>
                    <a:pt x="0" y="185"/>
                  </a:cubicBezTo>
                  <a:cubicBezTo>
                    <a:pt x="0" y="209"/>
                    <a:pt x="10" y="217"/>
                    <a:pt x="32" y="204"/>
                  </a:cubicBezTo>
                  <a:lnTo>
                    <a:pt x="99" y="165"/>
                  </a:lnTo>
                  <a:cubicBezTo>
                    <a:pt x="121" y="152"/>
                    <a:pt x="144" y="139"/>
                    <a:pt x="166" y="126"/>
                  </a:cubicBezTo>
                  <a:cubicBezTo>
                    <a:pt x="187" y="114"/>
                    <a:pt x="188" y="102"/>
                    <a:pt x="166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</p:grpSp>
      <p:sp>
        <p:nvSpPr>
          <p:cNvPr id="78" name="TextBox 77"/>
          <p:cNvSpPr txBox="1">
            <a:spLocks noChangeArrowheads="1"/>
          </p:cNvSpPr>
          <p:nvPr/>
        </p:nvSpPr>
        <p:spPr bwMode="auto">
          <a:xfrm>
            <a:off x="2163763" y="1916113"/>
            <a:ext cx="4870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zh-CN" altLang="en-US" b="1">
                <a:sym typeface="Arial" panose="020B0604020202020204" pitchFamily="34" charset="0"/>
              </a:rPr>
              <a:t>思想政治方面：</a:t>
            </a:r>
            <a:endParaRPr lang="zh-CN" altLang="en-US" b="1">
              <a:sym typeface="Arial" panose="020B0604020202020204" pitchFamily="34" charset="0"/>
            </a:endParaRPr>
          </a:p>
        </p:txBody>
      </p:sp>
      <p:grpSp>
        <p:nvGrpSpPr>
          <p:cNvPr id="4" name="组合 78"/>
          <p:cNvGrpSpPr>
            <a:grpSpLocks noChangeAspect="1"/>
          </p:cNvGrpSpPr>
          <p:nvPr/>
        </p:nvGrpSpPr>
        <p:grpSpPr bwMode="auto">
          <a:xfrm>
            <a:off x="1804988" y="3216275"/>
            <a:ext cx="250825" cy="252413"/>
            <a:chOff x="957263" y="3209925"/>
            <a:chExt cx="288925" cy="288925"/>
          </a:xfrm>
        </p:grpSpPr>
        <p:sp>
          <p:nvSpPr>
            <p:cNvPr id="80" name="Oval 15"/>
            <p:cNvSpPr>
              <a:spLocks noChangeArrowheads="1"/>
            </p:cNvSpPr>
            <p:nvPr/>
          </p:nvSpPr>
          <p:spPr bwMode="auto">
            <a:xfrm>
              <a:off x="957263" y="3209925"/>
              <a:ext cx="288925" cy="288925"/>
            </a:xfrm>
            <a:prstGeom prst="ellipse">
              <a:avLst/>
            </a:prstGeom>
            <a:solidFill>
              <a:schemeClr val="accent2"/>
            </a:solidFill>
            <a:ln w="28575" cap="flat">
              <a:solidFill>
                <a:schemeClr val="bg2"/>
              </a:solidFill>
              <a:prstDash val="solid"/>
              <a:miter lim="800000"/>
            </a:ln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81" name="Freeform 16"/>
            <p:cNvSpPr/>
            <p:nvPr/>
          </p:nvSpPr>
          <p:spPr bwMode="auto">
            <a:xfrm>
              <a:off x="1057838" y="3282610"/>
              <a:ext cx="129834" cy="150823"/>
            </a:xfrm>
            <a:custGeom>
              <a:avLst/>
              <a:gdLst>
                <a:gd name="T0" fmla="*/ 166 w 188"/>
                <a:gd name="T1" fmla="*/ 89 h 217"/>
                <a:gd name="T2" fmla="*/ 99 w 188"/>
                <a:gd name="T3" fmla="*/ 51 h 217"/>
                <a:gd name="T4" fmla="*/ 32 w 188"/>
                <a:gd name="T5" fmla="*/ 12 h 217"/>
                <a:gd name="T6" fmla="*/ 0 w 188"/>
                <a:gd name="T7" fmla="*/ 30 h 217"/>
                <a:gd name="T8" fmla="*/ 0 w 188"/>
                <a:gd name="T9" fmla="*/ 108 h 217"/>
                <a:gd name="T10" fmla="*/ 0 w 188"/>
                <a:gd name="T11" fmla="*/ 185 h 217"/>
                <a:gd name="T12" fmla="*/ 32 w 188"/>
                <a:gd name="T13" fmla="*/ 204 h 217"/>
                <a:gd name="T14" fmla="*/ 99 w 188"/>
                <a:gd name="T15" fmla="*/ 165 h 217"/>
                <a:gd name="T16" fmla="*/ 166 w 188"/>
                <a:gd name="T17" fmla="*/ 126 h 217"/>
                <a:gd name="T18" fmla="*/ 166 w 188"/>
                <a:gd name="T19" fmla="*/ 89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" h="217">
                  <a:moveTo>
                    <a:pt x="166" y="89"/>
                  </a:moveTo>
                  <a:lnTo>
                    <a:pt x="99" y="51"/>
                  </a:lnTo>
                  <a:cubicBezTo>
                    <a:pt x="77" y="38"/>
                    <a:pt x="55" y="25"/>
                    <a:pt x="32" y="12"/>
                  </a:cubicBezTo>
                  <a:cubicBezTo>
                    <a:pt x="11" y="0"/>
                    <a:pt x="0" y="5"/>
                    <a:pt x="0" y="30"/>
                  </a:cubicBezTo>
                  <a:lnTo>
                    <a:pt x="0" y="108"/>
                  </a:lnTo>
                  <a:cubicBezTo>
                    <a:pt x="0" y="134"/>
                    <a:pt x="0" y="159"/>
                    <a:pt x="0" y="185"/>
                  </a:cubicBezTo>
                  <a:cubicBezTo>
                    <a:pt x="0" y="209"/>
                    <a:pt x="10" y="217"/>
                    <a:pt x="32" y="204"/>
                  </a:cubicBezTo>
                  <a:lnTo>
                    <a:pt x="99" y="165"/>
                  </a:lnTo>
                  <a:cubicBezTo>
                    <a:pt x="121" y="152"/>
                    <a:pt x="144" y="139"/>
                    <a:pt x="166" y="126"/>
                  </a:cubicBezTo>
                  <a:cubicBezTo>
                    <a:pt x="187" y="114"/>
                    <a:pt x="188" y="102"/>
                    <a:pt x="166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</p:grpSp>
      <p:grpSp>
        <p:nvGrpSpPr>
          <p:cNvPr id="5" name="组合 82"/>
          <p:cNvGrpSpPr>
            <a:grpSpLocks noChangeAspect="1"/>
          </p:cNvGrpSpPr>
          <p:nvPr/>
        </p:nvGrpSpPr>
        <p:grpSpPr bwMode="auto">
          <a:xfrm>
            <a:off x="1804988" y="4416425"/>
            <a:ext cx="250825" cy="252413"/>
            <a:chOff x="957263" y="3209925"/>
            <a:chExt cx="288925" cy="288925"/>
          </a:xfrm>
        </p:grpSpPr>
        <p:sp>
          <p:nvSpPr>
            <p:cNvPr id="84" name="Oval 15"/>
            <p:cNvSpPr>
              <a:spLocks noChangeArrowheads="1"/>
            </p:cNvSpPr>
            <p:nvPr/>
          </p:nvSpPr>
          <p:spPr bwMode="auto">
            <a:xfrm>
              <a:off x="957263" y="3209925"/>
              <a:ext cx="288925" cy="288925"/>
            </a:xfrm>
            <a:prstGeom prst="ellipse">
              <a:avLst/>
            </a:prstGeom>
            <a:solidFill>
              <a:schemeClr val="accent2"/>
            </a:solidFill>
            <a:ln w="28575" cap="flat">
              <a:solidFill>
                <a:schemeClr val="bg2"/>
              </a:solidFill>
              <a:prstDash val="solid"/>
              <a:miter lim="800000"/>
            </a:ln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85" name="Freeform 16"/>
            <p:cNvSpPr/>
            <p:nvPr/>
          </p:nvSpPr>
          <p:spPr bwMode="auto">
            <a:xfrm>
              <a:off x="1057838" y="3282610"/>
              <a:ext cx="129834" cy="150823"/>
            </a:xfrm>
            <a:custGeom>
              <a:avLst/>
              <a:gdLst>
                <a:gd name="T0" fmla="*/ 166 w 188"/>
                <a:gd name="T1" fmla="*/ 89 h 217"/>
                <a:gd name="T2" fmla="*/ 99 w 188"/>
                <a:gd name="T3" fmla="*/ 51 h 217"/>
                <a:gd name="T4" fmla="*/ 32 w 188"/>
                <a:gd name="T5" fmla="*/ 12 h 217"/>
                <a:gd name="T6" fmla="*/ 0 w 188"/>
                <a:gd name="T7" fmla="*/ 30 h 217"/>
                <a:gd name="T8" fmla="*/ 0 w 188"/>
                <a:gd name="T9" fmla="*/ 108 h 217"/>
                <a:gd name="T10" fmla="*/ 0 w 188"/>
                <a:gd name="T11" fmla="*/ 185 h 217"/>
                <a:gd name="T12" fmla="*/ 32 w 188"/>
                <a:gd name="T13" fmla="*/ 204 h 217"/>
                <a:gd name="T14" fmla="*/ 99 w 188"/>
                <a:gd name="T15" fmla="*/ 165 h 217"/>
                <a:gd name="T16" fmla="*/ 166 w 188"/>
                <a:gd name="T17" fmla="*/ 126 h 217"/>
                <a:gd name="T18" fmla="*/ 166 w 188"/>
                <a:gd name="T19" fmla="*/ 89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" h="217">
                  <a:moveTo>
                    <a:pt x="166" y="89"/>
                  </a:moveTo>
                  <a:lnTo>
                    <a:pt x="99" y="51"/>
                  </a:lnTo>
                  <a:cubicBezTo>
                    <a:pt x="77" y="38"/>
                    <a:pt x="55" y="25"/>
                    <a:pt x="32" y="12"/>
                  </a:cubicBezTo>
                  <a:cubicBezTo>
                    <a:pt x="11" y="0"/>
                    <a:pt x="0" y="5"/>
                    <a:pt x="0" y="30"/>
                  </a:cubicBezTo>
                  <a:lnTo>
                    <a:pt x="0" y="108"/>
                  </a:lnTo>
                  <a:cubicBezTo>
                    <a:pt x="0" y="134"/>
                    <a:pt x="0" y="159"/>
                    <a:pt x="0" y="185"/>
                  </a:cubicBezTo>
                  <a:cubicBezTo>
                    <a:pt x="0" y="209"/>
                    <a:pt x="10" y="217"/>
                    <a:pt x="32" y="204"/>
                  </a:cubicBezTo>
                  <a:lnTo>
                    <a:pt x="99" y="165"/>
                  </a:lnTo>
                  <a:cubicBezTo>
                    <a:pt x="121" y="152"/>
                    <a:pt x="144" y="139"/>
                    <a:pt x="166" y="126"/>
                  </a:cubicBezTo>
                  <a:cubicBezTo>
                    <a:pt x="187" y="114"/>
                    <a:pt x="188" y="102"/>
                    <a:pt x="166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</p:grp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576388" y="1103313"/>
            <a:ext cx="6397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3200" b="1">
                <a:solidFill>
                  <a:schemeClr val="bg2"/>
                </a:solidFill>
                <a:sym typeface="Arial" panose="020B0604020202020204" pitchFamily="34" charset="0"/>
              </a:rPr>
              <a:t>01</a:t>
            </a:r>
            <a:endParaRPr lang="zh-CN" altLang="en-US" sz="3200" b="1">
              <a:solidFill>
                <a:schemeClr val="bg2"/>
              </a:solidFill>
              <a:sym typeface="Arial" panose="020B0604020202020204" pitchFamily="34" charset="0"/>
            </a:endParaRPr>
          </a:p>
        </p:txBody>
      </p:sp>
      <p:grpSp>
        <p:nvGrpSpPr>
          <p:cNvPr id="6" name="组合 101"/>
          <p:cNvGrpSpPr>
            <a:grpSpLocks noChangeAspect="1"/>
          </p:cNvGrpSpPr>
          <p:nvPr/>
        </p:nvGrpSpPr>
        <p:grpSpPr bwMode="auto">
          <a:xfrm>
            <a:off x="1804988" y="5357813"/>
            <a:ext cx="250825" cy="252412"/>
            <a:chOff x="957263" y="3209925"/>
            <a:chExt cx="288925" cy="288925"/>
          </a:xfrm>
        </p:grpSpPr>
        <p:sp>
          <p:nvSpPr>
            <p:cNvPr id="103" name="Oval 15"/>
            <p:cNvSpPr>
              <a:spLocks noChangeArrowheads="1"/>
            </p:cNvSpPr>
            <p:nvPr/>
          </p:nvSpPr>
          <p:spPr bwMode="auto">
            <a:xfrm>
              <a:off x="957263" y="3209925"/>
              <a:ext cx="288925" cy="288925"/>
            </a:xfrm>
            <a:prstGeom prst="ellipse">
              <a:avLst/>
            </a:prstGeom>
            <a:solidFill>
              <a:schemeClr val="accent2"/>
            </a:solidFill>
            <a:ln w="28575" cap="flat">
              <a:solidFill>
                <a:schemeClr val="bg2"/>
              </a:solidFill>
              <a:prstDash val="solid"/>
              <a:miter lim="800000"/>
            </a:ln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104" name="Freeform 16"/>
            <p:cNvSpPr/>
            <p:nvPr/>
          </p:nvSpPr>
          <p:spPr bwMode="auto">
            <a:xfrm>
              <a:off x="1057838" y="3282611"/>
              <a:ext cx="129834" cy="150822"/>
            </a:xfrm>
            <a:custGeom>
              <a:avLst/>
              <a:gdLst>
                <a:gd name="T0" fmla="*/ 166 w 188"/>
                <a:gd name="T1" fmla="*/ 89 h 217"/>
                <a:gd name="T2" fmla="*/ 99 w 188"/>
                <a:gd name="T3" fmla="*/ 51 h 217"/>
                <a:gd name="T4" fmla="*/ 32 w 188"/>
                <a:gd name="T5" fmla="*/ 12 h 217"/>
                <a:gd name="T6" fmla="*/ 0 w 188"/>
                <a:gd name="T7" fmla="*/ 30 h 217"/>
                <a:gd name="T8" fmla="*/ 0 w 188"/>
                <a:gd name="T9" fmla="*/ 108 h 217"/>
                <a:gd name="T10" fmla="*/ 0 w 188"/>
                <a:gd name="T11" fmla="*/ 185 h 217"/>
                <a:gd name="T12" fmla="*/ 32 w 188"/>
                <a:gd name="T13" fmla="*/ 204 h 217"/>
                <a:gd name="T14" fmla="*/ 99 w 188"/>
                <a:gd name="T15" fmla="*/ 165 h 217"/>
                <a:gd name="T16" fmla="*/ 166 w 188"/>
                <a:gd name="T17" fmla="*/ 126 h 217"/>
                <a:gd name="T18" fmla="*/ 166 w 188"/>
                <a:gd name="T19" fmla="*/ 89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" h="217">
                  <a:moveTo>
                    <a:pt x="166" y="89"/>
                  </a:moveTo>
                  <a:lnTo>
                    <a:pt x="99" y="51"/>
                  </a:lnTo>
                  <a:cubicBezTo>
                    <a:pt x="77" y="38"/>
                    <a:pt x="55" y="25"/>
                    <a:pt x="32" y="12"/>
                  </a:cubicBezTo>
                  <a:cubicBezTo>
                    <a:pt x="11" y="0"/>
                    <a:pt x="0" y="5"/>
                    <a:pt x="0" y="30"/>
                  </a:cubicBezTo>
                  <a:lnTo>
                    <a:pt x="0" y="108"/>
                  </a:lnTo>
                  <a:cubicBezTo>
                    <a:pt x="0" y="134"/>
                    <a:pt x="0" y="159"/>
                    <a:pt x="0" y="185"/>
                  </a:cubicBezTo>
                  <a:cubicBezTo>
                    <a:pt x="0" y="209"/>
                    <a:pt x="10" y="217"/>
                    <a:pt x="32" y="204"/>
                  </a:cubicBezTo>
                  <a:lnTo>
                    <a:pt x="99" y="165"/>
                  </a:lnTo>
                  <a:cubicBezTo>
                    <a:pt x="121" y="152"/>
                    <a:pt x="144" y="139"/>
                    <a:pt x="166" y="126"/>
                  </a:cubicBezTo>
                  <a:cubicBezTo>
                    <a:pt x="187" y="114"/>
                    <a:pt x="188" y="102"/>
                    <a:pt x="166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</p:grpSp>
      <p:sp>
        <p:nvSpPr>
          <p:cNvPr id="110" name="TextBox 109"/>
          <p:cNvSpPr txBox="1">
            <a:spLocks noChangeArrowheads="1"/>
          </p:cNvSpPr>
          <p:nvPr/>
        </p:nvSpPr>
        <p:spPr bwMode="auto">
          <a:xfrm>
            <a:off x="2163763" y="2236788"/>
            <a:ext cx="59515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zh-CN" altLang="en-US">
                <a:sym typeface="Arial" panose="020B0604020202020204" pitchFamily="34" charset="0"/>
              </a:rPr>
              <a:t>提高思想认识，加入中国共产党，积极参与各种学校活动和社会公益类活动。</a:t>
            </a:r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111" name="TextBox 110"/>
          <p:cNvSpPr txBox="1">
            <a:spLocks noChangeArrowheads="1"/>
          </p:cNvSpPr>
          <p:nvPr/>
        </p:nvSpPr>
        <p:spPr bwMode="auto">
          <a:xfrm>
            <a:off x="2163763" y="3032125"/>
            <a:ext cx="4870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zh-CN" altLang="en-US" b="1">
                <a:sym typeface="Arial" panose="020B0604020202020204" pitchFamily="34" charset="0"/>
              </a:rPr>
              <a:t>学业方面：</a:t>
            </a:r>
            <a:endParaRPr lang="zh-CN" altLang="en-US" b="1">
              <a:sym typeface="Arial" panose="020B0604020202020204" pitchFamily="34" charset="0"/>
            </a:endParaRPr>
          </a:p>
        </p:txBody>
      </p:sp>
      <p:sp>
        <p:nvSpPr>
          <p:cNvPr id="112" name="TextBox 111"/>
          <p:cNvSpPr txBox="1">
            <a:spLocks noChangeArrowheads="1"/>
          </p:cNvSpPr>
          <p:nvPr/>
        </p:nvSpPr>
        <p:spPr bwMode="auto">
          <a:xfrm>
            <a:off x="2163763" y="3352800"/>
            <a:ext cx="59515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zh-CN" altLang="en-US">
                <a:sym typeface="Arial" panose="020B0604020202020204" pitchFamily="34" charset="0"/>
              </a:rPr>
              <a:t>以优异成绩完成大学学业，拿到会计师资格证书、英语四级证书。</a:t>
            </a:r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113" name="TextBox 112"/>
          <p:cNvSpPr txBox="1">
            <a:spLocks noChangeArrowheads="1"/>
          </p:cNvSpPr>
          <p:nvPr/>
        </p:nvSpPr>
        <p:spPr bwMode="auto">
          <a:xfrm>
            <a:off x="2163763" y="4137025"/>
            <a:ext cx="4870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zh-CN" altLang="en-US" b="1">
                <a:sym typeface="Arial" panose="020B0604020202020204" pitchFamily="34" charset="0"/>
              </a:rPr>
              <a:t>个性发展方面：</a:t>
            </a:r>
            <a:endParaRPr lang="zh-CN" altLang="en-US" b="1">
              <a:sym typeface="Arial" panose="020B0604020202020204" pitchFamily="34" charset="0"/>
            </a:endParaRPr>
          </a:p>
        </p:txBody>
      </p:sp>
      <p:sp>
        <p:nvSpPr>
          <p:cNvPr id="114" name="TextBox 113"/>
          <p:cNvSpPr txBox="1">
            <a:spLocks noChangeArrowheads="1"/>
          </p:cNvSpPr>
          <p:nvPr/>
        </p:nvSpPr>
        <p:spPr bwMode="auto">
          <a:xfrm>
            <a:off x="2163763" y="4457700"/>
            <a:ext cx="59515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zh-CN" altLang="en-US">
                <a:sym typeface="Arial" panose="020B0604020202020204" pitchFamily="34" charset="0"/>
              </a:rPr>
              <a:t>尽可能地多参加社团活动，增长自己的见识，提高自己的能力。学自己想学的东西，尽量不留下遗憾。</a:t>
            </a:r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115" name="TextBox 114"/>
          <p:cNvSpPr txBox="1">
            <a:spLocks noChangeArrowheads="1"/>
          </p:cNvSpPr>
          <p:nvPr/>
        </p:nvSpPr>
        <p:spPr bwMode="auto">
          <a:xfrm>
            <a:off x="2163763" y="5265738"/>
            <a:ext cx="4870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zh-CN" altLang="en-US" b="1">
                <a:sym typeface="Arial" panose="020B0604020202020204" pitchFamily="34" charset="0"/>
              </a:rPr>
              <a:t>身体素质方面：</a:t>
            </a:r>
            <a:endParaRPr lang="zh-CN" altLang="en-US" b="1">
              <a:sym typeface="Arial" panose="020B0604020202020204" pitchFamily="34" charset="0"/>
            </a:endParaRPr>
          </a:p>
        </p:txBody>
      </p:sp>
      <p:sp>
        <p:nvSpPr>
          <p:cNvPr id="116" name="TextBox 115"/>
          <p:cNvSpPr txBox="1">
            <a:spLocks noChangeArrowheads="1"/>
          </p:cNvSpPr>
          <p:nvPr/>
        </p:nvSpPr>
        <p:spPr bwMode="auto">
          <a:xfrm>
            <a:off x="2163763" y="5586413"/>
            <a:ext cx="59515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zh-CN" altLang="en-US">
                <a:sym typeface="Arial" panose="020B0604020202020204" pitchFamily="34" charset="0"/>
              </a:rPr>
              <a:t>每天保证充足的睡眠，不熬夜。经常参加体育锻炼，提高自身素质。</a:t>
            </a:r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117" name="矩形 116"/>
          <p:cNvSpPr/>
          <p:nvPr/>
        </p:nvSpPr>
        <p:spPr bwMode="auto">
          <a:xfrm>
            <a:off x="8618538" y="1073150"/>
            <a:ext cx="3127375" cy="1687513"/>
          </a:xfrm>
          <a:prstGeom prst="rect">
            <a:avLst/>
          </a:prstGeom>
          <a:blipFill>
            <a:blip r:embed="rId1" cstate="print"/>
            <a:srcRect/>
            <a:stretch>
              <a:fillRect/>
            </a:stretch>
          </a:blipFill>
          <a:ln w="9525" cap="flat" cmpd="sng" algn="ctr">
            <a:solidFill>
              <a:schemeClr val="accent3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29" name="Freeform 5"/>
          <p:cNvSpPr>
            <a:spLocks noChangeArrowheads="1"/>
          </p:cNvSpPr>
          <p:nvPr/>
        </p:nvSpPr>
        <p:spPr bwMode="auto">
          <a:xfrm>
            <a:off x="0" y="223838"/>
            <a:ext cx="357188" cy="647700"/>
          </a:xfrm>
          <a:custGeom>
            <a:avLst/>
            <a:gdLst>
              <a:gd name="T0" fmla="*/ 0 w 519"/>
              <a:gd name="T1" fmla="*/ 2147483646 h 1050"/>
              <a:gd name="T2" fmla="*/ 2147483646 w 519"/>
              <a:gd name="T3" fmla="*/ 2147483646 h 1050"/>
              <a:gd name="T4" fmla="*/ 2147483646 w 519"/>
              <a:gd name="T5" fmla="*/ 2147483646 h 1050"/>
              <a:gd name="T6" fmla="*/ 0 w 519"/>
              <a:gd name="T7" fmla="*/ 0 h 1050"/>
              <a:gd name="T8" fmla="*/ 0 w 519"/>
              <a:gd name="T9" fmla="*/ 2147483646 h 10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9"/>
              <a:gd name="T16" fmla="*/ 0 h 1050"/>
              <a:gd name="T17" fmla="*/ 519 w 519"/>
              <a:gd name="T18" fmla="*/ 1050 h 10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9" h="1050">
                <a:moveTo>
                  <a:pt x="0" y="1050"/>
                </a:moveTo>
                <a:lnTo>
                  <a:pt x="510" y="540"/>
                </a:lnTo>
                <a:cubicBezTo>
                  <a:pt x="519" y="532"/>
                  <a:pt x="519" y="518"/>
                  <a:pt x="510" y="510"/>
                </a:cubicBezTo>
                <a:lnTo>
                  <a:pt x="0" y="0"/>
                </a:lnTo>
                <a:lnTo>
                  <a:pt x="0" y="1050"/>
                </a:lnTo>
                <a:close/>
              </a:path>
            </a:pathLst>
          </a:custGeom>
          <a:solidFill>
            <a:srgbClr val="5764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" name="Freeform 6"/>
          <p:cNvSpPr>
            <a:spLocks noChangeArrowheads="1"/>
          </p:cNvSpPr>
          <p:nvPr/>
        </p:nvSpPr>
        <p:spPr bwMode="auto">
          <a:xfrm>
            <a:off x="0" y="63500"/>
            <a:ext cx="355600" cy="647700"/>
          </a:xfrm>
          <a:custGeom>
            <a:avLst/>
            <a:gdLst>
              <a:gd name="T0" fmla="*/ 0 w 518"/>
              <a:gd name="T1" fmla="*/ 2147483646 h 1051"/>
              <a:gd name="T2" fmla="*/ 2147483646 w 518"/>
              <a:gd name="T3" fmla="*/ 2147483646 h 1051"/>
              <a:gd name="T4" fmla="*/ 2147483646 w 518"/>
              <a:gd name="T5" fmla="*/ 2147483646 h 1051"/>
              <a:gd name="T6" fmla="*/ 0 w 518"/>
              <a:gd name="T7" fmla="*/ 0 h 1051"/>
              <a:gd name="T8" fmla="*/ 0 w 518"/>
              <a:gd name="T9" fmla="*/ 2147483646 h 10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8"/>
              <a:gd name="T16" fmla="*/ 0 h 1051"/>
              <a:gd name="T17" fmla="*/ 518 w 518"/>
              <a:gd name="T18" fmla="*/ 1051 h 10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8" h="1051">
                <a:moveTo>
                  <a:pt x="0" y="1051"/>
                </a:moveTo>
                <a:lnTo>
                  <a:pt x="508" y="543"/>
                </a:lnTo>
                <a:cubicBezTo>
                  <a:pt x="518" y="533"/>
                  <a:pt x="518" y="518"/>
                  <a:pt x="508" y="508"/>
                </a:cubicBezTo>
                <a:lnTo>
                  <a:pt x="0" y="0"/>
                </a:lnTo>
                <a:lnTo>
                  <a:pt x="0" y="10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481013" y="155575"/>
            <a:ext cx="3817937" cy="5857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b="1" dirty="0" smtClean="0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执行计划</a:t>
            </a:r>
            <a:endParaRPr lang="zh-CN" altLang="en-US" b="1" dirty="0">
              <a:solidFill>
                <a:schemeClr val="accent3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32" name="矩形 31"/>
          <p:cNvSpPr/>
          <p:nvPr/>
        </p:nvSpPr>
        <p:spPr bwMode="auto">
          <a:xfrm>
            <a:off x="8618538" y="2955925"/>
            <a:ext cx="3127375" cy="1689100"/>
          </a:xfrm>
          <a:prstGeom prst="rect">
            <a:avLst/>
          </a:prstGeom>
          <a:blipFill>
            <a:blip r:embed="rId2" cstate="print"/>
            <a:srcRect/>
            <a:stretch>
              <a:fillRect/>
            </a:stretch>
          </a:blipFill>
          <a:ln w="9525" cap="flat" cmpd="sng" algn="ctr">
            <a:solidFill>
              <a:schemeClr val="accent3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33" name="矩形 32"/>
          <p:cNvSpPr/>
          <p:nvPr/>
        </p:nvSpPr>
        <p:spPr bwMode="auto">
          <a:xfrm>
            <a:off x="8618538" y="4811713"/>
            <a:ext cx="3127375" cy="1689100"/>
          </a:xfrm>
          <a:prstGeom prst="rect">
            <a:avLst/>
          </a:prstGeom>
          <a:blipFill>
            <a:blip r:embed="rId3" cstate="print"/>
            <a:srcRect/>
            <a:stretch>
              <a:fillRect/>
            </a:stretch>
          </a:blipFill>
          <a:ln w="9525" cap="flat" cmpd="sng" algn="ctr">
            <a:solidFill>
              <a:schemeClr val="accent3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19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4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19"/>
                            </p:stCondLst>
                            <p:childTnLst>
                              <p:par>
                                <p:cTn id="2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19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19"/>
                            </p:stCondLst>
                            <p:childTnLst>
                              <p:par>
                                <p:cTn id="3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19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19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19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19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19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19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19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19"/>
                            </p:stCondLst>
                            <p:childTnLst>
                              <p:par>
                                <p:cTn id="7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19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19"/>
                            </p:stCondLst>
                            <p:childTnLst>
                              <p:par>
                                <p:cTn id="8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519"/>
                            </p:stCondLst>
                            <p:childTnLst>
                              <p:par>
                                <p:cTn id="8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19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19"/>
                            </p:stCondLst>
                            <p:childTnLst>
                              <p:par>
                                <p:cTn id="9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19"/>
                            </p:stCondLst>
                            <p:childTnLst>
                              <p:par>
                                <p:cTn id="9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519"/>
                            </p:stCondLst>
                            <p:childTnLst>
                              <p:par>
                                <p:cTn id="10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19"/>
                            </p:stCondLst>
                            <p:childTnLst>
                              <p:par>
                                <p:cTn id="10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74" grpId="0"/>
      <p:bldP spid="78" grpId="0"/>
      <p:bldP spid="2" grpId="0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 animBg="1"/>
      <p:bldP spid="29" grpId="0" animBg="1"/>
      <p:bldP spid="30" grpId="0" animBg="1"/>
      <p:bldP spid="31" grpId="0"/>
      <p:bldP spid="32" grpId="0" animBg="1"/>
      <p:bldP spid="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Line 6"/>
          <p:cNvSpPr>
            <a:spLocks noChangeShapeType="1"/>
          </p:cNvSpPr>
          <p:nvPr/>
        </p:nvSpPr>
        <p:spPr bwMode="auto">
          <a:xfrm>
            <a:off x="1922463" y="0"/>
            <a:ext cx="0" cy="6858000"/>
          </a:xfrm>
          <a:prstGeom prst="line">
            <a:avLst/>
          </a:prstGeom>
          <a:noFill/>
          <a:ln w="38100" cap="flat">
            <a:solidFill>
              <a:srgbClr val="716F6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chemeClr val="accent3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68" name="Oval 5"/>
          <p:cNvSpPr>
            <a:spLocks noChangeArrowheads="1"/>
          </p:cNvSpPr>
          <p:nvPr/>
        </p:nvSpPr>
        <p:spPr bwMode="auto">
          <a:xfrm>
            <a:off x="1466850" y="576263"/>
            <a:ext cx="909638" cy="8905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chemeClr val="accent3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72" name="Freeform 20"/>
          <p:cNvSpPr/>
          <p:nvPr/>
        </p:nvSpPr>
        <p:spPr bwMode="auto">
          <a:xfrm>
            <a:off x="2428875" y="879475"/>
            <a:ext cx="222250" cy="284163"/>
          </a:xfrm>
          <a:custGeom>
            <a:avLst/>
            <a:gdLst>
              <a:gd name="T0" fmla="*/ 274 w 304"/>
              <a:gd name="T1" fmla="*/ 226 h 387"/>
              <a:gd name="T2" fmla="*/ 162 w 304"/>
              <a:gd name="T3" fmla="*/ 298 h 387"/>
              <a:gd name="T4" fmla="*/ 49 w 304"/>
              <a:gd name="T5" fmla="*/ 371 h 387"/>
              <a:gd name="T6" fmla="*/ 0 w 304"/>
              <a:gd name="T7" fmla="*/ 337 h 387"/>
              <a:gd name="T8" fmla="*/ 0 w 304"/>
              <a:gd name="T9" fmla="*/ 193 h 387"/>
              <a:gd name="T10" fmla="*/ 0 w 304"/>
              <a:gd name="T11" fmla="*/ 47 h 387"/>
              <a:gd name="T12" fmla="*/ 51 w 304"/>
              <a:gd name="T13" fmla="*/ 17 h 387"/>
              <a:gd name="T14" fmla="*/ 162 w 304"/>
              <a:gd name="T15" fmla="*/ 89 h 387"/>
              <a:gd name="T16" fmla="*/ 276 w 304"/>
              <a:gd name="T17" fmla="*/ 162 h 387"/>
              <a:gd name="T18" fmla="*/ 274 w 304"/>
              <a:gd name="T19" fmla="*/ 226 h 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04" h="387">
                <a:moveTo>
                  <a:pt x="274" y="226"/>
                </a:moveTo>
                <a:lnTo>
                  <a:pt x="162" y="298"/>
                </a:lnTo>
                <a:cubicBezTo>
                  <a:pt x="124" y="322"/>
                  <a:pt x="86" y="347"/>
                  <a:pt x="49" y="371"/>
                </a:cubicBezTo>
                <a:cubicBezTo>
                  <a:pt x="17" y="387"/>
                  <a:pt x="2" y="374"/>
                  <a:pt x="0" y="337"/>
                </a:cubicBezTo>
                <a:lnTo>
                  <a:pt x="0" y="193"/>
                </a:lnTo>
                <a:cubicBezTo>
                  <a:pt x="0" y="145"/>
                  <a:pt x="0" y="96"/>
                  <a:pt x="0" y="47"/>
                </a:cubicBezTo>
                <a:cubicBezTo>
                  <a:pt x="4" y="8"/>
                  <a:pt x="21" y="0"/>
                  <a:pt x="51" y="17"/>
                </a:cubicBezTo>
                <a:lnTo>
                  <a:pt x="162" y="89"/>
                </a:lnTo>
                <a:cubicBezTo>
                  <a:pt x="200" y="114"/>
                  <a:pt x="238" y="138"/>
                  <a:pt x="276" y="162"/>
                </a:cubicBezTo>
                <a:cubicBezTo>
                  <a:pt x="304" y="185"/>
                  <a:pt x="302" y="206"/>
                  <a:pt x="274" y="22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chemeClr val="accent3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641600" y="790575"/>
            <a:ext cx="6769100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400" dirty="0" smtClean="0">
                <a:solidFill>
                  <a:schemeClr val="accent3"/>
                </a:solidFill>
                <a:latin typeface="Arial" panose="020B0604020202020204"/>
                <a:sym typeface="Arial" panose="020B0604020202020204"/>
              </a:rPr>
              <a:t>毕业后五年规划（</a:t>
            </a:r>
            <a:r>
              <a:rPr lang="en-US" altLang="zh-CN" sz="2400" dirty="0" smtClean="0">
                <a:solidFill>
                  <a:schemeClr val="accent3"/>
                </a:solidFill>
                <a:latin typeface="Arial" panose="020B0604020202020204"/>
                <a:sym typeface="Arial" panose="020B0604020202020204"/>
              </a:rPr>
              <a:t>201X-202X</a:t>
            </a:r>
            <a:r>
              <a:rPr lang="zh-CN" altLang="en-US" sz="2400" dirty="0" smtClean="0">
                <a:solidFill>
                  <a:schemeClr val="accent3"/>
                </a:solidFill>
                <a:latin typeface="Arial" panose="020B0604020202020204"/>
                <a:sym typeface="Arial" panose="020B0604020202020204"/>
              </a:rPr>
              <a:t>年），随机应变</a:t>
            </a:r>
            <a:endParaRPr lang="zh-CN" altLang="en-US" sz="2400" dirty="0">
              <a:solidFill>
                <a:schemeClr val="accent3"/>
              </a:solidFill>
              <a:latin typeface="Arial" panose="020B0604020202020204"/>
              <a:sym typeface="Arial" panose="020B0604020202020204"/>
            </a:endParaRPr>
          </a:p>
        </p:txBody>
      </p:sp>
      <p:grpSp>
        <p:nvGrpSpPr>
          <p:cNvPr id="3" name="组合 74"/>
          <p:cNvGrpSpPr>
            <a:grpSpLocks noChangeAspect="1"/>
          </p:cNvGrpSpPr>
          <p:nvPr/>
        </p:nvGrpSpPr>
        <p:grpSpPr bwMode="auto">
          <a:xfrm>
            <a:off x="1804988" y="1755775"/>
            <a:ext cx="250825" cy="252413"/>
            <a:chOff x="957263" y="3209925"/>
            <a:chExt cx="288925" cy="288925"/>
          </a:xfrm>
        </p:grpSpPr>
        <p:sp>
          <p:nvSpPr>
            <p:cNvPr id="76" name="Oval 15"/>
            <p:cNvSpPr>
              <a:spLocks noChangeArrowheads="1"/>
            </p:cNvSpPr>
            <p:nvPr/>
          </p:nvSpPr>
          <p:spPr bwMode="auto">
            <a:xfrm>
              <a:off x="957263" y="3209925"/>
              <a:ext cx="288925" cy="288925"/>
            </a:xfrm>
            <a:prstGeom prst="ellipse">
              <a:avLst/>
            </a:prstGeom>
            <a:solidFill>
              <a:schemeClr val="accent2"/>
            </a:solidFill>
            <a:ln w="28575" cap="flat">
              <a:solidFill>
                <a:schemeClr val="bg2"/>
              </a:solidFill>
              <a:prstDash val="solid"/>
              <a:miter lim="800000"/>
            </a:ln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77" name="Freeform 16"/>
            <p:cNvSpPr/>
            <p:nvPr/>
          </p:nvSpPr>
          <p:spPr bwMode="auto">
            <a:xfrm>
              <a:off x="1057838" y="3282610"/>
              <a:ext cx="129834" cy="150823"/>
            </a:xfrm>
            <a:custGeom>
              <a:avLst/>
              <a:gdLst>
                <a:gd name="T0" fmla="*/ 166 w 188"/>
                <a:gd name="T1" fmla="*/ 89 h 217"/>
                <a:gd name="T2" fmla="*/ 99 w 188"/>
                <a:gd name="T3" fmla="*/ 51 h 217"/>
                <a:gd name="T4" fmla="*/ 32 w 188"/>
                <a:gd name="T5" fmla="*/ 12 h 217"/>
                <a:gd name="T6" fmla="*/ 0 w 188"/>
                <a:gd name="T7" fmla="*/ 30 h 217"/>
                <a:gd name="T8" fmla="*/ 0 w 188"/>
                <a:gd name="T9" fmla="*/ 108 h 217"/>
                <a:gd name="T10" fmla="*/ 0 w 188"/>
                <a:gd name="T11" fmla="*/ 185 h 217"/>
                <a:gd name="T12" fmla="*/ 32 w 188"/>
                <a:gd name="T13" fmla="*/ 204 h 217"/>
                <a:gd name="T14" fmla="*/ 99 w 188"/>
                <a:gd name="T15" fmla="*/ 165 h 217"/>
                <a:gd name="T16" fmla="*/ 166 w 188"/>
                <a:gd name="T17" fmla="*/ 126 h 217"/>
                <a:gd name="T18" fmla="*/ 166 w 188"/>
                <a:gd name="T19" fmla="*/ 89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" h="217">
                  <a:moveTo>
                    <a:pt x="166" y="89"/>
                  </a:moveTo>
                  <a:lnTo>
                    <a:pt x="99" y="51"/>
                  </a:lnTo>
                  <a:cubicBezTo>
                    <a:pt x="77" y="38"/>
                    <a:pt x="55" y="25"/>
                    <a:pt x="32" y="12"/>
                  </a:cubicBezTo>
                  <a:cubicBezTo>
                    <a:pt x="11" y="0"/>
                    <a:pt x="0" y="5"/>
                    <a:pt x="0" y="30"/>
                  </a:cubicBezTo>
                  <a:lnTo>
                    <a:pt x="0" y="108"/>
                  </a:lnTo>
                  <a:cubicBezTo>
                    <a:pt x="0" y="134"/>
                    <a:pt x="0" y="159"/>
                    <a:pt x="0" y="185"/>
                  </a:cubicBezTo>
                  <a:cubicBezTo>
                    <a:pt x="0" y="209"/>
                    <a:pt x="10" y="217"/>
                    <a:pt x="32" y="204"/>
                  </a:cubicBezTo>
                  <a:lnTo>
                    <a:pt x="99" y="165"/>
                  </a:lnTo>
                  <a:cubicBezTo>
                    <a:pt x="121" y="152"/>
                    <a:pt x="144" y="139"/>
                    <a:pt x="166" y="126"/>
                  </a:cubicBezTo>
                  <a:cubicBezTo>
                    <a:pt x="187" y="114"/>
                    <a:pt x="188" y="102"/>
                    <a:pt x="166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</p:grpSp>
      <p:grpSp>
        <p:nvGrpSpPr>
          <p:cNvPr id="4" name="组合 78"/>
          <p:cNvGrpSpPr>
            <a:grpSpLocks noChangeAspect="1"/>
          </p:cNvGrpSpPr>
          <p:nvPr/>
        </p:nvGrpSpPr>
        <p:grpSpPr bwMode="auto">
          <a:xfrm>
            <a:off x="1804988" y="2452688"/>
            <a:ext cx="250825" cy="252412"/>
            <a:chOff x="957263" y="3209925"/>
            <a:chExt cx="288925" cy="288925"/>
          </a:xfrm>
        </p:grpSpPr>
        <p:sp>
          <p:nvSpPr>
            <p:cNvPr id="80" name="Oval 15"/>
            <p:cNvSpPr>
              <a:spLocks noChangeArrowheads="1"/>
            </p:cNvSpPr>
            <p:nvPr/>
          </p:nvSpPr>
          <p:spPr bwMode="auto">
            <a:xfrm>
              <a:off x="957263" y="3209925"/>
              <a:ext cx="288925" cy="288925"/>
            </a:xfrm>
            <a:prstGeom prst="ellipse">
              <a:avLst/>
            </a:prstGeom>
            <a:solidFill>
              <a:schemeClr val="accent2"/>
            </a:solidFill>
            <a:ln w="28575" cap="flat">
              <a:solidFill>
                <a:schemeClr val="bg2"/>
              </a:solidFill>
              <a:prstDash val="solid"/>
              <a:miter lim="800000"/>
            </a:ln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81" name="Freeform 16"/>
            <p:cNvSpPr/>
            <p:nvPr/>
          </p:nvSpPr>
          <p:spPr bwMode="auto">
            <a:xfrm>
              <a:off x="1057838" y="3282611"/>
              <a:ext cx="129834" cy="150822"/>
            </a:xfrm>
            <a:custGeom>
              <a:avLst/>
              <a:gdLst>
                <a:gd name="T0" fmla="*/ 166 w 188"/>
                <a:gd name="T1" fmla="*/ 89 h 217"/>
                <a:gd name="T2" fmla="*/ 99 w 188"/>
                <a:gd name="T3" fmla="*/ 51 h 217"/>
                <a:gd name="T4" fmla="*/ 32 w 188"/>
                <a:gd name="T5" fmla="*/ 12 h 217"/>
                <a:gd name="T6" fmla="*/ 0 w 188"/>
                <a:gd name="T7" fmla="*/ 30 h 217"/>
                <a:gd name="T8" fmla="*/ 0 w 188"/>
                <a:gd name="T9" fmla="*/ 108 h 217"/>
                <a:gd name="T10" fmla="*/ 0 w 188"/>
                <a:gd name="T11" fmla="*/ 185 h 217"/>
                <a:gd name="T12" fmla="*/ 32 w 188"/>
                <a:gd name="T13" fmla="*/ 204 h 217"/>
                <a:gd name="T14" fmla="*/ 99 w 188"/>
                <a:gd name="T15" fmla="*/ 165 h 217"/>
                <a:gd name="T16" fmla="*/ 166 w 188"/>
                <a:gd name="T17" fmla="*/ 126 h 217"/>
                <a:gd name="T18" fmla="*/ 166 w 188"/>
                <a:gd name="T19" fmla="*/ 89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" h="217">
                  <a:moveTo>
                    <a:pt x="166" y="89"/>
                  </a:moveTo>
                  <a:lnTo>
                    <a:pt x="99" y="51"/>
                  </a:lnTo>
                  <a:cubicBezTo>
                    <a:pt x="77" y="38"/>
                    <a:pt x="55" y="25"/>
                    <a:pt x="32" y="12"/>
                  </a:cubicBezTo>
                  <a:cubicBezTo>
                    <a:pt x="11" y="0"/>
                    <a:pt x="0" y="5"/>
                    <a:pt x="0" y="30"/>
                  </a:cubicBezTo>
                  <a:lnTo>
                    <a:pt x="0" y="108"/>
                  </a:lnTo>
                  <a:cubicBezTo>
                    <a:pt x="0" y="134"/>
                    <a:pt x="0" y="159"/>
                    <a:pt x="0" y="185"/>
                  </a:cubicBezTo>
                  <a:cubicBezTo>
                    <a:pt x="0" y="209"/>
                    <a:pt x="10" y="217"/>
                    <a:pt x="32" y="204"/>
                  </a:cubicBezTo>
                  <a:lnTo>
                    <a:pt x="99" y="165"/>
                  </a:lnTo>
                  <a:cubicBezTo>
                    <a:pt x="121" y="152"/>
                    <a:pt x="144" y="139"/>
                    <a:pt x="166" y="126"/>
                  </a:cubicBezTo>
                  <a:cubicBezTo>
                    <a:pt x="187" y="114"/>
                    <a:pt x="188" y="102"/>
                    <a:pt x="166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</p:grpSp>
      <p:grpSp>
        <p:nvGrpSpPr>
          <p:cNvPr id="5" name="组合 82"/>
          <p:cNvGrpSpPr>
            <a:grpSpLocks noChangeAspect="1"/>
          </p:cNvGrpSpPr>
          <p:nvPr/>
        </p:nvGrpSpPr>
        <p:grpSpPr bwMode="auto">
          <a:xfrm>
            <a:off x="1804988" y="4452938"/>
            <a:ext cx="250825" cy="250825"/>
            <a:chOff x="957263" y="3209925"/>
            <a:chExt cx="288925" cy="288925"/>
          </a:xfrm>
        </p:grpSpPr>
        <p:sp>
          <p:nvSpPr>
            <p:cNvPr id="84" name="Oval 15"/>
            <p:cNvSpPr>
              <a:spLocks noChangeArrowheads="1"/>
            </p:cNvSpPr>
            <p:nvPr/>
          </p:nvSpPr>
          <p:spPr bwMode="auto">
            <a:xfrm>
              <a:off x="957263" y="3209925"/>
              <a:ext cx="288925" cy="288925"/>
            </a:xfrm>
            <a:prstGeom prst="ellipse">
              <a:avLst/>
            </a:prstGeom>
            <a:solidFill>
              <a:schemeClr val="accent2"/>
            </a:solidFill>
            <a:ln w="28575" cap="flat">
              <a:solidFill>
                <a:schemeClr val="bg2"/>
              </a:solidFill>
              <a:prstDash val="solid"/>
              <a:miter lim="800000"/>
            </a:ln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85" name="Freeform 16"/>
            <p:cNvSpPr/>
            <p:nvPr/>
          </p:nvSpPr>
          <p:spPr bwMode="auto">
            <a:xfrm>
              <a:off x="1057838" y="3283071"/>
              <a:ext cx="129834" cy="149948"/>
            </a:xfrm>
            <a:custGeom>
              <a:avLst/>
              <a:gdLst>
                <a:gd name="T0" fmla="*/ 166 w 188"/>
                <a:gd name="T1" fmla="*/ 89 h 217"/>
                <a:gd name="T2" fmla="*/ 99 w 188"/>
                <a:gd name="T3" fmla="*/ 51 h 217"/>
                <a:gd name="T4" fmla="*/ 32 w 188"/>
                <a:gd name="T5" fmla="*/ 12 h 217"/>
                <a:gd name="T6" fmla="*/ 0 w 188"/>
                <a:gd name="T7" fmla="*/ 30 h 217"/>
                <a:gd name="T8" fmla="*/ 0 w 188"/>
                <a:gd name="T9" fmla="*/ 108 h 217"/>
                <a:gd name="T10" fmla="*/ 0 w 188"/>
                <a:gd name="T11" fmla="*/ 185 h 217"/>
                <a:gd name="T12" fmla="*/ 32 w 188"/>
                <a:gd name="T13" fmla="*/ 204 h 217"/>
                <a:gd name="T14" fmla="*/ 99 w 188"/>
                <a:gd name="T15" fmla="*/ 165 h 217"/>
                <a:gd name="T16" fmla="*/ 166 w 188"/>
                <a:gd name="T17" fmla="*/ 126 h 217"/>
                <a:gd name="T18" fmla="*/ 166 w 188"/>
                <a:gd name="T19" fmla="*/ 89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" h="217">
                  <a:moveTo>
                    <a:pt x="166" y="89"/>
                  </a:moveTo>
                  <a:lnTo>
                    <a:pt x="99" y="51"/>
                  </a:lnTo>
                  <a:cubicBezTo>
                    <a:pt x="77" y="38"/>
                    <a:pt x="55" y="25"/>
                    <a:pt x="32" y="12"/>
                  </a:cubicBezTo>
                  <a:cubicBezTo>
                    <a:pt x="11" y="0"/>
                    <a:pt x="0" y="5"/>
                    <a:pt x="0" y="30"/>
                  </a:cubicBezTo>
                  <a:lnTo>
                    <a:pt x="0" y="108"/>
                  </a:lnTo>
                  <a:cubicBezTo>
                    <a:pt x="0" y="134"/>
                    <a:pt x="0" y="159"/>
                    <a:pt x="0" y="185"/>
                  </a:cubicBezTo>
                  <a:cubicBezTo>
                    <a:pt x="0" y="209"/>
                    <a:pt x="10" y="217"/>
                    <a:pt x="32" y="204"/>
                  </a:cubicBezTo>
                  <a:lnTo>
                    <a:pt x="99" y="165"/>
                  </a:lnTo>
                  <a:cubicBezTo>
                    <a:pt x="121" y="152"/>
                    <a:pt x="144" y="139"/>
                    <a:pt x="166" y="126"/>
                  </a:cubicBezTo>
                  <a:cubicBezTo>
                    <a:pt x="187" y="114"/>
                    <a:pt x="188" y="102"/>
                    <a:pt x="166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</p:grp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576388" y="728663"/>
            <a:ext cx="6397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3200" b="1">
                <a:solidFill>
                  <a:schemeClr val="bg2"/>
                </a:solidFill>
                <a:sym typeface="Arial" panose="020B0604020202020204" pitchFamily="34" charset="0"/>
              </a:rPr>
              <a:t>02</a:t>
            </a:r>
            <a:endParaRPr lang="zh-CN" altLang="en-US" sz="3200" b="1">
              <a:solidFill>
                <a:schemeClr val="bg2"/>
              </a:solidFill>
              <a:sym typeface="Arial" panose="020B0604020202020204" pitchFamily="34" charset="0"/>
            </a:endParaRPr>
          </a:p>
        </p:txBody>
      </p:sp>
      <p:sp>
        <p:nvSpPr>
          <p:cNvPr id="110" name="TextBox 109"/>
          <p:cNvSpPr txBox="1">
            <a:spLocks noChangeArrowheads="1"/>
          </p:cNvSpPr>
          <p:nvPr/>
        </p:nvSpPr>
        <p:spPr bwMode="auto">
          <a:xfrm>
            <a:off x="2163763" y="1716088"/>
            <a:ext cx="595153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>
                <a:sym typeface="Arial" panose="020B0604020202020204" pitchFamily="34" charset="0"/>
              </a:rPr>
              <a:t>若考上研究生，则继续勤奋学习。</a:t>
            </a:r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112" name="TextBox 111"/>
          <p:cNvSpPr txBox="1">
            <a:spLocks noChangeArrowheads="1"/>
          </p:cNvSpPr>
          <p:nvPr/>
        </p:nvSpPr>
        <p:spPr bwMode="auto">
          <a:xfrm>
            <a:off x="2163763" y="2355850"/>
            <a:ext cx="59515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>
                <a:sym typeface="Arial" panose="020B0604020202020204" pitchFamily="34" charset="0"/>
              </a:rPr>
              <a:t>努力接受各种社会知识，提高个人修养和社会适应能力，为进一步的发展积累经验。</a:t>
            </a:r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114" name="TextBox 113"/>
          <p:cNvSpPr txBox="1">
            <a:spLocks noChangeArrowheads="1"/>
          </p:cNvSpPr>
          <p:nvPr/>
        </p:nvSpPr>
        <p:spPr bwMode="auto">
          <a:xfrm>
            <a:off x="2163763" y="4410075"/>
            <a:ext cx="59515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zh-CN" altLang="en-US">
                <a:sym typeface="Arial" panose="020B0604020202020204" pitchFamily="34" charset="0"/>
              </a:rPr>
              <a:t>如果未能进入大企业，则在一个有朝气的创业公司煅炼自己，培养自己的多方面能力，积累自己的创业资本。</a:t>
            </a:r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117" name="矩形 116"/>
          <p:cNvSpPr/>
          <p:nvPr/>
        </p:nvSpPr>
        <p:spPr bwMode="auto">
          <a:xfrm>
            <a:off x="8586788" y="1484313"/>
            <a:ext cx="3128962" cy="2022475"/>
          </a:xfrm>
          <a:prstGeom prst="rect">
            <a:avLst/>
          </a:prstGeom>
          <a:blipFill>
            <a:blip r:embed="rId1" cstate="print"/>
            <a:srcRect/>
            <a:stretch>
              <a:fillRect/>
            </a:stretch>
          </a:blipFill>
          <a:ln w="9525" cap="flat" cmpd="sng" algn="ctr">
            <a:solidFill>
              <a:schemeClr val="accent3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118" name="矩形 117"/>
          <p:cNvSpPr/>
          <p:nvPr/>
        </p:nvSpPr>
        <p:spPr bwMode="auto">
          <a:xfrm>
            <a:off x="8586788" y="4121150"/>
            <a:ext cx="3128962" cy="2022475"/>
          </a:xfrm>
          <a:prstGeom prst="rect">
            <a:avLst/>
          </a:prstGeom>
          <a:blipFill>
            <a:blip r:embed="rId2" cstate="print"/>
            <a:srcRect/>
            <a:stretch>
              <a:fillRect/>
            </a:stretch>
          </a:blipFill>
          <a:ln w="9525" cap="flat" cmpd="sng" algn="ctr">
            <a:solidFill>
              <a:schemeClr val="accent3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grpSp>
        <p:nvGrpSpPr>
          <p:cNvPr id="6" name="组合 29"/>
          <p:cNvGrpSpPr>
            <a:grpSpLocks noChangeAspect="1"/>
          </p:cNvGrpSpPr>
          <p:nvPr/>
        </p:nvGrpSpPr>
        <p:grpSpPr bwMode="auto">
          <a:xfrm>
            <a:off x="1804988" y="3390900"/>
            <a:ext cx="250825" cy="252413"/>
            <a:chOff x="957263" y="3209925"/>
            <a:chExt cx="288925" cy="288925"/>
          </a:xfrm>
        </p:grpSpPr>
        <p:sp>
          <p:nvSpPr>
            <p:cNvPr id="31" name="Oval 15"/>
            <p:cNvSpPr>
              <a:spLocks noChangeArrowheads="1"/>
            </p:cNvSpPr>
            <p:nvPr/>
          </p:nvSpPr>
          <p:spPr bwMode="auto">
            <a:xfrm>
              <a:off x="957263" y="3209925"/>
              <a:ext cx="288925" cy="288925"/>
            </a:xfrm>
            <a:prstGeom prst="ellipse">
              <a:avLst/>
            </a:prstGeom>
            <a:solidFill>
              <a:schemeClr val="accent2"/>
            </a:solidFill>
            <a:ln w="28575" cap="flat">
              <a:solidFill>
                <a:schemeClr val="bg2"/>
              </a:solidFill>
              <a:prstDash val="solid"/>
              <a:miter lim="800000"/>
            </a:ln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32" name="Freeform 16"/>
            <p:cNvSpPr/>
            <p:nvPr/>
          </p:nvSpPr>
          <p:spPr bwMode="auto">
            <a:xfrm>
              <a:off x="1057838" y="3282610"/>
              <a:ext cx="129834" cy="150823"/>
            </a:xfrm>
            <a:custGeom>
              <a:avLst/>
              <a:gdLst>
                <a:gd name="T0" fmla="*/ 166 w 188"/>
                <a:gd name="T1" fmla="*/ 89 h 217"/>
                <a:gd name="T2" fmla="*/ 99 w 188"/>
                <a:gd name="T3" fmla="*/ 51 h 217"/>
                <a:gd name="T4" fmla="*/ 32 w 188"/>
                <a:gd name="T5" fmla="*/ 12 h 217"/>
                <a:gd name="T6" fmla="*/ 0 w 188"/>
                <a:gd name="T7" fmla="*/ 30 h 217"/>
                <a:gd name="T8" fmla="*/ 0 w 188"/>
                <a:gd name="T9" fmla="*/ 108 h 217"/>
                <a:gd name="T10" fmla="*/ 0 w 188"/>
                <a:gd name="T11" fmla="*/ 185 h 217"/>
                <a:gd name="T12" fmla="*/ 32 w 188"/>
                <a:gd name="T13" fmla="*/ 204 h 217"/>
                <a:gd name="T14" fmla="*/ 99 w 188"/>
                <a:gd name="T15" fmla="*/ 165 h 217"/>
                <a:gd name="T16" fmla="*/ 166 w 188"/>
                <a:gd name="T17" fmla="*/ 126 h 217"/>
                <a:gd name="T18" fmla="*/ 166 w 188"/>
                <a:gd name="T19" fmla="*/ 89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" h="217">
                  <a:moveTo>
                    <a:pt x="166" y="89"/>
                  </a:moveTo>
                  <a:lnTo>
                    <a:pt x="99" y="51"/>
                  </a:lnTo>
                  <a:cubicBezTo>
                    <a:pt x="77" y="38"/>
                    <a:pt x="55" y="25"/>
                    <a:pt x="32" y="12"/>
                  </a:cubicBezTo>
                  <a:cubicBezTo>
                    <a:pt x="11" y="0"/>
                    <a:pt x="0" y="5"/>
                    <a:pt x="0" y="30"/>
                  </a:cubicBezTo>
                  <a:lnTo>
                    <a:pt x="0" y="108"/>
                  </a:lnTo>
                  <a:cubicBezTo>
                    <a:pt x="0" y="134"/>
                    <a:pt x="0" y="159"/>
                    <a:pt x="0" y="185"/>
                  </a:cubicBezTo>
                  <a:cubicBezTo>
                    <a:pt x="0" y="209"/>
                    <a:pt x="10" y="217"/>
                    <a:pt x="32" y="204"/>
                  </a:cubicBezTo>
                  <a:lnTo>
                    <a:pt x="99" y="165"/>
                  </a:lnTo>
                  <a:cubicBezTo>
                    <a:pt x="121" y="152"/>
                    <a:pt x="144" y="139"/>
                    <a:pt x="166" y="126"/>
                  </a:cubicBezTo>
                  <a:cubicBezTo>
                    <a:pt x="187" y="114"/>
                    <a:pt x="188" y="102"/>
                    <a:pt x="166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</p:grp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2163763" y="3294063"/>
            <a:ext cx="595153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>
                <a:sym typeface="Arial" panose="020B0604020202020204" pitchFamily="34" charset="0"/>
              </a:rPr>
              <a:t>进入世界五百强企业，煅炼自己的能力，三年内争取到储备干部序列</a:t>
            </a:r>
            <a:endParaRPr lang="zh-CN" altLang="en-US">
              <a:sym typeface="Arial" panose="020B0604020202020204" pitchFamily="34" charset="0"/>
            </a:endParaRPr>
          </a:p>
        </p:txBody>
      </p:sp>
      <p:grpSp>
        <p:nvGrpSpPr>
          <p:cNvPr id="7" name="组合 33"/>
          <p:cNvGrpSpPr>
            <a:grpSpLocks noChangeAspect="1"/>
          </p:cNvGrpSpPr>
          <p:nvPr/>
        </p:nvGrpSpPr>
        <p:grpSpPr bwMode="auto">
          <a:xfrm>
            <a:off x="1804988" y="5692775"/>
            <a:ext cx="250825" cy="252413"/>
            <a:chOff x="957263" y="3209925"/>
            <a:chExt cx="288925" cy="288925"/>
          </a:xfrm>
        </p:grpSpPr>
        <p:sp>
          <p:nvSpPr>
            <p:cNvPr id="35" name="Oval 15"/>
            <p:cNvSpPr>
              <a:spLocks noChangeArrowheads="1"/>
            </p:cNvSpPr>
            <p:nvPr/>
          </p:nvSpPr>
          <p:spPr bwMode="auto">
            <a:xfrm>
              <a:off x="957263" y="3209925"/>
              <a:ext cx="288925" cy="288925"/>
            </a:xfrm>
            <a:prstGeom prst="ellipse">
              <a:avLst/>
            </a:prstGeom>
            <a:solidFill>
              <a:schemeClr val="accent2"/>
            </a:solidFill>
            <a:ln w="28575" cap="flat">
              <a:solidFill>
                <a:schemeClr val="bg2"/>
              </a:solidFill>
              <a:prstDash val="solid"/>
              <a:miter lim="800000"/>
            </a:ln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36" name="Freeform 16"/>
            <p:cNvSpPr/>
            <p:nvPr/>
          </p:nvSpPr>
          <p:spPr bwMode="auto">
            <a:xfrm>
              <a:off x="1057838" y="3282610"/>
              <a:ext cx="129834" cy="150823"/>
            </a:xfrm>
            <a:custGeom>
              <a:avLst/>
              <a:gdLst>
                <a:gd name="T0" fmla="*/ 166 w 188"/>
                <a:gd name="T1" fmla="*/ 89 h 217"/>
                <a:gd name="T2" fmla="*/ 99 w 188"/>
                <a:gd name="T3" fmla="*/ 51 h 217"/>
                <a:gd name="T4" fmla="*/ 32 w 188"/>
                <a:gd name="T5" fmla="*/ 12 h 217"/>
                <a:gd name="T6" fmla="*/ 0 w 188"/>
                <a:gd name="T7" fmla="*/ 30 h 217"/>
                <a:gd name="T8" fmla="*/ 0 w 188"/>
                <a:gd name="T9" fmla="*/ 108 h 217"/>
                <a:gd name="T10" fmla="*/ 0 w 188"/>
                <a:gd name="T11" fmla="*/ 185 h 217"/>
                <a:gd name="T12" fmla="*/ 32 w 188"/>
                <a:gd name="T13" fmla="*/ 204 h 217"/>
                <a:gd name="T14" fmla="*/ 99 w 188"/>
                <a:gd name="T15" fmla="*/ 165 h 217"/>
                <a:gd name="T16" fmla="*/ 166 w 188"/>
                <a:gd name="T17" fmla="*/ 126 h 217"/>
                <a:gd name="T18" fmla="*/ 166 w 188"/>
                <a:gd name="T19" fmla="*/ 89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" h="217">
                  <a:moveTo>
                    <a:pt x="166" y="89"/>
                  </a:moveTo>
                  <a:lnTo>
                    <a:pt x="99" y="51"/>
                  </a:lnTo>
                  <a:cubicBezTo>
                    <a:pt x="77" y="38"/>
                    <a:pt x="55" y="25"/>
                    <a:pt x="32" y="12"/>
                  </a:cubicBezTo>
                  <a:cubicBezTo>
                    <a:pt x="11" y="0"/>
                    <a:pt x="0" y="5"/>
                    <a:pt x="0" y="30"/>
                  </a:cubicBezTo>
                  <a:lnTo>
                    <a:pt x="0" y="108"/>
                  </a:lnTo>
                  <a:cubicBezTo>
                    <a:pt x="0" y="134"/>
                    <a:pt x="0" y="159"/>
                    <a:pt x="0" y="185"/>
                  </a:cubicBezTo>
                  <a:cubicBezTo>
                    <a:pt x="0" y="209"/>
                    <a:pt x="10" y="217"/>
                    <a:pt x="32" y="204"/>
                  </a:cubicBezTo>
                  <a:lnTo>
                    <a:pt x="99" y="165"/>
                  </a:lnTo>
                  <a:cubicBezTo>
                    <a:pt x="121" y="152"/>
                    <a:pt x="144" y="139"/>
                    <a:pt x="166" y="126"/>
                  </a:cubicBezTo>
                  <a:cubicBezTo>
                    <a:pt x="187" y="114"/>
                    <a:pt x="188" y="102"/>
                    <a:pt x="166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</p:grp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2163763" y="5651500"/>
            <a:ext cx="59515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zh-CN" altLang="en-US">
                <a:sym typeface="Arial" panose="020B0604020202020204" pitchFamily="34" charset="0"/>
              </a:rPr>
              <a:t>去国外留学，学习本专业，继续深造。</a:t>
            </a:r>
            <a:endParaRPr lang="zh-CN" altLang="en-US"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0"/>
                            </p:stCondLst>
                            <p:childTnLst>
                              <p:par>
                                <p:cTn id="7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74" grpId="0"/>
      <p:bldP spid="2" grpId="0"/>
      <p:bldP spid="110" grpId="0"/>
      <p:bldP spid="112" grpId="0"/>
      <p:bldP spid="114" grpId="0"/>
      <p:bldP spid="117" grpId="0" animBg="1"/>
      <p:bldP spid="118" grpId="0" animBg="1"/>
      <p:bldP spid="33" grpId="0"/>
      <p:bldP spid="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Line 6"/>
          <p:cNvSpPr>
            <a:spLocks noChangeShapeType="1"/>
          </p:cNvSpPr>
          <p:nvPr/>
        </p:nvSpPr>
        <p:spPr bwMode="auto">
          <a:xfrm>
            <a:off x="1922463" y="0"/>
            <a:ext cx="0" cy="6359525"/>
          </a:xfrm>
          <a:prstGeom prst="line">
            <a:avLst/>
          </a:prstGeom>
          <a:noFill/>
          <a:ln w="38100" cap="flat">
            <a:solidFill>
              <a:srgbClr val="716F6E"/>
            </a:solidFill>
            <a:prstDash val="solid"/>
            <a:miter lim="800000"/>
            <a:headEnd type="none" w="med" len="med"/>
            <a:tailEnd type="oval" w="med" len="med"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chemeClr val="accent3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68" name="Oval 5"/>
          <p:cNvSpPr>
            <a:spLocks noChangeArrowheads="1"/>
          </p:cNvSpPr>
          <p:nvPr/>
        </p:nvSpPr>
        <p:spPr bwMode="auto">
          <a:xfrm>
            <a:off x="1466850" y="576263"/>
            <a:ext cx="909638" cy="8905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chemeClr val="accent3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72" name="Freeform 20"/>
          <p:cNvSpPr/>
          <p:nvPr/>
        </p:nvSpPr>
        <p:spPr bwMode="auto">
          <a:xfrm>
            <a:off x="2428875" y="879475"/>
            <a:ext cx="222250" cy="284163"/>
          </a:xfrm>
          <a:custGeom>
            <a:avLst/>
            <a:gdLst>
              <a:gd name="T0" fmla="*/ 274 w 304"/>
              <a:gd name="T1" fmla="*/ 226 h 387"/>
              <a:gd name="T2" fmla="*/ 162 w 304"/>
              <a:gd name="T3" fmla="*/ 298 h 387"/>
              <a:gd name="T4" fmla="*/ 49 w 304"/>
              <a:gd name="T5" fmla="*/ 371 h 387"/>
              <a:gd name="T6" fmla="*/ 0 w 304"/>
              <a:gd name="T7" fmla="*/ 337 h 387"/>
              <a:gd name="T8" fmla="*/ 0 w 304"/>
              <a:gd name="T9" fmla="*/ 193 h 387"/>
              <a:gd name="T10" fmla="*/ 0 w 304"/>
              <a:gd name="T11" fmla="*/ 47 h 387"/>
              <a:gd name="T12" fmla="*/ 51 w 304"/>
              <a:gd name="T13" fmla="*/ 17 h 387"/>
              <a:gd name="T14" fmla="*/ 162 w 304"/>
              <a:gd name="T15" fmla="*/ 89 h 387"/>
              <a:gd name="T16" fmla="*/ 276 w 304"/>
              <a:gd name="T17" fmla="*/ 162 h 387"/>
              <a:gd name="T18" fmla="*/ 274 w 304"/>
              <a:gd name="T19" fmla="*/ 226 h 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04" h="387">
                <a:moveTo>
                  <a:pt x="274" y="226"/>
                </a:moveTo>
                <a:lnTo>
                  <a:pt x="162" y="298"/>
                </a:lnTo>
                <a:cubicBezTo>
                  <a:pt x="124" y="322"/>
                  <a:pt x="86" y="347"/>
                  <a:pt x="49" y="371"/>
                </a:cubicBezTo>
                <a:cubicBezTo>
                  <a:pt x="17" y="387"/>
                  <a:pt x="2" y="374"/>
                  <a:pt x="0" y="337"/>
                </a:cubicBezTo>
                <a:lnTo>
                  <a:pt x="0" y="193"/>
                </a:lnTo>
                <a:cubicBezTo>
                  <a:pt x="0" y="145"/>
                  <a:pt x="0" y="96"/>
                  <a:pt x="0" y="47"/>
                </a:cubicBezTo>
                <a:cubicBezTo>
                  <a:pt x="4" y="8"/>
                  <a:pt x="21" y="0"/>
                  <a:pt x="51" y="17"/>
                </a:cubicBezTo>
                <a:lnTo>
                  <a:pt x="162" y="89"/>
                </a:lnTo>
                <a:cubicBezTo>
                  <a:pt x="200" y="114"/>
                  <a:pt x="238" y="138"/>
                  <a:pt x="276" y="162"/>
                </a:cubicBezTo>
                <a:cubicBezTo>
                  <a:pt x="304" y="185"/>
                  <a:pt x="302" y="206"/>
                  <a:pt x="274" y="22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chemeClr val="accent3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641600" y="790575"/>
            <a:ext cx="6769100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400" dirty="0" smtClean="0">
                <a:solidFill>
                  <a:schemeClr val="accent3"/>
                </a:solidFill>
                <a:latin typeface="Arial" panose="020B0604020202020204"/>
                <a:sym typeface="Arial" panose="020B0604020202020204"/>
              </a:rPr>
              <a:t>长期职业规划</a:t>
            </a:r>
            <a:r>
              <a:rPr lang="en-US" altLang="zh-CN" sz="2400" dirty="0" smtClean="0">
                <a:solidFill>
                  <a:schemeClr val="accent3"/>
                </a:solidFill>
                <a:latin typeface="Arial" panose="020B0604020202020204"/>
                <a:sym typeface="Arial" panose="020B0604020202020204"/>
              </a:rPr>
              <a:t>(10-15</a:t>
            </a:r>
            <a:r>
              <a:rPr lang="zh-CN" altLang="en-US" sz="2400" dirty="0" smtClean="0">
                <a:solidFill>
                  <a:schemeClr val="accent3"/>
                </a:solidFill>
                <a:latin typeface="Arial" panose="020B0604020202020204"/>
                <a:sym typeface="Arial" panose="020B0604020202020204"/>
              </a:rPr>
              <a:t>年</a:t>
            </a:r>
            <a:r>
              <a:rPr lang="en-US" altLang="zh-CN" sz="2400" dirty="0" smtClean="0">
                <a:solidFill>
                  <a:schemeClr val="accent3"/>
                </a:solidFill>
                <a:latin typeface="Arial" panose="020B0604020202020204"/>
                <a:sym typeface="Arial" panose="020B0604020202020204"/>
              </a:rPr>
              <a:t>)</a:t>
            </a:r>
            <a:endParaRPr lang="zh-CN" altLang="en-US" sz="2400" dirty="0">
              <a:solidFill>
                <a:schemeClr val="accent3"/>
              </a:solidFill>
              <a:latin typeface="Arial" panose="020B0604020202020204"/>
              <a:sym typeface="Arial" panose="020B0604020202020204"/>
            </a:endParaRPr>
          </a:p>
        </p:txBody>
      </p:sp>
      <p:grpSp>
        <p:nvGrpSpPr>
          <p:cNvPr id="3" name="组合 74"/>
          <p:cNvGrpSpPr>
            <a:grpSpLocks noChangeAspect="1"/>
          </p:cNvGrpSpPr>
          <p:nvPr/>
        </p:nvGrpSpPr>
        <p:grpSpPr bwMode="auto">
          <a:xfrm>
            <a:off x="1804988" y="1755775"/>
            <a:ext cx="250825" cy="252413"/>
            <a:chOff x="957263" y="3209925"/>
            <a:chExt cx="288925" cy="288925"/>
          </a:xfrm>
        </p:grpSpPr>
        <p:sp>
          <p:nvSpPr>
            <p:cNvPr id="76" name="Oval 15"/>
            <p:cNvSpPr>
              <a:spLocks noChangeArrowheads="1"/>
            </p:cNvSpPr>
            <p:nvPr/>
          </p:nvSpPr>
          <p:spPr bwMode="auto">
            <a:xfrm>
              <a:off x="957263" y="3209925"/>
              <a:ext cx="288925" cy="288925"/>
            </a:xfrm>
            <a:prstGeom prst="ellipse">
              <a:avLst/>
            </a:prstGeom>
            <a:solidFill>
              <a:schemeClr val="accent2"/>
            </a:solidFill>
            <a:ln w="28575" cap="flat">
              <a:solidFill>
                <a:schemeClr val="bg2"/>
              </a:solidFill>
              <a:prstDash val="solid"/>
              <a:miter lim="800000"/>
            </a:ln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77" name="Freeform 16"/>
            <p:cNvSpPr/>
            <p:nvPr/>
          </p:nvSpPr>
          <p:spPr bwMode="auto">
            <a:xfrm>
              <a:off x="1057838" y="3282610"/>
              <a:ext cx="129834" cy="150823"/>
            </a:xfrm>
            <a:custGeom>
              <a:avLst/>
              <a:gdLst>
                <a:gd name="T0" fmla="*/ 166 w 188"/>
                <a:gd name="T1" fmla="*/ 89 h 217"/>
                <a:gd name="T2" fmla="*/ 99 w 188"/>
                <a:gd name="T3" fmla="*/ 51 h 217"/>
                <a:gd name="T4" fmla="*/ 32 w 188"/>
                <a:gd name="T5" fmla="*/ 12 h 217"/>
                <a:gd name="T6" fmla="*/ 0 w 188"/>
                <a:gd name="T7" fmla="*/ 30 h 217"/>
                <a:gd name="T8" fmla="*/ 0 w 188"/>
                <a:gd name="T9" fmla="*/ 108 h 217"/>
                <a:gd name="T10" fmla="*/ 0 w 188"/>
                <a:gd name="T11" fmla="*/ 185 h 217"/>
                <a:gd name="T12" fmla="*/ 32 w 188"/>
                <a:gd name="T13" fmla="*/ 204 h 217"/>
                <a:gd name="T14" fmla="*/ 99 w 188"/>
                <a:gd name="T15" fmla="*/ 165 h 217"/>
                <a:gd name="T16" fmla="*/ 166 w 188"/>
                <a:gd name="T17" fmla="*/ 126 h 217"/>
                <a:gd name="T18" fmla="*/ 166 w 188"/>
                <a:gd name="T19" fmla="*/ 89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" h="217">
                  <a:moveTo>
                    <a:pt x="166" y="89"/>
                  </a:moveTo>
                  <a:lnTo>
                    <a:pt x="99" y="51"/>
                  </a:lnTo>
                  <a:cubicBezTo>
                    <a:pt x="77" y="38"/>
                    <a:pt x="55" y="25"/>
                    <a:pt x="32" y="12"/>
                  </a:cubicBezTo>
                  <a:cubicBezTo>
                    <a:pt x="11" y="0"/>
                    <a:pt x="0" y="5"/>
                    <a:pt x="0" y="30"/>
                  </a:cubicBezTo>
                  <a:lnTo>
                    <a:pt x="0" y="108"/>
                  </a:lnTo>
                  <a:cubicBezTo>
                    <a:pt x="0" y="134"/>
                    <a:pt x="0" y="159"/>
                    <a:pt x="0" y="185"/>
                  </a:cubicBezTo>
                  <a:cubicBezTo>
                    <a:pt x="0" y="209"/>
                    <a:pt x="10" y="217"/>
                    <a:pt x="32" y="204"/>
                  </a:cubicBezTo>
                  <a:lnTo>
                    <a:pt x="99" y="165"/>
                  </a:lnTo>
                  <a:cubicBezTo>
                    <a:pt x="121" y="152"/>
                    <a:pt x="144" y="139"/>
                    <a:pt x="166" y="126"/>
                  </a:cubicBezTo>
                  <a:cubicBezTo>
                    <a:pt x="187" y="114"/>
                    <a:pt x="188" y="102"/>
                    <a:pt x="166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</p:grpSp>
      <p:grpSp>
        <p:nvGrpSpPr>
          <p:cNvPr id="4" name="组合 78"/>
          <p:cNvGrpSpPr>
            <a:grpSpLocks noChangeAspect="1"/>
          </p:cNvGrpSpPr>
          <p:nvPr/>
        </p:nvGrpSpPr>
        <p:grpSpPr bwMode="auto">
          <a:xfrm>
            <a:off x="1804988" y="2452688"/>
            <a:ext cx="250825" cy="252412"/>
            <a:chOff x="957263" y="3209925"/>
            <a:chExt cx="288925" cy="288925"/>
          </a:xfrm>
        </p:grpSpPr>
        <p:sp>
          <p:nvSpPr>
            <p:cNvPr id="80" name="Oval 15"/>
            <p:cNvSpPr>
              <a:spLocks noChangeArrowheads="1"/>
            </p:cNvSpPr>
            <p:nvPr/>
          </p:nvSpPr>
          <p:spPr bwMode="auto">
            <a:xfrm>
              <a:off x="957263" y="3209925"/>
              <a:ext cx="288925" cy="288925"/>
            </a:xfrm>
            <a:prstGeom prst="ellipse">
              <a:avLst/>
            </a:prstGeom>
            <a:solidFill>
              <a:schemeClr val="accent2"/>
            </a:solidFill>
            <a:ln w="28575" cap="flat">
              <a:solidFill>
                <a:schemeClr val="bg2"/>
              </a:solidFill>
              <a:prstDash val="solid"/>
              <a:miter lim="800000"/>
            </a:ln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81" name="Freeform 16"/>
            <p:cNvSpPr/>
            <p:nvPr/>
          </p:nvSpPr>
          <p:spPr bwMode="auto">
            <a:xfrm>
              <a:off x="1057838" y="3282611"/>
              <a:ext cx="129834" cy="150822"/>
            </a:xfrm>
            <a:custGeom>
              <a:avLst/>
              <a:gdLst>
                <a:gd name="T0" fmla="*/ 166 w 188"/>
                <a:gd name="T1" fmla="*/ 89 h 217"/>
                <a:gd name="T2" fmla="*/ 99 w 188"/>
                <a:gd name="T3" fmla="*/ 51 h 217"/>
                <a:gd name="T4" fmla="*/ 32 w 188"/>
                <a:gd name="T5" fmla="*/ 12 h 217"/>
                <a:gd name="T6" fmla="*/ 0 w 188"/>
                <a:gd name="T7" fmla="*/ 30 h 217"/>
                <a:gd name="T8" fmla="*/ 0 w 188"/>
                <a:gd name="T9" fmla="*/ 108 h 217"/>
                <a:gd name="T10" fmla="*/ 0 w 188"/>
                <a:gd name="T11" fmla="*/ 185 h 217"/>
                <a:gd name="T12" fmla="*/ 32 w 188"/>
                <a:gd name="T13" fmla="*/ 204 h 217"/>
                <a:gd name="T14" fmla="*/ 99 w 188"/>
                <a:gd name="T15" fmla="*/ 165 h 217"/>
                <a:gd name="T16" fmla="*/ 166 w 188"/>
                <a:gd name="T17" fmla="*/ 126 h 217"/>
                <a:gd name="T18" fmla="*/ 166 w 188"/>
                <a:gd name="T19" fmla="*/ 89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" h="217">
                  <a:moveTo>
                    <a:pt x="166" y="89"/>
                  </a:moveTo>
                  <a:lnTo>
                    <a:pt x="99" y="51"/>
                  </a:lnTo>
                  <a:cubicBezTo>
                    <a:pt x="77" y="38"/>
                    <a:pt x="55" y="25"/>
                    <a:pt x="32" y="12"/>
                  </a:cubicBezTo>
                  <a:cubicBezTo>
                    <a:pt x="11" y="0"/>
                    <a:pt x="0" y="5"/>
                    <a:pt x="0" y="30"/>
                  </a:cubicBezTo>
                  <a:lnTo>
                    <a:pt x="0" y="108"/>
                  </a:lnTo>
                  <a:cubicBezTo>
                    <a:pt x="0" y="134"/>
                    <a:pt x="0" y="159"/>
                    <a:pt x="0" y="185"/>
                  </a:cubicBezTo>
                  <a:cubicBezTo>
                    <a:pt x="0" y="209"/>
                    <a:pt x="10" y="217"/>
                    <a:pt x="32" y="204"/>
                  </a:cubicBezTo>
                  <a:lnTo>
                    <a:pt x="99" y="165"/>
                  </a:lnTo>
                  <a:cubicBezTo>
                    <a:pt x="121" y="152"/>
                    <a:pt x="144" y="139"/>
                    <a:pt x="166" y="126"/>
                  </a:cubicBezTo>
                  <a:cubicBezTo>
                    <a:pt x="187" y="114"/>
                    <a:pt x="188" y="102"/>
                    <a:pt x="166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</p:grpSp>
      <p:grpSp>
        <p:nvGrpSpPr>
          <p:cNvPr id="5" name="组合 82"/>
          <p:cNvGrpSpPr>
            <a:grpSpLocks noChangeAspect="1"/>
          </p:cNvGrpSpPr>
          <p:nvPr/>
        </p:nvGrpSpPr>
        <p:grpSpPr bwMode="auto">
          <a:xfrm>
            <a:off x="1804988" y="4452938"/>
            <a:ext cx="250825" cy="250825"/>
            <a:chOff x="957263" y="3209925"/>
            <a:chExt cx="288925" cy="288925"/>
          </a:xfrm>
        </p:grpSpPr>
        <p:sp>
          <p:nvSpPr>
            <p:cNvPr id="84" name="Oval 15"/>
            <p:cNvSpPr>
              <a:spLocks noChangeArrowheads="1"/>
            </p:cNvSpPr>
            <p:nvPr/>
          </p:nvSpPr>
          <p:spPr bwMode="auto">
            <a:xfrm>
              <a:off x="957263" y="3209925"/>
              <a:ext cx="288925" cy="288925"/>
            </a:xfrm>
            <a:prstGeom prst="ellipse">
              <a:avLst/>
            </a:prstGeom>
            <a:solidFill>
              <a:schemeClr val="accent2"/>
            </a:solidFill>
            <a:ln w="28575" cap="flat">
              <a:solidFill>
                <a:schemeClr val="bg2"/>
              </a:solidFill>
              <a:prstDash val="solid"/>
              <a:miter lim="800000"/>
            </a:ln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85" name="Freeform 16"/>
            <p:cNvSpPr/>
            <p:nvPr/>
          </p:nvSpPr>
          <p:spPr bwMode="auto">
            <a:xfrm>
              <a:off x="1057838" y="3283071"/>
              <a:ext cx="129834" cy="149948"/>
            </a:xfrm>
            <a:custGeom>
              <a:avLst/>
              <a:gdLst>
                <a:gd name="T0" fmla="*/ 166 w 188"/>
                <a:gd name="T1" fmla="*/ 89 h 217"/>
                <a:gd name="T2" fmla="*/ 99 w 188"/>
                <a:gd name="T3" fmla="*/ 51 h 217"/>
                <a:gd name="T4" fmla="*/ 32 w 188"/>
                <a:gd name="T5" fmla="*/ 12 h 217"/>
                <a:gd name="T6" fmla="*/ 0 w 188"/>
                <a:gd name="T7" fmla="*/ 30 h 217"/>
                <a:gd name="T8" fmla="*/ 0 w 188"/>
                <a:gd name="T9" fmla="*/ 108 h 217"/>
                <a:gd name="T10" fmla="*/ 0 w 188"/>
                <a:gd name="T11" fmla="*/ 185 h 217"/>
                <a:gd name="T12" fmla="*/ 32 w 188"/>
                <a:gd name="T13" fmla="*/ 204 h 217"/>
                <a:gd name="T14" fmla="*/ 99 w 188"/>
                <a:gd name="T15" fmla="*/ 165 h 217"/>
                <a:gd name="T16" fmla="*/ 166 w 188"/>
                <a:gd name="T17" fmla="*/ 126 h 217"/>
                <a:gd name="T18" fmla="*/ 166 w 188"/>
                <a:gd name="T19" fmla="*/ 89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" h="217">
                  <a:moveTo>
                    <a:pt x="166" y="89"/>
                  </a:moveTo>
                  <a:lnTo>
                    <a:pt x="99" y="51"/>
                  </a:lnTo>
                  <a:cubicBezTo>
                    <a:pt x="77" y="38"/>
                    <a:pt x="55" y="25"/>
                    <a:pt x="32" y="12"/>
                  </a:cubicBezTo>
                  <a:cubicBezTo>
                    <a:pt x="11" y="0"/>
                    <a:pt x="0" y="5"/>
                    <a:pt x="0" y="30"/>
                  </a:cubicBezTo>
                  <a:lnTo>
                    <a:pt x="0" y="108"/>
                  </a:lnTo>
                  <a:cubicBezTo>
                    <a:pt x="0" y="134"/>
                    <a:pt x="0" y="159"/>
                    <a:pt x="0" y="185"/>
                  </a:cubicBezTo>
                  <a:cubicBezTo>
                    <a:pt x="0" y="209"/>
                    <a:pt x="10" y="217"/>
                    <a:pt x="32" y="204"/>
                  </a:cubicBezTo>
                  <a:lnTo>
                    <a:pt x="99" y="165"/>
                  </a:lnTo>
                  <a:cubicBezTo>
                    <a:pt x="121" y="152"/>
                    <a:pt x="144" y="139"/>
                    <a:pt x="166" y="126"/>
                  </a:cubicBezTo>
                  <a:cubicBezTo>
                    <a:pt x="187" y="114"/>
                    <a:pt x="188" y="102"/>
                    <a:pt x="166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</p:grp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576388" y="728663"/>
            <a:ext cx="6397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3200" b="1">
                <a:solidFill>
                  <a:schemeClr val="bg2"/>
                </a:solidFill>
                <a:sym typeface="Arial" panose="020B0604020202020204" pitchFamily="34" charset="0"/>
              </a:rPr>
              <a:t>03</a:t>
            </a:r>
            <a:endParaRPr lang="zh-CN" altLang="en-US" sz="3200" b="1">
              <a:solidFill>
                <a:schemeClr val="bg2"/>
              </a:solidFill>
              <a:sym typeface="Arial" panose="020B0604020202020204" pitchFamily="34" charset="0"/>
            </a:endParaRPr>
          </a:p>
        </p:txBody>
      </p:sp>
      <p:sp>
        <p:nvSpPr>
          <p:cNvPr id="110" name="TextBox 109"/>
          <p:cNvSpPr txBox="1">
            <a:spLocks noChangeArrowheads="1"/>
          </p:cNvSpPr>
          <p:nvPr/>
        </p:nvSpPr>
        <p:spPr bwMode="auto">
          <a:xfrm>
            <a:off x="2163763" y="1716088"/>
            <a:ext cx="595153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>
                <a:sym typeface="Arial" panose="020B0604020202020204" pitchFamily="34" charset="0"/>
              </a:rPr>
              <a:t>进入大公司工作，做到中层以上管理者。</a:t>
            </a:r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112" name="TextBox 111"/>
          <p:cNvSpPr txBox="1">
            <a:spLocks noChangeArrowheads="1"/>
          </p:cNvSpPr>
          <p:nvPr/>
        </p:nvSpPr>
        <p:spPr bwMode="auto">
          <a:xfrm>
            <a:off x="2163763" y="2355850"/>
            <a:ext cx="59515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>
                <a:sym typeface="Arial" panose="020B0604020202020204" pitchFamily="34" charset="0"/>
              </a:rPr>
              <a:t>买套房子（不排除按揭），有自己的车子，在经济上比较富足。</a:t>
            </a:r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114" name="TextBox 113"/>
          <p:cNvSpPr txBox="1">
            <a:spLocks noChangeArrowheads="1"/>
          </p:cNvSpPr>
          <p:nvPr/>
        </p:nvSpPr>
        <p:spPr bwMode="auto">
          <a:xfrm>
            <a:off x="2163763" y="4410075"/>
            <a:ext cx="59515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zh-CN" altLang="en-US">
                <a:sym typeface="Arial" panose="020B0604020202020204" pitchFamily="34" charset="0"/>
              </a:rPr>
              <a:t>看准时机，抓住机遇，如果有机会自主创业也是不错的选择。</a:t>
            </a:r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117" name="矩形 116"/>
          <p:cNvSpPr/>
          <p:nvPr/>
        </p:nvSpPr>
        <p:spPr bwMode="auto">
          <a:xfrm>
            <a:off x="8586788" y="1484313"/>
            <a:ext cx="3128962" cy="2022475"/>
          </a:xfrm>
          <a:prstGeom prst="rect">
            <a:avLst/>
          </a:prstGeom>
          <a:blipFill>
            <a:blip r:embed="rId1" cstate="print"/>
            <a:srcRect/>
            <a:stretch>
              <a:fillRect/>
            </a:stretch>
          </a:blipFill>
          <a:ln w="9525" cap="flat" cmpd="sng" algn="ctr">
            <a:solidFill>
              <a:schemeClr val="accent3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118" name="矩形 117"/>
          <p:cNvSpPr/>
          <p:nvPr/>
        </p:nvSpPr>
        <p:spPr bwMode="auto">
          <a:xfrm>
            <a:off x="8586788" y="4121150"/>
            <a:ext cx="3128962" cy="2022475"/>
          </a:xfrm>
          <a:prstGeom prst="rect">
            <a:avLst/>
          </a:prstGeom>
          <a:blipFill>
            <a:blip r:embed="rId2" cstate="print"/>
            <a:srcRect/>
            <a:stretch>
              <a:fillRect/>
            </a:stretch>
          </a:blipFill>
          <a:ln w="9525" cap="flat" cmpd="sng" algn="ctr">
            <a:solidFill>
              <a:schemeClr val="accent3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grpSp>
        <p:nvGrpSpPr>
          <p:cNvPr id="6" name="组合 29"/>
          <p:cNvGrpSpPr>
            <a:grpSpLocks noChangeAspect="1"/>
          </p:cNvGrpSpPr>
          <p:nvPr/>
        </p:nvGrpSpPr>
        <p:grpSpPr bwMode="auto">
          <a:xfrm>
            <a:off x="1804988" y="3390900"/>
            <a:ext cx="250825" cy="252413"/>
            <a:chOff x="957263" y="3209925"/>
            <a:chExt cx="288925" cy="288925"/>
          </a:xfrm>
        </p:grpSpPr>
        <p:sp>
          <p:nvSpPr>
            <p:cNvPr id="31" name="Oval 15"/>
            <p:cNvSpPr>
              <a:spLocks noChangeArrowheads="1"/>
            </p:cNvSpPr>
            <p:nvPr/>
          </p:nvSpPr>
          <p:spPr bwMode="auto">
            <a:xfrm>
              <a:off x="957263" y="3209925"/>
              <a:ext cx="288925" cy="288925"/>
            </a:xfrm>
            <a:prstGeom prst="ellipse">
              <a:avLst/>
            </a:prstGeom>
            <a:solidFill>
              <a:schemeClr val="accent2"/>
            </a:solidFill>
            <a:ln w="28575" cap="flat">
              <a:solidFill>
                <a:schemeClr val="bg2"/>
              </a:solidFill>
              <a:prstDash val="solid"/>
              <a:miter lim="800000"/>
            </a:ln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32" name="Freeform 16"/>
            <p:cNvSpPr/>
            <p:nvPr/>
          </p:nvSpPr>
          <p:spPr bwMode="auto">
            <a:xfrm>
              <a:off x="1057838" y="3282610"/>
              <a:ext cx="129834" cy="150823"/>
            </a:xfrm>
            <a:custGeom>
              <a:avLst/>
              <a:gdLst>
                <a:gd name="T0" fmla="*/ 166 w 188"/>
                <a:gd name="T1" fmla="*/ 89 h 217"/>
                <a:gd name="T2" fmla="*/ 99 w 188"/>
                <a:gd name="T3" fmla="*/ 51 h 217"/>
                <a:gd name="T4" fmla="*/ 32 w 188"/>
                <a:gd name="T5" fmla="*/ 12 h 217"/>
                <a:gd name="T6" fmla="*/ 0 w 188"/>
                <a:gd name="T7" fmla="*/ 30 h 217"/>
                <a:gd name="T8" fmla="*/ 0 w 188"/>
                <a:gd name="T9" fmla="*/ 108 h 217"/>
                <a:gd name="T10" fmla="*/ 0 w 188"/>
                <a:gd name="T11" fmla="*/ 185 h 217"/>
                <a:gd name="T12" fmla="*/ 32 w 188"/>
                <a:gd name="T13" fmla="*/ 204 h 217"/>
                <a:gd name="T14" fmla="*/ 99 w 188"/>
                <a:gd name="T15" fmla="*/ 165 h 217"/>
                <a:gd name="T16" fmla="*/ 166 w 188"/>
                <a:gd name="T17" fmla="*/ 126 h 217"/>
                <a:gd name="T18" fmla="*/ 166 w 188"/>
                <a:gd name="T19" fmla="*/ 89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" h="217">
                  <a:moveTo>
                    <a:pt x="166" y="89"/>
                  </a:moveTo>
                  <a:lnTo>
                    <a:pt x="99" y="51"/>
                  </a:lnTo>
                  <a:cubicBezTo>
                    <a:pt x="77" y="38"/>
                    <a:pt x="55" y="25"/>
                    <a:pt x="32" y="12"/>
                  </a:cubicBezTo>
                  <a:cubicBezTo>
                    <a:pt x="11" y="0"/>
                    <a:pt x="0" y="5"/>
                    <a:pt x="0" y="30"/>
                  </a:cubicBezTo>
                  <a:lnTo>
                    <a:pt x="0" y="108"/>
                  </a:lnTo>
                  <a:cubicBezTo>
                    <a:pt x="0" y="134"/>
                    <a:pt x="0" y="159"/>
                    <a:pt x="0" y="185"/>
                  </a:cubicBezTo>
                  <a:cubicBezTo>
                    <a:pt x="0" y="209"/>
                    <a:pt x="10" y="217"/>
                    <a:pt x="32" y="204"/>
                  </a:cubicBezTo>
                  <a:lnTo>
                    <a:pt x="99" y="165"/>
                  </a:lnTo>
                  <a:cubicBezTo>
                    <a:pt x="121" y="152"/>
                    <a:pt x="144" y="139"/>
                    <a:pt x="166" y="126"/>
                  </a:cubicBezTo>
                  <a:cubicBezTo>
                    <a:pt x="187" y="114"/>
                    <a:pt x="188" y="102"/>
                    <a:pt x="166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</p:grp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2163763" y="3294063"/>
            <a:ext cx="595153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>
                <a:sym typeface="Arial" panose="020B0604020202020204" pitchFamily="34" charset="0"/>
              </a:rPr>
              <a:t>往管理方面发展，要么做企业管理，要么做企业管理方面的研究工作。</a:t>
            </a:r>
            <a:endParaRPr lang="zh-CN" altLang="en-US">
              <a:sym typeface="Arial" panose="020B0604020202020204" pitchFamily="34" charset="0"/>
            </a:endParaRPr>
          </a:p>
        </p:txBody>
      </p:sp>
      <p:grpSp>
        <p:nvGrpSpPr>
          <p:cNvPr id="7" name="组合 33"/>
          <p:cNvGrpSpPr>
            <a:grpSpLocks noChangeAspect="1"/>
          </p:cNvGrpSpPr>
          <p:nvPr/>
        </p:nvGrpSpPr>
        <p:grpSpPr bwMode="auto">
          <a:xfrm>
            <a:off x="1804988" y="5445125"/>
            <a:ext cx="250825" cy="252413"/>
            <a:chOff x="957263" y="3209925"/>
            <a:chExt cx="288925" cy="288925"/>
          </a:xfrm>
        </p:grpSpPr>
        <p:sp>
          <p:nvSpPr>
            <p:cNvPr id="35" name="Oval 15"/>
            <p:cNvSpPr>
              <a:spLocks noChangeArrowheads="1"/>
            </p:cNvSpPr>
            <p:nvPr/>
          </p:nvSpPr>
          <p:spPr bwMode="auto">
            <a:xfrm>
              <a:off x="957263" y="3209925"/>
              <a:ext cx="288925" cy="288925"/>
            </a:xfrm>
            <a:prstGeom prst="ellipse">
              <a:avLst/>
            </a:prstGeom>
            <a:solidFill>
              <a:schemeClr val="accent2"/>
            </a:solidFill>
            <a:ln w="28575" cap="flat">
              <a:solidFill>
                <a:schemeClr val="bg2"/>
              </a:solidFill>
              <a:prstDash val="solid"/>
              <a:miter lim="800000"/>
            </a:ln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36" name="Freeform 16"/>
            <p:cNvSpPr/>
            <p:nvPr/>
          </p:nvSpPr>
          <p:spPr bwMode="auto">
            <a:xfrm>
              <a:off x="1057838" y="3282610"/>
              <a:ext cx="129834" cy="150823"/>
            </a:xfrm>
            <a:custGeom>
              <a:avLst/>
              <a:gdLst>
                <a:gd name="T0" fmla="*/ 166 w 188"/>
                <a:gd name="T1" fmla="*/ 89 h 217"/>
                <a:gd name="T2" fmla="*/ 99 w 188"/>
                <a:gd name="T3" fmla="*/ 51 h 217"/>
                <a:gd name="T4" fmla="*/ 32 w 188"/>
                <a:gd name="T5" fmla="*/ 12 h 217"/>
                <a:gd name="T6" fmla="*/ 0 w 188"/>
                <a:gd name="T7" fmla="*/ 30 h 217"/>
                <a:gd name="T8" fmla="*/ 0 w 188"/>
                <a:gd name="T9" fmla="*/ 108 h 217"/>
                <a:gd name="T10" fmla="*/ 0 w 188"/>
                <a:gd name="T11" fmla="*/ 185 h 217"/>
                <a:gd name="T12" fmla="*/ 32 w 188"/>
                <a:gd name="T13" fmla="*/ 204 h 217"/>
                <a:gd name="T14" fmla="*/ 99 w 188"/>
                <a:gd name="T15" fmla="*/ 165 h 217"/>
                <a:gd name="T16" fmla="*/ 166 w 188"/>
                <a:gd name="T17" fmla="*/ 126 h 217"/>
                <a:gd name="T18" fmla="*/ 166 w 188"/>
                <a:gd name="T19" fmla="*/ 89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" h="217">
                  <a:moveTo>
                    <a:pt x="166" y="89"/>
                  </a:moveTo>
                  <a:lnTo>
                    <a:pt x="99" y="51"/>
                  </a:lnTo>
                  <a:cubicBezTo>
                    <a:pt x="77" y="38"/>
                    <a:pt x="55" y="25"/>
                    <a:pt x="32" y="12"/>
                  </a:cubicBezTo>
                  <a:cubicBezTo>
                    <a:pt x="11" y="0"/>
                    <a:pt x="0" y="5"/>
                    <a:pt x="0" y="30"/>
                  </a:cubicBezTo>
                  <a:lnTo>
                    <a:pt x="0" y="108"/>
                  </a:lnTo>
                  <a:cubicBezTo>
                    <a:pt x="0" y="134"/>
                    <a:pt x="0" y="159"/>
                    <a:pt x="0" y="185"/>
                  </a:cubicBezTo>
                  <a:cubicBezTo>
                    <a:pt x="0" y="209"/>
                    <a:pt x="10" y="217"/>
                    <a:pt x="32" y="204"/>
                  </a:cubicBezTo>
                  <a:lnTo>
                    <a:pt x="99" y="165"/>
                  </a:lnTo>
                  <a:cubicBezTo>
                    <a:pt x="121" y="152"/>
                    <a:pt x="144" y="139"/>
                    <a:pt x="166" y="126"/>
                  </a:cubicBezTo>
                  <a:cubicBezTo>
                    <a:pt x="187" y="114"/>
                    <a:pt x="188" y="102"/>
                    <a:pt x="166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</p:grp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2163763" y="5403850"/>
            <a:ext cx="59515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zh-CN" altLang="en-US">
                <a:sym typeface="Arial" panose="020B0604020202020204" pitchFamily="34" charset="0"/>
              </a:rPr>
              <a:t>对职业有一定的理解和感悟，在业内做到一定的名气和知名度。</a:t>
            </a:r>
            <a:endParaRPr lang="zh-CN" altLang="en-US"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0"/>
                            </p:stCondLst>
                            <p:childTnLst>
                              <p:par>
                                <p:cTn id="7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74" grpId="0"/>
      <p:bldP spid="2" grpId="0"/>
      <p:bldP spid="110" grpId="0"/>
      <p:bldP spid="112" grpId="0"/>
      <p:bldP spid="114" grpId="0"/>
      <p:bldP spid="117" grpId="0" animBg="1"/>
      <p:bldP spid="118" grpId="0" animBg="1"/>
      <p:bldP spid="33" grpId="0"/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5"/>
          <p:cNvSpPr>
            <a:spLocks noChangeArrowheads="1"/>
          </p:cNvSpPr>
          <p:nvPr/>
        </p:nvSpPr>
        <p:spPr bwMode="auto">
          <a:xfrm>
            <a:off x="1185863" y="1768475"/>
            <a:ext cx="3309937" cy="3311525"/>
          </a:xfrm>
          <a:prstGeom prst="ellipse">
            <a:avLst/>
          </a:prstGeom>
          <a:solidFill>
            <a:srgbClr val="DDDD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294A5A"/>
              </a:solidFill>
              <a:sym typeface="Arial" panose="020B0604020202020204" pitchFamily="34" charset="0"/>
            </a:endParaRPr>
          </a:p>
        </p:txBody>
      </p:sp>
      <p:sp>
        <p:nvSpPr>
          <p:cNvPr id="5" name="Oval 7"/>
          <p:cNvSpPr>
            <a:spLocks noChangeArrowheads="1"/>
          </p:cNvSpPr>
          <p:nvPr/>
        </p:nvSpPr>
        <p:spPr bwMode="auto">
          <a:xfrm>
            <a:off x="3578225" y="4195763"/>
            <a:ext cx="776288" cy="776287"/>
          </a:xfrm>
          <a:prstGeom prst="ellipse">
            <a:avLst/>
          </a:prstGeom>
          <a:solidFill>
            <a:schemeClr val="accent2"/>
          </a:solidFill>
          <a:ln w="38100">
            <a:solidFill>
              <a:srgbClr val="FFFFFF"/>
            </a:solidFill>
            <a:rou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294A5A"/>
              </a:solidFill>
              <a:sym typeface="Arial" panose="020B0604020202020204" pitchFamily="34" charset="0"/>
            </a:endParaRPr>
          </a:p>
        </p:txBody>
      </p:sp>
      <p:sp>
        <p:nvSpPr>
          <p:cNvPr id="6" name="Freeform 8"/>
          <p:cNvSpPr>
            <a:spLocks noEditPoints="1" noChangeArrowheads="1"/>
          </p:cNvSpPr>
          <p:nvPr/>
        </p:nvSpPr>
        <p:spPr bwMode="auto">
          <a:xfrm>
            <a:off x="3808413" y="4313238"/>
            <a:ext cx="347662" cy="565150"/>
          </a:xfrm>
          <a:custGeom>
            <a:avLst/>
            <a:gdLst>
              <a:gd name="T0" fmla="*/ 2147483646 w 435"/>
              <a:gd name="T1" fmla="*/ 2147483646 h 699"/>
              <a:gd name="T2" fmla="*/ 2147483646 w 435"/>
              <a:gd name="T3" fmla="*/ 2147483646 h 699"/>
              <a:gd name="T4" fmla="*/ 2147483646 w 435"/>
              <a:gd name="T5" fmla="*/ 2147483646 h 699"/>
              <a:gd name="T6" fmla="*/ 2147483646 w 435"/>
              <a:gd name="T7" fmla="*/ 2147483646 h 699"/>
              <a:gd name="T8" fmla="*/ 2147483646 w 435"/>
              <a:gd name="T9" fmla="*/ 2147483646 h 699"/>
              <a:gd name="T10" fmla="*/ 2147483646 w 435"/>
              <a:gd name="T11" fmla="*/ 2147483646 h 699"/>
              <a:gd name="T12" fmla="*/ 2147483646 w 435"/>
              <a:gd name="T13" fmla="*/ 2147483646 h 699"/>
              <a:gd name="T14" fmla="*/ 2147483646 w 435"/>
              <a:gd name="T15" fmla="*/ 2147483646 h 699"/>
              <a:gd name="T16" fmla="*/ 2147483646 w 435"/>
              <a:gd name="T17" fmla="*/ 2147483646 h 699"/>
              <a:gd name="T18" fmla="*/ 2147483646 w 435"/>
              <a:gd name="T19" fmla="*/ 2147483646 h 699"/>
              <a:gd name="T20" fmla="*/ 0 w 435"/>
              <a:gd name="T21" fmla="*/ 2147483646 h 699"/>
              <a:gd name="T22" fmla="*/ 0 w 435"/>
              <a:gd name="T23" fmla="*/ 2147483646 h 699"/>
              <a:gd name="T24" fmla="*/ 2147483646 w 435"/>
              <a:gd name="T25" fmla="*/ 2147483646 h 699"/>
              <a:gd name="T26" fmla="*/ 2147483646 w 435"/>
              <a:gd name="T27" fmla="*/ 2147483646 h 699"/>
              <a:gd name="T28" fmla="*/ 2147483646 w 435"/>
              <a:gd name="T29" fmla="*/ 2147483646 h 699"/>
              <a:gd name="T30" fmla="*/ 2147483646 w 435"/>
              <a:gd name="T31" fmla="*/ 2147483646 h 699"/>
              <a:gd name="T32" fmla="*/ 2147483646 w 435"/>
              <a:gd name="T33" fmla="*/ 2147483646 h 699"/>
              <a:gd name="T34" fmla="*/ 2147483646 w 435"/>
              <a:gd name="T35" fmla="*/ 2147483646 h 699"/>
              <a:gd name="T36" fmla="*/ 2147483646 w 435"/>
              <a:gd name="T37" fmla="*/ 2147483646 h 699"/>
              <a:gd name="T38" fmla="*/ 2147483646 w 435"/>
              <a:gd name="T39" fmla="*/ 2147483646 h 699"/>
              <a:gd name="T40" fmla="*/ 2147483646 w 435"/>
              <a:gd name="T41" fmla="*/ 2147483646 h 699"/>
              <a:gd name="T42" fmla="*/ 2147483646 w 435"/>
              <a:gd name="T43" fmla="*/ 2147483646 h 699"/>
              <a:gd name="T44" fmla="*/ 2147483646 w 435"/>
              <a:gd name="T45" fmla="*/ 2147483646 h 699"/>
              <a:gd name="T46" fmla="*/ 2147483646 w 435"/>
              <a:gd name="T47" fmla="*/ 2147483646 h 699"/>
              <a:gd name="T48" fmla="*/ 2147483646 w 435"/>
              <a:gd name="T49" fmla="*/ 528836485 h 699"/>
              <a:gd name="T50" fmla="*/ 2147483646 w 435"/>
              <a:gd name="T51" fmla="*/ 528836485 h 699"/>
              <a:gd name="T52" fmla="*/ 2147483646 w 435"/>
              <a:gd name="T53" fmla="*/ 528836485 h 699"/>
              <a:gd name="T54" fmla="*/ 2147483646 w 435"/>
              <a:gd name="T55" fmla="*/ 2147483646 h 699"/>
              <a:gd name="T56" fmla="*/ 2147483646 w 435"/>
              <a:gd name="T57" fmla="*/ 2147483646 h 699"/>
              <a:gd name="T58" fmla="*/ 2147483646 w 435"/>
              <a:gd name="T59" fmla="*/ 2147483646 h 69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435"/>
              <a:gd name="T91" fmla="*/ 0 h 699"/>
              <a:gd name="T92" fmla="*/ 435 w 435"/>
              <a:gd name="T93" fmla="*/ 699 h 699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435" h="699">
                <a:moveTo>
                  <a:pt x="435" y="358"/>
                </a:moveTo>
                <a:lnTo>
                  <a:pt x="435" y="231"/>
                </a:lnTo>
                <a:cubicBezTo>
                  <a:pt x="435" y="194"/>
                  <a:pt x="377" y="194"/>
                  <a:pt x="377" y="231"/>
                </a:cubicBezTo>
                <a:lnTo>
                  <a:pt x="377" y="358"/>
                </a:lnTo>
                <a:cubicBezTo>
                  <a:pt x="377" y="444"/>
                  <a:pt x="307" y="514"/>
                  <a:pt x="221" y="514"/>
                </a:cubicBezTo>
                <a:cubicBezTo>
                  <a:pt x="221" y="514"/>
                  <a:pt x="219" y="514"/>
                  <a:pt x="218" y="514"/>
                </a:cubicBezTo>
                <a:lnTo>
                  <a:pt x="217" y="514"/>
                </a:lnTo>
                <a:cubicBezTo>
                  <a:pt x="216" y="514"/>
                  <a:pt x="215" y="514"/>
                  <a:pt x="214" y="514"/>
                </a:cubicBezTo>
                <a:cubicBezTo>
                  <a:pt x="128" y="514"/>
                  <a:pt x="58" y="444"/>
                  <a:pt x="58" y="358"/>
                </a:cubicBezTo>
                <a:lnTo>
                  <a:pt x="58" y="231"/>
                </a:lnTo>
                <a:cubicBezTo>
                  <a:pt x="58" y="195"/>
                  <a:pt x="0" y="194"/>
                  <a:pt x="0" y="231"/>
                </a:cubicBezTo>
                <a:cubicBezTo>
                  <a:pt x="0" y="248"/>
                  <a:pt x="0" y="358"/>
                  <a:pt x="0" y="358"/>
                </a:cubicBezTo>
                <a:cubicBezTo>
                  <a:pt x="0" y="466"/>
                  <a:pt x="80" y="555"/>
                  <a:pt x="183" y="570"/>
                </a:cubicBezTo>
                <a:lnTo>
                  <a:pt x="183" y="662"/>
                </a:lnTo>
                <a:lnTo>
                  <a:pt x="53" y="699"/>
                </a:lnTo>
                <a:lnTo>
                  <a:pt x="382" y="699"/>
                </a:lnTo>
                <a:lnTo>
                  <a:pt x="251" y="661"/>
                </a:lnTo>
                <a:lnTo>
                  <a:pt x="251" y="570"/>
                </a:lnTo>
                <a:cubicBezTo>
                  <a:pt x="355" y="555"/>
                  <a:pt x="435" y="466"/>
                  <a:pt x="435" y="358"/>
                </a:cubicBezTo>
                <a:close/>
                <a:moveTo>
                  <a:pt x="216" y="460"/>
                </a:moveTo>
                <a:cubicBezTo>
                  <a:pt x="216" y="460"/>
                  <a:pt x="217" y="460"/>
                  <a:pt x="218" y="460"/>
                </a:cubicBezTo>
                <a:cubicBezTo>
                  <a:pt x="218" y="460"/>
                  <a:pt x="219" y="460"/>
                  <a:pt x="219" y="460"/>
                </a:cubicBezTo>
                <a:cubicBezTo>
                  <a:pt x="277" y="460"/>
                  <a:pt x="323" y="413"/>
                  <a:pt x="323" y="356"/>
                </a:cubicBezTo>
                <a:lnTo>
                  <a:pt x="323" y="105"/>
                </a:lnTo>
                <a:cubicBezTo>
                  <a:pt x="323" y="47"/>
                  <a:pt x="277" y="1"/>
                  <a:pt x="219" y="1"/>
                </a:cubicBezTo>
                <a:cubicBezTo>
                  <a:pt x="219" y="1"/>
                  <a:pt x="218" y="0"/>
                  <a:pt x="217" y="1"/>
                </a:cubicBezTo>
                <a:cubicBezTo>
                  <a:pt x="217" y="0"/>
                  <a:pt x="216" y="1"/>
                  <a:pt x="216" y="1"/>
                </a:cubicBezTo>
                <a:cubicBezTo>
                  <a:pt x="158" y="1"/>
                  <a:pt x="112" y="47"/>
                  <a:pt x="112" y="105"/>
                </a:cubicBezTo>
                <a:lnTo>
                  <a:pt x="112" y="356"/>
                </a:lnTo>
                <a:cubicBezTo>
                  <a:pt x="112" y="413"/>
                  <a:pt x="158" y="460"/>
                  <a:pt x="216" y="46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5089525" y="1476375"/>
            <a:ext cx="5915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chemeClr val="tx1"/>
                </a:solidFill>
                <a:sym typeface="Arial" panose="020B0604020202020204" pitchFamily="34" charset="0"/>
              </a:rPr>
              <a:t>姓名：</a:t>
            </a:r>
            <a:endParaRPr lang="zh-CN" altLang="en-US" sz="240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5089525" y="2054225"/>
            <a:ext cx="59150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chemeClr val="tx1"/>
                </a:solidFill>
                <a:sym typeface="Arial" panose="020B0604020202020204" pitchFamily="34" charset="0"/>
              </a:rPr>
              <a:t>性别：</a:t>
            </a:r>
            <a:endParaRPr lang="zh-CN" altLang="en-US" sz="240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5089525" y="2632075"/>
            <a:ext cx="59150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chemeClr val="tx1"/>
                </a:solidFill>
                <a:sym typeface="Arial" panose="020B0604020202020204" pitchFamily="34" charset="0"/>
              </a:rPr>
              <a:t>籍贯</a:t>
            </a:r>
            <a:r>
              <a:rPr lang="zh-CN" altLang="en-US" sz="2400">
                <a:solidFill>
                  <a:schemeClr val="tx1"/>
                </a:solidFill>
                <a:sym typeface="Arial" panose="020B0604020202020204" pitchFamily="34" charset="0"/>
              </a:rPr>
              <a:t>：</a:t>
            </a:r>
            <a:endParaRPr lang="zh-CN" altLang="en-US" sz="240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5089525" y="3209925"/>
            <a:ext cx="59150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chemeClr val="tx1"/>
                </a:solidFill>
                <a:sym typeface="Arial" panose="020B0604020202020204" pitchFamily="34" charset="0"/>
              </a:rPr>
              <a:t>所在学校及学院：</a:t>
            </a:r>
            <a:endParaRPr lang="zh-CN" altLang="en-US" sz="240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5089525" y="3787775"/>
            <a:ext cx="59150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chemeClr val="tx1"/>
                </a:solidFill>
                <a:sym typeface="Arial" panose="020B0604020202020204" pitchFamily="34" charset="0"/>
              </a:rPr>
              <a:t>班级和专业：</a:t>
            </a:r>
            <a:endParaRPr lang="zh-CN" altLang="en-US" sz="240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5089525" y="4365625"/>
            <a:ext cx="59150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chemeClr val="tx1"/>
                </a:solidFill>
                <a:sym typeface="Arial" panose="020B0604020202020204" pitchFamily="34" charset="0"/>
              </a:rPr>
              <a:t>学号：</a:t>
            </a:r>
            <a:endParaRPr lang="zh-CN" altLang="en-US" sz="240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2038350" y="5256213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2800" b="1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5089525" y="4943475"/>
            <a:ext cx="5915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chemeClr val="tx1"/>
                </a:solidFill>
                <a:sym typeface="Arial" panose="020B0604020202020204" pitchFamily="34" charset="0"/>
              </a:rPr>
              <a:t>联系地址：</a:t>
            </a:r>
            <a:endParaRPr lang="zh-CN" altLang="en-US" sz="2400" b="1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6288" y="127000"/>
            <a:ext cx="3305175" cy="5857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b="1" dirty="0" smtClean="0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个人基本情况</a:t>
            </a:r>
            <a:endParaRPr lang="zh-CN" altLang="en-US" b="1" dirty="0">
              <a:solidFill>
                <a:schemeClr val="accent3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19" name="Freeform 5"/>
          <p:cNvSpPr>
            <a:spLocks noEditPoints="1" noChangeArrowheads="1"/>
          </p:cNvSpPr>
          <p:nvPr/>
        </p:nvSpPr>
        <p:spPr bwMode="auto">
          <a:xfrm>
            <a:off x="282575" y="173038"/>
            <a:ext cx="493713" cy="493712"/>
          </a:xfrm>
          <a:custGeom>
            <a:avLst/>
            <a:gdLst>
              <a:gd name="T0" fmla="*/ 2147483646 w 1029"/>
              <a:gd name="T1" fmla="*/ 0 h 1029"/>
              <a:gd name="T2" fmla="*/ 2147483646 w 1029"/>
              <a:gd name="T3" fmla="*/ 2147483646 h 1029"/>
              <a:gd name="T4" fmla="*/ 2147483646 w 1029"/>
              <a:gd name="T5" fmla="*/ 2147483646 h 1029"/>
              <a:gd name="T6" fmla="*/ 0 w 1029"/>
              <a:gd name="T7" fmla="*/ 2147483646 h 1029"/>
              <a:gd name="T8" fmla="*/ 2147483646 w 1029"/>
              <a:gd name="T9" fmla="*/ 0 h 1029"/>
              <a:gd name="T10" fmla="*/ 2147483646 w 1029"/>
              <a:gd name="T11" fmla="*/ 2147483646 h 1029"/>
              <a:gd name="T12" fmla="*/ 2147483646 w 1029"/>
              <a:gd name="T13" fmla="*/ 2147483646 h 1029"/>
              <a:gd name="T14" fmla="*/ 2147483646 w 1029"/>
              <a:gd name="T15" fmla="*/ 2147483646 h 1029"/>
              <a:gd name="T16" fmla="*/ 2147483646 w 1029"/>
              <a:gd name="T17" fmla="*/ 2147483646 h 1029"/>
              <a:gd name="T18" fmla="*/ 2147483646 w 1029"/>
              <a:gd name="T19" fmla="*/ 2147483646 h 1029"/>
              <a:gd name="T20" fmla="*/ 2147483646 w 1029"/>
              <a:gd name="T21" fmla="*/ 2147483646 h 1029"/>
              <a:gd name="T22" fmla="*/ 2147483646 w 1029"/>
              <a:gd name="T23" fmla="*/ 2147483646 h 1029"/>
              <a:gd name="T24" fmla="*/ 2147483646 w 1029"/>
              <a:gd name="T25" fmla="*/ 2147483646 h 1029"/>
              <a:gd name="T26" fmla="*/ 2147483646 w 1029"/>
              <a:gd name="T27" fmla="*/ 2147483646 h 1029"/>
              <a:gd name="T28" fmla="*/ 2147483646 w 1029"/>
              <a:gd name="T29" fmla="*/ 2147483646 h 1029"/>
              <a:gd name="T30" fmla="*/ 2147483646 w 1029"/>
              <a:gd name="T31" fmla="*/ 2147483646 h 1029"/>
              <a:gd name="T32" fmla="*/ 2147483646 w 1029"/>
              <a:gd name="T33" fmla="*/ 2147483646 h 1029"/>
              <a:gd name="T34" fmla="*/ 2147483646 w 1029"/>
              <a:gd name="T35" fmla="*/ 2147483646 h 1029"/>
              <a:gd name="T36" fmla="*/ 2147483646 w 1029"/>
              <a:gd name="T37" fmla="*/ 2147483646 h 1029"/>
              <a:gd name="T38" fmla="*/ 2147483646 w 1029"/>
              <a:gd name="T39" fmla="*/ 2147483646 h 1029"/>
              <a:gd name="T40" fmla="*/ 2147483646 w 1029"/>
              <a:gd name="T41" fmla="*/ 2147483646 h 1029"/>
              <a:gd name="T42" fmla="*/ 2147483646 w 1029"/>
              <a:gd name="T43" fmla="*/ 2147483646 h 1029"/>
              <a:gd name="T44" fmla="*/ 2147483646 w 1029"/>
              <a:gd name="T45" fmla="*/ 2147483646 h 1029"/>
              <a:gd name="T46" fmla="*/ 2147483646 w 1029"/>
              <a:gd name="T47" fmla="*/ 2147483646 h 1029"/>
              <a:gd name="T48" fmla="*/ 2147483646 w 1029"/>
              <a:gd name="T49" fmla="*/ 2147483646 h 1029"/>
              <a:gd name="T50" fmla="*/ 2147483646 w 1029"/>
              <a:gd name="T51" fmla="*/ 2147483646 h 1029"/>
              <a:gd name="T52" fmla="*/ 2147483646 w 1029"/>
              <a:gd name="T53" fmla="*/ 2147483646 h 1029"/>
              <a:gd name="T54" fmla="*/ 2147483646 w 1029"/>
              <a:gd name="T55" fmla="*/ 2147483646 h 1029"/>
              <a:gd name="T56" fmla="*/ 2147483646 w 1029"/>
              <a:gd name="T57" fmla="*/ 2147483646 h 1029"/>
              <a:gd name="T58" fmla="*/ 2147483646 w 1029"/>
              <a:gd name="T59" fmla="*/ 2147483646 h 1029"/>
              <a:gd name="T60" fmla="*/ 2147483646 w 1029"/>
              <a:gd name="T61" fmla="*/ 2147483646 h 1029"/>
              <a:gd name="T62" fmla="*/ 2147483646 w 1029"/>
              <a:gd name="T63" fmla="*/ 2147483646 h 1029"/>
              <a:gd name="T64" fmla="*/ 2147483646 w 1029"/>
              <a:gd name="T65" fmla="*/ 2147483646 h 1029"/>
              <a:gd name="T66" fmla="*/ 2147483646 w 1029"/>
              <a:gd name="T67" fmla="*/ 2147483646 h 1029"/>
              <a:gd name="T68" fmla="*/ 2147483646 w 1029"/>
              <a:gd name="T69" fmla="*/ 2147483646 h 1029"/>
              <a:gd name="T70" fmla="*/ 2147483646 w 1029"/>
              <a:gd name="T71" fmla="*/ 2147483646 h 1029"/>
              <a:gd name="T72" fmla="*/ 2147483646 w 1029"/>
              <a:gd name="T73" fmla="*/ 2147483646 h 1029"/>
              <a:gd name="T74" fmla="*/ 2147483646 w 1029"/>
              <a:gd name="T75" fmla="*/ 2147483646 h 1029"/>
              <a:gd name="T76" fmla="*/ 2147483646 w 1029"/>
              <a:gd name="T77" fmla="*/ 2147483646 h 102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029"/>
              <a:gd name="T118" fmla="*/ 0 h 1029"/>
              <a:gd name="T119" fmla="*/ 1029 w 1029"/>
              <a:gd name="T120" fmla="*/ 1029 h 1029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029" h="1029">
                <a:moveTo>
                  <a:pt x="514" y="0"/>
                </a:moveTo>
                <a:cubicBezTo>
                  <a:pt x="798" y="0"/>
                  <a:pt x="1029" y="230"/>
                  <a:pt x="1029" y="514"/>
                </a:cubicBezTo>
                <a:cubicBezTo>
                  <a:pt x="1029" y="798"/>
                  <a:pt x="798" y="1029"/>
                  <a:pt x="514" y="1029"/>
                </a:cubicBezTo>
                <a:cubicBezTo>
                  <a:pt x="230" y="1029"/>
                  <a:pt x="0" y="798"/>
                  <a:pt x="0" y="514"/>
                </a:cubicBezTo>
                <a:cubicBezTo>
                  <a:pt x="0" y="230"/>
                  <a:pt x="230" y="0"/>
                  <a:pt x="514" y="0"/>
                </a:cubicBezTo>
                <a:close/>
                <a:moveTo>
                  <a:pt x="380" y="856"/>
                </a:moveTo>
                <a:lnTo>
                  <a:pt x="715" y="856"/>
                </a:lnTo>
                <a:cubicBezTo>
                  <a:pt x="724" y="856"/>
                  <a:pt x="732" y="864"/>
                  <a:pt x="732" y="873"/>
                </a:cubicBezTo>
                <a:cubicBezTo>
                  <a:pt x="732" y="883"/>
                  <a:pt x="724" y="890"/>
                  <a:pt x="715" y="890"/>
                </a:cubicBezTo>
                <a:lnTo>
                  <a:pt x="380" y="890"/>
                </a:lnTo>
                <a:cubicBezTo>
                  <a:pt x="371" y="890"/>
                  <a:pt x="363" y="883"/>
                  <a:pt x="363" y="873"/>
                </a:cubicBezTo>
                <a:cubicBezTo>
                  <a:pt x="363" y="864"/>
                  <a:pt x="371" y="856"/>
                  <a:pt x="380" y="856"/>
                </a:cubicBezTo>
                <a:close/>
                <a:moveTo>
                  <a:pt x="388" y="691"/>
                </a:moveTo>
                <a:lnTo>
                  <a:pt x="571" y="389"/>
                </a:lnTo>
                <a:lnTo>
                  <a:pt x="636" y="428"/>
                </a:lnTo>
                <a:lnTo>
                  <a:pt x="452" y="730"/>
                </a:lnTo>
                <a:lnTo>
                  <a:pt x="388" y="691"/>
                </a:lnTo>
                <a:close/>
                <a:moveTo>
                  <a:pt x="258" y="612"/>
                </a:moveTo>
                <a:lnTo>
                  <a:pt x="442" y="310"/>
                </a:lnTo>
                <a:lnTo>
                  <a:pt x="507" y="349"/>
                </a:lnTo>
                <a:lnTo>
                  <a:pt x="323" y="652"/>
                </a:lnTo>
                <a:lnTo>
                  <a:pt x="258" y="612"/>
                </a:lnTo>
                <a:close/>
                <a:moveTo>
                  <a:pt x="230" y="857"/>
                </a:moveTo>
                <a:lnTo>
                  <a:pt x="247" y="707"/>
                </a:lnTo>
                <a:lnTo>
                  <a:pt x="373" y="783"/>
                </a:lnTo>
                <a:lnTo>
                  <a:pt x="248" y="869"/>
                </a:lnTo>
                <a:cubicBezTo>
                  <a:pt x="235" y="878"/>
                  <a:pt x="227" y="873"/>
                  <a:pt x="230" y="857"/>
                </a:cubicBezTo>
                <a:close/>
                <a:moveTo>
                  <a:pt x="492" y="226"/>
                </a:moveTo>
                <a:lnTo>
                  <a:pt x="465" y="270"/>
                </a:lnTo>
                <a:lnTo>
                  <a:pt x="659" y="388"/>
                </a:lnTo>
                <a:lnTo>
                  <a:pt x="686" y="344"/>
                </a:lnTo>
                <a:lnTo>
                  <a:pt x="492" y="226"/>
                </a:lnTo>
                <a:close/>
                <a:moveTo>
                  <a:pt x="533" y="159"/>
                </a:moveTo>
                <a:cubicBezTo>
                  <a:pt x="546" y="139"/>
                  <a:pt x="572" y="132"/>
                  <a:pt x="592" y="144"/>
                </a:cubicBezTo>
                <a:lnTo>
                  <a:pt x="713" y="218"/>
                </a:lnTo>
                <a:cubicBezTo>
                  <a:pt x="733" y="230"/>
                  <a:pt x="740" y="256"/>
                  <a:pt x="727" y="277"/>
                </a:cubicBezTo>
                <a:lnTo>
                  <a:pt x="711" y="304"/>
                </a:lnTo>
                <a:lnTo>
                  <a:pt x="517" y="186"/>
                </a:lnTo>
                <a:lnTo>
                  <a:pt x="533" y="15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4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99"/>
                            </p:stCondLst>
                            <p:childTnLst>
                              <p:par>
                                <p:cTn id="2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99"/>
                            </p:stCondLst>
                            <p:childTnLst>
                              <p:par>
                                <p:cTn id="33" presetID="3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99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299"/>
                            </p:stCondLst>
                            <p:childTnLst>
                              <p:par>
                                <p:cTn id="61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8" grpId="0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ChangeArrowheads="1"/>
          </p:cNvSpPr>
          <p:nvPr/>
        </p:nvSpPr>
        <p:spPr bwMode="auto">
          <a:xfrm>
            <a:off x="0" y="223838"/>
            <a:ext cx="357188" cy="647700"/>
          </a:xfrm>
          <a:custGeom>
            <a:avLst/>
            <a:gdLst>
              <a:gd name="T0" fmla="*/ 0 w 519"/>
              <a:gd name="T1" fmla="*/ 2147483646 h 1050"/>
              <a:gd name="T2" fmla="*/ 2147483646 w 519"/>
              <a:gd name="T3" fmla="*/ 2147483646 h 1050"/>
              <a:gd name="T4" fmla="*/ 2147483646 w 519"/>
              <a:gd name="T5" fmla="*/ 2147483646 h 1050"/>
              <a:gd name="T6" fmla="*/ 0 w 519"/>
              <a:gd name="T7" fmla="*/ 0 h 1050"/>
              <a:gd name="T8" fmla="*/ 0 w 519"/>
              <a:gd name="T9" fmla="*/ 2147483646 h 10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9"/>
              <a:gd name="T16" fmla="*/ 0 h 1050"/>
              <a:gd name="T17" fmla="*/ 519 w 519"/>
              <a:gd name="T18" fmla="*/ 1050 h 10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9" h="1050">
                <a:moveTo>
                  <a:pt x="0" y="1050"/>
                </a:moveTo>
                <a:lnTo>
                  <a:pt x="510" y="540"/>
                </a:lnTo>
                <a:cubicBezTo>
                  <a:pt x="519" y="532"/>
                  <a:pt x="519" y="518"/>
                  <a:pt x="510" y="510"/>
                </a:cubicBezTo>
                <a:lnTo>
                  <a:pt x="0" y="0"/>
                </a:lnTo>
                <a:lnTo>
                  <a:pt x="0" y="1050"/>
                </a:lnTo>
                <a:close/>
              </a:path>
            </a:pathLst>
          </a:custGeom>
          <a:solidFill>
            <a:srgbClr val="5764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Freeform 6"/>
          <p:cNvSpPr>
            <a:spLocks noChangeArrowheads="1"/>
          </p:cNvSpPr>
          <p:nvPr/>
        </p:nvSpPr>
        <p:spPr bwMode="auto">
          <a:xfrm>
            <a:off x="0" y="63500"/>
            <a:ext cx="355600" cy="647700"/>
          </a:xfrm>
          <a:custGeom>
            <a:avLst/>
            <a:gdLst>
              <a:gd name="T0" fmla="*/ 0 w 518"/>
              <a:gd name="T1" fmla="*/ 2147483646 h 1051"/>
              <a:gd name="T2" fmla="*/ 2147483646 w 518"/>
              <a:gd name="T3" fmla="*/ 2147483646 h 1051"/>
              <a:gd name="T4" fmla="*/ 2147483646 w 518"/>
              <a:gd name="T5" fmla="*/ 2147483646 h 1051"/>
              <a:gd name="T6" fmla="*/ 0 w 518"/>
              <a:gd name="T7" fmla="*/ 0 h 1051"/>
              <a:gd name="T8" fmla="*/ 0 w 518"/>
              <a:gd name="T9" fmla="*/ 2147483646 h 10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8"/>
              <a:gd name="T16" fmla="*/ 0 h 1051"/>
              <a:gd name="T17" fmla="*/ 518 w 518"/>
              <a:gd name="T18" fmla="*/ 1051 h 10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8" h="1051">
                <a:moveTo>
                  <a:pt x="0" y="1051"/>
                </a:moveTo>
                <a:lnTo>
                  <a:pt x="508" y="543"/>
                </a:lnTo>
                <a:cubicBezTo>
                  <a:pt x="518" y="533"/>
                  <a:pt x="518" y="518"/>
                  <a:pt x="508" y="508"/>
                </a:cubicBezTo>
                <a:lnTo>
                  <a:pt x="0" y="0"/>
                </a:lnTo>
                <a:lnTo>
                  <a:pt x="0" y="10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481013" y="155575"/>
            <a:ext cx="5113337" cy="5857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b="1" dirty="0" smtClean="0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职业规划的优化与修正</a:t>
            </a:r>
            <a:endParaRPr lang="zh-CN" altLang="en-US" b="1" dirty="0">
              <a:solidFill>
                <a:schemeClr val="accent3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97338" y="1189038"/>
            <a:ext cx="33401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000" b="1" dirty="0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坚持</a:t>
            </a:r>
            <a:endParaRPr lang="zh-CN" altLang="en-US" sz="2000" b="1" dirty="0">
              <a:solidFill>
                <a:schemeClr val="accent3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750888" y="2516188"/>
            <a:ext cx="1984375" cy="19939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8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9" name="Oval 6"/>
          <p:cNvSpPr>
            <a:spLocks noChangeArrowheads="1"/>
          </p:cNvSpPr>
          <p:nvPr/>
        </p:nvSpPr>
        <p:spPr bwMode="auto">
          <a:xfrm>
            <a:off x="3175000" y="1646238"/>
            <a:ext cx="914400" cy="91916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8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3175000" y="4459288"/>
            <a:ext cx="914400" cy="91916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8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 flipV="1">
            <a:off x="2689225" y="2405063"/>
            <a:ext cx="531813" cy="344487"/>
          </a:xfrm>
          <a:prstGeom prst="line">
            <a:avLst/>
          </a:prstGeom>
          <a:noFill/>
          <a:ln w="28575">
            <a:solidFill>
              <a:srgbClr val="24211D"/>
            </a:solidFill>
            <a:miter lim="800000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>
            <a:off x="2689225" y="4241800"/>
            <a:ext cx="531813" cy="344488"/>
          </a:xfrm>
          <a:prstGeom prst="line">
            <a:avLst/>
          </a:prstGeom>
          <a:noFill/>
          <a:ln w="28575">
            <a:solidFill>
              <a:srgbClr val="24211D"/>
            </a:solidFill>
            <a:miter lim="800000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" name="TextBox 82"/>
          <p:cNvSpPr>
            <a:spLocks noChangeArrowheads="1"/>
          </p:cNvSpPr>
          <p:nvPr/>
        </p:nvSpPr>
        <p:spPr bwMode="auto">
          <a:xfrm>
            <a:off x="3282950" y="1782763"/>
            <a:ext cx="6985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3600" b="1">
                <a:solidFill>
                  <a:srgbClr val="F8F8F8"/>
                </a:solidFill>
                <a:sym typeface="Arial" panose="020B0604020202020204" pitchFamily="34" charset="0"/>
              </a:rPr>
              <a:t>01</a:t>
            </a:r>
            <a:endParaRPr lang="zh-CN" altLang="en-US" sz="3600" b="1">
              <a:solidFill>
                <a:srgbClr val="F8F8F8"/>
              </a:solidFill>
              <a:sym typeface="Arial" panose="020B0604020202020204" pitchFamily="34" charset="0"/>
            </a:endParaRPr>
          </a:p>
        </p:txBody>
      </p:sp>
      <p:sp>
        <p:nvSpPr>
          <p:cNvPr id="17" name="TextBox 83"/>
          <p:cNvSpPr>
            <a:spLocks noChangeArrowheads="1"/>
          </p:cNvSpPr>
          <p:nvPr/>
        </p:nvSpPr>
        <p:spPr bwMode="auto">
          <a:xfrm>
            <a:off x="3282950" y="4595813"/>
            <a:ext cx="6985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3600" b="1">
                <a:solidFill>
                  <a:srgbClr val="F8F8F8"/>
                </a:solidFill>
                <a:sym typeface="Arial" panose="020B0604020202020204" pitchFamily="34" charset="0"/>
              </a:rPr>
              <a:t>02</a:t>
            </a:r>
            <a:endParaRPr lang="zh-CN" altLang="en-US" sz="3600" b="1">
              <a:solidFill>
                <a:srgbClr val="F8F8F8"/>
              </a:solidFill>
              <a:sym typeface="Arial" panose="020B0604020202020204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012825" y="3840163"/>
            <a:ext cx="14462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F8F8F8"/>
                </a:solidFill>
                <a:sym typeface="Arial" panose="020B0604020202020204" pitchFamily="34" charset="0"/>
              </a:rPr>
              <a:t>优化原则</a:t>
            </a:r>
            <a:endParaRPr lang="zh-CN" altLang="en-US" sz="2400" b="1">
              <a:solidFill>
                <a:srgbClr val="F8F8F8"/>
              </a:solidFill>
              <a:sym typeface="Arial" panose="020B0604020202020204" pitchFamily="34" charset="0"/>
            </a:endParaRPr>
          </a:p>
        </p:txBody>
      </p:sp>
      <p:sp>
        <p:nvSpPr>
          <p:cNvPr id="22" name="Freeform 5"/>
          <p:cNvSpPr>
            <a:spLocks noEditPoints="1" noChangeArrowheads="1"/>
          </p:cNvSpPr>
          <p:nvPr/>
        </p:nvSpPr>
        <p:spPr bwMode="auto">
          <a:xfrm>
            <a:off x="1212850" y="2706688"/>
            <a:ext cx="1020763" cy="1022350"/>
          </a:xfrm>
          <a:custGeom>
            <a:avLst/>
            <a:gdLst>
              <a:gd name="T0" fmla="*/ 2147483646 w 2181"/>
              <a:gd name="T1" fmla="*/ 2147483646 h 2182"/>
              <a:gd name="T2" fmla="*/ 2147483646 w 2181"/>
              <a:gd name="T3" fmla="*/ 2147483646 h 2182"/>
              <a:gd name="T4" fmla="*/ 2147483646 w 2181"/>
              <a:gd name="T5" fmla="*/ 2147483646 h 2182"/>
              <a:gd name="T6" fmla="*/ 2147483646 w 2181"/>
              <a:gd name="T7" fmla="*/ 2147483646 h 2182"/>
              <a:gd name="T8" fmla="*/ 2147483646 w 2181"/>
              <a:gd name="T9" fmla="*/ 2147483646 h 2182"/>
              <a:gd name="T10" fmla="*/ 2147483646 w 2181"/>
              <a:gd name="T11" fmla="*/ 2147483646 h 2182"/>
              <a:gd name="T12" fmla="*/ 2147483646 w 2181"/>
              <a:gd name="T13" fmla="*/ 2147483646 h 2182"/>
              <a:gd name="T14" fmla="*/ 2147483646 w 2181"/>
              <a:gd name="T15" fmla="*/ 2147483646 h 2182"/>
              <a:gd name="T16" fmla="*/ 2147483646 w 2181"/>
              <a:gd name="T17" fmla="*/ 2147483646 h 2182"/>
              <a:gd name="T18" fmla="*/ 2147483646 w 2181"/>
              <a:gd name="T19" fmla="*/ 2147483646 h 2182"/>
              <a:gd name="T20" fmla="*/ 2147483646 w 2181"/>
              <a:gd name="T21" fmla="*/ 2147483646 h 2182"/>
              <a:gd name="T22" fmla="*/ 2147483646 w 2181"/>
              <a:gd name="T23" fmla="*/ 2147483646 h 2182"/>
              <a:gd name="T24" fmla="*/ 2147483646 w 2181"/>
              <a:gd name="T25" fmla="*/ 2147483646 h 2182"/>
              <a:gd name="T26" fmla="*/ 2147483646 w 2181"/>
              <a:gd name="T27" fmla="*/ 2147483646 h 2182"/>
              <a:gd name="T28" fmla="*/ 2147483646 w 2181"/>
              <a:gd name="T29" fmla="*/ 0 h 2182"/>
              <a:gd name="T30" fmla="*/ 2147483646 w 2181"/>
              <a:gd name="T31" fmla="*/ 2147483646 h 2182"/>
              <a:gd name="T32" fmla="*/ 2147483646 w 2181"/>
              <a:gd name="T33" fmla="*/ 2147483646 h 2182"/>
              <a:gd name="T34" fmla="*/ 2147483646 w 2181"/>
              <a:gd name="T35" fmla="*/ 2147483646 h 2182"/>
              <a:gd name="T36" fmla="*/ 2147483646 w 2181"/>
              <a:gd name="T37" fmla="*/ 2147483646 h 2182"/>
              <a:gd name="T38" fmla="*/ 2147483646 w 2181"/>
              <a:gd name="T39" fmla="*/ 2147483646 h 2182"/>
              <a:gd name="T40" fmla="*/ 2147483646 w 2181"/>
              <a:gd name="T41" fmla="*/ 2147483646 h 2182"/>
              <a:gd name="T42" fmla="*/ 2147483646 w 2181"/>
              <a:gd name="T43" fmla="*/ 2147483646 h 2182"/>
              <a:gd name="T44" fmla="*/ 2147483646 w 2181"/>
              <a:gd name="T45" fmla="*/ 2147483646 h 2182"/>
              <a:gd name="T46" fmla="*/ 2147483646 w 2181"/>
              <a:gd name="T47" fmla="*/ 2147483646 h 2182"/>
              <a:gd name="T48" fmla="*/ 2147483646 w 2181"/>
              <a:gd name="T49" fmla="*/ 2147483646 h 2182"/>
              <a:gd name="T50" fmla="*/ 2147483646 w 2181"/>
              <a:gd name="T51" fmla="*/ 2147483646 h 2182"/>
              <a:gd name="T52" fmla="*/ 2147483646 w 2181"/>
              <a:gd name="T53" fmla="*/ 2147483646 h 2182"/>
              <a:gd name="T54" fmla="*/ 2147483646 w 2181"/>
              <a:gd name="T55" fmla="*/ 2147483646 h 2182"/>
              <a:gd name="T56" fmla="*/ 2147483646 w 2181"/>
              <a:gd name="T57" fmla="*/ 2147483646 h 2182"/>
              <a:gd name="T58" fmla="*/ 0 w 2181"/>
              <a:gd name="T59" fmla="*/ 2147483646 h 2182"/>
              <a:gd name="T60" fmla="*/ 2147483646 w 2181"/>
              <a:gd name="T61" fmla="*/ 2147483646 h 2182"/>
              <a:gd name="T62" fmla="*/ 2147483646 w 2181"/>
              <a:gd name="T63" fmla="*/ 2147483646 h 2182"/>
              <a:gd name="T64" fmla="*/ 2147483646 w 2181"/>
              <a:gd name="T65" fmla="*/ 2147483646 h 2182"/>
              <a:gd name="T66" fmla="*/ 2147483646 w 2181"/>
              <a:gd name="T67" fmla="*/ 2147483646 h 2182"/>
              <a:gd name="T68" fmla="*/ 2147483646 w 2181"/>
              <a:gd name="T69" fmla="*/ 2147483646 h 2182"/>
              <a:gd name="T70" fmla="*/ 2147483646 w 2181"/>
              <a:gd name="T71" fmla="*/ 2147483646 h 2182"/>
              <a:gd name="T72" fmla="*/ 2147483646 w 2181"/>
              <a:gd name="T73" fmla="*/ 2147483646 h 2182"/>
              <a:gd name="T74" fmla="*/ 2147483646 w 2181"/>
              <a:gd name="T75" fmla="*/ 2147483646 h 2182"/>
              <a:gd name="T76" fmla="*/ 2147483646 w 2181"/>
              <a:gd name="T77" fmla="*/ 2147483646 h 2182"/>
              <a:gd name="T78" fmla="*/ 2147483646 w 2181"/>
              <a:gd name="T79" fmla="*/ 2147483646 h 2182"/>
              <a:gd name="T80" fmla="*/ 2147483646 w 2181"/>
              <a:gd name="T81" fmla="*/ 2147483646 h 2182"/>
              <a:gd name="T82" fmla="*/ 2147483646 w 2181"/>
              <a:gd name="T83" fmla="*/ 2147483646 h 2182"/>
              <a:gd name="T84" fmla="*/ 2147483646 w 2181"/>
              <a:gd name="T85" fmla="*/ 2147483646 h 2182"/>
              <a:gd name="T86" fmla="*/ 2147483646 w 2181"/>
              <a:gd name="T87" fmla="*/ 2147483646 h 2182"/>
              <a:gd name="T88" fmla="*/ 2147483646 w 2181"/>
              <a:gd name="T89" fmla="*/ 2147483646 h 2182"/>
              <a:gd name="T90" fmla="*/ 2147483646 w 2181"/>
              <a:gd name="T91" fmla="*/ 2147483646 h 2182"/>
              <a:gd name="T92" fmla="*/ 2147483646 w 2181"/>
              <a:gd name="T93" fmla="*/ 2147483646 h 2182"/>
              <a:gd name="T94" fmla="*/ 2147483646 w 2181"/>
              <a:gd name="T95" fmla="*/ 2147483646 h 2182"/>
              <a:gd name="T96" fmla="*/ 2147483646 w 2181"/>
              <a:gd name="T97" fmla="*/ 2147483646 h 2182"/>
              <a:gd name="T98" fmla="*/ 2147483646 w 2181"/>
              <a:gd name="T99" fmla="*/ 2147483646 h 2182"/>
              <a:gd name="T100" fmla="*/ 2147483646 w 2181"/>
              <a:gd name="T101" fmla="*/ 2147483646 h 2182"/>
              <a:gd name="T102" fmla="*/ 2147483646 w 2181"/>
              <a:gd name="T103" fmla="*/ 2147483646 h 2182"/>
              <a:gd name="T104" fmla="*/ 2147483646 w 2181"/>
              <a:gd name="T105" fmla="*/ 2147483646 h 218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81"/>
              <a:gd name="T160" fmla="*/ 0 h 2182"/>
              <a:gd name="T161" fmla="*/ 2181 w 2181"/>
              <a:gd name="T162" fmla="*/ 2182 h 218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81" h="2182">
                <a:moveTo>
                  <a:pt x="1940" y="1720"/>
                </a:moveTo>
                <a:lnTo>
                  <a:pt x="1502" y="1286"/>
                </a:lnTo>
                <a:cubicBezTo>
                  <a:pt x="1531" y="1227"/>
                  <a:pt x="1546" y="1161"/>
                  <a:pt x="1546" y="1091"/>
                </a:cubicBezTo>
                <a:cubicBezTo>
                  <a:pt x="1546" y="840"/>
                  <a:pt x="1343" y="636"/>
                  <a:pt x="1091" y="636"/>
                </a:cubicBezTo>
                <a:cubicBezTo>
                  <a:pt x="1049" y="636"/>
                  <a:pt x="1008" y="642"/>
                  <a:pt x="970" y="653"/>
                </a:cubicBezTo>
                <a:lnTo>
                  <a:pt x="1163" y="847"/>
                </a:lnTo>
                <a:cubicBezTo>
                  <a:pt x="1244" y="927"/>
                  <a:pt x="1238" y="1064"/>
                  <a:pt x="1151" y="1151"/>
                </a:cubicBezTo>
                <a:cubicBezTo>
                  <a:pt x="1063" y="1238"/>
                  <a:pt x="927" y="1244"/>
                  <a:pt x="847" y="1164"/>
                </a:cubicBezTo>
                <a:lnTo>
                  <a:pt x="653" y="970"/>
                </a:lnTo>
                <a:cubicBezTo>
                  <a:pt x="642" y="1008"/>
                  <a:pt x="636" y="1049"/>
                  <a:pt x="636" y="1091"/>
                </a:cubicBezTo>
                <a:cubicBezTo>
                  <a:pt x="636" y="1343"/>
                  <a:pt x="840" y="1546"/>
                  <a:pt x="1091" y="1546"/>
                </a:cubicBezTo>
                <a:cubicBezTo>
                  <a:pt x="1161" y="1546"/>
                  <a:pt x="1227" y="1531"/>
                  <a:pt x="1286" y="1503"/>
                </a:cubicBezTo>
                <a:lnTo>
                  <a:pt x="1723" y="1937"/>
                </a:lnTo>
                <a:cubicBezTo>
                  <a:pt x="1778" y="1991"/>
                  <a:pt x="1871" y="1987"/>
                  <a:pt x="1931" y="1927"/>
                </a:cubicBezTo>
                <a:cubicBezTo>
                  <a:pt x="1991" y="1868"/>
                  <a:pt x="1995" y="1775"/>
                  <a:pt x="1940" y="1720"/>
                </a:cubicBezTo>
                <a:close/>
                <a:moveTo>
                  <a:pt x="1823" y="1896"/>
                </a:moveTo>
                <a:lnTo>
                  <a:pt x="1823" y="1896"/>
                </a:lnTo>
                <a:cubicBezTo>
                  <a:pt x="1780" y="1896"/>
                  <a:pt x="1746" y="1861"/>
                  <a:pt x="1746" y="1819"/>
                </a:cubicBezTo>
                <a:cubicBezTo>
                  <a:pt x="1746" y="1777"/>
                  <a:pt x="1780" y="1742"/>
                  <a:pt x="1823" y="1742"/>
                </a:cubicBezTo>
                <a:cubicBezTo>
                  <a:pt x="1865" y="1742"/>
                  <a:pt x="1899" y="1777"/>
                  <a:pt x="1899" y="1819"/>
                </a:cubicBezTo>
                <a:cubicBezTo>
                  <a:pt x="1899" y="1861"/>
                  <a:pt x="1865" y="1896"/>
                  <a:pt x="1823" y="1896"/>
                </a:cubicBezTo>
                <a:close/>
                <a:moveTo>
                  <a:pt x="2045" y="889"/>
                </a:moveTo>
                <a:lnTo>
                  <a:pt x="2000" y="889"/>
                </a:lnTo>
                <a:lnTo>
                  <a:pt x="1897" y="889"/>
                </a:lnTo>
                <a:cubicBezTo>
                  <a:pt x="1875" y="886"/>
                  <a:pt x="1856" y="879"/>
                  <a:pt x="1839" y="868"/>
                </a:cubicBezTo>
                <a:cubicBezTo>
                  <a:pt x="1838" y="867"/>
                  <a:pt x="1837" y="867"/>
                  <a:pt x="1837" y="866"/>
                </a:cubicBezTo>
                <a:cubicBezTo>
                  <a:pt x="1800" y="842"/>
                  <a:pt x="1776" y="800"/>
                  <a:pt x="1776" y="753"/>
                </a:cubicBezTo>
                <a:cubicBezTo>
                  <a:pt x="1776" y="738"/>
                  <a:pt x="1779" y="724"/>
                  <a:pt x="1783" y="710"/>
                </a:cubicBezTo>
                <a:cubicBezTo>
                  <a:pt x="1788" y="695"/>
                  <a:pt x="1796" y="681"/>
                  <a:pt x="1805" y="669"/>
                </a:cubicBezTo>
                <a:lnTo>
                  <a:pt x="1829" y="646"/>
                </a:lnTo>
                <a:lnTo>
                  <a:pt x="1880" y="595"/>
                </a:lnTo>
                <a:lnTo>
                  <a:pt x="1911" y="564"/>
                </a:lnTo>
                <a:cubicBezTo>
                  <a:pt x="1955" y="506"/>
                  <a:pt x="1955" y="425"/>
                  <a:pt x="1909" y="367"/>
                </a:cubicBezTo>
                <a:lnTo>
                  <a:pt x="1819" y="276"/>
                </a:lnTo>
                <a:cubicBezTo>
                  <a:pt x="1762" y="231"/>
                  <a:pt x="1681" y="230"/>
                  <a:pt x="1622" y="274"/>
                </a:cubicBezTo>
                <a:lnTo>
                  <a:pt x="1591" y="305"/>
                </a:lnTo>
                <a:lnTo>
                  <a:pt x="1518" y="378"/>
                </a:lnTo>
                <a:cubicBezTo>
                  <a:pt x="1477" y="410"/>
                  <a:pt x="1424" y="416"/>
                  <a:pt x="1378" y="396"/>
                </a:cubicBezTo>
                <a:cubicBezTo>
                  <a:pt x="1363" y="389"/>
                  <a:pt x="1349" y="380"/>
                  <a:pt x="1336" y="367"/>
                </a:cubicBezTo>
                <a:cubicBezTo>
                  <a:pt x="1313" y="345"/>
                  <a:pt x="1301" y="317"/>
                  <a:pt x="1298" y="287"/>
                </a:cubicBezTo>
                <a:lnTo>
                  <a:pt x="1298" y="255"/>
                </a:lnTo>
                <a:lnTo>
                  <a:pt x="1298" y="182"/>
                </a:lnTo>
                <a:lnTo>
                  <a:pt x="1298" y="138"/>
                </a:lnTo>
                <a:cubicBezTo>
                  <a:pt x="1288" y="66"/>
                  <a:pt x="1230" y="9"/>
                  <a:pt x="1157" y="0"/>
                </a:cubicBezTo>
                <a:lnTo>
                  <a:pt x="1030" y="0"/>
                </a:lnTo>
                <a:cubicBezTo>
                  <a:pt x="957" y="8"/>
                  <a:pt x="899" y="65"/>
                  <a:pt x="889" y="137"/>
                </a:cubicBezTo>
                <a:lnTo>
                  <a:pt x="889" y="181"/>
                </a:lnTo>
                <a:lnTo>
                  <a:pt x="889" y="255"/>
                </a:lnTo>
                <a:lnTo>
                  <a:pt x="889" y="285"/>
                </a:lnTo>
                <a:cubicBezTo>
                  <a:pt x="888" y="289"/>
                  <a:pt x="887" y="292"/>
                  <a:pt x="887" y="296"/>
                </a:cubicBezTo>
                <a:cubicBezTo>
                  <a:pt x="887" y="297"/>
                  <a:pt x="886" y="297"/>
                  <a:pt x="886" y="297"/>
                </a:cubicBezTo>
                <a:cubicBezTo>
                  <a:pt x="886" y="301"/>
                  <a:pt x="885" y="305"/>
                  <a:pt x="883" y="309"/>
                </a:cubicBezTo>
                <a:cubicBezTo>
                  <a:pt x="883" y="309"/>
                  <a:pt x="883" y="309"/>
                  <a:pt x="883" y="310"/>
                </a:cubicBezTo>
                <a:cubicBezTo>
                  <a:pt x="882" y="313"/>
                  <a:pt x="881" y="317"/>
                  <a:pt x="879" y="321"/>
                </a:cubicBezTo>
                <a:cubicBezTo>
                  <a:pt x="879" y="321"/>
                  <a:pt x="879" y="321"/>
                  <a:pt x="879" y="321"/>
                </a:cubicBezTo>
                <a:cubicBezTo>
                  <a:pt x="878" y="325"/>
                  <a:pt x="876" y="329"/>
                  <a:pt x="874" y="332"/>
                </a:cubicBezTo>
                <a:cubicBezTo>
                  <a:pt x="874" y="332"/>
                  <a:pt x="874" y="332"/>
                  <a:pt x="874" y="332"/>
                </a:cubicBezTo>
                <a:cubicBezTo>
                  <a:pt x="866" y="348"/>
                  <a:pt x="854" y="362"/>
                  <a:pt x="841" y="374"/>
                </a:cubicBezTo>
                <a:cubicBezTo>
                  <a:pt x="817" y="394"/>
                  <a:pt x="786" y="406"/>
                  <a:pt x="753" y="406"/>
                </a:cubicBezTo>
                <a:cubicBezTo>
                  <a:pt x="721" y="406"/>
                  <a:pt x="692" y="395"/>
                  <a:pt x="668" y="376"/>
                </a:cubicBezTo>
                <a:lnTo>
                  <a:pt x="646" y="353"/>
                </a:lnTo>
                <a:lnTo>
                  <a:pt x="594" y="302"/>
                </a:lnTo>
                <a:lnTo>
                  <a:pt x="564" y="271"/>
                </a:lnTo>
                <a:cubicBezTo>
                  <a:pt x="505" y="227"/>
                  <a:pt x="424" y="227"/>
                  <a:pt x="367" y="273"/>
                </a:cubicBezTo>
                <a:lnTo>
                  <a:pt x="277" y="363"/>
                </a:lnTo>
                <a:cubicBezTo>
                  <a:pt x="230" y="420"/>
                  <a:pt x="230" y="501"/>
                  <a:pt x="274" y="559"/>
                </a:cubicBezTo>
                <a:lnTo>
                  <a:pt x="305" y="591"/>
                </a:lnTo>
                <a:lnTo>
                  <a:pt x="378" y="664"/>
                </a:lnTo>
                <a:cubicBezTo>
                  <a:pt x="379" y="666"/>
                  <a:pt x="380" y="668"/>
                  <a:pt x="382" y="669"/>
                </a:cubicBezTo>
                <a:cubicBezTo>
                  <a:pt x="383" y="671"/>
                  <a:pt x="384" y="673"/>
                  <a:pt x="385" y="674"/>
                </a:cubicBezTo>
                <a:cubicBezTo>
                  <a:pt x="387" y="677"/>
                  <a:pt x="387" y="678"/>
                  <a:pt x="388" y="681"/>
                </a:cubicBezTo>
                <a:cubicBezTo>
                  <a:pt x="390" y="682"/>
                  <a:pt x="391" y="683"/>
                  <a:pt x="391" y="685"/>
                </a:cubicBezTo>
                <a:cubicBezTo>
                  <a:pt x="393" y="688"/>
                  <a:pt x="394" y="690"/>
                  <a:pt x="395" y="693"/>
                </a:cubicBezTo>
                <a:cubicBezTo>
                  <a:pt x="395" y="694"/>
                  <a:pt x="396" y="695"/>
                  <a:pt x="397" y="697"/>
                </a:cubicBezTo>
                <a:cubicBezTo>
                  <a:pt x="398" y="699"/>
                  <a:pt x="399" y="702"/>
                  <a:pt x="400" y="704"/>
                </a:cubicBezTo>
                <a:cubicBezTo>
                  <a:pt x="400" y="706"/>
                  <a:pt x="401" y="707"/>
                  <a:pt x="401" y="708"/>
                </a:cubicBezTo>
                <a:cubicBezTo>
                  <a:pt x="402" y="712"/>
                  <a:pt x="403" y="716"/>
                  <a:pt x="404" y="720"/>
                </a:cubicBezTo>
                <a:cubicBezTo>
                  <a:pt x="404" y="720"/>
                  <a:pt x="404" y="720"/>
                  <a:pt x="404" y="720"/>
                </a:cubicBezTo>
                <a:cubicBezTo>
                  <a:pt x="405" y="724"/>
                  <a:pt x="406" y="728"/>
                  <a:pt x="407" y="732"/>
                </a:cubicBezTo>
                <a:cubicBezTo>
                  <a:pt x="407" y="732"/>
                  <a:pt x="407" y="732"/>
                  <a:pt x="407" y="732"/>
                </a:cubicBezTo>
                <a:cubicBezTo>
                  <a:pt x="411" y="772"/>
                  <a:pt x="398" y="815"/>
                  <a:pt x="367" y="846"/>
                </a:cubicBezTo>
                <a:cubicBezTo>
                  <a:pt x="344" y="868"/>
                  <a:pt x="316" y="881"/>
                  <a:pt x="287" y="884"/>
                </a:cubicBezTo>
                <a:lnTo>
                  <a:pt x="254" y="884"/>
                </a:lnTo>
                <a:lnTo>
                  <a:pt x="182" y="884"/>
                </a:lnTo>
                <a:lnTo>
                  <a:pt x="138" y="884"/>
                </a:lnTo>
                <a:cubicBezTo>
                  <a:pt x="66" y="894"/>
                  <a:pt x="9" y="951"/>
                  <a:pt x="0" y="1024"/>
                </a:cubicBezTo>
                <a:lnTo>
                  <a:pt x="0" y="1152"/>
                </a:lnTo>
                <a:cubicBezTo>
                  <a:pt x="8" y="1225"/>
                  <a:pt x="65" y="1283"/>
                  <a:pt x="137" y="1293"/>
                </a:cubicBezTo>
                <a:lnTo>
                  <a:pt x="181" y="1293"/>
                </a:lnTo>
                <a:lnTo>
                  <a:pt x="284" y="1293"/>
                </a:lnTo>
                <a:cubicBezTo>
                  <a:pt x="289" y="1294"/>
                  <a:pt x="293" y="1294"/>
                  <a:pt x="297" y="1295"/>
                </a:cubicBezTo>
                <a:cubicBezTo>
                  <a:pt x="299" y="1296"/>
                  <a:pt x="299" y="1296"/>
                  <a:pt x="300" y="1296"/>
                </a:cubicBezTo>
                <a:cubicBezTo>
                  <a:pt x="303" y="1297"/>
                  <a:pt x="306" y="1298"/>
                  <a:pt x="309" y="1299"/>
                </a:cubicBezTo>
                <a:cubicBezTo>
                  <a:pt x="365" y="1316"/>
                  <a:pt x="406" y="1368"/>
                  <a:pt x="406" y="1429"/>
                </a:cubicBezTo>
                <a:cubicBezTo>
                  <a:pt x="406" y="1461"/>
                  <a:pt x="395" y="1490"/>
                  <a:pt x="376" y="1513"/>
                </a:cubicBezTo>
                <a:lnTo>
                  <a:pt x="353" y="1536"/>
                </a:lnTo>
                <a:lnTo>
                  <a:pt x="302" y="1587"/>
                </a:lnTo>
                <a:lnTo>
                  <a:pt x="271" y="1618"/>
                </a:lnTo>
                <a:cubicBezTo>
                  <a:pt x="226" y="1676"/>
                  <a:pt x="227" y="1757"/>
                  <a:pt x="273" y="1815"/>
                </a:cubicBezTo>
                <a:lnTo>
                  <a:pt x="363" y="1905"/>
                </a:lnTo>
                <a:cubicBezTo>
                  <a:pt x="420" y="1951"/>
                  <a:pt x="501" y="1952"/>
                  <a:pt x="559" y="1908"/>
                </a:cubicBezTo>
                <a:lnTo>
                  <a:pt x="591" y="1877"/>
                </a:lnTo>
                <a:lnTo>
                  <a:pt x="664" y="1804"/>
                </a:lnTo>
                <a:cubicBezTo>
                  <a:pt x="664" y="1804"/>
                  <a:pt x="665" y="1803"/>
                  <a:pt x="666" y="1803"/>
                </a:cubicBezTo>
                <a:cubicBezTo>
                  <a:pt x="668" y="1800"/>
                  <a:pt x="672" y="1798"/>
                  <a:pt x="674" y="1797"/>
                </a:cubicBezTo>
                <a:cubicBezTo>
                  <a:pt x="676" y="1795"/>
                  <a:pt x="677" y="1795"/>
                  <a:pt x="678" y="1794"/>
                </a:cubicBezTo>
                <a:cubicBezTo>
                  <a:pt x="681" y="1793"/>
                  <a:pt x="683" y="1791"/>
                  <a:pt x="685" y="1790"/>
                </a:cubicBezTo>
                <a:cubicBezTo>
                  <a:pt x="687" y="1789"/>
                  <a:pt x="690" y="1788"/>
                  <a:pt x="692" y="1787"/>
                </a:cubicBezTo>
                <a:cubicBezTo>
                  <a:pt x="694" y="1786"/>
                  <a:pt x="695" y="1785"/>
                  <a:pt x="696" y="1785"/>
                </a:cubicBezTo>
                <a:cubicBezTo>
                  <a:pt x="700" y="1783"/>
                  <a:pt x="704" y="1782"/>
                  <a:pt x="707" y="1781"/>
                </a:cubicBezTo>
                <a:cubicBezTo>
                  <a:pt x="707" y="1781"/>
                  <a:pt x="708" y="1781"/>
                  <a:pt x="708" y="1781"/>
                </a:cubicBezTo>
                <a:cubicBezTo>
                  <a:pt x="708" y="1781"/>
                  <a:pt x="708" y="1781"/>
                  <a:pt x="708" y="1781"/>
                </a:cubicBezTo>
                <a:cubicBezTo>
                  <a:pt x="712" y="1780"/>
                  <a:pt x="715" y="1778"/>
                  <a:pt x="719" y="1778"/>
                </a:cubicBezTo>
                <a:cubicBezTo>
                  <a:pt x="719" y="1778"/>
                  <a:pt x="720" y="1778"/>
                  <a:pt x="720" y="1777"/>
                </a:cubicBezTo>
                <a:cubicBezTo>
                  <a:pt x="723" y="1777"/>
                  <a:pt x="727" y="1776"/>
                  <a:pt x="730" y="1776"/>
                </a:cubicBezTo>
                <a:cubicBezTo>
                  <a:pt x="731" y="1776"/>
                  <a:pt x="731" y="1775"/>
                  <a:pt x="732" y="1776"/>
                </a:cubicBezTo>
                <a:cubicBezTo>
                  <a:pt x="735" y="1775"/>
                  <a:pt x="739" y="1775"/>
                  <a:pt x="742" y="1775"/>
                </a:cubicBezTo>
                <a:cubicBezTo>
                  <a:pt x="779" y="1773"/>
                  <a:pt x="817" y="1786"/>
                  <a:pt x="845" y="1814"/>
                </a:cubicBezTo>
                <a:cubicBezTo>
                  <a:pt x="868" y="1837"/>
                  <a:pt x="881" y="1865"/>
                  <a:pt x="884" y="1895"/>
                </a:cubicBezTo>
                <a:lnTo>
                  <a:pt x="884" y="1927"/>
                </a:lnTo>
                <a:lnTo>
                  <a:pt x="884" y="2000"/>
                </a:lnTo>
                <a:lnTo>
                  <a:pt x="884" y="2044"/>
                </a:lnTo>
                <a:cubicBezTo>
                  <a:pt x="893" y="2116"/>
                  <a:pt x="951" y="2173"/>
                  <a:pt x="1024" y="2181"/>
                </a:cubicBezTo>
                <a:lnTo>
                  <a:pt x="1152" y="2182"/>
                </a:lnTo>
                <a:cubicBezTo>
                  <a:pt x="1225" y="2174"/>
                  <a:pt x="1283" y="2117"/>
                  <a:pt x="1293" y="2045"/>
                </a:cubicBezTo>
                <a:lnTo>
                  <a:pt x="1293" y="2001"/>
                </a:lnTo>
                <a:lnTo>
                  <a:pt x="1293" y="1927"/>
                </a:lnTo>
                <a:lnTo>
                  <a:pt x="1293" y="1897"/>
                </a:lnTo>
                <a:cubicBezTo>
                  <a:pt x="1296" y="1871"/>
                  <a:pt x="1306" y="1848"/>
                  <a:pt x="1321" y="1829"/>
                </a:cubicBezTo>
                <a:cubicBezTo>
                  <a:pt x="1322" y="1827"/>
                  <a:pt x="1323" y="1826"/>
                  <a:pt x="1325" y="1824"/>
                </a:cubicBezTo>
                <a:cubicBezTo>
                  <a:pt x="1326" y="1823"/>
                  <a:pt x="1328" y="1821"/>
                  <a:pt x="1329" y="1820"/>
                </a:cubicBezTo>
                <a:cubicBezTo>
                  <a:pt x="1337" y="1811"/>
                  <a:pt x="1346" y="1803"/>
                  <a:pt x="1357" y="1797"/>
                </a:cubicBezTo>
                <a:lnTo>
                  <a:pt x="1357" y="1796"/>
                </a:lnTo>
                <a:cubicBezTo>
                  <a:pt x="1360" y="1795"/>
                  <a:pt x="1362" y="1793"/>
                  <a:pt x="1365" y="1792"/>
                </a:cubicBezTo>
                <a:cubicBezTo>
                  <a:pt x="1366" y="1791"/>
                  <a:pt x="1367" y="1791"/>
                  <a:pt x="1368" y="1790"/>
                </a:cubicBezTo>
                <a:cubicBezTo>
                  <a:pt x="1369" y="1790"/>
                  <a:pt x="1370" y="1790"/>
                  <a:pt x="1371" y="1789"/>
                </a:cubicBezTo>
                <a:cubicBezTo>
                  <a:pt x="1373" y="1788"/>
                  <a:pt x="1375" y="1787"/>
                  <a:pt x="1378" y="1786"/>
                </a:cubicBezTo>
                <a:lnTo>
                  <a:pt x="1256" y="1665"/>
                </a:lnTo>
                <a:cubicBezTo>
                  <a:pt x="1203" y="1681"/>
                  <a:pt x="1147" y="1689"/>
                  <a:pt x="1089" y="1688"/>
                </a:cubicBezTo>
                <a:cubicBezTo>
                  <a:pt x="759" y="1687"/>
                  <a:pt x="492" y="1419"/>
                  <a:pt x="493" y="1090"/>
                </a:cubicBezTo>
                <a:cubicBezTo>
                  <a:pt x="494" y="760"/>
                  <a:pt x="763" y="493"/>
                  <a:pt x="1092" y="494"/>
                </a:cubicBezTo>
                <a:cubicBezTo>
                  <a:pt x="1422" y="495"/>
                  <a:pt x="1689" y="763"/>
                  <a:pt x="1688" y="1093"/>
                </a:cubicBezTo>
                <a:cubicBezTo>
                  <a:pt x="1688" y="1149"/>
                  <a:pt x="1680" y="1203"/>
                  <a:pt x="1665" y="1255"/>
                </a:cubicBezTo>
                <a:lnTo>
                  <a:pt x="1787" y="1376"/>
                </a:lnTo>
                <a:cubicBezTo>
                  <a:pt x="1793" y="1361"/>
                  <a:pt x="1803" y="1348"/>
                  <a:pt x="1814" y="1336"/>
                </a:cubicBezTo>
                <a:cubicBezTo>
                  <a:pt x="1828" y="1323"/>
                  <a:pt x="1843" y="1314"/>
                  <a:pt x="1860" y="1307"/>
                </a:cubicBezTo>
                <a:cubicBezTo>
                  <a:pt x="1871" y="1302"/>
                  <a:pt x="1882" y="1299"/>
                  <a:pt x="1895" y="1298"/>
                </a:cubicBezTo>
                <a:lnTo>
                  <a:pt x="1927" y="1298"/>
                </a:lnTo>
                <a:lnTo>
                  <a:pt x="1999" y="1298"/>
                </a:lnTo>
                <a:lnTo>
                  <a:pt x="2043" y="1298"/>
                </a:lnTo>
                <a:cubicBezTo>
                  <a:pt x="2116" y="1288"/>
                  <a:pt x="2173" y="1231"/>
                  <a:pt x="2181" y="1158"/>
                </a:cubicBezTo>
                <a:lnTo>
                  <a:pt x="2181" y="1030"/>
                </a:lnTo>
                <a:cubicBezTo>
                  <a:pt x="2174" y="957"/>
                  <a:pt x="2117" y="899"/>
                  <a:pt x="2045" y="88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4097338" y="1552575"/>
            <a:ext cx="334010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人生道路不会一帆风顺，在职业发展的道路上要坚持初衷，坚持梦想，才能帮助克服暂时的困难。职业优化不可随心所欲，理想需要坚持。不惧失败，坚持学习，持续提升，当积累达到一定程度时，理想自然会实现。</a:t>
            </a:r>
            <a:endParaRPr lang="zh-CN" altLang="en-US" dirty="0">
              <a:solidFill>
                <a:schemeClr val="accent3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97338" y="4132263"/>
            <a:ext cx="33401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000" b="1" dirty="0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审时夺势</a:t>
            </a:r>
            <a:endParaRPr lang="zh-CN" altLang="en-US" sz="2000" b="1" dirty="0">
              <a:solidFill>
                <a:schemeClr val="accent3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97338" y="4495800"/>
            <a:ext cx="3340100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规划固然重要，但更重要的是具体实施并取得成效，要符合实际情况。当遇到问题时也要懂得分析原因，审时夺势，对原有的规划作出符合实际情况的必要调整。</a:t>
            </a:r>
            <a:endParaRPr lang="zh-CN" altLang="en-US" dirty="0">
              <a:solidFill>
                <a:schemeClr val="accent3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39228" y="1549400"/>
            <a:ext cx="4657344" cy="462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9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9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9"/>
                            </p:stCondLst>
                            <p:childTnLst>
                              <p:par>
                                <p:cTn id="3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79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779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279"/>
                            </p:stCondLst>
                            <p:childTnLst>
                              <p:par>
                                <p:cTn id="5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779"/>
                            </p:stCondLst>
                            <p:childTnLst>
                              <p:par>
                                <p:cTn id="6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279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779"/>
                            </p:stCondLst>
                            <p:childTnLst>
                              <p:par>
                                <p:cTn id="7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279"/>
                            </p:stCondLst>
                            <p:childTnLst>
                              <p:par>
                                <p:cTn id="8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779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279"/>
                            </p:stCondLst>
                            <p:childTnLst>
                              <p:par>
                                <p:cTn id="9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/>
      <p:bldP spid="6" grpId="0"/>
      <p:bldP spid="8" grpId="0" animBg="1"/>
      <p:bldP spid="9" grpId="0" animBg="1"/>
      <p:bldP spid="11" grpId="0" animBg="1"/>
      <p:bldP spid="14" grpId="0" animBg="1"/>
      <p:bldP spid="15" grpId="0" animBg="1"/>
      <p:bldP spid="16" grpId="0"/>
      <p:bldP spid="17" grpId="0"/>
      <p:bldP spid="19" grpId="0"/>
      <p:bldP spid="22" grpId="0" animBg="1"/>
      <p:bldP spid="23" grpId="0"/>
      <p:bldP spid="24" grpId="0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5" y="2092325"/>
            <a:ext cx="1655763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3794125" y="1700213"/>
            <a:ext cx="8402638" cy="3024187"/>
          </a:xfrm>
          <a:prstGeom prst="rect">
            <a:avLst/>
          </a:prstGeom>
          <a:solidFill>
            <a:schemeClr val="bg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54488" y="2006600"/>
            <a:ext cx="7488237" cy="2530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200" dirty="0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凡事预则立，不预则废。职业规划可以强化我们对职业方向的把握，清晰我们的奋斗目标。但任何规划都是经过努力才能实现的，也需要贴合现实情况。在未来的职业生涯中，我将一如既往地坚持勤奋学习、务实进取的方针，努力实现自己的职业理想，快乐工作，幸福生活，在职业生涯中有所创造，有所建树，对社会有一定的贡献。</a:t>
            </a:r>
            <a:endParaRPr lang="zh-CN" altLang="en-US" sz="2200" dirty="0">
              <a:solidFill>
                <a:schemeClr val="accent3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004E-6 2.77521E-8 C -3.95004E-6 0.00023 0.12803 -0.00601 0.19035 0.00786 C 0.25267 0.02174 0.3509 0.0377 0.46383 0.07354 C 0.5769 0.10939 0.71897 0.18895 0.81187 0.24653 " pathEditMode="relative" rAng="0" ptsTypes="sssf">
                                      <p:cBhvr>
                                        <p:cTn id="8" dur="2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00" y="120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AutoShape 62"/>
          <p:cNvSpPr>
            <a:spLocks noChangeAspect="1" noChangeArrowheads="1" noTextEdit="1"/>
          </p:cNvSpPr>
          <p:nvPr/>
        </p:nvSpPr>
        <p:spPr bwMode="auto">
          <a:xfrm>
            <a:off x="238125" y="195263"/>
            <a:ext cx="11641138" cy="642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" name="Freeform 64"/>
          <p:cNvSpPr/>
          <p:nvPr/>
        </p:nvSpPr>
        <p:spPr bwMode="auto">
          <a:xfrm>
            <a:off x="212725" y="4111625"/>
            <a:ext cx="11771313" cy="2552700"/>
          </a:xfrm>
          <a:custGeom>
            <a:avLst/>
            <a:gdLst>
              <a:gd name="T0" fmla="*/ 15600 w 15600"/>
              <a:gd name="T1" fmla="*/ 0 h 3398"/>
              <a:gd name="T2" fmla="*/ 15600 w 15600"/>
              <a:gd name="T3" fmla="*/ 3269 h 3398"/>
              <a:gd name="T4" fmla="*/ 15471 w 15600"/>
              <a:gd name="T5" fmla="*/ 3398 h 3398"/>
              <a:gd name="T6" fmla="*/ 129 w 15600"/>
              <a:gd name="T7" fmla="*/ 3398 h 3398"/>
              <a:gd name="T8" fmla="*/ 0 w 15600"/>
              <a:gd name="T9" fmla="*/ 3269 h 3398"/>
              <a:gd name="T10" fmla="*/ 0 w 15600"/>
              <a:gd name="T11" fmla="*/ 0 h 3398"/>
              <a:gd name="T12" fmla="*/ 15600 w 15600"/>
              <a:gd name="T13" fmla="*/ 0 h 3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00" h="3398">
                <a:moveTo>
                  <a:pt x="15600" y="0"/>
                </a:moveTo>
                <a:lnTo>
                  <a:pt x="15600" y="3269"/>
                </a:lnTo>
                <a:cubicBezTo>
                  <a:pt x="15600" y="3340"/>
                  <a:pt x="15542" y="3398"/>
                  <a:pt x="15471" y="3398"/>
                </a:cubicBezTo>
                <a:lnTo>
                  <a:pt x="129" y="3398"/>
                </a:lnTo>
                <a:cubicBezTo>
                  <a:pt x="58" y="3398"/>
                  <a:pt x="0" y="3340"/>
                  <a:pt x="0" y="3269"/>
                </a:cubicBezTo>
                <a:lnTo>
                  <a:pt x="0" y="0"/>
                </a:lnTo>
                <a:lnTo>
                  <a:pt x="15600" y="0"/>
                </a:lnTo>
                <a:close/>
              </a:path>
            </a:pathLst>
          </a:custGeom>
          <a:blipFill>
            <a:blip r:embed="rId1" cstate="print"/>
            <a:srcRect/>
            <a:stretch>
              <a:fillRect/>
            </a:stretch>
          </a:blipFill>
          <a:ln w="9525" cap="flat">
            <a:solidFill>
              <a:schemeClr val="bg2">
                <a:lumMod val="90000"/>
              </a:schemeClr>
            </a:solidFill>
            <a:prstDash val="solid"/>
            <a:miter lim="800000"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rgbClr val="2A495A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16" name="Freeform 65"/>
          <p:cNvSpPr/>
          <p:nvPr/>
        </p:nvSpPr>
        <p:spPr bwMode="auto">
          <a:xfrm>
            <a:off x="212725" y="203200"/>
            <a:ext cx="11771313" cy="3816350"/>
          </a:xfrm>
          <a:custGeom>
            <a:avLst/>
            <a:gdLst>
              <a:gd name="T0" fmla="*/ 129 w 15600"/>
              <a:gd name="T1" fmla="*/ 0 h 5080"/>
              <a:gd name="T2" fmla="*/ 15471 w 15600"/>
              <a:gd name="T3" fmla="*/ 0 h 5080"/>
              <a:gd name="T4" fmla="*/ 15600 w 15600"/>
              <a:gd name="T5" fmla="*/ 129 h 5080"/>
              <a:gd name="T6" fmla="*/ 15600 w 15600"/>
              <a:gd name="T7" fmla="*/ 5080 h 5080"/>
              <a:gd name="T8" fmla="*/ 0 w 15600"/>
              <a:gd name="T9" fmla="*/ 5080 h 5080"/>
              <a:gd name="T10" fmla="*/ 0 w 15600"/>
              <a:gd name="T11" fmla="*/ 129 h 5080"/>
              <a:gd name="T12" fmla="*/ 129 w 15600"/>
              <a:gd name="T13" fmla="*/ 0 h 5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00" h="5080">
                <a:moveTo>
                  <a:pt x="129" y="0"/>
                </a:moveTo>
                <a:lnTo>
                  <a:pt x="15471" y="0"/>
                </a:lnTo>
                <a:cubicBezTo>
                  <a:pt x="15542" y="0"/>
                  <a:pt x="15600" y="58"/>
                  <a:pt x="15600" y="129"/>
                </a:cubicBezTo>
                <a:lnTo>
                  <a:pt x="15600" y="5080"/>
                </a:lnTo>
                <a:lnTo>
                  <a:pt x="0" y="5080"/>
                </a:lnTo>
                <a:lnTo>
                  <a:pt x="0" y="129"/>
                </a:lnTo>
                <a:cubicBezTo>
                  <a:pt x="0" y="58"/>
                  <a:pt x="58" y="0"/>
                  <a:pt x="129" y="0"/>
                </a:cubicBezTo>
                <a:close/>
              </a:path>
            </a:pathLst>
          </a:custGeom>
          <a:blipFill>
            <a:blip r:embed="rId2" cstate="print"/>
            <a:srcRect/>
            <a:stretch>
              <a:fillRect/>
            </a:stretch>
          </a:blipFill>
          <a:ln w="9525" cap="flat">
            <a:solidFill>
              <a:schemeClr val="bg2">
                <a:lumMod val="90000"/>
              </a:schemeClr>
            </a:solidFill>
            <a:prstDash val="solid"/>
            <a:miter lim="800000"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rgbClr val="2A495A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59397" name="Rectangle 3"/>
          <p:cNvSpPr txBox="1">
            <a:spLocks noChangeArrowheads="1"/>
          </p:cNvSpPr>
          <p:nvPr/>
        </p:nvSpPr>
        <p:spPr bwMode="auto">
          <a:xfrm>
            <a:off x="2281238" y="4724400"/>
            <a:ext cx="7634287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spcBef>
                <a:spcPct val="0"/>
              </a:spcBef>
              <a:buFontTx/>
              <a:buNone/>
            </a:pPr>
            <a:r>
              <a:rPr lang="zh-CN" altLang="en-US" sz="8400" b="1">
                <a:solidFill>
                  <a:srgbClr val="2A495A"/>
                </a:solidFill>
                <a:sym typeface="Arial" panose="020B0604020202020204" pitchFamily="34" charset="0"/>
              </a:rPr>
              <a:t>诚请批评指导</a:t>
            </a:r>
            <a:endParaRPr lang="zh-CN" altLang="en-US" sz="8400" b="1">
              <a:solidFill>
                <a:srgbClr val="2A495A"/>
              </a:solidFill>
              <a:sym typeface="Arial" panose="020B0604020202020204" pitchFamily="34" charset="0"/>
            </a:endParaRPr>
          </a:p>
        </p:txBody>
      </p:sp>
      <p:sp>
        <p:nvSpPr>
          <p:cNvPr id="59398" name="矩形 38"/>
          <p:cNvSpPr>
            <a:spLocks noChangeArrowheads="1"/>
          </p:cNvSpPr>
          <p:nvPr/>
        </p:nvSpPr>
        <p:spPr bwMode="auto">
          <a:xfrm>
            <a:off x="212725" y="4035425"/>
            <a:ext cx="11771313" cy="460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2A495A"/>
              </a:solidFill>
              <a:sym typeface="Arial" panose="020B0604020202020204" pitchFamily="34" charset="0"/>
            </a:endParaRPr>
          </a:p>
        </p:txBody>
      </p:sp>
      <p:pic>
        <p:nvPicPr>
          <p:cNvPr id="59399" name="图片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2468">
            <a:off x="7075488" y="-590550"/>
            <a:ext cx="5338762" cy="540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0" name="图片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38" y="2238375"/>
            <a:ext cx="9064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1" name="图片 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387600"/>
            <a:ext cx="1982788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2" name="图片 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6100" y="2305050"/>
            <a:ext cx="792163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3" name="Freeform 19"/>
          <p:cNvSpPr>
            <a:spLocks noEditPoints="1" noChangeArrowheads="1"/>
          </p:cNvSpPr>
          <p:nvPr/>
        </p:nvSpPr>
        <p:spPr bwMode="auto">
          <a:xfrm>
            <a:off x="433388" y="404813"/>
            <a:ext cx="1511300" cy="635000"/>
          </a:xfrm>
          <a:custGeom>
            <a:avLst/>
            <a:gdLst>
              <a:gd name="T0" fmla="*/ 2147483646 w 2250"/>
              <a:gd name="T1" fmla="*/ 2147483646 h 912"/>
              <a:gd name="T2" fmla="*/ 2147483646 w 2250"/>
              <a:gd name="T3" fmla="*/ 0 h 912"/>
              <a:gd name="T4" fmla="*/ 2147483646 w 2250"/>
              <a:gd name="T5" fmla="*/ 2147483646 h 912"/>
              <a:gd name="T6" fmla="*/ 2147483646 w 2250"/>
              <a:gd name="T7" fmla="*/ 2147483646 h 912"/>
              <a:gd name="T8" fmla="*/ 2147483646 w 2250"/>
              <a:gd name="T9" fmla="*/ 2147483646 h 912"/>
              <a:gd name="T10" fmla="*/ 2147483646 w 2250"/>
              <a:gd name="T11" fmla="*/ 2147483646 h 912"/>
              <a:gd name="T12" fmla="*/ 2147483646 w 2250"/>
              <a:gd name="T13" fmla="*/ 2147483646 h 912"/>
              <a:gd name="T14" fmla="*/ 2147483646 w 2250"/>
              <a:gd name="T15" fmla="*/ 2147483646 h 912"/>
              <a:gd name="T16" fmla="*/ 2147483646 w 2250"/>
              <a:gd name="T17" fmla="*/ 2147483646 h 912"/>
              <a:gd name="T18" fmla="*/ 2147483646 w 2250"/>
              <a:gd name="T19" fmla="*/ 2147483646 h 912"/>
              <a:gd name="T20" fmla="*/ 2147483646 w 2250"/>
              <a:gd name="T21" fmla="*/ 2147483646 h 912"/>
              <a:gd name="T22" fmla="*/ 2147483646 w 2250"/>
              <a:gd name="T23" fmla="*/ 2147483646 h 912"/>
              <a:gd name="T24" fmla="*/ 2147483646 w 2250"/>
              <a:gd name="T25" fmla="*/ 2147483646 h 912"/>
              <a:gd name="T26" fmla="*/ 2147483646 w 2250"/>
              <a:gd name="T27" fmla="*/ 2147483646 h 912"/>
              <a:gd name="T28" fmla="*/ 2147483646 w 2250"/>
              <a:gd name="T29" fmla="*/ 2147483646 h 912"/>
              <a:gd name="T30" fmla="*/ 2147483646 w 2250"/>
              <a:gd name="T31" fmla="*/ 2147483646 h 912"/>
              <a:gd name="T32" fmla="*/ 2147483646 w 2250"/>
              <a:gd name="T33" fmla="*/ 2147483646 h 912"/>
              <a:gd name="T34" fmla="*/ 2147483646 w 2250"/>
              <a:gd name="T35" fmla="*/ 2147483646 h 912"/>
              <a:gd name="T36" fmla="*/ 2147483646 w 2250"/>
              <a:gd name="T37" fmla="*/ 2147483646 h 912"/>
              <a:gd name="T38" fmla="*/ 2147483646 w 2250"/>
              <a:gd name="T39" fmla="*/ 2147483646 h 912"/>
              <a:gd name="T40" fmla="*/ 2147483646 w 2250"/>
              <a:gd name="T41" fmla="*/ 2147483646 h 912"/>
              <a:gd name="T42" fmla="*/ 2147483646 w 2250"/>
              <a:gd name="T43" fmla="*/ 2147483646 h 912"/>
              <a:gd name="T44" fmla="*/ 2147483646 w 2250"/>
              <a:gd name="T45" fmla="*/ 2147483646 h 912"/>
              <a:gd name="T46" fmla="*/ 2147483646 w 2250"/>
              <a:gd name="T47" fmla="*/ 2147483646 h 912"/>
              <a:gd name="T48" fmla="*/ 2147483646 w 2250"/>
              <a:gd name="T49" fmla="*/ 2147483646 h 912"/>
              <a:gd name="T50" fmla="*/ 2147483646 w 2250"/>
              <a:gd name="T51" fmla="*/ 2147483646 h 912"/>
              <a:gd name="T52" fmla="*/ 2147483646 w 2250"/>
              <a:gd name="T53" fmla="*/ 2147483646 h 912"/>
              <a:gd name="T54" fmla="*/ 2147483646 w 2250"/>
              <a:gd name="T55" fmla="*/ 2147483646 h 912"/>
              <a:gd name="T56" fmla="*/ 2147483646 w 2250"/>
              <a:gd name="T57" fmla="*/ 2147483646 h 912"/>
              <a:gd name="T58" fmla="*/ 2147483646 w 2250"/>
              <a:gd name="T59" fmla="*/ 2147483646 h 912"/>
              <a:gd name="T60" fmla="*/ 2147483646 w 2250"/>
              <a:gd name="T61" fmla="*/ 2147483646 h 912"/>
              <a:gd name="T62" fmla="*/ 2147483646 w 2250"/>
              <a:gd name="T63" fmla="*/ 2147483646 h 912"/>
              <a:gd name="T64" fmla="*/ 2147483646 w 2250"/>
              <a:gd name="T65" fmla="*/ 2147483646 h 912"/>
              <a:gd name="T66" fmla="*/ 2147483646 w 2250"/>
              <a:gd name="T67" fmla="*/ 2147483646 h 912"/>
              <a:gd name="T68" fmla="*/ 2147483646 w 2250"/>
              <a:gd name="T69" fmla="*/ 2147483646 h 912"/>
              <a:gd name="T70" fmla="*/ 2147483646 w 2250"/>
              <a:gd name="T71" fmla="*/ 2147483646 h 912"/>
              <a:gd name="T72" fmla="*/ 2147483646 w 2250"/>
              <a:gd name="T73" fmla="*/ 2147483646 h 912"/>
              <a:gd name="T74" fmla="*/ 2147483646 w 2250"/>
              <a:gd name="T75" fmla="*/ 2147483646 h 912"/>
              <a:gd name="T76" fmla="*/ 2147483646 w 2250"/>
              <a:gd name="T77" fmla="*/ 2147483646 h 912"/>
              <a:gd name="T78" fmla="*/ 2147483646 w 2250"/>
              <a:gd name="T79" fmla="*/ 2147483646 h 912"/>
              <a:gd name="T80" fmla="*/ 2147483646 w 2250"/>
              <a:gd name="T81" fmla="*/ 2147483646 h 912"/>
              <a:gd name="T82" fmla="*/ 2147483646 w 2250"/>
              <a:gd name="T83" fmla="*/ 2147483646 h 912"/>
              <a:gd name="T84" fmla="*/ 2147483646 w 2250"/>
              <a:gd name="T85" fmla="*/ 2147483646 h 912"/>
              <a:gd name="T86" fmla="*/ 2147483646 w 2250"/>
              <a:gd name="T87" fmla="*/ 2147483646 h 912"/>
              <a:gd name="T88" fmla="*/ 2147483646 w 2250"/>
              <a:gd name="T89" fmla="*/ 2147483646 h 912"/>
              <a:gd name="T90" fmla="*/ 2147483646 w 2250"/>
              <a:gd name="T91" fmla="*/ 2147483646 h 912"/>
              <a:gd name="T92" fmla="*/ 2147483646 w 2250"/>
              <a:gd name="T93" fmla="*/ 2147483646 h 912"/>
              <a:gd name="T94" fmla="*/ 2147483646 w 2250"/>
              <a:gd name="T95" fmla="*/ 2147483646 h 912"/>
              <a:gd name="T96" fmla="*/ 2147483646 w 2250"/>
              <a:gd name="T97" fmla="*/ 2147483646 h 912"/>
              <a:gd name="T98" fmla="*/ 2147483646 w 2250"/>
              <a:gd name="T99" fmla="*/ 2147483646 h 912"/>
              <a:gd name="T100" fmla="*/ 2147483646 w 2250"/>
              <a:gd name="T101" fmla="*/ 2147483646 h 912"/>
              <a:gd name="T102" fmla="*/ 2147483646 w 2250"/>
              <a:gd name="T103" fmla="*/ 2147483646 h 912"/>
              <a:gd name="T104" fmla="*/ 2147483646 w 2250"/>
              <a:gd name="T105" fmla="*/ 2147483646 h 912"/>
              <a:gd name="T106" fmla="*/ 2147483646 w 2250"/>
              <a:gd name="T107" fmla="*/ 2147483646 h 912"/>
              <a:gd name="T108" fmla="*/ 2147483646 w 2250"/>
              <a:gd name="T109" fmla="*/ 2147483646 h 912"/>
              <a:gd name="T110" fmla="*/ 2147483646 w 2250"/>
              <a:gd name="T111" fmla="*/ 2147483646 h 912"/>
              <a:gd name="T112" fmla="*/ 2147483646 w 2250"/>
              <a:gd name="T113" fmla="*/ 2147483646 h 912"/>
              <a:gd name="T114" fmla="*/ 2147483646 w 2250"/>
              <a:gd name="T115" fmla="*/ 2147483646 h 912"/>
              <a:gd name="T116" fmla="*/ 2147483646 w 2250"/>
              <a:gd name="T117" fmla="*/ 2147483646 h 912"/>
              <a:gd name="T118" fmla="*/ 2147483646 w 2250"/>
              <a:gd name="T119" fmla="*/ 2147483646 h 912"/>
              <a:gd name="T120" fmla="*/ 2147483646 w 2250"/>
              <a:gd name="T121" fmla="*/ 2147483646 h 912"/>
              <a:gd name="T122" fmla="*/ 2147483646 w 2250"/>
              <a:gd name="T123" fmla="*/ 2147483646 h 912"/>
              <a:gd name="T124" fmla="*/ 2147483646 w 2250"/>
              <a:gd name="T125" fmla="*/ 2147483646 h 91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250"/>
              <a:gd name="T190" fmla="*/ 0 h 912"/>
              <a:gd name="T191" fmla="*/ 2250 w 2250"/>
              <a:gd name="T192" fmla="*/ 912 h 91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250" h="912">
                <a:moveTo>
                  <a:pt x="188" y="10"/>
                </a:moveTo>
                <a:lnTo>
                  <a:pt x="188" y="534"/>
                </a:lnTo>
                <a:lnTo>
                  <a:pt x="427" y="534"/>
                </a:lnTo>
                <a:lnTo>
                  <a:pt x="427" y="592"/>
                </a:lnTo>
                <a:lnTo>
                  <a:pt x="19" y="592"/>
                </a:lnTo>
                <a:lnTo>
                  <a:pt x="19" y="10"/>
                </a:lnTo>
                <a:lnTo>
                  <a:pt x="188" y="10"/>
                </a:lnTo>
                <a:close/>
                <a:moveTo>
                  <a:pt x="753" y="0"/>
                </a:moveTo>
                <a:cubicBezTo>
                  <a:pt x="922" y="0"/>
                  <a:pt x="1007" y="100"/>
                  <a:pt x="1007" y="301"/>
                </a:cubicBezTo>
                <a:cubicBezTo>
                  <a:pt x="1007" y="502"/>
                  <a:pt x="921" y="602"/>
                  <a:pt x="748" y="602"/>
                </a:cubicBezTo>
                <a:cubicBezTo>
                  <a:pt x="576" y="602"/>
                  <a:pt x="490" y="499"/>
                  <a:pt x="490" y="294"/>
                </a:cubicBezTo>
                <a:cubicBezTo>
                  <a:pt x="490" y="98"/>
                  <a:pt x="577" y="0"/>
                  <a:pt x="753" y="0"/>
                </a:cubicBezTo>
                <a:close/>
                <a:moveTo>
                  <a:pt x="748" y="46"/>
                </a:moveTo>
                <a:cubicBezTo>
                  <a:pt x="717" y="46"/>
                  <a:pt x="695" y="64"/>
                  <a:pt x="684" y="99"/>
                </a:cubicBezTo>
                <a:cubicBezTo>
                  <a:pt x="673" y="134"/>
                  <a:pt x="667" y="201"/>
                  <a:pt x="667" y="301"/>
                </a:cubicBezTo>
                <a:cubicBezTo>
                  <a:pt x="667" y="400"/>
                  <a:pt x="673" y="468"/>
                  <a:pt x="684" y="503"/>
                </a:cubicBezTo>
                <a:cubicBezTo>
                  <a:pt x="695" y="538"/>
                  <a:pt x="717" y="555"/>
                  <a:pt x="748" y="555"/>
                </a:cubicBezTo>
                <a:cubicBezTo>
                  <a:pt x="780" y="555"/>
                  <a:pt x="802" y="538"/>
                  <a:pt x="813" y="503"/>
                </a:cubicBezTo>
                <a:cubicBezTo>
                  <a:pt x="824" y="468"/>
                  <a:pt x="830" y="400"/>
                  <a:pt x="830" y="301"/>
                </a:cubicBezTo>
                <a:cubicBezTo>
                  <a:pt x="830" y="202"/>
                  <a:pt x="824" y="134"/>
                  <a:pt x="813" y="99"/>
                </a:cubicBezTo>
                <a:cubicBezTo>
                  <a:pt x="802" y="64"/>
                  <a:pt x="780" y="46"/>
                  <a:pt x="748" y="46"/>
                </a:cubicBezTo>
                <a:close/>
                <a:moveTo>
                  <a:pt x="1362" y="278"/>
                </a:moveTo>
                <a:lnTo>
                  <a:pt x="1601" y="278"/>
                </a:lnTo>
                <a:lnTo>
                  <a:pt x="1601" y="592"/>
                </a:lnTo>
                <a:lnTo>
                  <a:pt x="1548" y="592"/>
                </a:lnTo>
                <a:lnTo>
                  <a:pt x="1529" y="552"/>
                </a:lnTo>
                <a:cubicBezTo>
                  <a:pt x="1483" y="585"/>
                  <a:pt x="1433" y="602"/>
                  <a:pt x="1381" y="602"/>
                </a:cubicBezTo>
                <a:cubicBezTo>
                  <a:pt x="1295" y="602"/>
                  <a:pt x="1228" y="576"/>
                  <a:pt x="1180" y="524"/>
                </a:cubicBezTo>
                <a:cubicBezTo>
                  <a:pt x="1132" y="473"/>
                  <a:pt x="1109" y="400"/>
                  <a:pt x="1109" y="306"/>
                </a:cubicBezTo>
                <a:cubicBezTo>
                  <a:pt x="1109" y="215"/>
                  <a:pt x="1134" y="141"/>
                  <a:pt x="1184" y="85"/>
                </a:cubicBezTo>
                <a:cubicBezTo>
                  <a:pt x="1235" y="29"/>
                  <a:pt x="1301" y="0"/>
                  <a:pt x="1382" y="0"/>
                </a:cubicBezTo>
                <a:cubicBezTo>
                  <a:pt x="1490" y="0"/>
                  <a:pt x="1555" y="55"/>
                  <a:pt x="1578" y="165"/>
                </a:cubicBezTo>
                <a:lnTo>
                  <a:pt x="1499" y="201"/>
                </a:lnTo>
                <a:lnTo>
                  <a:pt x="1499" y="187"/>
                </a:lnTo>
                <a:lnTo>
                  <a:pt x="1498" y="156"/>
                </a:lnTo>
                <a:cubicBezTo>
                  <a:pt x="1492" y="87"/>
                  <a:pt x="1461" y="53"/>
                  <a:pt x="1403" y="53"/>
                </a:cubicBezTo>
                <a:cubicBezTo>
                  <a:pt x="1360" y="53"/>
                  <a:pt x="1331" y="71"/>
                  <a:pt x="1315" y="107"/>
                </a:cubicBezTo>
                <a:cubicBezTo>
                  <a:pt x="1300" y="144"/>
                  <a:pt x="1292" y="212"/>
                  <a:pt x="1292" y="311"/>
                </a:cubicBezTo>
                <a:cubicBezTo>
                  <a:pt x="1292" y="403"/>
                  <a:pt x="1298" y="466"/>
                  <a:pt x="1311" y="500"/>
                </a:cubicBezTo>
                <a:cubicBezTo>
                  <a:pt x="1323" y="533"/>
                  <a:pt x="1348" y="549"/>
                  <a:pt x="1383" y="549"/>
                </a:cubicBezTo>
                <a:cubicBezTo>
                  <a:pt x="1425" y="549"/>
                  <a:pt x="1446" y="526"/>
                  <a:pt x="1446" y="479"/>
                </a:cubicBezTo>
                <a:lnTo>
                  <a:pt x="1446" y="336"/>
                </a:lnTo>
                <a:lnTo>
                  <a:pt x="1362" y="336"/>
                </a:lnTo>
                <a:lnTo>
                  <a:pt x="1362" y="278"/>
                </a:lnTo>
                <a:close/>
                <a:moveTo>
                  <a:pt x="1975" y="0"/>
                </a:moveTo>
                <a:cubicBezTo>
                  <a:pt x="2144" y="0"/>
                  <a:pt x="2229" y="100"/>
                  <a:pt x="2229" y="301"/>
                </a:cubicBezTo>
                <a:cubicBezTo>
                  <a:pt x="2229" y="502"/>
                  <a:pt x="2143" y="602"/>
                  <a:pt x="1970" y="602"/>
                </a:cubicBezTo>
                <a:cubicBezTo>
                  <a:pt x="1798" y="602"/>
                  <a:pt x="1711" y="499"/>
                  <a:pt x="1711" y="294"/>
                </a:cubicBezTo>
                <a:cubicBezTo>
                  <a:pt x="1711" y="98"/>
                  <a:pt x="1799" y="0"/>
                  <a:pt x="1975" y="0"/>
                </a:cubicBezTo>
                <a:close/>
                <a:moveTo>
                  <a:pt x="1970" y="46"/>
                </a:moveTo>
                <a:cubicBezTo>
                  <a:pt x="1938" y="46"/>
                  <a:pt x="1917" y="64"/>
                  <a:pt x="1906" y="99"/>
                </a:cubicBezTo>
                <a:cubicBezTo>
                  <a:pt x="1894" y="134"/>
                  <a:pt x="1889" y="201"/>
                  <a:pt x="1889" y="301"/>
                </a:cubicBezTo>
                <a:cubicBezTo>
                  <a:pt x="1889" y="400"/>
                  <a:pt x="1894" y="468"/>
                  <a:pt x="1906" y="503"/>
                </a:cubicBezTo>
                <a:cubicBezTo>
                  <a:pt x="1917" y="538"/>
                  <a:pt x="1938" y="555"/>
                  <a:pt x="1970" y="555"/>
                </a:cubicBezTo>
                <a:cubicBezTo>
                  <a:pt x="2002" y="555"/>
                  <a:pt x="2023" y="538"/>
                  <a:pt x="2035" y="503"/>
                </a:cubicBezTo>
                <a:cubicBezTo>
                  <a:pt x="2046" y="468"/>
                  <a:pt x="2051" y="400"/>
                  <a:pt x="2051" y="301"/>
                </a:cubicBezTo>
                <a:cubicBezTo>
                  <a:pt x="2051" y="202"/>
                  <a:pt x="2046" y="134"/>
                  <a:pt x="2035" y="99"/>
                </a:cubicBezTo>
                <a:cubicBezTo>
                  <a:pt x="2023" y="64"/>
                  <a:pt x="2002" y="46"/>
                  <a:pt x="1970" y="46"/>
                </a:cubicBezTo>
                <a:close/>
                <a:moveTo>
                  <a:pt x="0" y="650"/>
                </a:moveTo>
                <a:lnTo>
                  <a:pt x="2250" y="650"/>
                </a:lnTo>
                <a:lnTo>
                  <a:pt x="2250" y="912"/>
                </a:lnTo>
                <a:lnTo>
                  <a:pt x="0" y="912"/>
                </a:lnTo>
                <a:lnTo>
                  <a:pt x="0" y="650"/>
                </a:lnTo>
                <a:close/>
                <a:moveTo>
                  <a:pt x="162" y="691"/>
                </a:moveTo>
                <a:cubicBezTo>
                  <a:pt x="174" y="701"/>
                  <a:pt x="185" y="710"/>
                  <a:pt x="195" y="719"/>
                </a:cubicBezTo>
                <a:lnTo>
                  <a:pt x="186" y="729"/>
                </a:lnTo>
                <a:cubicBezTo>
                  <a:pt x="175" y="719"/>
                  <a:pt x="165" y="709"/>
                  <a:pt x="154" y="700"/>
                </a:cubicBezTo>
                <a:lnTo>
                  <a:pt x="162" y="691"/>
                </a:lnTo>
                <a:close/>
                <a:moveTo>
                  <a:pt x="155" y="745"/>
                </a:moveTo>
                <a:cubicBezTo>
                  <a:pt x="165" y="753"/>
                  <a:pt x="176" y="762"/>
                  <a:pt x="189" y="772"/>
                </a:cubicBezTo>
                <a:lnTo>
                  <a:pt x="179" y="782"/>
                </a:lnTo>
                <a:cubicBezTo>
                  <a:pt x="168" y="772"/>
                  <a:pt x="157" y="763"/>
                  <a:pt x="147" y="755"/>
                </a:cubicBezTo>
                <a:lnTo>
                  <a:pt x="155" y="745"/>
                </a:lnTo>
                <a:close/>
                <a:moveTo>
                  <a:pt x="150" y="879"/>
                </a:moveTo>
                <a:cubicBezTo>
                  <a:pt x="159" y="858"/>
                  <a:pt x="166" y="833"/>
                  <a:pt x="174" y="804"/>
                </a:cubicBezTo>
                <a:cubicBezTo>
                  <a:pt x="179" y="807"/>
                  <a:pt x="183" y="809"/>
                  <a:pt x="187" y="810"/>
                </a:cubicBezTo>
                <a:cubicBezTo>
                  <a:pt x="177" y="840"/>
                  <a:pt x="170" y="865"/>
                  <a:pt x="165" y="885"/>
                </a:cubicBezTo>
                <a:lnTo>
                  <a:pt x="150" y="879"/>
                </a:lnTo>
                <a:close/>
                <a:moveTo>
                  <a:pt x="244" y="698"/>
                </a:moveTo>
                <a:lnTo>
                  <a:pt x="305" y="698"/>
                </a:lnTo>
                <a:lnTo>
                  <a:pt x="305" y="708"/>
                </a:lnTo>
                <a:lnTo>
                  <a:pt x="244" y="708"/>
                </a:lnTo>
                <a:lnTo>
                  <a:pt x="244" y="698"/>
                </a:lnTo>
                <a:close/>
                <a:moveTo>
                  <a:pt x="234" y="698"/>
                </a:moveTo>
                <a:lnTo>
                  <a:pt x="246" y="698"/>
                </a:lnTo>
                <a:lnTo>
                  <a:pt x="246" y="724"/>
                </a:lnTo>
                <a:cubicBezTo>
                  <a:pt x="246" y="747"/>
                  <a:pt x="236" y="764"/>
                  <a:pt x="216" y="775"/>
                </a:cubicBezTo>
                <a:cubicBezTo>
                  <a:pt x="214" y="772"/>
                  <a:pt x="211" y="769"/>
                  <a:pt x="207" y="765"/>
                </a:cubicBezTo>
                <a:cubicBezTo>
                  <a:pt x="225" y="757"/>
                  <a:pt x="234" y="743"/>
                  <a:pt x="234" y="724"/>
                </a:cubicBezTo>
                <a:lnTo>
                  <a:pt x="234" y="698"/>
                </a:lnTo>
                <a:close/>
                <a:moveTo>
                  <a:pt x="304" y="698"/>
                </a:moveTo>
                <a:lnTo>
                  <a:pt x="316" y="698"/>
                </a:lnTo>
                <a:lnTo>
                  <a:pt x="316" y="742"/>
                </a:lnTo>
                <a:cubicBezTo>
                  <a:pt x="316" y="749"/>
                  <a:pt x="319" y="753"/>
                  <a:pt x="325" y="753"/>
                </a:cubicBezTo>
                <a:lnTo>
                  <a:pt x="349" y="753"/>
                </a:lnTo>
                <a:cubicBezTo>
                  <a:pt x="347" y="756"/>
                  <a:pt x="346" y="760"/>
                  <a:pt x="346" y="764"/>
                </a:cubicBezTo>
                <a:lnTo>
                  <a:pt x="324" y="764"/>
                </a:lnTo>
                <a:cubicBezTo>
                  <a:pt x="310" y="764"/>
                  <a:pt x="304" y="757"/>
                  <a:pt x="304" y="744"/>
                </a:cubicBezTo>
                <a:lnTo>
                  <a:pt x="304" y="698"/>
                </a:lnTo>
                <a:close/>
                <a:moveTo>
                  <a:pt x="218" y="784"/>
                </a:moveTo>
                <a:lnTo>
                  <a:pt x="318" y="784"/>
                </a:lnTo>
                <a:lnTo>
                  <a:pt x="318" y="795"/>
                </a:lnTo>
                <a:lnTo>
                  <a:pt x="218" y="795"/>
                </a:lnTo>
                <a:lnTo>
                  <a:pt x="218" y="784"/>
                </a:lnTo>
                <a:close/>
                <a:moveTo>
                  <a:pt x="313" y="784"/>
                </a:moveTo>
                <a:lnTo>
                  <a:pt x="326" y="784"/>
                </a:lnTo>
                <a:lnTo>
                  <a:pt x="326" y="794"/>
                </a:lnTo>
                <a:cubicBezTo>
                  <a:pt x="308" y="839"/>
                  <a:pt x="268" y="871"/>
                  <a:pt x="206" y="889"/>
                </a:cubicBezTo>
                <a:cubicBezTo>
                  <a:pt x="203" y="886"/>
                  <a:pt x="200" y="883"/>
                  <a:pt x="197" y="879"/>
                </a:cubicBezTo>
                <a:cubicBezTo>
                  <a:pt x="259" y="862"/>
                  <a:pt x="298" y="832"/>
                  <a:pt x="313" y="790"/>
                </a:cubicBezTo>
                <a:lnTo>
                  <a:pt x="313" y="784"/>
                </a:lnTo>
                <a:close/>
                <a:moveTo>
                  <a:pt x="240" y="789"/>
                </a:moveTo>
                <a:cubicBezTo>
                  <a:pt x="253" y="833"/>
                  <a:pt x="289" y="862"/>
                  <a:pt x="347" y="876"/>
                </a:cubicBezTo>
                <a:cubicBezTo>
                  <a:pt x="342" y="881"/>
                  <a:pt x="338" y="884"/>
                  <a:pt x="336" y="887"/>
                </a:cubicBezTo>
                <a:cubicBezTo>
                  <a:pt x="276" y="870"/>
                  <a:pt x="240" y="838"/>
                  <a:pt x="228" y="792"/>
                </a:cubicBezTo>
                <a:lnTo>
                  <a:pt x="240" y="789"/>
                </a:lnTo>
                <a:close/>
                <a:moveTo>
                  <a:pt x="416" y="791"/>
                </a:moveTo>
                <a:lnTo>
                  <a:pt x="535" y="791"/>
                </a:lnTo>
                <a:lnTo>
                  <a:pt x="535" y="801"/>
                </a:lnTo>
                <a:lnTo>
                  <a:pt x="416" y="801"/>
                </a:lnTo>
                <a:lnTo>
                  <a:pt x="416" y="791"/>
                </a:lnTo>
                <a:close/>
                <a:moveTo>
                  <a:pt x="417" y="830"/>
                </a:moveTo>
                <a:lnTo>
                  <a:pt x="537" y="830"/>
                </a:lnTo>
                <a:lnTo>
                  <a:pt x="537" y="841"/>
                </a:lnTo>
                <a:lnTo>
                  <a:pt x="417" y="841"/>
                </a:lnTo>
                <a:lnTo>
                  <a:pt x="417" y="830"/>
                </a:lnTo>
                <a:close/>
                <a:moveTo>
                  <a:pt x="411" y="752"/>
                </a:moveTo>
                <a:lnTo>
                  <a:pt x="421" y="752"/>
                </a:lnTo>
                <a:lnTo>
                  <a:pt x="421" y="886"/>
                </a:lnTo>
                <a:lnTo>
                  <a:pt x="411" y="886"/>
                </a:lnTo>
                <a:lnTo>
                  <a:pt x="411" y="752"/>
                </a:lnTo>
                <a:close/>
                <a:moveTo>
                  <a:pt x="416" y="752"/>
                </a:moveTo>
                <a:lnTo>
                  <a:pt x="541" y="752"/>
                </a:lnTo>
                <a:lnTo>
                  <a:pt x="541" y="762"/>
                </a:lnTo>
                <a:lnTo>
                  <a:pt x="416" y="762"/>
                </a:lnTo>
                <a:lnTo>
                  <a:pt x="416" y="752"/>
                </a:lnTo>
                <a:close/>
                <a:moveTo>
                  <a:pt x="531" y="755"/>
                </a:moveTo>
                <a:lnTo>
                  <a:pt x="541" y="755"/>
                </a:lnTo>
                <a:lnTo>
                  <a:pt x="541" y="863"/>
                </a:lnTo>
                <a:cubicBezTo>
                  <a:pt x="541" y="877"/>
                  <a:pt x="535" y="884"/>
                  <a:pt x="521" y="884"/>
                </a:cubicBezTo>
                <a:cubicBezTo>
                  <a:pt x="514" y="884"/>
                  <a:pt x="506" y="884"/>
                  <a:pt x="496" y="884"/>
                </a:cubicBezTo>
                <a:cubicBezTo>
                  <a:pt x="495" y="880"/>
                  <a:pt x="494" y="876"/>
                  <a:pt x="494" y="872"/>
                </a:cubicBezTo>
                <a:cubicBezTo>
                  <a:pt x="499" y="873"/>
                  <a:pt x="507" y="873"/>
                  <a:pt x="517" y="873"/>
                </a:cubicBezTo>
                <a:cubicBezTo>
                  <a:pt x="526" y="873"/>
                  <a:pt x="531" y="869"/>
                  <a:pt x="531" y="861"/>
                </a:cubicBezTo>
                <a:lnTo>
                  <a:pt x="531" y="755"/>
                </a:lnTo>
                <a:close/>
                <a:moveTo>
                  <a:pt x="371" y="715"/>
                </a:moveTo>
                <a:lnTo>
                  <a:pt x="567" y="715"/>
                </a:lnTo>
                <a:lnTo>
                  <a:pt x="567" y="726"/>
                </a:lnTo>
                <a:lnTo>
                  <a:pt x="371" y="726"/>
                </a:lnTo>
                <a:lnTo>
                  <a:pt x="371" y="715"/>
                </a:lnTo>
                <a:close/>
                <a:moveTo>
                  <a:pt x="445" y="687"/>
                </a:moveTo>
                <a:lnTo>
                  <a:pt x="458" y="691"/>
                </a:lnTo>
                <a:cubicBezTo>
                  <a:pt x="441" y="734"/>
                  <a:pt x="413" y="773"/>
                  <a:pt x="374" y="806"/>
                </a:cubicBezTo>
                <a:cubicBezTo>
                  <a:pt x="372" y="803"/>
                  <a:pt x="369" y="800"/>
                  <a:pt x="365" y="796"/>
                </a:cubicBezTo>
                <a:cubicBezTo>
                  <a:pt x="404" y="764"/>
                  <a:pt x="431" y="728"/>
                  <a:pt x="445" y="687"/>
                </a:cubicBezTo>
                <a:close/>
                <a:moveTo>
                  <a:pt x="702" y="875"/>
                </a:moveTo>
                <a:lnTo>
                  <a:pt x="702" y="859"/>
                </a:lnTo>
                <a:lnTo>
                  <a:pt x="614" y="859"/>
                </a:lnTo>
                <a:lnTo>
                  <a:pt x="614" y="703"/>
                </a:lnTo>
                <a:lnTo>
                  <a:pt x="594" y="703"/>
                </a:lnTo>
                <a:lnTo>
                  <a:pt x="594" y="875"/>
                </a:lnTo>
                <a:lnTo>
                  <a:pt x="702" y="875"/>
                </a:lnTo>
                <a:close/>
                <a:moveTo>
                  <a:pt x="805" y="718"/>
                </a:moveTo>
                <a:cubicBezTo>
                  <a:pt x="767" y="721"/>
                  <a:pt x="746" y="746"/>
                  <a:pt x="742" y="791"/>
                </a:cubicBezTo>
                <a:cubicBezTo>
                  <a:pt x="744" y="835"/>
                  <a:pt x="765" y="858"/>
                  <a:pt x="803" y="862"/>
                </a:cubicBezTo>
                <a:cubicBezTo>
                  <a:pt x="843" y="860"/>
                  <a:pt x="864" y="836"/>
                  <a:pt x="866" y="791"/>
                </a:cubicBezTo>
                <a:cubicBezTo>
                  <a:pt x="863" y="746"/>
                  <a:pt x="842" y="721"/>
                  <a:pt x="805" y="718"/>
                </a:cubicBezTo>
                <a:close/>
                <a:moveTo>
                  <a:pt x="804" y="877"/>
                </a:moveTo>
                <a:cubicBezTo>
                  <a:pt x="752" y="874"/>
                  <a:pt x="725" y="846"/>
                  <a:pt x="722" y="792"/>
                </a:cubicBezTo>
                <a:cubicBezTo>
                  <a:pt x="725" y="734"/>
                  <a:pt x="753" y="704"/>
                  <a:pt x="806" y="701"/>
                </a:cubicBezTo>
                <a:cubicBezTo>
                  <a:pt x="857" y="704"/>
                  <a:pt x="884" y="734"/>
                  <a:pt x="888" y="791"/>
                </a:cubicBezTo>
                <a:cubicBezTo>
                  <a:pt x="885" y="846"/>
                  <a:pt x="857" y="875"/>
                  <a:pt x="804" y="877"/>
                </a:cubicBezTo>
                <a:close/>
                <a:moveTo>
                  <a:pt x="995" y="786"/>
                </a:moveTo>
                <a:lnTo>
                  <a:pt x="1069" y="786"/>
                </a:lnTo>
                <a:lnTo>
                  <a:pt x="1069" y="849"/>
                </a:lnTo>
                <a:cubicBezTo>
                  <a:pt x="1054" y="868"/>
                  <a:pt x="1030" y="877"/>
                  <a:pt x="995" y="877"/>
                </a:cubicBezTo>
                <a:cubicBezTo>
                  <a:pt x="941" y="874"/>
                  <a:pt x="913" y="846"/>
                  <a:pt x="910" y="792"/>
                </a:cubicBezTo>
                <a:cubicBezTo>
                  <a:pt x="912" y="733"/>
                  <a:pt x="939" y="703"/>
                  <a:pt x="991" y="701"/>
                </a:cubicBezTo>
                <a:cubicBezTo>
                  <a:pt x="1030" y="701"/>
                  <a:pt x="1055" y="718"/>
                  <a:pt x="1068" y="751"/>
                </a:cubicBezTo>
                <a:lnTo>
                  <a:pt x="1046" y="756"/>
                </a:lnTo>
                <a:cubicBezTo>
                  <a:pt x="1037" y="731"/>
                  <a:pt x="1019" y="718"/>
                  <a:pt x="991" y="718"/>
                </a:cubicBezTo>
                <a:cubicBezTo>
                  <a:pt x="954" y="721"/>
                  <a:pt x="934" y="746"/>
                  <a:pt x="931" y="791"/>
                </a:cubicBezTo>
                <a:cubicBezTo>
                  <a:pt x="933" y="835"/>
                  <a:pt x="955" y="858"/>
                  <a:pt x="994" y="862"/>
                </a:cubicBezTo>
                <a:cubicBezTo>
                  <a:pt x="1020" y="862"/>
                  <a:pt x="1038" y="855"/>
                  <a:pt x="1050" y="841"/>
                </a:cubicBezTo>
                <a:lnTo>
                  <a:pt x="1050" y="803"/>
                </a:lnTo>
                <a:lnTo>
                  <a:pt x="995" y="803"/>
                </a:lnTo>
                <a:lnTo>
                  <a:pt x="995" y="786"/>
                </a:lnTo>
                <a:close/>
                <a:moveTo>
                  <a:pt x="1177" y="718"/>
                </a:moveTo>
                <a:cubicBezTo>
                  <a:pt x="1139" y="721"/>
                  <a:pt x="1118" y="746"/>
                  <a:pt x="1114" y="791"/>
                </a:cubicBezTo>
                <a:cubicBezTo>
                  <a:pt x="1116" y="835"/>
                  <a:pt x="1137" y="858"/>
                  <a:pt x="1175" y="862"/>
                </a:cubicBezTo>
                <a:cubicBezTo>
                  <a:pt x="1215" y="860"/>
                  <a:pt x="1236" y="836"/>
                  <a:pt x="1238" y="791"/>
                </a:cubicBezTo>
                <a:cubicBezTo>
                  <a:pt x="1235" y="746"/>
                  <a:pt x="1214" y="721"/>
                  <a:pt x="1177" y="718"/>
                </a:cubicBezTo>
                <a:close/>
                <a:moveTo>
                  <a:pt x="1176" y="877"/>
                </a:moveTo>
                <a:cubicBezTo>
                  <a:pt x="1124" y="874"/>
                  <a:pt x="1097" y="846"/>
                  <a:pt x="1094" y="792"/>
                </a:cubicBezTo>
                <a:cubicBezTo>
                  <a:pt x="1097" y="734"/>
                  <a:pt x="1125" y="704"/>
                  <a:pt x="1178" y="701"/>
                </a:cubicBezTo>
                <a:cubicBezTo>
                  <a:pt x="1229" y="704"/>
                  <a:pt x="1256" y="734"/>
                  <a:pt x="1260" y="791"/>
                </a:cubicBezTo>
                <a:cubicBezTo>
                  <a:pt x="1257" y="846"/>
                  <a:pt x="1229" y="875"/>
                  <a:pt x="1176" y="877"/>
                </a:cubicBezTo>
                <a:close/>
                <a:moveTo>
                  <a:pt x="1279" y="704"/>
                </a:moveTo>
                <a:lnTo>
                  <a:pt x="1479" y="704"/>
                </a:lnTo>
                <a:lnTo>
                  <a:pt x="1479" y="716"/>
                </a:lnTo>
                <a:lnTo>
                  <a:pt x="1279" y="716"/>
                </a:lnTo>
                <a:lnTo>
                  <a:pt x="1279" y="704"/>
                </a:lnTo>
                <a:close/>
                <a:moveTo>
                  <a:pt x="1432" y="713"/>
                </a:moveTo>
                <a:lnTo>
                  <a:pt x="1445" y="713"/>
                </a:lnTo>
                <a:lnTo>
                  <a:pt x="1445" y="856"/>
                </a:lnTo>
                <a:cubicBezTo>
                  <a:pt x="1445" y="875"/>
                  <a:pt x="1436" y="884"/>
                  <a:pt x="1418" y="884"/>
                </a:cubicBezTo>
                <a:cubicBezTo>
                  <a:pt x="1410" y="884"/>
                  <a:pt x="1398" y="884"/>
                  <a:pt x="1384" y="883"/>
                </a:cubicBezTo>
                <a:cubicBezTo>
                  <a:pt x="1383" y="878"/>
                  <a:pt x="1382" y="873"/>
                  <a:pt x="1381" y="869"/>
                </a:cubicBezTo>
                <a:cubicBezTo>
                  <a:pt x="1392" y="870"/>
                  <a:pt x="1404" y="870"/>
                  <a:pt x="1416" y="870"/>
                </a:cubicBezTo>
                <a:cubicBezTo>
                  <a:pt x="1426" y="870"/>
                  <a:pt x="1432" y="865"/>
                  <a:pt x="1432" y="855"/>
                </a:cubicBezTo>
                <a:lnTo>
                  <a:pt x="1432" y="713"/>
                </a:lnTo>
                <a:close/>
                <a:moveTo>
                  <a:pt x="1301" y="750"/>
                </a:moveTo>
                <a:lnTo>
                  <a:pt x="1314" y="750"/>
                </a:lnTo>
                <a:lnTo>
                  <a:pt x="1314" y="831"/>
                </a:lnTo>
                <a:lnTo>
                  <a:pt x="1301" y="831"/>
                </a:lnTo>
                <a:lnTo>
                  <a:pt x="1301" y="750"/>
                </a:lnTo>
                <a:close/>
                <a:moveTo>
                  <a:pt x="1308" y="750"/>
                </a:moveTo>
                <a:lnTo>
                  <a:pt x="1382" y="750"/>
                </a:lnTo>
                <a:lnTo>
                  <a:pt x="1382" y="762"/>
                </a:lnTo>
                <a:lnTo>
                  <a:pt x="1308" y="762"/>
                </a:lnTo>
                <a:lnTo>
                  <a:pt x="1308" y="750"/>
                </a:lnTo>
                <a:close/>
                <a:moveTo>
                  <a:pt x="1376" y="750"/>
                </a:moveTo>
                <a:lnTo>
                  <a:pt x="1389" y="750"/>
                </a:lnTo>
                <a:lnTo>
                  <a:pt x="1389" y="831"/>
                </a:lnTo>
                <a:lnTo>
                  <a:pt x="1376" y="831"/>
                </a:lnTo>
                <a:lnTo>
                  <a:pt x="1376" y="750"/>
                </a:lnTo>
                <a:close/>
                <a:moveTo>
                  <a:pt x="1309" y="819"/>
                </a:moveTo>
                <a:lnTo>
                  <a:pt x="1382" y="819"/>
                </a:lnTo>
                <a:lnTo>
                  <a:pt x="1382" y="831"/>
                </a:lnTo>
                <a:lnTo>
                  <a:pt x="1309" y="831"/>
                </a:lnTo>
                <a:lnTo>
                  <a:pt x="1309" y="819"/>
                </a:lnTo>
                <a:close/>
                <a:moveTo>
                  <a:pt x="1577" y="690"/>
                </a:moveTo>
                <a:cubicBezTo>
                  <a:pt x="1588" y="705"/>
                  <a:pt x="1598" y="721"/>
                  <a:pt x="1607" y="738"/>
                </a:cubicBezTo>
                <a:lnTo>
                  <a:pt x="1595" y="745"/>
                </a:lnTo>
                <a:cubicBezTo>
                  <a:pt x="1586" y="729"/>
                  <a:pt x="1577" y="712"/>
                  <a:pt x="1567" y="697"/>
                </a:cubicBezTo>
                <a:lnTo>
                  <a:pt x="1577" y="690"/>
                </a:lnTo>
                <a:close/>
                <a:moveTo>
                  <a:pt x="1649" y="820"/>
                </a:moveTo>
                <a:cubicBezTo>
                  <a:pt x="1666" y="837"/>
                  <a:pt x="1682" y="854"/>
                  <a:pt x="1697" y="871"/>
                </a:cubicBezTo>
                <a:lnTo>
                  <a:pt x="1685" y="881"/>
                </a:lnTo>
                <a:cubicBezTo>
                  <a:pt x="1670" y="863"/>
                  <a:pt x="1655" y="845"/>
                  <a:pt x="1639" y="829"/>
                </a:cubicBezTo>
                <a:lnTo>
                  <a:pt x="1649" y="820"/>
                </a:lnTo>
                <a:close/>
                <a:moveTo>
                  <a:pt x="1514" y="698"/>
                </a:moveTo>
                <a:lnTo>
                  <a:pt x="1527" y="698"/>
                </a:lnTo>
                <a:lnTo>
                  <a:pt x="1527" y="845"/>
                </a:lnTo>
                <a:cubicBezTo>
                  <a:pt x="1545" y="835"/>
                  <a:pt x="1564" y="825"/>
                  <a:pt x="1583" y="814"/>
                </a:cubicBezTo>
                <a:cubicBezTo>
                  <a:pt x="1584" y="820"/>
                  <a:pt x="1584" y="824"/>
                  <a:pt x="1585" y="827"/>
                </a:cubicBezTo>
                <a:cubicBezTo>
                  <a:pt x="1566" y="838"/>
                  <a:pt x="1547" y="848"/>
                  <a:pt x="1528" y="859"/>
                </a:cubicBezTo>
                <a:cubicBezTo>
                  <a:pt x="1524" y="862"/>
                  <a:pt x="1520" y="865"/>
                  <a:pt x="1515" y="869"/>
                </a:cubicBezTo>
                <a:lnTo>
                  <a:pt x="1507" y="855"/>
                </a:lnTo>
                <a:cubicBezTo>
                  <a:pt x="1511" y="851"/>
                  <a:pt x="1514" y="845"/>
                  <a:pt x="1514" y="838"/>
                </a:cubicBezTo>
                <a:lnTo>
                  <a:pt x="1514" y="698"/>
                </a:lnTo>
                <a:close/>
                <a:moveTo>
                  <a:pt x="1653" y="692"/>
                </a:moveTo>
                <a:lnTo>
                  <a:pt x="1666" y="692"/>
                </a:lnTo>
                <a:lnTo>
                  <a:pt x="1666" y="729"/>
                </a:lnTo>
                <a:cubicBezTo>
                  <a:pt x="1666" y="771"/>
                  <a:pt x="1660" y="803"/>
                  <a:pt x="1647" y="826"/>
                </a:cubicBezTo>
                <a:cubicBezTo>
                  <a:pt x="1632" y="852"/>
                  <a:pt x="1607" y="873"/>
                  <a:pt x="1573" y="888"/>
                </a:cubicBezTo>
                <a:cubicBezTo>
                  <a:pt x="1571" y="884"/>
                  <a:pt x="1568" y="880"/>
                  <a:pt x="1565" y="876"/>
                </a:cubicBezTo>
                <a:cubicBezTo>
                  <a:pt x="1598" y="862"/>
                  <a:pt x="1622" y="843"/>
                  <a:pt x="1635" y="820"/>
                </a:cubicBezTo>
                <a:cubicBezTo>
                  <a:pt x="1647" y="800"/>
                  <a:pt x="1653" y="769"/>
                  <a:pt x="1653" y="729"/>
                </a:cubicBezTo>
                <a:lnTo>
                  <a:pt x="1653" y="692"/>
                </a:lnTo>
                <a:close/>
                <a:moveTo>
                  <a:pt x="1863" y="706"/>
                </a:moveTo>
                <a:lnTo>
                  <a:pt x="1874" y="706"/>
                </a:lnTo>
                <a:lnTo>
                  <a:pt x="1874" y="839"/>
                </a:lnTo>
                <a:lnTo>
                  <a:pt x="1863" y="839"/>
                </a:lnTo>
                <a:lnTo>
                  <a:pt x="1863" y="706"/>
                </a:lnTo>
                <a:close/>
                <a:moveTo>
                  <a:pt x="1897" y="689"/>
                </a:moveTo>
                <a:lnTo>
                  <a:pt x="1908" y="689"/>
                </a:lnTo>
                <a:lnTo>
                  <a:pt x="1908" y="862"/>
                </a:lnTo>
                <a:cubicBezTo>
                  <a:pt x="1908" y="878"/>
                  <a:pt x="1902" y="886"/>
                  <a:pt x="1888" y="886"/>
                </a:cubicBezTo>
                <a:cubicBezTo>
                  <a:pt x="1881" y="886"/>
                  <a:pt x="1874" y="886"/>
                  <a:pt x="1866" y="885"/>
                </a:cubicBezTo>
                <a:cubicBezTo>
                  <a:pt x="1865" y="881"/>
                  <a:pt x="1864" y="876"/>
                  <a:pt x="1863" y="872"/>
                </a:cubicBezTo>
                <a:cubicBezTo>
                  <a:pt x="1870" y="873"/>
                  <a:pt x="1877" y="873"/>
                  <a:pt x="1885" y="873"/>
                </a:cubicBezTo>
                <a:cubicBezTo>
                  <a:pt x="1893" y="873"/>
                  <a:pt x="1897" y="869"/>
                  <a:pt x="1897" y="860"/>
                </a:cubicBezTo>
                <a:lnTo>
                  <a:pt x="1897" y="689"/>
                </a:lnTo>
                <a:close/>
                <a:moveTo>
                  <a:pt x="1716" y="776"/>
                </a:moveTo>
                <a:lnTo>
                  <a:pt x="1856" y="776"/>
                </a:lnTo>
                <a:lnTo>
                  <a:pt x="1856" y="787"/>
                </a:lnTo>
                <a:lnTo>
                  <a:pt x="1716" y="787"/>
                </a:lnTo>
                <a:lnTo>
                  <a:pt x="1716" y="776"/>
                </a:lnTo>
                <a:close/>
                <a:moveTo>
                  <a:pt x="1736" y="697"/>
                </a:moveTo>
                <a:lnTo>
                  <a:pt x="1770" y="697"/>
                </a:lnTo>
                <a:lnTo>
                  <a:pt x="1770" y="708"/>
                </a:lnTo>
                <a:lnTo>
                  <a:pt x="1736" y="708"/>
                </a:lnTo>
                <a:lnTo>
                  <a:pt x="1736" y="697"/>
                </a:lnTo>
                <a:close/>
                <a:moveTo>
                  <a:pt x="1766" y="697"/>
                </a:moveTo>
                <a:lnTo>
                  <a:pt x="1776" y="697"/>
                </a:lnTo>
                <a:lnTo>
                  <a:pt x="1776" y="863"/>
                </a:lnTo>
                <a:cubicBezTo>
                  <a:pt x="1776" y="872"/>
                  <a:pt x="1772" y="878"/>
                  <a:pt x="1763" y="880"/>
                </a:cubicBezTo>
                <a:cubicBezTo>
                  <a:pt x="1760" y="881"/>
                  <a:pt x="1754" y="881"/>
                  <a:pt x="1744" y="881"/>
                </a:cubicBezTo>
                <a:cubicBezTo>
                  <a:pt x="1744" y="877"/>
                  <a:pt x="1743" y="873"/>
                  <a:pt x="1742" y="869"/>
                </a:cubicBezTo>
                <a:cubicBezTo>
                  <a:pt x="1749" y="870"/>
                  <a:pt x="1754" y="870"/>
                  <a:pt x="1758" y="870"/>
                </a:cubicBezTo>
                <a:cubicBezTo>
                  <a:pt x="1763" y="870"/>
                  <a:pt x="1766" y="867"/>
                  <a:pt x="1766" y="861"/>
                </a:cubicBezTo>
                <a:lnTo>
                  <a:pt x="1766" y="697"/>
                </a:lnTo>
                <a:close/>
                <a:moveTo>
                  <a:pt x="1732" y="697"/>
                </a:moveTo>
                <a:lnTo>
                  <a:pt x="1743" y="697"/>
                </a:lnTo>
                <a:lnTo>
                  <a:pt x="1743" y="798"/>
                </a:lnTo>
                <a:cubicBezTo>
                  <a:pt x="1743" y="836"/>
                  <a:pt x="1737" y="865"/>
                  <a:pt x="1725" y="886"/>
                </a:cubicBezTo>
                <a:cubicBezTo>
                  <a:pt x="1723" y="884"/>
                  <a:pt x="1720" y="880"/>
                  <a:pt x="1717" y="876"/>
                </a:cubicBezTo>
                <a:cubicBezTo>
                  <a:pt x="1727" y="859"/>
                  <a:pt x="1732" y="832"/>
                  <a:pt x="1732" y="798"/>
                </a:cubicBezTo>
                <a:lnTo>
                  <a:pt x="1732" y="697"/>
                </a:lnTo>
                <a:close/>
                <a:moveTo>
                  <a:pt x="1801" y="697"/>
                </a:moveTo>
                <a:lnTo>
                  <a:pt x="1839" y="697"/>
                </a:lnTo>
                <a:lnTo>
                  <a:pt x="1839" y="708"/>
                </a:lnTo>
                <a:lnTo>
                  <a:pt x="1801" y="708"/>
                </a:lnTo>
                <a:lnTo>
                  <a:pt x="1801" y="697"/>
                </a:lnTo>
                <a:close/>
                <a:moveTo>
                  <a:pt x="1834" y="697"/>
                </a:moveTo>
                <a:lnTo>
                  <a:pt x="1845" y="697"/>
                </a:lnTo>
                <a:lnTo>
                  <a:pt x="1845" y="861"/>
                </a:lnTo>
                <a:cubicBezTo>
                  <a:pt x="1845" y="875"/>
                  <a:pt x="1840" y="882"/>
                  <a:pt x="1828" y="882"/>
                </a:cubicBezTo>
                <a:cubicBezTo>
                  <a:pt x="1822" y="882"/>
                  <a:pt x="1815" y="882"/>
                  <a:pt x="1808" y="882"/>
                </a:cubicBezTo>
                <a:cubicBezTo>
                  <a:pt x="1808" y="879"/>
                  <a:pt x="1807" y="875"/>
                  <a:pt x="1806" y="870"/>
                </a:cubicBezTo>
                <a:cubicBezTo>
                  <a:pt x="1813" y="871"/>
                  <a:pt x="1819" y="871"/>
                  <a:pt x="1825" y="871"/>
                </a:cubicBezTo>
                <a:cubicBezTo>
                  <a:pt x="1831" y="871"/>
                  <a:pt x="1834" y="867"/>
                  <a:pt x="1834" y="859"/>
                </a:cubicBezTo>
                <a:lnTo>
                  <a:pt x="1834" y="697"/>
                </a:lnTo>
                <a:close/>
                <a:moveTo>
                  <a:pt x="1797" y="697"/>
                </a:moveTo>
                <a:lnTo>
                  <a:pt x="1808" y="697"/>
                </a:lnTo>
                <a:lnTo>
                  <a:pt x="1808" y="798"/>
                </a:lnTo>
                <a:cubicBezTo>
                  <a:pt x="1808" y="836"/>
                  <a:pt x="1802" y="865"/>
                  <a:pt x="1790" y="887"/>
                </a:cubicBezTo>
                <a:cubicBezTo>
                  <a:pt x="1788" y="884"/>
                  <a:pt x="1785" y="880"/>
                  <a:pt x="1782" y="876"/>
                </a:cubicBezTo>
                <a:cubicBezTo>
                  <a:pt x="1792" y="859"/>
                  <a:pt x="1797" y="832"/>
                  <a:pt x="1797" y="798"/>
                </a:cubicBezTo>
                <a:lnTo>
                  <a:pt x="1797" y="697"/>
                </a:lnTo>
                <a:close/>
                <a:moveTo>
                  <a:pt x="1946" y="698"/>
                </a:moveTo>
                <a:lnTo>
                  <a:pt x="1957" y="698"/>
                </a:lnTo>
                <a:lnTo>
                  <a:pt x="1957" y="888"/>
                </a:lnTo>
                <a:lnTo>
                  <a:pt x="1946" y="888"/>
                </a:lnTo>
                <a:lnTo>
                  <a:pt x="1946" y="698"/>
                </a:lnTo>
                <a:close/>
                <a:moveTo>
                  <a:pt x="1950" y="698"/>
                </a:moveTo>
                <a:lnTo>
                  <a:pt x="2001" y="698"/>
                </a:lnTo>
                <a:lnTo>
                  <a:pt x="2001" y="710"/>
                </a:lnTo>
                <a:cubicBezTo>
                  <a:pt x="1996" y="728"/>
                  <a:pt x="1991" y="748"/>
                  <a:pt x="1985" y="770"/>
                </a:cubicBezTo>
                <a:cubicBezTo>
                  <a:pt x="1996" y="787"/>
                  <a:pt x="2001" y="803"/>
                  <a:pt x="2001" y="819"/>
                </a:cubicBezTo>
                <a:cubicBezTo>
                  <a:pt x="2001" y="842"/>
                  <a:pt x="1994" y="854"/>
                  <a:pt x="1979" y="854"/>
                </a:cubicBezTo>
                <a:cubicBezTo>
                  <a:pt x="1977" y="854"/>
                  <a:pt x="1973" y="854"/>
                  <a:pt x="1968" y="854"/>
                </a:cubicBezTo>
                <a:cubicBezTo>
                  <a:pt x="1967" y="849"/>
                  <a:pt x="1966" y="845"/>
                  <a:pt x="1965" y="842"/>
                </a:cubicBezTo>
                <a:cubicBezTo>
                  <a:pt x="1969" y="842"/>
                  <a:pt x="1973" y="842"/>
                  <a:pt x="1977" y="842"/>
                </a:cubicBezTo>
                <a:cubicBezTo>
                  <a:pt x="1986" y="842"/>
                  <a:pt x="1990" y="834"/>
                  <a:pt x="1990" y="819"/>
                </a:cubicBezTo>
                <a:cubicBezTo>
                  <a:pt x="1990" y="805"/>
                  <a:pt x="1984" y="790"/>
                  <a:pt x="1973" y="772"/>
                </a:cubicBezTo>
                <a:cubicBezTo>
                  <a:pt x="1979" y="749"/>
                  <a:pt x="1985" y="729"/>
                  <a:pt x="1990" y="710"/>
                </a:cubicBezTo>
                <a:lnTo>
                  <a:pt x="1950" y="710"/>
                </a:lnTo>
                <a:lnTo>
                  <a:pt x="1950" y="698"/>
                </a:lnTo>
                <a:close/>
                <a:moveTo>
                  <a:pt x="2028" y="755"/>
                </a:moveTo>
                <a:lnTo>
                  <a:pt x="2111" y="755"/>
                </a:lnTo>
                <a:lnTo>
                  <a:pt x="2111" y="766"/>
                </a:lnTo>
                <a:lnTo>
                  <a:pt x="2028" y="766"/>
                </a:lnTo>
                <a:lnTo>
                  <a:pt x="2028" y="755"/>
                </a:lnTo>
                <a:close/>
                <a:moveTo>
                  <a:pt x="2007" y="796"/>
                </a:moveTo>
                <a:lnTo>
                  <a:pt x="2132" y="796"/>
                </a:lnTo>
                <a:lnTo>
                  <a:pt x="2132" y="807"/>
                </a:lnTo>
                <a:lnTo>
                  <a:pt x="2007" y="807"/>
                </a:lnTo>
                <a:lnTo>
                  <a:pt x="2007" y="796"/>
                </a:lnTo>
                <a:close/>
                <a:moveTo>
                  <a:pt x="2064" y="758"/>
                </a:moveTo>
                <a:lnTo>
                  <a:pt x="2076" y="758"/>
                </a:lnTo>
                <a:lnTo>
                  <a:pt x="2076" y="862"/>
                </a:lnTo>
                <a:cubicBezTo>
                  <a:pt x="2076" y="877"/>
                  <a:pt x="2069" y="884"/>
                  <a:pt x="2055" y="884"/>
                </a:cubicBezTo>
                <a:cubicBezTo>
                  <a:pt x="2051" y="884"/>
                  <a:pt x="2046" y="884"/>
                  <a:pt x="2040" y="884"/>
                </a:cubicBezTo>
                <a:cubicBezTo>
                  <a:pt x="2040" y="880"/>
                  <a:pt x="2039" y="876"/>
                  <a:pt x="2038" y="871"/>
                </a:cubicBezTo>
                <a:cubicBezTo>
                  <a:pt x="2044" y="872"/>
                  <a:pt x="2049" y="872"/>
                  <a:pt x="2055" y="872"/>
                </a:cubicBezTo>
                <a:cubicBezTo>
                  <a:pt x="2061" y="872"/>
                  <a:pt x="2064" y="869"/>
                  <a:pt x="2064" y="862"/>
                </a:cubicBezTo>
                <a:lnTo>
                  <a:pt x="2064" y="758"/>
                </a:lnTo>
                <a:close/>
                <a:moveTo>
                  <a:pt x="2030" y="822"/>
                </a:moveTo>
                <a:lnTo>
                  <a:pt x="2040" y="829"/>
                </a:lnTo>
                <a:cubicBezTo>
                  <a:pt x="2028" y="846"/>
                  <a:pt x="2016" y="862"/>
                  <a:pt x="2003" y="875"/>
                </a:cubicBezTo>
                <a:cubicBezTo>
                  <a:pt x="2001" y="873"/>
                  <a:pt x="1998" y="870"/>
                  <a:pt x="1994" y="867"/>
                </a:cubicBezTo>
                <a:cubicBezTo>
                  <a:pt x="2008" y="853"/>
                  <a:pt x="2020" y="838"/>
                  <a:pt x="2030" y="822"/>
                </a:cubicBezTo>
                <a:close/>
                <a:moveTo>
                  <a:pt x="2108" y="824"/>
                </a:moveTo>
                <a:cubicBezTo>
                  <a:pt x="2118" y="838"/>
                  <a:pt x="2128" y="852"/>
                  <a:pt x="2138" y="866"/>
                </a:cubicBezTo>
                <a:lnTo>
                  <a:pt x="2127" y="874"/>
                </a:lnTo>
                <a:cubicBezTo>
                  <a:pt x="2118" y="860"/>
                  <a:pt x="2108" y="845"/>
                  <a:pt x="2098" y="831"/>
                </a:cubicBezTo>
                <a:lnTo>
                  <a:pt x="2108" y="824"/>
                </a:lnTo>
                <a:close/>
                <a:moveTo>
                  <a:pt x="2077" y="688"/>
                </a:moveTo>
                <a:lnTo>
                  <a:pt x="2074" y="694"/>
                </a:lnTo>
                <a:cubicBezTo>
                  <a:pt x="2092" y="720"/>
                  <a:pt x="2115" y="740"/>
                  <a:pt x="2143" y="756"/>
                </a:cubicBezTo>
                <a:cubicBezTo>
                  <a:pt x="2141" y="759"/>
                  <a:pt x="2138" y="762"/>
                  <a:pt x="2135" y="767"/>
                </a:cubicBezTo>
                <a:cubicBezTo>
                  <a:pt x="2109" y="750"/>
                  <a:pt x="2087" y="730"/>
                  <a:pt x="2068" y="705"/>
                </a:cubicBezTo>
                <a:cubicBezTo>
                  <a:pt x="2055" y="729"/>
                  <a:pt x="2033" y="750"/>
                  <a:pt x="2004" y="768"/>
                </a:cubicBezTo>
                <a:cubicBezTo>
                  <a:pt x="2002" y="765"/>
                  <a:pt x="1999" y="762"/>
                  <a:pt x="1996" y="759"/>
                </a:cubicBezTo>
                <a:cubicBezTo>
                  <a:pt x="2028" y="740"/>
                  <a:pt x="2051" y="716"/>
                  <a:pt x="2064" y="688"/>
                </a:cubicBezTo>
                <a:lnTo>
                  <a:pt x="2077" y="68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9404" name="Freeform 10"/>
          <p:cNvSpPr>
            <a:spLocks noChangeAspect="1" noEditPoints="1" noChangeArrowheads="1"/>
          </p:cNvSpPr>
          <p:nvPr/>
        </p:nvSpPr>
        <p:spPr bwMode="auto">
          <a:xfrm>
            <a:off x="5792788" y="6203950"/>
            <a:ext cx="373062" cy="373063"/>
          </a:xfrm>
          <a:custGeom>
            <a:avLst/>
            <a:gdLst>
              <a:gd name="T0" fmla="*/ 2147483646 w 490"/>
              <a:gd name="T1" fmla="*/ 0 h 490"/>
              <a:gd name="T2" fmla="*/ 2147483646 w 490"/>
              <a:gd name="T3" fmla="*/ 2147483646 h 490"/>
              <a:gd name="T4" fmla="*/ 2147483646 w 490"/>
              <a:gd name="T5" fmla="*/ 2147483646 h 490"/>
              <a:gd name="T6" fmla="*/ 0 w 490"/>
              <a:gd name="T7" fmla="*/ 2147483646 h 490"/>
              <a:gd name="T8" fmla="*/ 2147483646 w 490"/>
              <a:gd name="T9" fmla="*/ 0 h 490"/>
              <a:gd name="T10" fmla="*/ 2147483646 w 490"/>
              <a:gd name="T11" fmla="*/ 2147483646 h 490"/>
              <a:gd name="T12" fmla="*/ 2147483646 w 490"/>
              <a:gd name="T13" fmla="*/ 2147483646 h 490"/>
              <a:gd name="T14" fmla="*/ 2147483646 w 490"/>
              <a:gd name="T15" fmla="*/ 2147483646 h 490"/>
              <a:gd name="T16" fmla="*/ 2147483646 w 490"/>
              <a:gd name="T17" fmla="*/ 2147483646 h 490"/>
              <a:gd name="T18" fmla="*/ 2147483646 w 490"/>
              <a:gd name="T19" fmla="*/ 2147483646 h 490"/>
              <a:gd name="T20" fmla="*/ 2147483646 w 490"/>
              <a:gd name="T21" fmla="*/ 2147483646 h 490"/>
              <a:gd name="T22" fmla="*/ 2147483646 w 490"/>
              <a:gd name="T23" fmla="*/ 2147483646 h 490"/>
              <a:gd name="T24" fmla="*/ 2147483646 w 490"/>
              <a:gd name="T25" fmla="*/ 2147483646 h 490"/>
              <a:gd name="T26" fmla="*/ 2147483646 w 490"/>
              <a:gd name="T27" fmla="*/ 2147483646 h 490"/>
              <a:gd name="T28" fmla="*/ 2147483646 w 490"/>
              <a:gd name="T29" fmla="*/ 2147483646 h 490"/>
              <a:gd name="T30" fmla="*/ 2147483646 w 490"/>
              <a:gd name="T31" fmla="*/ 2147483646 h 490"/>
              <a:gd name="T32" fmla="*/ 2147483646 w 490"/>
              <a:gd name="T33" fmla="*/ 2147483646 h 490"/>
              <a:gd name="T34" fmla="*/ 2147483646 w 490"/>
              <a:gd name="T35" fmla="*/ 2147483646 h 490"/>
              <a:gd name="T36" fmla="*/ 2147483646 w 490"/>
              <a:gd name="T37" fmla="*/ 2147483646 h 490"/>
              <a:gd name="T38" fmla="*/ 2147483646 w 490"/>
              <a:gd name="T39" fmla="*/ 2147483646 h 490"/>
              <a:gd name="T40" fmla="*/ 2147483646 w 490"/>
              <a:gd name="T41" fmla="*/ 2147483646 h 490"/>
              <a:gd name="T42" fmla="*/ 2147483646 w 490"/>
              <a:gd name="T43" fmla="*/ 2147483646 h 490"/>
              <a:gd name="T44" fmla="*/ 2147483646 w 490"/>
              <a:gd name="T45" fmla="*/ 2147483646 h 490"/>
              <a:gd name="T46" fmla="*/ 2147483646 w 490"/>
              <a:gd name="T47" fmla="*/ 2147483646 h 490"/>
              <a:gd name="T48" fmla="*/ 2147483646 w 490"/>
              <a:gd name="T49" fmla="*/ 2147483646 h 490"/>
              <a:gd name="T50" fmla="*/ 2147483646 w 490"/>
              <a:gd name="T51" fmla="*/ 2147483646 h 490"/>
              <a:gd name="T52" fmla="*/ 2147483646 w 490"/>
              <a:gd name="T53" fmla="*/ 2147483646 h 490"/>
              <a:gd name="T54" fmla="*/ 2147483646 w 490"/>
              <a:gd name="T55" fmla="*/ 2147483646 h 490"/>
              <a:gd name="T56" fmla="*/ 2147483646 w 490"/>
              <a:gd name="T57" fmla="*/ 2147483646 h 490"/>
              <a:gd name="T58" fmla="*/ 2147483646 w 490"/>
              <a:gd name="T59" fmla="*/ 2147483646 h 490"/>
              <a:gd name="T60" fmla="*/ 2147483646 w 490"/>
              <a:gd name="T61" fmla="*/ 2147483646 h 490"/>
              <a:gd name="T62" fmla="*/ 2147483646 w 490"/>
              <a:gd name="T63" fmla="*/ 2147483646 h 490"/>
              <a:gd name="T64" fmla="*/ 2147483646 w 490"/>
              <a:gd name="T65" fmla="*/ 2147483646 h 490"/>
              <a:gd name="T66" fmla="*/ 2147483646 w 490"/>
              <a:gd name="T67" fmla="*/ 2147483646 h 490"/>
              <a:gd name="T68" fmla="*/ 2147483646 w 490"/>
              <a:gd name="T69" fmla="*/ 2147483646 h 49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90"/>
              <a:gd name="T106" fmla="*/ 0 h 490"/>
              <a:gd name="T107" fmla="*/ 490 w 490"/>
              <a:gd name="T108" fmla="*/ 490 h 49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90" h="490">
                <a:moveTo>
                  <a:pt x="245" y="0"/>
                </a:moveTo>
                <a:cubicBezTo>
                  <a:pt x="380" y="0"/>
                  <a:pt x="490" y="110"/>
                  <a:pt x="490" y="245"/>
                </a:cubicBezTo>
                <a:cubicBezTo>
                  <a:pt x="490" y="381"/>
                  <a:pt x="380" y="490"/>
                  <a:pt x="245" y="490"/>
                </a:cubicBezTo>
                <a:cubicBezTo>
                  <a:pt x="110" y="490"/>
                  <a:pt x="0" y="381"/>
                  <a:pt x="0" y="245"/>
                </a:cubicBezTo>
                <a:cubicBezTo>
                  <a:pt x="0" y="110"/>
                  <a:pt x="110" y="0"/>
                  <a:pt x="245" y="0"/>
                </a:cubicBezTo>
                <a:close/>
                <a:moveTo>
                  <a:pt x="436" y="250"/>
                </a:moveTo>
                <a:cubicBezTo>
                  <a:pt x="435" y="254"/>
                  <a:pt x="431" y="256"/>
                  <a:pt x="427" y="256"/>
                </a:cubicBezTo>
                <a:lnTo>
                  <a:pt x="394" y="256"/>
                </a:lnTo>
                <a:cubicBezTo>
                  <a:pt x="391" y="256"/>
                  <a:pt x="388" y="255"/>
                  <a:pt x="386" y="253"/>
                </a:cubicBezTo>
                <a:lnTo>
                  <a:pt x="245" y="105"/>
                </a:lnTo>
                <a:lnTo>
                  <a:pt x="104" y="253"/>
                </a:lnTo>
                <a:cubicBezTo>
                  <a:pt x="102" y="255"/>
                  <a:pt x="99" y="256"/>
                  <a:pt x="96" y="256"/>
                </a:cubicBezTo>
                <a:lnTo>
                  <a:pt x="63" y="256"/>
                </a:lnTo>
                <a:cubicBezTo>
                  <a:pt x="59" y="256"/>
                  <a:pt x="55" y="254"/>
                  <a:pt x="54" y="250"/>
                </a:cubicBezTo>
                <a:cubicBezTo>
                  <a:pt x="52" y="246"/>
                  <a:pt x="53" y="242"/>
                  <a:pt x="56" y="239"/>
                </a:cubicBezTo>
                <a:lnTo>
                  <a:pt x="236" y="52"/>
                </a:lnTo>
                <a:cubicBezTo>
                  <a:pt x="238" y="49"/>
                  <a:pt x="242" y="48"/>
                  <a:pt x="245" y="48"/>
                </a:cubicBezTo>
                <a:cubicBezTo>
                  <a:pt x="248" y="48"/>
                  <a:pt x="252" y="49"/>
                  <a:pt x="254" y="52"/>
                </a:cubicBezTo>
                <a:lnTo>
                  <a:pt x="434" y="239"/>
                </a:lnTo>
                <a:cubicBezTo>
                  <a:pt x="437" y="242"/>
                  <a:pt x="438" y="246"/>
                  <a:pt x="436" y="250"/>
                </a:cubicBezTo>
                <a:close/>
                <a:moveTo>
                  <a:pt x="113" y="267"/>
                </a:moveTo>
                <a:lnTo>
                  <a:pt x="113" y="267"/>
                </a:lnTo>
                <a:lnTo>
                  <a:pt x="113" y="379"/>
                </a:lnTo>
                <a:cubicBezTo>
                  <a:pt x="113" y="389"/>
                  <a:pt x="120" y="398"/>
                  <a:pt x="129" y="398"/>
                </a:cubicBezTo>
                <a:lnTo>
                  <a:pt x="202" y="398"/>
                </a:lnTo>
                <a:lnTo>
                  <a:pt x="202" y="276"/>
                </a:lnTo>
                <a:cubicBezTo>
                  <a:pt x="202" y="266"/>
                  <a:pt x="211" y="257"/>
                  <a:pt x="221" y="257"/>
                </a:cubicBezTo>
                <a:lnTo>
                  <a:pt x="269" y="257"/>
                </a:lnTo>
                <a:cubicBezTo>
                  <a:pt x="279" y="257"/>
                  <a:pt x="288" y="266"/>
                  <a:pt x="288" y="276"/>
                </a:cubicBezTo>
                <a:lnTo>
                  <a:pt x="288" y="398"/>
                </a:lnTo>
                <a:lnTo>
                  <a:pt x="361" y="398"/>
                </a:lnTo>
                <a:cubicBezTo>
                  <a:pt x="370" y="398"/>
                  <a:pt x="377" y="389"/>
                  <a:pt x="377" y="379"/>
                </a:cubicBezTo>
                <a:lnTo>
                  <a:pt x="377" y="268"/>
                </a:lnTo>
                <a:lnTo>
                  <a:pt x="245" y="130"/>
                </a:lnTo>
                <a:lnTo>
                  <a:pt x="113" y="2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9405" name="Rectangle 4"/>
          <p:cNvSpPr txBox="1">
            <a:spLocks noChangeArrowheads="1"/>
          </p:cNvSpPr>
          <p:nvPr/>
        </p:nvSpPr>
        <p:spPr bwMode="auto">
          <a:xfrm>
            <a:off x="6180138" y="6219825"/>
            <a:ext cx="4341812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600">
                <a:solidFill>
                  <a:srgbClr val="2A495A"/>
                </a:solidFill>
                <a:sym typeface="Arial" panose="020B0604020202020204" pitchFamily="34" charset="0"/>
              </a:rPr>
              <a:t>汇报时间：</a:t>
            </a:r>
            <a:endParaRPr lang="zh-CN" altLang="en-US" sz="2600">
              <a:solidFill>
                <a:srgbClr val="2A495A"/>
              </a:solidFill>
              <a:sym typeface="Arial" panose="020B0604020202020204" pitchFamily="34" charset="0"/>
            </a:endParaRPr>
          </a:p>
        </p:txBody>
      </p:sp>
      <p:sp>
        <p:nvSpPr>
          <p:cNvPr id="59406" name="Freeform 9"/>
          <p:cNvSpPr>
            <a:spLocks noEditPoints="1" noChangeArrowheads="1"/>
          </p:cNvSpPr>
          <p:nvPr/>
        </p:nvSpPr>
        <p:spPr bwMode="auto">
          <a:xfrm>
            <a:off x="2036763" y="6189663"/>
            <a:ext cx="373062" cy="374650"/>
          </a:xfrm>
          <a:custGeom>
            <a:avLst/>
            <a:gdLst>
              <a:gd name="T0" fmla="*/ 2147483646 w 490"/>
              <a:gd name="T1" fmla="*/ 2147483646 h 490"/>
              <a:gd name="T2" fmla="*/ 2147483646 w 490"/>
              <a:gd name="T3" fmla="*/ 2147483646 h 490"/>
              <a:gd name="T4" fmla="*/ 2147483646 w 490"/>
              <a:gd name="T5" fmla="*/ 2147483646 h 490"/>
              <a:gd name="T6" fmla="*/ 2147483646 w 490"/>
              <a:gd name="T7" fmla="*/ 2147483646 h 490"/>
              <a:gd name="T8" fmla="*/ 2147483646 w 490"/>
              <a:gd name="T9" fmla="*/ 2147483646 h 490"/>
              <a:gd name="T10" fmla="*/ 2147483646 w 490"/>
              <a:gd name="T11" fmla="*/ 2147483646 h 490"/>
              <a:gd name="T12" fmla="*/ 2147483646 w 490"/>
              <a:gd name="T13" fmla="*/ 2147483646 h 490"/>
              <a:gd name="T14" fmla="*/ 2147483646 w 490"/>
              <a:gd name="T15" fmla="*/ 2147483646 h 490"/>
              <a:gd name="T16" fmla="*/ 2147483646 w 490"/>
              <a:gd name="T17" fmla="*/ 2147483646 h 490"/>
              <a:gd name="T18" fmla="*/ 2147483646 w 490"/>
              <a:gd name="T19" fmla="*/ 2147483646 h 490"/>
              <a:gd name="T20" fmla="*/ 2147483646 w 490"/>
              <a:gd name="T21" fmla="*/ 2147483646 h 490"/>
              <a:gd name="T22" fmla="*/ 2147483646 w 490"/>
              <a:gd name="T23" fmla="*/ 2147483646 h 490"/>
              <a:gd name="T24" fmla="*/ 2147483646 w 490"/>
              <a:gd name="T25" fmla="*/ 2147483646 h 490"/>
              <a:gd name="T26" fmla="*/ 2147483646 w 490"/>
              <a:gd name="T27" fmla="*/ 2147483646 h 490"/>
              <a:gd name="T28" fmla="*/ 2147483646 w 490"/>
              <a:gd name="T29" fmla="*/ 2147483646 h 490"/>
              <a:gd name="T30" fmla="*/ 2147483646 w 490"/>
              <a:gd name="T31" fmla="*/ 2147483646 h 490"/>
              <a:gd name="T32" fmla="*/ 2147483646 w 490"/>
              <a:gd name="T33" fmla="*/ 2147483646 h 490"/>
              <a:gd name="T34" fmla="*/ 2147483646 w 490"/>
              <a:gd name="T35" fmla="*/ 2147483646 h 490"/>
              <a:gd name="T36" fmla="*/ 2147483646 w 490"/>
              <a:gd name="T37" fmla="*/ 2147483646 h 490"/>
              <a:gd name="T38" fmla="*/ 2147483646 w 490"/>
              <a:gd name="T39" fmla="*/ 2147483646 h 490"/>
              <a:gd name="T40" fmla="*/ 2147483646 w 490"/>
              <a:gd name="T41" fmla="*/ 2147483646 h 490"/>
              <a:gd name="T42" fmla="*/ 2147483646 w 490"/>
              <a:gd name="T43" fmla="*/ 2147483646 h 490"/>
              <a:gd name="T44" fmla="*/ 2147483646 w 490"/>
              <a:gd name="T45" fmla="*/ 2147483646 h 490"/>
              <a:gd name="T46" fmla="*/ 2147483646 w 490"/>
              <a:gd name="T47" fmla="*/ 2147483646 h 490"/>
              <a:gd name="T48" fmla="*/ 2147483646 w 490"/>
              <a:gd name="T49" fmla="*/ 2147483646 h 490"/>
              <a:gd name="T50" fmla="*/ 2147483646 w 490"/>
              <a:gd name="T51" fmla="*/ 2147483646 h 490"/>
              <a:gd name="T52" fmla="*/ 2147483646 w 490"/>
              <a:gd name="T53" fmla="*/ 2147483646 h 490"/>
              <a:gd name="T54" fmla="*/ 2147483646 w 490"/>
              <a:gd name="T55" fmla="*/ 2147483646 h 490"/>
              <a:gd name="T56" fmla="*/ 2147483646 w 490"/>
              <a:gd name="T57" fmla="*/ 2147483646 h 490"/>
              <a:gd name="T58" fmla="*/ 2147483646 w 490"/>
              <a:gd name="T59" fmla="*/ 2147483646 h 490"/>
              <a:gd name="T60" fmla="*/ 2147483646 w 490"/>
              <a:gd name="T61" fmla="*/ 2147483646 h 490"/>
              <a:gd name="T62" fmla="*/ 2147483646 w 490"/>
              <a:gd name="T63" fmla="*/ 0 h 490"/>
              <a:gd name="T64" fmla="*/ 2147483646 w 490"/>
              <a:gd name="T65" fmla="*/ 2147483646 h 490"/>
              <a:gd name="T66" fmla="*/ 2147483646 w 490"/>
              <a:gd name="T67" fmla="*/ 2147483646 h 490"/>
              <a:gd name="T68" fmla="*/ 0 w 490"/>
              <a:gd name="T69" fmla="*/ 2147483646 h 490"/>
              <a:gd name="T70" fmla="*/ 2147483646 w 490"/>
              <a:gd name="T71" fmla="*/ 0 h 49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90"/>
              <a:gd name="T109" fmla="*/ 0 h 490"/>
              <a:gd name="T110" fmla="*/ 490 w 490"/>
              <a:gd name="T111" fmla="*/ 490 h 49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90" h="490">
                <a:moveTo>
                  <a:pt x="358" y="250"/>
                </a:moveTo>
                <a:lnTo>
                  <a:pt x="358" y="183"/>
                </a:lnTo>
                <a:cubicBezTo>
                  <a:pt x="358" y="165"/>
                  <a:pt x="328" y="164"/>
                  <a:pt x="328" y="183"/>
                </a:cubicBezTo>
                <a:lnTo>
                  <a:pt x="328" y="250"/>
                </a:lnTo>
                <a:cubicBezTo>
                  <a:pt x="328" y="294"/>
                  <a:pt x="292" y="330"/>
                  <a:pt x="247" y="330"/>
                </a:cubicBezTo>
                <a:cubicBezTo>
                  <a:pt x="247" y="330"/>
                  <a:pt x="246" y="330"/>
                  <a:pt x="246" y="330"/>
                </a:cubicBezTo>
                <a:lnTo>
                  <a:pt x="245" y="330"/>
                </a:lnTo>
                <a:cubicBezTo>
                  <a:pt x="244" y="330"/>
                  <a:pt x="244" y="330"/>
                  <a:pt x="243" y="330"/>
                </a:cubicBezTo>
                <a:cubicBezTo>
                  <a:pt x="198" y="330"/>
                  <a:pt x="162" y="294"/>
                  <a:pt x="162" y="250"/>
                </a:cubicBezTo>
                <a:lnTo>
                  <a:pt x="162" y="183"/>
                </a:lnTo>
                <a:cubicBezTo>
                  <a:pt x="162" y="165"/>
                  <a:pt x="132" y="164"/>
                  <a:pt x="132" y="183"/>
                </a:cubicBezTo>
                <a:cubicBezTo>
                  <a:pt x="132" y="192"/>
                  <a:pt x="132" y="250"/>
                  <a:pt x="132" y="250"/>
                </a:cubicBezTo>
                <a:cubicBezTo>
                  <a:pt x="132" y="306"/>
                  <a:pt x="173" y="352"/>
                  <a:pt x="227" y="359"/>
                </a:cubicBezTo>
                <a:lnTo>
                  <a:pt x="227" y="407"/>
                </a:lnTo>
                <a:lnTo>
                  <a:pt x="160" y="426"/>
                </a:lnTo>
                <a:lnTo>
                  <a:pt x="331" y="426"/>
                </a:lnTo>
                <a:lnTo>
                  <a:pt x="263" y="407"/>
                </a:lnTo>
                <a:lnTo>
                  <a:pt x="263" y="360"/>
                </a:lnTo>
                <a:cubicBezTo>
                  <a:pt x="317" y="352"/>
                  <a:pt x="358" y="306"/>
                  <a:pt x="358" y="250"/>
                </a:cubicBezTo>
                <a:close/>
                <a:moveTo>
                  <a:pt x="244" y="302"/>
                </a:moveTo>
                <a:cubicBezTo>
                  <a:pt x="244" y="302"/>
                  <a:pt x="245" y="302"/>
                  <a:pt x="245" y="302"/>
                </a:cubicBezTo>
                <a:cubicBezTo>
                  <a:pt x="245" y="302"/>
                  <a:pt x="246" y="302"/>
                  <a:pt x="246" y="302"/>
                </a:cubicBezTo>
                <a:cubicBezTo>
                  <a:pt x="276" y="302"/>
                  <a:pt x="300" y="278"/>
                  <a:pt x="300" y="248"/>
                </a:cubicBezTo>
                <a:lnTo>
                  <a:pt x="300" y="118"/>
                </a:lnTo>
                <a:cubicBezTo>
                  <a:pt x="300" y="88"/>
                  <a:pt x="276" y="64"/>
                  <a:pt x="246" y="64"/>
                </a:cubicBezTo>
                <a:cubicBezTo>
                  <a:pt x="246" y="64"/>
                  <a:pt x="245" y="64"/>
                  <a:pt x="245" y="64"/>
                </a:cubicBezTo>
                <a:cubicBezTo>
                  <a:pt x="245" y="64"/>
                  <a:pt x="244" y="64"/>
                  <a:pt x="244" y="64"/>
                </a:cubicBezTo>
                <a:cubicBezTo>
                  <a:pt x="214" y="64"/>
                  <a:pt x="190" y="88"/>
                  <a:pt x="190" y="118"/>
                </a:cubicBezTo>
                <a:lnTo>
                  <a:pt x="190" y="248"/>
                </a:lnTo>
                <a:cubicBezTo>
                  <a:pt x="190" y="278"/>
                  <a:pt x="214" y="302"/>
                  <a:pt x="244" y="302"/>
                </a:cubicBezTo>
                <a:close/>
                <a:moveTo>
                  <a:pt x="245" y="0"/>
                </a:moveTo>
                <a:cubicBezTo>
                  <a:pt x="381" y="0"/>
                  <a:pt x="490" y="110"/>
                  <a:pt x="490" y="245"/>
                </a:cubicBezTo>
                <a:cubicBezTo>
                  <a:pt x="490" y="381"/>
                  <a:pt x="381" y="490"/>
                  <a:pt x="245" y="490"/>
                </a:cubicBezTo>
                <a:cubicBezTo>
                  <a:pt x="110" y="490"/>
                  <a:pt x="0" y="381"/>
                  <a:pt x="0" y="245"/>
                </a:cubicBezTo>
                <a:cubicBezTo>
                  <a:pt x="0" y="110"/>
                  <a:pt x="110" y="0"/>
                  <a:pt x="24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9407" name="Rectangle 4"/>
          <p:cNvSpPr txBox="1">
            <a:spLocks noChangeArrowheads="1"/>
          </p:cNvSpPr>
          <p:nvPr/>
        </p:nvSpPr>
        <p:spPr bwMode="auto">
          <a:xfrm>
            <a:off x="2386013" y="6203950"/>
            <a:ext cx="2989262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600">
                <a:solidFill>
                  <a:srgbClr val="2A495A"/>
                </a:solidFill>
                <a:sym typeface="Arial" panose="020B0604020202020204" pitchFamily="34" charset="0"/>
              </a:rPr>
              <a:t>汇报人：</a:t>
            </a:r>
            <a:r>
              <a:rPr lang="en-US" altLang="zh-CN" sz="2600">
                <a:solidFill>
                  <a:srgbClr val="2A495A"/>
                </a:solidFill>
                <a:sym typeface="Arial" panose="020B0604020202020204" pitchFamily="34" charset="0"/>
              </a:rPr>
              <a:t>PPT</a:t>
            </a:r>
            <a:r>
              <a:rPr lang="zh-CN" altLang="en-US" sz="2600">
                <a:solidFill>
                  <a:srgbClr val="2A495A"/>
                </a:solidFill>
                <a:sym typeface="Arial" panose="020B0604020202020204" pitchFamily="34" charset="0"/>
              </a:rPr>
              <a:t>营</a:t>
            </a:r>
            <a:endParaRPr lang="zh-CN" altLang="en-US" sz="2600">
              <a:solidFill>
                <a:srgbClr val="2A495A"/>
              </a:solidFill>
              <a:sym typeface="Arial" panose="020B0604020202020204" pitchFamily="34" charset="0"/>
            </a:endParaRPr>
          </a:p>
        </p:txBody>
      </p:sp>
      <p:sp>
        <p:nvSpPr>
          <p:cNvPr id="59408" name="矩形 1"/>
          <p:cNvSpPr>
            <a:spLocks noChangeArrowheads="1"/>
          </p:cNvSpPr>
          <p:nvPr/>
        </p:nvSpPr>
        <p:spPr bwMode="auto">
          <a:xfrm>
            <a:off x="3879850" y="1484313"/>
            <a:ext cx="2493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>
                <a:solidFill>
                  <a:srgbClr val="FFFFFF"/>
                </a:solidFill>
                <a:sym typeface="Arial" panose="020B0604020202020204" pitchFamily="34" charset="0"/>
              </a:rPr>
              <a:t>规划人生，成就未来</a:t>
            </a:r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718050" y="506413"/>
            <a:ext cx="5197475" cy="64516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3600" dirty="0">
                <a:solidFill>
                  <a:schemeClr val="bg2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感谢一路有你</a:t>
            </a:r>
            <a:endParaRPr lang="zh-CN" altLang="en-US" sz="3600" dirty="0">
              <a:solidFill>
                <a:schemeClr val="bg2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2979" y="-35494"/>
            <a:ext cx="12180011" cy="689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4091" y="2587161"/>
            <a:ext cx="12188898" cy="123736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622" y="1400587"/>
            <a:ext cx="2504568" cy="76184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3131" y="4134344"/>
            <a:ext cx="379970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ChangeArrowheads="1"/>
          </p:cNvSpPr>
          <p:nvPr/>
        </p:nvSpPr>
        <p:spPr bwMode="auto">
          <a:xfrm>
            <a:off x="0" y="292100"/>
            <a:ext cx="695325" cy="8334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20483" name="Freeform 6"/>
          <p:cNvSpPr>
            <a:spLocks noChangeArrowheads="1"/>
          </p:cNvSpPr>
          <p:nvPr/>
        </p:nvSpPr>
        <p:spPr bwMode="auto">
          <a:xfrm>
            <a:off x="141288" y="411163"/>
            <a:ext cx="530225" cy="668337"/>
          </a:xfrm>
          <a:custGeom>
            <a:avLst/>
            <a:gdLst>
              <a:gd name="T0" fmla="*/ 2147483646 w 1173"/>
              <a:gd name="T1" fmla="*/ 2147483646 h 1472"/>
              <a:gd name="T2" fmla="*/ 2147483646 w 1173"/>
              <a:gd name="T3" fmla="*/ 2147483646 h 1472"/>
              <a:gd name="T4" fmla="*/ 2147483646 w 1173"/>
              <a:gd name="T5" fmla="*/ 2147483646 h 1472"/>
              <a:gd name="T6" fmla="*/ 2147483646 w 1173"/>
              <a:gd name="T7" fmla="*/ 2147483646 h 1472"/>
              <a:gd name="T8" fmla="*/ 2147483646 w 1173"/>
              <a:gd name="T9" fmla="*/ 2147483646 h 1472"/>
              <a:gd name="T10" fmla="*/ 2147483646 w 1173"/>
              <a:gd name="T11" fmla="*/ 467952133 h 1472"/>
              <a:gd name="T12" fmla="*/ 0 w 1173"/>
              <a:gd name="T13" fmla="*/ 2147483646 h 1472"/>
              <a:gd name="T14" fmla="*/ 2147483646 w 1173"/>
              <a:gd name="T15" fmla="*/ 2147483646 h 1472"/>
              <a:gd name="T16" fmla="*/ 2147483646 w 1173"/>
              <a:gd name="T17" fmla="*/ 2147483646 h 1472"/>
              <a:gd name="T18" fmla="*/ 2147483646 w 1173"/>
              <a:gd name="T19" fmla="*/ 2147483646 h 1472"/>
              <a:gd name="T20" fmla="*/ 2147483646 w 1173"/>
              <a:gd name="T21" fmla="*/ 2147483646 h 1472"/>
              <a:gd name="T22" fmla="*/ 2147483646 w 1173"/>
              <a:gd name="T23" fmla="*/ 2147483646 h 1472"/>
              <a:gd name="T24" fmla="*/ 2147483646 w 1173"/>
              <a:gd name="T25" fmla="*/ 2147483646 h 1472"/>
              <a:gd name="T26" fmla="*/ 2147483646 w 1173"/>
              <a:gd name="T27" fmla="*/ 2147483646 h 1472"/>
              <a:gd name="T28" fmla="*/ 2147483646 w 1173"/>
              <a:gd name="T29" fmla="*/ 2147483646 h 14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173"/>
              <a:gd name="T46" fmla="*/ 0 h 1472"/>
              <a:gd name="T47" fmla="*/ 1173 w 1173"/>
              <a:gd name="T48" fmla="*/ 1472 h 147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173" h="1472">
                <a:moveTo>
                  <a:pt x="1131" y="535"/>
                </a:moveTo>
                <a:lnTo>
                  <a:pt x="1095" y="47"/>
                </a:lnTo>
                <a:cubicBezTo>
                  <a:pt x="1090" y="47"/>
                  <a:pt x="1081" y="49"/>
                  <a:pt x="1067" y="54"/>
                </a:cubicBezTo>
                <a:cubicBezTo>
                  <a:pt x="1043" y="64"/>
                  <a:pt x="1022" y="68"/>
                  <a:pt x="1003" y="68"/>
                </a:cubicBezTo>
                <a:cubicBezTo>
                  <a:pt x="975" y="68"/>
                  <a:pt x="947" y="64"/>
                  <a:pt x="919" y="54"/>
                </a:cubicBezTo>
                <a:cubicBezTo>
                  <a:pt x="810" y="17"/>
                  <a:pt x="714" y="0"/>
                  <a:pt x="629" y="5"/>
                </a:cubicBezTo>
                <a:cubicBezTo>
                  <a:pt x="214" y="24"/>
                  <a:pt x="5" y="278"/>
                  <a:pt x="0" y="768"/>
                </a:cubicBezTo>
                <a:cubicBezTo>
                  <a:pt x="5" y="1225"/>
                  <a:pt x="219" y="1458"/>
                  <a:pt x="643" y="1467"/>
                </a:cubicBezTo>
                <a:cubicBezTo>
                  <a:pt x="912" y="1472"/>
                  <a:pt x="1088" y="1345"/>
                  <a:pt x="1173" y="1086"/>
                </a:cubicBezTo>
                <a:lnTo>
                  <a:pt x="1088" y="1036"/>
                </a:lnTo>
                <a:cubicBezTo>
                  <a:pt x="999" y="1258"/>
                  <a:pt x="867" y="1369"/>
                  <a:pt x="692" y="1369"/>
                </a:cubicBezTo>
                <a:cubicBezTo>
                  <a:pt x="424" y="1359"/>
                  <a:pt x="290" y="1145"/>
                  <a:pt x="290" y="725"/>
                </a:cubicBezTo>
                <a:cubicBezTo>
                  <a:pt x="290" y="316"/>
                  <a:pt x="408" y="108"/>
                  <a:pt x="643" y="104"/>
                </a:cubicBezTo>
                <a:cubicBezTo>
                  <a:pt x="827" y="94"/>
                  <a:pt x="961" y="250"/>
                  <a:pt x="1046" y="570"/>
                </a:cubicBezTo>
                <a:lnTo>
                  <a:pt x="1131" y="5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84" name="Freeform 7"/>
          <p:cNvSpPr>
            <a:spLocks noEditPoints="1" noChangeArrowheads="1"/>
          </p:cNvSpPr>
          <p:nvPr/>
        </p:nvSpPr>
        <p:spPr bwMode="auto">
          <a:xfrm>
            <a:off x="755650" y="887413"/>
            <a:ext cx="990600" cy="201612"/>
          </a:xfrm>
          <a:custGeom>
            <a:avLst/>
            <a:gdLst>
              <a:gd name="T0" fmla="*/ 2147483646 w 2195"/>
              <a:gd name="T1" fmla="*/ 2147483646 h 445"/>
              <a:gd name="T2" fmla="*/ 2147483646 w 2195"/>
              <a:gd name="T3" fmla="*/ 2147483646 h 445"/>
              <a:gd name="T4" fmla="*/ 2147483646 w 2195"/>
              <a:gd name="T5" fmla="*/ 2147483646 h 445"/>
              <a:gd name="T6" fmla="*/ 2147483646 w 2195"/>
              <a:gd name="T7" fmla="*/ 2147483646 h 445"/>
              <a:gd name="T8" fmla="*/ 2147483646 w 2195"/>
              <a:gd name="T9" fmla="*/ 2147483646 h 445"/>
              <a:gd name="T10" fmla="*/ 2147483646 w 2195"/>
              <a:gd name="T11" fmla="*/ 2147483646 h 445"/>
              <a:gd name="T12" fmla="*/ 2147483646 w 2195"/>
              <a:gd name="T13" fmla="*/ 2147483646 h 445"/>
              <a:gd name="T14" fmla="*/ 2147483646 w 2195"/>
              <a:gd name="T15" fmla="*/ 2147483646 h 445"/>
              <a:gd name="T16" fmla="*/ 2147483646 w 2195"/>
              <a:gd name="T17" fmla="*/ 2147483646 h 445"/>
              <a:gd name="T18" fmla="*/ 2147483646 w 2195"/>
              <a:gd name="T19" fmla="*/ 2147483646 h 445"/>
              <a:gd name="T20" fmla="*/ 2147483646 w 2195"/>
              <a:gd name="T21" fmla="*/ 2147483646 h 445"/>
              <a:gd name="T22" fmla="*/ 2147483646 w 2195"/>
              <a:gd name="T23" fmla="*/ 2147483646 h 445"/>
              <a:gd name="T24" fmla="*/ 2147483646 w 2195"/>
              <a:gd name="T25" fmla="*/ 2147483646 h 445"/>
              <a:gd name="T26" fmla="*/ 2147483646 w 2195"/>
              <a:gd name="T27" fmla="*/ 2147483646 h 445"/>
              <a:gd name="T28" fmla="*/ 2147483646 w 2195"/>
              <a:gd name="T29" fmla="*/ 2147483646 h 445"/>
              <a:gd name="T30" fmla="*/ 2147483646 w 2195"/>
              <a:gd name="T31" fmla="*/ 2147483646 h 445"/>
              <a:gd name="T32" fmla="*/ 2147483646 w 2195"/>
              <a:gd name="T33" fmla="*/ 2147483646 h 445"/>
              <a:gd name="T34" fmla="*/ 2147483646 w 2195"/>
              <a:gd name="T35" fmla="*/ 2147483646 h 445"/>
              <a:gd name="T36" fmla="*/ 2147483646 w 2195"/>
              <a:gd name="T37" fmla="*/ 2147483646 h 445"/>
              <a:gd name="T38" fmla="*/ 2147483646 w 2195"/>
              <a:gd name="T39" fmla="*/ 2147483646 h 445"/>
              <a:gd name="T40" fmla="*/ 2147483646 w 2195"/>
              <a:gd name="T41" fmla="*/ 2147483646 h 445"/>
              <a:gd name="T42" fmla="*/ 2147483646 w 2195"/>
              <a:gd name="T43" fmla="*/ 2147483646 h 445"/>
              <a:gd name="T44" fmla="*/ 2147483646 w 2195"/>
              <a:gd name="T45" fmla="*/ 2147483646 h 445"/>
              <a:gd name="T46" fmla="*/ 2147483646 w 2195"/>
              <a:gd name="T47" fmla="*/ 2147483646 h 445"/>
              <a:gd name="T48" fmla="*/ 2147483646 w 2195"/>
              <a:gd name="T49" fmla="*/ 2147483646 h 445"/>
              <a:gd name="T50" fmla="*/ 2147483646 w 2195"/>
              <a:gd name="T51" fmla="*/ 2147483646 h 445"/>
              <a:gd name="T52" fmla="*/ 2147483646 w 2195"/>
              <a:gd name="T53" fmla="*/ 2147483646 h 445"/>
              <a:gd name="T54" fmla="*/ 2147483646 w 2195"/>
              <a:gd name="T55" fmla="*/ 2147483646 h 445"/>
              <a:gd name="T56" fmla="*/ 2147483646 w 2195"/>
              <a:gd name="T57" fmla="*/ 2147483646 h 445"/>
              <a:gd name="T58" fmla="*/ 2147483646 w 2195"/>
              <a:gd name="T59" fmla="*/ 2147483646 h 445"/>
              <a:gd name="T60" fmla="*/ 2147483646 w 2195"/>
              <a:gd name="T61" fmla="*/ 2147483646 h 445"/>
              <a:gd name="T62" fmla="*/ 2147483646 w 2195"/>
              <a:gd name="T63" fmla="*/ 2147483646 h 445"/>
              <a:gd name="T64" fmla="*/ 2147483646 w 2195"/>
              <a:gd name="T65" fmla="*/ 2147483646 h 445"/>
              <a:gd name="T66" fmla="*/ 2147483646 w 2195"/>
              <a:gd name="T67" fmla="*/ 2147483646 h 445"/>
              <a:gd name="T68" fmla="*/ 2147483646 w 2195"/>
              <a:gd name="T69" fmla="*/ 2147483646 h 445"/>
              <a:gd name="T70" fmla="*/ 2147483646 w 2195"/>
              <a:gd name="T71" fmla="*/ 2147483646 h 445"/>
              <a:gd name="T72" fmla="*/ 2147483646 w 2195"/>
              <a:gd name="T73" fmla="*/ 2147483646 h 445"/>
              <a:gd name="T74" fmla="*/ 2147483646 w 2195"/>
              <a:gd name="T75" fmla="*/ 2147483646 h 445"/>
              <a:gd name="T76" fmla="*/ 2147483646 w 2195"/>
              <a:gd name="T77" fmla="*/ 2147483646 h 445"/>
              <a:gd name="T78" fmla="*/ 2147483646 w 2195"/>
              <a:gd name="T79" fmla="*/ 2147483646 h 445"/>
              <a:gd name="T80" fmla="*/ 2147483646 w 2195"/>
              <a:gd name="T81" fmla="*/ 2147483646 h 445"/>
              <a:gd name="T82" fmla="*/ 2147483646 w 2195"/>
              <a:gd name="T83" fmla="*/ 2147483646 h 445"/>
              <a:gd name="T84" fmla="*/ 2147483646 w 2195"/>
              <a:gd name="T85" fmla="*/ 2147483646 h 445"/>
              <a:gd name="T86" fmla="*/ 2147483646 w 2195"/>
              <a:gd name="T87" fmla="*/ 2147483646 h 445"/>
              <a:gd name="T88" fmla="*/ 2147483646 w 2195"/>
              <a:gd name="T89" fmla="*/ 2147483646 h 445"/>
              <a:gd name="T90" fmla="*/ 2147483646 w 2195"/>
              <a:gd name="T91" fmla="*/ 2147483646 h 445"/>
              <a:gd name="T92" fmla="*/ 2147483646 w 2195"/>
              <a:gd name="T93" fmla="*/ 2147483646 h 445"/>
              <a:gd name="T94" fmla="*/ 2147483646 w 2195"/>
              <a:gd name="T95" fmla="*/ 2147483646 h 445"/>
              <a:gd name="T96" fmla="*/ 2147483646 w 2195"/>
              <a:gd name="T97" fmla="*/ 2147483646 h 44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195"/>
              <a:gd name="T148" fmla="*/ 0 h 445"/>
              <a:gd name="T149" fmla="*/ 2195 w 2195"/>
              <a:gd name="T150" fmla="*/ 445 h 44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195" h="445">
                <a:moveTo>
                  <a:pt x="154" y="142"/>
                </a:moveTo>
                <a:cubicBezTo>
                  <a:pt x="86" y="144"/>
                  <a:pt x="51" y="189"/>
                  <a:pt x="49" y="278"/>
                </a:cubicBezTo>
                <a:cubicBezTo>
                  <a:pt x="51" y="361"/>
                  <a:pt x="86" y="405"/>
                  <a:pt x="154" y="407"/>
                </a:cubicBezTo>
                <a:cubicBezTo>
                  <a:pt x="218" y="405"/>
                  <a:pt x="251" y="361"/>
                  <a:pt x="252" y="276"/>
                </a:cubicBezTo>
                <a:cubicBezTo>
                  <a:pt x="248" y="193"/>
                  <a:pt x="215" y="148"/>
                  <a:pt x="154" y="142"/>
                </a:cubicBezTo>
                <a:close/>
                <a:moveTo>
                  <a:pt x="152" y="443"/>
                </a:moveTo>
                <a:cubicBezTo>
                  <a:pt x="55" y="437"/>
                  <a:pt x="5" y="383"/>
                  <a:pt x="0" y="280"/>
                </a:cubicBezTo>
                <a:cubicBezTo>
                  <a:pt x="3" y="166"/>
                  <a:pt x="55" y="107"/>
                  <a:pt x="156" y="105"/>
                </a:cubicBezTo>
                <a:cubicBezTo>
                  <a:pt x="250" y="109"/>
                  <a:pt x="299" y="165"/>
                  <a:pt x="303" y="274"/>
                </a:cubicBezTo>
                <a:cubicBezTo>
                  <a:pt x="302" y="385"/>
                  <a:pt x="251" y="442"/>
                  <a:pt x="152" y="443"/>
                </a:cubicBezTo>
                <a:close/>
                <a:moveTo>
                  <a:pt x="665" y="227"/>
                </a:moveTo>
                <a:lnTo>
                  <a:pt x="665" y="434"/>
                </a:lnTo>
                <a:lnTo>
                  <a:pt x="618" y="434"/>
                </a:lnTo>
                <a:lnTo>
                  <a:pt x="618" y="234"/>
                </a:lnTo>
                <a:cubicBezTo>
                  <a:pt x="616" y="174"/>
                  <a:pt x="591" y="144"/>
                  <a:pt x="542" y="142"/>
                </a:cubicBezTo>
                <a:cubicBezTo>
                  <a:pt x="484" y="150"/>
                  <a:pt x="452" y="181"/>
                  <a:pt x="446" y="236"/>
                </a:cubicBezTo>
                <a:lnTo>
                  <a:pt x="446" y="434"/>
                </a:lnTo>
                <a:lnTo>
                  <a:pt x="400" y="436"/>
                </a:lnTo>
                <a:lnTo>
                  <a:pt x="400" y="111"/>
                </a:lnTo>
                <a:lnTo>
                  <a:pt x="446" y="111"/>
                </a:lnTo>
                <a:lnTo>
                  <a:pt x="446" y="160"/>
                </a:lnTo>
                <a:cubicBezTo>
                  <a:pt x="472" y="123"/>
                  <a:pt x="507" y="104"/>
                  <a:pt x="553" y="102"/>
                </a:cubicBezTo>
                <a:cubicBezTo>
                  <a:pt x="628" y="102"/>
                  <a:pt x="665" y="144"/>
                  <a:pt x="665" y="227"/>
                </a:cubicBezTo>
                <a:close/>
                <a:moveTo>
                  <a:pt x="897" y="407"/>
                </a:moveTo>
                <a:lnTo>
                  <a:pt x="906" y="432"/>
                </a:lnTo>
                <a:cubicBezTo>
                  <a:pt x="891" y="438"/>
                  <a:pt x="875" y="441"/>
                  <a:pt x="857" y="441"/>
                </a:cubicBezTo>
                <a:cubicBezTo>
                  <a:pt x="811" y="442"/>
                  <a:pt x="788" y="419"/>
                  <a:pt x="790" y="370"/>
                </a:cubicBezTo>
                <a:lnTo>
                  <a:pt x="790" y="151"/>
                </a:lnTo>
                <a:lnTo>
                  <a:pt x="745" y="151"/>
                </a:lnTo>
                <a:lnTo>
                  <a:pt x="745" y="111"/>
                </a:lnTo>
                <a:lnTo>
                  <a:pt x="790" y="111"/>
                </a:lnTo>
                <a:lnTo>
                  <a:pt x="790" y="24"/>
                </a:lnTo>
                <a:lnTo>
                  <a:pt x="837" y="0"/>
                </a:lnTo>
                <a:lnTo>
                  <a:pt x="837" y="111"/>
                </a:lnTo>
                <a:lnTo>
                  <a:pt x="897" y="111"/>
                </a:lnTo>
                <a:lnTo>
                  <a:pt x="897" y="151"/>
                </a:lnTo>
                <a:lnTo>
                  <a:pt x="837" y="151"/>
                </a:lnTo>
                <a:lnTo>
                  <a:pt x="837" y="370"/>
                </a:lnTo>
                <a:cubicBezTo>
                  <a:pt x="835" y="398"/>
                  <a:pt x="847" y="411"/>
                  <a:pt x="872" y="410"/>
                </a:cubicBezTo>
                <a:cubicBezTo>
                  <a:pt x="881" y="410"/>
                  <a:pt x="890" y="409"/>
                  <a:pt x="897" y="407"/>
                </a:cubicBezTo>
                <a:close/>
                <a:moveTo>
                  <a:pt x="1020" y="249"/>
                </a:moveTo>
                <a:lnTo>
                  <a:pt x="1214" y="249"/>
                </a:lnTo>
                <a:cubicBezTo>
                  <a:pt x="1211" y="184"/>
                  <a:pt x="1179" y="150"/>
                  <a:pt x="1118" y="147"/>
                </a:cubicBezTo>
                <a:cubicBezTo>
                  <a:pt x="1057" y="153"/>
                  <a:pt x="1024" y="187"/>
                  <a:pt x="1020" y="249"/>
                </a:cubicBezTo>
                <a:close/>
                <a:moveTo>
                  <a:pt x="1214" y="334"/>
                </a:moveTo>
                <a:lnTo>
                  <a:pt x="1263" y="347"/>
                </a:lnTo>
                <a:cubicBezTo>
                  <a:pt x="1245" y="413"/>
                  <a:pt x="1198" y="445"/>
                  <a:pt x="1120" y="443"/>
                </a:cubicBezTo>
                <a:cubicBezTo>
                  <a:pt x="1021" y="439"/>
                  <a:pt x="969" y="384"/>
                  <a:pt x="966" y="278"/>
                </a:cubicBezTo>
                <a:cubicBezTo>
                  <a:pt x="971" y="167"/>
                  <a:pt x="1021" y="109"/>
                  <a:pt x="1118" y="105"/>
                </a:cubicBezTo>
                <a:cubicBezTo>
                  <a:pt x="1213" y="107"/>
                  <a:pt x="1262" y="165"/>
                  <a:pt x="1265" y="278"/>
                </a:cubicBezTo>
                <a:cubicBezTo>
                  <a:pt x="1265" y="284"/>
                  <a:pt x="1265" y="288"/>
                  <a:pt x="1265" y="289"/>
                </a:cubicBezTo>
                <a:lnTo>
                  <a:pt x="1018" y="289"/>
                </a:lnTo>
                <a:cubicBezTo>
                  <a:pt x="1021" y="362"/>
                  <a:pt x="1054" y="401"/>
                  <a:pt x="1118" y="405"/>
                </a:cubicBezTo>
                <a:cubicBezTo>
                  <a:pt x="1169" y="405"/>
                  <a:pt x="1200" y="382"/>
                  <a:pt x="1214" y="334"/>
                </a:cubicBezTo>
                <a:close/>
                <a:moveTo>
                  <a:pt x="1626" y="227"/>
                </a:moveTo>
                <a:lnTo>
                  <a:pt x="1626" y="434"/>
                </a:lnTo>
                <a:lnTo>
                  <a:pt x="1580" y="434"/>
                </a:lnTo>
                <a:lnTo>
                  <a:pt x="1580" y="234"/>
                </a:lnTo>
                <a:cubicBezTo>
                  <a:pt x="1578" y="174"/>
                  <a:pt x="1553" y="144"/>
                  <a:pt x="1504" y="142"/>
                </a:cubicBezTo>
                <a:cubicBezTo>
                  <a:pt x="1446" y="150"/>
                  <a:pt x="1414" y="181"/>
                  <a:pt x="1408" y="236"/>
                </a:cubicBezTo>
                <a:lnTo>
                  <a:pt x="1408" y="434"/>
                </a:lnTo>
                <a:lnTo>
                  <a:pt x="1361" y="436"/>
                </a:lnTo>
                <a:lnTo>
                  <a:pt x="1361" y="111"/>
                </a:lnTo>
                <a:lnTo>
                  <a:pt x="1408" y="111"/>
                </a:lnTo>
                <a:lnTo>
                  <a:pt x="1408" y="160"/>
                </a:lnTo>
                <a:cubicBezTo>
                  <a:pt x="1433" y="123"/>
                  <a:pt x="1469" y="104"/>
                  <a:pt x="1515" y="102"/>
                </a:cubicBezTo>
                <a:cubicBezTo>
                  <a:pt x="1589" y="102"/>
                  <a:pt x="1626" y="144"/>
                  <a:pt x="1626" y="227"/>
                </a:cubicBezTo>
                <a:close/>
                <a:moveTo>
                  <a:pt x="1859" y="407"/>
                </a:moveTo>
                <a:lnTo>
                  <a:pt x="1868" y="432"/>
                </a:lnTo>
                <a:cubicBezTo>
                  <a:pt x="1853" y="438"/>
                  <a:pt x="1836" y="441"/>
                  <a:pt x="1818" y="441"/>
                </a:cubicBezTo>
                <a:cubicBezTo>
                  <a:pt x="1772" y="442"/>
                  <a:pt x="1750" y="419"/>
                  <a:pt x="1752" y="370"/>
                </a:cubicBezTo>
                <a:lnTo>
                  <a:pt x="1752" y="151"/>
                </a:lnTo>
                <a:lnTo>
                  <a:pt x="1707" y="151"/>
                </a:lnTo>
                <a:lnTo>
                  <a:pt x="1707" y="111"/>
                </a:lnTo>
                <a:lnTo>
                  <a:pt x="1752" y="111"/>
                </a:lnTo>
                <a:lnTo>
                  <a:pt x="1752" y="24"/>
                </a:lnTo>
                <a:lnTo>
                  <a:pt x="1798" y="0"/>
                </a:lnTo>
                <a:lnTo>
                  <a:pt x="1798" y="111"/>
                </a:lnTo>
                <a:lnTo>
                  <a:pt x="1859" y="111"/>
                </a:lnTo>
                <a:lnTo>
                  <a:pt x="1859" y="151"/>
                </a:lnTo>
                <a:lnTo>
                  <a:pt x="1798" y="151"/>
                </a:lnTo>
                <a:lnTo>
                  <a:pt x="1798" y="370"/>
                </a:lnTo>
                <a:cubicBezTo>
                  <a:pt x="1797" y="398"/>
                  <a:pt x="1809" y="411"/>
                  <a:pt x="1834" y="410"/>
                </a:cubicBezTo>
                <a:cubicBezTo>
                  <a:pt x="1843" y="410"/>
                  <a:pt x="1851" y="409"/>
                  <a:pt x="1859" y="407"/>
                </a:cubicBezTo>
                <a:close/>
                <a:moveTo>
                  <a:pt x="2131" y="203"/>
                </a:moveTo>
                <a:lnTo>
                  <a:pt x="2180" y="189"/>
                </a:lnTo>
                <a:cubicBezTo>
                  <a:pt x="2167" y="133"/>
                  <a:pt x="2125" y="104"/>
                  <a:pt x="2055" y="102"/>
                </a:cubicBezTo>
                <a:cubicBezTo>
                  <a:pt x="1982" y="105"/>
                  <a:pt x="1943" y="136"/>
                  <a:pt x="1937" y="194"/>
                </a:cubicBezTo>
                <a:cubicBezTo>
                  <a:pt x="1934" y="249"/>
                  <a:pt x="1976" y="281"/>
                  <a:pt x="2062" y="292"/>
                </a:cubicBezTo>
                <a:cubicBezTo>
                  <a:pt x="2118" y="302"/>
                  <a:pt x="2146" y="322"/>
                  <a:pt x="2144" y="352"/>
                </a:cubicBezTo>
                <a:cubicBezTo>
                  <a:pt x="2143" y="387"/>
                  <a:pt x="2115" y="406"/>
                  <a:pt x="2062" y="407"/>
                </a:cubicBezTo>
                <a:cubicBezTo>
                  <a:pt x="2013" y="409"/>
                  <a:pt x="1982" y="384"/>
                  <a:pt x="1970" y="334"/>
                </a:cubicBezTo>
                <a:lnTo>
                  <a:pt x="1924" y="347"/>
                </a:lnTo>
                <a:cubicBezTo>
                  <a:pt x="1941" y="413"/>
                  <a:pt x="1988" y="445"/>
                  <a:pt x="2062" y="443"/>
                </a:cubicBezTo>
                <a:cubicBezTo>
                  <a:pt x="2148" y="442"/>
                  <a:pt x="2192" y="410"/>
                  <a:pt x="2193" y="350"/>
                </a:cubicBezTo>
                <a:cubicBezTo>
                  <a:pt x="2195" y="298"/>
                  <a:pt x="2155" y="265"/>
                  <a:pt x="2075" y="252"/>
                </a:cubicBezTo>
                <a:cubicBezTo>
                  <a:pt x="2014" y="241"/>
                  <a:pt x="1985" y="222"/>
                  <a:pt x="1986" y="194"/>
                </a:cubicBezTo>
                <a:cubicBezTo>
                  <a:pt x="1990" y="162"/>
                  <a:pt x="2014" y="146"/>
                  <a:pt x="2057" y="145"/>
                </a:cubicBezTo>
                <a:cubicBezTo>
                  <a:pt x="2097" y="145"/>
                  <a:pt x="2122" y="164"/>
                  <a:pt x="2131" y="20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85" name="Freeform 8"/>
          <p:cNvSpPr>
            <a:spLocks noEditPoints="1" noChangeArrowheads="1"/>
          </p:cNvSpPr>
          <p:nvPr/>
        </p:nvSpPr>
        <p:spPr bwMode="auto">
          <a:xfrm>
            <a:off x="793750" y="306388"/>
            <a:ext cx="952500" cy="447675"/>
          </a:xfrm>
          <a:custGeom>
            <a:avLst/>
            <a:gdLst>
              <a:gd name="T0" fmla="*/ 2147483646 w 2109"/>
              <a:gd name="T1" fmla="*/ 0 h 986"/>
              <a:gd name="T2" fmla="*/ 2147483646 w 2109"/>
              <a:gd name="T3" fmla="*/ 2147483646 h 986"/>
              <a:gd name="T4" fmla="*/ 2147483646 w 2109"/>
              <a:gd name="T5" fmla="*/ 2147483646 h 986"/>
              <a:gd name="T6" fmla="*/ 0 w 2109"/>
              <a:gd name="T7" fmla="*/ 2147483646 h 986"/>
              <a:gd name="T8" fmla="*/ 2147483646 w 2109"/>
              <a:gd name="T9" fmla="*/ 2147483646 h 986"/>
              <a:gd name="T10" fmla="*/ 2147483646 w 2109"/>
              <a:gd name="T11" fmla="*/ 2147483646 h 986"/>
              <a:gd name="T12" fmla="*/ 2147483646 w 2109"/>
              <a:gd name="T13" fmla="*/ 2147483646 h 986"/>
              <a:gd name="T14" fmla="*/ 2147483646 w 2109"/>
              <a:gd name="T15" fmla="*/ 2147483646 h 986"/>
              <a:gd name="T16" fmla="*/ 2147483646 w 2109"/>
              <a:gd name="T17" fmla="*/ 2147483646 h 986"/>
              <a:gd name="T18" fmla="*/ 2147483646 w 2109"/>
              <a:gd name="T19" fmla="*/ 2147483646 h 986"/>
              <a:gd name="T20" fmla="*/ 2147483646 w 2109"/>
              <a:gd name="T21" fmla="*/ 2147483646 h 986"/>
              <a:gd name="T22" fmla="*/ 2147483646 w 2109"/>
              <a:gd name="T23" fmla="*/ 2147483646 h 986"/>
              <a:gd name="T24" fmla="*/ 2147483646 w 2109"/>
              <a:gd name="T25" fmla="*/ 2147483646 h 986"/>
              <a:gd name="T26" fmla="*/ 2147483646 w 2109"/>
              <a:gd name="T27" fmla="*/ 2147483646 h 986"/>
              <a:gd name="T28" fmla="*/ 2147483646 w 2109"/>
              <a:gd name="T29" fmla="*/ 2147483646 h 986"/>
              <a:gd name="T30" fmla="*/ 2147483646 w 2109"/>
              <a:gd name="T31" fmla="*/ 2147483646 h 986"/>
              <a:gd name="T32" fmla="*/ 2147483646 w 2109"/>
              <a:gd name="T33" fmla="*/ 2147483646 h 986"/>
              <a:gd name="T34" fmla="*/ 2147483646 w 2109"/>
              <a:gd name="T35" fmla="*/ 2147483646 h 986"/>
              <a:gd name="T36" fmla="*/ 2147483646 w 2109"/>
              <a:gd name="T37" fmla="*/ 2147483646 h 986"/>
              <a:gd name="T38" fmla="*/ 2147483646 w 2109"/>
              <a:gd name="T39" fmla="*/ 2147483646 h 986"/>
              <a:gd name="T40" fmla="*/ 2147483646 w 2109"/>
              <a:gd name="T41" fmla="*/ 2147483646 h 986"/>
              <a:gd name="T42" fmla="*/ 2147483646 w 2109"/>
              <a:gd name="T43" fmla="*/ 2147483646 h 986"/>
              <a:gd name="T44" fmla="*/ 2147483646 w 2109"/>
              <a:gd name="T45" fmla="*/ 2147483646 h 986"/>
              <a:gd name="T46" fmla="*/ 2147483646 w 2109"/>
              <a:gd name="T47" fmla="*/ 467947958 h 986"/>
              <a:gd name="T48" fmla="*/ 2147483646 w 2109"/>
              <a:gd name="T49" fmla="*/ 2147483646 h 986"/>
              <a:gd name="T50" fmla="*/ 2147483646 w 2109"/>
              <a:gd name="T51" fmla="*/ 2147483646 h 986"/>
              <a:gd name="T52" fmla="*/ 2147483646 w 2109"/>
              <a:gd name="T53" fmla="*/ 2147483646 h 986"/>
              <a:gd name="T54" fmla="*/ 2147483646 w 2109"/>
              <a:gd name="T55" fmla="*/ 2147483646 h 986"/>
              <a:gd name="T56" fmla="*/ 2147483646 w 2109"/>
              <a:gd name="T57" fmla="*/ 2147483646 h 986"/>
              <a:gd name="T58" fmla="*/ 2147483646 w 2109"/>
              <a:gd name="T59" fmla="*/ 2147483646 h 986"/>
              <a:gd name="T60" fmla="*/ 2147483646 w 2109"/>
              <a:gd name="T61" fmla="*/ 2147483646 h 986"/>
              <a:gd name="T62" fmla="*/ 2147483646 w 2109"/>
              <a:gd name="T63" fmla="*/ 2147483646 h 986"/>
              <a:gd name="T64" fmla="*/ 2147483646 w 2109"/>
              <a:gd name="T65" fmla="*/ 2147483646 h 986"/>
              <a:gd name="T66" fmla="*/ 2147483646 w 2109"/>
              <a:gd name="T67" fmla="*/ 2147483646 h 98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109"/>
              <a:gd name="T103" fmla="*/ 0 h 986"/>
              <a:gd name="T104" fmla="*/ 2109 w 2109"/>
              <a:gd name="T105" fmla="*/ 986 h 98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109" h="986">
                <a:moveTo>
                  <a:pt x="0" y="0"/>
                </a:moveTo>
                <a:lnTo>
                  <a:pt x="764" y="0"/>
                </a:lnTo>
                <a:lnTo>
                  <a:pt x="764" y="986"/>
                </a:lnTo>
                <a:lnTo>
                  <a:pt x="676" y="986"/>
                </a:lnTo>
                <a:lnTo>
                  <a:pt x="676" y="902"/>
                </a:lnTo>
                <a:lnTo>
                  <a:pt x="84" y="902"/>
                </a:lnTo>
                <a:lnTo>
                  <a:pt x="84" y="986"/>
                </a:lnTo>
                <a:lnTo>
                  <a:pt x="0" y="986"/>
                </a:lnTo>
                <a:lnTo>
                  <a:pt x="0" y="0"/>
                </a:lnTo>
                <a:close/>
                <a:moveTo>
                  <a:pt x="84" y="80"/>
                </a:moveTo>
                <a:lnTo>
                  <a:pt x="84" y="279"/>
                </a:lnTo>
                <a:lnTo>
                  <a:pt x="676" y="279"/>
                </a:lnTo>
                <a:lnTo>
                  <a:pt x="676" y="80"/>
                </a:lnTo>
                <a:lnTo>
                  <a:pt x="84" y="80"/>
                </a:lnTo>
                <a:close/>
                <a:moveTo>
                  <a:pt x="84" y="628"/>
                </a:moveTo>
                <a:lnTo>
                  <a:pt x="84" y="831"/>
                </a:lnTo>
                <a:lnTo>
                  <a:pt x="676" y="831"/>
                </a:lnTo>
                <a:lnTo>
                  <a:pt x="676" y="628"/>
                </a:lnTo>
                <a:lnTo>
                  <a:pt x="84" y="628"/>
                </a:lnTo>
                <a:close/>
                <a:moveTo>
                  <a:pt x="84" y="354"/>
                </a:moveTo>
                <a:lnTo>
                  <a:pt x="84" y="557"/>
                </a:lnTo>
                <a:lnTo>
                  <a:pt x="676" y="557"/>
                </a:lnTo>
                <a:lnTo>
                  <a:pt x="676" y="354"/>
                </a:lnTo>
                <a:lnTo>
                  <a:pt x="84" y="354"/>
                </a:lnTo>
                <a:close/>
                <a:moveTo>
                  <a:pt x="1963" y="482"/>
                </a:moveTo>
                <a:lnTo>
                  <a:pt x="2021" y="553"/>
                </a:lnTo>
                <a:cubicBezTo>
                  <a:pt x="2000" y="568"/>
                  <a:pt x="1958" y="594"/>
                  <a:pt x="1893" y="632"/>
                </a:cubicBezTo>
                <a:cubicBezTo>
                  <a:pt x="1849" y="659"/>
                  <a:pt x="1815" y="679"/>
                  <a:pt x="1791" y="694"/>
                </a:cubicBezTo>
                <a:cubicBezTo>
                  <a:pt x="1859" y="753"/>
                  <a:pt x="1965" y="800"/>
                  <a:pt x="2109" y="836"/>
                </a:cubicBezTo>
                <a:cubicBezTo>
                  <a:pt x="2089" y="856"/>
                  <a:pt x="2070" y="883"/>
                  <a:pt x="2052" y="915"/>
                </a:cubicBezTo>
                <a:cubicBezTo>
                  <a:pt x="1849" y="856"/>
                  <a:pt x="1704" y="756"/>
                  <a:pt x="1619" y="615"/>
                </a:cubicBezTo>
                <a:lnTo>
                  <a:pt x="1619" y="818"/>
                </a:lnTo>
                <a:cubicBezTo>
                  <a:pt x="1624" y="924"/>
                  <a:pt x="1573" y="976"/>
                  <a:pt x="1464" y="973"/>
                </a:cubicBezTo>
                <a:cubicBezTo>
                  <a:pt x="1423" y="973"/>
                  <a:pt x="1381" y="973"/>
                  <a:pt x="1340" y="973"/>
                </a:cubicBezTo>
                <a:cubicBezTo>
                  <a:pt x="1337" y="937"/>
                  <a:pt x="1331" y="908"/>
                  <a:pt x="1322" y="884"/>
                </a:cubicBezTo>
                <a:cubicBezTo>
                  <a:pt x="1358" y="887"/>
                  <a:pt x="1403" y="889"/>
                  <a:pt x="1459" y="889"/>
                </a:cubicBezTo>
                <a:cubicBezTo>
                  <a:pt x="1515" y="892"/>
                  <a:pt x="1542" y="867"/>
                  <a:pt x="1539" y="814"/>
                </a:cubicBezTo>
                <a:lnTo>
                  <a:pt x="1539" y="447"/>
                </a:lnTo>
                <a:lnTo>
                  <a:pt x="1057" y="447"/>
                </a:lnTo>
                <a:lnTo>
                  <a:pt x="1057" y="376"/>
                </a:lnTo>
                <a:lnTo>
                  <a:pt x="1849" y="376"/>
                </a:lnTo>
                <a:lnTo>
                  <a:pt x="1849" y="261"/>
                </a:lnTo>
                <a:lnTo>
                  <a:pt x="1190" y="261"/>
                </a:lnTo>
                <a:lnTo>
                  <a:pt x="1190" y="190"/>
                </a:lnTo>
                <a:lnTo>
                  <a:pt x="1849" y="190"/>
                </a:lnTo>
                <a:lnTo>
                  <a:pt x="1849" y="75"/>
                </a:lnTo>
                <a:lnTo>
                  <a:pt x="1172" y="75"/>
                </a:lnTo>
                <a:lnTo>
                  <a:pt x="1172" y="5"/>
                </a:lnTo>
                <a:lnTo>
                  <a:pt x="1932" y="5"/>
                </a:lnTo>
                <a:lnTo>
                  <a:pt x="1932" y="376"/>
                </a:lnTo>
                <a:lnTo>
                  <a:pt x="2101" y="376"/>
                </a:lnTo>
                <a:lnTo>
                  <a:pt x="2101" y="447"/>
                </a:lnTo>
                <a:lnTo>
                  <a:pt x="1619" y="447"/>
                </a:lnTo>
                <a:lnTo>
                  <a:pt x="1619" y="482"/>
                </a:lnTo>
                <a:cubicBezTo>
                  <a:pt x="1654" y="544"/>
                  <a:pt x="1692" y="597"/>
                  <a:pt x="1733" y="641"/>
                </a:cubicBezTo>
                <a:cubicBezTo>
                  <a:pt x="1822" y="582"/>
                  <a:pt x="1899" y="529"/>
                  <a:pt x="1963" y="482"/>
                </a:cubicBezTo>
                <a:close/>
                <a:moveTo>
                  <a:pt x="1044" y="814"/>
                </a:moveTo>
                <a:cubicBezTo>
                  <a:pt x="1168" y="772"/>
                  <a:pt x="1318" y="716"/>
                  <a:pt x="1495" y="646"/>
                </a:cubicBezTo>
                <a:cubicBezTo>
                  <a:pt x="1501" y="672"/>
                  <a:pt x="1507" y="699"/>
                  <a:pt x="1513" y="725"/>
                </a:cubicBezTo>
                <a:cubicBezTo>
                  <a:pt x="1351" y="784"/>
                  <a:pt x="1205" y="839"/>
                  <a:pt x="1075" y="889"/>
                </a:cubicBezTo>
                <a:lnTo>
                  <a:pt x="1044" y="814"/>
                </a:lnTo>
                <a:close/>
                <a:moveTo>
                  <a:pt x="1190" y="473"/>
                </a:moveTo>
                <a:cubicBezTo>
                  <a:pt x="1202" y="482"/>
                  <a:pt x="1218" y="492"/>
                  <a:pt x="1238" y="504"/>
                </a:cubicBezTo>
                <a:cubicBezTo>
                  <a:pt x="1303" y="545"/>
                  <a:pt x="1356" y="581"/>
                  <a:pt x="1398" y="610"/>
                </a:cubicBezTo>
                <a:lnTo>
                  <a:pt x="1349" y="681"/>
                </a:lnTo>
                <a:cubicBezTo>
                  <a:pt x="1317" y="658"/>
                  <a:pt x="1272" y="627"/>
                  <a:pt x="1216" y="588"/>
                </a:cubicBezTo>
                <a:cubicBezTo>
                  <a:pt x="1184" y="565"/>
                  <a:pt x="1159" y="547"/>
                  <a:pt x="1141" y="535"/>
                </a:cubicBezTo>
                <a:lnTo>
                  <a:pt x="1190" y="4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86" name="矩形 32"/>
          <p:cNvSpPr>
            <a:spLocks noChangeArrowheads="1"/>
          </p:cNvSpPr>
          <p:nvPr/>
        </p:nvSpPr>
        <p:spPr bwMode="auto">
          <a:xfrm>
            <a:off x="0" y="6742113"/>
            <a:ext cx="12196763" cy="11588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20487" name="Freeform 5"/>
          <p:cNvSpPr>
            <a:spLocks noChangeArrowheads="1"/>
          </p:cNvSpPr>
          <p:nvPr/>
        </p:nvSpPr>
        <p:spPr bwMode="auto">
          <a:xfrm>
            <a:off x="1392238" y="2125663"/>
            <a:ext cx="1339850" cy="1528762"/>
          </a:xfrm>
          <a:custGeom>
            <a:avLst/>
            <a:gdLst>
              <a:gd name="T0" fmla="*/ 2147483646 w 1915"/>
              <a:gd name="T1" fmla="*/ 0 h 2172"/>
              <a:gd name="T2" fmla="*/ 0 w 1915"/>
              <a:gd name="T3" fmla="*/ 2147483646 h 2172"/>
              <a:gd name="T4" fmla="*/ 2147483646 w 1915"/>
              <a:gd name="T5" fmla="*/ 2147483646 h 2172"/>
              <a:gd name="T6" fmla="*/ 2147483646 w 1915"/>
              <a:gd name="T7" fmla="*/ 2147483646 h 2172"/>
              <a:gd name="T8" fmla="*/ 2147483646 w 1915"/>
              <a:gd name="T9" fmla="*/ 2147483646 h 2172"/>
              <a:gd name="T10" fmla="*/ 2147483646 w 1915"/>
              <a:gd name="T11" fmla="*/ 2147483646 h 2172"/>
              <a:gd name="T12" fmla="*/ 2147483646 w 1915"/>
              <a:gd name="T13" fmla="*/ 2147483646 h 2172"/>
              <a:gd name="T14" fmla="*/ 2147483646 w 1915"/>
              <a:gd name="T15" fmla="*/ 2147483646 h 2172"/>
              <a:gd name="T16" fmla="*/ 2147483646 w 1915"/>
              <a:gd name="T17" fmla="*/ 2147483646 h 2172"/>
              <a:gd name="T18" fmla="*/ 2147483646 w 1915"/>
              <a:gd name="T19" fmla="*/ 0 h 217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915"/>
              <a:gd name="T31" fmla="*/ 0 h 2172"/>
              <a:gd name="T32" fmla="*/ 1915 w 1915"/>
              <a:gd name="T33" fmla="*/ 2172 h 217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915" h="2172">
                <a:moveTo>
                  <a:pt x="957" y="0"/>
                </a:moveTo>
                <a:cubicBezTo>
                  <a:pt x="429" y="0"/>
                  <a:pt x="0" y="429"/>
                  <a:pt x="0" y="958"/>
                </a:cubicBezTo>
                <a:cubicBezTo>
                  <a:pt x="0" y="1369"/>
                  <a:pt x="260" y="1720"/>
                  <a:pt x="624" y="1855"/>
                </a:cubicBezTo>
                <a:lnTo>
                  <a:pt x="753" y="1988"/>
                </a:lnTo>
                <a:cubicBezTo>
                  <a:pt x="804" y="2041"/>
                  <a:pt x="856" y="2093"/>
                  <a:pt x="907" y="2146"/>
                </a:cubicBezTo>
                <a:cubicBezTo>
                  <a:pt x="941" y="2172"/>
                  <a:pt x="974" y="2172"/>
                  <a:pt x="1007" y="2147"/>
                </a:cubicBezTo>
                <a:lnTo>
                  <a:pt x="1162" y="1988"/>
                </a:lnTo>
                <a:lnTo>
                  <a:pt x="1291" y="1855"/>
                </a:lnTo>
                <a:cubicBezTo>
                  <a:pt x="1655" y="1720"/>
                  <a:pt x="1915" y="1369"/>
                  <a:pt x="1915" y="958"/>
                </a:cubicBezTo>
                <a:cubicBezTo>
                  <a:pt x="1915" y="429"/>
                  <a:pt x="1486" y="0"/>
                  <a:pt x="9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88" name="Freeform 6"/>
          <p:cNvSpPr>
            <a:spLocks noChangeArrowheads="1"/>
          </p:cNvSpPr>
          <p:nvPr/>
        </p:nvSpPr>
        <p:spPr bwMode="auto">
          <a:xfrm>
            <a:off x="4044950" y="2125663"/>
            <a:ext cx="1341438" cy="1528762"/>
          </a:xfrm>
          <a:custGeom>
            <a:avLst/>
            <a:gdLst>
              <a:gd name="T0" fmla="*/ 2147483646 w 1915"/>
              <a:gd name="T1" fmla="*/ 0 h 2172"/>
              <a:gd name="T2" fmla="*/ 0 w 1915"/>
              <a:gd name="T3" fmla="*/ 2147483646 h 2172"/>
              <a:gd name="T4" fmla="*/ 2147483646 w 1915"/>
              <a:gd name="T5" fmla="*/ 2147483646 h 2172"/>
              <a:gd name="T6" fmla="*/ 2147483646 w 1915"/>
              <a:gd name="T7" fmla="*/ 2147483646 h 2172"/>
              <a:gd name="T8" fmla="*/ 2147483646 w 1915"/>
              <a:gd name="T9" fmla="*/ 2147483646 h 2172"/>
              <a:gd name="T10" fmla="*/ 2147483646 w 1915"/>
              <a:gd name="T11" fmla="*/ 2147483646 h 2172"/>
              <a:gd name="T12" fmla="*/ 2147483646 w 1915"/>
              <a:gd name="T13" fmla="*/ 2147483646 h 2172"/>
              <a:gd name="T14" fmla="*/ 2147483646 w 1915"/>
              <a:gd name="T15" fmla="*/ 2147483646 h 2172"/>
              <a:gd name="T16" fmla="*/ 2147483646 w 1915"/>
              <a:gd name="T17" fmla="*/ 2147483646 h 2172"/>
              <a:gd name="T18" fmla="*/ 2147483646 w 1915"/>
              <a:gd name="T19" fmla="*/ 0 h 217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915"/>
              <a:gd name="T31" fmla="*/ 0 h 2172"/>
              <a:gd name="T32" fmla="*/ 1915 w 1915"/>
              <a:gd name="T33" fmla="*/ 2172 h 217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915" h="2172">
                <a:moveTo>
                  <a:pt x="958" y="0"/>
                </a:moveTo>
                <a:cubicBezTo>
                  <a:pt x="429" y="0"/>
                  <a:pt x="0" y="429"/>
                  <a:pt x="0" y="958"/>
                </a:cubicBezTo>
                <a:cubicBezTo>
                  <a:pt x="0" y="1369"/>
                  <a:pt x="260" y="1720"/>
                  <a:pt x="624" y="1855"/>
                </a:cubicBezTo>
                <a:lnTo>
                  <a:pt x="753" y="1988"/>
                </a:lnTo>
                <a:cubicBezTo>
                  <a:pt x="804" y="2041"/>
                  <a:pt x="856" y="2093"/>
                  <a:pt x="908" y="2146"/>
                </a:cubicBezTo>
                <a:cubicBezTo>
                  <a:pt x="941" y="2172"/>
                  <a:pt x="974" y="2172"/>
                  <a:pt x="1007" y="2147"/>
                </a:cubicBezTo>
                <a:lnTo>
                  <a:pt x="1162" y="1988"/>
                </a:lnTo>
                <a:lnTo>
                  <a:pt x="1291" y="1855"/>
                </a:lnTo>
                <a:cubicBezTo>
                  <a:pt x="1656" y="1720"/>
                  <a:pt x="1915" y="1369"/>
                  <a:pt x="1915" y="958"/>
                </a:cubicBezTo>
                <a:cubicBezTo>
                  <a:pt x="1915" y="429"/>
                  <a:pt x="1486" y="0"/>
                  <a:pt x="95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89" name="Freeform 7"/>
          <p:cNvSpPr>
            <a:spLocks noChangeArrowheads="1"/>
          </p:cNvSpPr>
          <p:nvPr/>
        </p:nvSpPr>
        <p:spPr bwMode="auto">
          <a:xfrm>
            <a:off x="6694488" y="2125663"/>
            <a:ext cx="1339850" cy="1528762"/>
          </a:xfrm>
          <a:custGeom>
            <a:avLst/>
            <a:gdLst>
              <a:gd name="T0" fmla="*/ 2147483646 w 1915"/>
              <a:gd name="T1" fmla="*/ 0 h 2172"/>
              <a:gd name="T2" fmla="*/ 0 w 1915"/>
              <a:gd name="T3" fmla="*/ 2147483646 h 2172"/>
              <a:gd name="T4" fmla="*/ 2147483646 w 1915"/>
              <a:gd name="T5" fmla="*/ 2147483646 h 2172"/>
              <a:gd name="T6" fmla="*/ 2147483646 w 1915"/>
              <a:gd name="T7" fmla="*/ 2147483646 h 2172"/>
              <a:gd name="T8" fmla="*/ 2147483646 w 1915"/>
              <a:gd name="T9" fmla="*/ 2147483646 h 2172"/>
              <a:gd name="T10" fmla="*/ 2147483646 w 1915"/>
              <a:gd name="T11" fmla="*/ 2147483646 h 2172"/>
              <a:gd name="T12" fmla="*/ 2147483646 w 1915"/>
              <a:gd name="T13" fmla="*/ 2147483646 h 2172"/>
              <a:gd name="T14" fmla="*/ 2147483646 w 1915"/>
              <a:gd name="T15" fmla="*/ 2147483646 h 2172"/>
              <a:gd name="T16" fmla="*/ 2147483646 w 1915"/>
              <a:gd name="T17" fmla="*/ 2147483646 h 2172"/>
              <a:gd name="T18" fmla="*/ 2147483646 w 1915"/>
              <a:gd name="T19" fmla="*/ 0 h 217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915"/>
              <a:gd name="T31" fmla="*/ 0 h 2172"/>
              <a:gd name="T32" fmla="*/ 1915 w 1915"/>
              <a:gd name="T33" fmla="*/ 2172 h 217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915" h="2172">
                <a:moveTo>
                  <a:pt x="958" y="0"/>
                </a:moveTo>
                <a:cubicBezTo>
                  <a:pt x="429" y="0"/>
                  <a:pt x="0" y="429"/>
                  <a:pt x="0" y="958"/>
                </a:cubicBezTo>
                <a:cubicBezTo>
                  <a:pt x="0" y="1369"/>
                  <a:pt x="260" y="1720"/>
                  <a:pt x="624" y="1855"/>
                </a:cubicBezTo>
                <a:lnTo>
                  <a:pt x="753" y="1988"/>
                </a:lnTo>
                <a:cubicBezTo>
                  <a:pt x="805" y="2041"/>
                  <a:pt x="856" y="2093"/>
                  <a:pt x="908" y="2146"/>
                </a:cubicBezTo>
                <a:cubicBezTo>
                  <a:pt x="941" y="2172"/>
                  <a:pt x="974" y="2172"/>
                  <a:pt x="1007" y="2147"/>
                </a:cubicBezTo>
                <a:lnTo>
                  <a:pt x="1162" y="1988"/>
                </a:lnTo>
                <a:lnTo>
                  <a:pt x="1291" y="1855"/>
                </a:lnTo>
                <a:cubicBezTo>
                  <a:pt x="1656" y="1720"/>
                  <a:pt x="1915" y="1369"/>
                  <a:pt x="1915" y="958"/>
                </a:cubicBezTo>
                <a:cubicBezTo>
                  <a:pt x="1915" y="429"/>
                  <a:pt x="1487" y="0"/>
                  <a:pt x="958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90" name="Freeform 8"/>
          <p:cNvSpPr>
            <a:spLocks noChangeArrowheads="1"/>
          </p:cNvSpPr>
          <p:nvPr/>
        </p:nvSpPr>
        <p:spPr bwMode="auto">
          <a:xfrm>
            <a:off x="9321800" y="2125663"/>
            <a:ext cx="1341438" cy="1528762"/>
          </a:xfrm>
          <a:custGeom>
            <a:avLst/>
            <a:gdLst>
              <a:gd name="T0" fmla="*/ 2147483646 w 1915"/>
              <a:gd name="T1" fmla="*/ 0 h 2172"/>
              <a:gd name="T2" fmla="*/ 0 w 1915"/>
              <a:gd name="T3" fmla="*/ 2147483646 h 2172"/>
              <a:gd name="T4" fmla="*/ 2147483646 w 1915"/>
              <a:gd name="T5" fmla="*/ 2147483646 h 2172"/>
              <a:gd name="T6" fmla="*/ 2147483646 w 1915"/>
              <a:gd name="T7" fmla="*/ 2147483646 h 2172"/>
              <a:gd name="T8" fmla="*/ 2147483646 w 1915"/>
              <a:gd name="T9" fmla="*/ 2147483646 h 2172"/>
              <a:gd name="T10" fmla="*/ 2147483646 w 1915"/>
              <a:gd name="T11" fmla="*/ 2147483646 h 2172"/>
              <a:gd name="T12" fmla="*/ 2147483646 w 1915"/>
              <a:gd name="T13" fmla="*/ 2147483646 h 2172"/>
              <a:gd name="T14" fmla="*/ 2147483646 w 1915"/>
              <a:gd name="T15" fmla="*/ 2147483646 h 2172"/>
              <a:gd name="T16" fmla="*/ 2147483646 w 1915"/>
              <a:gd name="T17" fmla="*/ 2147483646 h 2172"/>
              <a:gd name="T18" fmla="*/ 2147483646 w 1915"/>
              <a:gd name="T19" fmla="*/ 0 h 217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915"/>
              <a:gd name="T31" fmla="*/ 0 h 2172"/>
              <a:gd name="T32" fmla="*/ 1915 w 1915"/>
              <a:gd name="T33" fmla="*/ 2172 h 217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915" h="2172">
                <a:moveTo>
                  <a:pt x="958" y="0"/>
                </a:moveTo>
                <a:cubicBezTo>
                  <a:pt x="429" y="0"/>
                  <a:pt x="0" y="429"/>
                  <a:pt x="0" y="958"/>
                </a:cubicBezTo>
                <a:cubicBezTo>
                  <a:pt x="0" y="1369"/>
                  <a:pt x="260" y="1720"/>
                  <a:pt x="624" y="1855"/>
                </a:cubicBezTo>
                <a:lnTo>
                  <a:pt x="753" y="1988"/>
                </a:lnTo>
                <a:cubicBezTo>
                  <a:pt x="805" y="2041"/>
                  <a:pt x="856" y="2093"/>
                  <a:pt x="908" y="2146"/>
                </a:cubicBezTo>
                <a:cubicBezTo>
                  <a:pt x="941" y="2172"/>
                  <a:pt x="974" y="2172"/>
                  <a:pt x="1007" y="2147"/>
                </a:cubicBezTo>
                <a:lnTo>
                  <a:pt x="1163" y="1988"/>
                </a:lnTo>
                <a:lnTo>
                  <a:pt x="1291" y="1855"/>
                </a:lnTo>
                <a:cubicBezTo>
                  <a:pt x="1656" y="1720"/>
                  <a:pt x="1915" y="1369"/>
                  <a:pt x="1915" y="958"/>
                </a:cubicBezTo>
                <a:cubicBezTo>
                  <a:pt x="1915" y="429"/>
                  <a:pt x="1487" y="0"/>
                  <a:pt x="95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91" name="Freeform 9"/>
          <p:cNvSpPr>
            <a:spLocks noEditPoints="1" noChangeArrowheads="1"/>
          </p:cNvSpPr>
          <p:nvPr/>
        </p:nvSpPr>
        <p:spPr bwMode="auto">
          <a:xfrm>
            <a:off x="1628775" y="2535238"/>
            <a:ext cx="827088" cy="581025"/>
          </a:xfrm>
          <a:custGeom>
            <a:avLst/>
            <a:gdLst>
              <a:gd name="T0" fmla="*/ 2147483646 w 1184"/>
              <a:gd name="T1" fmla="*/ 2147483646 h 825"/>
              <a:gd name="T2" fmla="*/ 2147483646 w 1184"/>
              <a:gd name="T3" fmla="*/ 2147483646 h 825"/>
              <a:gd name="T4" fmla="*/ 2147483646 w 1184"/>
              <a:gd name="T5" fmla="*/ 2147483646 h 825"/>
              <a:gd name="T6" fmla="*/ 2147483646 w 1184"/>
              <a:gd name="T7" fmla="*/ 2147483646 h 825"/>
              <a:gd name="T8" fmla="*/ 2147483646 w 1184"/>
              <a:gd name="T9" fmla="*/ 2147483646 h 825"/>
              <a:gd name="T10" fmla="*/ 2147483646 w 1184"/>
              <a:gd name="T11" fmla="*/ 2147483646 h 825"/>
              <a:gd name="T12" fmla="*/ 2147483646 w 1184"/>
              <a:gd name="T13" fmla="*/ 2147483646 h 825"/>
              <a:gd name="T14" fmla="*/ 2147483646 w 1184"/>
              <a:gd name="T15" fmla="*/ 2147483646 h 825"/>
              <a:gd name="T16" fmla="*/ 2147483646 w 1184"/>
              <a:gd name="T17" fmla="*/ 2147483646 h 825"/>
              <a:gd name="T18" fmla="*/ 2147483646 w 1184"/>
              <a:gd name="T19" fmla="*/ 2147483646 h 825"/>
              <a:gd name="T20" fmla="*/ 2147483646 w 1184"/>
              <a:gd name="T21" fmla="*/ 2147483646 h 825"/>
              <a:gd name="T22" fmla="*/ 2147483646 w 1184"/>
              <a:gd name="T23" fmla="*/ 2147483646 h 825"/>
              <a:gd name="T24" fmla="*/ 2147483646 w 1184"/>
              <a:gd name="T25" fmla="*/ 2147483646 h 825"/>
              <a:gd name="T26" fmla="*/ 2147483646 w 1184"/>
              <a:gd name="T27" fmla="*/ 2147483646 h 825"/>
              <a:gd name="T28" fmla="*/ 2147483646 w 1184"/>
              <a:gd name="T29" fmla="*/ 2147483646 h 825"/>
              <a:gd name="T30" fmla="*/ 2147483646 w 1184"/>
              <a:gd name="T31" fmla="*/ 2147483646 h 825"/>
              <a:gd name="T32" fmla="*/ 2147483646 w 1184"/>
              <a:gd name="T33" fmla="*/ 2147483646 h 825"/>
              <a:gd name="T34" fmla="*/ 2147483646 w 1184"/>
              <a:gd name="T35" fmla="*/ 2147483646 h 825"/>
              <a:gd name="T36" fmla="*/ 2147483646 w 1184"/>
              <a:gd name="T37" fmla="*/ 2147483646 h 825"/>
              <a:gd name="T38" fmla="*/ 2147483646 w 1184"/>
              <a:gd name="T39" fmla="*/ 2147483646 h 825"/>
              <a:gd name="T40" fmla="*/ 2147483646 w 1184"/>
              <a:gd name="T41" fmla="*/ 2147483646 h 825"/>
              <a:gd name="T42" fmla="*/ 2147483646 w 1184"/>
              <a:gd name="T43" fmla="*/ 2147483646 h 825"/>
              <a:gd name="T44" fmla="*/ 2147483646 w 1184"/>
              <a:gd name="T45" fmla="*/ 2147483646 h 825"/>
              <a:gd name="T46" fmla="*/ 2147483646 w 1184"/>
              <a:gd name="T47" fmla="*/ 2147483646 h 825"/>
              <a:gd name="T48" fmla="*/ 2147483646 w 1184"/>
              <a:gd name="T49" fmla="*/ 2147483646 h 825"/>
              <a:gd name="T50" fmla="*/ 2147483646 w 1184"/>
              <a:gd name="T51" fmla="*/ 2147483646 h 825"/>
              <a:gd name="T52" fmla="*/ 2147483646 w 1184"/>
              <a:gd name="T53" fmla="*/ 2147483646 h 825"/>
              <a:gd name="T54" fmla="*/ 2147483646 w 1184"/>
              <a:gd name="T55" fmla="*/ 2147483646 h 825"/>
              <a:gd name="T56" fmla="*/ 2147483646 w 1184"/>
              <a:gd name="T57" fmla="*/ 2147483646 h 825"/>
              <a:gd name="T58" fmla="*/ 2147483646 w 1184"/>
              <a:gd name="T59" fmla="*/ 2147483646 h 825"/>
              <a:gd name="T60" fmla="*/ 2147483646 w 1184"/>
              <a:gd name="T61" fmla="*/ 2147483646 h 825"/>
              <a:gd name="T62" fmla="*/ 2147483646 w 1184"/>
              <a:gd name="T63" fmla="*/ 2147483646 h 825"/>
              <a:gd name="T64" fmla="*/ 2147483646 w 1184"/>
              <a:gd name="T65" fmla="*/ 2147483646 h 825"/>
              <a:gd name="T66" fmla="*/ 2147483646 w 1184"/>
              <a:gd name="T67" fmla="*/ 2147483646 h 825"/>
              <a:gd name="T68" fmla="*/ 2147483646 w 1184"/>
              <a:gd name="T69" fmla="*/ 2147483646 h 825"/>
              <a:gd name="T70" fmla="*/ 2147483646 w 1184"/>
              <a:gd name="T71" fmla="*/ 2147483646 h 825"/>
              <a:gd name="T72" fmla="*/ 2147483646 w 1184"/>
              <a:gd name="T73" fmla="*/ 2147483646 h 825"/>
              <a:gd name="T74" fmla="*/ 0 w 1184"/>
              <a:gd name="T75" fmla="*/ 2147483646 h 82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184"/>
              <a:gd name="T115" fmla="*/ 0 h 825"/>
              <a:gd name="T116" fmla="*/ 1184 w 1184"/>
              <a:gd name="T117" fmla="*/ 825 h 825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184" h="825">
                <a:moveTo>
                  <a:pt x="1082" y="259"/>
                </a:moveTo>
                <a:cubicBezTo>
                  <a:pt x="1073" y="279"/>
                  <a:pt x="1058" y="297"/>
                  <a:pt x="1038" y="311"/>
                </a:cubicBezTo>
                <a:cubicBezTo>
                  <a:pt x="1044" y="331"/>
                  <a:pt x="1047" y="338"/>
                  <a:pt x="1052" y="350"/>
                </a:cubicBezTo>
                <a:cubicBezTo>
                  <a:pt x="1064" y="350"/>
                  <a:pt x="1147" y="355"/>
                  <a:pt x="1153" y="369"/>
                </a:cubicBezTo>
                <a:cubicBezTo>
                  <a:pt x="1182" y="405"/>
                  <a:pt x="1184" y="466"/>
                  <a:pt x="1178" y="498"/>
                </a:cubicBezTo>
                <a:cubicBezTo>
                  <a:pt x="1133" y="519"/>
                  <a:pt x="1057" y="530"/>
                  <a:pt x="983" y="529"/>
                </a:cubicBezTo>
                <a:cubicBezTo>
                  <a:pt x="964" y="483"/>
                  <a:pt x="939" y="441"/>
                  <a:pt x="908" y="413"/>
                </a:cubicBezTo>
                <a:lnTo>
                  <a:pt x="891" y="396"/>
                </a:lnTo>
                <a:lnTo>
                  <a:pt x="866" y="396"/>
                </a:lnTo>
                <a:cubicBezTo>
                  <a:pt x="849" y="396"/>
                  <a:pt x="833" y="396"/>
                  <a:pt x="816" y="396"/>
                </a:cubicBezTo>
                <a:cubicBezTo>
                  <a:pt x="820" y="386"/>
                  <a:pt x="825" y="377"/>
                  <a:pt x="832" y="369"/>
                </a:cubicBezTo>
                <a:cubicBezTo>
                  <a:pt x="837" y="355"/>
                  <a:pt x="920" y="350"/>
                  <a:pt x="932" y="350"/>
                </a:cubicBezTo>
                <a:cubicBezTo>
                  <a:pt x="937" y="337"/>
                  <a:pt x="940" y="324"/>
                  <a:pt x="943" y="311"/>
                </a:cubicBezTo>
                <a:cubicBezTo>
                  <a:pt x="923" y="297"/>
                  <a:pt x="910" y="279"/>
                  <a:pt x="902" y="259"/>
                </a:cubicBezTo>
                <a:cubicBezTo>
                  <a:pt x="893" y="258"/>
                  <a:pt x="871" y="259"/>
                  <a:pt x="862" y="258"/>
                </a:cubicBezTo>
                <a:cubicBezTo>
                  <a:pt x="851" y="188"/>
                  <a:pt x="867" y="86"/>
                  <a:pt x="895" y="62"/>
                </a:cubicBezTo>
                <a:cubicBezTo>
                  <a:pt x="937" y="28"/>
                  <a:pt x="1040" y="26"/>
                  <a:pt x="1082" y="58"/>
                </a:cubicBezTo>
                <a:cubicBezTo>
                  <a:pt x="1113" y="80"/>
                  <a:pt x="1134" y="192"/>
                  <a:pt x="1123" y="255"/>
                </a:cubicBezTo>
                <a:cubicBezTo>
                  <a:pt x="1118" y="258"/>
                  <a:pt x="1088" y="256"/>
                  <a:pt x="1082" y="259"/>
                </a:cubicBezTo>
                <a:close/>
                <a:moveTo>
                  <a:pt x="376" y="461"/>
                </a:moveTo>
                <a:lnTo>
                  <a:pt x="376" y="461"/>
                </a:lnTo>
                <a:cubicBezTo>
                  <a:pt x="296" y="531"/>
                  <a:pt x="282" y="668"/>
                  <a:pt x="280" y="749"/>
                </a:cubicBezTo>
                <a:cubicBezTo>
                  <a:pt x="358" y="825"/>
                  <a:pt x="856" y="821"/>
                  <a:pt x="960" y="749"/>
                </a:cubicBezTo>
                <a:cubicBezTo>
                  <a:pt x="969" y="657"/>
                  <a:pt x="929" y="517"/>
                  <a:pt x="866" y="457"/>
                </a:cubicBezTo>
                <a:cubicBezTo>
                  <a:pt x="842" y="457"/>
                  <a:pt x="819" y="457"/>
                  <a:pt x="798" y="457"/>
                </a:cubicBezTo>
                <a:cubicBezTo>
                  <a:pt x="779" y="459"/>
                  <a:pt x="764" y="457"/>
                  <a:pt x="752" y="451"/>
                </a:cubicBezTo>
                <a:cubicBezTo>
                  <a:pt x="738" y="437"/>
                  <a:pt x="730" y="414"/>
                  <a:pt x="725" y="385"/>
                </a:cubicBezTo>
                <a:cubicBezTo>
                  <a:pt x="741" y="366"/>
                  <a:pt x="755" y="342"/>
                  <a:pt x="763" y="316"/>
                </a:cubicBezTo>
                <a:cubicBezTo>
                  <a:pt x="773" y="310"/>
                  <a:pt x="781" y="301"/>
                  <a:pt x="786" y="288"/>
                </a:cubicBezTo>
                <a:cubicBezTo>
                  <a:pt x="791" y="274"/>
                  <a:pt x="794" y="257"/>
                  <a:pt x="794" y="235"/>
                </a:cubicBezTo>
                <a:lnTo>
                  <a:pt x="794" y="229"/>
                </a:lnTo>
                <a:lnTo>
                  <a:pt x="788" y="225"/>
                </a:lnTo>
                <a:cubicBezTo>
                  <a:pt x="786" y="223"/>
                  <a:pt x="784" y="222"/>
                  <a:pt x="781" y="221"/>
                </a:cubicBezTo>
                <a:cubicBezTo>
                  <a:pt x="793" y="138"/>
                  <a:pt x="777" y="83"/>
                  <a:pt x="735" y="52"/>
                </a:cubicBezTo>
                <a:cubicBezTo>
                  <a:pt x="672" y="6"/>
                  <a:pt x="555" y="6"/>
                  <a:pt x="494" y="57"/>
                </a:cubicBezTo>
                <a:cubicBezTo>
                  <a:pt x="454" y="89"/>
                  <a:pt x="443" y="131"/>
                  <a:pt x="456" y="223"/>
                </a:cubicBezTo>
                <a:cubicBezTo>
                  <a:pt x="455" y="223"/>
                  <a:pt x="454" y="224"/>
                  <a:pt x="453" y="225"/>
                </a:cubicBezTo>
                <a:lnTo>
                  <a:pt x="447" y="229"/>
                </a:lnTo>
                <a:lnTo>
                  <a:pt x="447" y="235"/>
                </a:lnTo>
                <a:cubicBezTo>
                  <a:pt x="446" y="257"/>
                  <a:pt x="449" y="275"/>
                  <a:pt x="455" y="289"/>
                </a:cubicBezTo>
                <a:cubicBezTo>
                  <a:pt x="460" y="302"/>
                  <a:pt x="468" y="311"/>
                  <a:pt x="479" y="316"/>
                </a:cubicBezTo>
                <a:cubicBezTo>
                  <a:pt x="487" y="345"/>
                  <a:pt x="502" y="370"/>
                  <a:pt x="521" y="389"/>
                </a:cubicBezTo>
                <a:cubicBezTo>
                  <a:pt x="516" y="412"/>
                  <a:pt x="510" y="431"/>
                  <a:pt x="501" y="444"/>
                </a:cubicBezTo>
                <a:cubicBezTo>
                  <a:pt x="489" y="458"/>
                  <a:pt x="472" y="463"/>
                  <a:pt x="450" y="461"/>
                </a:cubicBezTo>
                <a:cubicBezTo>
                  <a:pt x="427" y="461"/>
                  <a:pt x="403" y="461"/>
                  <a:pt x="376" y="461"/>
                </a:cubicBezTo>
                <a:close/>
                <a:moveTo>
                  <a:pt x="67" y="316"/>
                </a:moveTo>
                <a:lnTo>
                  <a:pt x="67" y="316"/>
                </a:lnTo>
                <a:cubicBezTo>
                  <a:pt x="86" y="316"/>
                  <a:pt x="103" y="316"/>
                  <a:pt x="119" y="316"/>
                </a:cubicBezTo>
                <a:cubicBezTo>
                  <a:pt x="134" y="318"/>
                  <a:pt x="145" y="314"/>
                  <a:pt x="154" y="304"/>
                </a:cubicBezTo>
                <a:cubicBezTo>
                  <a:pt x="160" y="295"/>
                  <a:pt x="165" y="282"/>
                  <a:pt x="168" y="266"/>
                </a:cubicBezTo>
                <a:cubicBezTo>
                  <a:pt x="155" y="253"/>
                  <a:pt x="144" y="235"/>
                  <a:pt x="138" y="216"/>
                </a:cubicBezTo>
                <a:cubicBezTo>
                  <a:pt x="131" y="212"/>
                  <a:pt x="125" y="205"/>
                  <a:pt x="122" y="196"/>
                </a:cubicBezTo>
                <a:cubicBezTo>
                  <a:pt x="118" y="187"/>
                  <a:pt x="116" y="174"/>
                  <a:pt x="116" y="159"/>
                </a:cubicBezTo>
                <a:lnTo>
                  <a:pt x="116" y="155"/>
                </a:lnTo>
                <a:lnTo>
                  <a:pt x="120" y="152"/>
                </a:lnTo>
                <a:cubicBezTo>
                  <a:pt x="121" y="151"/>
                  <a:pt x="122" y="151"/>
                  <a:pt x="122" y="150"/>
                </a:cubicBezTo>
                <a:cubicBezTo>
                  <a:pt x="114" y="87"/>
                  <a:pt x="121" y="58"/>
                  <a:pt x="149" y="35"/>
                </a:cubicBezTo>
                <a:cubicBezTo>
                  <a:pt x="192" y="0"/>
                  <a:pt x="273" y="0"/>
                  <a:pt x="317" y="31"/>
                </a:cubicBezTo>
                <a:cubicBezTo>
                  <a:pt x="346" y="53"/>
                  <a:pt x="357" y="91"/>
                  <a:pt x="349" y="149"/>
                </a:cubicBezTo>
                <a:cubicBezTo>
                  <a:pt x="350" y="150"/>
                  <a:pt x="352" y="151"/>
                  <a:pt x="353" y="152"/>
                </a:cubicBezTo>
                <a:lnTo>
                  <a:pt x="357" y="155"/>
                </a:lnTo>
                <a:lnTo>
                  <a:pt x="357" y="159"/>
                </a:lnTo>
                <a:cubicBezTo>
                  <a:pt x="358" y="174"/>
                  <a:pt x="356" y="186"/>
                  <a:pt x="352" y="196"/>
                </a:cubicBezTo>
                <a:cubicBezTo>
                  <a:pt x="348" y="205"/>
                  <a:pt x="343" y="211"/>
                  <a:pt x="336" y="215"/>
                </a:cubicBezTo>
                <a:cubicBezTo>
                  <a:pt x="330" y="234"/>
                  <a:pt x="321" y="250"/>
                  <a:pt x="309" y="263"/>
                </a:cubicBezTo>
                <a:cubicBezTo>
                  <a:pt x="313" y="283"/>
                  <a:pt x="319" y="300"/>
                  <a:pt x="328" y="309"/>
                </a:cubicBezTo>
                <a:cubicBezTo>
                  <a:pt x="337" y="314"/>
                  <a:pt x="347" y="315"/>
                  <a:pt x="360" y="314"/>
                </a:cubicBezTo>
                <a:cubicBezTo>
                  <a:pt x="372" y="314"/>
                  <a:pt x="385" y="314"/>
                  <a:pt x="399" y="314"/>
                </a:cubicBezTo>
                <a:cubicBezTo>
                  <a:pt x="405" y="329"/>
                  <a:pt x="415" y="343"/>
                  <a:pt x="427" y="355"/>
                </a:cubicBezTo>
                <a:cubicBezTo>
                  <a:pt x="434" y="370"/>
                  <a:pt x="442" y="386"/>
                  <a:pt x="451" y="400"/>
                </a:cubicBezTo>
                <a:lnTo>
                  <a:pt x="450" y="400"/>
                </a:lnTo>
                <a:cubicBezTo>
                  <a:pt x="425" y="400"/>
                  <a:pt x="401" y="400"/>
                  <a:pt x="376" y="400"/>
                </a:cubicBezTo>
                <a:lnTo>
                  <a:pt x="354" y="400"/>
                </a:lnTo>
                <a:lnTo>
                  <a:pt x="336" y="415"/>
                </a:lnTo>
                <a:cubicBezTo>
                  <a:pt x="295" y="451"/>
                  <a:pt x="267" y="501"/>
                  <a:pt x="249" y="555"/>
                </a:cubicBezTo>
                <a:cubicBezTo>
                  <a:pt x="140" y="557"/>
                  <a:pt x="29" y="544"/>
                  <a:pt x="0" y="516"/>
                </a:cubicBezTo>
                <a:cubicBezTo>
                  <a:pt x="1" y="460"/>
                  <a:pt x="12" y="365"/>
                  <a:pt x="67" y="3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92" name="Freeform 10"/>
          <p:cNvSpPr>
            <a:spLocks noEditPoints="1" noChangeArrowheads="1"/>
          </p:cNvSpPr>
          <p:nvPr/>
        </p:nvSpPr>
        <p:spPr bwMode="auto">
          <a:xfrm>
            <a:off x="4465638" y="2414588"/>
            <a:ext cx="534987" cy="736600"/>
          </a:xfrm>
          <a:custGeom>
            <a:avLst/>
            <a:gdLst>
              <a:gd name="T0" fmla="*/ 2147483646 w 765"/>
              <a:gd name="T1" fmla="*/ 2147483646 h 1043"/>
              <a:gd name="T2" fmla="*/ 2147483646 w 765"/>
              <a:gd name="T3" fmla="*/ 2147483646 h 1043"/>
              <a:gd name="T4" fmla="*/ 2147483646 w 765"/>
              <a:gd name="T5" fmla="*/ 2147483646 h 1043"/>
              <a:gd name="T6" fmla="*/ 2147483646 w 765"/>
              <a:gd name="T7" fmla="*/ 2147483646 h 1043"/>
              <a:gd name="T8" fmla="*/ 2147483646 w 765"/>
              <a:gd name="T9" fmla="*/ 2147483646 h 1043"/>
              <a:gd name="T10" fmla="*/ 2147483646 w 765"/>
              <a:gd name="T11" fmla="*/ 2147483646 h 1043"/>
              <a:gd name="T12" fmla="*/ 2147483646 w 765"/>
              <a:gd name="T13" fmla="*/ 2147483646 h 1043"/>
              <a:gd name="T14" fmla="*/ 2147483646 w 765"/>
              <a:gd name="T15" fmla="*/ 2147483646 h 1043"/>
              <a:gd name="T16" fmla="*/ 2147483646 w 765"/>
              <a:gd name="T17" fmla="*/ 2147483646 h 1043"/>
              <a:gd name="T18" fmla="*/ 2147483646 w 765"/>
              <a:gd name="T19" fmla="*/ 2147483646 h 1043"/>
              <a:gd name="T20" fmla="*/ 2147483646 w 765"/>
              <a:gd name="T21" fmla="*/ 2147483646 h 1043"/>
              <a:gd name="T22" fmla="*/ 2147483646 w 765"/>
              <a:gd name="T23" fmla="*/ 2147483646 h 1043"/>
              <a:gd name="T24" fmla="*/ 2147483646 w 765"/>
              <a:gd name="T25" fmla="*/ 2147483646 h 1043"/>
              <a:gd name="T26" fmla="*/ 2147483646 w 765"/>
              <a:gd name="T27" fmla="*/ 2147483646 h 1043"/>
              <a:gd name="T28" fmla="*/ 2147483646 w 765"/>
              <a:gd name="T29" fmla="*/ 2147483646 h 1043"/>
              <a:gd name="T30" fmla="*/ 2147483646 w 765"/>
              <a:gd name="T31" fmla="*/ 2147483646 h 1043"/>
              <a:gd name="T32" fmla="*/ 2147483646 w 765"/>
              <a:gd name="T33" fmla="*/ 2147483646 h 1043"/>
              <a:gd name="T34" fmla="*/ 2147483646 w 765"/>
              <a:gd name="T35" fmla="*/ 2147483646 h 1043"/>
              <a:gd name="T36" fmla="*/ 2147483646 w 765"/>
              <a:gd name="T37" fmla="*/ 2147483646 h 1043"/>
              <a:gd name="T38" fmla="*/ 2147483646 w 765"/>
              <a:gd name="T39" fmla="*/ 2147483646 h 1043"/>
              <a:gd name="T40" fmla="*/ 2147483646 w 765"/>
              <a:gd name="T41" fmla="*/ 2147483646 h 1043"/>
              <a:gd name="T42" fmla="*/ 2147483646 w 765"/>
              <a:gd name="T43" fmla="*/ 2147483646 h 1043"/>
              <a:gd name="T44" fmla="*/ 2147483646 w 765"/>
              <a:gd name="T45" fmla="*/ 2147483646 h 1043"/>
              <a:gd name="T46" fmla="*/ 2147483646 w 765"/>
              <a:gd name="T47" fmla="*/ 2147483646 h 1043"/>
              <a:gd name="T48" fmla="*/ 2147483646 w 765"/>
              <a:gd name="T49" fmla="*/ 2147483646 h 1043"/>
              <a:gd name="T50" fmla="*/ 2147483646 w 765"/>
              <a:gd name="T51" fmla="*/ 2147483646 h 1043"/>
              <a:gd name="T52" fmla="*/ 2147483646 w 765"/>
              <a:gd name="T53" fmla="*/ 2147483646 h 1043"/>
              <a:gd name="T54" fmla="*/ 2147483646 w 765"/>
              <a:gd name="T55" fmla="*/ 2147483646 h 1043"/>
              <a:gd name="T56" fmla="*/ 2147483646 w 765"/>
              <a:gd name="T57" fmla="*/ 2147483646 h 1043"/>
              <a:gd name="T58" fmla="*/ 2147483646 w 765"/>
              <a:gd name="T59" fmla="*/ 2147483646 h 1043"/>
              <a:gd name="T60" fmla="*/ 2147483646 w 765"/>
              <a:gd name="T61" fmla="*/ 2147483646 h 1043"/>
              <a:gd name="T62" fmla="*/ 2147483646 w 765"/>
              <a:gd name="T63" fmla="*/ 2147483646 h 1043"/>
              <a:gd name="T64" fmla="*/ 2147483646 w 765"/>
              <a:gd name="T65" fmla="*/ 2147483646 h 1043"/>
              <a:gd name="T66" fmla="*/ 2147483646 w 765"/>
              <a:gd name="T67" fmla="*/ 2147483646 h 1043"/>
              <a:gd name="T68" fmla="*/ 2147483646 w 765"/>
              <a:gd name="T69" fmla="*/ 2147483646 h 1043"/>
              <a:gd name="T70" fmla="*/ 2147483646 w 765"/>
              <a:gd name="T71" fmla="*/ 2147483646 h 1043"/>
              <a:gd name="T72" fmla="*/ 2147483646 w 765"/>
              <a:gd name="T73" fmla="*/ 2147483646 h 1043"/>
              <a:gd name="T74" fmla="*/ 2147483646 w 765"/>
              <a:gd name="T75" fmla="*/ 2147483646 h 1043"/>
              <a:gd name="T76" fmla="*/ 2147483646 w 765"/>
              <a:gd name="T77" fmla="*/ 2147483646 h 1043"/>
              <a:gd name="T78" fmla="*/ 2147483646 w 765"/>
              <a:gd name="T79" fmla="*/ 2147483646 h 1043"/>
              <a:gd name="T80" fmla="*/ 2147483646 w 765"/>
              <a:gd name="T81" fmla="*/ 2147483646 h 1043"/>
              <a:gd name="T82" fmla="*/ 2147483646 w 765"/>
              <a:gd name="T83" fmla="*/ 2147483646 h 1043"/>
              <a:gd name="T84" fmla="*/ 2147483646 w 765"/>
              <a:gd name="T85" fmla="*/ 2147483646 h 104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765"/>
              <a:gd name="T130" fmla="*/ 0 h 1043"/>
              <a:gd name="T131" fmla="*/ 765 w 765"/>
              <a:gd name="T132" fmla="*/ 1043 h 1043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765" h="1043">
                <a:moveTo>
                  <a:pt x="58" y="274"/>
                </a:moveTo>
                <a:cubicBezTo>
                  <a:pt x="58" y="245"/>
                  <a:pt x="72" y="230"/>
                  <a:pt x="101" y="230"/>
                </a:cubicBezTo>
                <a:lnTo>
                  <a:pt x="101" y="169"/>
                </a:lnTo>
                <a:cubicBezTo>
                  <a:pt x="48" y="170"/>
                  <a:pt x="0" y="204"/>
                  <a:pt x="0" y="256"/>
                </a:cubicBezTo>
                <a:lnTo>
                  <a:pt x="0" y="959"/>
                </a:lnTo>
                <a:cubicBezTo>
                  <a:pt x="0" y="1002"/>
                  <a:pt x="42" y="1043"/>
                  <a:pt x="85" y="1043"/>
                </a:cubicBezTo>
                <a:lnTo>
                  <a:pt x="681" y="1043"/>
                </a:lnTo>
                <a:cubicBezTo>
                  <a:pt x="723" y="1043"/>
                  <a:pt x="765" y="1002"/>
                  <a:pt x="765" y="959"/>
                </a:cubicBezTo>
                <a:lnTo>
                  <a:pt x="765" y="256"/>
                </a:lnTo>
                <a:cubicBezTo>
                  <a:pt x="765" y="204"/>
                  <a:pt x="718" y="170"/>
                  <a:pt x="665" y="169"/>
                </a:cubicBezTo>
                <a:lnTo>
                  <a:pt x="665" y="230"/>
                </a:lnTo>
                <a:cubicBezTo>
                  <a:pt x="693" y="230"/>
                  <a:pt x="707" y="245"/>
                  <a:pt x="707" y="274"/>
                </a:cubicBezTo>
                <a:lnTo>
                  <a:pt x="707" y="940"/>
                </a:lnTo>
                <a:cubicBezTo>
                  <a:pt x="707" y="961"/>
                  <a:pt x="698" y="983"/>
                  <a:pt x="678" y="983"/>
                </a:cubicBezTo>
                <a:lnTo>
                  <a:pt x="88" y="983"/>
                </a:lnTo>
                <a:cubicBezTo>
                  <a:pt x="65" y="983"/>
                  <a:pt x="58" y="959"/>
                  <a:pt x="58" y="935"/>
                </a:cubicBezTo>
                <a:lnTo>
                  <a:pt x="58" y="274"/>
                </a:lnTo>
                <a:close/>
                <a:moveTo>
                  <a:pt x="331" y="111"/>
                </a:moveTo>
                <a:cubicBezTo>
                  <a:pt x="331" y="87"/>
                  <a:pt x="354" y="63"/>
                  <a:pt x="379" y="63"/>
                </a:cubicBezTo>
                <a:lnTo>
                  <a:pt x="387" y="63"/>
                </a:lnTo>
                <a:cubicBezTo>
                  <a:pt x="411" y="63"/>
                  <a:pt x="434" y="87"/>
                  <a:pt x="434" y="111"/>
                </a:cubicBezTo>
                <a:lnTo>
                  <a:pt x="434" y="116"/>
                </a:lnTo>
                <a:cubicBezTo>
                  <a:pt x="434" y="143"/>
                  <a:pt x="411" y="166"/>
                  <a:pt x="384" y="166"/>
                </a:cubicBezTo>
                <a:lnTo>
                  <a:pt x="381" y="166"/>
                </a:lnTo>
                <a:cubicBezTo>
                  <a:pt x="354" y="166"/>
                  <a:pt x="331" y="143"/>
                  <a:pt x="331" y="116"/>
                </a:cubicBezTo>
                <a:lnTo>
                  <a:pt x="331" y="111"/>
                </a:lnTo>
                <a:close/>
                <a:moveTo>
                  <a:pt x="268" y="113"/>
                </a:moveTo>
                <a:lnTo>
                  <a:pt x="183" y="113"/>
                </a:lnTo>
                <a:cubicBezTo>
                  <a:pt x="154" y="113"/>
                  <a:pt x="140" y="127"/>
                  <a:pt x="140" y="156"/>
                </a:cubicBezTo>
                <a:lnTo>
                  <a:pt x="140" y="264"/>
                </a:lnTo>
                <a:cubicBezTo>
                  <a:pt x="140" y="282"/>
                  <a:pt x="152" y="301"/>
                  <a:pt x="170" y="301"/>
                </a:cubicBezTo>
                <a:lnTo>
                  <a:pt x="596" y="301"/>
                </a:lnTo>
                <a:cubicBezTo>
                  <a:pt x="613" y="301"/>
                  <a:pt x="625" y="282"/>
                  <a:pt x="625" y="264"/>
                </a:cubicBezTo>
                <a:lnTo>
                  <a:pt x="625" y="156"/>
                </a:lnTo>
                <a:cubicBezTo>
                  <a:pt x="625" y="127"/>
                  <a:pt x="612" y="113"/>
                  <a:pt x="583" y="113"/>
                </a:cubicBezTo>
                <a:lnTo>
                  <a:pt x="498" y="113"/>
                </a:lnTo>
                <a:cubicBezTo>
                  <a:pt x="498" y="55"/>
                  <a:pt x="448" y="0"/>
                  <a:pt x="392" y="0"/>
                </a:cubicBezTo>
                <a:lnTo>
                  <a:pt x="373" y="0"/>
                </a:lnTo>
                <a:cubicBezTo>
                  <a:pt x="317" y="0"/>
                  <a:pt x="268" y="55"/>
                  <a:pt x="268" y="113"/>
                </a:cubicBezTo>
                <a:close/>
                <a:moveTo>
                  <a:pt x="162" y="800"/>
                </a:moveTo>
                <a:cubicBezTo>
                  <a:pt x="162" y="794"/>
                  <a:pt x="164" y="792"/>
                  <a:pt x="170" y="792"/>
                </a:cubicBezTo>
                <a:lnTo>
                  <a:pt x="270" y="792"/>
                </a:lnTo>
                <a:lnTo>
                  <a:pt x="270" y="800"/>
                </a:lnTo>
                <a:cubicBezTo>
                  <a:pt x="270" y="809"/>
                  <a:pt x="228" y="833"/>
                  <a:pt x="220" y="837"/>
                </a:cubicBezTo>
                <a:cubicBezTo>
                  <a:pt x="213" y="831"/>
                  <a:pt x="197" y="816"/>
                  <a:pt x="186" y="816"/>
                </a:cubicBezTo>
                <a:lnTo>
                  <a:pt x="183" y="816"/>
                </a:lnTo>
                <a:cubicBezTo>
                  <a:pt x="176" y="816"/>
                  <a:pt x="167" y="826"/>
                  <a:pt x="167" y="832"/>
                </a:cubicBezTo>
                <a:lnTo>
                  <a:pt x="167" y="835"/>
                </a:lnTo>
                <a:cubicBezTo>
                  <a:pt x="167" y="842"/>
                  <a:pt x="204" y="882"/>
                  <a:pt x="212" y="882"/>
                </a:cubicBezTo>
                <a:lnTo>
                  <a:pt x="215" y="882"/>
                </a:lnTo>
                <a:cubicBezTo>
                  <a:pt x="220" y="882"/>
                  <a:pt x="262" y="848"/>
                  <a:pt x="270" y="843"/>
                </a:cubicBezTo>
                <a:cubicBezTo>
                  <a:pt x="270" y="857"/>
                  <a:pt x="276" y="903"/>
                  <a:pt x="262" y="903"/>
                </a:cubicBezTo>
                <a:lnTo>
                  <a:pt x="170" y="903"/>
                </a:lnTo>
                <a:cubicBezTo>
                  <a:pt x="164" y="903"/>
                  <a:pt x="162" y="902"/>
                  <a:pt x="162" y="895"/>
                </a:cubicBezTo>
                <a:lnTo>
                  <a:pt x="162" y="800"/>
                </a:lnTo>
                <a:close/>
                <a:moveTo>
                  <a:pt x="262" y="930"/>
                </a:moveTo>
                <a:cubicBezTo>
                  <a:pt x="312" y="930"/>
                  <a:pt x="294" y="875"/>
                  <a:pt x="297" y="829"/>
                </a:cubicBezTo>
                <a:cubicBezTo>
                  <a:pt x="298" y="806"/>
                  <a:pt x="357" y="785"/>
                  <a:pt x="363" y="763"/>
                </a:cubicBezTo>
                <a:lnTo>
                  <a:pt x="355" y="763"/>
                </a:lnTo>
                <a:cubicBezTo>
                  <a:pt x="337" y="763"/>
                  <a:pt x="310" y="780"/>
                  <a:pt x="297" y="787"/>
                </a:cubicBezTo>
                <a:cubicBezTo>
                  <a:pt x="290" y="777"/>
                  <a:pt x="284" y="766"/>
                  <a:pt x="268" y="766"/>
                </a:cubicBezTo>
                <a:lnTo>
                  <a:pt x="164" y="766"/>
                </a:lnTo>
                <a:cubicBezTo>
                  <a:pt x="149" y="766"/>
                  <a:pt x="135" y="780"/>
                  <a:pt x="135" y="795"/>
                </a:cubicBezTo>
                <a:lnTo>
                  <a:pt x="135" y="901"/>
                </a:lnTo>
                <a:cubicBezTo>
                  <a:pt x="135" y="919"/>
                  <a:pt x="151" y="930"/>
                  <a:pt x="170" y="930"/>
                </a:cubicBezTo>
                <a:lnTo>
                  <a:pt x="262" y="930"/>
                </a:lnTo>
                <a:close/>
                <a:moveTo>
                  <a:pt x="162" y="417"/>
                </a:moveTo>
                <a:cubicBezTo>
                  <a:pt x="162" y="411"/>
                  <a:pt x="164" y="409"/>
                  <a:pt x="170" y="409"/>
                </a:cubicBezTo>
                <a:lnTo>
                  <a:pt x="262" y="409"/>
                </a:lnTo>
                <a:cubicBezTo>
                  <a:pt x="268" y="409"/>
                  <a:pt x="270" y="411"/>
                  <a:pt x="270" y="417"/>
                </a:cubicBezTo>
                <a:cubicBezTo>
                  <a:pt x="270" y="424"/>
                  <a:pt x="225" y="454"/>
                  <a:pt x="220" y="454"/>
                </a:cubicBezTo>
                <a:cubicBezTo>
                  <a:pt x="214" y="454"/>
                  <a:pt x="201" y="433"/>
                  <a:pt x="186" y="433"/>
                </a:cubicBezTo>
                <a:cubicBezTo>
                  <a:pt x="178" y="433"/>
                  <a:pt x="167" y="441"/>
                  <a:pt x="167" y="449"/>
                </a:cubicBezTo>
                <a:lnTo>
                  <a:pt x="167" y="452"/>
                </a:lnTo>
                <a:cubicBezTo>
                  <a:pt x="167" y="462"/>
                  <a:pt x="203" y="497"/>
                  <a:pt x="212" y="502"/>
                </a:cubicBezTo>
                <a:lnTo>
                  <a:pt x="270" y="459"/>
                </a:lnTo>
                <a:lnTo>
                  <a:pt x="270" y="520"/>
                </a:lnTo>
                <a:lnTo>
                  <a:pt x="162" y="520"/>
                </a:lnTo>
                <a:lnTo>
                  <a:pt x="162" y="417"/>
                </a:lnTo>
                <a:close/>
                <a:moveTo>
                  <a:pt x="294" y="404"/>
                </a:moveTo>
                <a:cubicBezTo>
                  <a:pt x="291" y="390"/>
                  <a:pt x="279" y="383"/>
                  <a:pt x="262" y="383"/>
                </a:cubicBezTo>
                <a:lnTo>
                  <a:pt x="170" y="383"/>
                </a:lnTo>
                <a:cubicBezTo>
                  <a:pt x="151" y="383"/>
                  <a:pt x="135" y="394"/>
                  <a:pt x="135" y="412"/>
                </a:cubicBezTo>
                <a:lnTo>
                  <a:pt x="135" y="518"/>
                </a:lnTo>
                <a:cubicBezTo>
                  <a:pt x="135" y="533"/>
                  <a:pt x="149" y="547"/>
                  <a:pt x="164" y="547"/>
                </a:cubicBezTo>
                <a:lnTo>
                  <a:pt x="268" y="547"/>
                </a:lnTo>
                <a:cubicBezTo>
                  <a:pt x="309" y="547"/>
                  <a:pt x="297" y="481"/>
                  <a:pt x="296" y="440"/>
                </a:cubicBezTo>
                <a:lnTo>
                  <a:pt x="363" y="383"/>
                </a:lnTo>
                <a:cubicBezTo>
                  <a:pt x="363" y="383"/>
                  <a:pt x="358" y="380"/>
                  <a:pt x="358" y="380"/>
                </a:cubicBezTo>
                <a:cubicBezTo>
                  <a:pt x="331" y="380"/>
                  <a:pt x="310" y="403"/>
                  <a:pt x="294" y="404"/>
                </a:cubicBezTo>
                <a:close/>
                <a:moveTo>
                  <a:pt x="162" y="602"/>
                </a:moveTo>
                <a:lnTo>
                  <a:pt x="270" y="602"/>
                </a:lnTo>
                <a:lnTo>
                  <a:pt x="270" y="615"/>
                </a:lnTo>
                <a:lnTo>
                  <a:pt x="220" y="647"/>
                </a:lnTo>
                <a:lnTo>
                  <a:pt x="186" y="622"/>
                </a:lnTo>
                <a:cubicBezTo>
                  <a:pt x="178" y="627"/>
                  <a:pt x="167" y="630"/>
                  <a:pt x="167" y="642"/>
                </a:cubicBezTo>
                <a:cubicBezTo>
                  <a:pt x="167" y="650"/>
                  <a:pt x="205" y="692"/>
                  <a:pt x="212" y="692"/>
                </a:cubicBezTo>
                <a:cubicBezTo>
                  <a:pt x="224" y="692"/>
                  <a:pt x="257" y="656"/>
                  <a:pt x="270" y="652"/>
                </a:cubicBezTo>
                <a:lnTo>
                  <a:pt x="270" y="710"/>
                </a:lnTo>
                <a:lnTo>
                  <a:pt x="162" y="710"/>
                </a:lnTo>
                <a:lnTo>
                  <a:pt x="162" y="602"/>
                </a:lnTo>
                <a:close/>
                <a:moveTo>
                  <a:pt x="296" y="596"/>
                </a:moveTo>
                <a:cubicBezTo>
                  <a:pt x="291" y="587"/>
                  <a:pt x="285" y="576"/>
                  <a:pt x="270" y="576"/>
                </a:cubicBezTo>
                <a:lnTo>
                  <a:pt x="162" y="576"/>
                </a:lnTo>
                <a:cubicBezTo>
                  <a:pt x="148" y="576"/>
                  <a:pt x="135" y="589"/>
                  <a:pt x="135" y="602"/>
                </a:cubicBezTo>
                <a:lnTo>
                  <a:pt x="135" y="710"/>
                </a:lnTo>
                <a:cubicBezTo>
                  <a:pt x="135" y="724"/>
                  <a:pt x="148" y="737"/>
                  <a:pt x="162" y="737"/>
                </a:cubicBezTo>
                <a:lnTo>
                  <a:pt x="270" y="737"/>
                </a:lnTo>
                <a:cubicBezTo>
                  <a:pt x="309" y="737"/>
                  <a:pt x="297" y="669"/>
                  <a:pt x="296" y="630"/>
                </a:cubicBezTo>
                <a:lnTo>
                  <a:pt x="363" y="574"/>
                </a:lnTo>
                <a:lnTo>
                  <a:pt x="354" y="569"/>
                </a:lnTo>
                <a:lnTo>
                  <a:pt x="296" y="596"/>
                </a:lnTo>
                <a:close/>
                <a:moveTo>
                  <a:pt x="392" y="877"/>
                </a:moveTo>
                <a:cubicBezTo>
                  <a:pt x="392" y="883"/>
                  <a:pt x="394" y="885"/>
                  <a:pt x="400" y="885"/>
                </a:cubicBezTo>
                <a:lnTo>
                  <a:pt x="606" y="885"/>
                </a:lnTo>
                <a:cubicBezTo>
                  <a:pt x="613" y="885"/>
                  <a:pt x="614" y="883"/>
                  <a:pt x="614" y="877"/>
                </a:cubicBezTo>
                <a:lnTo>
                  <a:pt x="614" y="819"/>
                </a:lnTo>
                <a:cubicBezTo>
                  <a:pt x="614" y="813"/>
                  <a:pt x="613" y="811"/>
                  <a:pt x="606" y="811"/>
                </a:cubicBezTo>
                <a:lnTo>
                  <a:pt x="392" y="811"/>
                </a:lnTo>
                <a:lnTo>
                  <a:pt x="392" y="877"/>
                </a:lnTo>
                <a:close/>
                <a:moveTo>
                  <a:pt x="392" y="692"/>
                </a:moveTo>
                <a:lnTo>
                  <a:pt x="614" y="692"/>
                </a:lnTo>
                <a:lnTo>
                  <a:pt x="614" y="621"/>
                </a:lnTo>
                <a:lnTo>
                  <a:pt x="392" y="621"/>
                </a:lnTo>
                <a:lnTo>
                  <a:pt x="392" y="692"/>
                </a:lnTo>
                <a:close/>
                <a:moveTo>
                  <a:pt x="392" y="502"/>
                </a:moveTo>
                <a:lnTo>
                  <a:pt x="553" y="502"/>
                </a:lnTo>
                <a:lnTo>
                  <a:pt x="553" y="430"/>
                </a:lnTo>
                <a:lnTo>
                  <a:pt x="392" y="430"/>
                </a:lnTo>
                <a:lnTo>
                  <a:pt x="392" y="50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93" name="Freeform 11"/>
          <p:cNvSpPr>
            <a:spLocks noEditPoints="1" noChangeArrowheads="1"/>
          </p:cNvSpPr>
          <p:nvPr/>
        </p:nvSpPr>
        <p:spPr bwMode="auto">
          <a:xfrm>
            <a:off x="6991350" y="2436813"/>
            <a:ext cx="708025" cy="711200"/>
          </a:xfrm>
          <a:custGeom>
            <a:avLst/>
            <a:gdLst>
              <a:gd name="T0" fmla="*/ 2147483646 w 1011"/>
              <a:gd name="T1" fmla="*/ 2147483646 h 1011"/>
              <a:gd name="T2" fmla="*/ 2147483646 w 1011"/>
              <a:gd name="T3" fmla="*/ 2147483646 h 1011"/>
              <a:gd name="T4" fmla="*/ 2147483646 w 1011"/>
              <a:gd name="T5" fmla="*/ 2147483646 h 1011"/>
              <a:gd name="T6" fmla="*/ 2147483646 w 1011"/>
              <a:gd name="T7" fmla="*/ 2147483646 h 1011"/>
              <a:gd name="T8" fmla="*/ 2147483646 w 1011"/>
              <a:gd name="T9" fmla="*/ 2147483646 h 1011"/>
              <a:gd name="T10" fmla="*/ 2147483646 w 1011"/>
              <a:gd name="T11" fmla="*/ 2147483646 h 1011"/>
              <a:gd name="T12" fmla="*/ 2147483646 w 1011"/>
              <a:gd name="T13" fmla="*/ 2147483646 h 1011"/>
              <a:gd name="T14" fmla="*/ 2147483646 w 1011"/>
              <a:gd name="T15" fmla="*/ 2147483646 h 1011"/>
              <a:gd name="T16" fmla="*/ 2147483646 w 1011"/>
              <a:gd name="T17" fmla="*/ 2147483646 h 1011"/>
              <a:gd name="T18" fmla="*/ 2147483646 w 1011"/>
              <a:gd name="T19" fmla="*/ 0 h 1011"/>
              <a:gd name="T20" fmla="*/ 2147483646 w 1011"/>
              <a:gd name="T21" fmla="*/ 2147483646 h 1011"/>
              <a:gd name="T22" fmla="*/ 2147483646 w 1011"/>
              <a:gd name="T23" fmla="*/ 2147483646 h 1011"/>
              <a:gd name="T24" fmla="*/ 2147483646 w 1011"/>
              <a:gd name="T25" fmla="*/ 2147483646 h 1011"/>
              <a:gd name="T26" fmla="*/ 2147483646 w 1011"/>
              <a:gd name="T27" fmla="*/ 2147483646 h 1011"/>
              <a:gd name="T28" fmla="*/ 2147483646 w 1011"/>
              <a:gd name="T29" fmla="*/ 2147483646 h 1011"/>
              <a:gd name="T30" fmla="*/ 2147483646 w 1011"/>
              <a:gd name="T31" fmla="*/ 2147483646 h 1011"/>
              <a:gd name="T32" fmla="*/ 2147483646 w 1011"/>
              <a:gd name="T33" fmla="*/ 2147483646 h 1011"/>
              <a:gd name="T34" fmla="*/ 2147483646 w 1011"/>
              <a:gd name="T35" fmla="*/ 2147483646 h 1011"/>
              <a:gd name="T36" fmla="*/ 2147483646 w 1011"/>
              <a:gd name="T37" fmla="*/ 2147483646 h 1011"/>
              <a:gd name="T38" fmla="*/ 2147483646 w 1011"/>
              <a:gd name="T39" fmla="*/ 2147483646 h 1011"/>
              <a:gd name="T40" fmla="*/ 2147483646 w 1011"/>
              <a:gd name="T41" fmla="*/ 2147483646 h 1011"/>
              <a:gd name="T42" fmla="*/ 2147483646 w 1011"/>
              <a:gd name="T43" fmla="*/ 2147483646 h 1011"/>
              <a:gd name="T44" fmla="*/ 2147483646 w 1011"/>
              <a:gd name="T45" fmla="*/ 2147483646 h 1011"/>
              <a:gd name="T46" fmla="*/ 2147483646 w 1011"/>
              <a:gd name="T47" fmla="*/ 2147483646 h 1011"/>
              <a:gd name="T48" fmla="*/ 2147483646 w 1011"/>
              <a:gd name="T49" fmla="*/ 2147483646 h 1011"/>
              <a:gd name="T50" fmla="*/ 2147483646 w 1011"/>
              <a:gd name="T51" fmla="*/ 2147483646 h 1011"/>
              <a:gd name="T52" fmla="*/ 2147483646 w 1011"/>
              <a:gd name="T53" fmla="*/ 2147483646 h 1011"/>
              <a:gd name="T54" fmla="*/ 2147483646 w 1011"/>
              <a:gd name="T55" fmla="*/ 2147483646 h 1011"/>
              <a:gd name="T56" fmla="*/ 2147483646 w 1011"/>
              <a:gd name="T57" fmla="*/ 2147483646 h 1011"/>
              <a:gd name="T58" fmla="*/ 2147483646 w 1011"/>
              <a:gd name="T59" fmla="*/ 2147483646 h 1011"/>
              <a:gd name="T60" fmla="*/ 2147483646 w 1011"/>
              <a:gd name="T61" fmla="*/ 2147483646 h 1011"/>
              <a:gd name="T62" fmla="*/ 2147483646 w 1011"/>
              <a:gd name="T63" fmla="*/ 2147483646 h 1011"/>
              <a:gd name="T64" fmla="*/ 2147483646 w 1011"/>
              <a:gd name="T65" fmla="*/ 2147483646 h 1011"/>
              <a:gd name="T66" fmla="*/ 2147483646 w 1011"/>
              <a:gd name="T67" fmla="*/ 2147483646 h 1011"/>
              <a:gd name="T68" fmla="*/ 2147483646 w 1011"/>
              <a:gd name="T69" fmla="*/ 2147483646 h 1011"/>
              <a:gd name="T70" fmla="*/ 2147483646 w 1011"/>
              <a:gd name="T71" fmla="*/ 0 h 1011"/>
              <a:gd name="T72" fmla="*/ 0 w 1011"/>
              <a:gd name="T73" fmla="*/ 2147483646 h 1011"/>
              <a:gd name="T74" fmla="*/ 2147483646 w 1011"/>
              <a:gd name="T75" fmla="*/ 2147483646 h 1011"/>
              <a:gd name="T76" fmla="*/ 2147483646 w 1011"/>
              <a:gd name="T77" fmla="*/ 2147483646 h 1011"/>
              <a:gd name="T78" fmla="*/ 2147483646 w 1011"/>
              <a:gd name="T79" fmla="*/ 2147483646 h 1011"/>
              <a:gd name="T80" fmla="*/ 2147483646 w 1011"/>
              <a:gd name="T81" fmla="*/ 2147483646 h 1011"/>
              <a:gd name="T82" fmla="*/ 2147483646 w 1011"/>
              <a:gd name="T83" fmla="*/ 2147483646 h 101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011"/>
              <a:gd name="T127" fmla="*/ 0 h 1011"/>
              <a:gd name="T128" fmla="*/ 1011 w 1011"/>
              <a:gd name="T129" fmla="*/ 1011 h 101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011" h="1011">
                <a:moveTo>
                  <a:pt x="506" y="363"/>
                </a:moveTo>
                <a:cubicBezTo>
                  <a:pt x="427" y="363"/>
                  <a:pt x="364" y="427"/>
                  <a:pt x="364" y="505"/>
                </a:cubicBezTo>
                <a:cubicBezTo>
                  <a:pt x="364" y="584"/>
                  <a:pt x="427" y="648"/>
                  <a:pt x="506" y="648"/>
                </a:cubicBezTo>
                <a:cubicBezTo>
                  <a:pt x="584" y="648"/>
                  <a:pt x="648" y="584"/>
                  <a:pt x="648" y="505"/>
                </a:cubicBezTo>
                <a:cubicBezTo>
                  <a:pt x="648" y="478"/>
                  <a:pt x="640" y="452"/>
                  <a:pt x="626" y="430"/>
                </a:cubicBezTo>
                <a:lnTo>
                  <a:pt x="788" y="268"/>
                </a:lnTo>
                <a:lnTo>
                  <a:pt x="877" y="268"/>
                </a:lnTo>
                <a:lnTo>
                  <a:pt x="1011" y="134"/>
                </a:lnTo>
                <a:lnTo>
                  <a:pt x="882" y="129"/>
                </a:lnTo>
                <a:lnTo>
                  <a:pt x="877" y="0"/>
                </a:lnTo>
                <a:lnTo>
                  <a:pt x="743" y="134"/>
                </a:lnTo>
                <a:lnTo>
                  <a:pt x="743" y="223"/>
                </a:lnTo>
                <a:lnTo>
                  <a:pt x="581" y="385"/>
                </a:lnTo>
                <a:cubicBezTo>
                  <a:pt x="560" y="371"/>
                  <a:pt x="534" y="363"/>
                  <a:pt x="506" y="363"/>
                </a:cubicBezTo>
                <a:close/>
                <a:moveTo>
                  <a:pt x="735" y="505"/>
                </a:moveTo>
                <a:cubicBezTo>
                  <a:pt x="735" y="632"/>
                  <a:pt x="632" y="735"/>
                  <a:pt x="506" y="735"/>
                </a:cubicBezTo>
                <a:cubicBezTo>
                  <a:pt x="379" y="735"/>
                  <a:pt x="277" y="632"/>
                  <a:pt x="277" y="505"/>
                </a:cubicBezTo>
                <a:cubicBezTo>
                  <a:pt x="277" y="379"/>
                  <a:pt x="379" y="276"/>
                  <a:pt x="506" y="276"/>
                </a:cubicBezTo>
                <a:cubicBezTo>
                  <a:pt x="534" y="276"/>
                  <a:pt x="561" y="282"/>
                  <a:pt x="586" y="291"/>
                </a:cubicBezTo>
                <a:lnTo>
                  <a:pt x="652" y="225"/>
                </a:lnTo>
                <a:cubicBezTo>
                  <a:pt x="608" y="202"/>
                  <a:pt x="559" y="189"/>
                  <a:pt x="506" y="189"/>
                </a:cubicBezTo>
                <a:cubicBezTo>
                  <a:pt x="331" y="189"/>
                  <a:pt x="190" y="331"/>
                  <a:pt x="190" y="505"/>
                </a:cubicBezTo>
                <a:cubicBezTo>
                  <a:pt x="190" y="680"/>
                  <a:pt x="331" y="821"/>
                  <a:pt x="506" y="821"/>
                </a:cubicBezTo>
                <a:cubicBezTo>
                  <a:pt x="680" y="821"/>
                  <a:pt x="822" y="680"/>
                  <a:pt x="822" y="505"/>
                </a:cubicBezTo>
                <a:cubicBezTo>
                  <a:pt x="822" y="453"/>
                  <a:pt x="809" y="403"/>
                  <a:pt x="786" y="359"/>
                </a:cubicBezTo>
                <a:lnTo>
                  <a:pt x="720" y="425"/>
                </a:lnTo>
                <a:cubicBezTo>
                  <a:pt x="730" y="450"/>
                  <a:pt x="735" y="477"/>
                  <a:pt x="735" y="505"/>
                </a:cubicBezTo>
                <a:close/>
                <a:moveTo>
                  <a:pt x="878" y="331"/>
                </a:moveTo>
                <a:cubicBezTo>
                  <a:pt x="902" y="384"/>
                  <a:pt x="917" y="443"/>
                  <a:pt x="917" y="505"/>
                </a:cubicBezTo>
                <a:cubicBezTo>
                  <a:pt x="917" y="732"/>
                  <a:pt x="732" y="916"/>
                  <a:pt x="506" y="916"/>
                </a:cubicBezTo>
                <a:cubicBezTo>
                  <a:pt x="279" y="916"/>
                  <a:pt x="95" y="732"/>
                  <a:pt x="95" y="505"/>
                </a:cubicBezTo>
                <a:cubicBezTo>
                  <a:pt x="95" y="279"/>
                  <a:pt x="279" y="95"/>
                  <a:pt x="506" y="95"/>
                </a:cubicBezTo>
                <a:cubicBezTo>
                  <a:pt x="568" y="95"/>
                  <a:pt x="627" y="109"/>
                  <a:pt x="680" y="133"/>
                </a:cubicBezTo>
                <a:cubicBezTo>
                  <a:pt x="680" y="117"/>
                  <a:pt x="687" y="101"/>
                  <a:pt x="698" y="89"/>
                </a:cubicBezTo>
                <a:lnTo>
                  <a:pt x="733" y="54"/>
                </a:lnTo>
                <a:cubicBezTo>
                  <a:pt x="665" y="20"/>
                  <a:pt x="588" y="0"/>
                  <a:pt x="506" y="0"/>
                </a:cubicBezTo>
                <a:cubicBezTo>
                  <a:pt x="226" y="0"/>
                  <a:pt x="0" y="226"/>
                  <a:pt x="0" y="505"/>
                </a:cubicBezTo>
                <a:cubicBezTo>
                  <a:pt x="0" y="785"/>
                  <a:pt x="226" y="1011"/>
                  <a:pt x="506" y="1011"/>
                </a:cubicBezTo>
                <a:cubicBezTo>
                  <a:pt x="785" y="1011"/>
                  <a:pt x="1011" y="785"/>
                  <a:pt x="1011" y="505"/>
                </a:cubicBezTo>
                <a:cubicBezTo>
                  <a:pt x="1011" y="424"/>
                  <a:pt x="992" y="346"/>
                  <a:pt x="957" y="278"/>
                </a:cubicBezTo>
                <a:lnTo>
                  <a:pt x="922" y="313"/>
                </a:lnTo>
                <a:cubicBezTo>
                  <a:pt x="910" y="324"/>
                  <a:pt x="894" y="331"/>
                  <a:pt x="878" y="33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94" name="Freeform 12"/>
          <p:cNvSpPr>
            <a:spLocks noEditPoints="1" noChangeArrowheads="1"/>
          </p:cNvSpPr>
          <p:nvPr/>
        </p:nvSpPr>
        <p:spPr bwMode="auto">
          <a:xfrm>
            <a:off x="9626600" y="2428875"/>
            <a:ext cx="739775" cy="744538"/>
          </a:xfrm>
          <a:custGeom>
            <a:avLst/>
            <a:gdLst>
              <a:gd name="T0" fmla="*/ 2147483646 w 1057"/>
              <a:gd name="T1" fmla="*/ 2147483646 h 1057"/>
              <a:gd name="T2" fmla="*/ 2147483646 w 1057"/>
              <a:gd name="T3" fmla="*/ 2147483646 h 1057"/>
              <a:gd name="T4" fmla="*/ 2147483646 w 1057"/>
              <a:gd name="T5" fmla="*/ 2147483646 h 1057"/>
              <a:gd name="T6" fmla="*/ 2147483646 w 1057"/>
              <a:gd name="T7" fmla="*/ 2147483646 h 1057"/>
              <a:gd name="T8" fmla="*/ 2147483646 w 1057"/>
              <a:gd name="T9" fmla="*/ 2147483646 h 1057"/>
              <a:gd name="T10" fmla="*/ 2147483646 w 1057"/>
              <a:gd name="T11" fmla="*/ 2147483646 h 1057"/>
              <a:gd name="T12" fmla="*/ 2147483646 w 1057"/>
              <a:gd name="T13" fmla="*/ 2147483646 h 1057"/>
              <a:gd name="T14" fmla="*/ 2147483646 w 1057"/>
              <a:gd name="T15" fmla="*/ 2147483646 h 1057"/>
              <a:gd name="T16" fmla="*/ 2147483646 w 1057"/>
              <a:gd name="T17" fmla="*/ 2147483646 h 1057"/>
              <a:gd name="T18" fmla="*/ 2147483646 w 1057"/>
              <a:gd name="T19" fmla="*/ 2147483646 h 1057"/>
              <a:gd name="T20" fmla="*/ 2147483646 w 1057"/>
              <a:gd name="T21" fmla="*/ 2147483646 h 1057"/>
              <a:gd name="T22" fmla="*/ 2147483646 w 1057"/>
              <a:gd name="T23" fmla="*/ 2147483646 h 1057"/>
              <a:gd name="T24" fmla="*/ 2147483646 w 1057"/>
              <a:gd name="T25" fmla="*/ 0 h 1057"/>
              <a:gd name="T26" fmla="*/ 2147483646 w 1057"/>
              <a:gd name="T27" fmla="*/ 2147483646 h 1057"/>
              <a:gd name="T28" fmla="*/ 2147483646 w 1057"/>
              <a:gd name="T29" fmla="*/ 2147483646 h 1057"/>
              <a:gd name="T30" fmla="*/ 2147483646 w 1057"/>
              <a:gd name="T31" fmla="*/ 2147483646 h 1057"/>
              <a:gd name="T32" fmla="*/ 2147483646 w 1057"/>
              <a:gd name="T33" fmla="*/ 2147483646 h 1057"/>
              <a:gd name="T34" fmla="*/ 2147483646 w 1057"/>
              <a:gd name="T35" fmla="*/ 2147483646 h 1057"/>
              <a:gd name="T36" fmla="*/ 2147483646 w 1057"/>
              <a:gd name="T37" fmla="*/ 2147483646 h 1057"/>
              <a:gd name="T38" fmla="*/ 2147483646 w 1057"/>
              <a:gd name="T39" fmla="*/ 2147483646 h 1057"/>
              <a:gd name="T40" fmla="*/ 2147483646 w 1057"/>
              <a:gd name="T41" fmla="*/ 2147483646 h 1057"/>
              <a:gd name="T42" fmla="*/ 2147483646 w 1057"/>
              <a:gd name="T43" fmla="*/ 2147483646 h 1057"/>
              <a:gd name="T44" fmla="*/ 2147483646 w 1057"/>
              <a:gd name="T45" fmla="*/ 2147483646 h 1057"/>
              <a:gd name="T46" fmla="*/ 2147483646 w 1057"/>
              <a:gd name="T47" fmla="*/ 2147483646 h 1057"/>
              <a:gd name="T48" fmla="*/ 2147483646 w 1057"/>
              <a:gd name="T49" fmla="*/ 2147483646 h 1057"/>
              <a:gd name="T50" fmla="*/ 2147483646 w 1057"/>
              <a:gd name="T51" fmla="*/ 2147483646 h 1057"/>
              <a:gd name="T52" fmla="*/ 2147483646 w 1057"/>
              <a:gd name="T53" fmla="*/ 2147483646 h 1057"/>
              <a:gd name="T54" fmla="*/ 0 w 1057"/>
              <a:gd name="T55" fmla="*/ 2147483646 h 1057"/>
              <a:gd name="T56" fmla="*/ 2147483646 w 1057"/>
              <a:gd name="T57" fmla="*/ 2147483646 h 1057"/>
              <a:gd name="T58" fmla="*/ 2147483646 w 1057"/>
              <a:gd name="T59" fmla="*/ 2147483646 h 1057"/>
              <a:gd name="T60" fmla="*/ 2147483646 w 1057"/>
              <a:gd name="T61" fmla="*/ 2147483646 h 1057"/>
              <a:gd name="T62" fmla="*/ 2147483646 w 1057"/>
              <a:gd name="T63" fmla="*/ 2147483646 h 1057"/>
              <a:gd name="T64" fmla="*/ 2147483646 w 1057"/>
              <a:gd name="T65" fmla="*/ 2147483646 h 1057"/>
              <a:gd name="T66" fmla="*/ 2147483646 w 1057"/>
              <a:gd name="T67" fmla="*/ 2147483646 h 1057"/>
              <a:gd name="T68" fmla="*/ 2147483646 w 1057"/>
              <a:gd name="T69" fmla="*/ 2147483646 h 1057"/>
              <a:gd name="T70" fmla="*/ 2147483646 w 1057"/>
              <a:gd name="T71" fmla="*/ 2147483646 h 1057"/>
              <a:gd name="T72" fmla="*/ 2147483646 w 1057"/>
              <a:gd name="T73" fmla="*/ 2147483646 h 1057"/>
              <a:gd name="T74" fmla="*/ 2147483646 w 1057"/>
              <a:gd name="T75" fmla="*/ 2147483646 h 1057"/>
              <a:gd name="T76" fmla="*/ 2147483646 w 1057"/>
              <a:gd name="T77" fmla="*/ 2147483646 h 1057"/>
              <a:gd name="T78" fmla="*/ 2147483646 w 1057"/>
              <a:gd name="T79" fmla="*/ 2147483646 h 1057"/>
              <a:gd name="T80" fmla="*/ 2147483646 w 1057"/>
              <a:gd name="T81" fmla="*/ 2147483646 h 1057"/>
              <a:gd name="T82" fmla="*/ 2147483646 w 1057"/>
              <a:gd name="T83" fmla="*/ 2147483646 h 1057"/>
              <a:gd name="T84" fmla="*/ 2147483646 w 1057"/>
              <a:gd name="T85" fmla="*/ 2147483646 h 1057"/>
              <a:gd name="T86" fmla="*/ 2147483646 w 1057"/>
              <a:gd name="T87" fmla="*/ 2147483646 h 1057"/>
              <a:gd name="T88" fmla="*/ 2147483646 w 1057"/>
              <a:gd name="T89" fmla="*/ 2147483646 h 1057"/>
              <a:gd name="T90" fmla="*/ 2147483646 w 1057"/>
              <a:gd name="T91" fmla="*/ 2147483646 h 1057"/>
              <a:gd name="T92" fmla="*/ 2147483646 w 1057"/>
              <a:gd name="T93" fmla="*/ 2147483646 h 1057"/>
              <a:gd name="T94" fmla="*/ 2147483646 w 1057"/>
              <a:gd name="T95" fmla="*/ 2147483646 h 1057"/>
              <a:gd name="T96" fmla="*/ 2147483646 w 1057"/>
              <a:gd name="T97" fmla="*/ 2147483646 h 1057"/>
              <a:gd name="T98" fmla="*/ 2147483646 w 1057"/>
              <a:gd name="T99" fmla="*/ 2147483646 h 1057"/>
              <a:gd name="T100" fmla="*/ 2147483646 w 1057"/>
              <a:gd name="T101" fmla="*/ 2147483646 h 1057"/>
              <a:gd name="T102" fmla="*/ 2147483646 w 1057"/>
              <a:gd name="T103" fmla="*/ 2147483646 h 1057"/>
              <a:gd name="T104" fmla="*/ 2147483646 w 1057"/>
              <a:gd name="T105" fmla="*/ 2147483646 h 105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057"/>
              <a:gd name="T160" fmla="*/ 0 h 1057"/>
              <a:gd name="T161" fmla="*/ 1057 w 1057"/>
              <a:gd name="T162" fmla="*/ 1057 h 105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057" h="1057">
                <a:moveTo>
                  <a:pt x="940" y="833"/>
                </a:moveTo>
                <a:lnTo>
                  <a:pt x="728" y="623"/>
                </a:lnTo>
                <a:cubicBezTo>
                  <a:pt x="742" y="594"/>
                  <a:pt x="749" y="562"/>
                  <a:pt x="749" y="529"/>
                </a:cubicBezTo>
                <a:cubicBezTo>
                  <a:pt x="749" y="407"/>
                  <a:pt x="651" y="308"/>
                  <a:pt x="529" y="308"/>
                </a:cubicBezTo>
                <a:cubicBezTo>
                  <a:pt x="508" y="308"/>
                  <a:pt x="489" y="311"/>
                  <a:pt x="470" y="316"/>
                </a:cubicBezTo>
                <a:lnTo>
                  <a:pt x="564" y="410"/>
                </a:lnTo>
                <a:cubicBezTo>
                  <a:pt x="603" y="449"/>
                  <a:pt x="600" y="515"/>
                  <a:pt x="558" y="558"/>
                </a:cubicBezTo>
                <a:cubicBezTo>
                  <a:pt x="515" y="600"/>
                  <a:pt x="449" y="603"/>
                  <a:pt x="410" y="564"/>
                </a:cubicBezTo>
                <a:lnTo>
                  <a:pt x="316" y="470"/>
                </a:lnTo>
                <a:cubicBezTo>
                  <a:pt x="311" y="488"/>
                  <a:pt x="308" y="508"/>
                  <a:pt x="308" y="529"/>
                </a:cubicBezTo>
                <a:cubicBezTo>
                  <a:pt x="308" y="651"/>
                  <a:pt x="407" y="749"/>
                  <a:pt x="529" y="749"/>
                </a:cubicBezTo>
                <a:cubicBezTo>
                  <a:pt x="563" y="749"/>
                  <a:pt x="595" y="742"/>
                  <a:pt x="623" y="728"/>
                </a:cubicBezTo>
                <a:lnTo>
                  <a:pt x="835" y="938"/>
                </a:lnTo>
                <a:cubicBezTo>
                  <a:pt x="862" y="965"/>
                  <a:pt x="907" y="963"/>
                  <a:pt x="936" y="934"/>
                </a:cubicBezTo>
                <a:cubicBezTo>
                  <a:pt x="965" y="905"/>
                  <a:pt x="967" y="860"/>
                  <a:pt x="940" y="833"/>
                </a:cubicBezTo>
                <a:close/>
                <a:moveTo>
                  <a:pt x="991" y="431"/>
                </a:moveTo>
                <a:lnTo>
                  <a:pt x="969" y="431"/>
                </a:lnTo>
                <a:lnTo>
                  <a:pt x="919" y="430"/>
                </a:lnTo>
                <a:cubicBezTo>
                  <a:pt x="909" y="429"/>
                  <a:pt x="899" y="426"/>
                  <a:pt x="891" y="420"/>
                </a:cubicBezTo>
                <a:cubicBezTo>
                  <a:pt x="891" y="420"/>
                  <a:pt x="890" y="420"/>
                  <a:pt x="890" y="420"/>
                </a:cubicBezTo>
                <a:cubicBezTo>
                  <a:pt x="872" y="408"/>
                  <a:pt x="861" y="388"/>
                  <a:pt x="861" y="365"/>
                </a:cubicBezTo>
                <a:cubicBezTo>
                  <a:pt x="861" y="357"/>
                  <a:pt x="862" y="351"/>
                  <a:pt x="864" y="344"/>
                </a:cubicBezTo>
                <a:cubicBezTo>
                  <a:pt x="866" y="337"/>
                  <a:pt x="870" y="330"/>
                  <a:pt x="875" y="324"/>
                </a:cubicBezTo>
                <a:lnTo>
                  <a:pt x="886" y="313"/>
                </a:lnTo>
                <a:lnTo>
                  <a:pt x="911" y="288"/>
                </a:lnTo>
                <a:lnTo>
                  <a:pt x="926" y="273"/>
                </a:lnTo>
                <a:cubicBezTo>
                  <a:pt x="947" y="245"/>
                  <a:pt x="947" y="206"/>
                  <a:pt x="925" y="178"/>
                </a:cubicBezTo>
                <a:lnTo>
                  <a:pt x="881" y="134"/>
                </a:lnTo>
                <a:cubicBezTo>
                  <a:pt x="854" y="112"/>
                  <a:pt x="814" y="111"/>
                  <a:pt x="786" y="133"/>
                </a:cubicBezTo>
                <a:lnTo>
                  <a:pt x="771" y="147"/>
                </a:lnTo>
                <a:lnTo>
                  <a:pt x="736" y="183"/>
                </a:lnTo>
                <a:cubicBezTo>
                  <a:pt x="716" y="198"/>
                  <a:pt x="690" y="201"/>
                  <a:pt x="668" y="192"/>
                </a:cubicBezTo>
                <a:cubicBezTo>
                  <a:pt x="660" y="189"/>
                  <a:pt x="654" y="184"/>
                  <a:pt x="648" y="178"/>
                </a:cubicBezTo>
                <a:cubicBezTo>
                  <a:pt x="637" y="167"/>
                  <a:pt x="630" y="153"/>
                  <a:pt x="629" y="139"/>
                </a:cubicBezTo>
                <a:lnTo>
                  <a:pt x="629" y="123"/>
                </a:lnTo>
                <a:lnTo>
                  <a:pt x="629" y="88"/>
                </a:lnTo>
                <a:lnTo>
                  <a:pt x="629" y="67"/>
                </a:lnTo>
                <a:cubicBezTo>
                  <a:pt x="624" y="32"/>
                  <a:pt x="596" y="4"/>
                  <a:pt x="561" y="0"/>
                </a:cubicBezTo>
                <a:lnTo>
                  <a:pt x="499" y="0"/>
                </a:lnTo>
                <a:cubicBezTo>
                  <a:pt x="464" y="4"/>
                  <a:pt x="436" y="31"/>
                  <a:pt x="431" y="66"/>
                </a:cubicBezTo>
                <a:lnTo>
                  <a:pt x="431" y="88"/>
                </a:lnTo>
                <a:lnTo>
                  <a:pt x="431" y="123"/>
                </a:lnTo>
                <a:lnTo>
                  <a:pt x="431" y="138"/>
                </a:lnTo>
                <a:cubicBezTo>
                  <a:pt x="430" y="140"/>
                  <a:pt x="430" y="142"/>
                  <a:pt x="430" y="143"/>
                </a:cubicBezTo>
                <a:cubicBezTo>
                  <a:pt x="430" y="144"/>
                  <a:pt x="430" y="144"/>
                  <a:pt x="430" y="144"/>
                </a:cubicBezTo>
                <a:cubicBezTo>
                  <a:pt x="429" y="146"/>
                  <a:pt x="429" y="148"/>
                  <a:pt x="428" y="150"/>
                </a:cubicBezTo>
                <a:cubicBezTo>
                  <a:pt x="428" y="150"/>
                  <a:pt x="428" y="150"/>
                  <a:pt x="428" y="150"/>
                </a:cubicBezTo>
                <a:cubicBezTo>
                  <a:pt x="428" y="152"/>
                  <a:pt x="427" y="154"/>
                  <a:pt x="426" y="155"/>
                </a:cubicBezTo>
                <a:cubicBezTo>
                  <a:pt x="426" y="155"/>
                  <a:pt x="426" y="155"/>
                  <a:pt x="426" y="155"/>
                </a:cubicBezTo>
                <a:cubicBezTo>
                  <a:pt x="425" y="157"/>
                  <a:pt x="424" y="159"/>
                  <a:pt x="424" y="161"/>
                </a:cubicBezTo>
                <a:cubicBezTo>
                  <a:pt x="424" y="161"/>
                  <a:pt x="424" y="161"/>
                  <a:pt x="424" y="161"/>
                </a:cubicBezTo>
                <a:cubicBezTo>
                  <a:pt x="420" y="169"/>
                  <a:pt x="414" y="175"/>
                  <a:pt x="408" y="181"/>
                </a:cubicBezTo>
                <a:cubicBezTo>
                  <a:pt x="396" y="191"/>
                  <a:pt x="381" y="197"/>
                  <a:pt x="365" y="197"/>
                </a:cubicBezTo>
                <a:cubicBezTo>
                  <a:pt x="349" y="197"/>
                  <a:pt x="335" y="191"/>
                  <a:pt x="324" y="182"/>
                </a:cubicBezTo>
                <a:lnTo>
                  <a:pt x="313" y="171"/>
                </a:lnTo>
                <a:lnTo>
                  <a:pt x="288" y="146"/>
                </a:lnTo>
                <a:lnTo>
                  <a:pt x="273" y="131"/>
                </a:lnTo>
                <a:cubicBezTo>
                  <a:pt x="245" y="110"/>
                  <a:pt x="206" y="110"/>
                  <a:pt x="178" y="132"/>
                </a:cubicBezTo>
                <a:lnTo>
                  <a:pt x="134" y="176"/>
                </a:lnTo>
                <a:cubicBezTo>
                  <a:pt x="112" y="203"/>
                  <a:pt x="111" y="243"/>
                  <a:pt x="133" y="271"/>
                </a:cubicBezTo>
                <a:lnTo>
                  <a:pt x="148" y="286"/>
                </a:lnTo>
                <a:lnTo>
                  <a:pt x="183" y="322"/>
                </a:lnTo>
                <a:cubicBezTo>
                  <a:pt x="184" y="323"/>
                  <a:pt x="184" y="323"/>
                  <a:pt x="185" y="324"/>
                </a:cubicBezTo>
                <a:cubicBezTo>
                  <a:pt x="186" y="325"/>
                  <a:pt x="186" y="326"/>
                  <a:pt x="187" y="327"/>
                </a:cubicBezTo>
                <a:cubicBezTo>
                  <a:pt x="187" y="328"/>
                  <a:pt x="188" y="329"/>
                  <a:pt x="188" y="330"/>
                </a:cubicBezTo>
                <a:cubicBezTo>
                  <a:pt x="189" y="330"/>
                  <a:pt x="189" y="331"/>
                  <a:pt x="190" y="332"/>
                </a:cubicBezTo>
                <a:cubicBezTo>
                  <a:pt x="190" y="333"/>
                  <a:pt x="191" y="334"/>
                  <a:pt x="191" y="336"/>
                </a:cubicBezTo>
                <a:cubicBezTo>
                  <a:pt x="192" y="336"/>
                  <a:pt x="192" y="337"/>
                  <a:pt x="192" y="337"/>
                </a:cubicBezTo>
                <a:cubicBezTo>
                  <a:pt x="193" y="339"/>
                  <a:pt x="193" y="340"/>
                  <a:pt x="194" y="341"/>
                </a:cubicBezTo>
                <a:cubicBezTo>
                  <a:pt x="194" y="342"/>
                  <a:pt x="194" y="342"/>
                  <a:pt x="194" y="343"/>
                </a:cubicBezTo>
                <a:cubicBezTo>
                  <a:pt x="195" y="345"/>
                  <a:pt x="195" y="347"/>
                  <a:pt x="196" y="349"/>
                </a:cubicBezTo>
                <a:cubicBezTo>
                  <a:pt x="196" y="349"/>
                  <a:pt x="196" y="349"/>
                  <a:pt x="196" y="349"/>
                </a:cubicBezTo>
                <a:cubicBezTo>
                  <a:pt x="196" y="351"/>
                  <a:pt x="197" y="353"/>
                  <a:pt x="197" y="355"/>
                </a:cubicBezTo>
                <a:cubicBezTo>
                  <a:pt x="197" y="355"/>
                  <a:pt x="197" y="355"/>
                  <a:pt x="197" y="355"/>
                </a:cubicBezTo>
                <a:cubicBezTo>
                  <a:pt x="199" y="374"/>
                  <a:pt x="193" y="395"/>
                  <a:pt x="178" y="410"/>
                </a:cubicBezTo>
                <a:cubicBezTo>
                  <a:pt x="167" y="421"/>
                  <a:pt x="153" y="427"/>
                  <a:pt x="139" y="428"/>
                </a:cubicBezTo>
                <a:lnTo>
                  <a:pt x="123" y="428"/>
                </a:lnTo>
                <a:lnTo>
                  <a:pt x="88" y="428"/>
                </a:lnTo>
                <a:lnTo>
                  <a:pt x="67" y="428"/>
                </a:lnTo>
                <a:cubicBezTo>
                  <a:pt x="32" y="433"/>
                  <a:pt x="4" y="461"/>
                  <a:pt x="0" y="496"/>
                </a:cubicBezTo>
                <a:lnTo>
                  <a:pt x="0" y="558"/>
                </a:lnTo>
                <a:cubicBezTo>
                  <a:pt x="4" y="593"/>
                  <a:pt x="31" y="622"/>
                  <a:pt x="66" y="626"/>
                </a:cubicBezTo>
                <a:lnTo>
                  <a:pt x="88" y="626"/>
                </a:lnTo>
                <a:lnTo>
                  <a:pt x="138" y="627"/>
                </a:lnTo>
                <a:cubicBezTo>
                  <a:pt x="140" y="627"/>
                  <a:pt x="142" y="627"/>
                  <a:pt x="144" y="628"/>
                </a:cubicBezTo>
                <a:cubicBezTo>
                  <a:pt x="145" y="628"/>
                  <a:pt x="145" y="628"/>
                  <a:pt x="146" y="628"/>
                </a:cubicBezTo>
                <a:cubicBezTo>
                  <a:pt x="147" y="628"/>
                  <a:pt x="148" y="629"/>
                  <a:pt x="150" y="629"/>
                </a:cubicBezTo>
                <a:cubicBezTo>
                  <a:pt x="177" y="637"/>
                  <a:pt x="197" y="663"/>
                  <a:pt x="197" y="692"/>
                </a:cubicBezTo>
                <a:cubicBezTo>
                  <a:pt x="197" y="708"/>
                  <a:pt x="191" y="722"/>
                  <a:pt x="182" y="733"/>
                </a:cubicBezTo>
                <a:lnTo>
                  <a:pt x="171" y="744"/>
                </a:lnTo>
                <a:lnTo>
                  <a:pt x="146" y="769"/>
                </a:lnTo>
                <a:lnTo>
                  <a:pt x="131" y="784"/>
                </a:lnTo>
                <a:cubicBezTo>
                  <a:pt x="110" y="812"/>
                  <a:pt x="110" y="851"/>
                  <a:pt x="132" y="879"/>
                </a:cubicBezTo>
                <a:lnTo>
                  <a:pt x="176" y="923"/>
                </a:lnTo>
                <a:cubicBezTo>
                  <a:pt x="203" y="945"/>
                  <a:pt x="243" y="946"/>
                  <a:pt x="271" y="925"/>
                </a:cubicBezTo>
                <a:lnTo>
                  <a:pt x="286" y="910"/>
                </a:lnTo>
                <a:lnTo>
                  <a:pt x="322" y="874"/>
                </a:lnTo>
                <a:cubicBezTo>
                  <a:pt x="322" y="874"/>
                  <a:pt x="322" y="874"/>
                  <a:pt x="323" y="873"/>
                </a:cubicBezTo>
                <a:cubicBezTo>
                  <a:pt x="324" y="872"/>
                  <a:pt x="325" y="871"/>
                  <a:pt x="327" y="871"/>
                </a:cubicBezTo>
                <a:cubicBezTo>
                  <a:pt x="328" y="870"/>
                  <a:pt x="328" y="870"/>
                  <a:pt x="329" y="869"/>
                </a:cubicBezTo>
                <a:cubicBezTo>
                  <a:pt x="330" y="869"/>
                  <a:pt x="331" y="868"/>
                  <a:pt x="332" y="867"/>
                </a:cubicBezTo>
                <a:cubicBezTo>
                  <a:pt x="333" y="867"/>
                  <a:pt x="335" y="866"/>
                  <a:pt x="336" y="866"/>
                </a:cubicBezTo>
                <a:cubicBezTo>
                  <a:pt x="336" y="865"/>
                  <a:pt x="337" y="865"/>
                  <a:pt x="337" y="865"/>
                </a:cubicBezTo>
                <a:cubicBezTo>
                  <a:pt x="339" y="864"/>
                  <a:pt x="341" y="864"/>
                  <a:pt x="343" y="863"/>
                </a:cubicBezTo>
                <a:cubicBezTo>
                  <a:pt x="343" y="863"/>
                  <a:pt x="343" y="863"/>
                  <a:pt x="343" y="863"/>
                </a:cubicBezTo>
                <a:cubicBezTo>
                  <a:pt x="343" y="863"/>
                  <a:pt x="343" y="863"/>
                  <a:pt x="343" y="863"/>
                </a:cubicBezTo>
                <a:cubicBezTo>
                  <a:pt x="345" y="862"/>
                  <a:pt x="346" y="862"/>
                  <a:pt x="348" y="861"/>
                </a:cubicBezTo>
                <a:cubicBezTo>
                  <a:pt x="349" y="861"/>
                  <a:pt x="349" y="861"/>
                  <a:pt x="349" y="861"/>
                </a:cubicBezTo>
                <a:cubicBezTo>
                  <a:pt x="350" y="861"/>
                  <a:pt x="352" y="861"/>
                  <a:pt x="354" y="860"/>
                </a:cubicBezTo>
                <a:cubicBezTo>
                  <a:pt x="354" y="860"/>
                  <a:pt x="354" y="860"/>
                  <a:pt x="355" y="860"/>
                </a:cubicBezTo>
                <a:cubicBezTo>
                  <a:pt x="356" y="860"/>
                  <a:pt x="358" y="860"/>
                  <a:pt x="360" y="860"/>
                </a:cubicBezTo>
                <a:cubicBezTo>
                  <a:pt x="378" y="859"/>
                  <a:pt x="396" y="865"/>
                  <a:pt x="410" y="879"/>
                </a:cubicBezTo>
                <a:cubicBezTo>
                  <a:pt x="421" y="890"/>
                  <a:pt x="427" y="904"/>
                  <a:pt x="428" y="918"/>
                </a:cubicBezTo>
                <a:lnTo>
                  <a:pt x="428" y="934"/>
                </a:lnTo>
                <a:lnTo>
                  <a:pt x="428" y="969"/>
                </a:lnTo>
                <a:lnTo>
                  <a:pt x="428" y="990"/>
                </a:lnTo>
                <a:cubicBezTo>
                  <a:pt x="433" y="1025"/>
                  <a:pt x="461" y="1053"/>
                  <a:pt x="496" y="1057"/>
                </a:cubicBezTo>
                <a:lnTo>
                  <a:pt x="558" y="1057"/>
                </a:lnTo>
                <a:cubicBezTo>
                  <a:pt x="593" y="1053"/>
                  <a:pt x="622" y="1026"/>
                  <a:pt x="626" y="991"/>
                </a:cubicBezTo>
                <a:lnTo>
                  <a:pt x="626" y="969"/>
                </a:lnTo>
                <a:lnTo>
                  <a:pt x="627" y="934"/>
                </a:lnTo>
                <a:lnTo>
                  <a:pt x="627" y="919"/>
                </a:lnTo>
                <a:cubicBezTo>
                  <a:pt x="628" y="907"/>
                  <a:pt x="633" y="895"/>
                  <a:pt x="640" y="886"/>
                </a:cubicBezTo>
                <a:cubicBezTo>
                  <a:pt x="641" y="885"/>
                  <a:pt x="641" y="885"/>
                  <a:pt x="642" y="884"/>
                </a:cubicBezTo>
                <a:cubicBezTo>
                  <a:pt x="643" y="883"/>
                  <a:pt x="643" y="882"/>
                  <a:pt x="644" y="882"/>
                </a:cubicBezTo>
                <a:cubicBezTo>
                  <a:pt x="648" y="877"/>
                  <a:pt x="653" y="874"/>
                  <a:pt x="658" y="871"/>
                </a:cubicBezTo>
                <a:lnTo>
                  <a:pt x="658" y="870"/>
                </a:lnTo>
                <a:cubicBezTo>
                  <a:pt x="659" y="870"/>
                  <a:pt x="660" y="869"/>
                  <a:pt x="662" y="868"/>
                </a:cubicBezTo>
                <a:cubicBezTo>
                  <a:pt x="662" y="868"/>
                  <a:pt x="662" y="868"/>
                  <a:pt x="663" y="868"/>
                </a:cubicBezTo>
                <a:cubicBezTo>
                  <a:pt x="663" y="867"/>
                  <a:pt x="664" y="867"/>
                  <a:pt x="664" y="867"/>
                </a:cubicBezTo>
                <a:cubicBezTo>
                  <a:pt x="665" y="866"/>
                  <a:pt x="667" y="866"/>
                  <a:pt x="668" y="866"/>
                </a:cubicBezTo>
                <a:lnTo>
                  <a:pt x="609" y="807"/>
                </a:lnTo>
                <a:cubicBezTo>
                  <a:pt x="583" y="814"/>
                  <a:pt x="556" y="818"/>
                  <a:pt x="528" y="818"/>
                </a:cubicBezTo>
                <a:cubicBezTo>
                  <a:pt x="368" y="818"/>
                  <a:pt x="239" y="688"/>
                  <a:pt x="239" y="528"/>
                </a:cubicBezTo>
                <a:cubicBezTo>
                  <a:pt x="239" y="368"/>
                  <a:pt x="370" y="239"/>
                  <a:pt x="529" y="239"/>
                </a:cubicBezTo>
                <a:cubicBezTo>
                  <a:pt x="689" y="239"/>
                  <a:pt x="819" y="369"/>
                  <a:pt x="818" y="529"/>
                </a:cubicBezTo>
                <a:cubicBezTo>
                  <a:pt x="818" y="557"/>
                  <a:pt x="814" y="583"/>
                  <a:pt x="807" y="608"/>
                </a:cubicBezTo>
                <a:lnTo>
                  <a:pt x="866" y="666"/>
                </a:lnTo>
                <a:cubicBezTo>
                  <a:pt x="869" y="660"/>
                  <a:pt x="874" y="653"/>
                  <a:pt x="879" y="647"/>
                </a:cubicBezTo>
                <a:cubicBezTo>
                  <a:pt x="886" y="641"/>
                  <a:pt x="893" y="636"/>
                  <a:pt x="901" y="633"/>
                </a:cubicBezTo>
                <a:cubicBezTo>
                  <a:pt x="907" y="631"/>
                  <a:pt x="912" y="629"/>
                  <a:pt x="918" y="629"/>
                </a:cubicBezTo>
                <a:lnTo>
                  <a:pt x="934" y="629"/>
                </a:lnTo>
                <a:lnTo>
                  <a:pt x="969" y="629"/>
                </a:lnTo>
                <a:lnTo>
                  <a:pt x="990" y="629"/>
                </a:lnTo>
                <a:cubicBezTo>
                  <a:pt x="1025" y="624"/>
                  <a:pt x="1053" y="596"/>
                  <a:pt x="1057" y="561"/>
                </a:cubicBezTo>
                <a:lnTo>
                  <a:pt x="1057" y="499"/>
                </a:lnTo>
                <a:cubicBezTo>
                  <a:pt x="1054" y="464"/>
                  <a:pt x="1026" y="436"/>
                  <a:pt x="991" y="431"/>
                </a:cubicBezTo>
                <a:close/>
                <a:moveTo>
                  <a:pt x="883" y="919"/>
                </a:moveTo>
                <a:lnTo>
                  <a:pt x="883" y="919"/>
                </a:lnTo>
                <a:cubicBezTo>
                  <a:pt x="863" y="919"/>
                  <a:pt x="846" y="902"/>
                  <a:pt x="846" y="881"/>
                </a:cubicBezTo>
                <a:cubicBezTo>
                  <a:pt x="846" y="861"/>
                  <a:pt x="863" y="844"/>
                  <a:pt x="883" y="844"/>
                </a:cubicBezTo>
                <a:cubicBezTo>
                  <a:pt x="904" y="844"/>
                  <a:pt x="921" y="861"/>
                  <a:pt x="921" y="881"/>
                </a:cubicBezTo>
                <a:cubicBezTo>
                  <a:pt x="921" y="902"/>
                  <a:pt x="904" y="919"/>
                  <a:pt x="883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5" name="TextBox 44"/>
          <p:cNvSpPr txBox="1"/>
          <p:nvPr/>
        </p:nvSpPr>
        <p:spPr>
          <a:xfrm>
            <a:off x="1035050" y="3705225"/>
            <a:ext cx="20161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600" b="1" dirty="0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认识自我</a:t>
            </a:r>
            <a:endParaRPr lang="zh-CN" altLang="en-US" sz="3600" b="1" dirty="0">
              <a:solidFill>
                <a:schemeClr val="accent3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692525" y="3705225"/>
            <a:ext cx="2046288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600" b="1" dirty="0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环境分析</a:t>
            </a:r>
            <a:endParaRPr lang="zh-CN" altLang="en-US" sz="3600" b="1" dirty="0">
              <a:solidFill>
                <a:schemeClr val="accent3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248400" y="3705225"/>
            <a:ext cx="22320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600" b="1" dirty="0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职业定位</a:t>
            </a:r>
            <a:endParaRPr lang="zh-CN" altLang="en-US" sz="3600" b="1" dirty="0">
              <a:solidFill>
                <a:schemeClr val="accent3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918575" y="3705225"/>
            <a:ext cx="2147888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600" b="1" dirty="0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执行计划</a:t>
            </a:r>
            <a:endParaRPr lang="zh-CN" altLang="en-US" sz="3600" b="1" dirty="0">
              <a:solidFill>
                <a:schemeClr val="accent3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20499" name="TextBox 14"/>
          <p:cNvSpPr txBox="1">
            <a:spLocks noChangeArrowheads="1"/>
          </p:cNvSpPr>
          <p:nvPr/>
        </p:nvSpPr>
        <p:spPr bwMode="auto">
          <a:xfrm>
            <a:off x="1058863" y="4367213"/>
            <a:ext cx="19923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tx1"/>
                </a:solidFill>
                <a:sym typeface="Arial" panose="020B0604020202020204" pitchFamily="34" charset="0"/>
              </a:rPr>
              <a:t>分析自身的因素（内因）</a:t>
            </a:r>
            <a:endParaRPr lang="zh-CN" altLang="en-US" sz="180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20500" name="TextBox 51"/>
          <p:cNvSpPr txBox="1">
            <a:spLocks noChangeArrowheads="1"/>
          </p:cNvSpPr>
          <p:nvPr/>
        </p:nvSpPr>
        <p:spPr bwMode="auto">
          <a:xfrm>
            <a:off x="3584575" y="4367213"/>
            <a:ext cx="21542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tx1"/>
                </a:solidFill>
                <a:sym typeface="Arial" panose="020B0604020202020204" pitchFamily="34" charset="0"/>
              </a:rPr>
              <a:t>分析环境的因素（外因）</a:t>
            </a:r>
            <a:endParaRPr lang="zh-CN" altLang="en-US" sz="180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20501" name="TextBox 52"/>
          <p:cNvSpPr txBox="1">
            <a:spLocks noChangeArrowheads="1"/>
          </p:cNvSpPr>
          <p:nvPr/>
        </p:nvSpPr>
        <p:spPr bwMode="auto">
          <a:xfrm>
            <a:off x="6246813" y="4367213"/>
            <a:ext cx="22336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tx1"/>
                </a:solidFill>
                <a:sym typeface="Arial" panose="020B0604020202020204" pitchFamily="34" charset="0"/>
              </a:rPr>
              <a:t>根据内外因分析得出的职业定位</a:t>
            </a:r>
            <a:endParaRPr lang="zh-CN" altLang="en-US" sz="180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20502" name="TextBox 53"/>
          <p:cNvSpPr txBox="1">
            <a:spLocks noChangeArrowheads="1"/>
          </p:cNvSpPr>
          <p:nvPr/>
        </p:nvSpPr>
        <p:spPr bwMode="auto">
          <a:xfrm>
            <a:off x="8918575" y="4367213"/>
            <a:ext cx="21415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tx1"/>
                </a:solidFill>
                <a:sym typeface="Arial" panose="020B0604020202020204" pitchFamily="34" charset="0"/>
              </a:rPr>
              <a:t>如何执行规划好的路线</a:t>
            </a:r>
            <a:endParaRPr lang="zh-CN" altLang="en-US" sz="180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/>
          <p:cNvSpPr>
            <a:spLocks noChangeArrowheads="1"/>
          </p:cNvSpPr>
          <p:nvPr/>
        </p:nvSpPr>
        <p:spPr bwMode="auto">
          <a:xfrm>
            <a:off x="10983913" y="2268538"/>
            <a:ext cx="1212850" cy="2476500"/>
          </a:xfrm>
          <a:custGeom>
            <a:avLst/>
            <a:gdLst>
              <a:gd name="T0" fmla="*/ 2147483646 w 1722"/>
              <a:gd name="T1" fmla="*/ 2147483646 h 3490"/>
              <a:gd name="T2" fmla="*/ 2147483646 w 1722"/>
              <a:gd name="T3" fmla="*/ 2147483646 h 3490"/>
              <a:gd name="T4" fmla="*/ 2147483646 w 1722"/>
              <a:gd name="T5" fmla="*/ 2147483646 h 3490"/>
              <a:gd name="T6" fmla="*/ 2147483646 w 1722"/>
              <a:gd name="T7" fmla="*/ 0 h 3490"/>
              <a:gd name="T8" fmla="*/ 2147483646 w 1722"/>
              <a:gd name="T9" fmla="*/ 2147483646 h 34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2"/>
              <a:gd name="T16" fmla="*/ 0 h 3490"/>
              <a:gd name="T17" fmla="*/ 1722 w 1722"/>
              <a:gd name="T18" fmla="*/ 3490 h 34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2" h="3490">
                <a:moveTo>
                  <a:pt x="1722" y="3490"/>
                </a:moveTo>
                <a:lnTo>
                  <a:pt x="27" y="1794"/>
                </a:lnTo>
                <a:cubicBezTo>
                  <a:pt x="0" y="1767"/>
                  <a:pt x="0" y="1723"/>
                  <a:pt x="27" y="1695"/>
                </a:cubicBezTo>
                <a:lnTo>
                  <a:pt x="1722" y="0"/>
                </a:lnTo>
                <a:lnTo>
                  <a:pt x="1722" y="349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" name="Freeform 6"/>
          <p:cNvSpPr/>
          <p:nvPr/>
        </p:nvSpPr>
        <p:spPr bwMode="auto">
          <a:xfrm>
            <a:off x="10987088" y="1773238"/>
            <a:ext cx="1209675" cy="2476500"/>
          </a:xfrm>
          <a:custGeom>
            <a:avLst/>
            <a:gdLst>
              <a:gd name="T0" fmla="*/ 1718 w 1718"/>
              <a:gd name="T1" fmla="*/ 3490 h 3490"/>
              <a:gd name="T2" fmla="*/ 32 w 1718"/>
              <a:gd name="T3" fmla="*/ 1803 h 3490"/>
              <a:gd name="T4" fmla="*/ 32 w 1718"/>
              <a:gd name="T5" fmla="*/ 1687 h 3490"/>
              <a:gd name="T6" fmla="*/ 1718 w 1718"/>
              <a:gd name="T7" fmla="*/ 0 h 3490"/>
              <a:gd name="T8" fmla="*/ 1718 w 1718"/>
              <a:gd name="T9" fmla="*/ 3490 h 3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18" h="3490">
                <a:moveTo>
                  <a:pt x="1718" y="3490"/>
                </a:moveTo>
                <a:lnTo>
                  <a:pt x="32" y="1803"/>
                </a:lnTo>
                <a:cubicBezTo>
                  <a:pt x="0" y="1771"/>
                  <a:pt x="0" y="1719"/>
                  <a:pt x="32" y="1687"/>
                </a:cubicBezTo>
                <a:lnTo>
                  <a:pt x="1718" y="0"/>
                </a:lnTo>
                <a:lnTo>
                  <a:pt x="1718" y="3490"/>
                </a:lnTo>
                <a:close/>
              </a:path>
            </a:pathLst>
          </a:custGeom>
          <a:solidFill>
            <a:schemeClr val="bg1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1905000" y="2298700"/>
            <a:ext cx="9842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13800" b="1">
                <a:solidFill>
                  <a:schemeClr val="bg2"/>
                </a:solidFill>
                <a:ea typeface="宋体" panose="02010600030101010101" pitchFamily="2" charset="-122"/>
                <a:sym typeface="Arial" panose="020B0604020202020204" pitchFamily="34" charset="0"/>
              </a:rPr>
              <a:t>1</a:t>
            </a:r>
            <a:endParaRPr lang="zh-CN" altLang="zh-CN" b="1">
              <a:solidFill>
                <a:schemeClr val="bg2"/>
              </a:solidFill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3690938" y="2330450"/>
            <a:ext cx="6524625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8800" b="1">
                <a:solidFill>
                  <a:srgbClr val="FFFFFF"/>
                </a:solidFill>
                <a:sym typeface="Arial" panose="020B0604020202020204" pitchFamily="34" charset="0"/>
              </a:rPr>
              <a:t>认识自我</a:t>
            </a:r>
            <a:endParaRPr lang="zh-CN" altLang="en-US" sz="8800" b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8" name="Freeform 5"/>
          <p:cNvSpPr>
            <a:spLocks noChangeArrowheads="1"/>
          </p:cNvSpPr>
          <p:nvPr/>
        </p:nvSpPr>
        <p:spPr bwMode="auto">
          <a:xfrm>
            <a:off x="1433513" y="2392363"/>
            <a:ext cx="1927225" cy="1928812"/>
          </a:xfrm>
          <a:custGeom>
            <a:avLst/>
            <a:gdLst>
              <a:gd name="T0" fmla="*/ 0 w 2342"/>
              <a:gd name="T1" fmla="*/ 0 h 2342"/>
              <a:gd name="T2" fmla="*/ 2147483646 w 2342"/>
              <a:gd name="T3" fmla="*/ 0 h 2342"/>
              <a:gd name="T4" fmla="*/ 2147483646 w 2342"/>
              <a:gd name="T5" fmla="*/ 2147483646 h 2342"/>
              <a:gd name="T6" fmla="*/ 2147483646 w 2342"/>
              <a:gd name="T7" fmla="*/ 2147483646 h 2342"/>
              <a:gd name="T8" fmla="*/ 2147483646 w 2342"/>
              <a:gd name="T9" fmla="*/ 2147483646 h 2342"/>
              <a:gd name="T10" fmla="*/ 2147483646 w 2342"/>
              <a:gd name="T11" fmla="*/ 2147483646 h 2342"/>
              <a:gd name="T12" fmla="*/ 2147483646 w 2342"/>
              <a:gd name="T13" fmla="*/ 2147483646 h 2342"/>
              <a:gd name="T14" fmla="*/ 2147483646 w 2342"/>
              <a:gd name="T15" fmla="*/ 2147483646 h 2342"/>
              <a:gd name="T16" fmla="*/ 2147483646 w 2342"/>
              <a:gd name="T17" fmla="*/ 2147483646 h 2342"/>
              <a:gd name="T18" fmla="*/ 2147483646 w 2342"/>
              <a:gd name="T19" fmla="*/ 2147483646 h 2342"/>
              <a:gd name="T20" fmla="*/ 2147483646 w 2342"/>
              <a:gd name="T21" fmla="*/ 2147483646 h 2342"/>
              <a:gd name="T22" fmla="*/ 0 w 2342"/>
              <a:gd name="T23" fmla="*/ 2147483646 h 2342"/>
              <a:gd name="T24" fmla="*/ 0 w 2342"/>
              <a:gd name="T25" fmla="*/ 0 h 234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342"/>
              <a:gd name="T40" fmla="*/ 0 h 2342"/>
              <a:gd name="T41" fmla="*/ 2342 w 2342"/>
              <a:gd name="T42" fmla="*/ 2342 h 234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342" h="2342">
                <a:moveTo>
                  <a:pt x="0" y="0"/>
                </a:moveTo>
                <a:lnTo>
                  <a:pt x="2342" y="0"/>
                </a:lnTo>
                <a:lnTo>
                  <a:pt x="2342" y="560"/>
                </a:lnTo>
                <a:lnTo>
                  <a:pt x="2295" y="560"/>
                </a:lnTo>
                <a:lnTo>
                  <a:pt x="2295" y="47"/>
                </a:lnTo>
                <a:lnTo>
                  <a:pt x="47" y="47"/>
                </a:lnTo>
                <a:lnTo>
                  <a:pt x="47" y="2295"/>
                </a:lnTo>
                <a:lnTo>
                  <a:pt x="2295" y="2295"/>
                </a:lnTo>
                <a:lnTo>
                  <a:pt x="2295" y="1631"/>
                </a:lnTo>
                <a:lnTo>
                  <a:pt x="2342" y="1631"/>
                </a:lnTo>
                <a:lnTo>
                  <a:pt x="2342" y="2342"/>
                </a:lnTo>
                <a:lnTo>
                  <a:pt x="0" y="234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3690938" y="3613150"/>
            <a:ext cx="62245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chemeClr val="bg2"/>
                </a:solidFill>
                <a:sym typeface="Arial" panose="020B0604020202020204" pitchFamily="34" charset="0"/>
              </a:rPr>
              <a:t>内部因素是决定事物发展的主要因素，认清自我才能作出正确的选择。</a:t>
            </a:r>
            <a:endParaRPr lang="zh-CN" altLang="en-US" sz="2400">
              <a:solidFill>
                <a:schemeClr val="bg2"/>
              </a:solidFill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8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18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17" grpId="0"/>
      <p:bldP spid="18" grpId="0" animBg="1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ChangeArrowheads="1"/>
          </p:cNvSpPr>
          <p:nvPr/>
        </p:nvSpPr>
        <p:spPr bwMode="auto">
          <a:xfrm>
            <a:off x="0" y="223838"/>
            <a:ext cx="357188" cy="647700"/>
          </a:xfrm>
          <a:custGeom>
            <a:avLst/>
            <a:gdLst>
              <a:gd name="T0" fmla="*/ 0 w 519"/>
              <a:gd name="T1" fmla="*/ 2147483646 h 1050"/>
              <a:gd name="T2" fmla="*/ 2147483646 w 519"/>
              <a:gd name="T3" fmla="*/ 2147483646 h 1050"/>
              <a:gd name="T4" fmla="*/ 2147483646 w 519"/>
              <a:gd name="T5" fmla="*/ 2147483646 h 1050"/>
              <a:gd name="T6" fmla="*/ 0 w 519"/>
              <a:gd name="T7" fmla="*/ 0 h 1050"/>
              <a:gd name="T8" fmla="*/ 0 w 519"/>
              <a:gd name="T9" fmla="*/ 2147483646 h 10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9"/>
              <a:gd name="T16" fmla="*/ 0 h 1050"/>
              <a:gd name="T17" fmla="*/ 519 w 519"/>
              <a:gd name="T18" fmla="*/ 1050 h 10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9" h="1050">
                <a:moveTo>
                  <a:pt x="0" y="1050"/>
                </a:moveTo>
                <a:lnTo>
                  <a:pt x="510" y="540"/>
                </a:lnTo>
                <a:cubicBezTo>
                  <a:pt x="519" y="532"/>
                  <a:pt x="519" y="518"/>
                  <a:pt x="510" y="510"/>
                </a:cubicBezTo>
                <a:lnTo>
                  <a:pt x="0" y="0"/>
                </a:lnTo>
                <a:lnTo>
                  <a:pt x="0" y="1050"/>
                </a:lnTo>
                <a:close/>
              </a:path>
            </a:pathLst>
          </a:custGeom>
          <a:solidFill>
            <a:srgbClr val="5764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Freeform 6"/>
          <p:cNvSpPr>
            <a:spLocks noChangeArrowheads="1"/>
          </p:cNvSpPr>
          <p:nvPr/>
        </p:nvSpPr>
        <p:spPr bwMode="auto">
          <a:xfrm>
            <a:off x="0" y="63500"/>
            <a:ext cx="355600" cy="647700"/>
          </a:xfrm>
          <a:custGeom>
            <a:avLst/>
            <a:gdLst>
              <a:gd name="T0" fmla="*/ 0 w 518"/>
              <a:gd name="T1" fmla="*/ 2147483646 h 1051"/>
              <a:gd name="T2" fmla="*/ 2147483646 w 518"/>
              <a:gd name="T3" fmla="*/ 2147483646 h 1051"/>
              <a:gd name="T4" fmla="*/ 2147483646 w 518"/>
              <a:gd name="T5" fmla="*/ 2147483646 h 1051"/>
              <a:gd name="T6" fmla="*/ 0 w 518"/>
              <a:gd name="T7" fmla="*/ 0 h 1051"/>
              <a:gd name="T8" fmla="*/ 0 w 518"/>
              <a:gd name="T9" fmla="*/ 2147483646 h 10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8"/>
              <a:gd name="T16" fmla="*/ 0 h 1051"/>
              <a:gd name="T17" fmla="*/ 518 w 518"/>
              <a:gd name="T18" fmla="*/ 1051 h 10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8" h="1051">
                <a:moveTo>
                  <a:pt x="0" y="1051"/>
                </a:moveTo>
                <a:lnTo>
                  <a:pt x="508" y="543"/>
                </a:lnTo>
                <a:cubicBezTo>
                  <a:pt x="518" y="533"/>
                  <a:pt x="518" y="518"/>
                  <a:pt x="508" y="508"/>
                </a:cubicBezTo>
                <a:lnTo>
                  <a:pt x="0" y="0"/>
                </a:lnTo>
                <a:lnTo>
                  <a:pt x="0" y="10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481013" y="155575"/>
            <a:ext cx="3313112" cy="5857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b="1" dirty="0" smtClean="0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价值观</a:t>
            </a:r>
            <a:endParaRPr lang="zh-CN" altLang="en-US" b="1" dirty="0">
              <a:solidFill>
                <a:schemeClr val="accent3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209675" y="2635250"/>
            <a:ext cx="993775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000" dirty="0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由于小时候家庭贫寒，一直被教育要通过自己的努力奋斗，来改变自己的命运。所以我向往渴望成功，向往自由，要做一个成功的人，包括职业的和经济上。后来在学校里学习到唯物主义辩证法后，结合起自己的生活感悟，完全赞同唯物主义的世界观，形成了自己的客观务实的价值观。</a:t>
            </a:r>
            <a:endParaRPr lang="zh-CN" altLang="en-US" sz="2000" dirty="0">
              <a:solidFill>
                <a:schemeClr val="accent3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2" name="椭圆 1"/>
          <p:cNvSpPr>
            <a:spLocks noChangeArrowheads="1"/>
          </p:cNvSpPr>
          <p:nvPr/>
        </p:nvSpPr>
        <p:spPr bwMode="auto">
          <a:xfrm>
            <a:off x="2114550" y="1125538"/>
            <a:ext cx="1368425" cy="1366837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8" name="椭圆 7"/>
          <p:cNvSpPr>
            <a:spLocks noChangeArrowheads="1"/>
          </p:cNvSpPr>
          <p:nvPr/>
        </p:nvSpPr>
        <p:spPr bwMode="auto">
          <a:xfrm>
            <a:off x="4111625" y="1125538"/>
            <a:ext cx="1368425" cy="1366837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9" name="椭圆 8"/>
          <p:cNvSpPr>
            <a:spLocks noChangeArrowheads="1"/>
          </p:cNvSpPr>
          <p:nvPr/>
        </p:nvSpPr>
        <p:spPr bwMode="auto">
          <a:xfrm>
            <a:off x="6108700" y="1125538"/>
            <a:ext cx="1368425" cy="1366837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11" name="椭圆 10"/>
          <p:cNvSpPr>
            <a:spLocks noChangeArrowheads="1"/>
          </p:cNvSpPr>
          <p:nvPr/>
        </p:nvSpPr>
        <p:spPr bwMode="auto">
          <a:xfrm>
            <a:off x="8105775" y="1125538"/>
            <a:ext cx="1368425" cy="1366837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211388" y="1270000"/>
            <a:ext cx="11763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3200" b="1">
                <a:solidFill>
                  <a:schemeClr val="bg2"/>
                </a:solidFill>
                <a:sym typeface="Arial" panose="020B0604020202020204" pitchFamily="34" charset="0"/>
              </a:rPr>
              <a:t>客观务实</a:t>
            </a:r>
            <a:endParaRPr lang="zh-CN" altLang="en-US" sz="3200" b="1">
              <a:solidFill>
                <a:schemeClr val="bg2"/>
              </a:solidFill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216400" y="1270000"/>
            <a:ext cx="11779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3200" b="1">
                <a:solidFill>
                  <a:schemeClr val="bg2"/>
                </a:solidFill>
                <a:sym typeface="Arial" panose="020B0604020202020204" pitchFamily="34" charset="0"/>
              </a:rPr>
              <a:t>向往自由</a:t>
            </a:r>
            <a:endParaRPr lang="zh-CN" altLang="en-US" sz="3200" b="1">
              <a:solidFill>
                <a:schemeClr val="bg2"/>
              </a:solidFill>
              <a:sym typeface="Arial" panose="020B0604020202020204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196013" y="1270000"/>
            <a:ext cx="11763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3200" b="1">
                <a:solidFill>
                  <a:schemeClr val="bg2"/>
                </a:solidFill>
                <a:sym typeface="Arial" panose="020B0604020202020204" pitchFamily="34" charset="0"/>
              </a:rPr>
              <a:t>愿意奋斗</a:t>
            </a:r>
            <a:endParaRPr lang="zh-CN" altLang="en-US" sz="3200" b="1">
              <a:solidFill>
                <a:schemeClr val="bg2"/>
              </a:solidFill>
              <a:sym typeface="Arial" panose="020B0604020202020204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8202613" y="1270000"/>
            <a:ext cx="11763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3200" b="1">
                <a:solidFill>
                  <a:schemeClr val="bg2"/>
                </a:solidFill>
                <a:sym typeface="Arial" panose="020B0604020202020204" pitchFamily="34" charset="0"/>
              </a:rPr>
              <a:t>渴望成功</a:t>
            </a:r>
            <a:endParaRPr lang="zh-CN" altLang="en-US" sz="3200" b="1">
              <a:solidFill>
                <a:schemeClr val="bg2"/>
              </a:solidFill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209675" y="5013325"/>
            <a:ext cx="993775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000" dirty="0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工作的目的和价值在于不断为社会和他人创造价值，同时得到社会的肯定，能获得优厚的报酬，也能在这种创造过程中得到快乐。使自己有足够的财力去获得自己想要的东西，使生活过得较为富足。也希望一起工作的同事能共同协作、相互扶持、共同进步。</a:t>
            </a:r>
            <a:endParaRPr lang="zh-CN" altLang="en-US" sz="2000" dirty="0">
              <a:solidFill>
                <a:schemeClr val="accent3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289050" y="4394200"/>
            <a:ext cx="9858375" cy="4302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chemeClr val="bg2"/>
                </a:solidFill>
                <a:sym typeface="Arial" panose="020B0604020202020204" pitchFamily="34" charset="0"/>
              </a:rPr>
              <a:t>我的职业价值观（进行过职业价值观测试）：</a:t>
            </a:r>
            <a:endParaRPr lang="zh-CN" altLang="en-US" b="1">
              <a:solidFill>
                <a:schemeClr val="bg2"/>
              </a:solidFill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80"/>
                            </p:stCondLst>
                            <p:childTnLst>
                              <p:par>
                                <p:cTn id="2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80"/>
                            </p:stCondLst>
                            <p:childTnLst>
                              <p:par>
                                <p:cTn id="4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98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480"/>
                            </p:stCondLst>
                            <p:childTnLst>
                              <p:par>
                                <p:cTn id="7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98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/>
      <p:bldP spid="24" grpId="0"/>
      <p:bldP spid="2" grpId="0" animBg="1"/>
      <p:bldP spid="8" grpId="0" animBg="1"/>
      <p:bldP spid="9" grpId="0" animBg="1"/>
      <p:bldP spid="11" grpId="0" animBg="1"/>
      <p:bldP spid="3" grpId="0"/>
      <p:bldP spid="14" grpId="0"/>
      <p:bldP spid="15" grpId="0"/>
      <p:bldP spid="16" grpId="0"/>
      <p:bldP spid="17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ChangeArrowheads="1"/>
          </p:cNvSpPr>
          <p:nvPr/>
        </p:nvSpPr>
        <p:spPr bwMode="auto">
          <a:xfrm>
            <a:off x="0" y="223838"/>
            <a:ext cx="357188" cy="647700"/>
          </a:xfrm>
          <a:custGeom>
            <a:avLst/>
            <a:gdLst>
              <a:gd name="T0" fmla="*/ 0 w 519"/>
              <a:gd name="T1" fmla="*/ 2147483646 h 1050"/>
              <a:gd name="T2" fmla="*/ 2147483646 w 519"/>
              <a:gd name="T3" fmla="*/ 2147483646 h 1050"/>
              <a:gd name="T4" fmla="*/ 2147483646 w 519"/>
              <a:gd name="T5" fmla="*/ 2147483646 h 1050"/>
              <a:gd name="T6" fmla="*/ 0 w 519"/>
              <a:gd name="T7" fmla="*/ 0 h 1050"/>
              <a:gd name="T8" fmla="*/ 0 w 519"/>
              <a:gd name="T9" fmla="*/ 2147483646 h 10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9"/>
              <a:gd name="T16" fmla="*/ 0 h 1050"/>
              <a:gd name="T17" fmla="*/ 519 w 519"/>
              <a:gd name="T18" fmla="*/ 1050 h 10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9" h="1050">
                <a:moveTo>
                  <a:pt x="0" y="1050"/>
                </a:moveTo>
                <a:lnTo>
                  <a:pt x="510" y="540"/>
                </a:lnTo>
                <a:cubicBezTo>
                  <a:pt x="519" y="532"/>
                  <a:pt x="519" y="518"/>
                  <a:pt x="510" y="510"/>
                </a:cubicBezTo>
                <a:lnTo>
                  <a:pt x="0" y="0"/>
                </a:lnTo>
                <a:lnTo>
                  <a:pt x="0" y="1050"/>
                </a:lnTo>
                <a:close/>
              </a:path>
            </a:pathLst>
          </a:custGeom>
          <a:solidFill>
            <a:srgbClr val="5764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Freeform 6"/>
          <p:cNvSpPr>
            <a:spLocks noChangeArrowheads="1"/>
          </p:cNvSpPr>
          <p:nvPr/>
        </p:nvSpPr>
        <p:spPr bwMode="auto">
          <a:xfrm>
            <a:off x="0" y="63500"/>
            <a:ext cx="355600" cy="647700"/>
          </a:xfrm>
          <a:custGeom>
            <a:avLst/>
            <a:gdLst>
              <a:gd name="T0" fmla="*/ 0 w 518"/>
              <a:gd name="T1" fmla="*/ 2147483646 h 1051"/>
              <a:gd name="T2" fmla="*/ 2147483646 w 518"/>
              <a:gd name="T3" fmla="*/ 2147483646 h 1051"/>
              <a:gd name="T4" fmla="*/ 2147483646 w 518"/>
              <a:gd name="T5" fmla="*/ 2147483646 h 1051"/>
              <a:gd name="T6" fmla="*/ 0 w 518"/>
              <a:gd name="T7" fmla="*/ 0 h 1051"/>
              <a:gd name="T8" fmla="*/ 0 w 518"/>
              <a:gd name="T9" fmla="*/ 2147483646 h 10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8"/>
              <a:gd name="T16" fmla="*/ 0 h 1051"/>
              <a:gd name="T17" fmla="*/ 518 w 518"/>
              <a:gd name="T18" fmla="*/ 1051 h 10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8" h="1051">
                <a:moveTo>
                  <a:pt x="0" y="1051"/>
                </a:moveTo>
                <a:lnTo>
                  <a:pt x="508" y="543"/>
                </a:lnTo>
                <a:cubicBezTo>
                  <a:pt x="518" y="533"/>
                  <a:pt x="518" y="518"/>
                  <a:pt x="508" y="508"/>
                </a:cubicBezTo>
                <a:lnTo>
                  <a:pt x="0" y="0"/>
                </a:lnTo>
                <a:lnTo>
                  <a:pt x="0" y="10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481013" y="155575"/>
            <a:ext cx="4752975" cy="5857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b="1" dirty="0" smtClean="0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性格、兴趣及胜任能力</a:t>
            </a:r>
            <a:endParaRPr lang="zh-CN" altLang="en-US" b="1" dirty="0">
              <a:solidFill>
                <a:schemeClr val="accent3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6" name="对角圆角矩形 5"/>
          <p:cNvSpPr/>
          <p:nvPr/>
        </p:nvSpPr>
        <p:spPr bwMode="auto">
          <a:xfrm>
            <a:off x="1227138" y="985838"/>
            <a:ext cx="1762125" cy="520700"/>
          </a:xfrm>
          <a:prstGeom prst="round2Diag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708150" y="977900"/>
            <a:ext cx="8001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chemeClr val="bg2"/>
                </a:solidFill>
                <a:sym typeface="Arial" panose="020B0604020202020204" pitchFamily="34" charset="0"/>
              </a:rPr>
              <a:t>性格</a:t>
            </a:r>
            <a:endParaRPr lang="zh-CN" altLang="en-US" sz="2400" b="1">
              <a:solidFill>
                <a:schemeClr val="bg2"/>
              </a:solidFill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92200" y="1547813"/>
            <a:ext cx="9758363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000" dirty="0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比较外向，开朗，幽默</a:t>
            </a:r>
            <a:r>
              <a:rPr lang="en-US" altLang="zh-CN" sz="2000" dirty="0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,</a:t>
            </a:r>
            <a:r>
              <a:rPr lang="zh-CN" altLang="en-US" sz="2000" dirty="0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乐观的。也很率性。喜欢交朋友，擅长于与人沟通，人际关系佳，忠实可靠。</a:t>
            </a:r>
            <a:endParaRPr lang="zh-CN" altLang="en-US" sz="2000" dirty="0">
              <a:solidFill>
                <a:schemeClr val="accent3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9" name="对角圆角矩形 8"/>
          <p:cNvSpPr/>
          <p:nvPr/>
        </p:nvSpPr>
        <p:spPr bwMode="auto">
          <a:xfrm>
            <a:off x="1227138" y="2500313"/>
            <a:ext cx="1762125" cy="522287"/>
          </a:xfrm>
          <a:prstGeom prst="round2Diag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708150" y="2492375"/>
            <a:ext cx="8001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chemeClr val="bg2"/>
                </a:solidFill>
                <a:sym typeface="Arial" panose="020B0604020202020204" pitchFamily="34" charset="0"/>
              </a:rPr>
              <a:t>兴趣</a:t>
            </a:r>
            <a:endParaRPr lang="zh-CN" altLang="en-US" sz="2400" b="1">
              <a:solidFill>
                <a:schemeClr val="bg2"/>
              </a:solidFill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92200" y="3049588"/>
            <a:ext cx="975836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000" dirty="0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平常喜欢打篮球</a:t>
            </a:r>
            <a:r>
              <a:rPr lang="en-US" altLang="zh-CN" sz="2000" dirty="0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,</a:t>
            </a:r>
            <a:r>
              <a:rPr lang="zh-CN" altLang="en-US" sz="2000" dirty="0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听音乐，逛街，交朋友。还喜欢上网，看些小说，喜欢看各种杂志类书籍。积极的培养各方面的兴趣，比如学吉他，对辩论方面的知识也很想去了解</a:t>
            </a:r>
            <a:r>
              <a:rPr lang="en-US" altLang="zh-CN" sz="2000" dirty="0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,</a:t>
            </a:r>
            <a:r>
              <a:rPr lang="zh-CN" altLang="en-US" sz="2000" dirty="0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想成为全方面人才。</a:t>
            </a:r>
            <a:endParaRPr lang="zh-CN" altLang="en-US" sz="2000" dirty="0">
              <a:solidFill>
                <a:schemeClr val="accent3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15" name="对角圆角矩形 14"/>
          <p:cNvSpPr/>
          <p:nvPr/>
        </p:nvSpPr>
        <p:spPr bwMode="auto">
          <a:xfrm>
            <a:off x="1227138" y="4371975"/>
            <a:ext cx="1762125" cy="522288"/>
          </a:xfrm>
          <a:prstGeom prst="round2Diag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1708150" y="4365625"/>
            <a:ext cx="8001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chemeClr val="bg2"/>
                </a:solidFill>
                <a:sym typeface="Arial" panose="020B0604020202020204" pitchFamily="34" charset="0"/>
              </a:rPr>
              <a:t>能力</a:t>
            </a:r>
            <a:endParaRPr lang="zh-CN" altLang="en-US" sz="2400" b="1">
              <a:solidFill>
                <a:schemeClr val="bg2"/>
              </a:solidFill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092200" y="4894263"/>
            <a:ext cx="9758363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000" dirty="0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计算机应用，</a:t>
            </a:r>
            <a:r>
              <a:rPr lang="en-US" altLang="zh-CN" sz="2000" dirty="0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office</a:t>
            </a:r>
            <a:r>
              <a:rPr lang="zh-CN" altLang="en-US" sz="2000" dirty="0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软件应，听从指挥，有计划有思考的去完成一件任务。有责任心，上进心，做事认真投入</a:t>
            </a:r>
            <a:r>
              <a:rPr lang="en-US" altLang="zh-CN" sz="2000" dirty="0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,</a:t>
            </a:r>
            <a:r>
              <a:rPr lang="zh-CN" altLang="en-US" sz="2000" dirty="0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擅长想象思维。可以充分发挥善于运用抽象思维、逻辑推理等能力来分析解决问题的优势，发扬独立钻研的学习精神。由于参加学生会和长期担任班干部</a:t>
            </a:r>
            <a:r>
              <a:rPr lang="en-US" altLang="zh-CN" sz="2000" dirty="0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,</a:t>
            </a:r>
            <a:r>
              <a:rPr lang="zh-CN" altLang="en-US" sz="2000" dirty="0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有丰富得管理经验</a:t>
            </a:r>
            <a:r>
              <a:rPr lang="en-US" altLang="zh-CN" sz="2000" dirty="0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,</a:t>
            </a:r>
            <a:r>
              <a:rPr lang="zh-CN" altLang="en-US" sz="2000" dirty="0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实践能力强。但缺乏耐心、毅力。</a:t>
            </a:r>
            <a:endParaRPr lang="zh-CN" altLang="en-US" sz="2000" dirty="0">
              <a:solidFill>
                <a:schemeClr val="accent3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9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9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9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59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759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259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759"/>
                            </p:stCondLst>
                            <p:childTnLst>
                              <p:par>
                                <p:cTn id="5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259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759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/>
      <p:bldP spid="7" grpId="0"/>
      <p:bldP spid="8" grpId="0"/>
      <p:bldP spid="11" grpId="0"/>
      <p:bldP spid="14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ChangeArrowheads="1"/>
          </p:cNvSpPr>
          <p:nvPr/>
        </p:nvSpPr>
        <p:spPr bwMode="auto">
          <a:xfrm>
            <a:off x="0" y="223838"/>
            <a:ext cx="357188" cy="647700"/>
          </a:xfrm>
          <a:custGeom>
            <a:avLst/>
            <a:gdLst>
              <a:gd name="T0" fmla="*/ 0 w 519"/>
              <a:gd name="T1" fmla="*/ 2147483646 h 1050"/>
              <a:gd name="T2" fmla="*/ 2147483646 w 519"/>
              <a:gd name="T3" fmla="*/ 2147483646 h 1050"/>
              <a:gd name="T4" fmla="*/ 2147483646 w 519"/>
              <a:gd name="T5" fmla="*/ 2147483646 h 1050"/>
              <a:gd name="T6" fmla="*/ 0 w 519"/>
              <a:gd name="T7" fmla="*/ 0 h 1050"/>
              <a:gd name="T8" fmla="*/ 0 w 519"/>
              <a:gd name="T9" fmla="*/ 2147483646 h 10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9"/>
              <a:gd name="T16" fmla="*/ 0 h 1050"/>
              <a:gd name="T17" fmla="*/ 519 w 519"/>
              <a:gd name="T18" fmla="*/ 1050 h 10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9" h="1050">
                <a:moveTo>
                  <a:pt x="0" y="1050"/>
                </a:moveTo>
                <a:lnTo>
                  <a:pt x="510" y="540"/>
                </a:lnTo>
                <a:cubicBezTo>
                  <a:pt x="519" y="532"/>
                  <a:pt x="519" y="518"/>
                  <a:pt x="510" y="510"/>
                </a:cubicBezTo>
                <a:lnTo>
                  <a:pt x="0" y="0"/>
                </a:lnTo>
                <a:lnTo>
                  <a:pt x="0" y="1050"/>
                </a:lnTo>
                <a:close/>
              </a:path>
            </a:pathLst>
          </a:custGeom>
          <a:solidFill>
            <a:srgbClr val="5764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Freeform 6"/>
          <p:cNvSpPr>
            <a:spLocks noChangeArrowheads="1"/>
          </p:cNvSpPr>
          <p:nvPr/>
        </p:nvSpPr>
        <p:spPr bwMode="auto">
          <a:xfrm>
            <a:off x="0" y="63500"/>
            <a:ext cx="355600" cy="647700"/>
          </a:xfrm>
          <a:custGeom>
            <a:avLst/>
            <a:gdLst>
              <a:gd name="T0" fmla="*/ 0 w 518"/>
              <a:gd name="T1" fmla="*/ 2147483646 h 1051"/>
              <a:gd name="T2" fmla="*/ 2147483646 w 518"/>
              <a:gd name="T3" fmla="*/ 2147483646 h 1051"/>
              <a:gd name="T4" fmla="*/ 2147483646 w 518"/>
              <a:gd name="T5" fmla="*/ 2147483646 h 1051"/>
              <a:gd name="T6" fmla="*/ 0 w 518"/>
              <a:gd name="T7" fmla="*/ 0 h 1051"/>
              <a:gd name="T8" fmla="*/ 0 w 518"/>
              <a:gd name="T9" fmla="*/ 2147483646 h 10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8"/>
              <a:gd name="T16" fmla="*/ 0 h 1051"/>
              <a:gd name="T17" fmla="*/ 518 w 518"/>
              <a:gd name="T18" fmla="*/ 1051 h 10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8" h="1051">
                <a:moveTo>
                  <a:pt x="0" y="1051"/>
                </a:moveTo>
                <a:lnTo>
                  <a:pt x="508" y="543"/>
                </a:lnTo>
                <a:cubicBezTo>
                  <a:pt x="518" y="533"/>
                  <a:pt x="518" y="518"/>
                  <a:pt x="508" y="508"/>
                </a:cubicBezTo>
                <a:lnTo>
                  <a:pt x="0" y="0"/>
                </a:lnTo>
                <a:lnTo>
                  <a:pt x="0" y="10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481013" y="155575"/>
            <a:ext cx="4752975" cy="5857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b="1" dirty="0" smtClean="0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职业兴趣及价值观</a:t>
            </a:r>
            <a:endParaRPr lang="zh-CN" altLang="en-US" b="1" dirty="0">
              <a:solidFill>
                <a:schemeClr val="accent3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18" name="Oval 5"/>
          <p:cNvSpPr>
            <a:spLocks noChangeArrowheads="1"/>
          </p:cNvSpPr>
          <p:nvPr/>
        </p:nvSpPr>
        <p:spPr bwMode="auto">
          <a:xfrm>
            <a:off x="1616075" y="974725"/>
            <a:ext cx="1660525" cy="1690688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 bwMode="auto">
          <a:xfrm>
            <a:off x="769938" y="2911475"/>
            <a:ext cx="3357562" cy="3460750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bg2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769938" y="2751138"/>
            <a:ext cx="3357562" cy="1317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846263" y="1219200"/>
            <a:ext cx="12366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3600" b="1">
                <a:solidFill>
                  <a:schemeClr val="bg2"/>
                </a:solidFill>
                <a:sym typeface="Arial" panose="020B0604020202020204" pitchFamily="34" charset="0"/>
              </a:rPr>
              <a:t>职业兴趣</a:t>
            </a:r>
            <a:endParaRPr lang="zh-CN" altLang="en-US" sz="3600" b="1">
              <a:solidFill>
                <a:schemeClr val="bg2"/>
              </a:solidFill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09638" y="3028950"/>
            <a:ext cx="3040062" cy="2085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职业兴趣较广泛，由于我是学管理的，对管理方面的知识比较了解，可以学以致用。希望能够在企业人事行政管理方面有所发展，自我表现和体现我的价值所在。</a:t>
            </a:r>
            <a:endParaRPr lang="zh-CN" altLang="en-US" dirty="0">
              <a:solidFill>
                <a:schemeClr val="accent3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31" name="Oval 5"/>
          <p:cNvSpPr>
            <a:spLocks noChangeArrowheads="1"/>
          </p:cNvSpPr>
          <p:nvPr/>
        </p:nvSpPr>
        <p:spPr bwMode="auto">
          <a:xfrm>
            <a:off x="5203825" y="974725"/>
            <a:ext cx="1660525" cy="1690688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 bwMode="auto">
          <a:xfrm>
            <a:off x="4359275" y="2911475"/>
            <a:ext cx="3357563" cy="3460750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bg2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4359275" y="2751138"/>
            <a:ext cx="3357563" cy="1317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34" name="矩形 33"/>
          <p:cNvSpPr>
            <a:spLocks noChangeArrowheads="1"/>
          </p:cNvSpPr>
          <p:nvPr/>
        </p:nvSpPr>
        <p:spPr bwMode="auto">
          <a:xfrm>
            <a:off x="5435600" y="1219200"/>
            <a:ext cx="12366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3600" b="1">
                <a:solidFill>
                  <a:schemeClr val="bg2"/>
                </a:solidFill>
                <a:sym typeface="Arial" panose="020B0604020202020204" pitchFamily="34" charset="0"/>
              </a:rPr>
              <a:t>职业个性</a:t>
            </a:r>
            <a:endParaRPr lang="zh-CN" altLang="en-US" sz="3600" b="1">
              <a:solidFill>
                <a:schemeClr val="bg2"/>
              </a:solidFill>
              <a:sym typeface="Arial" panose="020B060402020202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498975" y="2914650"/>
            <a:ext cx="3040063" cy="3389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喜欢独立地计划自己的活动和指导别人的活动，在独立的和负有职责情景中感到愉快，喜欢对将来发生的事情作出决定，希望能成为一位优秀的领导者。在工作中形成一定个人魅力，得到大家的肯定及尊重。软硬兼用，以身作则。对自己未来有信心。</a:t>
            </a:r>
            <a:endParaRPr lang="zh-CN" altLang="en-US" dirty="0">
              <a:solidFill>
                <a:schemeClr val="accent3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36" name="Oval 5"/>
          <p:cNvSpPr>
            <a:spLocks noChangeArrowheads="1"/>
          </p:cNvSpPr>
          <p:nvPr/>
        </p:nvSpPr>
        <p:spPr bwMode="auto">
          <a:xfrm>
            <a:off x="8793163" y="974725"/>
            <a:ext cx="1660525" cy="1690688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37" name="矩形 36"/>
          <p:cNvSpPr/>
          <p:nvPr/>
        </p:nvSpPr>
        <p:spPr bwMode="auto">
          <a:xfrm>
            <a:off x="7948613" y="2911475"/>
            <a:ext cx="3357562" cy="3460750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bg2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38" name="矩形 37"/>
          <p:cNvSpPr>
            <a:spLocks noChangeArrowheads="1"/>
          </p:cNvSpPr>
          <p:nvPr/>
        </p:nvSpPr>
        <p:spPr bwMode="auto">
          <a:xfrm>
            <a:off x="7948613" y="2751138"/>
            <a:ext cx="3357562" cy="1317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39" name="矩形 38"/>
          <p:cNvSpPr>
            <a:spLocks noChangeArrowheads="1"/>
          </p:cNvSpPr>
          <p:nvPr/>
        </p:nvSpPr>
        <p:spPr bwMode="auto">
          <a:xfrm>
            <a:off x="8813800" y="1219200"/>
            <a:ext cx="16589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3600" b="1">
                <a:solidFill>
                  <a:schemeClr val="bg2"/>
                </a:solidFill>
                <a:sym typeface="Arial" panose="020B0604020202020204" pitchFamily="34" charset="0"/>
              </a:rPr>
              <a:t>职业价值观</a:t>
            </a:r>
            <a:endParaRPr lang="zh-CN" altLang="en-US" sz="3600" b="1">
              <a:solidFill>
                <a:schemeClr val="bg2"/>
              </a:solidFill>
              <a:sym typeface="Arial" panose="020B0604020202020204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8088313" y="2914650"/>
            <a:ext cx="3040062" cy="3389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工作的目的和价值在于不断为社会和他人创造价值，同时得到社会的肯定，能获得优厚的报酬，也能在这种创造过程中得到快乐。使自己有足够的财力去获得自己想要的东西，使生活过得较为富足。也希望一起工作的同事能共同协作、相互扶持、共同进步。</a:t>
            </a:r>
            <a:endParaRPr lang="zh-CN" altLang="en-US" dirty="0">
              <a:solidFill>
                <a:schemeClr val="accent3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80"/>
                            </p:stCondLst>
                            <p:childTnLst>
                              <p:par>
                                <p:cTn id="2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80"/>
                            </p:stCondLst>
                            <p:childTnLst>
                              <p:par>
                                <p:cTn id="2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18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68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180"/>
                            </p:stCondLst>
                            <p:childTnLst>
                              <p:par>
                                <p:cTn id="4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180"/>
                            </p:stCondLst>
                            <p:childTnLst>
                              <p:par>
                                <p:cTn id="5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680"/>
                            </p:stCondLst>
                            <p:childTnLst>
                              <p:par>
                                <p:cTn id="6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18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680"/>
                            </p:stCondLst>
                            <p:childTnLst>
                              <p:par>
                                <p:cTn id="7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7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680"/>
                            </p:stCondLst>
                            <p:childTnLst>
                              <p:par>
                                <p:cTn id="7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180"/>
                            </p:stCondLst>
                            <p:childTnLst>
                              <p:par>
                                <p:cTn id="8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680"/>
                            </p:stCondLst>
                            <p:childTnLst>
                              <p:par>
                                <p:cTn id="9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/>
      <p:bldP spid="18" grpId="0" animBg="1"/>
      <p:bldP spid="21" grpId="0" animBg="1"/>
      <p:bldP spid="30" grpId="0" animBg="1"/>
      <p:bldP spid="3" grpId="0"/>
      <p:bldP spid="3" grpId="1"/>
      <p:bldP spid="8" grpId="0"/>
      <p:bldP spid="31" grpId="0" animBg="1"/>
      <p:bldP spid="32" grpId="0" animBg="1"/>
      <p:bldP spid="33" grpId="0" animBg="1"/>
      <p:bldP spid="34" grpId="0"/>
      <p:bldP spid="34" grpId="1"/>
      <p:bldP spid="35" grpId="0"/>
      <p:bldP spid="36" grpId="0" animBg="1"/>
      <p:bldP spid="37" grpId="0" animBg="1"/>
      <p:bldP spid="38" grpId="0" animBg="1"/>
      <p:bldP spid="39" grpId="0"/>
      <p:bldP spid="39" grpId="1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/>
          <p:cNvSpPr>
            <a:spLocks noChangeArrowheads="1"/>
          </p:cNvSpPr>
          <p:nvPr/>
        </p:nvSpPr>
        <p:spPr bwMode="auto">
          <a:xfrm>
            <a:off x="10983913" y="2268538"/>
            <a:ext cx="1212850" cy="2476500"/>
          </a:xfrm>
          <a:custGeom>
            <a:avLst/>
            <a:gdLst>
              <a:gd name="T0" fmla="*/ 2147483646 w 1722"/>
              <a:gd name="T1" fmla="*/ 2147483646 h 3490"/>
              <a:gd name="T2" fmla="*/ 2147483646 w 1722"/>
              <a:gd name="T3" fmla="*/ 2147483646 h 3490"/>
              <a:gd name="T4" fmla="*/ 2147483646 w 1722"/>
              <a:gd name="T5" fmla="*/ 2147483646 h 3490"/>
              <a:gd name="T6" fmla="*/ 2147483646 w 1722"/>
              <a:gd name="T7" fmla="*/ 0 h 3490"/>
              <a:gd name="T8" fmla="*/ 2147483646 w 1722"/>
              <a:gd name="T9" fmla="*/ 2147483646 h 34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2"/>
              <a:gd name="T16" fmla="*/ 0 h 3490"/>
              <a:gd name="T17" fmla="*/ 1722 w 1722"/>
              <a:gd name="T18" fmla="*/ 3490 h 34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2" h="3490">
                <a:moveTo>
                  <a:pt x="1722" y="3490"/>
                </a:moveTo>
                <a:lnTo>
                  <a:pt x="27" y="1794"/>
                </a:lnTo>
                <a:cubicBezTo>
                  <a:pt x="0" y="1767"/>
                  <a:pt x="0" y="1723"/>
                  <a:pt x="27" y="1695"/>
                </a:cubicBezTo>
                <a:lnTo>
                  <a:pt x="1722" y="0"/>
                </a:lnTo>
                <a:lnTo>
                  <a:pt x="1722" y="349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" name="Freeform 6"/>
          <p:cNvSpPr/>
          <p:nvPr/>
        </p:nvSpPr>
        <p:spPr bwMode="auto">
          <a:xfrm>
            <a:off x="10987088" y="1773238"/>
            <a:ext cx="1209675" cy="2476500"/>
          </a:xfrm>
          <a:custGeom>
            <a:avLst/>
            <a:gdLst>
              <a:gd name="T0" fmla="*/ 1718 w 1718"/>
              <a:gd name="T1" fmla="*/ 3490 h 3490"/>
              <a:gd name="T2" fmla="*/ 32 w 1718"/>
              <a:gd name="T3" fmla="*/ 1803 h 3490"/>
              <a:gd name="T4" fmla="*/ 32 w 1718"/>
              <a:gd name="T5" fmla="*/ 1687 h 3490"/>
              <a:gd name="T6" fmla="*/ 1718 w 1718"/>
              <a:gd name="T7" fmla="*/ 0 h 3490"/>
              <a:gd name="T8" fmla="*/ 1718 w 1718"/>
              <a:gd name="T9" fmla="*/ 3490 h 3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18" h="3490">
                <a:moveTo>
                  <a:pt x="1718" y="3490"/>
                </a:moveTo>
                <a:lnTo>
                  <a:pt x="32" y="1803"/>
                </a:lnTo>
                <a:cubicBezTo>
                  <a:pt x="0" y="1771"/>
                  <a:pt x="0" y="1719"/>
                  <a:pt x="32" y="1687"/>
                </a:cubicBezTo>
                <a:lnTo>
                  <a:pt x="1718" y="0"/>
                </a:lnTo>
                <a:lnTo>
                  <a:pt x="1718" y="3490"/>
                </a:lnTo>
                <a:close/>
              </a:path>
            </a:pathLst>
          </a:custGeom>
          <a:solidFill>
            <a:schemeClr val="bg1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1905000" y="2298700"/>
            <a:ext cx="9842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3800" b="1">
                <a:solidFill>
                  <a:schemeClr val="bg2"/>
                </a:solidFill>
                <a:ea typeface="宋体" panose="02010600030101010101" pitchFamily="2" charset="-122"/>
                <a:sym typeface="Arial" panose="020B0604020202020204" pitchFamily="34" charset="0"/>
              </a:rPr>
              <a:t>2</a:t>
            </a:r>
            <a:endParaRPr lang="zh-CN" altLang="zh-CN" b="1">
              <a:solidFill>
                <a:schemeClr val="bg2"/>
              </a:solidFill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3690938" y="2268538"/>
            <a:ext cx="7159625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8800" b="1">
                <a:solidFill>
                  <a:srgbClr val="FFFFFF"/>
                </a:solidFill>
                <a:sym typeface="Arial" panose="020B0604020202020204" pitchFamily="34" charset="0"/>
              </a:rPr>
              <a:t>环境分析</a:t>
            </a:r>
            <a:endParaRPr lang="zh-CN" altLang="en-US" sz="8800" b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8" name="Freeform 5"/>
          <p:cNvSpPr>
            <a:spLocks noChangeArrowheads="1"/>
          </p:cNvSpPr>
          <p:nvPr/>
        </p:nvSpPr>
        <p:spPr bwMode="auto">
          <a:xfrm>
            <a:off x="1433513" y="2392363"/>
            <a:ext cx="1927225" cy="1928812"/>
          </a:xfrm>
          <a:custGeom>
            <a:avLst/>
            <a:gdLst>
              <a:gd name="T0" fmla="*/ 0 w 2342"/>
              <a:gd name="T1" fmla="*/ 0 h 2342"/>
              <a:gd name="T2" fmla="*/ 2147483646 w 2342"/>
              <a:gd name="T3" fmla="*/ 0 h 2342"/>
              <a:gd name="T4" fmla="*/ 2147483646 w 2342"/>
              <a:gd name="T5" fmla="*/ 2147483646 h 2342"/>
              <a:gd name="T6" fmla="*/ 2147483646 w 2342"/>
              <a:gd name="T7" fmla="*/ 2147483646 h 2342"/>
              <a:gd name="T8" fmla="*/ 2147483646 w 2342"/>
              <a:gd name="T9" fmla="*/ 2147483646 h 2342"/>
              <a:gd name="T10" fmla="*/ 2147483646 w 2342"/>
              <a:gd name="T11" fmla="*/ 2147483646 h 2342"/>
              <a:gd name="T12" fmla="*/ 2147483646 w 2342"/>
              <a:gd name="T13" fmla="*/ 2147483646 h 2342"/>
              <a:gd name="T14" fmla="*/ 2147483646 w 2342"/>
              <a:gd name="T15" fmla="*/ 2147483646 h 2342"/>
              <a:gd name="T16" fmla="*/ 2147483646 w 2342"/>
              <a:gd name="T17" fmla="*/ 2147483646 h 2342"/>
              <a:gd name="T18" fmla="*/ 2147483646 w 2342"/>
              <a:gd name="T19" fmla="*/ 2147483646 h 2342"/>
              <a:gd name="T20" fmla="*/ 2147483646 w 2342"/>
              <a:gd name="T21" fmla="*/ 2147483646 h 2342"/>
              <a:gd name="T22" fmla="*/ 0 w 2342"/>
              <a:gd name="T23" fmla="*/ 2147483646 h 2342"/>
              <a:gd name="T24" fmla="*/ 0 w 2342"/>
              <a:gd name="T25" fmla="*/ 0 h 234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342"/>
              <a:gd name="T40" fmla="*/ 0 h 2342"/>
              <a:gd name="T41" fmla="*/ 2342 w 2342"/>
              <a:gd name="T42" fmla="*/ 2342 h 234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342" h="2342">
                <a:moveTo>
                  <a:pt x="0" y="0"/>
                </a:moveTo>
                <a:lnTo>
                  <a:pt x="2342" y="0"/>
                </a:lnTo>
                <a:lnTo>
                  <a:pt x="2342" y="560"/>
                </a:lnTo>
                <a:lnTo>
                  <a:pt x="2295" y="560"/>
                </a:lnTo>
                <a:lnTo>
                  <a:pt x="2295" y="47"/>
                </a:lnTo>
                <a:lnTo>
                  <a:pt x="47" y="47"/>
                </a:lnTo>
                <a:lnTo>
                  <a:pt x="47" y="2295"/>
                </a:lnTo>
                <a:lnTo>
                  <a:pt x="2295" y="2295"/>
                </a:lnTo>
                <a:lnTo>
                  <a:pt x="2295" y="1631"/>
                </a:lnTo>
                <a:lnTo>
                  <a:pt x="2342" y="1631"/>
                </a:lnTo>
                <a:lnTo>
                  <a:pt x="2342" y="2342"/>
                </a:lnTo>
                <a:lnTo>
                  <a:pt x="0" y="234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3690938" y="3584575"/>
            <a:ext cx="68722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chemeClr val="bg2"/>
                </a:solidFill>
                <a:sym typeface="Arial" panose="020B0604020202020204" pitchFamily="34" charset="0"/>
              </a:rPr>
              <a:t>环境是影响性格和职业取向的外部因素，正确认知环境因素有利于做出正确的选择。</a:t>
            </a:r>
            <a:endParaRPr lang="zh-CN" altLang="en-US" sz="2400">
              <a:solidFill>
                <a:schemeClr val="bg2"/>
              </a:solidFill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8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18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17" grpId="0"/>
      <p:bldP spid="18" grpId="0" animBg="1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ChangeArrowheads="1"/>
          </p:cNvSpPr>
          <p:nvPr/>
        </p:nvSpPr>
        <p:spPr bwMode="auto">
          <a:xfrm>
            <a:off x="0" y="223838"/>
            <a:ext cx="357188" cy="647700"/>
          </a:xfrm>
          <a:custGeom>
            <a:avLst/>
            <a:gdLst>
              <a:gd name="T0" fmla="*/ 0 w 519"/>
              <a:gd name="T1" fmla="*/ 2147483646 h 1050"/>
              <a:gd name="T2" fmla="*/ 2147483646 w 519"/>
              <a:gd name="T3" fmla="*/ 2147483646 h 1050"/>
              <a:gd name="T4" fmla="*/ 2147483646 w 519"/>
              <a:gd name="T5" fmla="*/ 2147483646 h 1050"/>
              <a:gd name="T6" fmla="*/ 0 w 519"/>
              <a:gd name="T7" fmla="*/ 0 h 1050"/>
              <a:gd name="T8" fmla="*/ 0 w 519"/>
              <a:gd name="T9" fmla="*/ 2147483646 h 10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9"/>
              <a:gd name="T16" fmla="*/ 0 h 1050"/>
              <a:gd name="T17" fmla="*/ 519 w 519"/>
              <a:gd name="T18" fmla="*/ 1050 h 10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9" h="1050">
                <a:moveTo>
                  <a:pt x="0" y="1050"/>
                </a:moveTo>
                <a:lnTo>
                  <a:pt x="510" y="540"/>
                </a:lnTo>
                <a:cubicBezTo>
                  <a:pt x="519" y="532"/>
                  <a:pt x="519" y="518"/>
                  <a:pt x="510" y="510"/>
                </a:cubicBezTo>
                <a:lnTo>
                  <a:pt x="0" y="0"/>
                </a:lnTo>
                <a:lnTo>
                  <a:pt x="0" y="1050"/>
                </a:lnTo>
                <a:close/>
              </a:path>
            </a:pathLst>
          </a:custGeom>
          <a:solidFill>
            <a:srgbClr val="5764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Freeform 6"/>
          <p:cNvSpPr>
            <a:spLocks noChangeArrowheads="1"/>
          </p:cNvSpPr>
          <p:nvPr/>
        </p:nvSpPr>
        <p:spPr bwMode="auto">
          <a:xfrm>
            <a:off x="0" y="63500"/>
            <a:ext cx="355600" cy="647700"/>
          </a:xfrm>
          <a:custGeom>
            <a:avLst/>
            <a:gdLst>
              <a:gd name="T0" fmla="*/ 0 w 518"/>
              <a:gd name="T1" fmla="*/ 2147483646 h 1051"/>
              <a:gd name="T2" fmla="*/ 2147483646 w 518"/>
              <a:gd name="T3" fmla="*/ 2147483646 h 1051"/>
              <a:gd name="T4" fmla="*/ 2147483646 w 518"/>
              <a:gd name="T5" fmla="*/ 2147483646 h 1051"/>
              <a:gd name="T6" fmla="*/ 0 w 518"/>
              <a:gd name="T7" fmla="*/ 0 h 1051"/>
              <a:gd name="T8" fmla="*/ 0 w 518"/>
              <a:gd name="T9" fmla="*/ 2147483646 h 10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8"/>
              <a:gd name="T16" fmla="*/ 0 h 1051"/>
              <a:gd name="T17" fmla="*/ 518 w 518"/>
              <a:gd name="T18" fmla="*/ 1051 h 10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8" h="1051">
                <a:moveTo>
                  <a:pt x="0" y="1051"/>
                </a:moveTo>
                <a:lnTo>
                  <a:pt x="508" y="543"/>
                </a:lnTo>
                <a:cubicBezTo>
                  <a:pt x="518" y="533"/>
                  <a:pt x="518" y="518"/>
                  <a:pt x="508" y="508"/>
                </a:cubicBezTo>
                <a:lnTo>
                  <a:pt x="0" y="0"/>
                </a:lnTo>
                <a:lnTo>
                  <a:pt x="0" y="10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481013" y="155575"/>
            <a:ext cx="3313112" cy="5857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b="1" dirty="0" smtClean="0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家庭环境分析</a:t>
            </a:r>
            <a:endParaRPr lang="zh-CN" altLang="en-US" b="1" dirty="0">
              <a:solidFill>
                <a:schemeClr val="accent3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14475" y="1601788"/>
            <a:ext cx="5303838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我的父母一代在职业上并不是很优秀，所以他们会把希望托付在我身上，希望我尽可能地学习好，规划好，以便将来工作好。我们身为孝子孝女，自然会努力去达到家人的期望，选择一个适合我自己 发展并能实现家人期望的职业。</a:t>
            </a:r>
            <a:endParaRPr lang="zh-CN" altLang="en-US" dirty="0">
              <a:solidFill>
                <a:schemeClr val="accent3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24000" y="1162050"/>
            <a:ext cx="5384800" cy="498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400" b="1" dirty="0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被寄托希望</a:t>
            </a:r>
            <a:endParaRPr lang="zh-CN" altLang="en-US" sz="2400" b="1" dirty="0">
              <a:solidFill>
                <a:schemeClr val="accent3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524000" y="3798888"/>
            <a:ext cx="5384800" cy="498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400" b="1" dirty="0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传统家风浓厚</a:t>
            </a:r>
            <a:endParaRPr lang="zh-CN" altLang="en-US" sz="2400" b="1" dirty="0">
              <a:solidFill>
                <a:schemeClr val="accent3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514475" y="4273550"/>
            <a:ext cx="5303838" cy="20875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像大多数传统中国家庭一样，父母勤劳、善良、本分，也渴望成功，改变命运。浓厚的家族文化是通过世代积累下来的，所谓的“耳濡目染”自然会对职业的选择造成极大的影响。但家人对我的支持与鼓励，也成了我努力的主要动力，为了那些期待眼神，我也一定要努力拼搏！</a:t>
            </a:r>
            <a:endParaRPr lang="zh-CN" altLang="en-US" dirty="0">
              <a:solidFill>
                <a:schemeClr val="accent3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5338" y="1448580"/>
            <a:ext cx="4438650" cy="4716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椭圆 13"/>
          <p:cNvSpPr/>
          <p:nvPr/>
        </p:nvSpPr>
        <p:spPr bwMode="auto">
          <a:xfrm>
            <a:off x="914400" y="1211263"/>
            <a:ext cx="582613" cy="584200"/>
          </a:xfrm>
          <a:prstGeom prst="ellipse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2400" b="1" dirty="0">
                <a:solidFill>
                  <a:schemeClr val="bg2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1</a:t>
            </a:r>
            <a:endParaRPr lang="zh-CN" altLang="en-US" sz="2400" b="1" dirty="0">
              <a:solidFill>
                <a:schemeClr val="bg2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15" name="椭圆 14"/>
          <p:cNvSpPr/>
          <p:nvPr/>
        </p:nvSpPr>
        <p:spPr bwMode="auto">
          <a:xfrm>
            <a:off x="914400" y="3892550"/>
            <a:ext cx="582613" cy="584200"/>
          </a:xfrm>
          <a:prstGeom prst="ellipse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2400" b="1" dirty="0">
                <a:solidFill>
                  <a:schemeClr val="bg2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2</a:t>
            </a:r>
            <a:endParaRPr lang="zh-CN" altLang="en-US" sz="2400" b="1" dirty="0">
              <a:solidFill>
                <a:schemeClr val="bg2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"/>
                            </p:stCondLst>
                            <p:childTnLst>
                              <p:par>
                                <p:cTn id="21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100"/>
                            </p:stCondLst>
                            <p:childTnLst>
                              <p:par>
                                <p:cTn id="4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6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100"/>
                            </p:stCondLst>
                            <p:childTnLst>
                              <p:par>
                                <p:cTn id="5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/>
      <p:bldP spid="3" grpId="0"/>
      <p:bldP spid="7" grpId="0"/>
      <p:bldP spid="8" grpId="0"/>
      <p:bldP spid="9" grpId="0"/>
      <p:bldP spid="14" grpId="0" animBg="1"/>
      <p:bldP spid="15" grpId="0" animBg="1"/>
    </p:bldLst>
  </p:timing>
</p:sld>
</file>

<file path=ppt/tags/tag1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1_默认设计模板">
  <a:themeElements>
    <a:clrScheme name="自定义 1">
      <a:dk1>
        <a:srgbClr val="2A495A"/>
      </a:dk1>
      <a:lt1>
        <a:srgbClr val="00A2C2"/>
      </a:lt1>
      <a:dk2>
        <a:srgbClr val="F6A514"/>
      </a:dk2>
      <a:lt2>
        <a:srgbClr val="FFFFFF"/>
      </a:lt2>
      <a:accent1>
        <a:srgbClr val="43BAB3"/>
      </a:accent1>
      <a:accent2>
        <a:srgbClr val="FB7D6E"/>
      </a:accent2>
      <a:accent3>
        <a:srgbClr val="4E4B49"/>
      </a:accent3>
      <a:accent4>
        <a:srgbClr val="00A2C2"/>
      </a:accent4>
      <a:accent5>
        <a:srgbClr val="F6A514"/>
      </a:accent5>
      <a:accent6>
        <a:srgbClr val="4E4B49"/>
      </a:accent6>
      <a:hlink>
        <a:srgbClr val="F3F3F3"/>
      </a:hlink>
      <a:folHlink>
        <a:srgbClr val="595959"/>
      </a:folHlink>
    </a:clrScheme>
    <a:fontScheme name="默认设计模板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3">
        <a:dk1>
          <a:srgbClr val="000000"/>
        </a:dk1>
        <a:lt1>
          <a:srgbClr val="FFFFD9"/>
        </a:lt1>
        <a:dk2>
          <a:srgbClr val="2B2E30"/>
        </a:dk2>
        <a:lt2>
          <a:srgbClr val="777777"/>
        </a:lt2>
        <a:accent1>
          <a:srgbClr val="7FBA00"/>
        </a:accent1>
        <a:accent2>
          <a:srgbClr val="FCDB00"/>
        </a:accent2>
        <a:accent3>
          <a:srgbClr val="FFFFE9"/>
        </a:accent3>
        <a:accent4>
          <a:srgbClr val="000000"/>
        </a:accent4>
        <a:accent5>
          <a:srgbClr val="C0D9AA"/>
        </a:accent5>
        <a:accent6>
          <a:srgbClr val="E4C600"/>
        </a:accent6>
        <a:hlink>
          <a:srgbClr val="21A3D0"/>
        </a:hlink>
        <a:folHlink>
          <a:srgbClr val="DA25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3178</Words>
  <Application>WPS 演示</Application>
  <PresentationFormat>自定义</PresentationFormat>
  <Paragraphs>300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8" baseType="lpstr">
      <vt:lpstr>Arial</vt:lpstr>
      <vt:lpstr>宋体</vt:lpstr>
      <vt:lpstr>Wingdings</vt:lpstr>
      <vt:lpstr>微软雅黑</vt:lpstr>
      <vt:lpstr>仿宋_GB2312</vt:lpstr>
      <vt:lpstr>仿宋</vt:lpstr>
      <vt:lpstr>Calibri</vt:lpstr>
      <vt:lpstr>Calibri Light</vt:lpstr>
      <vt:lpstr>Calibri</vt:lpstr>
      <vt:lpstr>Arial</vt:lpstr>
      <vt:lpstr>方正卡通简体</vt:lpstr>
      <vt:lpstr>Arial Unicode MS</vt:lpstr>
      <vt:lpstr>Meiryo</vt:lpstr>
      <vt:lpstr>Yu Gothic UI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Years later</cp:lastModifiedBy>
  <cp:revision>416</cp:revision>
  <dcterms:created xsi:type="dcterms:W3CDTF">2013-01-25T01:44:00Z</dcterms:created>
  <dcterms:modified xsi:type="dcterms:W3CDTF">2024-06-08T13:33:40Z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2052-12.1.0.17133</vt:lpwstr>
  </property>
  <property fmtid="{D5CDD505-2E9C-101B-9397-08002B2CF9AE}" pid="3" name="ICV">
    <vt:lpwstr>34FBE21932DC446387765DC74056AAC0_13</vt:lpwstr>
  </property>
</Properties>
</file>