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3" r:id="rId5"/>
    <p:sldId id="275" r:id="rId6"/>
    <p:sldId id="259" r:id="rId7"/>
    <p:sldId id="28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1" r:id="rId17"/>
    <p:sldId id="268" r:id="rId18"/>
    <p:sldId id="277" r:id="rId19"/>
    <p:sldId id="278" r:id="rId20"/>
    <p:sldId id="269" r:id="rId21"/>
    <p:sldId id="271" r:id="rId22"/>
    <p:sldId id="276" r:id="rId23"/>
    <p:sldId id="296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40"/>
    <a:srgbClr val="D2CCC5"/>
    <a:srgbClr val="FFFFFF"/>
    <a:srgbClr val="EA818F"/>
    <a:srgbClr val="83CAFF"/>
    <a:srgbClr val="53910B"/>
    <a:srgbClr val="3F282C"/>
    <a:srgbClr val="00924A"/>
    <a:srgbClr val="348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2CE8-70D6-4F30-A978-B0180CED0D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小芥末素材 </a:t>
            </a:r>
            <a:r>
              <a:rPr lang="en-US" altLang="zh-CN" dirty="0"/>
              <a:t>rosyhouse.Taobao.com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F60FE-581E-47C5-8340-AC0B3626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觅知网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0" r="10530"/>
          <a:stretch>
            <a:fillRect/>
          </a:stretch>
        </p:blipFill>
        <p:spPr>
          <a:xfrm>
            <a:off x="0" y="-1"/>
            <a:ext cx="12192000" cy="69246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5339">
            <a:off x="10912072" y="-518849"/>
            <a:ext cx="1397997" cy="17310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0103">
            <a:off x="10637711" y="-364815"/>
            <a:ext cx="782866" cy="96939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156412" y="-203200"/>
            <a:ext cx="12729411" cy="7710905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0" r="10530"/>
          <a:stretch>
            <a:fillRect/>
          </a:stretch>
        </p:blipFill>
        <p:spPr>
          <a:xfrm>
            <a:off x="0" y="-1"/>
            <a:ext cx="12192000" cy="6924675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156412" y="-203200"/>
            <a:ext cx="12729411" cy="7710905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517" y="266700"/>
            <a:ext cx="11745516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5" y="-98010"/>
            <a:ext cx="4911146" cy="182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0" r="10530"/>
          <a:stretch>
            <a:fillRect/>
          </a:stretch>
        </p:blipFill>
        <p:spPr>
          <a:xfrm>
            <a:off x="0" y="-1"/>
            <a:ext cx="12192000" cy="692467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-156412" y="-203200"/>
            <a:ext cx="12729411" cy="7710905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517" y="266700"/>
            <a:ext cx="11745516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4943475" y="763480"/>
            <a:ext cx="2133600" cy="55928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662868" y="1816028"/>
            <a:ext cx="9024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版权声明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感谢您下载小芥末网平台上提供的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作品，为了您和小芥末网以及原创作者的利益，请勿复制、传播、销售，否则将承担法律责任！小芥末网将对作品进行维权，按照传播下载次数进行十倍的索取赔偿！</a:t>
            </a:r>
            <a:endParaRPr lang="en-US" altLang="zh-CN" sz="12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在小芥末网出售的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模板是免版税类（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RF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Royalty-Free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）正版受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中国人民共和国著作法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和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世界版权公约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的保护，作品的所有权、版权和著作权归小芥末网所有，您下载的是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模板素材的使用权。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2.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不得将小芥末网的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模板、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cs typeface="+mn-ea"/>
                <a:sym typeface="+mn-lt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662868" y="4669351"/>
            <a:ext cx="729708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更多精品</a:t>
            </a: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模板：</a:t>
            </a: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http://www.51miz.com/ppt/</a:t>
            </a:r>
            <a:endParaRPr lang="en-US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5" y="-98010"/>
            <a:ext cx="4911146" cy="182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5B5BA-5205-4364-96E0-590D4AED0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67F0-FF0C-4691-AEBC-FAC64203A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media" Target="../media/media1.mp3"/><Relationship Id="rId4" Type="http://schemas.openxmlformats.org/officeDocument/2006/relationships/audio" Target="NULL" TargetMode="Externa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jpe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" y="2957804"/>
            <a:ext cx="3544435" cy="35444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6" y="1076719"/>
            <a:ext cx="9364908" cy="34778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004"/>
            <a:ext cx="12192000" cy="2711364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4022799" y="4486155"/>
            <a:ext cx="4546023" cy="487731"/>
          </a:xfrm>
          <a:prstGeom prst="roundRect">
            <a:avLst/>
          </a:prstGeom>
          <a:solidFill>
            <a:srgbClr val="008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   </a:t>
            </a:r>
            <a:r>
              <a:rPr lang="en-US" altLang="zh-CN" sz="2400" dirty="0"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PPT</a:t>
            </a:r>
            <a:r>
              <a:rPr lang="zh-CN" altLang="en-US" sz="2400" dirty="0"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营      小学五年一班</a:t>
            </a:r>
            <a:endParaRPr lang="zh-CN" altLang="en-US" sz="2400" dirty="0"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9" name="团子大家族-iw ix-1769781190-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23000.000000"/>
                  <p14:fade in="250.000000" out="500.00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3045" y="219727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52575" y="2090172"/>
            <a:ext cx="3635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ea1ChsPlain" startAt="5"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使用节能灯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使用节能灯，消耗的电能更少，对于节能减排有重要作用。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34" y="1281112"/>
            <a:ext cx="2063165" cy="4710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c3359f9aed464386d22ebda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646" b="96875" l="8105" r="91309">
                        <a14:foregroundMark x1="50684" y1="82552" x2="50684" y2="82552"/>
                        <a14:foregroundMark x1="47949" y1="80469" x2="47949" y2="80469"/>
                        <a14:foregroundMark x1="44629" y1="92318" x2="44629" y2="92318"/>
                        <a14:foregroundMark x1="56543" y1="90885" x2="56543" y2="90885"/>
                        <a14:foregroundMark x1="61523" y1="90625" x2="61523" y2="90625"/>
                        <a14:foregroundMark x1="58691" y1="96875" x2="58691" y2="96875"/>
                        <a14:foregroundMark x1="39844" y1="93359" x2="39844" y2="93359"/>
                        <a14:foregroundMark x1="43750" y1="95443" x2="43750" y2="95443"/>
                        <a14:foregroundMark x1="61523" y1="94010" x2="61523" y2="94010"/>
                        <a14:foregroundMark x1="82031" y1="3776" x2="82031" y2="3776"/>
                        <a14:foregroundMark x1="49609" y1="77734" x2="49609" y2="77734"/>
                        <a14:foregroundMark x1="43066" y1="74740" x2="43066" y2="74740"/>
                        <a14:foregroundMark x1="36523" y1="73438" x2="36523" y2="73438"/>
                        <a14:foregroundMark x1="10938" y1="64063" x2="10938" y2="64063"/>
                        <a14:foregroundMark x1="75781" y1="74740" x2="75781" y2="74740"/>
                        <a14:foregroundMark x1="67383" y1="74349" x2="67383" y2="74349"/>
                        <a14:foregroundMark x1="61426" y1="73438" x2="61426" y2="73438"/>
                        <a14:foregroundMark x1="58887" y1="73438" x2="58887" y2="73438"/>
                        <a14:foregroundMark x1="53027" y1="71745" x2="53027" y2="71745"/>
                        <a14:foregroundMark x1="57715" y1="7682" x2="57715" y2="7682"/>
                        <a14:foregroundMark x1="58008" y1="7161" x2="58008" y2="7161"/>
                        <a14:foregroundMark x1="62988" y1="7161" x2="62988" y2="7161"/>
                        <a14:foregroundMark x1="81055" y1="4688" x2="81055" y2="4688"/>
                        <a14:foregroundMark x1="74512" y1="5990" x2="74512" y2="5990"/>
                        <a14:foregroundMark x1="87012" y1="7682" x2="87012" y2="7682"/>
                        <a14:foregroundMark x1="83203" y1="6380" x2="83203" y2="6380"/>
                        <a14:foregroundMark x1="91309" y1="24219" x2="91309" y2="24219"/>
                        <a14:foregroundMark x1="8105" y1="10547" x2="8105" y2="10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3478" y="2524233"/>
            <a:ext cx="3057495" cy="22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60489" y="4767262"/>
            <a:ext cx="4943475" cy="673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延长电脑寿命，减少电子垃圾。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4" name="Picture 4" descr="20090703015844-9851252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51" y="3429000"/>
            <a:ext cx="3615152" cy="22430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931709" y="1756797"/>
            <a:ext cx="400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短时间离开电脑时，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可使电脑待机或关机。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8725" y="1585265"/>
            <a:ext cx="2868093" cy="673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AutoNum type="ea1ChsPlain" startAt="6"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减少使用电脑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bdbc2e982f4af7278f0559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19175"/>
            <a:ext cx="4973638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7000875" y="2090172"/>
            <a:ext cx="400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七  使用购物袋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外出购物时，自带购物袋，减少使用塑料袋，减少白色污染。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00875" y="2090172"/>
            <a:ext cx="400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ea1ChsPlain" startAt="8"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绿色出行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尽量选择公交、自行车、步行等绿色环保的方式出行。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4" y="984499"/>
            <a:ext cx="5041402" cy="5041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0" y="2081238"/>
            <a:ext cx="4261838" cy="4477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5" y="94426"/>
            <a:ext cx="6142345" cy="2278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37255" y="2293530"/>
            <a:ext cx="2990850" cy="76944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n>
                  <a:solidFill>
                    <a:srgbClr val="008240"/>
                  </a:solidFill>
                </a:ln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Part.03</a:t>
            </a:r>
            <a:endParaRPr lang="zh-CN" altLang="en-US" sz="4400" b="1" dirty="0">
              <a:ln>
                <a:solidFill>
                  <a:srgbClr val="008240"/>
                </a:solidFill>
              </a:ln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06495" y="3795030"/>
            <a:ext cx="5189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一次性用品的影响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008240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71317" y="3935304"/>
            <a:ext cx="1303344" cy="76944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n>
                  <a:solidFill>
                    <a:srgbClr val="008240"/>
                  </a:solidFill>
                </a:ln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03</a:t>
            </a:r>
            <a:endParaRPr lang="zh-CN" altLang="en-US" sz="4400" b="1" dirty="0">
              <a:ln>
                <a:solidFill>
                  <a:srgbClr val="008240"/>
                </a:solidFill>
              </a:ln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344"/>
            <a:ext cx="12192000" cy="2711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2062891"/>
            <a:ext cx="4510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一双筷子的价值是多少呢？批发价不超过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0.03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元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/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双。按此计算，一棵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20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年的大树如果做成一次性筷子价值</a:t>
            </a:r>
            <a:r>
              <a:rPr lang="zh-CN" altLang="en-US" sz="2400" b="1" dirty="0"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不超过</a:t>
            </a:r>
            <a:r>
              <a:rPr lang="en-US" altLang="zh-CN" sz="2400" b="1" dirty="0"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120</a:t>
            </a:r>
            <a:r>
              <a:rPr lang="zh-CN" altLang="en-US" sz="2400" b="1" dirty="0"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元。</a:t>
            </a:r>
            <a:endParaRPr lang="en-US" altLang="zh-CN" sz="2400" b="1" dirty="0">
              <a:solidFill>
                <a:srgbClr val="008240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pic>
        <p:nvPicPr>
          <p:cNvPr id="3" name="Picture 7" descr="cd6c0e17295d806ff2de323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0674" y="1633538"/>
            <a:ext cx="3438525" cy="430840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43662" y="2592010"/>
            <a:ext cx="902017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824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制造氧气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99200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元  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824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制造蛋白质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816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元  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824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减少大气污染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198400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元 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824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促进水分再循环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118400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元  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824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防止土壤侵蚀增强土壤肥力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99200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元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824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为鸟类等提供栖息环境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99200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元 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合计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615216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元（ 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61.52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万元）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1162" y="1692786"/>
            <a:ext cx="8763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果真如此吗？据国外研究资料测算，这棵大树对改善生活环境的综合价值，具体如下：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2159003"/>
            <a:ext cx="4552634" cy="3866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6000" y="2417130"/>
            <a:ext cx="4676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如果这棵大树被砍倒了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,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人们要花费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61.52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万元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,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才能起到这棵大树对环境的保护作用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,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也就是说一棵二十年的大树制作成筷子几乎白白浪费了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61.50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万元的环境资源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,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平均一双筷子</a:t>
            </a:r>
            <a:r>
              <a:rPr lang="zh-CN" altLang="en-US" b="1" dirty="0"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浪费了</a:t>
            </a:r>
            <a:r>
              <a:rPr lang="en-US" altLang="zh-CN" b="1" dirty="0"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153—205</a:t>
            </a:r>
            <a:r>
              <a:rPr lang="zh-CN" altLang="en-US" b="1" dirty="0"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元。</a:t>
            </a:r>
            <a:endParaRPr lang="zh-CN" altLang="en-US" b="1" dirty="0">
              <a:solidFill>
                <a:srgbClr val="008240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2159003"/>
            <a:ext cx="4552634" cy="3866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6925" y="2427155"/>
            <a:ext cx="8267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保护环境就是保护我们自己，为了让我们的环境不再受到破坏，请爱惜树木，保护森林，从我做起，从现在做起，从</a:t>
            </a:r>
            <a:r>
              <a:rPr lang="zh-CN" altLang="en-US" sz="2800" b="1" dirty="0"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不用一次性筷子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做起！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00924A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344"/>
            <a:ext cx="12192000" cy="2711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90775" y="1816100"/>
            <a:ext cx="8229600" cy="3886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其一，</a:t>
            </a:r>
            <a:r>
              <a:rPr lang="zh-CN" altLang="en-US" sz="2400" b="1" dirty="0">
                <a:solidFill>
                  <a:srgbClr val="00824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影响农业发展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。废塑料制品混在土壤中不断累积，会影响农作物吸收养分和水分，导致农作物减产。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其二，</a:t>
            </a:r>
            <a:r>
              <a:rPr lang="zh-CN" altLang="en-US" sz="2400" b="1" dirty="0">
                <a:solidFill>
                  <a:srgbClr val="00824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对动物生存构成威胁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。抛弃在陆地上或水体中的废塑料制品，被动物当作食物吞入，导致动物死亡。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其三，</a:t>
            </a:r>
            <a:r>
              <a:rPr lang="zh-CN" altLang="en-US" sz="2400" b="1" dirty="0">
                <a:solidFill>
                  <a:srgbClr val="00824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废塑料随垃圾填埋不仅会占用大量土地，而且被占用的土地长期得不到恢复，影响土地的可持续利用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。进入生活垃圾中的废塑料制品如果将其填埋，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200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年的时间不降解。 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1625" y="1971675"/>
            <a:ext cx="615553" cy="31146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n>
                  <a:solidFill>
                    <a:srgbClr val="008240"/>
                  </a:solidFill>
                </a:ln>
                <a:solidFill>
                  <a:schemeClr val="bg1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塑料与环境污染</a:t>
            </a:r>
            <a:endParaRPr lang="zh-CN" altLang="en-US" sz="2800" dirty="0">
              <a:ln>
                <a:solidFill>
                  <a:srgbClr val="008240"/>
                </a:solidFill>
              </a:ln>
              <a:solidFill>
                <a:schemeClr val="bg1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8" y="3294826"/>
            <a:ext cx="4261838" cy="4477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5" y="94426"/>
            <a:ext cx="6142345" cy="2278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19725" y="2145209"/>
            <a:ext cx="2343150" cy="76944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n>
                  <a:solidFill>
                    <a:srgbClr val="008240"/>
                  </a:solidFill>
                </a:ln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目录</a:t>
            </a:r>
            <a:endParaRPr lang="zh-CN" altLang="en-US" sz="4400" b="1" dirty="0">
              <a:ln>
                <a:solidFill>
                  <a:srgbClr val="008240"/>
                </a:solidFill>
              </a:ln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19725" y="2838450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>
                  <a:solidFill>
                    <a:srgbClr val="008240"/>
                  </a:solidFill>
                </a:ln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CONTENTS</a:t>
            </a:r>
            <a:endParaRPr lang="zh-CN" altLang="en-US" dirty="0">
              <a:ln>
                <a:solidFill>
                  <a:srgbClr val="008240"/>
                </a:solidFill>
              </a:ln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0092">
            <a:off x="3425096" y="3535207"/>
            <a:ext cx="837924" cy="1037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20151" y="3881569"/>
            <a:ext cx="4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0092">
            <a:off x="3441546" y="5169153"/>
            <a:ext cx="837924" cy="10375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30817" y="5457106"/>
            <a:ext cx="4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0092">
            <a:off x="3415472" y="4345086"/>
            <a:ext cx="837924" cy="10375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617621" y="4610332"/>
            <a:ext cx="4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9126" y="3690575"/>
            <a:ext cx="3738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n>
                  <a:solidFill>
                    <a:schemeClr val="bg1"/>
                  </a:solidFill>
                </a:ln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低碳环保概念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008240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29125" y="4487221"/>
            <a:ext cx="3738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n>
                  <a:solidFill>
                    <a:schemeClr val="bg1"/>
                  </a:solidFill>
                </a:ln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低碳环保方式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008240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29125" y="5300673"/>
            <a:ext cx="4431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n>
                  <a:solidFill>
                    <a:schemeClr val="bg1"/>
                  </a:solidFill>
                </a:ln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一次性用品的影响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008240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3093325"/>
            <a:ext cx="4615010" cy="3957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1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0" y="2081238"/>
            <a:ext cx="4261838" cy="4477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5" y="94426"/>
            <a:ext cx="6142345" cy="2278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32104" y="2333685"/>
            <a:ext cx="1511621" cy="76944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n>
                  <a:solidFill>
                    <a:srgbClr val="008240"/>
                  </a:solidFill>
                </a:ln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谢谢！</a:t>
            </a:r>
            <a:endParaRPr lang="zh-CN" altLang="en-US" sz="4400" b="1" dirty="0">
              <a:ln>
                <a:solidFill>
                  <a:srgbClr val="008240"/>
                </a:solidFill>
              </a:ln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53222" y="3689165"/>
            <a:ext cx="513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00824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THANK YOU!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00824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344"/>
            <a:ext cx="12192000" cy="2711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0" y="2081238"/>
            <a:ext cx="4261838" cy="4477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5" y="94426"/>
            <a:ext cx="6142345" cy="2278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37255" y="2293530"/>
            <a:ext cx="2990850" cy="76944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n>
                  <a:solidFill>
                    <a:srgbClr val="008240"/>
                  </a:solidFill>
                </a:ln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Part.01</a:t>
            </a:r>
            <a:endParaRPr lang="zh-CN" altLang="en-US" sz="4400" b="1" dirty="0">
              <a:ln>
                <a:solidFill>
                  <a:srgbClr val="008240"/>
                </a:solidFill>
              </a:ln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6520" y="3792429"/>
            <a:ext cx="3738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低碳环保概念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008240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71317" y="3935304"/>
            <a:ext cx="1303344" cy="76944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n>
                  <a:solidFill>
                    <a:srgbClr val="008240"/>
                  </a:solidFill>
                </a:ln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01</a:t>
            </a:r>
            <a:endParaRPr lang="zh-CN" altLang="en-US" sz="4400" b="1" dirty="0">
              <a:ln>
                <a:solidFill>
                  <a:srgbClr val="008240"/>
                </a:solidFill>
              </a:ln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344"/>
            <a:ext cx="12192000" cy="2711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14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05588" y="1793875"/>
            <a:ext cx="4319587" cy="254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Tx/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低碳环保生活，就是指生活作息时所耗用的能量要尽力减少，从而减低碳，特别是二氧化碳的排放量，从而减少对大气的污染，减缓生态恶化，主要是从“节电”、“节气”和“回收”三个环节来改变生活细节。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2400" b="1" dirty="0">
                <a:solidFill>
                  <a:srgbClr val="D2CCC5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 </a:t>
            </a:r>
            <a:endParaRPr lang="zh-CN" altLang="en-US" sz="2400" b="1" dirty="0">
              <a:solidFill>
                <a:srgbClr val="D2CCC5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6" name="图片 4" descr="www_tuweimei_comComp_18461579_gWiItAxsfifNshK3aLGfLSwWu59pTxgz.jpg"/>
          <p:cNvPicPr>
            <a:picLocks noGrp="1" noChangeAspect="1"/>
          </p:cNvPicPr>
          <p:nvPr isPhoto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27" b="89844" l="9961" r="89844">
                        <a14:foregroundMark x1="75391" y1="27148" x2="75391" y2="27148"/>
                        <a14:foregroundMark x1="43359" y1="12305" x2="43359" y2="12305"/>
                        <a14:foregroundMark x1="44922" y1="11719" x2="44922" y2="11719"/>
                        <a14:foregroundMark x1="45508" y1="12891" x2="45508" y2="12891"/>
                        <a14:foregroundMark x1="37109" y1="7227" x2="37109" y2="7227"/>
                        <a14:foregroundMark x1="64453" y1="60938" x2="64453" y2="60938"/>
                        <a14:foregroundMark x1="63086" y1="60938" x2="63086" y2="60938"/>
                        <a14:foregroundMark x1="72266" y1="24219" x2="72266" y2="24219"/>
                        <a14:foregroundMark x1="72852" y1="24805" x2="72852" y2="24805"/>
                        <a14:foregroundMark x1="74219" y1="26758" x2="74219" y2="26758"/>
                        <a14:foregroundMark x1="75000" y1="26758" x2="75000" y2="26758"/>
                        <a14:foregroundMark x1="76172" y1="26758" x2="76172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51" y="1229049"/>
            <a:ext cx="4575587" cy="497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0" y="2081238"/>
            <a:ext cx="4261838" cy="4477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5" y="94426"/>
            <a:ext cx="6142345" cy="2278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37255" y="2293530"/>
            <a:ext cx="2990850" cy="76944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n>
                  <a:solidFill>
                    <a:srgbClr val="008240"/>
                  </a:solidFill>
                </a:ln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Part.02</a:t>
            </a:r>
            <a:endParaRPr lang="zh-CN" altLang="en-US" sz="4400" b="1" dirty="0">
              <a:ln>
                <a:solidFill>
                  <a:srgbClr val="008240"/>
                </a:solidFill>
              </a:ln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6520" y="3792429"/>
            <a:ext cx="3738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008240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低碳环保方式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008240"/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71317" y="3935304"/>
            <a:ext cx="1303344" cy="76944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n>
                  <a:solidFill>
                    <a:srgbClr val="008240"/>
                  </a:solidFill>
                </a:ln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02</a:t>
            </a:r>
            <a:endParaRPr lang="zh-CN" altLang="en-US" sz="4400" b="1" dirty="0">
              <a:ln>
                <a:solidFill>
                  <a:srgbClr val="008240"/>
                </a:solidFill>
              </a:ln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344"/>
            <a:ext cx="12192000" cy="2711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1389062" y="1814513"/>
            <a:ext cx="4173537" cy="4167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0">
              <a:lnSpc>
                <a:spcPct val="150000"/>
              </a:lnSpc>
              <a:buFontTx/>
              <a:buAutoNum type="ea1ChsPlain"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手洗衣物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marL="0" indent="0" eaLnBrk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生活中的衣物，尽量手洗，避免过度依赖洗衣机。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marL="0" indent="0" eaLnBrk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这样不仅低碳环保，而且节约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" name="Picture 12" descr="1217850073928719-121785007393246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7" y="1595438"/>
            <a:ext cx="3817937" cy="42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d6c0e17295d806ff2de323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0674" y="1633538"/>
            <a:ext cx="3438525" cy="430840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953250" y="2105024"/>
            <a:ext cx="3895725" cy="3114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 二  少用一次性用品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 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减少使用一次性筷子和杯子：拒绝环境污染，保护森林资源。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5900" y="2090172"/>
            <a:ext cx="400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ea1ChsPlain" startAt="3"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 节约用水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用水后及时关闭水龙头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一水多用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增强节水意识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4" y="1095374"/>
            <a:ext cx="5114925" cy="511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29450" y="2090172"/>
            <a:ext cx="3878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ea1ChsPlain" startAt="4"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随手关灯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离开房间时，随手关闭房间内的电灯，节约用电，做环保小能手。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" y="2176661"/>
            <a:ext cx="4554827" cy="2939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WPS 演示</Application>
  <PresentationFormat>宽屏</PresentationFormat>
  <Paragraphs>102</Paragraphs>
  <Slides>21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张海山锐谐体2.0-授权联系：Samtype@QQ.com</vt:lpstr>
      <vt:lpstr>汉真广标</vt:lpstr>
      <vt:lpstr>楷体_GB2312</vt:lpstr>
      <vt:lpstr>新宋体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28</cp:revision>
  <dcterms:created xsi:type="dcterms:W3CDTF">2018-01-29T03:15:00Z</dcterms:created>
  <dcterms:modified xsi:type="dcterms:W3CDTF">2024-06-10T00:41:41Z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5E2FF633D514406782B25CE11E32412B_13</vt:lpwstr>
  </property>
  <property fmtid="{D5CDD505-2E9C-101B-9397-08002B2CF9AE}" pid="3" name="KSOProductBuildVer">
    <vt:lpwstr>2052-12.1.0.17133</vt:lpwstr>
  </property>
</Properties>
</file>