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3"/>
    <p:sldId id="309" r:id="rId4"/>
    <p:sldId id="310" r:id="rId5"/>
    <p:sldId id="311" r:id="rId6"/>
    <p:sldId id="312" r:id="rId7"/>
    <p:sldId id="313" r:id="rId8"/>
    <p:sldId id="314" r:id="rId9"/>
    <p:sldId id="318" r:id="rId10"/>
    <p:sldId id="315" r:id="rId11"/>
    <p:sldId id="316" r:id="rId13"/>
    <p:sldId id="317" r:id="rId14"/>
    <p:sldId id="319" r:id="rId15"/>
    <p:sldId id="320" r:id="rId16"/>
    <p:sldId id="321" r:id="rId17"/>
    <p:sldId id="322" r:id="rId18"/>
    <p:sldId id="323" r:id="rId19"/>
    <p:sldId id="324" r:id="rId20"/>
    <p:sldId id="325" r:id="rId21"/>
    <p:sldId id="330" r:id="rId22"/>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60" autoAdjust="0"/>
    <p:restoredTop sz="96314" autoAdjust="0"/>
  </p:normalViewPr>
  <p:slideViewPr>
    <p:cSldViewPr snapToGrid="0" showGuides="1">
      <p:cViewPr varScale="1">
        <p:scale>
          <a:sx n="108" d="100"/>
          <a:sy n="108" d="100"/>
        </p:scale>
        <p:origin x="732"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gs" Target="tags/tag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0EAE6F-DB17-4B9E-993F-09A66DA90A6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C4364-4443-4377-9768-95FDCFB3272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F0BC4364-4443-4377-9768-95FDCFB3272E}"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FCF67A6E-8122-4B62-8F37-A0553A7C5C7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A8438F7-DD24-4487-88FD-A42AD586510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CF67A6E-8122-4B62-8F37-A0553A7C5C7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A8438F7-DD24-4487-88FD-A42AD586510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CF67A6E-8122-4B62-8F37-A0553A7C5C7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A8438F7-DD24-4487-88FD-A42AD586510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CF67A6E-8122-4B62-8F37-A0553A7C5C7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A8438F7-DD24-4487-88FD-A42AD586510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FCF67A6E-8122-4B62-8F37-A0553A7C5C7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A8438F7-DD24-4487-88FD-A42AD586510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FCF67A6E-8122-4B62-8F37-A0553A7C5C7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A8438F7-DD24-4487-88FD-A42AD586510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FCF67A6E-8122-4B62-8F37-A0553A7C5C7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A8438F7-DD24-4487-88FD-A42AD586510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FCF67A6E-8122-4B62-8F37-A0553A7C5C7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A8438F7-DD24-4487-88FD-A42AD586510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CF67A6E-8122-4B62-8F37-A0553A7C5C7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A8438F7-DD24-4487-88FD-A42AD586510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CF67A6E-8122-4B62-8F37-A0553A7C5C7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A8438F7-DD24-4487-88FD-A42AD586510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CF67A6E-8122-4B62-8F37-A0553A7C5C7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A8438F7-DD24-4487-88FD-A42AD586510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file:///D:\qq&#25991;&#20214;\712321467\Image\C2C\Image2\%7b75232B38-A165-1FB7-499C-2E1C792CACB5%7d.png" TargetMode="Externa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F67A6E-8122-4B62-8F37-A0553A7C5C71}"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8438F7-DD24-4487-88FD-A42AD586510D}" type="slidenum">
              <a:rPr lang="zh-CN" altLang="en-US" smtClean="0"/>
            </a:fld>
            <a:endParaRPr lang="zh-CN" altLang="en-US"/>
          </a:p>
        </p:txBody>
      </p:sp>
      <p:pic>
        <p:nvPicPr>
          <p:cNvPr id="7" name="图片 1073743875" descr="学科网 zxxk.com"/>
          <p:cNvPicPr>
            <a:picLocks noChangeAspect="1"/>
          </p:cNvPicPr>
          <p:nvPr/>
        </p:nvPicPr>
        <p:blipFill>
          <a:blip r:link="rId12"/>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21.png"/><Relationship Id="rId6" Type="http://schemas.openxmlformats.org/officeDocument/2006/relationships/image" Target="../media/image20.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24.png"/><Relationship Id="rId6" Type="http://schemas.openxmlformats.org/officeDocument/2006/relationships/image" Target="../media/image23.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26.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27.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30.png"/><Relationship Id="rId7" Type="http://schemas.openxmlformats.org/officeDocument/2006/relationships/image" Target="../media/image29.png"/><Relationship Id="rId6" Type="http://schemas.openxmlformats.org/officeDocument/2006/relationships/image" Target="../media/image28.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31.png"/></Relationships>
</file>

<file path=ppt/slides/_rels/slide2.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14.png"/><Relationship Id="rId6" Type="http://schemas.openxmlformats.org/officeDocument/2006/relationships/image" Target="../media/image13.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16.png"/><Relationship Id="rId6" Type="http://schemas.openxmlformats.org/officeDocument/2006/relationships/image" Target="../media/image15.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image" Target="../media/image18.png"/><Relationship Id="rId6" Type="http://schemas.openxmlformats.org/officeDocument/2006/relationships/image" Target="../media/image17.png"/><Relationship Id="rId5" Type="http://schemas.openxmlformats.org/officeDocument/2006/relationships/image" Target="../media/image4.png"/><Relationship Id="rId4" Type="http://schemas.openxmlformats.org/officeDocument/2006/relationships/image" Target="../media/image9.png"/><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11" name="组合 10"/>
          <p:cNvGrpSpPr/>
          <p:nvPr/>
        </p:nvGrpSpPr>
        <p:grpSpPr>
          <a:xfrm>
            <a:off x="7167" y="3977491"/>
            <a:ext cx="12192000" cy="2036600"/>
            <a:chOff x="0" y="4159880"/>
            <a:chExt cx="12192000" cy="2036600"/>
          </a:xfrm>
        </p:grpSpPr>
        <p:pic>
          <p:nvPicPr>
            <p:cNvPr id="12" name="图片 11"/>
            <p:cNvPicPr>
              <a:picLocks noChangeAspect="1"/>
            </p:cNvPicPr>
            <p:nvPr/>
          </p:nvPicPr>
          <p:blipFill>
            <a:blip r:embed="rId2" cstate="email"/>
            <a:stretch>
              <a:fillRect/>
            </a:stretch>
          </p:blipFill>
          <p:spPr>
            <a:xfrm>
              <a:off x="0" y="4159880"/>
              <a:ext cx="6096000" cy="2036600"/>
            </a:xfrm>
            <a:prstGeom prst="rect">
              <a:avLst/>
            </a:prstGeom>
          </p:spPr>
        </p:pic>
        <p:pic>
          <p:nvPicPr>
            <p:cNvPr id="13" name="图片 12"/>
            <p:cNvPicPr>
              <a:picLocks noChangeAspect="1"/>
            </p:cNvPicPr>
            <p:nvPr/>
          </p:nvPicPr>
          <p:blipFill>
            <a:blip r:embed="rId2" cstate="email"/>
            <a:stretch>
              <a:fillRect/>
            </a:stretch>
          </p:blipFill>
          <p:spPr>
            <a:xfrm flipH="1">
              <a:off x="6096000" y="4159880"/>
              <a:ext cx="6096000" cy="2036600"/>
            </a:xfrm>
            <a:prstGeom prst="rect">
              <a:avLst/>
            </a:prstGeom>
          </p:spPr>
        </p:pic>
      </p:grpSp>
      <p:pic>
        <p:nvPicPr>
          <p:cNvPr id="7" name="图片 6"/>
          <p:cNvPicPr>
            <a:picLocks noChangeAspect="1"/>
          </p:cNvPicPr>
          <p:nvPr/>
        </p:nvPicPr>
        <p:blipFill>
          <a:blip r:embed="rId3" cstate="email"/>
          <a:stretch>
            <a:fillRect/>
          </a:stretch>
        </p:blipFill>
        <p:spPr>
          <a:xfrm>
            <a:off x="0" y="0"/>
            <a:ext cx="3581400" cy="2627889"/>
          </a:xfrm>
          <a:prstGeom prst="rect">
            <a:avLst/>
          </a:prstGeom>
        </p:spPr>
      </p:pic>
      <p:pic>
        <p:nvPicPr>
          <p:cNvPr id="8" name="图片 7"/>
          <p:cNvPicPr>
            <a:picLocks noChangeAspect="1"/>
          </p:cNvPicPr>
          <p:nvPr/>
        </p:nvPicPr>
        <p:blipFill>
          <a:blip r:embed="rId4" cstate="email"/>
          <a:stretch>
            <a:fillRect/>
          </a:stretch>
        </p:blipFill>
        <p:spPr>
          <a:xfrm>
            <a:off x="0" y="6067425"/>
            <a:ext cx="12192000" cy="790575"/>
          </a:xfrm>
          <a:prstGeom prst="rect">
            <a:avLst/>
          </a:prstGeom>
        </p:spPr>
      </p:pic>
      <p:pic>
        <p:nvPicPr>
          <p:cNvPr id="9" name="图片 8"/>
          <p:cNvPicPr>
            <a:picLocks noChangeAspect="1"/>
          </p:cNvPicPr>
          <p:nvPr/>
        </p:nvPicPr>
        <p:blipFill>
          <a:blip r:embed="rId5" cstate="email"/>
          <a:stretch>
            <a:fillRect/>
          </a:stretch>
        </p:blipFill>
        <p:spPr>
          <a:xfrm>
            <a:off x="0" y="4557620"/>
            <a:ext cx="12192000" cy="1509805"/>
          </a:xfrm>
          <a:prstGeom prst="rect">
            <a:avLst/>
          </a:prstGeom>
        </p:spPr>
      </p:pic>
      <p:sp>
        <p:nvSpPr>
          <p:cNvPr id="15" name="文本框 14"/>
          <p:cNvSpPr txBox="1"/>
          <p:nvPr/>
        </p:nvSpPr>
        <p:spPr>
          <a:xfrm>
            <a:off x="3178627" y="3312453"/>
            <a:ext cx="5834743" cy="307777"/>
          </a:xfrm>
          <a:prstGeom prst="rect">
            <a:avLst/>
          </a:prstGeom>
          <a:noFill/>
        </p:spPr>
        <p:txBody>
          <a:bodyPr wrap="square" rtlCol="0">
            <a:spAutoFit/>
          </a:bodyPr>
          <a:lstStyle/>
          <a:p>
            <a:pPr algn="dist"/>
            <a:r>
              <a:rPr kumimoji="1" lang="en-GB" altLang="zh-CN" sz="1400" b="1">
                <a:solidFill>
                  <a:schemeClr val="tx1">
                    <a:lumMod val="65000"/>
                    <a:lumOff val="35000"/>
                  </a:schemeClr>
                </a:solidFill>
                <a:latin typeface="微软雅黑" panose="020B0503020204020204" pitchFamily="34" charset="-122"/>
                <a:ea typeface="微软雅黑" panose="020B0503020204020204" pitchFamily="34" charset="-122"/>
              </a:rPr>
              <a:t>- BICYCLE    RIDING   TRAINING -</a:t>
            </a:r>
            <a:endParaRPr kumimoji="1" lang="zh-CN" altLang="en-US" sz="1400" b="1">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17" name="组合 16"/>
          <p:cNvGrpSpPr/>
          <p:nvPr/>
        </p:nvGrpSpPr>
        <p:grpSpPr>
          <a:xfrm>
            <a:off x="1496777" y="1707091"/>
            <a:ext cx="9225602" cy="1465889"/>
            <a:chOff x="1490366" y="1652052"/>
            <a:chExt cx="9225602" cy="1465889"/>
          </a:xfrm>
        </p:grpSpPr>
        <p:sp>
          <p:nvSpPr>
            <p:cNvPr id="14" name="文本框 13"/>
            <p:cNvSpPr txBox="1"/>
            <p:nvPr/>
          </p:nvSpPr>
          <p:spPr>
            <a:xfrm>
              <a:off x="1490366" y="1671391"/>
              <a:ext cx="9225602" cy="1446550"/>
            </a:xfrm>
            <a:prstGeom prst="rect">
              <a:avLst/>
            </a:prstGeom>
            <a:noFill/>
          </p:spPr>
          <p:txBody>
            <a:bodyPr wrap="none" rtlCol="0">
              <a:spAutoFit/>
            </a:bodyPr>
            <a:lstStyle/>
            <a:p>
              <a:pPr algn="ctr"/>
              <a:r>
                <a:rPr kumimoji="1" lang="zh-CN" altLang="en-US" sz="8800" b="1">
                  <a:ln w="127000">
                    <a:solidFill>
                      <a:srgbClr val="44AADF"/>
                    </a:solidFill>
                  </a:ln>
                  <a:solidFill>
                    <a:srgbClr val="44AADF"/>
                  </a:solidFill>
                  <a:effectLst>
                    <a:outerShdw dist="76200" dir="2700000" algn="tl" rotWithShape="0">
                      <a:srgbClr val="002060">
                        <a:alpha val="6000"/>
                      </a:srgbClr>
                    </a:outerShdw>
                  </a:effectLst>
                  <a:latin typeface="锐字真言体免费商用" panose="02010600030101010101" pitchFamily="2" charset="-122"/>
                  <a:ea typeface="锐字真言体免费商用" panose="02010600030101010101" pitchFamily="2" charset="-122"/>
                </a:rPr>
                <a:t>自行车的骑行安全</a:t>
              </a:r>
              <a:endParaRPr kumimoji="1" lang="zh-CN" altLang="en-US" sz="8800" b="1">
                <a:ln w="127000">
                  <a:solidFill>
                    <a:srgbClr val="44AADF"/>
                  </a:solidFill>
                </a:ln>
                <a:solidFill>
                  <a:srgbClr val="44AADF"/>
                </a:solidFill>
                <a:effectLst>
                  <a:outerShdw dist="76200" dir="2700000" algn="tl" rotWithShape="0">
                    <a:srgbClr val="002060">
                      <a:alpha val="6000"/>
                    </a:srgbClr>
                  </a:outerShdw>
                </a:effectLst>
                <a:latin typeface="锐字真言体免费商用" panose="02010600030101010101" pitchFamily="2" charset="-122"/>
                <a:ea typeface="锐字真言体免费商用" panose="02010600030101010101" pitchFamily="2" charset="-122"/>
              </a:endParaRPr>
            </a:p>
          </p:txBody>
        </p:sp>
        <p:sp>
          <p:nvSpPr>
            <p:cNvPr id="16" name="文本框 15"/>
            <p:cNvSpPr txBox="1"/>
            <p:nvPr/>
          </p:nvSpPr>
          <p:spPr>
            <a:xfrm>
              <a:off x="1496778" y="1652052"/>
              <a:ext cx="9212778" cy="1446550"/>
            </a:xfrm>
            <a:prstGeom prst="rect">
              <a:avLst/>
            </a:prstGeom>
            <a:noFill/>
          </p:spPr>
          <p:txBody>
            <a:bodyPr wrap="none" rtlCol="0">
              <a:spAutoFit/>
            </a:bodyPr>
            <a:lstStyle/>
            <a:p>
              <a:pPr algn="ctr"/>
              <a:r>
                <a:rPr kumimoji="1" lang="zh-CN" altLang="en-US" sz="8800" dirty="0">
                  <a:solidFill>
                    <a:schemeClr val="bg1"/>
                  </a:solidFill>
                  <a:effectLst>
                    <a:outerShdw dist="76200" dir="2700000" algn="tl" rotWithShape="0">
                      <a:srgbClr val="002060">
                        <a:alpha val="6000"/>
                      </a:srgbClr>
                    </a:outerShdw>
                  </a:effectLst>
                  <a:latin typeface="锐字真言体免费商用" panose="02010600030101010101" pitchFamily="2" charset="-122"/>
                  <a:ea typeface="锐字真言体免费商用" panose="02010600030101010101" pitchFamily="2" charset="-122"/>
                </a:rPr>
                <a:t>自行车的骑行安全</a:t>
              </a:r>
              <a:endParaRPr kumimoji="1" lang="zh-CN" altLang="en-US" sz="8800" dirty="0">
                <a:solidFill>
                  <a:schemeClr val="bg1"/>
                </a:solidFill>
                <a:effectLst>
                  <a:outerShdw dist="76200" dir="2700000" algn="tl" rotWithShape="0">
                    <a:srgbClr val="002060">
                      <a:alpha val="6000"/>
                    </a:srgbClr>
                  </a:outerShdw>
                </a:effectLst>
                <a:latin typeface="锐字真言体免费商用" panose="02010600030101010101" pitchFamily="2" charset="-122"/>
                <a:ea typeface="锐字真言体免费商用" panose="02010600030101010101" pitchFamily="2" charset="-122"/>
              </a:endParaRPr>
            </a:p>
          </p:txBody>
        </p:sp>
      </p:grpSp>
      <p:sp>
        <p:nvSpPr>
          <p:cNvPr id="18" name="文本框 17"/>
          <p:cNvSpPr txBox="1"/>
          <p:nvPr/>
        </p:nvSpPr>
        <p:spPr>
          <a:xfrm>
            <a:off x="3958990" y="1024596"/>
            <a:ext cx="4288353" cy="584775"/>
          </a:xfrm>
          <a:prstGeom prst="rect">
            <a:avLst/>
          </a:prstGeom>
          <a:solidFill>
            <a:srgbClr val="0070C0">
              <a:alpha val="50000"/>
            </a:srgbClr>
          </a:solidFill>
        </p:spPr>
        <p:txBody>
          <a:bodyPr wrap="none" rtlCol="0">
            <a:spAutoFit/>
          </a:bodyPr>
          <a:lstStyle/>
          <a:p>
            <a:r>
              <a:rPr kumimoji="1" lang="zh-CN" altLang="en-US" sz="3200"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交通安全宣传主题班会</a:t>
            </a:r>
            <a:endParaRPr kumimoji="1" lang="zh-CN" altLang="en-US" sz="3200"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pic>
        <p:nvPicPr>
          <p:cNvPr id="21" name="图片 20"/>
          <p:cNvPicPr>
            <a:picLocks noChangeAspect="1"/>
          </p:cNvPicPr>
          <p:nvPr/>
        </p:nvPicPr>
        <p:blipFill>
          <a:blip r:embed="rId6" cstate="email"/>
          <a:stretch>
            <a:fillRect/>
          </a:stretch>
        </p:blipFill>
        <p:spPr>
          <a:xfrm>
            <a:off x="693269" y="3311205"/>
            <a:ext cx="3200406" cy="3200406"/>
          </a:xfrm>
          <a:prstGeom prst="rect">
            <a:avLst/>
          </a:prstGeom>
        </p:spPr>
      </p:pic>
      <p:pic>
        <p:nvPicPr>
          <p:cNvPr id="23" name="图片 22"/>
          <p:cNvPicPr>
            <a:picLocks noChangeAspect="1"/>
          </p:cNvPicPr>
          <p:nvPr/>
        </p:nvPicPr>
        <p:blipFill>
          <a:blip r:embed="rId7" cstate="email"/>
          <a:stretch>
            <a:fillRect/>
          </a:stretch>
        </p:blipFill>
        <p:spPr>
          <a:xfrm flipH="1">
            <a:off x="8650116" y="3819332"/>
            <a:ext cx="2848613" cy="2848613"/>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4"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childTnLst>
                          </p:cTn>
                        </p:par>
                        <p:par>
                          <p:cTn id="24" fill="hold">
                            <p:stCondLst>
                              <p:cond delay="3000"/>
                            </p:stCondLst>
                            <p:childTnLst>
                              <p:par>
                                <p:cTn id="25" presetID="5" presetClass="entr" presetSubtype="1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checkerboard(across)">
                                      <p:cBhvr>
                                        <p:cTn id="27" dur="500"/>
                                        <p:tgtEl>
                                          <p:spTgt spid="18"/>
                                        </p:tgtEl>
                                      </p:cBhvr>
                                    </p:animEffect>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500" fill="hold"/>
                                        <p:tgtEl>
                                          <p:spTgt spid="17"/>
                                        </p:tgtEl>
                                        <p:attrNameLst>
                                          <p:attrName>ppt_w</p:attrName>
                                        </p:attrNameLst>
                                      </p:cBhvr>
                                      <p:tavLst>
                                        <p:tav tm="0">
                                          <p:val>
                                            <p:fltVal val="0"/>
                                          </p:val>
                                        </p:tav>
                                        <p:tav tm="100000">
                                          <p:val>
                                            <p:strVal val="#ppt_w"/>
                                          </p:val>
                                        </p:tav>
                                      </p:tavLst>
                                    </p:anim>
                                    <p:anim calcmode="lin" valueType="num">
                                      <p:cBhvr>
                                        <p:cTn id="32" dur="500" fill="hold"/>
                                        <p:tgtEl>
                                          <p:spTgt spid="17"/>
                                        </p:tgtEl>
                                        <p:attrNameLst>
                                          <p:attrName>ppt_h</p:attrName>
                                        </p:attrNameLst>
                                      </p:cBhvr>
                                      <p:tavLst>
                                        <p:tav tm="0">
                                          <p:val>
                                            <p:fltVal val="0"/>
                                          </p:val>
                                        </p:tav>
                                        <p:tav tm="100000">
                                          <p:val>
                                            <p:strVal val="#ppt_h"/>
                                          </p:val>
                                        </p:tav>
                                      </p:tavLst>
                                    </p:anim>
                                    <p:animEffect transition="in" filter="fade">
                                      <p:cBhvr>
                                        <p:cTn id="33" dur="500"/>
                                        <p:tgtEl>
                                          <p:spTgt spid="17"/>
                                        </p:tgtEl>
                                      </p:cBhvr>
                                    </p:animEffect>
                                  </p:childTnLst>
                                </p:cTn>
                              </p:par>
                            </p:childTnLst>
                          </p:cTn>
                        </p:par>
                        <p:par>
                          <p:cTn id="34" fill="hold">
                            <p:stCondLst>
                              <p:cond delay="4000"/>
                            </p:stCondLst>
                            <p:childTnLst>
                              <p:par>
                                <p:cTn id="35" presetID="5" presetClass="entr" presetSubtype="10"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checkerboard(across)">
                                      <p:cBhvr>
                                        <p:cTn id="37" dur="500"/>
                                        <p:tgtEl>
                                          <p:spTgt spid="15"/>
                                        </p:tgtEl>
                                      </p:cBhvr>
                                    </p:animEffect>
                                  </p:childTnLst>
                                </p:cTn>
                              </p:par>
                            </p:childTnLst>
                          </p:cTn>
                        </p:par>
                        <p:par>
                          <p:cTn id="38" fill="hold">
                            <p:stCondLst>
                              <p:cond delay="4500"/>
                            </p:stCondLst>
                            <p:childTnLst>
                              <p:par>
                                <p:cTn id="39" presetID="2" presetClass="entr" presetSubtype="2" fill="hold" nodeType="after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750" fill="hold"/>
                                        <p:tgtEl>
                                          <p:spTgt spid="23"/>
                                        </p:tgtEl>
                                        <p:attrNameLst>
                                          <p:attrName>ppt_x</p:attrName>
                                        </p:attrNameLst>
                                      </p:cBhvr>
                                      <p:tavLst>
                                        <p:tav tm="0">
                                          <p:val>
                                            <p:strVal val="1+#ppt_w/2"/>
                                          </p:val>
                                        </p:tav>
                                        <p:tav tm="100000">
                                          <p:val>
                                            <p:strVal val="#ppt_x"/>
                                          </p:val>
                                        </p:tav>
                                      </p:tavLst>
                                    </p:anim>
                                    <p:anim calcmode="lin" valueType="num">
                                      <p:cBhvr additive="base">
                                        <p:cTn id="42" dur="750" fill="hold"/>
                                        <p:tgtEl>
                                          <p:spTgt spid="23"/>
                                        </p:tgtEl>
                                        <p:attrNameLst>
                                          <p:attrName>ppt_y</p:attrName>
                                        </p:attrNameLst>
                                      </p:cBhvr>
                                      <p:tavLst>
                                        <p:tav tm="0">
                                          <p:val>
                                            <p:strVal val="#ppt_y"/>
                                          </p:val>
                                        </p:tav>
                                        <p:tav tm="100000">
                                          <p:val>
                                            <p:strVal val="#ppt_y"/>
                                          </p:val>
                                        </p:tav>
                                      </p:tavLst>
                                    </p:anim>
                                  </p:childTnLst>
                                </p:cTn>
                              </p:par>
                            </p:childTnLst>
                          </p:cTn>
                        </p:par>
                        <p:par>
                          <p:cTn id="43" fill="hold">
                            <p:stCondLst>
                              <p:cond delay="5500"/>
                            </p:stCondLst>
                            <p:childTnLst>
                              <p:par>
                                <p:cTn id="44" presetID="22" presetClass="entr" presetSubtype="4" fill="hold"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down)">
                                      <p:cBhvr>
                                        <p:cTn id="4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10" name="组合 9"/>
          <p:cNvGrpSpPr/>
          <p:nvPr/>
        </p:nvGrpSpPr>
        <p:grpSpPr>
          <a:xfrm>
            <a:off x="1201677" y="192488"/>
            <a:ext cx="9427233" cy="5715605"/>
            <a:chOff x="961210" y="-28821"/>
            <a:chExt cx="9427233" cy="5715605"/>
          </a:xfrm>
        </p:grpSpPr>
        <p:pic>
          <p:nvPicPr>
            <p:cNvPr id="11" name="图片 10"/>
            <p:cNvPicPr>
              <a:picLocks noChangeAspect="1"/>
            </p:cNvPicPr>
            <p:nvPr/>
          </p:nvPicPr>
          <p:blipFill>
            <a:blip r:embed="rId6" cstate="email"/>
            <a:stretch>
              <a:fillRect/>
            </a:stretch>
          </p:blipFill>
          <p:spPr>
            <a:xfrm rot="21399894">
              <a:off x="961210" y="-28821"/>
              <a:ext cx="9427233" cy="5715605"/>
            </a:xfrm>
            <a:prstGeom prst="rect">
              <a:avLst/>
            </a:prstGeom>
          </p:spPr>
        </p:pic>
        <p:sp>
          <p:nvSpPr>
            <p:cNvPr id="12" name="主题班会-2"/>
            <p:cNvSpPr txBox="1"/>
            <p:nvPr/>
          </p:nvSpPr>
          <p:spPr>
            <a:xfrm>
              <a:off x="1439873" y="1671179"/>
              <a:ext cx="2596666" cy="584775"/>
            </a:xfrm>
            <a:prstGeom prst="rect">
              <a:avLst/>
            </a:prstGeom>
            <a:noFill/>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stStyle>
            <a:p>
              <a:r>
                <a:rPr lang="en-US" altLang="zh-CN" b="1">
                  <a:solidFill>
                    <a:srgbClr val="44AADF"/>
                  </a:solidFill>
                  <a:latin typeface="微软雅黑" panose="020B0503020204020204" pitchFamily="34" charset="-122"/>
                  <a:ea typeface="微软雅黑" panose="020B0503020204020204" pitchFamily="34" charset="-122"/>
                </a:rPr>
                <a:t>【</a:t>
              </a:r>
              <a:r>
                <a:rPr lang="zh-CN" altLang="en-US" b="1">
                  <a:solidFill>
                    <a:srgbClr val="44AADF"/>
                  </a:solidFill>
                  <a:latin typeface="微软雅黑" panose="020B0503020204020204" pitchFamily="34" charset="-122"/>
                  <a:ea typeface="微软雅黑" panose="020B0503020204020204" pitchFamily="34" charset="-122"/>
                </a:rPr>
                <a:t>案例呈现</a:t>
              </a:r>
              <a:r>
                <a:rPr lang="en-US" altLang="zh-CN" b="1">
                  <a:solidFill>
                    <a:srgbClr val="44AADF"/>
                  </a:solidFill>
                  <a:latin typeface="微软雅黑" panose="020B0503020204020204" pitchFamily="34" charset="-122"/>
                  <a:ea typeface="微软雅黑" panose="020B0503020204020204" pitchFamily="34" charset="-122"/>
                </a:rPr>
                <a:t>】</a:t>
              </a:r>
              <a:endParaRPr lang="en-US" altLang="zh-CN" b="1">
                <a:solidFill>
                  <a:srgbClr val="44AADF"/>
                </a:solidFill>
                <a:latin typeface="微软雅黑" panose="020B0503020204020204" pitchFamily="34" charset="-122"/>
                <a:ea typeface="微软雅黑" panose="020B0503020204020204" pitchFamily="34" charset="-122"/>
              </a:endParaRPr>
            </a:p>
          </p:txBody>
        </p:sp>
      </p:grpSp>
      <p:sp>
        <p:nvSpPr>
          <p:cNvPr id="13" name="文本框 12"/>
          <p:cNvSpPr txBox="1"/>
          <p:nvPr/>
        </p:nvSpPr>
        <p:spPr>
          <a:xfrm>
            <a:off x="1893554" y="2606264"/>
            <a:ext cx="8317246" cy="2584450"/>
          </a:xfrm>
          <a:prstGeom prst="rect">
            <a:avLst/>
          </a:prstGeom>
          <a:noFill/>
        </p:spPr>
        <p:txBody>
          <a:bodyPr wrap="square">
            <a:spAutoFit/>
          </a:bodyPr>
          <a:lstStyle/>
          <a:p>
            <a:pPr lvl="0">
              <a:lnSpc>
                <a:spcPct val="150000"/>
              </a:lnSpc>
            </a:pP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据劳动报网站报道，</a:t>
            </a:r>
            <a:r>
              <a:rPr lang="en-US" altLang="zh-CN" sz="1800">
                <a:solidFill>
                  <a:schemeClr val="tx1">
                    <a:lumMod val="75000"/>
                    <a:lumOff val="25000"/>
                  </a:schemeClr>
                </a:solidFill>
                <a:latin typeface="微软雅黑" panose="020B0503020204020204" pitchFamily="34" charset="-122"/>
                <a:ea typeface="微软雅黑" panose="020B0503020204020204" pitchFamily="34" charset="-122"/>
              </a:rPr>
              <a:t>3</a:t>
            </a: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月</a:t>
            </a:r>
            <a:r>
              <a:rPr lang="en-US" altLang="zh-CN" sz="1800">
                <a:solidFill>
                  <a:schemeClr val="tx1">
                    <a:lumMod val="75000"/>
                    <a:lumOff val="25000"/>
                  </a:schemeClr>
                </a:solidFill>
                <a:latin typeface="微软雅黑" panose="020B0503020204020204" pitchFamily="34" charset="-122"/>
                <a:ea typeface="微软雅黑" panose="020B0503020204020204" pitchFamily="34" charset="-122"/>
              </a:rPr>
              <a:t>27</a:t>
            </a: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，一位年仅</a:t>
            </a:r>
            <a:r>
              <a:rPr lang="en-US" altLang="zh-CN" sz="1800">
                <a:solidFill>
                  <a:schemeClr val="tx1">
                    <a:lumMod val="75000"/>
                    <a:lumOff val="25000"/>
                  </a:schemeClr>
                </a:solidFill>
                <a:latin typeface="微软雅黑" panose="020B0503020204020204" pitchFamily="34" charset="-122"/>
                <a:ea typeface="微软雅黑" panose="020B0503020204020204" pitchFamily="34" charset="-122"/>
              </a:rPr>
              <a:t>11</a:t>
            </a: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岁的男生在共享单车骑行过程中被客车卷入车底身亡。这也是目前发生在上海的首例不满</a:t>
            </a:r>
            <a:r>
              <a:rPr lang="en-US" altLang="zh-CN" sz="1800">
                <a:solidFill>
                  <a:schemeClr val="tx1">
                    <a:lumMod val="75000"/>
                    <a:lumOff val="25000"/>
                  </a:schemeClr>
                </a:solidFill>
                <a:latin typeface="微软雅黑" panose="020B0503020204020204" pitchFamily="34" charset="-122"/>
                <a:ea typeface="微软雅黑" panose="020B0503020204020204" pitchFamily="34" charset="-122"/>
              </a:rPr>
              <a:t>12</a:t>
            </a: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周岁未成年人使用共享单车致死案例</a:t>
            </a:r>
            <a:b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b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相关条例规定</a:t>
            </a:r>
            <a:r>
              <a:rPr lang="en-US" altLang="zh-CN" sz="1800">
                <a:solidFill>
                  <a:schemeClr val="tx1">
                    <a:lumMod val="75000"/>
                    <a:lumOff val="25000"/>
                  </a:schemeClr>
                </a:solidFill>
                <a:latin typeface="微软雅黑" panose="020B0503020204020204" pitchFamily="34" charset="-122"/>
                <a:ea typeface="微软雅黑" panose="020B0503020204020204" pitchFamily="34" charset="-122"/>
              </a:rPr>
              <a:t>12</a:t>
            </a:r>
            <a:r>
              <a:rPr lang="zh-CN" altLang="en-US" sz="1800">
                <a:solidFill>
                  <a:schemeClr val="tx1">
                    <a:lumMod val="75000"/>
                    <a:lumOff val="25000"/>
                  </a:schemeClr>
                </a:solidFill>
                <a:latin typeface="微软雅黑" panose="020B0503020204020204" pitchFamily="34" charset="-122"/>
                <a:ea typeface="微软雅黑" panose="020B0503020204020204" pitchFamily="34" charset="-122"/>
              </a:rPr>
              <a:t>岁以下儿童严禁驾驶自行车。对于这一事故的责任方的鉴定，法律人士表示，责任主体是复杂的、多方的，既包括单车的所有者，也包括提供单车的提供人、未成年人的监管者以及交通事故的肇事方、路口的施工单位等。</a:t>
            </a:r>
            <a:endParaRPr lang="zh-CN" altLang="en-US" sz="180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11" name="组合 10"/>
          <p:cNvGrpSpPr/>
          <p:nvPr/>
        </p:nvGrpSpPr>
        <p:grpSpPr>
          <a:xfrm>
            <a:off x="1140611" y="1865790"/>
            <a:ext cx="6096000" cy="3220594"/>
            <a:chOff x="1140611" y="1865790"/>
            <a:chExt cx="6096000" cy="3220594"/>
          </a:xfrm>
        </p:grpSpPr>
        <p:sp>
          <p:nvSpPr>
            <p:cNvPr id="10" name="文本框 9"/>
            <p:cNvSpPr txBox="1"/>
            <p:nvPr/>
          </p:nvSpPr>
          <p:spPr>
            <a:xfrm>
              <a:off x="1201677" y="1865790"/>
              <a:ext cx="3831771" cy="461665"/>
            </a:xfrm>
            <a:prstGeom prst="rect">
              <a:avLst/>
            </a:prstGeom>
            <a:solidFill>
              <a:srgbClr val="44AADF"/>
            </a:solidFill>
            <a:ln>
              <a:solidFill>
                <a:srgbClr val="44AADF"/>
              </a:solidFill>
            </a:ln>
          </p:spPr>
          <p:txBody>
            <a:bodyPr wrap="square">
              <a:spAutoFit/>
            </a:bodyPr>
            <a:lstStyle/>
            <a:p>
              <a:pPr marL="342900" indent="-342900">
                <a:buFont typeface="Wingdings" panose="05000000000000000000" pitchFamily="2" charset="2"/>
                <a:buChar char="l"/>
              </a:pPr>
              <a:r>
                <a:rPr lang="zh-CN" altLang="en-US"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发生交通事故怎么办？</a:t>
              </a:r>
              <a:endParaRPr lang="en-US" altLang="zh-CN"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2" name="文本框 11"/>
            <p:cNvSpPr txBox="1"/>
            <p:nvPr/>
          </p:nvSpPr>
          <p:spPr>
            <a:xfrm>
              <a:off x="1140611" y="2549984"/>
              <a:ext cx="6096000" cy="2536400"/>
            </a:xfrm>
            <a:prstGeom prst="rect">
              <a:avLst/>
            </a:prstGeom>
            <a:noFill/>
          </p:spPr>
          <p:txBody>
            <a:bodyPr wrap="square">
              <a:spAutoFit/>
            </a:bodyPr>
            <a:lstStyle/>
            <a:p>
              <a:pPr marL="342900" indent="-342900">
                <a:lnSpc>
                  <a:spcPct val="150000"/>
                </a:lnSpc>
                <a:buClr>
                  <a:srgbClr val="44AADF"/>
                </a:buClr>
                <a:buFont typeface="+mj-lt"/>
                <a:buAutoNum type="arabicPeriod"/>
                <a:defRPr/>
              </a:pP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应积极组织抢救和自救，同时打电话</a:t>
              </a:r>
              <a:r>
                <a:rPr lang="en-US" altLang="zh-CN" sz="1800" noProof="1">
                  <a:latin typeface="微软雅黑" panose="020B0503020204020204" pitchFamily="34" charset="-122"/>
                  <a:ea typeface="微软雅黑" panose="020B0503020204020204" pitchFamily="34" charset="-122"/>
                  <a:cs typeface="Open Sans Light" panose="020B0306030504020204" pitchFamily="34" charset="0"/>
                </a:rPr>
                <a:t>122</a:t>
              </a: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和</a:t>
              </a:r>
              <a:r>
                <a:rPr lang="en-US" altLang="zh-CN" sz="1800" noProof="1">
                  <a:latin typeface="微软雅黑" panose="020B0503020204020204" pitchFamily="34" charset="-122"/>
                  <a:ea typeface="微软雅黑" panose="020B0503020204020204" pitchFamily="34" charset="-122"/>
                  <a:cs typeface="Open Sans Light" panose="020B0306030504020204" pitchFamily="34" charset="0"/>
                </a:rPr>
                <a:t>110 </a:t>
              </a: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报警</a:t>
              </a:r>
              <a:endParaRPr lang="zh-CN" altLang="en-US" sz="1800" noProof="1">
                <a:latin typeface="微软雅黑" panose="020B0503020204020204" pitchFamily="34" charset="-122"/>
                <a:ea typeface="微软雅黑" panose="020B0503020204020204" pitchFamily="34" charset="-122"/>
                <a:cs typeface="Open Sans Light" panose="020B0306030504020204" pitchFamily="34" charset="0"/>
              </a:endParaRPr>
            </a:p>
            <a:p>
              <a:pPr marL="342900" indent="-342900">
                <a:lnSpc>
                  <a:spcPct val="150000"/>
                </a:lnSpc>
                <a:buClr>
                  <a:srgbClr val="44AADF"/>
                </a:buClr>
                <a:buFont typeface="+mj-lt"/>
                <a:buAutoNum type="arabicPeriod"/>
                <a:defRPr/>
              </a:pP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受伤的应立即通知急救中心</a:t>
              </a:r>
              <a:r>
                <a:rPr lang="en-US" altLang="zh-CN" sz="1800" noProof="1">
                  <a:latin typeface="微软雅黑" panose="020B0503020204020204" pitchFamily="34" charset="-122"/>
                  <a:ea typeface="微软雅黑" panose="020B0503020204020204" pitchFamily="34" charset="-122"/>
                  <a:cs typeface="Open Sans Light" panose="020B0306030504020204" pitchFamily="34" charset="0"/>
                </a:rPr>
                <a:t>112</a:t>
              </a: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，或请求路人帮助拦车送医院抢救</a:t>
              </a:r>
              <a:endParaRPr lang="zh-CN" altLang="en-US" sz="1800" noProof="1">
                <a:latin typeface="微软雅黑" panose="020B0503020204020204" pitchFamily="34" charset="-122"/>
                <a:ea typeface="微软雅黑" panose="020B0503020204020204" pitchFamily="34" charset="-122"/>
                <a:cs typeface="Open Sans Light" panose="020B0306030504020204" pitchFamily="34" charset="0"/>
              </a:endParaRPr>
            </a:p>
            <a:p>
              <a:pPr marL="342900" indent="-342900">
                <a:lnSpc>
                  <a:spcPct val="150000"/>
                </a:lnSpc>
                <a:buClr>
                  <a:srgbClr val="44AADF"/>
                </a:buClr>
                <a:buFont typeface="+mj-lt"/>
                <a:buAutoNum type="arabicPeriod"/>
                <a:defRPr/>
              </a:pP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通知学校老师或监护人；未受伤的同学应懂得保护现场的重要性</a:t>
              </a:r>
              <a:endParaRPr lang="zh-CN" altLang="en-US" sz="1800" noProof="1">
                <a:latin typeface="微软雅黑" panose="020B0503020204020204" pitchFamily="34" charset="-122"/>
                <a:ea typeface="微软雅黑" panose="020B0503020204020204" pitchFamily="34" charset="-122"/>
                <a:cs typeface="Open Sans Light" panose="020B0306030504020204" pitchFamily="34" charset="0"/>
              </a:endParaRPr>
            </a:p>
            <a:p>
              <a:pPr marL="342900" indent="-342900">
                <a:lnSpc>
                  <a:spcPct val="150000"/>
                </a:lnSpc>
                <a:buClr>
                  <a:srgbClr val="44AADF"/>
                </a:buClr>
                <a:buFont typeface="+mj-lt"/>
                <a:buAutoNum type="arabicPeriod"/>
                <a:defRPr/>
              </a:pPr>
              <a:r>
                <a:rPr lang="zh-CN" altLang="en-US" sz="1800" noProof="1">
                  <a:latin typeface="微软雅黑" panose="020B0503020204020204" pitchFamily="34" charset="-122"/>
                  <a:ea typeface="微软雅黑" panose="020B0503020204020204" pitchFamily="34" charset="-122"/>
                  <a:cs typeface="Open Sans Light" panose="020B0306030504020204" pitchFamily="34" charset="0"/>
                </a:rPr>
                <a:t>等交警叔叔赶来处置交通事故</a:t>
              </a:r>
              <a:endParaRPr lang="en-US" altLang="zh-CN" sz="1800" noProof="1">
                <a:latin typeface="微软雅黑" panose="020B0503020204020204" pitchFamily="34" charset="-122"/>
                <a:ea typeface="微软雅黑" panose="020B0503020204020204" pitchFamily="34" charset="-122"/>
                <a:cs typeface="Open Sans Light" panose="020B0306030504020204" pitchFamily="34" charset="0"/>
              </a:endParaRPr>
            </a:p>
          </p:txBody>
        </p:sp>
      </p:grpSp>
      <p:pic>
        <p:nvPicPr>
          <p:cNvPr id="14" name="图片 13"/>
          <p:cNvPicPr>
            <a:picLocks noChangeAspect="1"/>
          </p:cNvPicPr>
          <p:nvPr/>
        </p:nvPicPr>
        <p:blipFill>
          <a:blip r:embed="rId6" cstate="email"/>
          <a:stretch>
            <a:fillRect/>
          </a:stretch>
        </p:blipFill>
        <p:spPr>
          <a:xfrm>
            <a:off x="6596744" y="1645988"/>
            <a:ext cx="5094513" cy="5094513"/>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pic>
        <p:nvPicPr>
          <p:cNvPr id="10" name="图片 9"/>
          <p:cNvPicPr>
            <a:picLocks noChangeAspect="1"/>
          </p:cNvPicPr>
          <p:nvPr/>
        </p:nvPicPr>
        <p:blipFill>
          <a:blip r:embed="rId6" cstate="email"/>
          <a:stretch>
            <a:fillRect/>
          </a:stretch>
        </p:blipFill>
        <p:spPr>
          <a:xfrm flipH="1">
            <a:off x="867995" y="-67920"/>
            <a:ext cx="10823262" cy="5646592"/>
          </a:xfrm>
          <a:prstGeom prst="rect">
            <a:avLst/>
          </a:prstGeom>
        </p:spPr>
      </p:pic>
      <p:grpSp>
        <p:nvGrpSpPr>
          <p:cNvPr id="11" name="主题班会-3"/>
          <p:cNvGrpSpPr/>
          <p:nvPr/>
        </p:nvGrpSpPr>
        <p:grpSpPr>
          <a:xfrm>
            <a:off x="1466192" y="1903012"/>
            <a:ext cx="6578351" cy="2876883"/>
            <a:chOff x="6842759" y="1981835"/>
            <a:chExt cx="4787448" cy="2876883"/>
          </a:xfrm>
        </p:grpSpPr>
        <p:sp>
          <p:nvSpPr>
            <p:cNvPr id="12" name="主题班会-3-1"/>
            <p:cNvSpPr txBox="1"/>
            <p:nvPr/>
          </p:nvSpPr>
          <p:spPr>
            <a:xfrm>
              <a:off x="6842760" y="2963199"/>
              <a:ext cx="4787447" cy="1895519"/>
            </a:xfrm>
            <a:prstGeom prst="rect">
              <a:avLst/>
            </a:prstGeom>
          </p:spPr>
          <p:txBody>
            <a:bodyPr wrap="square">
              <a:spAutoFit/>
            </a:bodyPr>
            <a:lstStyle>
              <a:defPPr>
                <a:defRPr lang="zh-CN"/>
              </a:defPPr>
              <a:lvl1pPr lvl="0">
                <a:lnSpc>
                  <a:spcPct val="150000"/>
                </a:lnSpc>
                <a:defRPr sz="1400">
                  <a:solidFill>
                    <a:prstClr val="black"/>
                  </a:solidFill>
                  <a:latin typeface="思源宋体 CN Light" panose="02020300000000000000" pitchFamily="18" charset="-122"/>
                  <a:ea typeface="思源宋体 CN Light" panose="02020300000000000000" pitchFamily="18" charset="-122"/>
                </a:defRPr>
              </a:lvl1pPr>
            </a:lstStyle>
            <a:p>
              <a:r>
                <a:rPr lang="zh-CN" altLang="en-US" sz="1600" dirty="0">
                  <a:latin typeface="微软雅黑" panose="020B0503020204020204" pitchFamily="34" charset="-122"/>
                  <a:ea typeface="微软雅黑" panose="020B0503020204020204" pitchFamily="34" charset="-122"/>
                </a:rPr>
                <a:t>荷兰仅</a:t>
              </a:r>
              <a:r>
                <a:rPr lang="en-US" altLang="zh-CN" sz="1600" dirty="0">
                  <a:latin typeface="微软雅黑" panose="020B0503020204020204" pitchFamily="34" charset="-122"/>
                  <a:ea typeface="微软雅黑" panose="020B0503020204020204" pitchFamily="34" charset="-122"/>
                </a:rPr>
                <a:t>1670</a:t>
              </a:r>
              <a:r>
                <a:rPr lang="zh-CN" altLang="en-US" sz="1600" dirty="0">
                  <a:latin typeface="微软雅黑" panose="020B0503020204020204" pitchFamily="34" charset="-122"/>
                  <a:ea typeface="微软雅黑" panose="020B0503020204020204" pitchFamily="34" charset="-122"/>
                </a:rPr>
                <a:t>万人口，却拥有超过</a:t>
              </a:r>
              <a:r>
                <a:rPr lang="en-US" altLang="zh-CN" sz="1600" dirty="0">
                  <a:latin typeface="微软雅黑" panose="020B0503020204020204" pitchFamily="34" charset="-122"/>
                  <a:ea typeface="微软雅黑" panose="020B0503020204020204" pitchFamily="34" charset="-122"/>
                </a:rPr>
                <a:t>1800</a:t>
              </a:r>
              <a:r>
                <a:rPr lang="zh-CN" altLang="en-US" sz="1600" dirty="0">
                  <a:latin typeface="微软雅黑" panose="020B0503020204020204" pitchFamily="34" charset="-122"/>
                  <a:ea typeface="微软雅黑" panose="020B0503020204020204" pitchFamily="34" charset="-122"/>
                </a:rPr>
                <a:t>万辆自行车。该国拥有世界上最密的自行车交通网，人均自行车道路长度居世界第一位。</a:t>
              </a:r>
              <a:endParaRPr lang="zh-CN" altLang="en-US" sz="1600" dirty="0">
                <a:latin typeface="微软雅黑" panose="020B0503020204020204" pitchFamily="34" charset="-122"/>
                <a:ea typeface="微软雅黑" panose="020B0503020204020204" pitchFamily="34" charset="-122"/>
              </a:endParaRPr>
            </a:p>
            <a:p>
              <a:r>
                <a:rPr lang="zh-CN" altLang="en-US" sz="1600" dirty="0">
                  <a:latin typeface="微软雅黑" panose="020B0503020204020204" pitchFamily="34" charset="-122"/>
                  <a:ea typeface="微软雅黑" panose="020B0503020204020204" pitchFamily="34" charset="-122"/>
                </a:rPr>
                <a:t>骑车人无论去哪里都可以看到带有清晰标志的红色自行车道。</a:t>
              </a:r>
              <a:endParaRPr lang="zh-CN" altLang="en-US" sz="1600" dirty="0">
                <a:latin typeface="微软雅黑" panose="020B0503020204020204" pitchFamily="34" charset="-122"/>
                <a:ea typeface="微软雅黑" panose="020B0503020204020204" pitchFamily="34" charset="-122"/>
              </a:endParaRPr>
            </a:p>
            <a:p>
              <a:r>
                <a:rPr lang="zh-CN" altLang="en-US" sz="1600" dirty="0">
                  <a:latin typeface="微软雅黑" panose="020B0503020204020204" pitchFamily="34" charset="-122"/>
                  <a:ea typeface="微软雅黑" panose="020B0503020204020204" pitchFamily="34" charset="-122"/>
                </a:rPr>
                <a:t>据了解，荷兰全境共有</a:t>
              </a:r>
              <a:r>
                <a:rPr lang="en-US" altLang="zh-CN" sz="1600" dirty="0">
                  <a:latin typeface="微软雅黑" panose="020B0503020204020204" pitchFamily="34" charset="-122"/>
                  <a:ea typeface="微软雅黑" panose="020B0503020204020204" pitchFamily="34" charset="-122"/>
                </a:rPr>
                <a:t>40000</a:t>
              </a:r>
              <a:r>
                <a:rPr lang="zh-CN" altLang="en-US" sz="1600" dirty="0">
                  <a:latin typeface="微软雅黑" panose="020B0503020204020204" pitchFamily="34" charset="-122"/>
                  <a:ea typeface="微软雅黑" panose="020B0503020204020204" pitchFamily="34" charset="-122"/>
                </a:rPr>
                <a:t>公里自行车道，是高速公路长度的近</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倍。</a:t>
              </a:r>
              <a:endParaRPr lang="zh-CN" altLang="en-US" sz="1600" dirty="0">
                <a:latin typeface="微软雅黑" panose="020B0503020204020204" pitchFamily="34" charset="-122"/>
                <a:ea typeface="微软雅黑" panose="020B0503020204020204" pitchFamily="34" charset="-122"/>
              </a:endParaRPr>
            </a:p>
            <a:p>
              <a:r>
                <a:rPr lang="zh-CN" altLang="en-US" sz="1600" dirty="0">
                  <a:latin typeface="微软雅黑" panose="020B0503020204020204" pitchFamily="34" charset="-122"/>
                  <a:ea typeface="微软雅黑" panose="020B0503020204020204" pitchFamily="34" charset="-122"/>
                </a:rPr>
                <a:t>在荷兰，自行车道不仅严格禁止机动车驶入，就连行人也要主动避让。</a:t>
              </a:r>
              <a:endParaRPr lang="zh-CN" altLang="en-US" sz="1600" dirty="0">
                <a:latin typeface="微软雅黑" panose="020B0503020204020204" pitchFamily="34" charset="-122"/>
                <a:ea typeface="微软雅黑" panose="020B0503020204020204" pitchFamily="34" charset="-122"/>
              </a:endParaRPr>
            </a:p>
          </p:txBody>
        </p:sp>
        <p:sp>
          <p:nvSpPr>
            <p:cNvPr id="13" name="主题班会-3-2"/>
            <p:cNvSpPr txBox="1"/>
            <p:nvPr/>
          </p:nvSpPr>
          <p:spPr>
            <a:xfrm>
              <a:off x="6842759" y="1981835"/>
              <a:ext cx="4130039" cy="584775"/>
            </a:xfrm>
            <a:prstGeom prst="rect">
              <a:avLst/>
            </a:prstGeom>
            <a:noFill/>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a:solidFill>
                    <a:schemeClr val="tx1"/>
                  </a:solidFill>
                  <a:latin typeface="微软雅黑" panose="020B0503020204020204" pitchFamily="34" charset="-122"/>
                  <a:ea typeface="微软雅黑" panose="020B0503020204020204" pitchFamily="34" charset="-122"/>
                </a:rPr>
                <a:t>荷兰 </a:t>
              </a:r>
              <a:r>
                <a:rPr lang="zh-CN" altLang="en-US" sz="1800" b="1">
                  <a:solidFill>
                    <a:schemeClr val="tx1"/>
                  </a:solidFill>
                  <a:latin typeface="微软雅黑" panose="020B0503020204020204" pitchFamily="34" charset="-122"/>
                  <a:ea typeface="微软雅黑" panose="020B0503020204020204" pitchFamily="34" charset="-122"/>
                </a:rPr>
                <a:t>拥有最密自行车交通网</a:t>
              </a:r>
              <a:endParaRPr lang="zh-CN" altLang="en-US" b="1">
                <a:solidFill>
                  <a:schemeClr val="tx1"/>
                </a:solidFill>
                <a:latin typeface="微软雅黑" panose="020B0503020204020204" pitchFamily="34" charset="-122"/>
                <a:ea typeface="微软雅黑" panose="020B0503020204020204" pitchFamily="34" charset="-122"/>
              </a:endParaRPr>
            </a:p>
          </p:txBody>
        </p:sp>
        <p:cxnSp>
          <p:nvCxnSpPr>
            <p:cNvPr id="14" name="主题班会-3-3"/>
            <p:cNvCxnSpPr/>
            <p:nvPr/>
          </p:nvCxnSpPr>
          <p:spPr>
            <a:xfrm>
              <a:off x="6906179" y="2724193"/>
              <a:ext cx="3270310" cy="0"/>
            </a:xfrm>
            <a:prstGeom prst="line">
              <a:avLst/>
            </a:prstGeom>
            <a:ln w="15875">
              <a:solidFill>
                <a:srgbClr val="44AADF"/>
              </a:solidFill>
            </a:ln>
          </p:spPr>
          <p:style>
            <a:lnRef idx="1">
              <a:schemeClr val="accent1"/>
            </a:lnRef>
            <a:fillRef idx="0">
              <a:schemeClr val="accent1"/>
            </a:fillRef>
            <a:effectRef idx="0">
              <a:schemeClr val="accent1"/>
            </a:effectRef>
            <a:fontRef idx="minor">
              <a:schemeClr val="tx1"/>
            </a:fontRef>
          </p:style>
        </p:cxnSp>
      </p:grpSp>
      <p:pic>
        <p:nvPicPr>
          <p:cNvPr id="15" name="图片 14"/>
          <p:cNvPicPr>
            <a:picLocks noChangeAspect="1"/>
          </p:cNvPicPr>
          <p:nvPr/>
        </p:nvPicPr>
        <p:blipFill>
          <a:blip r:embed="rId7" cstate="email"/>
          <a:stretch>
            <a:fillRect/>
          </a:stretch>
        </p:blipFill>
        <p:spPr>
          <a:xfrm>
            <a:off x="7092446" y="1693885"/>
            <a:ext cx="4998720" cy="499872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anim calcmode="lin" valueType="num">
                                      <p:cBhvr>
                                        <p:cTn id="12" dur="500" fill="hold"/>
                                        <p:tgtEl>
                                          <p:spTgt spid="11"/>
                                        </p:tgtEl>
                                        <p:attrNameLst>
                                          <p:attrName>ppt_x</p:attrName>
                                        </p:attrNameLst>
                                      </p:cBhvr>
                                      <p:tavLst>
                                        <p:tav tm="0">
                                          <p:val>
                                            <p:strVal val="#ppt_x"/>
                                          </p:val>
                                        </p:tav>
                                        <p:tav tm="100000">
                                          <p:val>
                                            <p:strVal val="#ppt_x"/>
                                          </p:val>
                                        </p:tav>
                                      </p:tavLst>
                                    </p:anim>
                                    <p:anim calcmode="lin" valueType="num">
                                      <p:cBhvr>
                                        <p:cTn id="13" dur="500" fill="hold"/>
                                        <p:tgtEl>
                                          <p:spTgt spid="11"/>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10" name="主题班会-3"/>
          <p:cNvGrpSpPr/>
          <p:nvPr/>
        </p:nvGrpSpPr>
        <p:grpSpPr>
          <a:xfrm>
            <a:off x="5200094" y="1940189"/>
            <a:ext cx="6152015" cy="3401146"/>
            <a:chOff x="1161414" y="2317960"/>
            <a:chExt cx="4609614" cy="3401146"/>
          </a:xfrm>
        </p:grpSpPr>
        <p:sp>
          <p:nvSpPr>
            <p:cNvPr id="11" name="主题班会-3-1"/>
            <p:cNvSpPr txBox="1"/>
            <p:nvPr/>
          </p:nvSpPr>
          <p:spPr>
            <a:xfrm>
              <a:off x="1161414" y="3084923"/>
              <a:ext cx="4609614" cy="2634183"/>
            </a:xfrm>
            <a:prstGeom prst="rect">
              <a:avLst/>
            </a:prstGeom>
          </p:spPr>
          <p:txBody>
            <a:bodyPr wrap="square">
              <a:spAutoFit/>
            </a:bodyPr>
            <a:lstStyle>
              <a:defPPr>
                <a:defRPr lang="zh-CN"/>
              </a:defPPr>
              <a:lvl1pPr lvl="0">
                <a:lnSpc>
                  <a:spcPct val="150000"/>
                </a:lnSpc>
                <a:defRPr sz="1400">
                  <a:solidFill>
                    <a:prstClr val="black"/>
                  </a:solidFill>
                  <a:latin typeface="思源宋体 CN Light" panose="02020300000000000000" pitchFamily="18" charset="-122"/>
                  <a:ea typeface="思源宋体 CN Light" panose="02020300000000000000" pitchFamily="18" charset="-122"/>
                </a:defRPr>
              </a:lvl1pPr>
            </a:lstStyle>
            <a:p>
              <a:pPr marL="285750" indent="-285750">
                <a:buFont typeface="Arial" panose="020B0604020202020204" pitchFamily="34" charset="0"/>
                <a:buChar char="•"/>
              </a:pPr>
              <a:r>
                <a:rPr lang="zh-CN" altLang="en-US" sz="1600">
                  <a:solidFill>
                    <a:schemeClr val="tx1"/>
                  </a:solidFill>
                  <a:latin typeface="微软雅黑" panose="020B0503020204020204" pitchFamily="34" charset="-122"/>
                  <a:ea typeface="微软雅黑" panose="020B0503020204020204" pitchFamily="34" charset="-122"/>
                  <a:sym typeface="+mn-ea"/>
                </a:rPr>
                <a:t>丹麦首都哥本哈根被誉为“世界上对自行车最友好的城市”，它也是世界上首个国际自行车联盟授予“自行车城”称号的城市。</a:t>
              </a:r>
              <a:endParaRPr lang="zh-CN" altLang="en-US" sz="1600">
                <a:solidFill>
                  <a:schemeClr val="tx1"/>
                </a:solidFill>
                <a:latin typeface="微软雅黑" panose="020B0503020204020204" pitchFamily="34" charset="-122"/>
                <a:ea typeface="微软雅黑" panose="020B0503020204020204" pitchFamily="34" charset="-122"/>
                <a:sym typeface="+mn-ea"/>
              </a:endParaRPr>
            </a:p>
            <a:p>
              <a:pPr marL="285750" indent="-285750">
                <a:buFont typeface="Arial" panose="020B0604020202020204" pitchFamily="34" charset="0"/>
                <a:buChar char="•"/>
              </a:pPr>
              <a:r>
                <a:rPr lang="zh-CN" altLang="en-US" sz="1600">
                  <a:solidFill>
                    <a:schemeClr val="tx1"/>
                  </a:solidFill>
                  <a:latin typeface="微软雅黑" panose="020B0503020204020204" pitchFamily="34" charset="-122"/>
                  <a:ea typeface="微软雅黑" panose="020B0503020204020204" pitchFamily="34" charset="-122"/>
                  <a:sym typeface="+mn-ea"/>
                </a:rPr>
                <a:t>丹麦全国有近</a:t>
              </a:r>
              <a:r>
                <a:rPr lang="en-US" altLang="zh-CN" sz="1600">
                  <a:solidFill>
                    <a:schemeClr val="tx1"/>
                  </a:solidFill>
                  <a:latin typeface="微软雅黑" panose="020B0503020204020204" pitchFamily="34" charset="-122"/>
                  <a:ea typeface="微软雅黑" panose="020B0503020204020204" pitchFamily="34" charset="-122"/>
                  <a:sym typeface="+mn-ea"/>
                </a:rPr>
                <a:t>50%</a:t>
              </a:r>
              <a:r>
                <a:rPr lang="zh-CN" altLang="en-US" sz="1600">
                  <a:solidFill>
                    <a:schemeClr val="tx1"/>
                  </a:solidFill>
                  <a:latin typeface="微软雅黑" panose="020B0503020204020204" pitchFamily="34" charset="-122"/>
                  <a:ea typeface="微软雅黑" panose="020B0503020204020204" pitchFamily="34" charset="-122"/>
                  <a:sym typeface="+mn-ea"/>
                </a:rPr>
                <a:t>的居民长期选择以自行车代步。该市的自行车道使用的是特殊交通信号系统，骑行者可以优先于机动车通行，以最大限度减少路口处的等待。不仅如此，哥本哈根市甚至还有专供自行车行驶的高架路。</a:t>
              </a:r>
              <a:endParaRPr lang="zh-CN" altLang="en-US" sz="1600">
                <a:solidFill>
                  <a:schemeClr val="tx1"/>
                </a:solidFill>
                <a:latin typeface="微软雅黑" panose="020B0503020204020204" pitchFamily="34" charset="-122"/>
                <a:ea typeface="微软雅黑" panose="020B0503020204020204" pitchFamily="34" charset="-122"/>
                <a:sym typeface="+mn-ea"/>
              </a:endParaRPr>
            </a:p>
          </p:txBody>
        </p:sp>
        <p:sp>
          <p:nvSpPr>
            <p:cNvPr id="12" name="主题班会-3-2"/>
            <p:cNvSpPr txBox="1"/>
            <p:nvPr/>
          </p:nvSpPr>
          <p:spPr>
            <a:xfrm>
              <a:off x="1267449" y="2317960"/>
              <a:ext cx="3972560" cy="584775"/>
            </a:xfrm>
            <a:prstGeom prst="rect">
              <a:avLst/>
            </a:prstGeom>
            <a:noFill/>
          </p:spPr>
          <p:txBody>
            <a:bodyPr wrap="square" rtlCol="0">
              <a:spAutoFit/>
            </a:bodyPr>
            <a:lstStyle>
              <a:defPPr>
                <a:defRPr lang="zh-CN"/>
              </a:defPPr>
              <a:lvl1pPr>
                <a:defRPr sz="4000">
                  <a:solidFill>
                    <a:srgbClr val="EC3A38"/>
                  </a:solidFill>
                  <a:latin typeface="优设标题黑" panose="00000500000000000000" pitchFamily="2" charset="-122"/>
                  <a:ea typeface="优设标题黑" panose="00000500000000000000" pitchFamily="2"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3200" b="1">
                  <a:solidFill>
                    <a:schemeClr val="tx1">
                      <a:lumMod val="75000"/>
                      <a:lumOff val="25000"/>
                    </a:schemeClr>
                  </a:solidFill>
                  <a:latin typeface="微软雅黑" panose="020B0503020204020204" pitchFamily="34" charset="-122"/>
                  <a:ea typeface="微软雅黑" panose="020B0503020204020204" pitchFamily="34" charset="-122"/>
                </a:rPr>
                <a:t>丹麦    </a:t>
              </a:r>
              <a:r>
                <a:rPr lang="zh-CN" altLang="en-US" sz="2000" b="1">
                  <a:solidFill>
                    <a:schemeClr val="tx1">
                      <a:lumMod val="75000"/>
                      <a:lumOff val="25000"/>
                    </a:schemeClr>
                  </a:solidFill>
                  <a:latin typeface="微软雅黑" panose="020B0503020204020204" pitchFamily="34" charset="-122"/>
                  <a:ea typeface="微软雅黑" panose="020B0503020204020204" pitchFamily="34" charset="-122"/>
                </a:rPr>
                <a:t>近半国民长期骑车代步</a:t>
              </a:r>
              <a:endParaRPr lang="zh-CN" altLang="en-US" sz="2000" b="1">
                <a:solidFill>
                  <a:schemeClr val="tx1">
                    <a:lumMod val="75000"/>
                    <a:lumOff val="25000"/>
                  </a:schemeClr>
                </a:solidFill>
                <a:latin typeface="微软雅黑" panose="020B0503020204020204" pitchFamily="34" charset="-122"/>
                <a:ea typeface="微软雅黑" panose="020B0503020204020204" pitchFamily="34" charset="-122"/>
              </a:endParaRPr>
            </a:p>
          </p:txBody>
        </p:sp>
      </p:grpSp>
      <p:pic>
        <p:nvPicPr>
          <p:cNvPr id="3" name="图片 2"/>
          <p:cNvPicPr>
            <a:picLocks noChangeAspect="1"/>
          </p:cNvPicPr>
          <p:nvPr/>
        </p:nvPicPr>
        <p:blipFill>
          <a:blip r:embed="rId6" cstate="email"/>
          <a:stretch>
            <a:fillRect/>
          </a:stretch>
        </p:blipFill>
        <p:spPr>
          <a:xfrm>
            <a:off x="839891" y="1770845"/>
            <a:ext cx="4296580" cy="429658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2" name="组合 1"/>
          <p:cNvGrpSpPr/>
          <p:nvPr/>
        </p:nvGrpSpPr>
        <p:grpSpPr>
          <a:xfrm>
            <a:off x="305880" y="-560618"/>
            <a:ext cx="7757166" cy="7757166"/>
            <a:chOff x="305880" y="-604161"/>
            <a:chExt cx="7757166" cy="7757166"/>
          </a:xfrm>
        </p:grpSpPr>
        <p:pic>
          <p:nvPicPr>
            <p:cNvPr id="10" name="图片 9"/>
            <p:cNvPicPr>
              <a:picLocks noChangeAspect="1"/>
            </p:cNvPicPr>
            <p:nvPr/>
          </p:nvPicPr>
          <p:blipFill>
            <a:blip r:embed="rId6" cstate="email"/>
            <a:stretch>
              <a:fillRect/>
            </a:stretch>
          </p:blipFill>
          <p:spPr>
            <a:xfrm rot="16200000">
              <a:off x="305880" y="-604161"/>
              <a:ext cx="7757166" cy="7757166"/>
            </a:xfrm>
            <a:prstGeom prst="rect">
              <a:avLst/>
            </a:prstGeom>
          </p:spPr>
        </p:pic>
        <p:grpSp>
          <p:nvGrpSpPr>
            <p:cNvPr id="11" name="主题班会-3"/>
            <p:cNvGrpSpPr/>
            <p:nvPr/>
          </p:nvGrpSpPr>
          <p:grpSpPr>
            <a:xfrm>
              <a:off x="2090057" y="1833280"/>
              <a:ext cx="4572000" cy="3138779"/>
              <a:chOff x="7014266" y="1933743"/>
              <a:chExt cx="4876800" cy="3138779"/>
            </a:xfrm>
          </p:grpSpPr>
          <p:sp>
            <p:nvSpPr>
              <p:cNvPr id="12" name="主题班会-3-1"/>
              <p:cNvSpPr txBox="1"/>
              <p:nvPr/>
            </p:nvSpPr>
            <p:spPr>
              <a:xfrm>
                <a:off x="7014266" y="1933743"/>
                <a:ext cx="4702628" cy="584775"/>
              </a:xfrm>
              <a:prstGeom prst="rect">
                <a:avLst/>
              </a:prstGeom>
              <a:noFill/>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stStyle>
              <a:p>
                <a:r>
                  <a:rPr lang="zh-CN" altLang="en-US" b="1">
                    <a:solidFill>
                      <a:schemeClr val="tx1"/>
                    </a:solidFill>
                    <a:latin typeface="微软雅黑" panose="020B0503020204020204" pitchFamily="34" charset="-122"/>
                    <a:ea typeface="微软雅黑" panose="020B0503020204020204" pitchFamily="34" charset="-122"/>
                  </a:rPr>
                  <a:t>德国    </a:t>
                </a:r>
                <a:r>
                  <a:rPr lang="zh-CN" altLang="en-US" sz="2000" b="1">
                    <a:solidFill>
                      <a:schemeClr val="tx1"/>
                    </a:solidFill>
                    <a:latin typeface="微软雅黑" panose="020B0503020204020204" pitchFamily="34" charset="-122"/>
                    <a:ea typeface="微软雅黑" panose="020B0503020204020204" pitchFamily="34" charset="-122"/>
                  </a:rPr>
                  <a:t>自行车有专用高速公路</a:t>
                </a:r>
                <a:endParaRPr lang="zh-CN" altLang="en-US" sz="2000" b="1">
                  <a:solidFill>
                    <a:schemeClr val="tx1"/>
                  </a:solidFill>
                  <a:latin typeface="微软雅黑" panose="020B0503020204020204" pitchFamily="34" charset="-122"/>
                  <a:ea typeface="微软雅黑" panose="020B0503020204020204" pitchFamily="34" charset="-122"/>
                </a:endParaRPr>
              </a:p>
            </p:txBody>
          </p:sp>
          <p:sp>
            <p:nvSpPr>
              <p:cNvPr id="13" name="主题班会-3-2"/>
              <p:cNvSpPr txBox="1"/>
              <p:nvPr/>
            </p:nvSpPr>
            <p:spPr>
              <a:xfrm>
                <a:off x="7014266" y="2530351"/>
                <a:ext cx="4876800" cy="2542171"/>
              </a:xfrm>
              <a:prstGeom prst="rect">
                <a:avLst/>
              </a:prstGeom>
            </p:spPr>
            <p:txBody>
              <a:bodyPr wrap="square">
                <a:spAutoFit/>
              </a:bodyPr>
              <a:lstStyle>
                <a:defPPr>
                  <a:defRPr lang="zh-CN"/>
                </a:defPPr>
                <a:lvl1pPr lvl="0">
                  <a:lnSpc>
                    <a:spcPct val="150000"/>
                  </a:lnSpc>
                  <a:defRPr sz="1400">
                    <a:solidFill>
                      <a:prstClr val="black"/>
                    </a:solidFill>
                    <a:latin typeface="思源黑体 CN Light" panose="020B0300000000000000" pitchFamily="34" charset="-122"/>
                    <a:ea typeface="思源黑体 CN Light" panose="020B0300000000000000" pitchFamily="34" charset="-122"/>
                  </a:defRPr>
                </a:lvl1pPr>
              </a:lstStyle>
              <a:p>
                <a:r>
                  <a:rPr lang="zh-CN" altLang="en-US" sz="1800">
                    <a:solidFill>
                      <a:schemeClr val="tx1"/>
                    </a:solidFill>
                    <a:latin typeface="微软雅黑" panose="020B0503020204020204" pitchFamily="34" charset="-122"/>
                    <a:ea typeface="微软雅黑" panose="020B0503020204020204" pitchFamily="34" charset="-122"/>
                  </a:rPr>
                  <a:t>德国也是名副其实的自行车大国，约有</a:t>
                </a:r>
                <a:r>
                  <a:rPr lang="en-US" altLang="zh-CN" sz="1800">
                    <a:solidFill>
                      <a:schemeClr val="tx1"/>
                    </a:solidFill>
                    <a:latin typeface="微软雅黑" panose="020B0503020204020204" pitchFamily="34" charset="-122"/>
                    <a:ea typeface="微软雅黑" panose="020B0503020204020204" pitchFamily="34" charset="-122"/>
                  </a:rPr>
                  <a:t>7000</a:t>
                </a:r>
                <a:r>
                  <a:rPr lang="zh-CN" altLang="en-US" sz="1800">
                    <a:solidFill>
                      <a:schemeClr val="tx1"/>
                    </a:solidFill>
                    <a:latin typeface="微软雅黑" panose="020B0503020204020204" pitchFamily="34" charset="-122"/>
                    <a:ea typeface="微软雅黑" panose="020B0503020204020204" pitchFamily="34" charset="-122"/>
                  </a:rPr>
                  <a:t>万辆自行车，全国</a:t>
                </a:r>
                <a:r>
                  <a:rPr lang="en-US" altLang="zh-CN" sz="1800">
                    <a:solidFill>
                      <a:schemeClr val="tx1"/>
                    </a:solidFill>
                    <a:latin typeface="微软雅黑" panose="020B0503020204020204" pitchFamily="34" charset="-122"/>
                    <a:ea typeface="微软雅黑" panose="020B0503020204020204" pitchFamily="34" charset="-122"/>
                  </a:rPr>
                  <a:t>3.8</a:t>
                </a:r>
                <a:r>
                  <a:rPr lang="zh-CN" altLang="en-US" sz="1800">
                    <a:solidFill>
                      <a:schemeClr val="tx1"/>
                    </a:solidFill>
                    <a:latin typeface="微软雅黑" panose="020B0503020204020204" pitchFamily="34" charset="-122"/>
                    <a:ea typeface="微软雅黑" panose="020B0503020204020204" pitchFamily="34" charset="-122"/>
                  </a:rPr>
                  <a:t>万公里长的公路中，近半数都修建了自行车道。</a:t>
                </a:r>
                <a:endParaRPr lang="zh-CN" altLang="en-US" sz="1800">
                  <a:solidFill>
                    <a:schemeClr val="tx1"/>
                  </a:solidFill>
                  <a:latin typeface="微软雅黑" panose="020B0503020204020204" pitchFamily="34" charset="-122"/>
                  <a:ea typeface="微软雅黑" panose="020B0503020204020204" pitchFamily="34" charset="-122"/>
                </a:endParaRPr>
              </a:p>
              <a:p>
                <a:endParaRPr lang="zh-CN" altLang="en-US" sz="1800">
                  <a:solidFill>
                    <a:schemeClr val="tx1"/>
                  </a:solidFill>
                  <a:latin typeface="微软雅黑" panose="020B0503020204020204" pitchFamily="34" charset="-122"/>
                  <a:ea typeface="微软雅黑" panose="020B0503020204020204" pitchFamily="34" charset="-122"/>
                </a:endParaRPr>
              </a:p>
              <a:p>
                <a:r>
                  <a:rPr lang="zh-CN" altLang="en-US" sz="1800">
                    <a:solidFill>
                      <a:schemeClr val="tx1"/>
                    </a:solidFill>
                    <a:latin typeface="微软雅黑" panose="020B0503020204020204" pitchFamily="34" charset="-122"/>
                    <a:ea typeface="微软雅黑" panose="020B0503020204020204" pitchFamily="34" charset="-122"/>
                  </a:rPr>
                  <a:t>此外，德国各主要城市都建有专供自行车使用的高速公路。</a:t>
                </a:r>
                <a:endParaRPr lang="zh-CN" altLang="en-US" sz="1800">
                  <a:solidFill>
                    <a:schemeClr val="tx1"/>
                  </a:solidFill>
                  <a:latin typeface="微软雅黑" panose="020B0503020204020204" pitchFamily="34" charset="-122"/>
                  <a:ea typeface="微软雅黑" panose="020B0503020204020204" pitchFamily="34" charset="-122"/>
                </a:endParaRPr>
              </a:p>
            </p:txBody>
          </p:sp>
        </p:grpSp>
      </p:grpSp>
      <p:pic>
        <p:nvPicPr>
          <p:cNvPr id="14" name="图片 13"/>
          <p:cNvPicPr>
            <a:picLocks noChangeAspect="1"/>
          </p:cNvPicPr>
          <p:nvPr/>
        </p:nvPicPr>
        <p:blipFill>
          <a:blip r:embed="rId7" cstate="email"/>
          <a:stretch>
            <a:fillRect/>
          </a:stretch>
        </p:blipFill>
        <p:spPr>
          <a:xfrm>
            <a:off x="6951301" y="2288839"/>
            <a:ext cx="4600999" cy="4173873"/>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750"/>
                                        <p:tgtEl>
                                          <p:spTgt spid="2"/>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down)">
                                      <p:cBhvr>
                                        <p:cTn id="11"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2" name="组合 1"/>
          <p:cNvGrpSpPr/>
          <p:nvPr/>
        </p:nvGrpSpPr>
        <p:grpSpPr>
          <a:xfrm>
            <a:off x="4965152" y="1303566"/>
            <a:ext cx="6243519" cy="4275106"/>
            <a:chOff x="5781581" y="1379658"/>
            <a:chExt cx="6243519" cy="4275106"/>
          </a:xfrm>
        </p:grpSpPr>
        <p:grpSp>
          <p:nvGrpSpPr>
            <p:cNvPr id="10" name="主题班会-4"/>
            <p:cNvGrpSpPr/>
            <p:nvPr/>
          </p:nvGrpSpPr>
          <p:grpSpPr>
            <a:xfrm>
              <a:off x="5781581" y="2121175"/>
              <a:ext cx="6243519" cy="3533589"/>
              <a:chOff x="6481148" y="1883379"/>
              <a:chExt cx="6243519" cy="3533589"/>
            </a:xfrm>
          </p:grpSpPr>
          <p:sp>
            <p:nvSpPr>
              <p:cNvPr id="11" name="主题班会-4-2"/>
              <p:cNvSpPr txBox="1"/>
              <p:nvPr/>
            </p:nvSpPr>
            <p:spPr>
              <a:xfrm>
                <a:off x="6481148" y="2782785"/>
                <a:ext cx="6127390" cy="2634183"/>
              </a:xfrm>
              <a:prstGeom prst="rect">
                <a:avLst/>
              </a:prstGeom>
              <a:noFill/>
            </p:spPr>
            <p:txBody>
              <a:bodyPr wrap="square" rtlCol="0">
                <a:spAutoFit/>
              </a:bodyPr>
              <a:lstStyle/>
              <a:p>
                <a:pPr defTabSz="457200">
                  <a:lnSpc>
                    <a:spcPct val="150000"/>
                  </a:lnSpc>
                </a:pPr>
                <a:r>
                  <a:rPr lang="en-US" altLang="zh-CN" sz="1600" dirty="0">
                    <a:latin typeface="微软雅黑" panose="020B0503020204020204" pitchFamily="34" charset="-122"/>
                    <a:ea typeface="微软雅黑" panose="020B0503020204020204" pitchFamily="34" charset="-122"/>
                  </a:rPr>
                  <a:t>2018</a:t>
                </a:r>
                <a:r>
                  <a:rPr lang="zh-CN" altLang="en-US" sz="1600" dirty="0">
                    <a:latin typeface="微软雅黑" panose="020B0503020204020204" pitchFamily="34" charset="-122"/>
                    <a:ea typeface="微软雅黑" panose="020B0503020204020204" pitchFamily="34" charset="-122"/>
                  </a:rPr>
                  <a:t>年</a:t>
                </a:r>
                <a:r>
                  <a:rPr lang="en-US" altLang="zh-CN" sz="16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9</a:t>
                </a:r>
                <a:r>
                  <a:rPr lang="zh-CN" altLang="en-US" sz="1600" dirty="0">
                    <a:latin typeface="微软雅黑" panose="020B0503020204020204" pitchFamily="34" charset="-122"/>
                    <a:ea typeface="微软雅黑" panose="020B0503020204020204" pitchFamily="34" charset="-122"/>
                  </a:rPr>
                  <a:t>日，市交委、市发改委、市规土委、市城管局、市交警局五部门联合印发</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深圳市完善自行车交通发展工作实施方案</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（深交</a:t>
                </a:r>
                <a:r>
                  <a:rPr lang="en-US" altLang="zh-CN" sz="1600" dirty="0">
                    <a:latin typeface="微软雅黑" panose="020B0503020204020204" pitchFamily="34" charset="-122"/>
                    <a:ea typeface="微软雅黑" panose="020B0503020204020204" pitchFamily="34" charset="-122"/>
                  </a:rPr>
                  <a:t>〔2018〕157</a:t>
                </a:r>
                <a:r>
                  <a:rPr lang="zh-CN" altLang="en-US" sz="1600" dirty="0">
                    <a:latin typeface="微软雅黑" panose="020B0503020204020204" pitchFamily="34" charset="-122"/>
                    <a:ea typeface="微软雅黑" panose="020B0503020204020204" pitchFamily="34" charset="-122"/>
                  </a:rPr>
                  <a:t>号）。根据</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方案</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要求，今后新建及改扩建道路应</a:t>
                </a:r>
                <a:r>
                  <a:rPr lang="en-US" altLang="zh-CN" sz="1600" dirty="0">
                    <a:latin typeface="微软雅黑" panose="020B0503020204020204" pitchFamily="34" charset="-122"/>
                    <a:ea typeface="微软雅黑" panose="020B0503020204020204" pitchFamily="34" charset="-122"/>
                  </a:rPr>
                  <a:t>100%</a:t>
                </a:r>
                <a:r>
                  <a:rPr lang="zh-CN" altLang="en-US" sz="1600" dirty="0">
                    <a:latin typeface="微软雅黑" panose="020B0503020204020204" pitchFamily="34" charset="-122"/>
                    <a:ea typeface="微软雅黑" panose="020B0503020204020204" pitchFamily="34" charset="-122"/>
                  </a:rPr>
                  <a:t>设置自行车道，将通过缩减机动车道或利用机动车闲置空间等多种方式增加自行车道空间，保障自行车路权。此外，深圳还将探索自行车立体停放车库、自行车电子标识管理与“碳币”交易政策</a:t>
                </a:r>
                <a:endParaRPr lang="zh-CN" altLang="en-US" sz="1600" dirty="0">
                  <a:latin typeface="微软雅黑" panose="020B0503020204020204" pitchFamily="34" charset="-122"/>
                  <a:ea typeface="微软雅黑" panose="020B0503020204020204" pitchFamily="34" charset="-122"/>
                </a:endParaRPr>
              </a:p>
            </p:txBody>
          </p:sp>
          <p:sp>
            <p:nvSpPr>
              <p:cNvPr id="12" name="主题班会-4-3"/>
              <p:cNvSpPr txBox="1"/>
              <p:nvPr/>
            </p:nvSpPr>
            <p:spPr>
              <a:xfrm>
                <a:off x="6481148" y="1883379"/>
                <a:ext cx="6243519" cy="830997"/>
              </a:xfrm>
              <a:prstGeom prst="rect">
                <a:avLst/>
              </a:prstGeom>
              <a:noFill/>
            </p:spPr>
            <p:txBody>
              <a:bodyPr wrap="square" rtlCol="0">
                <a:spAutoFit/>
              </a:bodyPr>
              <a:lstStyle/>
              <a:p>
                <a:pPr defTabSz="457200"/>
                <a:r>
                  <a:rPr kumimoji="1" lang="zh-CN" altLang="en-US" sz="2400" b="1">
                    <a:latin typeface="微软雅黑" panose="020B0503020204020204" pitchFamily="34" charset="-122"/>
                    <a:ea typeface="微软雅黑" panose="020B0503020204020204" pitchFamily="34" charset="-122"/>
                  </a:rPr>
                  <a:t>深圳</a:t>
                </a:r>
                <a:r>
                  <a:rPr kumimoji="1" lang="en-US" altLang="zh-CN" sz="2400" b="1">
                    <a:latin typeface="微软雅黑" panose="020B0503020204020204" pitchFamily="34" charset="-122"/>
                    <a:ea typeface="微软雅黑" panose="020B0503020204020204" pitchFamily="34" charset="-122"/>
                  </a:rPr>
                  <a:t>3</a:t>
                </a:r>
                <a:r>
                  <a:rPr kumimoji="1" lang="zh-CN" altLang="en-US" sz="2400" b="1">
                    <a:latin typeface="微软雅黑" panose="020B0503020204020204" pitchFamily="34" charset="-122"/>
                    <a:ea typeface="微软雅黑" panose="020B0503020204020204" pitchFamily="34" charset="-122"/>
                  </a:rPr>
                  <a:t>年内拟建</a:t>
                </a:r>
                <a:r>
                  <a:rPr kumimoji="1" lang="en-US" altLang="zh-CN" sz="2400" b="1">
                    <a:latin typeface="微软雅黑" panose="020B0503020204020204" pitchFamily="34" charset="-122"/>
                    <a:ea typeface="微软雅黑" panose="020B0503020204020204" pitchFamily="34" charset="-122"/>
                  </a:rPr>
                  <a:t>1000</a:t>
                </a:r>
                <a:r>
                  <a:rPr kumimoji="1" lang="zh-CN" altLang="en-US" sz="2400" b="1">
                    <a:latin typeface="微软雅黑" panose="020B0503020204020204" pitchFamily="34" charset="-122"/>
                    <a:ea typeface="微软雅黑" panose="020B0503020204020204" pitchFamily="34" charset="-122"/>
                  </a:rPr>
                  <a:t>公里自行车道未来骑车出行更方便更安全</a:t>
                </a:r>
                <a:endParaRPr kumimoji="1" lang="zh-CN" altLang="en-US" sz="2400" b="1">
                  <a:latin typeface="微软雅黑" panose="020B0503020204020204" pitchFamily="34" charset="-122"/>
                  <a:ea typeface="微软雅黑" panose="020B0503020204020204" pitchFamily="34" charset="-122"/>
                </a:endParaRPr>
              </a:p>
            </p:txBody>
          </p:sp>
        </p:grpSp>
        <p:sp>
          <p:nvSpPr>
            <p:cNvPr id="13" name="主题班会-5"/>
            <p:cNvSpPr txBox="1"/>
            <p:nvPr/>
          </p:nvSpPr>
          <p:spPr>
            <a:xfrm>
              <a:off x="5781581" y="1379658"/>
              <a:ext cx="3353410" cy="584775"/>
            </a:xfrm>
            <a:prstGeom prst="rect">
              <a:avLst/>
            </a:prstGeom>
            <a:solidFill>
              <a:srgbClr val="44AADF"/>
            </a:solidFill>
            <a:ln>
              <a:solidFill>
                <a:srgbClr val="44AADF"/>
              </a:solidFill>
            </a:ln>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stStyle>
            <a:p>
              <a:pPr algn="ctr"/>
              <a:r>
                <a:rPr lang="zh-CN" altLang="en-US"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我国的低碳生活</a:t>
              </a:r>
              <a:endParaRPr lang="zh-CN" altLang="en-US"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pic>
        <p:nvPicPr>
          <p:cNvPr id="14" name="图片 13"/>
          <p:cNvPicPr>
            <a:picLocks noChangeAspect="1"/>
          </p:cNvPicPr>
          <p:nvPr/>
        </p:nvPicPr>
        <p:blipFill>
          <a:blip r:embed="rId6" cstate="email"/>
          <a:stretch>
            <a:fillRect/>
          </a:stretch>
        </p:blipFill>
        <p:spPr>
          <a:xfrm>
            <a:off x="789920" y="2172309"/>
            <a:ext cx="3692646" cy="369264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sp>
        <p:nvSpPr>
          <p:cNvPr id="10" name="iŝḷíḋe"/>
          <p:cNvSpPr/>
          <p:nvPr/>
        </p:nvSpPr>
        <p:spPr>
          <a:xfrm flipV="1">
            <a:off x="855585" y="1202728"/>
            <a:ext cx="6706358" cy="4496174"/>
          </a:xfrm>
          <a:custGeom>
            <a:avLst/>
            <a:gdLst>
              <a:gd name="connsiteX0" fmla="*/ 0 w 3480200"/>
              <a:gd name="connsiteY0" fmla="*/ 0 h 1827928"/>
              <a:gd name="connsiteX1" fmla="*/ 3162300 w 3480200"/>
              <a:gd name="connsiteY1" fmla="*/ 0 h 1827928"/>
              <a:gd name="connsiteX2" fmla="*/ 3162300 w 3480200"/>
              <a:gd name="connsiteY2" fmla="*/ 641422 h 1827928"/>
              <a:gd name="connsiteX3" fmla="*/ 3480200 w 3480200"/>
              <a:gd name="connsiteY3" fmla="*/ 913964 h 1827928"/>
              <a:gd name="connsiteX4" fmla="*/ 3162300 w 3480200"/>
              <a:gd name="connsiteY4" fmla="*/ 1186506 h 1827928"/>
              <a:gd name="connsiteX5" fmla="*/ 3162300 w 3480200"/>
              <a:gd name="connsiteY5" fmla="*/ 1827928 h 1827928"/>
              <a:gd name="connsiteX6" fmla="*/ 0 w 3480200"/>
              <a:gd name="connsiteY6" fmla="*/ 1827928 h 182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0200" h="1827928">
                <a:moveTo>
                  <a:pt x="0" y="0"/>
                </a:moveTo>
                <a:lnTo>
                  <a:pt x="3162300" y="0"/>
                </a:lnTo>
                <a:lnTo>
                  <a:pt x="3162300" y="641422"/>
                </a:lnTo>
                <a:lnTo>
                  <a:pt x="3480200" y="913964"/>
                </a:lnTo>
                <a:lnTo>
                  <a:pt x="3162300" y="1186506"/>
                </a:lnTo>
                <a:lnTo>
                  <a:pt x="3162300" y="1827928"/>
                </a:lnTo>
                <a:lnTo>
                  <a:pt x="0" y="1827928"/>
                </a:lnTo>
                <a:close/>
              </a:path>
            </a:pathLst>
          </a:custGeom>
          <a:noFill/>
          <a:ln w="12700" cap="rnd">
            <a:solidFill>
              <a:srgbClr val="0479E2"/>
            </a:solidFill>
            <a:prstDash val="solid"/>
            <a:round/>
          </a:ln>
          <a:effectLst>
            <a:outerShdw blurRad="254000" dist="127000" algn="ctr" rotWithShape="0">
              <a:schemeClr val="tx1">
                <a:lumMod val="85000"/>
                <a:lumOff val="1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1600" b="1">
              <a:solidFill>
                <a:schemeClr val="bg1"/>
              </a:solidFill>
              <a:latin typeface="微软雅黑" panose="020B0503020204020204" pitchFamily="34" charset="-122"/>
              <a:ea typeface="微软雅黑" panose="020B0503020204020204" pitchFamily="34" charset="-122"/>
            </a:endParaRPr>
          </a:p>
        </p:txBody>
      </p:sp>
      <p:pic>
        <p:nvPicPr>
          <p:cNvPr id="11" name="图片 10"/>
          <p:cNvPicPr>
            <a:picLocks noChangeAspect="1"/>
          </p:cNvPicPr>
          <p:nvPr/>
        </p:nvPicPr>
        <p:blipFill>
          <a:blip r:embed="rId6" cstate="email"/>
          <a:stretch>
            <a:fillRect/>
          </a:stretch>
        </p:blipFill>
        <p:spPr>
          <a:xfrm>
            <a:off x="7088414" y="1763487"/>
            <a:ext cx="4635500" cy="4635500"/>
          </a:xfrm>
          <a:prstGeom prst="rect">
            <a:avLst/>
          </a:prstGeom>
        </p:spPr>
      </p:pic>
      <p:sp>
        <p:nvSpPr>
          <p:cNvPr id="12" name="文本框 11"/>
          <p:cNvSpPr txBox="1"/>
          <p:nvPr/>
        </p:nvSpPr>
        <p:spPr>
          <a:xfrm>
            <a:off x="1201677" y="2201328"/>
            <a:ext cx="5270500" cy="2951898"/>
          </a:xfrm>
          <a:prstGeom prst="rect">
            <a:avLst/>
          </a:prstGeom>
          <a:noFill/>
        </p:spPr>
        <p:txBody>
          <a:bodyPr wrap="square">
            <a:spAutoFit/>
          </a:bodyPr>
          <a:lstStyle/>
          <a:p>
            <a:pPr defTabSz="457200">
              <a:lnSpc>
                <a:spcPct val="150000"/>
              </a:lnSpc>
            </a:pPr>
            <a:r>
              <a:rPr lang="zh-CN" altLang="en-US" sz="1800" dirty="0">
                <a:latin typeface="微软雅黑" panose="020B0503020204020204" pitchFamily="34" charset="-122"/>
                <a:ea typeface="微软雅黑" panose="020B0503020204020204" pitchFamily="34" charset="-122"/>
              </a:rPr>
              <a:t>碳币，中国广东省对低碳生活行为及低碳消费的一种奖励方法。</a:t>
            </a:r>
            <a:endParaRPr lang="zh-CN" altLang="en-US" sz="1800" dirty="0">
              <a:latin typeface="微软雅黑" panose="020B0503020204020204" pitchFamily="34" charset="-122"/>
              <a:ea typeface="微软雅黑" panose="020B0503020204020204" pitchFamily="34" charset="-122"/>
            </a:endParaRPr>
          </a:p>
          <a:p>
            <a:pPr defTabSz="457200">
              <a:lnSpc>
                <a:spcPct val="150000"/>
              </a:lnSpc>
            </a:pPr>
            <a:endParaRPr lang="zh-CN" altLang="en-US" sz="1800" dirty="0">
              <a:latin typeface="微软雅黑" panose="020B0503020204020204" pitchFamily="34" charset="-122"/>
              <a:ea typeface="微软雅黑" panose="020B0503020204020204" pitchFamily="34" charset="-122"/>
            </a:endParaRPr>
          </a:p>
          <a:p>
            <a:pPr defTabSz="457200">
              <a:lnSpc>
                <a:spcPct val="150000"/>
              </a:lnSpc>
            </a:pPr>
            <a:r>
              <a:rPr lang="zh-CN" altLang="en-US" sz="1800" dirty="0">
                <a:latin typeface="微软雅黑" panose="020B0503020204020204" pitchFamily="34" charset="-122"/>
                <a:ea typeface="微软雅黑" panose="020B0503020204020204" pitchFamily="34" charset="-122"/>
              </a:rPr>
              <a:t>公民节约用水电气、减少垃圾投放量、乘坐公共交通出行、选用节能产品</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这些低碳生活行为及低碳消费将被折算成一定数量的碳币，用来兑换物质奖励，这正逐步在中国南部的广东省成为现实。</a:t>
            </a:r>
            <a:endParaRPr lang="zh-CN" altLang="en-US" sz="1800" dirty="0">
              <a:latin typeface="微软雅黑" panose="020B0503020204020204" pitchFamily="34" charset="-122"/>
              <a:ea typeface="微软雅黑" panose="020B0503020204020204" pitchFamily="34" charset="-122"/>
            </a:endParaRPr>
          </a:p>
        </p:txBody>
      </p:sp>
      <p:sp>
        <p:nvSpPr>
          <p:cNvPr id="13" name="主题班会-5"/>
          <p:cNvSpPr txBox="1"/>
          <p:nvPr/>
        </p:nvSpPr>
        <p:spPr>
          <a:xfrm>
            <a:off x="1201677" y="1573999"/>
            <a:ext cx="3311369" cy="584775"/>
          </a:xfrm>
          <a:prstGeom prst="rect">
            <a:avLst/>
          </a:prstGeom>
          <a:noFill/>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stStyle>
          <a:p>
            <a:r>
              <a:rPr lang="zh-CN" altLang="en-US" b="1">
                <a:solidFill>
                  <a:schemeClr val="tx1"/>
                </a:solidFill>
                <a:latin typeface="微软雅黑" panose="020B0503020204020204" pitchFamily="34" charset="-122"/>
                <a:ea typeface="微软雅黑" panose="020B0503020204020204" pitchFamily="34" charset="-122"/>
              </a:rPr>
              <a:t>我国的低碳生活</a:t>
            </a:r>
            <a:endParaRPr lang="zh-CN" altLang="en-US" b="1">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22" presetClass="entr" presetSubtype="4"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11" name="组合 10"/>
          <p:cNvGrpSpPr/>
          <p:nvPr/>
        </p:nvGrpSpPr>
        <p:grpSpPr>
          <a:xfrm>
            <a:off x="1643743" y="1732632"/>
            <a:ext cx="6096000" cy="3340075"/>
            <a:chOff x="3048000" y="3244334"/>
            <a:chExt cx="6096000" cy="3340075"/>
          </a:xfrm>
        </p:grpSpPr>
        <p:sp>
          <p:nvSpPr>
            <p:cNvPr id="10" name="文本框 9"/>
            <p:cNvSpPr txBox="1"/>
            <p:nvPr/>
          </p:nvSpPr>
          <p:spPr>
            <a:xfrm>
              <a:off x="3048000" y="3244334"/>
              <a:ext cx="6096000" cy="400110"/>
            </a:xfrm>
            <a:prstGeom prst="rect">
              <a:avLst/>
            </a:prstGeom>
            <a:noFill/>
          </p:spPr>
          <p:txBody>
            <a:bodyPr wrap="square">
              <a:spAutoFit/>
            </a:bodyPr>
            <a:lstStyle/>
            <a:p>
              <a:r>
                <a:rPr lang="zh-CN" altLang="en-US" sz="2000" b="1">
                  <a:latin typeface="微软雅黑" panose="020B0503020204020204" pitchFamily="34" charset="-122"/>
                  <a:ea typeface="微软雅黑" panose="020B0503020204020204" pitchFamily="34" charset="-122"/>
                </a:rPr>
                <a:t>骑行安全</a:t>
              </a:r>
              <a:r>
                <a:rPr lang="en-US" altLang="zh-CN" sz="2000" b="1">
                  <a:latin typeface="微软雅黑" panose="020B0503020204020204" pitchFamily="34" charset="-122"/>
                  <a:ea typeface="微软雅黑" panose="020B0503020204020204" pitchFamily="34" charset="-122"/>
                </a:rPr>
                <a:t>---</a:t>
              </a:r>
              <a:r>
                <a:rPr lang="zh-CN" altLang="en-US" sz="2000" b="1">
                  <a:latin typeface="微软雅黑" panose="020B0503020204020204" pitchFamily="34" charset="-122"/>
                  <a:ea typeface="微软雅黑" panose="020B0503020204020204" pitchFamily="34" charset="-122"/>
                </a:rPr>
                <a:t>做自己的首席安全官</a:t>
              </a:r>
              <a:endParaRPr lang="zh-CN" altLang="en-US" sz="2000" b="1">
                <a:latin typeface="微软雅黑" panose="020B0503020204020204" pitchFamily="34" charset="-122"/>
                <a:ea typeface="微软雅黑" panose="020B0503020204020204" pitchFamily="34" charset="-122"/>
              </a:endParaRPr>
            </a:p>
          </p:txBody>
        </p:sp>
        <p:sp>
          <p:nvSpPr>
            <p:cNvPr id="12" name="文本框 11"/>
            <p:cNvSpPr txBox="1"/>
            <p:nvPr/>
          </p:nvSpPr>
          <p:spPr>
            <a:xfrm>
              <a:off x="3048000" y="3805635"/>
              <a:ext cx="6096000" cy="2778774"/>
            </a:xfrm>
            <a:prstGeom prst="rect">
              <a:avLst/>
            </a:prstGeom>
            <a:noFill/>
          </p:spPr>
          <p:txBody>
            <a:bodyPr wrap="square">
              <a:spAutoFit/>
            </a:bodyPr>
            <a:lstStyle/>
            <a:p>
              <a:pPr marL="342900" indent="-342900" defTabSz="457200">
                <a:lnSpc>
                  <a:spcPct val="200000"/>
                </a:lnSpc>
                <a:buFont typeface="+mj-lt"/>
                <a:buAutoNum type="arabicPeriod"/>
              </a:pPr>
              <a:r>
                <a:rPr kumimoji="1" lang="zh-CN" altLang="en-US" sz="1800">
                  <a:latin typeface="微软雅黑" panose="020B0503020204020204" pitchFamily="34" charset="-122"/>
                  <a:ea typeface="微软雅黑" panose="020B0503020204020204" pitchFamily="34" charset="-122"/>
                </a:rPr>
                <a:t>自行车安全检查事项</a:t>
              </a:r>
              <a:endParaRPr kumimoji="1" lang="en-US" altLang="zh-CN" sz="1800">
                <a:latin typeface="微软雅黑" panose="020B0503020204020204" pitchFamily="34" charset="-122"/>
                <a:ea typeface="微软雅黑" panose="020B0503020204020204" pitchFamily="34" charset="-122"/>
              </a:endParaRPr>
            </a:p>
            <a:p>
              <a:pPr marL="342900" indent="-342900" defTabSz="457200">
                <a:lnSpc>
                  <a:spcPct val="200000"/>
                </a:lnSpc>
                <a:buFont typeface="+mj-lt"/>
                <a:buAutoNum type="arabicPeriod"/>
              </a:pPr>
              <a:endParaRPr kumimoji="1" lang="zh-CN" altLang="en-US" sz="1800">
                <a:latin typeface="微软雅黑" panose="020B0503020204020204" pitchFamily="34" charset="-122"/>
                <a:ea typeface="微软雅黑" panose="020B0503020204020204" pitchFamily="34" charset="-122"/>
              </a:endParaRPr>
            </a:p>
            <a:p>
              <a:pPr marL="342900" indent="-342900" defTabSz="457200">
                <a:lnSpc>
                  <a:spcPct val="200000"/>
                </a:lnSpc>
                <a:buFont typeface="+mj-lt"/>
                <a:buAutoNum type="arabicPeriod"/>
              </a:pPr>
              <a:r>
                <a:rPr kumimoji="1" lang="zh-CN" altLang="en-US" sz="1800">
                  <a:latin typeface="微软雅黑" panose="020B0503020204020204" pitchFamily="34" charset="-122"/>
                  <a:ea typeface="微软雅黑" panose="020B0503020204020204" pitchFamily="34" charset="-122"/>
                </a:rPr>
                <a:t>自行车骑行的安全规范</a:t>
              </a:r>
              <a:endParaRPr kumimoji="1" lang="en-US" altLang="zh-CN" sz="1800">
                <a:latin typeface="微软雅黑" panose="020B0503020204020204" pitchFamily="34" charset="-122"/>
                <a:ea typeface="微软雅黑" panose="020B0503020204020204" pitchFamily="34" charset="-122"/>
              </a:endParaRPr>
            </a:p>
            <a:p>
              <a:pPr marL="342900" indent="-342900" defTabSz="457200">
                <a:lnSpc>
                  <a:spcPct val="200000"/>
                </a:lnSpc>
                <a:buFont typeface="+mj-lt"/>
                <a:buAutoNum type="arabicPeriod"/>
              </a:pPr>
              <a:endParaRPr kumimoji="1" lang="zh-CN" altLang="en-US" sz="1800">
                <a:latin typeface="微软雅黑" panose="020B0503020204020204" pitchFamily="34" charset="-122"/>
                <a:ea typeface="微软雅黑" panose="020B0503020204020204" pitchFamily="34" charset="-122"/>
              </a:endParaRPr>
            </a:p>
            <a:p>
              <a:pPr marL="342900" indent="-342900" defTabSz="457200">
                <a:lnSpc>
                  <a:spcPct val="200000"/>
                </a:lnSpc>
                <a:buFont typeface="+mj-lt"/>
                <a:buAutoNum type="arabicPeriod"/>
              </a:pPr>
              <a:r>
                <a:rPr kumimoji="1" lang="zh-CN" altLang="en-US" sz="1800">
                  <a:latin typeface="微软雅黑" panose="020B0503020204020204" pitchFamily="34" charset="-122"/>
                  <a:ea typeface="微软雅黑" panose="020B0503020204020204" pitchFamily="34" charset="-122"/>
                </a:rPr>
                <a:t>自行车交通安全知识</a:t>
              </a:r>
              <a:endParaRPr kumimoji="1" lang="zh-CN" altLang="en-US" sz="1800">
                <a:latin typeface="微软雅黑" panose="020B0503020204020204" pitchFamily="34" charset="-122"/>
                <a:ea typeface="微软雅黑" panose="020B0503020204020204" pitchFamily="34" charset="-122"/>
              </a:endParaRPr>
            </a:p>
          </p:txBody>
        </p:sp>
      </p:grpSp>
      <p:pic>
        <p:nvPicPr>
          <p:cNvPr id="14" name="图片 13"/>
          <p:cNvPicPr>
            <a:picLocks noChangeAspect="1"/>
          </p:cNvPicPr>
          <p:nvPr/>
        </p:nvPicPr>
        <p:blipFill>
          <a:blip r:embed="rId6" cstate="email"/>
          <a:stretch>
            <a:fillRect/>
          </a:stretch>
        </p:blipFill>
        <p:spPr>
          <a:xfrm>
            <a:off x="5374171" y="595342"/>
            <a:ext cx="5667316" cy="566731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pic>
        <p:nvPicPr>
          <p:cNvPr id="10" name="图片 9"/>
          <p:cNvPicPr>
            <a:picLocks noChangeAspect="1"/>
          </p:cNvPicPr>
          <p:nvPr/>
        </p:nvPicPr>
        <p:blipFill>
          <a:blip r:embed="rId6" cstate="email"/>
          <a:stretch>
            <a:fillRect/>
          </a:stretch>
        </p:blipFill>
        <p:spPr>
          <a:xfrm>
            <a:off x="671406" y="1472777"/>
            <a:ext cx="4400068" cy="4400068"/>
          </a:xfrm>
          <a:prstGeom prst="rect">
            <a:avLst/>
          </a:prstGeom>
        </p:spPr>
      </p:pic>
      <p:pic>
        <p:nvPicPr>
          <p:cNvPr id="11" name="图片 10"/>
          <p:cNvPicPr>
            <a:picLocks noChangeAspect="1"/>
          </p:cNvPicPr>
          <p:nvPr/>
        </p:nvPicPr>
        <p:blipFill>
          <a:blip r:embed="rId7" cstate="email"/>
          <a:stretch>
            <a:fillRect/>
          </a:stretch>
        </p:blipFill>
        <p:spPr>
          <a:xfrm>
            <a:off x="4339607" y="641643"/>
            <a:ext cx="7441523" cy="5314517"/>
          </a:xfrm>
          <a:prstGeom prst="rect">
            <a:avLst/>
          </a:prstGeom>
        </p:spPr>
      </p:pic>
      <p:sp>
        <p:nvSpPr>
          <p:cNvPr id="12" name="文本框 11"/>
          <p:cNvSpPr txBox="1"/>
          <p:nvPr/>
        </p:nvSpPr>
        <p:spPr>
          <a:xfrm>
            <a:off x="6583184" y="2635290"/>
            <a:ext cx="4028401" cy="1289905"/>
          </a:xfrm>
          <a:prstGeom prst="rect">
            <a:avLst/>
          </a:prstGeom>
          <a:noFill/>
        </p:spPr>
        <p:txBody>
          <a:bodyPr wrap="square" rtlCol="0" anchor="ctr">
            <a:spAutoFit/>
          </a:bodyPr>
          <a:lstStyle/>
          <a:p>
            <a:pPr>
              <a:lnSpc>
                <a:spcPct val="150000"/>
              </a:lnSpc>
            </a:pPr>
            <a:r>
              <a:rPr lang="zh-CN" altLang="en-US" b="1">
                <a:latin typeface="微软雅黑" panose="020B0503020204020204" pitchFamily="34" charset="-122"/>
                <a:ea typeface="微软雅黑" panose="020B0503020204020204" pitchFamily="34" charset="-122"/>
              </a:rPr>
              <a:t>实践作业</a:t>
            </a:r>
            <a:endParaRPr lang="zh-CN" altLang="en-US" b="1">
              <a:latin typeface="微软雅黑" panose="020B0503020204020204" pitchFamily="34" charset="-122"/>
              <a:ea typeface="微软雅黑" panose="020B0503020204020204" pitchFamily="34" charset="-122"/>
            </a:endParaRPr>
          </a:p>
          <a:p>
            <a:pPr>
              <a:lnSpc>
                <a:spcPct val="150000"/>
              </a:lnSpc>
            </a:pPr>
            <a:r>
              <a:rPr lang="zh-CN" altLang="en-US" b="1">
                <a:latin typeface="微软雅黑" panose="020B0503020204020204" pitchFamily="34" charset="-122"/>
                <a:ea typeface="微软雅黑" panose="020B0503020204020204" pitchFamily="34" charset="-122"/>
              </a:rPr>
              <a:t>结合你的骑行实践，</a:t>
            </a:r>
            <a:endParaRPr lang="en-US" altLang="zh-CN" b="1">
              <a:latin typeface="微软雅黑" panose="020B0503020204020204" pitchFamily="34" charset="-122"/>
              <a:ea typeface="微软雅黑" panose="020B0503020204020204" pitchFamily="34" charset="-122"/>
            </a:endParaRPr>
          </a:p>
          <a:p>
            <a:pPr>
              <a:lnSpc>
                <a:spcPct val="150000"/>
              </a:lnSpc>
            </a:pPr>
            <a:r>
              <a:rPr lang="zh-CN" altLang="en-US" b="1">
                <a:latin typeface="微软雅黑" panose="020B0503020204020204" pitchFamily="34" charset="-122"/>
                <a:ea typeface="微软雅黑" panose="020B0503020204020204" pitchFamily="34" charset="-122"/>
              </a:rPr>
              <a:t>请为安全骑行献一计。</a:t>
            </a:r>
            <a:endParaRPr lang="zh-CN" altLang="en-US" b="1">
              <a:latin typeface="微软雅黑" panose="020B0503020204020204" pitchFamily="34" charset="-122"/>
              <a:ea typeface="微软雅黑" panose="020B0503020204020204" pitchFamily="34" charset="-122"/>
            </a:endParaRPr>
          </a:p>
        </p:txBody>
      </p:sp>
      <p:pic>
        <p:nvPicPr>
          <p:cNvPr id="21" name="New picture"/>
          <p:cNvPicPr/>
          <p:nvPr/>
        </p:nvPicPr>
        <p:blipFill>
          <a:blip r:embed="rId8"/>
          <a:stretch>
            <a:fillRect/>
          </a:stretch>
        </p:blipFill>
        <p:spPr>
          <a:xfrm>
            <a:off x="11798300" y="10248900"/>
            <a:ext cx="330200" cy="254000"/>
          </a:xfrm>
          <a:prstGeom prst="cube">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0"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468" y="1400699"/>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pic>
        <p:nvPicPr>
          <p:cNvPr id="3" name="图片 2"/>
          <p:cNvPicPr>
            <a:picLocks noChangeAspect="1"/>
          </p:cNvPicPr>
          <p:nvPr/>
        </p:nvPicPr>
        <p:blipFill>
          <a:blip r:embed="rId6" cstate="email"/>
          <a:stretch>
            <a:fillRect/>
          </a:stretch>
        </p:blipFill>
        <p:spPr>
          <a:xfrm>
            <a:off x="7406539" y="2517565"/>
            <a:ext cx="3777343" cy="3777343"/>
          </a:xfrm>
          <a:prstGeom prst="rect">
            <a:avLst/>
          </a:prstGeom>
        </p:spPr>
      </p:pic>
      <p:grpSp>
        <p:nvGrpSpPr>
          <p:cNvPr id="30" name="组合 29"/>
          <p:cNvGrpSpPr/>
          <p:nvPr/>
        </p:nvGrpSpPr>
        <p:grpSpPr>
          <a:xfrm>
            <a:off x="1201677" y="1994345"/>
            <a:ext cx="6096000" cy="3024724"/>
            <a:chOff x="1201677" y="1994345"/>
            <a:chExt cx="6096000" cy="3024724"/>
          </a:xfrm>
        </p:grpSpPr>
        <p:grpSp>
          <p:nvGrpSpPr>
            <p:cNvPr id="27" name="组合 26"/>
            <p:cNvGrpSpPr/>
            <p:nvPr/>
          </p:nvGrpSpPr>
          <p:grpSpPr>
            <a:xfrm>
              <a:off x="1201677" y="1994345"/>
              <a:ext cx="6096000" cy="1408325"/>
              <a:chOff x="1201677" y="1994345"/>
              <a:chExt cx="6096000" cy="1408325"/>
            </a:xfrm>
          </p:grpSpPr>
          <p:sp>
            <p:nvSpPr>
              <p:cNvPr id="25" name="文本框 24"/>
              <p:cNvSpPr txBox="1"/>
              <p:nvPr/>
            </p:nvSpPr>
            <p:spPr>
              <a:xfrm>
                <a:off x="1201677" y="1994345"/>
                <a:ext cx="6096000" cy="523220"/>
              </a:xfrm>
              <a:prstGeom prst="rect">
                <a:avLst/>
              </a:prstGeom>
              <a:noFill/>
            </p:spPr>
            <p:txBody>
              <a:bodyPr wrap="square">
                <a:spAutoFit/>
              </a:bodyPr>
              <a:lstStyle/>
              <a:p>
                <a:pPr marL="457200" indent="-457200">
                  <a:buFont typeface="Wingdings" panose="05000000000000000000" pitchFamily="2" charset="2"/>
                  <a:buChar char="n"/>
                </a:pPr>
                <a:r>
                  <a:rPr lang="zh-CN" altLang="en-US" sz="2800" b="1" dirty="0">
                    <a:solidFill>
                      <a:srgbClr val="44AADF"/>
                    </a:solidFill>
                    <a:latin typeface="微软雅黑" panose="020B0503020204020204" pitchFamily="34" charset="-122"/>
                    <a:ea typeface="微软雅黑" panose="020B0503020204020204" pitchFamily="34" charset="-122"/>
                  </a:rPr>
                  <a:t>问卷调查</a:t>
                </a:r>
                <a:endParaRPr lang="zh-CN" altLang="en-US" sz="2800" b="1" dirty="0">
                  <a:solidFill>
                    <a:srgbClr val="44AADF"/>
                  </a:solidFill>
                  <a:latin typeface="微软雅黑" panose="020B0503020204020204" pitchFamily="34" charset="-122"/>
                  <a:ea typeface="微软雅黑" panose="020B0503020204020204" pitchFamily="34" charset="-122"/>
                </a:endParaRPr>
              </a:p>
            </p:txBody>
          </p:sp>
          <p:sp>
            <p:nvSpPr>
              <p:cNvPr id="26" name="文本框 25"/>
              <p:cNvSpPr txBox="1"/>
              <p:nvPr/>
            </p:nvSpPr>
            <p:spPr>
              <a:xfrm>
                <a:off x="1201677" y="2528263"/>
                <a:ext cx="6096000" cy="874407"/>
              </a:xfrm>
              <a:prstGeom prst="rect">
                <a:avLst/>
              </a:prstGeom>
              <a:noFill/>
            </p:spPr>
            <p:txBody>
              <a:bodyPr wrap="square">
                <a:spAutoFit/>
              </a:bodyPr>
              <a:lstStyle/>
              <a:p>
                <a:pPr>
                  <a:lnSpc>
                    <a:spcPct val="150000"/>
                  </a:lnSpc>
                </a:pPr>
                <a:r>
                  <a:rPr lang="zh-CN" altLang="en-US" dirty="0">
                    <a:latin typeface="微软雅黑" panose="020B0503020204020204" pitchFamily="34" charset="-122"/>
                    <a:ea typeface="微软雅黑" panose="020B0503020204020204" pitchFamily="34" charset="-122"/>
                  </a:rPr>
                  <a:t>一匹马儿真正好，没有尾巴没有脚，不喝水来不吃草，骑上它就满街跑。</a:t>
                </a:r>
                <a:endParaRPr lang="zh-CN" altLang="en-US" dirty="0">
                  <a:latin typeface="微软雅黑" panose="020B0503020204020204" pitchFamily="34" charset="-122"/>
                  <a:ea typeface="微软雅黑" panose="020B0503020204020204" pitchFamily="34" charset="-122"/>
                </a:endParaRPr>
              </a:p>
            </p:txBody>
          </p:sp>
        </p:grpSp>
        <p:sp>
          <p:nvSpPr>
            <p:cNvPr id="29" name="文本框 28"/>
            <p:cNvSpPr txBox="1"/>
            <p:nvPr/>
          </p:nvSpPr>
          <p:spPr>
            <a:xfrm>
              <a:off x="1201677" y="3341558"/>
              <a:ext cx="6096000" cy="1677511"/>
            </a:xfrm>
            <a:prstGeom prst="rect">
              <a:avLst/>
            </a:prstGeom>
            <a:noFill/>
          </p:spPr>
          <p:txBody>
            <a:bodyPr wrap="square">
              <a:spAutoFit/>
            </a:bodyPr>
            <a:lstStyle/>
            <a:p>
              <a:pPr>
                <a:lnSpc>
                  <a:spcPct val="200000"/>
                </a:lnSpc>
              </a:pP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、你会骑自行车吗？</a:t>
              </a:r>
              <a:endParaRPr lang="zh-CN" altLang="en-US" dirty="0">
                <a:latin typeface="微软雅黑" panose="020B0503020204020204" pitchFamily="34" charset="-122"/>
                <a:ea typeface="微软雅黑" panose="020B0503020204020204" pitchFamily="34" charset="-122"/>
              </a:endParaRPr>
            </a:p>
            <a:p>
              <a:pPr>
                <a:lnSpc>
                  <a:spcPct val="200000"/>
                </a:lnSpc>
              </a:pPr>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、骑行前，你会进行自行车的安全检查吗？</a:t>
              </a:r>
              <a:endParaRPr lang="zh-CN" altLang="en-US" dirty="0">
                <a:latin typeface="微软雅黑" panose="020B0503020204020204" pitchFamily="34" charset="-122"/>
                <a:ea typeface="微软雅黑" panose="020B0503020204020204" pitchFamily="34" charset="-122"/>
              </a:endParaRPr>
            </a:p>
            <a:p>
              <a:pPr>
                <a:lnSpc>
                  <a:spcPct val="200000"/>
                </a:lnSpc>
              </a:pP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、你知道，在骑行前都需要检查哪些安全事项吗？</a:t>
              </a:r>
              <a:endParaRPr lang="zh-CN" altLang="en-US" dirty="0">
                <a:latin typeface="微软雅黑" panose="020B0503020204020204" pitchFamily="34" charset="-122"/>
                <a:ea typeface="微软雅黑" panose="020B0503020204020204" pitchFamily="34" charset="-122"/>
              </a:endParaRPr>
            </a:p>
          </p:txBody>
        </p:sp>
      </p:grpSp>
      <p:sp>
        <p:nvSpPr>
          <p:cNvPr id="2" name="文本框 1"/>
          <p:cNvSpPr txBox="1"/>
          <p:nvPr/>
        </p:nvSpPr>
        <p:spPr>
          <a:xfrm>
            <a:off x="2698812" y="949911"/>
            <a:ext cx="1491448"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750"/>
                                        <p:tgtEl>
                                          <p:spTgt spid="3"/>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down)">
                                      <p:cBhvr>
                                        <p:cTn id="1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16" name="组合 15"/>
          <p:cNvGrpSpPr/>
          <p:nvPr/>
        </p:nvGrpSpPr>
        <p:grpSpPr>
          <a:xfrm>
            <a:off x="6297386" y="1974515"/>
            <a:ext cx="6313715" cy="2908970"/>
            <a:chOff x="5627914" y="1865790"/>
            <a:chExt cx="6313715" cy="2908970"/>
          </a:xfrm>
        </p:grpSpPr>
        <p:grpSp>
          <p:nvGrpSpPr>
            <p:cNvPr id="11" name="组合 10"/>
            <p:cNvGrpSpPr/>
            <p:nvPr/>
          </p:nvGrpSpPr>
          <p:grpSpPr>
            <a:xfrm>
              <a:off x="5627914" y="1865790"/>
              <a:ext cx="6313715" cy="2908970"/>
              <a:chOff x="5627914" y="1865790"/>
              <a:chExt cx="6313715" cy="2908970"/>
            </a:xfrm>
          </p:grpSpPr>
          <p:sp>
            <p:nvSpPr>
              <p:cNvPr id="12" name="文本框 11"/>
              <p:cNvSpPr txBox="1"/>
              <p:nvPr/>
            </p:nvSpPr>
            <p:spPr>
              <a:xfrm>
                <a:off x="5627914" y="1865790"/>
                <a:ext cx="6096000" cy="461665"/>
              </a:xfrm>
              <a:prstGeom prst="rect">
                <a:avLst/>
              </a:prstGeom>
              <a:noFill/>
            </p:spPr>
            <p:txBody>
              <a:bodyPr wrap="square">
                <a:spAutoFit/>
              </a:bodyPr>
              <a:lstStyle/>
              <a:p>
                <a:pPr marL="342900" indent="-342900">
                  <a:buFont typeface="Arial" panose="020B0604020202020204" pitchFamily="34" charset="0"/>
                  <a:buChar char="•"/>
                </a:pPr>
                <a:r>
                  <a:rPr lang="zh-CN" altLang="en-US" sz="2400" b="1" dirty="0">
                    <a:solidFill>
                      <a:srgbClr val="44AADF"/>
                    </a:solidFill>
                    <a:latin typeface="微软雅黑" panose="020B0503020204020204" pitchFamily="34" charset="-122"/>
                    <a:ea typeface="微软雅黑" panose="020B0503020204020204" pitchFamily="34" charset="-122"/>
                  </a:rPr>
                  <a:t>自行车安全检查事项</a:t>
                </a:r>
                <a:endParaRPr lang="zh-CN" altLang="en-US" sz="2400" b="1" dirty="0">
                  <a:solidFill>
                    <a:srgbClr val="44AADF"/>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5845629" y="2549984"/>
                <a:ext cx="6096000" cy="2224776"/>
              </a:xfrm>
              <a:prstGeom prst="rect">
                <a:avLst/>
              </a:prstGeom>
              <a:noFill/>
            </p:spPr>
            <p:txBody>
              <a:bodyPr wrap="square">
                <a:spAutoFit/>
              </a:bodyPr>
              <a:lstStyle/>
              <a:p>
                <a:pPr>
                  <a:lnSpc>
                    <a:spcPct val="200000"/>
                  </a:lnSpc>
                  <a:defRPr/>
                </a:pPr>
                <a:r>
                  <a:rPr lang="en-US" altLang="zh-CN" sz="1800" kern="0" dirty="0">
                    <a:latin typeface="微软雅黑" panose="020B0503020204020204" pitchFamily="34" charset="-122"/>
                    <a:ea typeface="微软雅黑" panose="020B0503020204020204" pitchFamily="34" charset="-122"/>
                  </a:rPr>
                  <a:t>1</a:t>
                </a:r>
                <a:r>
                  <a:rPr lang="zh-CN" altLang="en-US" sz="1800" kern="0" dirty="0">
                    <a:latin typeface="微软雅黑" panose="020B0503020204020204" pitchFamily="34" charset="-122"/>
                    <a:ea typeface="微软雅黑" panose="020B0503020204020204" pitchFamily="34" charset="-122"/>
                  </a:rPr>
                  <a:t>、检查制动系统</a:t>
                </a:r>
                <a:endParaRPr lang="zh-CN" altLang="en-US" sz="1800" kern="0" dirty="0">
                  <a:latin typeface="微软雅黑" panose="020B0503020204020204" pitchFamily="34" charset="-122"/>
                  <a:ea typeface="微软雅黑" panose="020B0503020204020204" pitchFamily="34" charset="-122"/>
                </a:endParaRPr>
              </a:p>
              <a:p>
                <a:pPr lvl="0">
                  <a:lnSpc>
                    <a:spcPct val="200000"/>
                  </a:lnSpc>
                  <a:defRPr/>
                </a:pPr>
                <a:r>
                  <a:rPr lang="en-US" altLang="zh-CN" sz="1800" kern="0" dirty="0">
                    <a:latin typeface="微软雅黑" panose="020B0503020204020204" pitchFamily="34" charset="-122"/>
                    <a:ea typeface="微软雅黑" panose="020B0503020204020204" pitchFamily="34" charset="-122"/>
                  </a:rPr>
                  <a:t>2</a:t>
                </a:r>
                <a:r>
                  <a:rPr lang="zh-CN" altLang="en-US" sz="1800" kern="0" dirty="0">
                    <a:latin typeface="微软雅黑" panose="020B0503020204020204" pitchFamily="34" charset="-122"/>
                    <a:ea typeface="微软雅黑" panose="020B0503020204020204" pitchFamily="34" charset="-122"/>
                  </a:rPr>
                  <a:t>、检查车轮是否牢固是否充气</a:t>
                </a:r>
                <a:endParaRPr lang="zh-CN" altLang="en-US" sz="1800" kern="0" dirty="0">
                  <a:latin typeface="微软雅黑" panose="020B0503020204020204" pitchFamily="34" charset="-122"/>
                  <a:ea typeface="微软雅黑" panose="020B0503020204020204" pitchFamily="34" charset="-122"/>
                </a:endParaRPr>
              </a:p>
              <a:p>
                <a:pPr lvl="0">
                  <a:lnSpc>
                    <a:spcPct val="200000"/>
                  </a:lnSpc>
                  <a:defRPr/>
                </a:pPr>
                <a:r>
                  <a:rPr lang="en-US" altLang="zh-CN" sz="1800" kern="0" dirty="0">
                    <a:latin typeface="微软雅黑" panose="020B0503020204020204" pitchFamily="34" charset="-122"/>
                    <a:ea typeface="微软雅黑" panose="020B0503020204020204" pitchFamily="34" charset="-122"/>
                  </a:rPr>
                  <a:t>3</a:t>
                </a:r>
                <a:r>
                  <a:rPr lang="zh-CN" altLang="en-US" sz="1800" kern="0" dirty="0">
                    <a:latin typeface="微软雅黑" panose="020B0503020204020204" pitchFamily="34" charset="-122"/>
                    <a:ea typeface="微软雅黑" panose="020B0503020204020204" pitchFamily="34" charset="-122"/>
                  </a:rPr>
                  <a:t>、检查车座、车把牢固程度</a:t>
                </a:r>
                <a:endParaRPr lang="zh-CN" altLang="en-US" sz="1800" kern="0" dirty="0">
                  <a:latin typeface="微软雅黑" panose="020B0503020204020204" pitchFamily="34" charset="-122"/>
                  <a:ea typeface="微软雅黑" panose="020B0503020204020204" pitchFamily="34" charset="-122"/>
                </a:endParaRPr>
              </a:p>
              <a:p>
                <a:pPr lvl="0">
                  <a:lnSpc>
                    <a:spcPct val="200000"/>
                  </a:lnSpc>
                  <a:defRPr/>
                </a:pPr>
                <a:r>
                  <a:rPr lang="en-US" altLang="zh-CN" sz="1800" kern="0" dirty="0">
                    <a:latin typeface="微软雅黑" panose="020B0503020204020204" pitchFamily="34" charset="-122"/>
                    <a:ea typeface="微软雅黑" panose="020B0503020204020204" pitchFamily="34" charset="-122"/>
                  </a:rPr>
                  <a:t>4</a:t>
                </a:r>
                <a:r>
                  <a:rPr lang="zh-CN" altLang="en-US" sz="1800" kern="0" dirty="0">
                    <a:latin typeface="微软雅黑" panose="020B0503020204020204" pitchFamily="34" charset="-122"/>
                    <a:ea typeface="微软雅黑" panose="020B0503020204020204" pitchFamily="34" charset="-122"/>
                  </a:rPr>
                  <a:t>、检查自行车的车铃是否有效</a:t>
                </a:r>
                <a:endParaRPr lang="zh-CN" altLang="en-US" sz="1800" kern="0" dirty="0">
                  <a:latin typeface="微软雅黑" panose="020B0503020204020204" pitchFamily="34" charset="-122"/>
                  <a:ea typeface="微软雅黑" panose="020B0503020204020204" pitchFamily="34" charset="-122"/>
                </a:endParaRPr>
              </a:p>
            </p:txBody>
          </p:sp>
        </p:grpSp>
        <p:cxnSp>
          <p:nvCxnSpPr>
            <p:cNvPr id="15" name="直接连接符 14"/>
            <p:cNvCxnSpPr/>
            <p:nvPr/>
          </p:nvCxnSpPr>
          <p:spPr>
            <a:xfrm>
              <a:off x="5845629" y="2469488"/>
              <a:ext cx="2569029" cy="0"/>
            </a:xfrm>
            <a:prstGeom prst="line">
              <a:avLst/>
            </a:prstGeom>
            <a:ln w="38100">
              <a:solidFill>
                <a:srgbClr val="44AADF"/>
              </a:solidFill>
            </a:ln>
          </p:spPr>
          <p:style>
            <a:lnRef idx="1">
              <a:schemeClr val="accent1"/>
            </a:lnRef>
            <a:fillRef idx="0">
              <a:schemeClr val="accent1"/>
            </a:fillRef>
            <a:effectRef idx="0">
              <a:schemeClr val="accent1"/>
            </a:effectRef>
            <a:fontRef idx="minor">
              <a:schemeClr val="tx1"/>
            </a:fontRef>
          </p:style>
        </p:cxnSp>
      </p:grpSp>
      <p:pic>
        <p:nvPicPr>
          <p:cNvPr id="18" name="图片 17"/>
          <p:cNvPicPr>
            <a:picLocks noChangeAspect="1"/>
          </p:cNvPicPr>
          <p:nvPr/>
        </p:nvPicPr>
        <p:blipFill>
          <a:blip r:embed="rId6" cstate="email"/>
          <a:stretch>
            <a:fillRect/>
          </a:stretch>
        </p:blipFill>
        <p:spPr>
          <a:xfrm>
            <a:off x="1004208" y="1199103"/>
            <a:ext cx="4757057" cy="4757057"/>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12" name="组合 11"/>
          <p:cNvGrpSpPr/>
          <p:nvPr/>
        </p:nvGrpSpPr>
        <p:grpSpPr>
          <a:xfrm>
            <a:off x="1201677" y="1385216"/>
            <a:ext cx="6096000" cy="2265524"/>
            <a:chOff x="1772724" y="1410470"/>
            <a:chExt cx="6096000" cy="2265524"/>
          </a:xfrm>
        </p:grpSpPr>
        <p:sp>
          <p:nvSpPr>
            <p:cNvPr id="11" name="文本框 10"/>
            <p:cNvSpPr txBox="1"/>
            <p:nvPr/>
          </p:nvSpPr>
          <p:spPr>
            <a:xfrm>
              <a:off x="1772724" y="1410470"/>
              <a:ext cx="2698175" cy="523220"/>
            </a:xfrm>
            <a:prstGeom prst="rect">
              <a:avLst/>
            </a:prstGeom>
            <a:solidFill>
              <a:srgbClr val="44AADF"/>
            </a:solidFill>
          </p:spPr>
          <p:txBody>
            <a:bodyPr wrap="none" rtlCol="0">
              <a:spAutoFit/>
            </a:bodyPr>
            <a:lstStyle/>
            <a:p>
              <a:r>
                <a:rPr lang="zh-CN" altLang="en-US" sz="2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“死飞”自行车</a:t>
              </a:r>
              <a:endParaRPr lang="zh-CN" altLang="en-US" sz="2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3" name="文本框 12"/>
            <p:cNvSpPr txBox="1"/>
            <p:nvPr/>
          </p:nvSpPr>
          <p:spPr>
            <a:xfrm>
              <a:off x="1772724" y="2005216"/>
              <a:ext cx="6096000" cy="1670778"/>
            </a:xfrm>
            <a:prstGeom prst="rect">
              <a:avLst/>
            </a:prstGeom>
            <a:noFill/>
          </p:spPr>
          <p:txBody>
            <a:bodyPr wrap="square">
              <a:spAutoFit/>
            </a:bodyPr>
            <a:lstStyle/>
            <a:p>
              <a:pPr>
                <a:lnSpc>
                  <a:spcPct val="200000"/>
                </a:lnSpc>
                <a:defRPr/>
              </a:pPr>
              <a:r>
                <a:rPr lang="en-US" altLang="zh-CN" sz="1800" kern="0" dirty="0">
                  <a:latin typeface="微软雅黑" panose="020B0503020204020204" pitchFamily="34" charset="-122"/>
                  <a:ea typeface="微软雅黑" panose="020B0503020204020204" pitchFamily="34" charset="-122"/>
                </a:rPr>
                <a:t>1</a:t>
              </a:r>
              <a:r>
                <a:rPr lang="zh-CN" altLang="en-US" sz="1800" kern="0" dirty="0">
                  <a:latin typeface="微软雅黑" panose="020B0503020204020204" pitchFamily="34" charset="-122"/>
                  <a:ea typeface="微软雅黑" panose="020B0503020204020204" pitchFamily="34" charset="-122"/>
                </a:rPr>
                <a:t>、什么是“死飞”自行车？</a:t>
              </a:r>
              <a:endParaRPr lang="zh-CN" altLang="en-US" sz="1800" kern="0" dirty="0">
                <a:latin typeface="微软雅黑" panose="020B0503020204020204" pitchFamily="34" charset="-122"/>
                <a:ea typeface="微软雅黑" panose="020B0503020204020204" pitchFamily="34" charset="-122"/>
              </a:endParaRPr>
            </a:p>
            <a:p>
              <a:pPr lvl="0">
                <a:lnSpc>
                  <a:spcPct val="200000"/>
                </a:lnSpc>
                <a:defRPr/>
              </a:pPr>
              <a:r>
                <a:rPr lang="en-US" altLang="zh-CN" sz="1800" dirty="0">
                  <a:latin typeface="微软雅黑" panose="020B0503020204020204" pitchFamily="34" charset="-122"/>
                  <a:ea typeface="微软雅黑" panose="020B0503020204020204" pitchFamily="34" charset="-122"/>
                </a:rPr>
                <a:t>2</a:t>
              </a:r>
              <a:r>
                <a:rPr lang="zh-CN" altLang="en-US" sz="1800" dirty="0">
                  <a:latin typeface="微软雅黑" panose="020B0503020204020204" pitchFamily="34" charset="-122"/>
                  <a:ea typeface="微软雅黑" panose="020B0503020204020204" pitchFamily="34" charset="-122"/>
                </a:rPr>
                <a:t>、“死飞”自行车上公路是否合法？</a:t>
              </a:r>
              <a:endParaRPr lang="zh-CN" altLang="en-US" sz="1800" dirty="0">
                <a:latin typeface="微软雅黑" panose="020B0503020204020204" pitchFamily="34" charset="-122"/>
                <a:ea typeface="微软雅黑" panose="020B0503020204020204" pitchFamily="34" charset="-122"/>
              </a:endParaRPr>
            </a:p>
            <a:p>
              <a:pPr lvl="0">
                <a:lnSpc>
                  <a:spcPct val="200000"/>
                </a:lnSpc>
                <a:defRPr/>
              </a:pPr>
              <a:r>
                <a:rPr lang="en-US" altLang="zh-CN" sz="1800" dirty="0">
                  <a:latin typeface="微软雅黑" panose="020B0503020204020204" pitchFamily="34" charset="-122"/>
                  <a:ea typeface="微软雅黑" panose="020B0503020204020204" pitchFamily="34" charset="-122"/>
                </a:rPr>
                <a:t>3</a:t>
              </a:r>
              <a:r>
                <a:rPr lang="zh-CN" altLang="en-US" sz="1800" dirty="0">
                  <a:latin typeface="微软雅黑" panose="020B0503020204020204" pitchFamily="34" charset="-122"/>
                  <a:ea typeface="微软雅黑" panose="020B0503020204020204" pitchFamily="34" charset="-122"/>
                </a:rPr>
                <a:t>、在公路上骑“死飞”自行车有什么危险？</a:t>
              </a:r>
              <a:endParaRPr lang="zh-CN" altLang="en-US" sz="1800" dirty="0">
                <a:latin typeface="微软雅黑" panose="020B0503020204020204" pitchFamily="34" charset="-122"/>
                <a:ea typeface="微软雅黑" panose="020B0503020204020204" pitchFamily="34" charset="-122"/>
              </a:endParaRPr>
            </a:p>
          </p:txBody>
        </p:sp>
      </p:grpSp>
      <p:sp>
        <p:nvSpPr>
          <p:cNvPr id="15" name="文本框 14"/>
          <p:cNvSpPr txBox="1"/>
          <p:nvPr/>
        </p:nvSpPr>
        <p:spPr>
          <a:xfrm>
            <a:off x="1077685" y="3873269"/>
            <a:ext cx="10178143" cy="1705403"/>
          </a:xfrm>
          <a:prstGeom prst="rect">
            <a:avLst/>
          </a:prstGeom>
          <a:noFill/>
        </p:spPr>
        <p:txBody>
          <a:bodyPr wrap="square">
            <a:spAutoFit/>
          </a:bodyPr>
          <a:lstStyle/>
          <a:p>
            <a:pPr lvl="0">
              <a:lnSpc>
                <a:spcPct val="150000"/>
              </a:lnSpc>
              <a:defRPr/>
            </a:pPr>
            <a:r>
              <a:rPr lang="zh-CN" altLang="en-US" sz="1800" kern="0" dirty="0">
                <a:latin typeface="微软雅黑" panose="020B0503020204020204" pitchFamily="34" charset="-122"/>
                <a:ea typeface="微软雅黑" panose="020B0503020204020204" pitchFamily="34" charset="-122"/>
              </a:rPr>
              <a:t>“死飞”自行车属于表演用车，此类自行车的飞轮是固定死的，人踩轮转，人停车停。</a:t>
            </a:r>
            <a:endParaRPr lang="zh-CN" altLang="en-US" sz="1800" kern="0" dirty="0">
              <a:latin typeface="微软雅黑" panose="020B0503020204020204" pitchFamily="34" charset="-122"/>
              <a:ea typeface="微软雅黑" panose="020B0503020204020204" pitchFamily="34" charset="-122"/>
            </a:endParaRPr>
          </a:p>
          <a:p>
            <a:pPr lvl="0">
              <a:lnSpc>
                <a:spcPct val="150000"/>
              </a:lnSpc>
              <a:defRPr/>
            </a:pPr>
            <a:r>
              <a:rPr lang="zh-CN" altLang="en-US" sz="1800" dirty="0">
                <a:latin typeface="微软雅黑" panose="020B0503020204020204" pitchFamily="34" charset="-122"/>
                <a:ea typeface="微软雅黑" panose="020B0503020204020204" pitchFamily="34" charset="-122"/>
              </a:rPr>
              <a:t>“死飞”自行车没有变速和制动装置，刹车靠脚踏来控制飞轮的运行。</a:t>
            </a:r>
            <a:endParaRPr lang="zh-CN" altLang="en-US" sz="1800" dirty="0">
              <a:latin typeface="微软雅黑" panose="020B0503020204020204" pitchFamily="34" charset="-122"/>
              <a:ea typeface="微软雅黑" panose="020B0503020204020204" pitchFamily="34" charset="-122"/>
            </a:endParaRPr>
          </a:p>
          <a:p>
            <a:pPr lvl="0">
              <a:lnSpc>
                <a:spcPct val="150000"/>
              </a:lnSpc>
              <a:defRPr/>
            </a:pPr>
            <a:r>
              <a:rPr lang="zh-CN" altLang="en-US" sz="1800" dirty="0">
                <a:latin typeface="微软雅黑" panose="020B0503020204020204" pitchFamily="34" charset="-122"/>
                <a:ea typeface="微软雅黑" panose="020B0503020204020204" pitchFamily="34" charset="-122"/>
              </a:rPr>
              <a:t>我国</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道路交通安全法</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明确规定，非机动车辆必须装有两个刹车装置方可上路。骑“死飞”自行车上公路，首先违反了</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道路交通安全法</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的规定。</a:t>
            </a:r>
            <a:endParaRPr lang="zh-CN" altLang="en-US" sz="1800" dirty="0">
              <a:latin typeface="微软雅黑" panose="020B0503020204020204" pitchFamily="34" charset="-122"/>
              <a:ea typeface="微软雅黑" panose="020B0503020204020204" pitchFamily="34" charset="-122"/>
            </a:endParaRPr>
          </a:p>
        </p:txBody>
      </p:sp>
      <p:pic>
        <p:nvPicPr>
          <p:cNvPr id="17" name="图片 16"/>
          <p:cNvPicPr>
            <a:picLocks noChangeAspect="1"/>
          </p:cNvPicPr>
          <p:nvPr/>
        </p:nvPicPr>
        <p:blipFill>
          <a:blip r:embed="rId6" cstate="email"/>
          <a:srcRect/>
          <a:stretch>
            <a:fillRect/>
          </a:stretch>
        </p:blipFill>
        <p:spPr>
          <a:xfrm>
            <a:off x="7445940" y="339772"/>
            <a:ext cx="2698176" cy="2905552"/>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pic>
        <p:nvPicPr>
          <p:cNvPr id="10" name="图片 9"/>
          <p:cNvPicPr>
            <a:picLocks noChangeAspect="1"/>
          </p:cNvPicPr>
          <p:nvPr/>
        </p:nvPicPr>
        <p:blipFill>
          <a:blip r:embed="rId6" cstate="email"/>
          <a:stretch>
            <a:fillRect/>
          </a:stretch>
        </p:blipFill>
        <p:spPr>
          <a:xfrm>
            <a:off x="601980" y="-1849874"/>
            <a:ext cx="11132820" cy="9928860"/>
          </a:xfrm>
          <a:prstGeom prst="rect">
            <a:avLst/>
          </a:prstGeom>
        </p:spPr>
      </p:pic>
      <p:pic>
        <p:nvPicPr>
          <p:cNvPr id="11" name="图片 10"/>
          <p:cNvPicPr>
            <a:picLocks noChangeAspect="1"/>
          </p:cNvPicPr>
          <p:nvPr/>
        </p:nvPicPr>
        <p:blipFill>
          <a:blip r:embed="rId7" cstate="email"/>
          <a:stretch>
            <a:fillRect/>
          </a:stretch>
        </p:blipFill>
        <p:spPr>
          <a:xfrm>
            <a:off x="8219804" y="3852055"/>
            <a:ext cx="3370216" cy="3156856"/>
          </a:xfrm>
          <a:prstGeom prst="rect">
            <a:avLst/>
          </a:prstGeom>
        </p:spPr>
      </p:pic>
      <p:sp>
        <p:nvSpPr>
          <p:cNvPr id="12" name="矩形 11"/>
          <p:cNvSpPr/>
          <p:nvPr/>
        </p:nvSpPr>
        <p:spPr>
          <a:xfrm>
            <a:off x="1977281" y="2935778"/>
            <a:ext cx="8342375" cy="874407"/>
          </a:xfrm>
          <a:prstGeom prst="rect">
            <a:avLst/>
          </a:prstGeom>
        </p:spPr>
        <p:txBody>
          <a:bodyPr wrap="square">
            <a:spAutoFit/>
          </a:bodyPr>
          <a:lstStyle/>
          <a:p>
            <a:pPr>
              <a:lnSpc>
                <a:spcPct val="150000"/>
              </a:lnSpc>
              <a:buClr>
                <a:srgbClr val="E24848"/>
              </a:buClr>
              <a:defRPr/>
            </a:pPr>
            <a:r>
              <a:rPr lang="zh-CN" altLang="en-US" noProof="1">
                <a:latin typeface="微软雅黑" panose="020B0503020204020204" pitchFamily="34" charset="-122"/>
                <a:ea typeface="微软雅黑" panose="020B0503020204020204" pitchFamily="34" charset="-122"/>
                <a:cs typeface="Open Sans Light" panose="020B0306030504020204" pitchFamily="34" charset="0"/>
              </a:rPr>
              <a:t>在骑行过程中，你都存在哪些不规范的动作和行为，及由此引发的危险！或者是你亲眼目睹的与自行车相关的事故！</a:t>
            </a:r>
            <a:endParaRPr lang="zh-CN" altLang="en-US" noProof="1">
              <a:latin typeface="微软雅黑" panose="020B0503020204020204" pitchFamily="34" charset="-122"/>
              <a:ea typeface="微软雅黑" panose="020B0503020204020204" pitchFamily="34" charset="-122"/>
              <a:cs typeface="Open Sans Light" panose="020B0306030504020204" pitchFamily="34" charset="0"/>
            </a:endParaRPr>
          </a:p>
        </p:txBody>
      </p:sp>
      <p:sp>
        <p:nvSpPr>
          <p:cNvPr id="13" name="矩形: 圆角 12"/>
          <p:cNvSpPr/>
          <p:nvPr/>
        </p:nvSpPr>
        <p:spPr>
          <a:xfrm>
            <a:off x="1977282" y="2243334"/>
            <a:ext cx="2403354" cy="479084"/>
          </a:xfrm>
          <a:prstGeom prst="roundRect">
            <a:avLst>
              <a:gd name="adj" fmla="val 50000"/>
            </a:avLst>
          </a:prstGeom>
          <a:solidFill>
            <a:srgbClr val="44AADF"/>
          </a:solidFill>
          <a:ln>
            <a:solidFill>
              <a:srgbClr val="44AAD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800" b="1" dirty="0">
                <a:solidFill>
                  <a:schemeClr val="bg1"/>
                </a:solidFill>
                <a:latin typeface="微软雅黑" panose="020B0503020204020204" pitchFamily="34" charset="-122"/>
                <a:ea typeface="微软雅黑" panose="020B0503020204020204" pitchFamily="34" charset="-122"/>
                <a:cs typeface="+mn-ea"/>
                <a:sym typeface="+mn-lt"/>
              </a:rPr>
              <a:t>说一说</a:t>
            </a:r>
            <a:endParaRPr lang="zh-CN" altLang="en-US" sz="2800"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5" name="文本框 14"/>
          <p:cNvSpPr txBox="1"/>
          <p:nvPr/>
        </p:nvSpPr>
        <p:spPr>
          <a:xfrm>
            <a:off x="3808912" y="4268081"/>
            <a:ext cx="6096000" cy="874407"/>
          </a:xfrm>
          <a:prstGeom prst="rect">
            <a:avLst/>
          </a:prstGeom>
          <a:noFill/>
        </p:spPr>
        <p:txBody>
          <a:bodyPr wrap="square">
            <a:spAutoFit/>
          </a:bodyPr>
          <a:lstStyle/>
          <a:p>
            <a:pPr>
              <a:lnSpc>
                <a:spcPct val="150000"/>
              </a:lnSpc>
            </a:pPr>
            <a:r>
              <a:rPr lang="en-US" altLang="zh-CN" sz="1800" b="1">
                <a:latin typeface="微软雅黑" panose="020B0503020204020204" pitchFamily="34" charset="-122"/>
                <a:ea typeface="微软雅黑" panose="020B0503020204020204" pitchFamily="34" charset="-122"/>
              </a:rPr>
              <a:t>1</a:t>
            </a:r>
            <a:r>
              <a:rPr lang="zh-CN" altLang="en-US" sz="1800" b="1">
                <a:latin typeface="微软雅黑" panose="020B0503020204020204" pitchFamily="34" charset="-122"/>
                <a:ea typeface="微软雅黑" panose="020B0503020204020204" pitchFamily="34" charset="-122"/>
              </a:rPr>
              <a:t>、你在骑行过程中曾发   生过的那些危险！</a:t>
            </a:r>
            <a:endParaRPr lang="zh-CN" altLang="en-US" sz="1800" b="1">
              <a:latin typeface="微软雅黑" panose="020B0503020204020204" pitchFamily="34" charset="-122"/>
              <a:ea typeface="微软雅黑" panose="020B0503020204020204" pitchFamily="34" charset="-122"/>
            </a:endParaRPr>
          </a:p>
          <a:p>
            <a:pPr>
              <a:lnSpc>
                <a:spcPct val="150000"/>
              </a:lnSpc>
            </a:pPr>
            <a:r>
              <a:rPr lang="en-US" altLang="zh-CN" sz="1800" b="1">
                <a:latin typeface="微软雅黑" panose="020B0503020204020204" pitchFamily="34" charset="-122"/>
                <a:ea typeface="微软雅黑" panose="020B0503020204020204" pitchFamily="34" charset="-122"/>
              </a:rPr>
              <a:t>2</a:t>
            </a:r>
            <a:r>
              <a:rPr lang="zh-CN" altLang="en-US" sz="1800" b="1">
                <a:latin typeface="微软雅黑" panose="020B0503020204020204" pitchFamily="34" charset="-122"/>
                <a:ea typeface="微软雅黑" panose="020B0503020204020204" pitchFamily="34" charset="-122"/>
              </a:rPr>
              <a:t>、你亲眼目睹的与自行车相关的事故！</a:t>
            </a:r>
            <a:endParaRPr lang="zh-CN" altLang="en-US" sz="1800" b="1">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22" presetClass="entr" presetSubtype="4"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par>
                          <p:cTn id="14" fill="hold">
                            <p:stCondLst>
                              <p:cond delay="1000"/>
                            </p:stCondLst>
                            <p:childTnLst>
                              <p:par>
                                <p:cTn id="15" presetID="16" presetClass="entr" presetSubtype="21"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childTnLst>
                          </p:cTn>
                        </p:par>
                        <p:par>
                          <p:cTn id="22" fill="hold">
                            <p:stCondLst>
                              <p:cond delay="2000"/>
                            </p:stCondLst>
                            <p:childTnLst>
                              <p:par>
                                <p:cTn id="23" presetID="22" presetClass="entr" presetSubtype="4"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down)">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10" name="组合 9"/>
          <p:cNvGrpSpPr/>
          <p:nvPr/>
        </p:nvGrpSpPr>
        <p:grpSpPr>
          <a:xfrm>
            <a:off x="935845" y="1078570"/>
            <a:ext cx="10320310" cy="4648200"/>
            <a:chOff x="911570" y="1447800"/>
            <a:chExt cx="10320310" cy="4648200"/>
          </a:xfrm>
        </p:grpSpPr>
        <p:sp>
          <p:nvSpPr>
            <p:cNvPr id="11" name="矩形 10"/>
            <p:cNvSpPr/>
            <p:nvPr/>
          </p:nvSpPr>
          <p:spPr>
            <a:xfrm>
              <a:off x="1280160" y="1447800"/>
              <a:ext cx="9951720" cy="4648200"/>
            </a:xfrm>
            <a:prstGeom prst="rect">
              <a:avLst/>
            </a:prstGeom>
            <a:noFill/>
            <a:ln w="28575">
              <a:solidFill>
                <a:srgbClr val="44AA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圆角 11"/>
            <p:cNvSpPr/>
            <p:nvPr/>
          </p:nvSpPr>
          <p:spPr>
            <a:xfrm>
              <a:off x="911570" y="2009693"/>
              <a:ext cx="690622" cy="3465353"/>
            </a:xfrm>
            <a:prstGeom prst="roundRect">
              <a:avLst>
                <a:gd name="adj" fmla="val 50000"/>
              </a:avLst>
            </a:prstGeom>
            <a:solidFill>
              <a:srgbClr val="44AADF"/>
            </a:solidFill>
            <a:ln>
              <a:solidFill>
                <a:srgbClr val="44AAD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自行车骑行的安全规范</a:t>
              </a:r>
              <a:endPar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grpSp>
        <p:nvGrpSpPr>
          <p:cNvPr id="3" name="组合 2"/>
          <p:cNvGrpSpPr/>
          <p:nvPr/>
        </p:nvGrpSpPr>
        <p:grpSpPr>
          <a:xfrm>
            <a:off x="2094226" y="1942678"/>
            <a:ext cx="10466364" cy="2455610"/>
            <a:chOff x="2094226" y="1942678"/>
            <a:chExt cx="10466364" cy="2455610"/>
          </a:xfrm>
        </p:grpSpPr>
        <p:sp>
          <p:nvSpPr>
            <p:cNvPr id="13" name="文本框 12"/>
            <p:cNvSpPr txBox="1"/>
            <p:nvPr/>
          </p:nvSpPr>
          <p:spPr>
            <a:xfrm>
              <a:off x="2094226" y="1942679"/>
              <a:ext cx="6096000" cy="2455609"/>
            </a:xfrm>
            <a:prstGeom prst="rect">
              <a:avLst/>
            </a:prstGeom>
            <a:noFill/>
          </p:spPr>
          <p:txBody>
            <a:bodyPr wrap="square">
              <a:spAutoFit/>
            </a:bodyPr>
            <a:lstStyle/>
            <a:p>
              <a:pPr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1</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、佩戴头盔和护具</a:t>
              </a:r>
              <a:endPar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2</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、正确使用刹车，刹车不当易摔伤</a:t>
              </a:r>
              <a:endPar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3</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、撑伞骑车欠平衡</a:t>
              </a:r>
              <a:endPar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4</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、骑车并行隐患多</a:t>
              </a:r>
              <a:endPar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4" name="文本框 13"/>
            <p:cNvSpPr txBox="1"/>
            <p:nvPr/>
          </p:nvSpPr>
          <p:spPr>
            <a:xfrm>
              <a:off x="6464590" y="1942678"/>
              <a:ext cx="6096000" cy="2455609"/>
            </a:xfrm>
            <a:prstGeom prst="rect">
              <a:avLst/>
            </a:prstGeom>
            <a:noFill/>
          </p:spPr>
          <p:txBody>
            <a:bodyPr wrap="square">
              <a:spAutoFit/>
            </a:bodyPr>
            <a:lstStyle/>
            <a:p>
              <a:pPr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、遵守交通规则，严禁驶入机动车道</a:t>
              </a:r>
              <a:endPar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6</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、骑车要专心，不带耳机听音乐</a:t>
              </a:r>
              <a:endPar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7</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、夜间骑行要配备合适的头灯和尾灯</a:t>
              </a:r>
              <a:endPar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a:p>
              <a:pPr lvl="0" algn="just">
                <a:lnSpc>
                  <a:spcPct val="200000"/>
                </a:lnSpc>
                <a:spcAft>
                  <a:spcPts val="600"/>
                </a:spcAft>
              </a:pPr>
              <a:r>
                <a:rPr lang="en-US" altLang="zh-CN"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、着装带反光的或者亮色的衣服</a:t>
              </a:r>
              <a:endParaRPr lang="zh-CN" altLang="en-US" sz="1800" kern="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11" name="组合 10"/>
          <p:cNvGrpSpPr/>
          <p:nvPr/>
        </p:nvGrpSpPr>
        <p:grpSpPr>
          <a:xfrm>
            <a:off x="309970" y="997349"/>
            <a:ext cx="7304859" cy="1161194"/>
            <a:chOff x="663484" y="1427267"/>
            <a:chExt cx="7304859" cy="1161194"/>
          </a:xfrm>
        </p:grpSpPr>
        <p:pic>
          <p:nvPicPr>
            <p:cNvPr id="3" name="图片 2"/>
            <p:cNvPicPr>
              <a:picLocks noChangeAspect="1"/>
            </p:cNvPicPr>
            <p:nvPr/>
          </p:nvPicPr>
          <p:blipFill>
            <a:blip r:embed="rId6" cstate="email"/>
            <a:stretch>
              <a:fillRect/>
            </a:stretch>
          </p:blipFill>
          <p:spPr>
            <a:xfrm>
              <a:off x="663484" y="1427267"/>
              <a:ext cx="1644287" cy="1161194"/>
            </a:xfrm>
            <a:prstGeom prst="rect">
              <a:avLst/>
            </a:prstGeom>
          </p:spPr>
        </p:pic>
        <p:sp>
          <p:nvSpPr>
            <p:cNvPr id="12" name="文本框 11"/>
            <p:cNvSpPr txBox="1"/>
            <p:nvPr/>
          </p:nvSpPr>
          <p:spPr>
            <a:xfrm>
              <a:off x="1872343" y="1634957"/>
              <a:ext cx="6096000" cy="461665"/>
            </a:xfrm>
            <a:prstGeom prst="rect">
              <a:avLst/>
            </a:prstGeom>
            <a:noFill/>
          </p:spPr>
          <p:txBody>
            <a:bodyPr wrap="square">
              <a:spAutoFit/>
            </a:bodyPr>
            <a:lstStyle/>
            <a:p>
              <a:r>
                <a:rPr lang="zh-CN" altLang="en-US" sz="2400" b="1">
                  <a:solidFill>
                    <a:srgbClr val="44AADF"/>
                  </a:solidFill>
                  <a:latin typeface="微软雅黑" panose="020B0503020204020204" pitchFamily="34" charset="-122"/>
                  <a:ea typeface="微软雅黑" panose="020B0503020204020204" pitchFamily="34" charset="-122"/>
                </a:rPr>
                <a:t>交通知识头脑风暴</a:t>
              </a:r>
              <a:endParaRPr lang="zh-CN" altLang="en-US" sz="2400" b="1">
                <a:solidFill>
                  <a:srgbClr val="44AADF"/>
                </a:solidFill>
                <a:latin typeface="微软雅黑" panose="020B0503020204020204" pitchFamily="34" charset="-122"/>
                <a:ea typeface="微软雅黑" panose="020B0503020204020204" pitchFamily="34" charset="-122"/>
              </a:endParaRPr>
            </a:p>
          </p:txBody>
        </p:sp>
      </p:grpSp>
      <p:sp>
        <p:nvSpPr>
          <p:cNvPr id="15" name="文本框 14"/>
          <p:cNvSpPr txBox="1"/>
          <p:nvPr/>
        </p:nvSpPr>
        <p:spPr>
          <a:xfrm>
            <a:off x="947057" y="2074436"/>
            <a:ext cx="10526486" cy="3367397"/>
          </a:xfrm>
          <a:prstGeom prst="rect">
            <a:avLst/>
          </a:prstGeom>
          <a:noFill/>
        </p:spPr>
        <p:txBody>
          <a:bodyPr wrap="square">
            <a:spAutoFit/>
          </a:bodyPr>
          <a:lstStyle/>
          <a:p>
            <a:pPr lvl="0">
              <a:lnSpc>
                <a:spcPct val="150000"/>
              </a:lnSpc>
            </a:pPr>
            <a:r>
              <a:rPr lang="en-US" altLang="zh-CN" sz="1800" dirty="0">
                <a:latin typeface="微软雅黑" panose="020B0503020204020204" pitchFamily="34" charset="-122"/>
                <a:ea typeface="微软雅黑" panose="020B0503020204020204" pitchFamily="34" charset="-122"/>
              </a:rPr>
              <a:t>1</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中华人民共和国道路交通安全法实施条例</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第七十二条规定，在道路上驾驶自行车的年龄是（ ）</a:t>
            </a:r>
            <a:endParaRPr lang="en-US" altLang="zh-CN" sz="1800" dirty="0">
              <a:latin typeface="微软雅黑" panose="020B0503020204020204" pitchFamily="34" charset="-122"/>
              <a:ea typeface="微软雅黑" panose="020B0503020204020204" pitchFamily="34" charset="-122"/>
            </a:endParaRPr>
          </a:p>
          <a:p>
            <a:pPr lvl="0">
              <a:lnSpc>
                <a:spcPct val="150000"/>
              </a:lnSpc>
            </a:pPr>
            <a:r>
              <a:rPr lang="en-US" altLang="zh-CN" sz="1800" dirty="0">
                <a:latin typeface="微软雅黑" panose="020B0503020204020204" pitchFamily="34" charset="-122"/>
                <a:ea typeface="微软雅黑" panose="020B0503020204020204" pitchFamily="34" charset="-122"/>
              </a:rPr>
              <a:t>A</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12</a:t>
            </a:r>
            <a:r>
              <a:rPr lang="zh-CN" altLang="en-US" sz="1800" dirty="0">
                <a:latin typeface="微软雅黑" panose="020B0503020204020204" pitchFamily="34" charset="-122"/>
                <a:ea typeface="微软雅黑" panose="020B0503020204020204" pitchFamily="34" charset="-122"/>
              </a:rPr>
              <a:t>岁                     </a:t>
            </a:r>
            <a:r>
              <a:rPr lang="en-US" altLang="zh-CN" sz="1800" dirty="0">
                <a:latin typeface="微软雅黑" panose="020B0503020204020204" pitchFamily="34" charset="-122"/>
                <a:ea typeface="微软雅黑" panose="020B0503020204020204" pitchFamily="34" charset="-122"/>
              </a:rPr>
              <a:t>B</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14</a:t>
            </a:r>
            <a:r>
              <a:rPr lang="zh-CN" altLang="en-US" sz="1800" dirty="0">
                <a:latin typeface="微软雅黑" panose="020B0503020204020204" pitchFamily="34" charset="-122"/>
                <a:ea typeface="微软雅黑" panose="020B0503020204020204" pitchFamily="34" charset="-122"/>
              </a:rPr>
              <a:t>岁</a:t>
            </a:r>
            <a:endParaRPr lang="en-US" altLang="zh-CN" sz="1800" dirty="0">
              <a:latin typeface="微软雅黑" panose="020B0503020204020204" pitchFamily="34" charset="-122"/>
              <a:ea typeface="微软雅黑" panose="020B0503020204020204" pitchFamily="34" charset="-122"/>
            </a:endParaRPr>
          </a:p>
          <a:p>
            <a:pPr lvl="0">
              <a:lnSpc>
                <a:spcPct val="150000"/>
              </a:lnSpc>
            </a:pPr>
            <a:r>
              <a:rPr lang="en-US" altLang="zh-CN" sz="1800" dirty="0">
                <a:latin typeface="微软雅黑" panose="020B0503020204020204" pitchFamily="34" charset="-122"/>
                <a:ea typeface="微软雅黑" panose="020B0503020204020204" pitchFamily="34" charset="-122"/>
              </a:rPr>
              <a:t>C</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16</a:t>
            </a:r>
            <a:r>
              <a:rPr lang="zh-CN" altLang="en-US" sz="1800" dirty="0">
                <a:latin typeface="微软雅黑" panose="020B0503020204020204" pitchFamily="34" charset="-122"/>
                <a:ea typeface="微软雅黑" panose="020B0503020204020204" pitchFamily="34" charset="-122"/>
              </a:rPr>
              <a:t>岁                     </a:t>
            </a:r>
            <a:r>
              <a:rPr lang="en-US" altLang="zh-CN" sz="1800" dirty="0">
                <a:latin typeface="微软雅黑" panose="020B0503020204020204" pitchFamily="34" charset="-122"/>
                <a:ea typeface="微软雅黑" panose="020B0503020204020204" pitchFamily="34" charset="-122"/>
              </a:rPr>
              <a:t>D</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18</a:t>
            </a:r>
            <a:r>
              <a:rPr lang="zh-CN" altLang="en-US" sz="1800" dirty="0">
                <a:latin typeface="微软雅黑" panose="020B0503020204020204" pitchFamily="34" charset="-122"/>
                <a:ea typeface="微软雅黑" panose="020B0503020204020204" pitchFamily="34" charset="-122"/>
              </a:rPr>
              <a:t>岁</a:t>
            </a:r>
            <a:endParaRPr lang="zh-CN" altLang="en-US"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2</a:t>
            </a:r>
            <a:r>
              <a:rPr lang="zh-CN" altLang="en-US" sz="1800" dirty="0">
                <a:latin typeface="微软雅黑" panose="020B0503020204020204" pitchFamily="34" charset="-122"/>
                <a:ea typeface="微软雅黑" panose="020B0503020204020204" pitchFamily="34" charset="-122"/>
              </a:rPr>
              <a:t>、道路划分有几种（  ）</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A</a:t>
            </a:r>
            <a:r>
              <a:rPr lang="zh-CN" altLang="en-US" sz="1800" dirty="0">
                <a:latin typeface="微软雅黑" panose="020B0503020204020204" pitchFamily="34" charset="-122"/>
                <a:ea typeface="微软雅黑" panose="020B0503020204020204" pitchFamily="34" charset="-122"/>
              </a:rPr>
              <a:t>、机动车道和非机动车道</a:t>
            </a:r>
            <a:r>
              <a:rPr lang="en-US" altLang="zh-CN" sz="1800" dirty="0">
                <a:latin typeface="微软雅黑" panose="020B0503020204020204" pitchFamily="34" charset="-122"/>
                <a:ea typeface="微软雅黑" panose="020B0503020204020204" pitchFamily="34" charset="-122"/>
              </a:rPr>
              <a:t>        B</a:t>
            </a:r>
            <a:r>
              <a:rPr lang="zh-CN" altLang="en-US" sz="1800" dirty="0">
                <a:latin typeface="微软雅黑" panose="020B0503020204020204" pitchFamily="34" charset="-122"/>
                <a:ea typeface="微软雅黑" panose="020B0503020204020204" pitchFamily="34" charset="-122"/>
              </a:rPr>
              <a:t>、非机动车道和人行道</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C</a:t>
            </a:r>
            <a:r>
              <a:rPr lang="zh-CN" altLang="en-US" sz="1800" dirty="0">
                <a:latin typeface="微软雅黑" panose="020B0503020204020204" pitchFamily="34" charset="-122"/>
                <a:ea typeface="微软雅黑" panose="020B0503020204020204" pitchFamily="34" charset="-122"/>
              </a:rPr>
              <a:t>、机动车道、非机动车道和人行道的</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3</a:t>
            </a:r>
            <a:r>
              <a:rPr lang="zh-CN" altLang="en-US" sz="1800" dirty="0">
                <a:latin typeface="微软雅黑" panose="020B0503020204020204" pitchFamily="34" charset="-122"/>
                <a:ea typeface="微软雅黑" panose="020B0503020204020204" pitchFamily="34" charset="-122"/>
              </a:rPr>
              <a:t>、有自行车道的，应当在自行车道内行驶；没有自行车道的，应当靠行车道的右侧（   ）米内行驶。</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A</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a:t>
            </a:r>
            <a:r>
              <a:rPr lang="zh-CN" altLang="en-US" sz="1800" dirty="0">
                <a:latin typeface="微软雅黑" panose="020B0503020204020204" pitchFamily="34" charset="-122"/>
                <a:ea typeface="微软雅黑" panose="020B0503020204020204" pitchFamily="34" charset="-122"/>
              </a:rPr>
              <a:t>米</a:t>
            </a:r>
            <a:r>
              <a:rPr lang="en-US" altLang="zh-CN" sz="1800" dirty="0">
                <a:latin typeface="微软雅黑" panose="020B0503020204020204" pitchFamily="34" charset="-122"/>
                <a:ea typeface="微软雅黑" panose="020B0503020204020204" pitchFamily="34" charset="-122"/>
              </a:rPr>
              <a:t>     B</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1.5</a:t>
            </a:r>
            <a:r>
              <a:rPr lang="zh-CN" altLang="en-US" sz="1800" dirty="0">
                <a:latin typeface="微软雅黑" panose="020B0503020204020204" pitchFamily="34" charset="-122"/>
                <a:ea typeface="微软雅黑" panose="020B0503020204020204" pitchFamily="34" charset="-122"/>
              </a:rPr>
              <a:t>米</a:t>
            </a:r>
            <a:r>
              <a:rPr lang="en-US" altLang="zh-CN" sz="1800" dirty="0">
                <a:latin typeface="微软雅黑" panose="020B0503020204020204" pitchFamily="34" charset="-122"/>
                <a:ea typeface="微软雅黑" panose="020B0503020204020204" pitchFamily="34" charset="-122"/>
              </a:rPr>
              <a:t>    C</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2</a:t>
            </a:r>
            <a:r>
              <a:rPr lang="zh-CN" altLang="en-US" sz="1800" dirty="0">
                <a:latin typeface="微软雅黑" panose="020B0503020204020204" pitchFamily="34" charset="-122"/>
                <a:ea typeface="微软雅黑" panose="020B0503020204020204" pitchFamily="34" charset="-122"/>
              </a:rPr>
              <a:t>米</a:t>
            </a:r>
            <a:r>
              <a:rPr lang="en-US" altLang="zh-CN" sz="1800" dirty="0">
                <a:latin typeface="微软雅黑" panose="020B0503020204020204" pitchFamily="34" charset="-122"/>
                <a:ea typeface="微软雅黑" panose="020B0503020204020204" pitchFamily="34" charset="-122"/>
              </a:rPr>
              <a:t>      D</a:t>
            </a:r>
            <a:r>
              <a:rPr lang="zh-CN" altLang="en-US"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2.5</a:t>
            </a:r>
            <a:r>
              <a:rPr lang="zh-CN" altLang="en-US" sz="1800" dirty="0">
                <a:latin typeface="微软雅黑" panose="020B0503020204020204" pitchFamily="34" charset="-122"/>
                <a:ea typeface="微软雅黑" panose="020B0503020204020204" pitchFamily="34" charset="-122"/>
              </a:rPr>
              <a:t>米</a:t>
            </a:r>
            <a:endParaRPr lang="en-US" altLang="zh-CN" sz="1800" dirty="0">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750" fill="hold"/>
                                        <p:tgtEl>
                                          <p:spTgt spid="11"/>
                                        </p:tgtEl>
                                        <p:attrNameLst>
                                          <p:attrName>ppt_x</p:attrName>
                                        </p:attrNameLst>
                                      </p:cBhvr>
                                      <p:tavLst>
                                        <p:tav tm="0">
                                          <p:val>
                                            <p:strVal val="0-#ppt_w/2"/>
                                          </p:val>
                                        </p:tav>
                                        <p:tav tm="100000">
                                          <p:val>
                                            <p:strVal val="#ppt_x"/>
                                          </p:val>
                                        </p:tav>
                                      </p:tavLst>
                                    </p:anim>
                                    <p:anim calcmode="lin" valueType="num">
                                      <p:cBhvr additive="base">
                                        <p:cTn id="8" dur="750" fill="hold"/>
                                        <p:tgtEl>
                                          <p:spTgt spid="11"/>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16" presetClass="entr" presetSubtype="21"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11" name="组合 10"/>
          <p:cNvGrpSpPr/>
          <p:nvPr/>
        </p:nvGrpSpPr>
        <p:grpSpPr>
          <a:xfrm>
            <a:off x="309970" y="997349"/>
            <a:ext cx="7304859" cy="1161194"/>
            <a:chOff x="663484" y="1427267"/>
            <a:chExt cx="7304859" cy="1161194"/>
          </a:xfrm>
        </p:grpSpPr>
        <p:pic>
          <p:nvPicPr>
            <p:cNvPr id="3" name="图片 2"/>
            <p:cNvPicPr>
              <a:picLocks noChangeAspect="1"/>
            </p:cNvPicPr>
            <p:nvPr/>
          </p:nvPicPr>
          <p:blipFill>
            <a:blip r:embed="rId6" cstate="email"/>
            <a:stretch>
              <a:fillRect/>
            </a:stretch>
          </p:blipFill>
          <p:spPr>
            <a:xfrm>
              <a:off x="663484" y="1427267"/>
              <a:ext cx="1644287" cy="1161194"/>
            </a:xfrm>
            <a:prstGeom prst="rect">
              <a:avLst/>
            </a:prstGeom>
          </p:spPr>
        </p:pic>
        <p:sp>
          <p:nvSpPr>
            <p:cNvPr id="12" name="文本框 11"/>
            <p:cNvSpPr txBox="1"/>
            <p:nvPr/>
          </p:nvSpPr>
          <p:spPr>
            <a:xfrm>
              <a:off x="1872343" y="1634957"/>
              <a:ext cx="6096000" cy="461665"/>
            </a:xfrm>
            <a:prstGeom prst="rect">
              <a:avLst/>
            </a:prstGeom>
            <a:noFill/>
          </p:spPr>
          <p:txBody>
            <a:bodyPr wrap="square">
              <a:spAutoFit/>
            </a:bodyPr>
            <a:lstStyle/>
            <a:p>
              <a:r>
                <a:rPr lang="zh-CN" altLang="en-US" sz="2400" b="1">
                  <a:solidFill>
                    <a:srgbClr val="44AADF"/>
                  </a:solidFill>
                  <a:latin typeface="微软雅黑" panose="020B0503020204020204" pitchFamily="34" charset="-122"/>
                  <a:ea typeface="微软雅黑" panose="020B0503020204020204" pitchFamily="34" charset="-122"/>
                </a:rPr>
                <a:t>交通知识头脑风暴</a:t>
              </a:r>
              <a:endParaRPr lang="zh-CN" altLang="en-US" sz="2400" b="1">
                <a:solidFill>
                  <a:srgbClr val="44AADF"/>
                </a:solidFill>
                <a:latin typeface="微软雅黑" panose="020B0503020204020204" pitchFamily="34" charset="-122"/>
                <a:ea typeface="微软雅黑" panose="020B0503020204020204" pitchFamily="34" charset="-122"/>
              </a:endParaRPr>
            </a:p>
          </p:txBody>
        </p:sp>
      </p:grpSp>
      <p:grpSp>
        <p:nvGrpSpPr>
          <p:cNvPr id="2" name="组合 1"/>
          <p:cNvGrpSpPr/>
          <p:nvPr/>
        </p:nvGrpSpPr>
        <p:grpSpPr>
          <a:xfrm>
            <a:off x="1600200" y="1768863"/>
            <a:ext cx="7843581" cy="4112488"/>
            <a:chOff x="1600200" y="1768863"/>
            <a:chExt cx="7843581" cy="4112488"/>
          </a:xfrm>
        </p:grpSpPr>
        <p:sp>
          <p:nvSpPr>
            <p:cNvPr id="13" name="主题班会-2"/>
            <p:cNvSpPr/>
            <p:nvPr/>
          </p:nvSpPr>
          <p:spPr>
            <a:xfrm>
              <a:off x="1600200" y="1768863"/>
              <a:ext cx="7843581" cy="1289905"/>
            </a:xfrm>
            <a:prstGeom prst="rect">
              <a:avLst/>
            </a:prstGeom>
            <a:noFill/>
            <a:ln>
              <a:noFill/>
              <a:miter lim="800000"/>
            </a:ln>
          </p:spPr>
          <p:txBody>
            <a:bodyPr wrap="square" anchor="t" anchorCtr="0">
              <a:spAutoFit/>
            </a:bodyPr>
            <a:lstStyle>
              <a:lvl1pPr marL="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1pPr>
              <a:lvl2pPr marL="4572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2pPr>
              <a:lvl3pPr marL="9144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3pPr>
              <a:lvl4pPr marL="13716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4pPr>
              <a:lvl5pPr marL="18288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5pPr>
            </a:lstStyle>
            <a:p>
              <a:pPr>
                <a:lnSpc>
                  <a:spcPct val="150000"/>
                </a:lnSpc>
              </a:pPr>
              <a:r>
                <a:rPr lang="en-US" altLang="zh-CN">
                  <a:latin typeface="微软雅黑" panose="020B0503020204020204" pitchFamily="34" charset="-122"/>
                  <a:ea typeface="微软雅黑" panose="020B0503020204020204" pitchFamily="34" charset="-122"/>
                </a:rPr>
                <a:t>4</a:t>
              </a:r>
              <a:r>
                <a:rPr lang="zh-CN" altLang="en-US">
                  <a:latin typeface="微软雅黑" panose="020B0503020204020204" pitchFamily="34" charset="-122"/>
                  <a:ea typeface="微软雅黑" panose="020B0503020204020204" pitchFamily="34" charset="-122"/>
                </a:rPr>
                <a:t>、如果有自行车道但被占用无法通行的，那么（  ）</a:t>
              </a:r>
              <a:endParaRPr lang="en-US" altLang="zh-CN">
                <a:latin typeface="微软雅黑" panose="020B0503020204020204" pitchFamily="34" charset="-122"/>
                <a:ea typeface="微软雅黑" panose="020B0503020204020204" pitchFamily="34" charset="-122"/>
              </a:endParaRPr>
            </a:p>
            <a:p>
              <a:pPr>
                <a:lnSpc>
                  <a:spcPct val="150000"/>
                </a:lnSpc>
              </a:pPr>
              <a:r>
                <a:rPr lang="en-US" altLang="zh-CN">
                  <a:latin typeface="微软雅黑" panose="020B0503020204020204" pitchFamily="34" charset="-122"/>
                  <a:ea typeface="微软雅黑" panose="020B0503020204020204" pitchFamily="34" charset="-122"/>
                </a:rPr>
                <a:t>A</a:t>
              </a:r>
              <a:r>
                <a:rPr lang="zh-CN" altLang="en-US">
                  <a:latin typeface="微软雅黑" panose="020B0503020204020204" pitchFamily="34" charset="-122"/>
                  <a:ea typeface="微软雅黑" panose="020B0503020204020204" pitchFamily="34" charset="-122"/>
                </a:rPr>
                <a:t>、可借用相邻的机动车道通行</a:t>
              </a:r>
              <a:r>
                <a:rPr lang="en-US" altLang="zh-CN">
                  <a:latin typeface="微软雅黑" panose="020B0503020204020204" pitchFamily="34" charset="-122"/>
                  <a:ea typeface="微软雅黑" panose="020B0503020204020204" pitchFamily="34" charset="-122"/>
                </a:rPr>
                <a:t>     B</a:t>
              </a:r>
              <a:r>
                <a:rPr lang="zh-CN" altLang="en-US">
                  <a:latin typeface="微软雅黑" panose="020B0503020204020204" pitchFamily="34" charset="-122"/>
                  <a:ea typeface="微软雅黑" panose="020B0503020204020204" pitchFamily="34" charset="-122"/>
                </a:rPr>
                <a:t>、不可借用相邻的机动车道通行</a:t>
              </a:r>
              <a:endParaRPr lang="en-US" altLang="zh-CN">
                <a:latin typeface="微软雅黑" panose="020B0503020204020204" pitchFamily="34" charset="-122"/>
                <a:ea typeface="微软雅黑" panose="020B0503020204020204" pitchFamily="34" charset="-122"/>
              </a:endParaRPr>
            </a:p>
            <a:p>
              <a:pPr>
                <a:lnSpc>
                  <a:spcPct val="150000"/>
                </a:lnSpc>
              </a:pPr>
              <a:r>
                <a:rPr lang="en-US" altLang="zh-CN">
                  <a:latin typeface="微软雅黑" panose="020B0503020204020204" pitchFamily="34" charset="-122"/>
                  <a:ea typeface="微软雅黑" panose="020B0503020204020204" pitchFamily="34" charset="-122"/>
                </a:rPr>
                <a:t>C</a:t>
              </a:r>
              <a:r>
                <a:rPr lang="zh-CN" altLang="en-US">
                  <a:latin typeface="微软雅黑" panose="020B0503020204020204" pitchFamily="34" charset="-122"/>
                  <a:ea typeface="微软雅黑" panose="020B0503020204020204" pitchFamily="34" charset="-122"/>
                </a:rPr>
                <a:t>、可借用相邻的机动车道通行，并在驶过被占用路段后迅速驶回自行车道</a:t>
              </a:r>
              <a:endParaRPr lang="en-US" altLang="zh-CN">
                <a:latin typeface="微软雅黑" panose="020B0503020204020204" pitchFamily="34" charset="-122"/>
                <a:ea typeface="微软雅黑" panose="020B0503020204020204" pitchFamily="34" charset="-122"/>
              </a:endParaRPr>
            </a:p>
          </p:txBody>
        </p:sp>
        <p:sp>
          <p:nvSpPr>
            <p:cNvPr id="14" name="主题班会-5"/>
            <p:cNvSpPr/>
            <p:nvPr/>
          </p:nvSpPr>
          <p:spPr>
            <a:xfrm>
              <a:off x="1600200" y="3098885"/>
              <a:ext cx="3960759" cy="1156855"/>
            </a:xfrm>
            <a:prstGeom prst="rect">
              <a:avLst/>
            </a:prstGeom>
            <a:noFill/>
            <a:ln>
              <a:noFill/>
              <a:miter lim="800000"/>
            </a:ln>
          </p:spPr>
          <p:txBody>
            <a:bodyPr wrap="square" anchor="t" anchorCtr="0">
              <a:spAutoFit/>
            </a:bodyPr>
            <a:lstStyle>
              <a:lvl1pPr marL="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1pPr>
              <a:lvl2pPr marL="4572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2pPr>
              <a:lvl3pPr marL="9144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3pPr>
              <a:lvl4pPr marL="13716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4pPr>
              <a:lvl5pPr marL="18288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5pPr>
            </a:lstStyle>
            <a:p>
              <a:pPr>
                <a:lnSpc>
                  <a:spcPct val="150000"/>
                </a:lnSpc>
              </a:pPr>
              <a:r>
                <a:rPr lang="en-US" altLang="zh-CN" sz="1600">
                  <a:latin typeface="微软雅黑" panose="020B0503020204020204" pitchFamily="34" charset="-122"/>
                  <a:ea typeface="微软雅黑" panose="020B0503020204020204" pitchFamily="34" charset="-122"/>
                </a:rPr>
                <a:t>5</a:t>
              </a:r>
              <a:r>
                <a:rPr lang="zh-CN" altLang="en-US" sz="1600">
                  <a:latin typeface="微软雅黑" panose="020B0503020204020204" pitchFamily="34" charset="-122"/>
                  <a:ea typeface="微软雅黑" panose="020B0503020204020204" pitchFamily="34" charset="-122"/>
                </a:rPr>
                <a:t>、自行车载人的相关规定（  ）</a:t>
              </a:r>
              <a:endParaRPr lang="en-US" altLang="zh-CN" sz="1600">
                <a:latin typeface="微软雅黑" panose="020B0503020204020204" pitchFamily="34" charset="-122"/>
                <a:ea typeface="微软雅黑" panose="020B0503020204020204" pitchFamily="34" charset="-122"/>
              </a:endParaRPr>
            </a:p>
            <a:p>
              <a:pPr>
                <a:lnSpc>
                  <a:spcPct val="150000"/>
                </a:lnSpc>
              </a:pPr>
              <a:r>
                <a:rPr lang="en-US" altLang="zh-CN" sz="1600">
                  <a:latin typeface="微软雅黑" panose="020B0503020204020204" pitchFamily="34" charset="-122"/>
                  <a:ea typeface="微软雅黑" panose="020B0503020204020204" pitchFamily="34" charset="-122"/>
                </a:rPr>
                <a:t>A</a:t>
              </a:r>
              <a:r>
                <a:rPr lang="zh-CN" altLang="en-US" sz="1600">
                  <a:latin typeface="微软雅黑" panose="020B0503020204020204" pitchFamily="34" charset="-122"/>
                  <a:ea typeface="微软雅黑" panose="020B0503020204020204" pitchFamily="34" charset="-122"/>
                </a:rPr>
                <a:t>、可以载人</a:t>
              </a:r>
              <a:r>
                <a:rPr lang="en-US" altLang="zh-CN" sz="1600">
                  <a:latin typeface="微软雅黑" panose="020B0503020204020204" pitchFamily="34" charset="-122"/>
                  <a:ea typeface="微软雅黑" panose="020B0503020204020204" pitchFamily="34" charset="-122"/>
                </a:rPr>
                <a:t>     B</a:t>
              </a:r>
              <a:r>
                <a:rPr lang="zh-CN" altLang="en-US" sz="1600">
                  <a:latin typeface="微软雅黑" panose="020B0503020204020204" pitchFamily="34" charset="-122"/>
                  <a:ea typeface="微软雅黑" panose="020B0503020204020204" pitchFamily="34" charset="-122"/>
                </a:rPr>
                <a:t>、不可以载人</a:t>
              </a:r>
              <a:endParaRPr lang="en-US" altLang="zh-CN" sz="1600">
                <a:latin typeface="微软雅黑" panose="020B0503020204020204" pitchFamily="34" charset="-122"/>
                <a:ea typeface="微软雅黑" panose="020B0503020204020204" pitchFamily="34" charset="-122"/>
              </a:endParaRPr>
            </a:p>
            <a:p>
              <a:pPr>
                <a:lnSpc>
                  <a:spcPct val="150000"/>
                </a:lnSpc>
              </a:pPr>
              <a:r>
                <a:rPr lang="en-US" altLang="zh-CN" sz="1600">
                  <a:latin typeface="微软雅黑" panose="020B0503020204020204" pitchFamily="34" charset="-122"/>
                  <a:ea typeface="微软雅黑" panose="020B0503020204020204" pitchFamily="34" charset="-122"/>
                </a:rPr>
                <a:t>C</a:t>
              </a:r>
              <a:r>
                <a:rPr lang="zh-CN" altLang="en-US" sz="1600">
                  <a:latin typeface="微软雅黑" panose="020B0503020204020204" pitchFamily="34" charset="-122"/>
                  <a:ea typeface="微软雅黑" panose="020B0503020204020204" pitchFamily="34" charset="-122"/>
                </a:rPr>
                <a:t>、不得载人（</a:t>
              </a:r>
              <a:r>
                <a:rPr lang="en-US" altLang="zh-CN" sz="1600">
                  <a:latin typeface="微软雅黑" panose="020B0503020204020204" pitchFamily="34" charset="-122"/>
                  <a:ea typeface="微软雅黑" panose="020B0503020204020204" pitchFamily="34" charset="-122"/>
                </a:rPr>
                <a:t>12</a:t>
              </a:r>
              <a:r>
                <a:rPr lang="zh-CN" altLang="en-US" sz="1600">
                  <a:latin typeface="微软雅黑" panose="020B0503020204020204" pitchFamily="34" charset="-122"/>
                  <a:ea typeface="微软雅黑" panose="020B0503020204020204" pitchFamily="34" charset="-122"/>
                </a:rPr>
                <a:t>岁以下儿童例外）</a:t>
              </a:r>
              <a:endParaRPr lang="en-US" altLang="zh-CN" sz="1600">
                <a:latin typeface="微软雅黑" panose="020B0503020204020204" pitchFamily="34" charset="-122"/>
                <a:ea typeface="微软雅黑" panose="020B0503020204020204" pitchFamily="34" charset="-122"/>
              </a:endParaRPr>
            </a:p>
          </p:txBody>
        </p:sp>
        <p:sp>
          <p:nvSpPr>
            <p:cNvPr id="16" name="主题班会-7"/>
            <p:cNvSpPr/>
            <p:nvPr/>
          </p:nvSpPr>
          <p:spPr>
            <a:xfrm>
              <a:off x="1600200" y="4336184"/>
              <a:ext cx="6220483" cy="1545167"/>
            </a:xfrm>
            <a:prstGeom prst="rect">
              <a:avLst/>
            </a:prstGeom>
            <a:noFill/>
            <a:ln>
              <a:noFill/>
              <a:miter lim="800000"/>
            </a:ln>
          </p:spPr>
          <p:txBody>
            <a:bodyPr wrap="square" anchor="t" anchorCtr="0">
              <a:spAutoFit/>
            </a:bodyPr>
            <a:lstStyle>
              <a:lvl1pPr marL="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1pPr>
              <a:lvl2pPr marL="4572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2pPr>
              <a:lvl3pPr marL="9144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3pPr>
              <a:lvl4pPr marL="13716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4pPr>
              <a:lvl5pPr marL="1828800" indent="0" algn="l" defTabSz="4572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Calibri" panose="020F0502020204030204" pitchFamily="34" charset="0"/>
                  <a:ea typeface="宋体" panose="02010600030101010101" pitchFamily="2" charset="-122"/>
                </a:defRPr>
              </a:lvl5pPr>
            </a:lstStyle>
            <a:p>
              <a:pPr>
                <a:lnSpc>
                  <a:spcPct val="150000"/>
                </a:lnSpc>
              </a:pPr>
              <a:r>
                <a:rPr lang="en-US" altLang="zh-CN" sz="1600">
                  <a:latin typeface="微软雅黑" panose="020B0503020204020204" pitchFamily="34" charset="-122"/>
                  <a:ea typeface="微软雅黑" panose="020B0503020204020204" pitchFamily="34" charset="-122"/>
                </a:rPr>
                <a:t>6</a:t>
              </a:r>
              <a:r>
                <a:rPr lang="zh-CN" altLang="en-US" sz="1600">
                  <a:latin typeface="微软雅黑" panose="020B0503020204020204" pitchFamily="34" charset="-122"/>
                  <a:ea typeface="微软雅黑" panose="020B0503020204020204" pitchFamily="34" charset="-122"/>
                </a:rPr>
                <a:t>、骑自行车违反交通安全法的，按照规定（  ）</a:t>
              </a:r>
              <a:endParaRPr lang="en-US" altLang="zh-CN" sz="1600">
                <a:latin typeface="微软雅黑" panose="020B0503020204020204" pitchFamily="34" charset="-122"/>
                <a:ea typeface="微软雅黑" panose="020B0503020204020204" pitchFamily="34" charset="-122"/>
              </a:endParaRPr>
            </a:p>
            <a:p>
              <a:pPr>
                <a:lnSpc>
                  <a:spcPct val="150000"/>
                </a:lnSpc>
              </a:pPr>
              <a:r>
                <a:rPr lang="en-US" altLang="zh-CN" sz="1600">
                  <a:latin typeface="微软雅黑" panose="020B0503020204020204" pitchFamily="34" charset="-122"/>
                  <a:ea typeface="微软雅黑" panose="020B0503020204020204" pitchFamily="34" charset="-122"/>
                </a:rPr>
                <a:t>A</a:t>
              </a:r>
              <a:r>
                <a:rPr lang="zh-CN" altLang="en-US" sz="1600">
                  <a:latin typeface="微软雅黑" panose="020B0503020204020204" pitchFamily="34" charset="-122"/>
                  <a:ea typeface="微软雅黑" panose="020B0503020204020204" pitchFamily="34" charset="-122"/>
                </a:rPr>
                <a:t>、可处警告或罚款</a:t>
              </a:r>
              <a:r>
                <a:rPr lang="en-US" altLang="zh-CN" sz="1600">
                  <a:latin typeface="微软雅黑" panose="020B0503020204020204" pitchFamily="34" charset="-122"/>
                  <a:ea typeface="微软雅黑" panose="020B0503020204020204" pitchFamily="34" charset="-122"/>
                </a:rPr>
                <a:t>5</a:t>
              </a:r>
              <a:r>
                <a:rPr lang="zh-CN" altLang="en-US" sz="1600">
                  <a:latin typeface="微软雅黑" panose="020B0503020204020204" pitchFamily="34" charset="-122"/>
                  <a:ea typeface="微软雅黑" panose="020B0503020204020204" pitchFamily="34" charset="-122"/>
                </a:rPr>
                <a:t>－</a:t>
              </a:r>
              <a:r>
                <a:rPr lang="en-US" altLang="zh-CN" sz="1600">
                  <a:latin typeface="微软雅黑" panose="020B0503020204020204" pitchFamily="34" charset="-122"/>
                  <a:ea typeface="微软雅黑" panose="020B0503020204020204" pitchFamily="34" charset="-122"/>
                </a:rPr>
                <a:t>50</a:t>
              </a:r>
              <a:r>
                <a:rPr lang="zh-CN" altLang="en-US" sz="1600">
                  <a:latin typeface="微软雅黑" panose="020B0503020204020204" pitchFamily="34" charset="-122"/>
                  <a:ea typeface="微软雅黑" panose="020B0503020204020204" pitchFamily="34" charset="-122"/>
                </a:rPr>
                <a:t>元</a:t>
              </a:r>
              <a:r>
                <a:rPr lang="en-US" altLang="zh-CN" sz="1600">
                  <a:latin typeface="微软雅黑" panose="020B0503020204020204" pitchFamily="34" charset="-122"/>
                  <a:ea typeface="微软雅黑" panose="020B0503020204020204" pitchFamily="34" charset="-122"/>
                </a:rPr>
                <a:t>       B</a:t>
              </a:r>
              <a:r>
                <a:rPr lang="zh-CN" altLang="en-US" sz="1600">
                  <a:latin typeface="微软雅黑" panose="020B0503020204020204" pitchFamily="34" charset="-122"/>
                  <a:ea typeface="微软雅黑" panose="020B0503020204020204" pitchFamily="34" charset="-122"/>
                </a:rPr>
                <a:t>、可扣留自行车</a:t>
              </a:r>
              <a:endParaRPr lang="en-US" altLang="zh-CN" sz="1600">
                <a:latin typeface="微软雅黑" panose="020B0503020204020204" pitchFamily="34" charset="-122"/>
                <a:ea typeface="微软雅黑" panose="020B0503020204020204" pitchFamily="34" charset="-122"/>
              </a:endParaRPr>
            </a:p>
            <a:p>
              <a:pPr>
                <a:lnSpc>
                  <a:spcPct val="150000"/>
                </a:lnSpc>
              </a:pPr>
              <a:r>
                <a:rPr lang="en-US" altLang="zh-CN" sz="1600">
                  <a:latin typeface="微软雅黑" panose="020B0503020204020204" pitchFamily="34" charset="-122"/>
                  <a:ea typeface="微软雅黑" panose="020B0503020204020204" pitchFamily="34" charset="-122"/>
                </a:rPr>
                <a:t>C</a:t>
              </a:r>
              <a:r>
                <a:rPr lang="zh-CN" altLang="en-US" sz="1600">
                  <a:latin typeface="微软雅黑" panose="020B0503020204020204" pitchFamily="34" charset="-122"/>
                  <a:ea typeface="微软雅黑" panose="020B0503020204020204" pitchFamily="34" charset="-122"/>
                </a:rPr>
                <a:t>、拒绝接受罚款的，可扣留自行车</a:t>
              </a:r>
              <a:endParaRPr lang="en-US" altLang="zh-CN" sz="1600">
                <a:latin typeface="微软雅黑" panose="020B0503020204020204" pitchFamily="34" charset="-122"/>
                <a:ea typeface="微软雅黑" panose="020B0503020204020204" pitchFamily="34" charset="-122"/>
              </a:endParaRPr>
            </a:p>
            <a:p>
              <a:pPr>
                <a:lnSpc>
                  <a:spcPct val="150000"/>
                </a:lnSpc>
              </a:pPr>
              <a:r>
                <a:rPr lang="en-US" altLang="zh-CN" sz="1600">
                  <a:latin typeface="微软雅黑" panose="020B0503020204020204" pitchFamily="34" charset="-122"/>
                  <a:ea typeface="微软雅黑" panose="020B0503020204020204" pitchFamily="34" charset="-122"/>
                </a:rPr>
                <a:t>D</a:t>
              </a:r>
              <a:r>
                <a:rPr lang="zh-CN" altLang="en-US" sz="1600">
                  <a:latin typeface="微软雅黑" panose="020B0503020204020204" pitchFamily="34" charset="-122"/>
                  <a:ea typeface="微软雅黑" panose="020B0503020204020204" pitchFamily="34" charset="-122"/>
                </a:rPr>
                <a:t>、可处警告或罚款</a:t>
              </a:r>
              <a:r>
                <a:rPr lang="en-US" altLang="zh-CN" sz="1600">
                  <a:latin typeface="微软雅黑" panose="020B0503020204020204" pitchFamily="34" charset="-122"/>
                  <a:ea typeface="微软雅黑" panose="020B0503020204020204" pitchFamily="34" charset="-122"/>
                </a:rPr>
                <a:t>5</a:t>
              </a:r>
              <a:r>
                <a:rPr lang="zh-CN" altLang="en-US" sz="1600">
                  <a:latin typeface="微软雅黑" panose="020B0503020204020204" pitchFamily="34" charset="-122"/>
                  <a:ea typeface="微软雅黑" panose="020B0503020204020204" pitchFamily="34" charset="-122"/>
                </a:rPr>
                <a:t>－</a:t>
              </a:r>
              <a:r>
                <a:rPr lang="en-US" altLang="zh-CN" sz="1600">
                  <a:latin typeface="微软雅黑" panose="020B0503020204020204" pitchFamily="34" charset="-122"/>
                  <a:ea typeface="微软雅黑" panose="020B0503020204020204" pitchFamily="34" charset="-122"/>
                </a:rPr>
                <a:t>50</a:t>
              </a:r>
              <a:r>
                <a:rPr lang="zh-CN" altLang="en-US" sz="1600">
                  <a:latin typeface="微软雅黑" panose="020B0503020204020204" pitchFamily="34" charset="-122"/>
                  <a:ea typeface="微软雅黑" panose="020B0503020204020204" pitchFamily="34" charset="-122"/>
                </a:rPr>
                <a:t>元，拒绝接受罚款的，可扣留自行车</a:t>
              </a:r>
              <a:endParaRPr lang="zh-CN" altLang="en-US" sz="1600">
                <a:latin typeface="微软雅黑" panose="020B0503020204020204" pitchFamily="34" charset="-122"/>
                <a:ea typeface="微软雅黑" panose="020B0503020204020204" pitchFamily="34" charset="-122"/>
              </a:endParaRPr>
            </a:p>
          </p:txBody>
        </p:sp>
      </p:grpSp>
      <p:pic>
        <p:nvPicPr>
          <p:cNvPr id="17" name="图片 16"/>
          <p:cNvPicPr>
            <a:picLocks noChangeAspect="1"/>
          </p:cNvPicPr>
          <p:nvPr/>
        </p:nvPicPr>
        <p:blipFill>
          <a:blip r:embed="rId7" cstate="email"/>
          <a:stretch>
            <a:fillRect/>
          </a:stretch>
        </p:blipFill>
        <p:spPr>
          <a:xfrm>
            <a:off x="8233321" y="2703466"/>
            <a:ext cx="3708308" cy="3708308"/>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750" fill="hold"/>
                                        <p:tgtEl>
                                          <p:spTgt spid="11"/>
                                        </p:tgtEl>
                                        <p:attrNameLst>
                                          <p:attrName>ppt_x</p:attrName>
                                        </p:attrNameLst>
                                      </p:cBhvr>
                                      <p:tavLst>
                                        <p:tav tm="0">
                                          <p:val>
                                            <p:strVal val="0-#ppt_w/2"/>
                                          </p:val>
                                        </p:tav>
                                        <p:tav tm="100000">
                                          <p:val>
                                            <p:strVal val="#ppt_x"/>
                                          </p:val>
                                        </p:tav>
                                      </p:tavLst>
                                    </p:anim>
                                    <p:anim calcmode="lin" valueType="num">
                                      <p:cBhvr additive="base">
                                        <p:cTn id="8" dur="750" fill="hold"/>
                                        <p:tgtEl>
                                          <p:spTgt spid="11"/>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2" presetClass="entr" presetSubtype="8"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750"/>
                                        <p:tgtEl>
                                          <p:spTgt spid="2"/>
                                        </p:tgtEl>
                                      </p:cBhvr>
                                    </p:animEffect>
                                  </p:childTnLst>
                                </p:cTn>
                              </p:par>
                            </p:childTnLst>
                          </p:cTn>
                        </p:par>
                        <p:par>
                          <p:cTn id="13" fill="hold">
                            <p:stCondLst>
                              <p:cond delay="2000"/>
                            </p:stCondLst>
                            <p:childTnLst>
                              <p:par>
                                <p:cTn id="14" presetID="22" presetClass="entr" presetSubtype="4" fill="hold" nodeType="after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down)">
                                      <p:cBhvr>
                                        <p:cTn id="1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email"/>
          <a:stretch>
            <a:fillRect/>
          </a:stretch>
        </p:blipFill>
        <p:spPr>
          <a:xfrm>
            <a:off x="0" y="0"/>
            <a:ext cx="12192000" cy="6858000"/>
          </a:xfrm>
          <a:prstGeom prst="rect">
            <a:avLst/>
          </a:prstGeom>
        </p:spPr>
      </p:pic>
      <p:grpSp>
        <p:nvGrpSpPr>
          <p:cNvPr id="5" name="组合 4"/>
          <p:cNvGrpSpPr/>
          <p:nvPr/>
        </p:nvGrpSpPr>
        <p:grpSpPr>
          <a:xfrm>
            <a:off x="0" y="4193245"/>
            <a:ext cx="12192000" cy="1874180"/>
            <a:chOff x="0" y="4193245"/>
            <a:chExt cx="12192000" cy="1874180"/>
          </a:xfrm>
        </p:grpSpPr>
        <p:pic>
          <p:nvPicPr>
            <p:cNvPr id="20" name="图片 19"/>
            <p:cNvPicPr>
              <a:picLocks noChangeAspect="1"/>
            </p:cNvPicPr>
            <p:nvPr/>
          </p:nvPicPr>
          <p:blipFill>
            <a:blip r:embed="rId2" cstate="email"/>
            <a:stretch>
              <a:fillRect/>
            </a:stretch>
          </p:blipFill>
          <p:spPr>
            <a:xfrm>
              <a:off x="0" y="4193245"/>
              <a:ext cx="12192000" cy="1651651"/>
            </a:xfrm>
            <a:prstGeom prst="rect">
              <a:avLst/>
            </a:prstGeom>
          </p:spPr>
        </p:pic>
        <p:pic>
          <p:nvPicPr>
            <p:cNvPr id="9" name="图片 8"/>
            <p:cNvPicPr>
              <a:picLocks noChangeAspect="1"/>
            </p:cNvPicPr>
            <p:nvPr/>
          </p:nvPicPr>
          <p:blipFill>
            <a:blip r:embed="rId3" cstate="email"/>
            <a:stretch>
              <a:fillRect/>
            </a:stretch>
          </p:blipFill>
          <p:spPr>
            <a:xfrm>
              <a:off x="0" y="4557620"/>
              <a:ext cx="12192000" cy="1509805"/>
            </a:xfrm>
            <a:prstGeom prst="rect">
              <a:avLst/>
            </a:prstGeom>
          </p:spPr>
        </p:pic>
      </p:grpSp>
      <p:sp>
        <p:nvSpPr>
          <p:cNvPr id="4" name="矩形 3"/>
          <p:cNvSpPr/>
          <p:nvPr/>
        </p:nvSpPr>
        <p:spPr>
          <a:xfrm>
            <a:off x="468086" y="318664"/>
            <a:ext cx="11223171" cy="6237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stretch>
            <a:fillRect/>
          </a:stretch>
        </p:blipFill>
        <p:spPr>
          <a:xfrm>
            <a:off x="0" y="1"/>
            <a:ext cx="2403354" cy="1763486"/>
          </a:xfrm>
          <a:prstGeom prst="rect">
            <a:avLst/>
          </a:prstGeom>
        </p:spPr>
      </p:pic>
      <p:pic>
        <p:nvPicPr>
          <p:cNvPr id="8" name="图片 7"/>
          <p:cNvPicPr>
            <a:picLocks noChangeAspect="1"/>
          </p:cNvPicPr>
          <p:nvPr/>
        </p:nvPicPr>
        <p:blipFill>
          <a:blip r:embed="rId5" cstate="email"/>
          <a:stretch>
            <a:fillRect/>
          </a:stretch>
        </p:blipFill>
        <p:spPr>
          <a:xfrm>
            <a:off x="0" y="6067425"/>
            <a:ext cx="12192000" cy="790575"/>
          </a:xfrm>
          <a:prstGeom prst="rect">
            <a:avLst/>
          </a:prstGeom>
        </p:spPr>
      </p:pic>
      <p:grpSp>
        <p:nvGrpSpPr>
          <p:cNvPr id="2" name="组合 1"/>
          <p:cNvGrpSpPr/>
          <p:nvPr/>
        </p:nvGrpSpPr>
        <p:grpSpPr>
          <a:xfrm>
            <a:off x="1015639" y="77754"/>
            <a:ext cx="9427233" cy="5715605"/>
            <a:chOff x="961210" y="-28821"/>
            <a:chExt cx="9427233" cy="5715605"/>
          </a:xfrm>
        </p:grpSpPr>
        <p:pic>
          <p:nvPicPr>
            <p:cNvPr id="10" name="图片 9"/>
            <p:cNvPicPr>
              <a:picLocks noChangeAspect="1"/>
            </p:cNvPicPr>
            <p:nvPr/>
          </p:nvPicPr>
          <p:blipFill>
            <a:blip r:embed="rId6" cstate="email"/>
            <a:stretch>
              <a:fillRect/>
            </a:stretch>
          </p:blipFill>
          <p:spPr>
            <a:xfrm rot="21399894">
              <a:off x="961210" y="-28821"/>
              <a:ext cx="9427233" cy="5715605"/>
            </a:xfrm>
            <a:prstGeom prst="rect">
              <a:avLst/>
            </a:prstGeom>
          </p:spPr>
        </p:pic>
        <p:sp>
          <p:nvSpPr>
            <p:cNvPr id="11" name="主题班会-2"/>
            <p:cNvSpPr txBox="1"/>
            <p:nvPr/>
          </p:nvSpPr>
          <p:spPr>
            <a:xfrm>
              <a:off x="1439873" y="1671179"/>
              <a:ext cx="2596666" cy="584775"/>
            </a:xfrm>
            <a:prstGeom prst="rect">
              <a:avLst/>
            </a:prstGeom>
            <a:noFill/>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stStyle>
            <a:p>
              <a:r>
                <a:rPr lang="en-US" altLang="zh-CN" b="1">
                  <a:solidFill>
                    <a:srgbClr val="44AADF"/>
                  </a:solidFill>
                  <a:latin typeface="微软雅黑" panose="020B0503020204020204" pitchFamily="34" charset="-122"/>
                  <a:ea typeface="微软雅黑" panose="020B0503020204020204" pitchFamily="34" charset="-122"/>
                </a:rPr>
                <a:t>【</a:t>
              </a:r>
              <a:r>
                <a:rPr lang="zh-CN" altLang="en-US" b="1">
                  <a:solidFill>
                    <a:srgbClr val="44AADF"/>
                  </a:solidFill>
                  <a:latin typeface="微软雅黑" panose="020B0503020204020204" pitchFamily="34" charset="-122"/>
                  <a:ea typeface="微软雅黑" panose="020B0503020204020204" pitchFamily="34" charset="-122"/>
                </a:rPr>
                <a:t>案例呈现</a:t>
              </a:r>
              <a:r>
                <a:rPr lang="en-US" altLang="zh-CN" b="1">
                  <a:solidFill>
                    <a:srgbClr val="44AADF"/>
                  </a:solidFill>
                  <a:latin typeface="微软雅黑" panose="020B0503020204020204" pitchFamily="34" charset="-122"/>
                  <a:ea typeface="微软雅黑" panose="020B0503020204020204" pitchFamily="34" charset="-122"/>
                </a:rPr>
                <a:t>】</a:t>
              </a:r>
              <a:endParaRPr lang="en-US" altLang="zh-CN" b="1">
                <a:solidFill>
                  <a:srgbClr val="44AADF"/>
                </a:solidFill>
                <a:latin typeface="微软雅黑" panose="020B0503020204020204" pitchFamily="34" charset="-122"/>
                <a:ea typeface="微软雅黑" panose="020B0503020204020204" pitchFamily="34" charset="-122"/>
              </a:endParaRPr>
            </a:p>
          </p:txBody>
        </p:sp>
      </p:grpSp>
      <p:sp>
        <p:nvSpPr>
          <p:cNvPr id="13" name="文本框 12"/>
          <p:cNvSpPr txBox="1"/>
          <p:nvPr/>
        </p:nvSpPr>
        <p:spPr>
          <a:xfrm>
            <a:off x="1494302" y="2554153"/>
            <a:ext cx="6096000" cy="1289905"/>
          </a:xfrm>
          <a:prstGeom prst="rect">
            <a:avLst/>
          </a:prstGeom>
          <a:noFill/>
        </p:spPr>
        <p:txBody>
          <a:bodyPr wrap="square">
            <a:spAutoFit/>
          </a:bodyPr>
          <a:lstStyle/>
          <a:p>
            <a:pPr lvl="0">
              <a:lnSpc>
                <a:spcPct val="150000"/>
              </a:lnSpc>
            </a:pPr>
            <a:r>
              <a:rPr lang="en-US" altLang="zh-CN" sz="1800" b="1">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800" b="1">
                <a:solidFill>
                  <a:schemeClr val="tx1">
                    <a:lumMod val="75000"/>
                    <a:lumOff val="25000"/>
                  </a:schemeClr>
                </a:solidFill>
                <a:latin typeface="微软雅黑" panose="020B0503020204020204" pitchFamily="34" charset="-122"/>
                <a:ea typeface="微软雅黑" panose="020B0503020204020204" pitchFamily="34" charset="-122"/>
              </a:rPr>
              <a:t>中华人民共和国道路交通安全法实施条例</a:t>
            </a:r>
            <a:r>
              <a:rPr lang="en-US" altLang="zh-CN" sz="1800" b="1">
                <a:solidFill>
                  <a:schemeClr val="tx1">
                    <a:lumMod val="75000"/>
                    <a:lumOff val="25000"/>
                  </a:schemeClr>
                </a:solidFill>
                <a:latin typeface="微软雅黑" panose="020B0503020204020204" pitchFamily="34" charset="-122"/>
                <a:ea typeface="微软雅黑" panose="020B0503020204020204" pitchFamily="34" charset="-122"/>
              </a:rPr>
              <a:t>》 </a:t>
            </a:r>
            <a:endParaRPr lang="en-US" altLang="zh-CN" sz="1800" b="1">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50000"/>
              </a:lnSpc>
            </a:pPr>
            <a:r>
              <a:rPr lang="en-US" altLang="zh-CN" sz="1800" b="1">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1800" b="1">
                <a:solidFill>
                  <a:schemeClr val="tx1">
                    <a:lumMod val="75000"/>
                    <a:lumOff val="25000"/>
                  </a:schemeClr>
                </a:solidFill>
                <a:latin typeface="微软雅黑" panose="020B0503020204020204" pitchFamily="34" charset="-122"/>
                <a:ea typeface="微软雅黑" panose="020B0503020204020204" pitchFamily="34" charset="-122"/>
              </a:rPr>
              <a:t>第七十二条规定</a:t>
            </a:r>
            <a:endParaRPr lang="en-US" altLang="zh-CN" sz="1800" b="1">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50000"/>
              </a:lnSpc>
            </a:pPr>
            <a:r>
              <a:rPr lang="zh-CN" altLang="en-US" sz="1800" b="1">
                <a:solidFill>
                  <a:schemeClr val="tx1">
                    <a:lumMod val="75000"/>
                    <a:lumOff val="25000"/>
                  </a:schemeClr>
                </a:solidFill>
                <a:latin typeface="微软雅黑" panose="020B0503020204020204" pitchFamily="34" charset="-122"/>
                <a:ea typeface="微软雅黑" panose="020B0503020204020204" pitchFamily="34" charset="-122"/>
              </a:rPr>
              <a:t>   在道路上驾驶自行车必须年满</a:t>
            </a:r>
            <a:r>
              <a:rPr lang="en-US" altLang="zh-CN" sz="1800" b="1">
                <a:solidFill>
                  <a:schemeClr val="tx1">
                    <a:lumMod val="75000"/>
                    <a:lumOff val="25000"/>
                  </a:schemeClr>
                </a:solidFill>
                <a:latin typeface="微软雅黑" panose="020B0503020204020204" pitchFamily="34" charset="-122"/>
                <a:ea typeface="微软雅黑" panose="020B0503020204020204" pitchFamily="34" charset="-122"/>
              </a:rPr>
              <a:t>12</a:t>
            </a:r>
            <a:r>
              <a:rPr lang="zh-CN" altLang="en-US" sz="1800" b="1">
                <a:solidFill>
                  <a:schemeClr val="tx1">
                    <a:lumMod val="75000"/>
                    <a:lumOff val="25000"/>
                  </a:schemeClr>
                </a:solidFill>
                <a:latin typeface="微软雅黑" panose="020B0503020204020204" pitchFamily="34" charset="-122"/>
                <a:ea typeface="微软雅黑" panose="020B0503020204020204" pitchFamily="34" charset="-122"/>
              </a:rPr>
              <a:t>周岁。</a:t>
            </a:r>
            <a:endParaRPr lang="zh-CN" altLang="en-US" sz="1800" b="1">
              <a:solidFill>
                <a:schemeClr val="tx1">
                  <a:lumMod val="75000"/>
                  <a:lumOff val="25000"/>
                </a:schemeClr>
              </a:solidFill>
              <a:latin typeface="微软雅黑" panose="020B0503020204020204" pitchFamily="34" charset="-122"/>
              <a:ea typeface="微软雅黑" panose="020B0503020204020204" pitchFamily="34" charset="-122"/>
            </a:endParaRPr>
          </a:p>
        </p:txBody>
      </p:sp>
      <p:pic>
        <p:nvPicPr>
          <p:cNvPr id="14" name="图片 13"/>
          <p:cNvPicPr>
            <a:picLocks noChangeAspect="1"/>
          </p:cNvPicPr>
          <p:nvPr/>
        </p:nvPicPr>
        <p:blipFill>
          <a:blip r:embed="rId7" cstate="email"/>
          <a:stretch>
            <a:fillRect/>
          </a:stretch>
        </p:blipFill>
        <p:spPr>
          <a:xfrm flipH="1">
            <a:off x="6096000" y="1026235"/>
            <a:ext cx="4822371" cy="4822371"/>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ags/tag1.xml><?xml version="1.0" encoding="utf-8"?>
<p:tagLst xmlns:p="http://schemas.openxmlformats.org/presentationml/2006/main">
  <p:tag name="AS_OS" val="Unix 3.10 unknown"/>
  <p:tag name="AS_RELEASE_DATE" val="2020.11.30"/>
  <p:tag name="AS_TITLE" val="Aspose.Slides for Java"/>
  <p:tag name="AS_VERSION" val="20.11"/>
  <p:tag name="commondata" val="eyJoZGlkIjoiYTQ3YTc2YjBlNWRhYjQ0NTA0MDBkN2E0YWM4YTZjZGMifQ=="/>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2368</Words>
  <Application>WPS 演示</Application>
  <PresentationFormat>宽屏</PresentationFormat>
  <Paragraphs>144</Paragraphs>
  <Slides>19</Slides>
  <Notes>2</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19</vt:i4>
      </vt:variant>
    </vt:vector>
  </HeadingPairs>
  <TitlesOfParts>
    <vt:vector size="39" baseType="lpstr">
      <vt:lpstr>Arial</vt:lpstr>
      <vt:lpstr>宋体</vt:lpstr>
      <vt:lpstr>Wingdings</vt:lpstr>
      <vt:lpstr>微软雅黑</vt:lpstr>
      <vt:lpstr>锐字真言体免费商用</vt:lpstr>
      <vt:lpstr>Open Sans Light</vt:lpstr>
      <vt:lpstr>Times New Roman</vt:lpstr>
      <vt:lpstr>Calibri</vt:lpstr>
      <vt:lpstr>优设标题黑</vt:lpstr>
      <vt:lpstr>黑体</vt:lpstr>
      <vt:lpstr>思源宋体 CN Light</vt:lpstr>
      <vt:lpstr>思源黑体 CN Light</vt:lpstr>
      <vt:lpstr>Meiryo</vt:lpstr>
      <vt:lpstr>Yu Gothic UI</vt:lpstr>
      <vt:lpstr>Arial Narrow</vt:lpstr>
      <vt:lpstr>Arial Unicode MS</vt:lpstr>
      <vt:lpstr>等线 Light</vt:lpstr>
      <vt:lpstr>等线</vt:lpstr>
      <vt:lpstr>Calibri Light</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6</cp:revision>
  <cp:lastPrinted>2022-04-02T13:27:00Z</cp:lastPrinted>
  <dcterms:created xsi:type="dcterms:W3CDTF">2022-04-02T13:27:00Z</dcterms:created>
  <dcterms:modified xsi:type="dcterms:W3CDTF">2024-06-10T02:23:53Z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8BAAB44414DC4F3F9D3AB30141E2DEEE_13</vt:lpwstr>
  </property>
  <property fmtid="{D5CDD505-2E9C-101B-9397-08002B2CF9AE}" pid="3" name="KSOProductBuildVer">
    <vt:lpwstr>2052-12.1.0.17133</vt:lpwstr>
  </property>
</Properties>
</file>