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2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7" r:id="rId14"/>
    <p:sldId id="266" r:id="rId15"/>
    <p:sldId id="268" r:id="rId16"/>
    <p:sldId id="269" r:id="rId17"/>
    <p:sldId id="271" r:id="rId18"/>
    <p:sldId id="272" r:id="rId19"/>
    <p:sldId id="270" r:id="rId20"/>
    <p:sldId id="273" r:id="rId21"/>
    <p:sldId id="274" r:id="rId22"/>
    <p:sldId id="277" r:id="rId23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1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AAC9D-ABA6-4D63-BD0F-B8E5898A99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73F83-36CC-49F6-85EC-6E62E5DF942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73F83-36CC-49F6-85EC-6E62E5DF9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file:///D:\qq&#25991;&#20214;\712321467\Image\C2C\Image2\%7b75232B38-A165-1FB7-499C-2E1C792CACB5%7d.png" TargetMode="External"/><Relationship Id="rId14" Type="http://schemas.openxmlformats.org/officeDocument/2006/relationships/image" Target="../media/image3.png"/><Relationship Id="rId13" Type="http://schemas.openxmlformats.org/officeDocument/2006/relationships/image" Target="../media/image2.sv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lum/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622BD-46C2-458A-9740-2A8C6E41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D48B-CBAD-4FFC-B67C-8EF8611EDDCD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4"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3" Type="http://schemas.openxmlformats.org/officeDocument/2006/relationships/slideLayout" Target="../slideLayouts/slideLayout7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png"/><Relationship Id="rId1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png"/><Relationship Id="rId1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1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91344" y="836712"/>
            <a:ext cx="7308290" cy="536459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1652956" y="11832"/>
            <a:ext cx="539044" cy="6858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7884615" y="823062"/>
            <a:ext cx="3312368" cy="52169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学校防火常识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4403811" y="1693371"/>
            <a:ext cx="3384376" cy="720080"/>
            <a:chOff x="-528736" y="1964066"/>
            <a:chExt cx="3384376" cy="720080"/>
          </a:xfrm>
        </p:grpSpPr>
        <p:sp>
          <p:nvSpPr>
            <p:cNvPr id="11" name="矩形: 圆角 10"/>
            <p:cNvSpPr/>
            <p:nvPr/>
          </p:nvSpPr>
          <p:spPr>
            <a:xfrm>
              <a:off x="-528736" y="1964066"/>
              <a:ext cx="3384376" cy="720080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3332" y="2093274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认识消防器械</a:t>
              </a:r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2275010" y="4842982"/>
            <a:ext cx="3009417" cy="584775"/>
          </a:xfrm>
          <a:prstGeom prst="rect">
            <a:avLst/>
          </a:prstGeom>
          <a:solidFill>
            <a:srgbClr val="AD1111"/>
          </a:solidFill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zh-CN" altLang="en-US" sz="3200" spc="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微软雅黑" panose="020B0503020204020204" charset="-122"/>
              </a:rPr>
              <a:t>灭火器</a:t>
            </a:r>
            <a:endParaRPr lang="zh-CN" altLang="en-US" sz="3200" spc="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907575" y="4842982"/>
            <a:ext cx="3009417" cy="584775"/>
          </a:xfrm>
          <a:prstGeom prst="rect">
            <a:avLst/>
          </a:prstGeom>
          <a:solidFill>
            <a:srgbClr val="AD1111"/>
          </a:solidFill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zh-CN" altLang="en-US" sz="3200" spc="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cs typeface="+mn-ea"/>
                <a:sym typeface="微软雅黑" panose="020B0503020204020204" charset="-122"/>
              </a:rPr>
              <a:t>消防栓</a:t>
            </a:r>
            <a:endParaRPr lang="zh-CN" altLang="en-US" sz="3200" spc="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93134" y="2447555"/>
            <a:ext cx="2263743" cy="221109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655998" y="2450533"/>
            <a:ext cx="2628429" cy="2223509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2364630" y="5904474"/>
            <a:ext cx="7462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spc="400">
                <a:latin typeface="包图简圆体" panose="02010601030101010101" pitchFamily="2" charset="-122"/>
                <a:ea typeface="包图简圆体" panose="02010601030101010101" pitchFamily="2" charset="-122"/>
              </a:rPr>
              <a:t>如发生火灾，请马上拨打火警电话“</a:t>
            </a:r>
            <a:r>
              <a:rPr lang="en-US" altLang="zh-CN" sz="1800" spc="400">
                <a:latin typeface="包图简圆体" panose="02010601030101010101" pitchFamily="2" charset="-122"/>
                <a:ea typeface="包图简圆体" panose="02010601030101010101" pitchFamily="2" charset="-122"/>
              </a:rPr>
              <a:t>119</a:t>
            </a:r>
            <a:r>
              <a:rPr lang="zh-CN" altLang="en-US" sz="1800" spc="400">
                <a:latin typeface="包图简圆体" panose="02010601030101010101" pitchFamily="2" charset="-122"/>
                <a:ea typeface="包图简圆体" panose="02010601030101010101" pitchFamily="2" charset="-122"/>
              </a:rPr>
              <a:t>”</a:t>
            </a:r>
            <a:endParaRPr lang="zh-CN" altLang="en-US" sz="1800" spc="400">
              <a:latin typeface="包图简圆体" panose="02010601030101010101" pitchFamily="2" charset="-122"/>
              <a:ea typeface="包图简圆体" panose="02010601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35360" y="1412776"/>
            <a:ext cx="6033018" cy="44284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024576" y="6336533"/>
            <a:ext cx="8142847" cy="38624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954795" y="2069449"/>
            <a:ext cx="5688742" cy="2811983"/>
            <a:chOff x="1401266" y="1571063"/>
            <a:chExt cx="5688742" cy="2811983"/>
          </a:xfrm>
        </p:grpSpPr>
        <p:sp>
          <p:nvSpPr>
            <p:cNvPr id="7" name="文本框 6"/>
            <p:cNvSpPr txBox="1"/>
            <p:nvPr/>
          </p:nvSpPr>
          <p:spPr>
            <a:xfrm>
              <a:off x="2190653" y="1571063"/>
              <a:ext cx="48965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80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PART 03 </a:t>
              </a:r>
              <a:endParaRPr lang="zh-CN" altLang="en-US" sz="8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14849" y="2916059"/>
              <a:ext cx="5272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家庭防火常识</a:t>
              </a:r>
              <a:endParaRPr lang="zh-CN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401266" y="3676827"/>
              <a:ext cx="5688742" cy="70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zh-CN" sz="700" spc="300">
                  <a:solidFill>
                    <a:srgbClr val="C00000"/>
                  </a:solidFill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WORK REPORT BUSINESS REPORT GENERAL BUSINESS STYLE MONTHLY REPORT ANNUAL REPORT BUSINESS PLAN PROJECT PLAN PROJECT REPORT COMPLETION REPORT</a:t>
              </a:r>
              <a:endParaRPr lang="zh-CN" altLang="en-US" sz="700" spc="300">
                <a:solidFill>
                  <a:srgbClr val="C00000"/>
                </a:solidFill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家庭防火常识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7" name="矩形 16"/>
          <p:cNvSpPr/>
          <p:nvPr/>
        </p:nvSpPr>
        <p:spPr>
          <a:xfrm>
            <a:off x="4295800" y="1655945"/>
            <a:ext cx="938213" cy="93821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altLang="zh-CN" sz="2800" kern="0" spc="800">
                <a:solidFill>
                  <a:srgbClr val="AD111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微软雅黑" panose="020B0503020204020204" charset="-122"/>
              </a:rPr>
              <a:t>01</a:t>
            </a:r>
            <a:endParaRPr lang="zh-CN" altLang="en-US" sz="2800" kern="0" spc="800">
              <a:solidFill>
                <a:srgbClr val="AD111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023992" y="3519974"/>
            <a:ext cx="938213" cy="93821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altLang="zh-CN" sz="2800" kern="0" spc="800">
                <a:solidFill>
                  <a:srgbClr val="AD111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微软雅黑" panose="020B0503020204020204" charset="-122"/>
              </a:rPr>
              <a:t>02</a:t>
            </a:r>
            <a:endParaRPr lang="zh-CN" altLang="en-US" sz="2800" kern="0" spc="800">
              <a:solidFill>
                <a:srgbClr val="AD111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  <a:sym typeface="微软雅黑" panose="020B050302020402020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5480650" y="1496147"/>
            <a:ext cx="5273408" cy="1263692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65" dirty="0">
                <a:solidFill>
                  <a:schemeClr val="bg1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  <a:cs typeface="+mn-ea"/>
                <a:sym typeface="微软雅黑" panose="020B0503020204020204" charset="-122"/>
              </a:rPr>
              <a:t>发生火灾时，不要盲目慌乱的择路而逃，更而是要冷静下来观察火势、火源寻求逃生路线。 </a:t>
            </a:r>
            <a:endParaRPr lang="zh-CN" altLang="en-US" sz="1865" dirty="0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692893" y="3412156"/>
            <a:ext cx="5273408" cy="1263692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65" dirty="0">
                <a:solidFill>
                  <a:schemeClr val="bg1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  <a:cs typeface="+mn-ea"/>
                <a:sym typeface="微软雅黑" panose="020B0503020204020204" charset="-122"/>
              </a:rPr>
              <a:t>如逃生必经路线充满烟雾，要用湿毛巾或衣物捂住脸部，防止或减少吸入有毒烟气，并降低姿势或葡匐在地前进。</a:t>
            </a:r>
            <a:endParaRPr lang="zh-CN" altLang="en-US" sz="1865" dirty="0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825035" y="-417174"/>
            <a:ext cx="2347523" cy="209626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945899" y="4303454"/>
            <a:ext cx="2751367" cy="2456879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7608168" y="2759839"/>
            <a:ext cx="4773083" cy="477308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家庭防火常识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0" name="PA-102277"/>
          <p:cNvSpPr/>
          <p:nvPr>
            <p:custDataLst>
              <p:tags r:id="rId2"/>
            </p:custDataLst>
          </p:nvPr>
        </p:nvSpPr>
        <p:spPr>
          <a:xfrm>
            <a:off x="3717150" y="3740865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B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" name="PA-102278"/>
          <p:cNvSpPr/>
          <p:nvPr>
            <p:custDataLst>
              <p:tags r:id="rId3"/>
            </p:custDataLst>
          </p:nvPr>
        </p:nvSpPr>
        <p:spPr>
          <a:xfrm>
            <a:off x="5514010" y="4954675"/>
            <a:ext cx="1131066" cy="1131066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火灾种类</a:t>
            </a:r>
            <a:endParaRPr lang="zh-CN" altLang="en-US" sz="24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2" name="PA-102279"/>
          <p:cNvSpPr/>
          <p:nvPr>
            <p:custDataLst>
              <p:tags r:id="rId4"/>
            </p:custDataLst>
          </p:nvPr>
        </p:nvSpPr>
        <p:spPr>
          <a:xfrm>
            <a:off x="3301139" y="5090487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A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3" name="PA-102280"/>
          <p:cNvSpPr/>
          <p:nvPr>
            <p:custDataLst>
              <p:tags r:id="rId5"/>
            </p:custDataLst>
          </p:nvPr>
        </p:nvSpPr>
        <p:spPr>
          <a:xfrm>
            <a:off x="5662518" y="2741265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C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4" name="PA-102281"/>
          <p:cNvSpPr/>
          <p:nvPr>
            <p:custDataLst>
              <p:tags r:id="rId6"/>
            </p:custDataLst>
          </p:nvPr>
        </p:nvSpPr>
        <p:spPr>
          <a:xfrm>
            <a:off x="7463620" y="3740865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D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" name="PA-102282"/>
          <p:cNvSpPr/>
          <p:nvPr>
            <p:custDataLst>
              <p:tags r:id="rId7"/>
            </p:custDataLst>
          </p:nvPr>
        </p:nvSpPr>
        <p:spPr>
          <a:xfrm>
            <a:off x="8122636" y="4954675"/>
            <a:ext cx="832021" cy="832021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E</a:t>
            </a:r>
            <a:endParaRPr lang="zh-CN" altLang="en-US" sz="32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" name="PA-102283"/>
          <p:cNvSpPr/>
          <p:nvPr>
            <p:custDataLst>
              <p:tags r:id="rId8"/>
            </p:custDataLst>
          </p:nvPr>
        </p:nvSpPr>
        <p:spPr>
          <a:xfrm>
            <a:off x="374759" y="4537513"/>
            <a:ext cx="2837775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普通火灾：凡由木材、纸张、棉、布、塑胶等固体物质所引起的火灾。</a:t>
            </a:r>
            <a:endParaRPr lang="zh-CN" altLang="en-US" sz="1400">
              <a:latin typeface="字魂58号-创中黑" panose="00000500000000000000" pitchFamily="2" charset="-122"/>
              <a:ea typeface="字魂58号-创中黑" panose="00000500000000000000" pitchFamily="2" charset="-122"/>
              <a:sym typeface="Algerian" panose="04020705040A02060702" pitchFamily="82" charset="0"/>
            </a:endParaRPr>
          </a:p>
        </p:txBody>
      </p:sp>
      <p:sp>
        <p:nvSpPr>
          <p:cNvPr id="17" name="PA-102284"/>
          <p:cNvSpPr/>
          <p:nvPr>
            <p:custDataLst>
              <p:tags r:id="rId9"/>
            </p:custDataLst>
          </p:nvPr>
        </p:nvSpPr>
        <p:spPr>
          <a:xfrm>
            <a:off x="914279" y="2645657"/>
            <a:ext cx="3306862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油类火灾：凡由引火性液体及固体油脂物体所引起的火灾，如汽油、石油、煤油等。</a:t>
            </a:r>
            <a:endParaRPr lang="zh-CN" altLang="en-US" sz="1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Algerian" panose="04020705040A02060702" pitchFamily="82" charset="0"/>
            </a:endParaRPr>
          </a:p>
        </p:txBody>
      </p:sp>
      <p:sp>
        <p:nvSpPr>
          <p:cNvPr id="18" name="PA-102285"/>
          <p:cNvSpPr/>
          <p:nvPr>
            <p:custDataLst>
              <p:tags r:id="rId10"/>
            </p:custDataLst>
          </p:nvPr>
        </p:nvSpPr>
        <p:spPr>
          <a:xfrm>
            <a:off x="3595148" y="1769574"/>
            <a:ext cx="4609519" cy="618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气体火灾：凡是由气体燃烧、爆炸引起的火灾都称为气体火灾，如天然气、煤气等。</a:t>
            </a:r>
            <a:endParaRPr lang="zh-CN" altLang="en-US" sz="1400">
              <a:latin typeface="字魂58号-创中黑" panose="00000500000000000000" pitchFamily="2" charset="-122"/>
              <a:ea typeface="字魂58号-创中黑" panose="00000500000000000000" pitchFamily="2" charset="-122"/>
              <a:sym typeface="Algerian" panose="04020705040A02060702" pitchFamily="82" charset="0"/>
            </a:endParaRPr>
          </a:p>
        </p:txBody>
      </p:sp>
      <p:sp>
        <p:nvSpPr>
          <p:cNvPr id="19" name="PA-102286"/>
          <p:cNvSpPr/>
          <p:nvPr>
            <p:custDataLst>
              <p:tags r:id="rId11"/>
            </p:custDataLst>
          </p:nvPr>
        </p:nvSpPr>
        <p:spPr>
          <a:xfrm>
            <a:off x="8041367" y="2552802"/>
            <a:ext cx="3106961" cy="618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金属火灾：凡钾、钠、镁、锂及禁水物质引起的火灾。</a:t>
            </a:r>
            <a:endParaRPr lang="zh-CN" altLang="en-US" sz="1400">
              <a:latin typeface="字魂58号-创中黑" panose="00000500000000000000" pitchFamily="2" charset="-122"/>
              <a:ea typeface="字魂58号-创中黑" panose="00000500000000000000" pitchFamily="2" charset="-122"/>
              <a:sym typeface="Algerian" panose="04020705040A02060702" pitchFamily="82" charset="0"/>
            </a:endParaRPr>
          </a:p>
        </p:txBody>
      </p:sp>
      <p:sp>
        <p:nvSpPr>
          <p:cNvPr id="20" name="PA-102287"/>
          <p:cNvSpPr/>
          <p:nvPr>
            <p:custDataLst>
              <p:tags r:id="rId12"/>
            </p:custDataLst>
          </p:nvPr>
        </p:nvSpPr>
        <p:spPr>
          <a:xfrm>
            <a:off x="9185486" y="4485817"/>
            <a:ext cx="2613415" cy="898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400">
                <a:latin typeface="字魂58号-创中黑" panose="00000500000000000000" pitchFamily="2" charset="-122"/>
                <a:ea typeface="字魂58号-创中黑" panose="00000500000000000000" pitchFamily="2" charset="-122"/>
                <a:sym typeface="Algerian" panose="04020705040A02060702" pitchFamily="82" charset="0"/>
              </a:rPr>
              <a:t>电气火灾：凡是由电器走火漏电打火引起的火灾称为电气火灾。</a:t>
            </a:r>
            <a:endParaRPr lang="zh-CN" altLang="en-US" sz="1400">
              <a:latin typeface="字魂58号-创中黑" panose="00000500000000000000" pitchFamily="2" charset="-122"/>
              <a:ea typeface="字魂58号-创中黑" panose="00000500000000000000" pitchFamily="2" charset="-122"/>
              <a:sym typeface="Algerian" panose="04020705040A02060702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家庭防火常识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0" name="îśḻïďê"/>
          <p:cNvSpPr/>
          <p:nvPr/>
        </p:nvSpPr>
        <p:spPr>
          <a:xfrm>
            <a:off x="2492019" y="3466429"/>
            <a:ext cx="655199" cy="469560"/>
          </a:xfrm>
          <a:prstGeom prst="homePlat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" name="ïşľîďé"/>
          <p:cNvSpPr/>
          <p:nvPr/>
        </p:nvSpPr>
        <p:spPr>
          <a:xfrm>
            <a:off x="1131491" y="3001964"/>
            <a:ext cx="1398491" cy="1398490"/>
          </a:xfrm>
          <a:prstGeom prst="ellipse">
            <a:avLst/>
          </a:prstGeom>
          <a:solidFill>
            <a:srgbClr val="9E000E"/>
          </a:soli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defTabSz="914400"/>
            <a:endParaRPr sz="1300" cap="all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2" name="işḻîďè"/>
          <p:cNvSpPr/>
          <p:nvPr/>
        </p:nvSpPr>
        <p:spPr>
          <a:xfrm>
            <a:off x="1599646" y="3433033"/>
            <a:ext cx="462179" cy="536352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3" name="îŝļîḋe"/>
          <p:cNvSpPr txBox="1"/>
          <p:nvPr/>
        </p:nvSpPr>
        <p:spPr>
          <a:xfrm>
            <a:off x="2512958" y="3503553"/>
            <a:ext cx="844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1</a:t>
            </a:r>
            <a:endParaRPr lang="en-US" altLang="zh-CN" sz="200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4" name="ïṡlídê"/>
          <p:cNvSpPr/>
          <p:nvPr/>
        </p:nvSpPr>
        <p:spPr>
          <a:xfrm>
            <a:off x="5191764" y="3466429"/>
            <a:ext cx="655199" cy="469560"/>
          </a:xfrm>
          <a:prstGeom prst="homePlat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5" name="í$ľïḍé"/>
          <p:cNvSpPr/>
          <p:nvPr/>
        </p:nvSpPr>
        <p:spPr>
          <a:xfrm>
            <a:off x="3831236" y="3001964"/>
            <a:ext cx="1398491" cy="1398490"/>
          </a:xfrm>
          <a:prstGeom prst="ellipse">
            <a:avLst/>
          </a:prstGeom>
          <a:solidFill>
            <a:srgbClr val="9E000E"/>
          </a:soli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defTabSz="914400"/>
            <a:endParaRPr sz="1300" cap="all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6" name="îṥḷíďé"/>
          <p:cNvSpPr/>
          <p:nvPr/>
        </p:nvSpPr>
        <p:spPr>
          <a:xfrm>
            <a:off x="4299391" y="3433033"/>
            <a:ext cx="462179" cy="536352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7" name="îŝlíḋè"/>
          <p:cNvSpPr txBox="1"/>
          <p:nvPr/>
        </p:nvSpPr>
        <p:spPr>
          <a:xfrm>
            <a:off x="5212703" y="3503553"/>
            <a:ext cx="844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</a:t>
            </a:r>
            <a:endParaRPr lang="en-US" altLang="zh-CN" sz="200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8" name="îṩľîdé"/>
          <p:cNvSpPr/>
          <p:nvPr/>
        </p:nvSpPr>
        <p:spPr>
          <a:xfrm>
            <a:off x="7891509" y="3466429"/>
            <a:ext cx="655199" cy="469560"/>
          </a:xfrm>
          <a:prstGeom prst="homePlat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9" name="îšḻïďé"/>
          <p:cNvSpPr/>
          <p:nvPr/>
        </p:nvSpPr>
        <p:spPr>
          <a:xfrm>
            <a:off x="6530981" y="3001964"/>
            <a:ext cx="1398491" cy="1398490"/>
          </a:xfrm>
          <a:prstGeom prst="ellipse">
            <a:avLst/>
          </a:prstGeom>
          <a:solidFill>
            <a:srgbClr val="9E000E"/>
          </a:soli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defTabSz="914400"/>
            <a:endParaRPr sz="1300" cap="all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" name="îṩḻîḍé"/>
          <p:cNvSpPr/>
          <p:nvPr/>
        </p:nvSpPr>
        <p:spPr>
          <a:xfrm>
            <a:off x="6999136" y="3433033"/>
            <a:ext cx="462179" cy="536352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" name="i$ļídè"/>
          <p:cNvSpPr txBox="1"/>
          <p:nvPr/>
        </p:nvSpPr>
        <p:spPr>
          <a:xfrm>
            <a:off x="7912448" y="3503553"/>
            <a:ext cx="844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3</a:t>
            </a:r>
            <a:endParaRPr lang="en-US" altLang="zh-CN" sz="200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" name="î$ḷiḋé"/>
          <p:cNvSpPr/>
          <p:nvPr/>
        </p:nvSpPr>
        <p:spPr>
          <a:xfrm>
            <a:off x="10591253" y="3466429"/>
            <a:ext cx="655199" cy="469560"/>
          </a:xfrm>
          <a:prstGeom prst="homePlat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3" name="ïṥ1ïḓé"/>
          <p:cNvSpPr/>
          <p:nvPr/>
        </p:nvSpPr>
        <p:spPr>
          <a:xfrm>
            <a:off x="9230725" y="3001964"/>
            <a:ext cx="1398491" cy="1398490"/>
          </a:xfrm>
          <a:prstGeom prst="ellipse">
            <a:avLst/>
          </a:prstGeom>
          <a:solidFill>
            <a:srgbClr val="9E000E"/>
          </a:solidFill>
          <a:ln w="38100" cap="flat">
            <a:solidFill>
              <a:schemeClr val="bg1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defTabSz="914400"/>
            <a:endParaRPr sz="1300" cap="all">
              <a:solidFill>
                <a:schemeClr val="tx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4" name="íŝ1ïḋé"/>
          <p:cNvSpPr/>
          <p:nvPr/>
        </p:nvSpPr>
        <p:spPr>
          <a:xfrm>
            <a:off x="9698880" y="3433033"/>
            <a:ext cx="462179" cy="536352"/>
          </a:xfrm>
          <a:custGeom>
            <a:avLst/>
            <a:gdLst>
              <a:gd name="T0" fmla="*/ 105 w 450"/>
              <a:gd name="T1" fmla="*/ 204 h 523"/>
              <a:gd name="T2" fmla="*/ 116 w 450"/>
              <a:gd name="T3" fmla="*/ 223 h 523"/>
              <a:gd name="T4" fmla="*/ 236 w 450"/>
              <a:gd name="T5" fmla="*/ 328 h 523"/>
              <a:gd name="T6" fmla="*/ 354 w 450"/>
              <a:gd name="T7" fmla="*/ 222 h 523"/>
              <a:gd name="T8" fmla="*/ 364 w 450"/>
              <a:gd name="T9" fmla="*/ 203 h 523"/>
              <a:gd name="T10" fmla="*/ 367 w 450"/>
              <a:gd name="T11" fmla="*/ 198 h 523"/>
              <a:gd name="T12" fmla="*/ 362 w 450"/>
              <a:gd name="T13" fmla="*/ 160 h 523"/>
              <a:gd name="T14" fmla="*/ 362 w 450"/>
              <a:gd name="T15" fmla="*/ 158 h 523"/>
              <a:gd name="T16" fmla="*/ 234 w 450"/>
              <a:gd name="T17" fmla="*/ 0 h 523"/>
              <a:gd name="T18" fmla="*/ 108 w 450"/>
              <a:gd name="T19" fmla="*/ 159 h 523"/>
              <a:gd name="T20" fmla="*/ 108 w 450"/>
              <a:gd name="T21" fmla="*/ 161 h 523"/>
              <a:gd name="T22" fmla="*/ 103 w 450"/>
              <a:gd name="T23" fmla="*/ 198 h 523"/>
              <a:gd name="T24" fmla="*/ 105 w 450"/>
              <a:gd name="T25" fmla="*/ 204 h 523"/>
              <a:gd name="T26" fmla="*/ 351 w 450"/>
              <a:gd name="T27" fmla="*/ 190 h 523"/>
              <a:gd name="T28" fmla="*/ 348 w 450"/>
              <a:gd name="T29" fmla="*/ 197 h 523"/>
              <a:gd name="T30" fmla="*/ 342 w 450"/>
              <a:gd name="T31" fmla="*/ 210 h 523"/>
              <a:gd name="T32" fmla="*/ 338 w 450"/>
              <a:gd name="T33" fmla="*/ 215 h 523"/>
              <a:gd name="T34" fmla="*/ 236 w 450"/>
              <a:gd name="T35" fmla="*/ 310 h 523"/>
              <a:gd name="T36" fmla="*/ 131 w 450"/>
              <a:gd name="T37" fmla="*/ 215 h 523"/>
              <a:gd name="T38" fmla="*/ 127 w 450"/>
              <a:gd name="T39" fmla="*/ 210 h 523"/>
              <a:gd name="T40" fmla="*/ 121 w 450"/>
              <a:gd name="T41" fmla="*/ 197 h 523"/>
              <a:gd name="T42" fmla="*/ 118 w 450"/>
              <a:gd name="T43" fmla="*/ 191 h 523"/>
              <a:gd name="T44" fmla="*/ 119 w 450"/>
              <a:gd name="T45" fmla="*/ 174 h 523"/>
              <a:gd name="T46" fmla="*/ 119 w 450"/>
              <a:gd name="T47" fmla="*/ 174 h 523"/>
              <a:gd name="T48" fmla="*/ 124 w 450"/>
              <a:gd name="T49" fmla="*/ 170 h 523"/>
              <a:gd name="T50" fmla="*/ 144 w 450"/>
              <a:gd name="T51" fmla="*/ 173 h 523"/>
              <a:gd name="T52" fmla="*/ 149 w 450"/>
              <a:gd name="T53" fmla="*/ 170 h 523"/>
              <a:gd name="T54" fmla="*/ 162 w 450"/>
              <a:gd name="T55" fmla="*/ 141 h 523"/>
              <a:gd name="T56" fmla="*/ 275 w 450"/>
              <a:gd name="T57" fmla="*/ 156 h 523"/>
              <a:gd name="T58" fmla="*/ 308 w 450"/>
              <a:gd name="T59" fmla="*/ 153 h 523"/>
              <a:gd name="T60" fmla="*/ 316 w 450"/>
              <a:gd name="T61" fmla="*/ 172 h 523"/>
              <a:gd name="T62" fmla="*/ 320 w 450"/>
              <a:gd name="T63" fmla="*/ 175 h 523"/>
              <a:gd name="T64" fmla="*/ 321 w 450"/>
              <a:gd name="T65" fmla="*/ 175 h 523"/>
              <a:gd name="T66" fmla="*/ 345 w 450"/>
              <a:gd name="T67" fmla="*/ 168 h 523"/>
              <a:gd name="T68" fmla="*/ 350 w 450"/>
              <a:gd name="T69" fmla="*/ 173 h 523"/>
              <a:gd name="T70" fmla="*/ 350 w 450"/>
              <a:gd name="T71" fmla="*/ 173 h 523"/>
              <a:gd name="T72" fmla="*/ 351 w 450"/>
              <a:gd name="T73" fmla="*/ 190 h 523"/>
              <a:gd name="T74" fmla="*/ 450 w 450"/>
              <a:gd name="T75" fmla="*/ 513 h 523"/>
              <a:gd name="T76" fmla="*/ 441 w 450"/>
              <a:gd name="T77" fmla="*/ 522 h 523"/>
              <a:gd name="T78" fmla="*/ 30 w 450"/>
              <a:gd name="T79" fmla="*/ 523 h 523"/>
              <a:gd name="T80" fmla="*/ 21 w 450"/>
              <a:gd name="T81" fmla="*/ 515 h 523"/>
              <a:gd name="T82" fmla="*/ 50 w 450"/>
              <a:gd name="T83" fmla="*/ 376 h 523"/>
              <a:gd name="T84" fmla="*/ 62 w 450"/>
              <a:gd name="T85" fmla="*/ 394 h 523"/>
              <a:gd name="T86" fmla="*/ 63 w 450"/>
              <a:gd name="T87" fmla="*/ 395 h 523"/>
              <a:gd name="T88" fmla="*/ 64 w 450"/>
              <a:gd name="T89" fmla="*/ 396 h 523"/>
              <a:gd name="T90" fmla="*/ 108 w 450"/>
              <a:gd name="T91" fmla="*/ 413 h 523"/>
              <a:gd name="T92" fmla="*/ 176 w 450"/>
              <a:gd name="T93" fmla="*/ 375 h 523"/>
              <a:gd name="T94" fmla="*/ 183 w 450"/>
              <a:gd name="T95" fmla="*/ 359 h 523"/>
              <a:gd name="T96" fmla="*/ 179 w 450"/>
              <a:gd name="T97" fmla="*/ 343 h 523"/>
              <a:gd name="T98" fmla="*/ 235 w 450"/>
              <a:gd name="T99" fmla="*/ 352 h 523"/>
              <a:gd name="T100" fmla="*/ 343 w 450"/>
              <a:gd name="T101" fmla="*/ 311 h 523"/>
              <a:gd name="T102" fmla="*/ 354 w 450"/>
              <a:gd name="T103" fmla="*/ 309 h 523"/>
              <a:gd name="T104" fmla="*/ 450 w 450"/>
              <a:gd name="T105" fmla="*/ 513 h 523"/>
              <a:gd name="T106" fmla="*/ 76 w 450"/>
              <a:gd name="T107" fmla="*/ 384 h 523"/>
              <a:gd name="T108" fmla="*/ 1 w 450"/>
              <a:gd name="T109" fmla="*/ 205 h 523"/>
              <a:gd name="T110" fmla="*/ 71 w 450"/>
              <a:gd name="T111" fmla="*/ 158 h 523"/>
              <a:gd name="T112" fmla="*/ 86 w 450"/>
              <a:gd name="T113" fmla="*/ 213 h 523"/>
              <a:gd name="T114" fmla="*/ 55 w 450"/>
              <a:gd name="T115" fmla="*/ 224 h 523"/>
              <a:gd name="T116" fmla="*/ 105 w 450"/>
              <a:gd name="T117" fmla="*/ 332 h 523"/>
              <a:gd name="T118" fmla="*/ 132 w 450"/>
              <a:gd name="T119" fmla="*/ 315 h 523"/>
              <a:gd name="T120" fmla="*/ 164 w 450"/>
              <a:gd name="T121" fmla="*/ 362 h 523"/>
              <a:gd name="T122" fmla="*/ 76 w 450"/>
              <a:gd name="T123" fmla="*/ 384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0" h="523">
                <a:moveTo>
                  <a:pt x="105" y="204"/>
                </a:moveTo>
                <a:cubicBezTo>
                  <a:pt x="109" y="213"/>
                  <a:pt x="112" y="219"/>
                  <a:pt x="116" y="223"/>
                </a:cubicBezTo>
                <a:cubicBezTo>
                  <a:pt x="135" y="285"/>
                  <a:pt x="184" y="328"/>
                  <a:pt x="236" y="328"/>
                </a:cubicBezTo>
                <a:cubicBezTo>
                  <a:pt x="287" y="327"/>
                  <a:pt x="336" y="284"/>
                  <a:pt x="354" y="222"/>
                </a:cubicBezTo>
                <a:cubicBezTo>
                  <a:pt x="358" y="218"/>
                  <a:pt x="361" y="212"/>
                  <a:pt x="364" y="203"/>
                </a:cubicBezTo>
                <a:cubicBezTo>
                  <a:pt x="365" y="201"/>
                  <a:pt x="366" y="199"/>
                  <a:pt x="367" y="198"/>
                </a:cubicBezTo>
                <a:cubicBezTo>
                  <a:pt x="374" y="183"/>
                  <a:pt x="371" y="167"/>
                  <a:pt x="362" y="160"/>
                </a:cubicBezTo>
                <a:lnTo>
                  <a:pt x="362" y="158"/>
                </a:lnTo>
                <a:cubicBezTo>
                  <a:pt x="361" y="82"/>
                  <a:pt x="351" y="0"/>
                  <a:pt x="234" y="0"/>
                </a:cubicBezTo>
                <a:cubicBezTo>
                  <a:pt x="117" y="0"/>
                  <a:pt x="107" y="79"/>
                  <a:pt x="108" y="159"/>
                </a:cubicBezTo>
                <a:cubicBezTo>
                  <a:pt x="108" y="160"/>
                  <a:pt x="108" y="160"/>
                  <a:pt x="108" y="161"/>
                </a:cubicBezTo>
                <a:cubicBezTo>
                  <a:pt x="98" y="168"/>
                  <a:pt x="95" y="184"/>
                  <a:pt x="103" y="198"/>
                </a:cubicBezTo>
                <a:cubicBezTo>
                  <a:pt x="103" y="200"/>
                  <a:pt x="104" y="202"/>
                  <a:pt x="105" y="204"/>
                </a:cubicBezTo>
                <a:close/>
                <a:moveTo>
                  <a:pt x="351" y="190"/>
                </a:moveTo>
                <a:cubicBezTo>
                  <a:pt x="350" y="192"/>
                  <a:pt x="349" y="194"/>
                  <a:pt x="348" y="197"/>
                </a:cubicBezTo>
                <a:cubicBezTo>
                  <a:pt x="347" y="200"/>
                  <a:pt x="344" y="208"/>
                  <a:pt x="342" y="210"/>
                </a:cubicBezTo>
                <a:cubicBezTo>
                  <a:pt x="340" y="211"/>
                  <a:pt x="339" y="213"/>
                  <a:pt x="338" y="215"/>
                </a:cubicBezTo>
                <a:cubicBezTo>
                  <a:pt x="323" y="271"/>
                  <a:pt x="280" y="310"/>
                  <a:pt x="236" y="310"/>
                </a:cubicBezTo>
                <a:cubicBezTo>
                  <a:pt x="190" y="310"/>
                  <a:pt x="148" y="271"/>
                  <a:pt x="131" y="215"/>
                </a:cubicBezTo>
                <a:cubicBezTo>
                  <a:pt x="131" y="213"/>
                  <a:pt x="129" y="211"/>
                  <a:pt x="127" y="210"/>
                </a:cubicBezTo>
                <a:cubicBezTo>
                  <a:pt x="126" y="208"/>
                  <a:pt x="123" y="201"/>
                  <a:pt x="121" y="197"/>
                </a:cubicBezTo>
                <a:cubicBezTo>
                  <a:pt x="120" y="195"/>
                  <a:pt x="119" y="193"/>
                  <a:pt x="118" y="191"/>
                </a:cubicBezTo>
                <a:cubicBezTo>
                  <a:pt x="114" y="183"/>
                  <a:pt x="115" y="175"/>
                  <a:pt x="119" y="174"/>
                </a:cubicBezTo>
                <a:lnTo>
                  <a:pt x="119" y="174"/>
                </a:lnTo>
                <a:cubicBezTo>
                  <a:pt x="121" y="173"/>
                  <a:pt x="123" y="171"/>
                  <a:pt x="124" y="170"/>
                </a:cubicBezTo>
                <a:lnTo>
                  <a:pt x="144" y="173"/>
                </a:lnTo>
                <a:cubicBezTo>
                  <a:pt x="146" y="173"/>
                  <a:pt x="148" y="172"/>
                  <a:pt x="149" y="170"/>
                </a:cubicBezTo>
                <a:lnTo>
                  <a:pt x="162" y="141"/>
                </a:lnTo>
                <a:cubicBezTo>
                  <a:pt x="176" y="144"/>
                  <a:pt x="231" y="157"/>
                  <a:pt x="275" y="156"/>
                </a:cubicBezTo>
                <a:cubicBezTo>
                  <a:pt x="288" y="156"/>
                  <a:pt x="299" y="155"/>
                  <a:pt x="308" y="153"/>
                </a:cubicBezTo>
                <a:lnTo>
                  <a:pt x="316" y="172"/>
                </a:lnTo>
                <a:cubicBezTo>
                  <a:pt x="317" y="174"/>
                  <a:pt x="318" y="175"/>
                  <a:pt x="320" y="175"/>
                </a:cubicBezTo>
                <a:cubicBezTo>
                  <a:pt x="320" y="175"/>
                  <a:pt x="321" y="175"/>
                  <a:pt x="321" y="175"/>
                </a:cubicBezTo>
                <a:lnTo>
                  <a:pt x="345" y="168"/>
                </a:lnTo>
                <a:cubicBezTo>
                  <a:pt x="346" y="170"/>
                  <a:pt x="348" y="172"/>
                  <a:pt x="350" y="173"/>
                </a:cubicBezTo>
                <a:lnTo>
                  <a:pt x="350" y="173"/>
                </a:lnTo>
                <a:cubicBezTo>
                  <a:pt x="354" y="175"/>
                  <a:pt x="355" y="182"/>
                  <a:pt x="351" y="190"/>
                </a:cubicBezTo>
                <a:close/>
                <a:moveTo>
                  <a:pt x="450" y="513"/>
                </a:moveTo>
                <a:cubicBezTo>
                  <a:pt x="450" y="518"/>
                  <a:pt x="446" y="522"/>
                  <a:pt x="441" y="522"/>
                </a:cubicBezTo>
                <a:lnTo>
                  <a:pt x="30" y="523"/>
                </a:lnTo>
                <a:cubicBezTo>
                  <a:pt x="25" y="523"/>
                  <a:pt x="22" y="519"/>
                  <a:pt x="21" y="515"/>
                </a:cubicBezTo>
                <a:cubicBezTo>
                  <a:pt x="21" y="459"/>
                  <a:pt x="31" y="412"/>
                  <a:pt x="50" y="376"/>
                </a:cubicBezTo>
                <a:cubicBezTo>
                  <a:pt x="54" y="382"/>
                  <a:pt x="58" y="388"/>
                  <a:pt x="62" y="394"/>
                </a:cubicBezTo>
                <a:lnTo>
                  <a:pt x="63" y="395"/>
                </a:lnTo>
                <a:lnTo>
                  <a:pt x="64" y="396"/>
                </a:lnTo>
                <a:cubicBezTo>
                  <a:pt x="65" y="397"/>
                  <a:pt x="81" y="413"/>
                  <a:pt x="108" y="413"/>
                </a:cubicBezTo>
                <a:cubicBezTo>
                  <a:pt x="132" y="413"/>
                  <a:pt x="155" y="400"/>
                  <a:pt x="176" y="375"/>
                </a:cubicBezTo>
                <a:cubicBezTo>
                  <a:pt x="180" y="371"/>
                  <a:pt x="182" y="365"/>
                  <a:pt x="183" y="359"/>
                </a:cubicBezTo>
                <a:cubicBezTo>
                  <a:pt x="183" y="354"/>
                  <a:pt x="182" y="349"/>
                  <a:pt x="179" y="343"/>
                </a:cubicBezTo>
                <a:cubicBezTo>
                  <a:pt x="197" y="349"/>
                  <a:pt x="216" y="352"/>
                  <a:pt x="235" y="352"/>
                </a:cubicBezTo>
                <a:cubicBezTo>
                  <a:pt x="279" y="352"/>
                  <a:pt x="319" y="337"/>
                  <a:pt x="343" y="311"/>
                </a:cubicBezTo>
                <a:cubicBezTo>
                  <a:pt x="345" y="308"/>
                  <a:pt x="350" y="307"/>
                  <a:pt x="354" y="309"/>
                </a:cubicBezTo>
                <a:cubicBezTo>
                  <a:pt x="415" y="347"/>
                  <a:pt x="450" y="420"/>
                  <a:pt x="450" y="513"/>
                </a:cubicBezTo>
                <a:close/>
                <a:moveTo>
                  <a:pt x="76" y="384"/>
                </a:moveTo>
                <a:cubicBezTo>
                  <a:pt x="0" y="295"/>
                  <a:pt x="1" y="205"/>
                  <a:pt x="1" y="205"/>
                </a:cubicBezTo>
                <a:cubicBezTo>
                  <a:pt x="4" y="156"/>
                  <a:pt x="61" y="154"/>
                  <a:pt x="71" y="158"/>
                </a:cubicBezTo>
                <a:cubicBezTo>
                  <a:pt x="84" y="164"/>
                  <a:pt x="87" y="207"/>
                  <a:pt x="86" y="213"/>
                </a:cubicBezTo>
                <a:cubicBezTo>
                  <a:pt x="84" y="221"/>
                  <a:pt x="55" y="224"/>
                  <a:pt x="55" y="224"/>
                </a:cubicBezTo>
                <a:cubicBezTo>
                  <a:pt x="66" y="272"/>
                  <a:pt x="105" y="332"/>
                  <a:pt x="105" y="332"/>
                </a:cubicBezTo>
                <a:cubicBezTo>
                  <a:pt x="116" y="319"/>
                  <a:pt x="132" y="315"/>
                  <a:pt x="132" y="315"/>
                </a:cubicBezTo>
                <a:cubicBezTo>
                  <a:pt x="164" y="327"/>
                  <a:pt x="164" y="362"/>
                  <a:pt x="164" y="362"/>
                </a:cubicBezTo>
                <a:cubicBezTo>
                  <a:pt x="114" y="421"/>
                  <a:pt x="91" y="401"/>
                  <a:pt x="7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5" name="îṧḷíḓè"/>
          <p:cNvSpPr txBox="1"/>
          <p:nvPr/>
        </p:nvSpPr>
        <p:spPr>
          <a:xfrm>
            <a:off x="10612192" y="3503553"/>
            <a:ext cx="8441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00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4</a:t>
            </a:r>
            <a:endParaRPr lang="en-US" altLang="zh-CN" sz="200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6" name="ï$ľiďê"/>
          <p:cNvSpPr/>
          <p:nvPr/>
        </p:nvSpPr>
        <p:spPr>
          <a:xfrm>
            <a:off x="2186264" y="2153285"/>
            <a:ext cx="1977766" cy="1198144"/>
          </a:xfrm>
          <a:prstGeom prst="arc">
            <a:avLst>
              <a:gd name="adj1" fmla="val 10762864"/>
              <a:gd name="adj2" fmla="val 0"/>
            </a:avLst>
          </a:prstGeom>
          <a:ln w="22225" cap="rnd">
            <a:solidFill>
              <a:schemeClr val="tx1">
                <a:lumMod val="75000"/>
                <a:lumOff val="25000"/>
              </a:schemeClr>
            </a:solidFill>
            <a:prstDash val="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7" name="íṧḷíḋé"/>
          <p:cNvSpPr/>
          <p:nvPr/>
        </p:nvSpPr>
        <p:spPr>
          <a:xfrm>
            <a:off x="4978795" y="2153285"/>
            <a:ext cx="1977766" cy="1198144"/>
          </a:xfrm>
          <a:prstGeom prst="arc">
            <a:avLst>
              <a:gd name="adj1" fmla="val 10762864"/>
              <a:gd name="adj2" fmla="val 0"/>
            </a:avLst>
          </a:prstGeom>
          <a:ln w="22225" cap="rnd">
            <a:solidFill>
              <a:schemeClr val="bg1">
                <a:lumMod val="75000"/>
              </a:schemeClr>
            </a:solidFill>
            <a:prstDash val="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8" name="îśļíḑè"/>
          <p:cNvSpPr/>
          <p:nvPr/>
        </p:nvSpPr>
        <p:spPr>
          <a:xfrm>
            <a:off x="7771326" y="2153285"/>
            <a:ext cx="1977766" cy="1198144"/>
          </a:xfrm>
          <a:prstGeom prst="arc">
            <a:avLst>
              <a:gd name="adj1" fmla="val 10762864"/>
              <a:gd name="adj2" fmla="val 0"/>
            </a:avLst>
          </a:prstGeom>
          <a:ln w="22225" cap="rnd">
            <a:solidFill>
              <a:schemeClr val="tx1">
                <a:lumMod val="75000"/>
                <a:lumOff val="25000"/>
              </a:schemeClr>
            </a:solidFill>
            <a:prstDash val="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9" name="îṥ1ïdè"/>
          <p:cNvSpPr/>
          <p:nvPr/>
        </p:nvSpPr>
        <p:spPr>
          <a:xfrm>
            <a:off x="4944458" y="1952939"/>
            <a:ext cx="2395176" cy="597876"/>
          </a:xfrm>
          <a:prstGeom prst="roundRect">
            <a:avLst>
              <a:gd name="adj" fmla="val 50000"/>
            </a:avLst>
          </a:prstGeom>
          <a:solidFill>
            <a:srgbClr val="9E000E"/>
          </a:solidFill>
          <a:ln>
            <a:solidFill>
              <a:srgbClr val="9E000E"/>
            </a:solidFill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zh-CN" sz="24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endParaRPr lang="zh-CN" altLang="en-US" sz="24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145255" y="1923681"/>
            <a:ext cx="2016128" cy="5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914400">
              <a:lnSpc>
                <a:spcPct val="150000"/>
              </a:lnSpc>
              <a:defRPr/>
            </a:pPr>
            <a:r>
              <a:rPr lang="zh-CN" altLang="en-US" sz="2400" kern="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家庭防火</a:t>
            </a:r>
            <a:endParaRPr lang="zh-CN" altLang="en-US" sz="2400" kern="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66719" y="4651997"/>
            <a:ext cx="2128032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一查设施器材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禁损坏挪用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391331" y="4651997"/>
            <a:ext cx="2128032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二查通道出口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禁锁闭堵塞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097367" y="4651997"/>
            <a:ext cx="2128032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三查照明指示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禁遮挡损坏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721979" y="4651997"/>
            <a:ext cx="2128032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四查装饰装修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  <a:p>
            <a:pPr algn="ctr" defTabSz="914400">
              <a:lnSpc>
                <a:spcPct val="150000"/>
              </a:lnSpc>
              <a:defRPr/>
            </a:pPr>
            <a:r>
              <a:rPr lang="zh-CN" altLang="en-US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禁易燃可燃</a:t>
            </a:r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35360" y="1412776"/>
            <a:ext cx="6033018" cy="44284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024576" y="6336533"/>
            <a:ext cx="8142847" cy="38624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954795" y="2069449"/>
            <a:ext cx="5688742" cy="2811983"/>
            <a:chOff x="1401266" y="1571063"/>
            <a:chExt cx="5688742" cy="2811983"/>
          </a:xfrm>
        </p:grpSpPr>
        <p:sp>
          <p:nvSpPr>
            <p:cNvPr id="7" name="文本框 6"/>
            <p:cNvSpPr txBox="1"/>
            <p:nvPr/>
          </p:nvSpPr>
          <p:spPr>
            <a:xfrm>
              <a:off x="2190653" y="1571063"/>
              <a:ext cx="48965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80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PART 04 </a:t>
              </a:r>
              <a:endParaRPr lang="zh-CN" altLang="en-US" sz="8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14849" y="2916059"/>
              <a:ext cx="5272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电器火灾预防</a:t>
              </a:r>
              <a:endParaRPr lang="zh-CN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401266" y="3676827"/>
              <a:ext cx="5688742" cy="70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zh-CN" sz="700" spc="300">
                  <a:solidFill>
                    <a:srgbClr val="C00000"/>
                  </a:solidFill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WORK REPORT BUSINESS REPORT GENERAL BUSINESS STYLE MONTHLY REPORT ANNUAL REPORT BUSINESS PLAN PROJECT PLAN PROJECT REPORT COMPLETION REPORT</a:t>
              </a:r>
              <a:endParaRPr lang="zh-CN" altLang="en-US" sz="700" spc="300">
                <a:solidFill>
                  <a:srgbClr val="C00000"/>
                </a:solidFill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电器火灾预防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7058685" y="2067227"/>
            <a:ext cx="3610013" cy="3610013"/>
            <a:chOff x="4792410" y="1643724"/>
            <a:chExt cx="2201163" cy="2201163"/>
          </a:xfrm>
        </p:grpSpPr>
        <p:sp>
          <p:nvSpPr>
            <p:cNvPr id="16" name="椭圆 15"/>
            <p:cNvSpPr/>
            <p:nvPr/>
          </p:nvSpPr>
          <p:spPr>
            <a:xfrm>
              <a:off x="4792410" y="1643724"/>
              <a:ext cx="2201163" cy="2201163"/>
            </a:xfrm>
            <a:prstGeom prst="ellipse">
              <a:avLst/>
            </a:prstGeom>
            <a:solidFill>
              <a:srgbClr val="FFD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>
            <a:xfrm>
              <a:off x="4963618" y="1844029"/>
              <a:ext cx="1858745" cy="1800552"/>
            </a:xfrm>
            <a:prstGeom prst="rect">
              <a:avLst/>
            </a:prstGeom>
          </p:spPr>
        </p:pic>
      </p:grpSp>
      <p:sp>
        <p:nvSpPr>
          <p:cNvPr id="18" name="文本框 17"/>
          <p:cNvSpPr txBox="1"/>
          <p:nvPr/>
        </p:nvSpPr>
        <p:spPr>
          <a:xfrm>
            <a:off x="1433090" y="2942279"/>
            <a:ext cx="431014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200000"/>
              </a:lnSpc>
              <a:defRPr/>
            </a:pP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当前，随着经济的发展，也出现了各种各项的新型材料和技术，电器的使用方式及位置不断扩大，这些都给电器消防管理工作带来很多的挑战。</a:t>
            </a:r>
            <a:endParaRPr lang="zh-CN" altLang="en-US" kern="0" dirty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2400028" y="2076898"/>
            <a:ext cx="2376264" cy="584775"/>
            <a:chOff x="2310410" y="2050570"/>
            <a:chExt cx="2376264" cy="584775"/>
          </a:xfrm>
        </p:grpSpPr>
        <p:sp>
          <p:nvSpPr>
            <p:cNvPr id="20" name="矩形: 圆角 19"/>
            <p:cNvSpPr/>
            <p:nvPr/>
          </p:nvSpPr>
          <p:spPr>
            <a:xfrm>
              <a:off x="2460317" y="2050570"/>
              <a:ext cx="2076450" cy="584775"/>
            </a:xfrm>
            <a:prstGeom prst="roundRect">
              <a:avLst>
                <a:gd name="adj" fmla="val 50000"/>
              </a:avLst>
            </a:prstGeom>
            <a:solidFill>
              <a:srgbClr val="AD11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310410" y="2158291"/>
              <a:ext cx="2376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电器火灾预防</a:t>
              </a:r>
              <a:endPara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电器火灾预防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1200302" y="1956831"/>
            <a:ext cx="4315817" cy="1637377"/>
            <a:chOff x="1301902" y="2101874"/>
            <a:chExt cx="4315817" cy="1637377"/>
          </a:xfrm>
        </p:grpSpPr>
        <p:sp>
          <p:nvSpPr>
            <p:cNvPr id="11" name="圆角矩形 6"/>
            <p:cNvSpPr/>
            <p:nvPr/>
          </p:nvSpPr>
          <p:spPr>
            <a:xfrm>
              <a:off x="1301902" y="2101874"/>
              <a:ext cx="4315817" cy="1637377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-1" fmla="*/ 1289248 w 5969768"/>
                <a:gd name="connsiteY0-2" fmla="*/ 0 h 1872208"/>
                <a:gd name="connsiteX1-3" fmla="*/ 5346173 w 5969768"/>
                <a:gd name="connsiteY1-4" fmla="*/ 0 h 1872208"/>
                <a:gd name="connsiteX2-5" fmla="*/ 5969768 w 5969768"/>
                <a:gd name="connsiteY2-6" fmla="*/ 623595 h 1872208"/>
                <a:gd name="connsiteX3-7" fmla="*/ 5969768 w 5969768"/>
                <a:gd name="connsiteY3-8" fmla="*/ 1248613 h 1872208"/>
                <a:gd name="connsiteX4-9" fmla="*/ 5346173 w 5969768"/>
                <a:gd name="connsiteY4-10" fmla="*/ 1872208 h 1872208"/>
                <a:gd name="connsiteX5-11" fmla="*/ 1368152 w 5969768"/>
                <a:gd name="connsiteY5-12" fmla="*/ 1872208 h 1872208"/>
                <a:gd name="connsiteX6-13" fmla="*/ 1289248 w 5969768"/>
                <a:gd name="connsiteY6-14" fmla="*/ 1872208 h 1872208"/>
                <a:gd name="connsiteX7-15" fmla="*/ 407735 w 5969768"/>
                <a:gd name="connsiteY7-16" fmla="*/ 1872208 h 1872208"/>
                <a:gd name="connsiteX8-17" fmla="*/ 0 w 5969768"/>
                <a:gd name="connsiteY8-18" fmla="*/ 1464473 h 1872208"/>
                <a:gd name="connsiteX9-19" fmla="*/ 0 w 5969768"/>
                <a:gd name="connsiteY9-20" fmla="*/ 1055807 h 1872208"/>
                <a:gd name="connsiteX10-21" fmla="*/ 407735 w 5969768"/>
                <a:gd name="connsiteY10-22" fmla="*/ 648072 h 1872208"/>
                <a:gd name="connsiteX11-23" fmla="*/ 1368152 w 5969768"/>
                <a:gd name="connsiteY11-24" fmla="*/ 648072 h 1872208"/>
                <a:gd name="connsiteX12-25" fmla="*/ 1368152 w 5969768"/>
                <a:gd name="connsiteY12-26" fmla="*/ 850487 h 1872208"/>
                <a:gd name="connsiteX13-27" fmla="*/ 488918 w 5969768"/>
                <a:gd name="connsiteY13-28" fmla="*/ 850487 h 1872208"/>
                <a:gd name="connsiteX14-29" fmla="*/ 216024 w 5969768"/>
                <a:gd name="connsiteY14-30" fmla="*/ 1123381 h 1872208"/>
                <a:gd name="connsiteX15-31" fmla="*/ 216024 w 5969768"/>
                <a:gd name="connsiteY15-32" fmla="*/ 1396898 h 1872208"/>
                <a:gd name="connsiteX16-33" fmla="*/ 488918 w 5969768"/>
                <a:gd name="connsiteY16-34" fmla="*/ 1669792 h 1872208"/>
                <a:gd name="connsiteX17-35" fmla="*/ 1368152 w 5969768"/>
                <a:gd name="connsiteY17-36" fmla="*/ 1669792 h 1872208"/>
                <a:gd name="connsiteX18-37" fmla="*/ 1368152 w 5969768"/>
                <a:gd name="connsiteY18-38" fmla="*/ 1670095 h 1872208"/>
                <a:gd name="connsiteX19-39" fmla="*/ 5264789 w 5969768"/>
                <a:gd name="connsiteY19-40" fmla="*/ 1670095 h 1872208"/>
                <a:gd name="connsiteX20-41" fmla="*/ 5753744 w 5969768"/>
                <a:gd name="connsiteY20-42" fmla="*/ 1181140 h 1872208"/>
                <a:gd name="connsiteX21-43" fmla="*/ 5753744 w 5969768"/>
                <a:gd name="connsiteY21-44" fmla="*/ 691068 h 1872208"/>
                <a:gd name="connsiteX22-45" fmla="*/ 5264789 w 5969768"/>
                <a:gd name="connsiteY22-46" fmla="*/ 202113 h 1872208"/>
                <a:gd name="connsiteX23-47" fmla="*/ 1289248 w 5969768"/>
                <a:gd name="connsiteY23-48" fmla="*/ 202113 h 1872208"/>
                <a:gd name="connsiteX24-49" fmla="*/ 1421432 w 5969768"/>
                <a:gd name="connsiteY24-50" fmla="*/ 109314 h 1872208"/>
                <a:gd name="connsiteX25-51" fmla="*/ 1289248 w 5969768"/>
                <a:gd name="connsiteY25-52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blurRad="190500" sx="101000" sy="101000" algn="ctr" rotWithShape="0">
                <a:prstClr val="black">
                  <a:alpha val="40000"/>
                </a:prstClr>
              </a:outerShdw>
            </a:effectLst>
          </p:spPr>
          <p:txBody>
            <a:bodyPr lIns="91281" tIns="45641" rIns="91281" bIns="45641" rtlCol="0" anchor="ctr"/>
            <a:lstStyle/>
            <a:p>
              <a:pPr algn="ctr" defTabSz="12382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40" kern="0">
                <a:solidFill>
                  <a:sysClr val="window" lastClr="FFFFFF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2" name="文本框 14"/>
            <p:cNvSpPr txBox="1"/>
            <p:nvPr/>
          </p:nvSpPr>
          <p:spPr>
            <a:xfrm>
              <a:off x="1538514" y="2920561"/>
              <a:ext cx="711201" cy="592439"/>
            </a:xfrm>
            <a:prstGeom prst="rect">
              <a:avLst/>
            </a:prstGeom>
            <a:noFill/>
          </p:spPr>
          <p:txBody>
            <a:bodyPr wrap="square" lIns="91281" tIns="45641" rIns="91281" bIns="45641" rtlCol="0">
              <a:spAutoFit/>
            </a:bodyPr>
            <a:lstStyle/>
            <a:p>
              <a:pPr defTabSz="123825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50">
                  <a:solidFill>
                    <a:prstClr val="black">
                      <a:lumMod val="95000"/>
                      <a:lumOff val="5000"/>
                    </a:prst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01</a:t>
              </a:r>
              <a:endParaRPr lang="zh-CN" altLang="en-US" sz="3250">
                <a:solidFill>
                  <a:prstClr val="black">
                    <a:lumMod val="95000"/>
                    <a:lumOff val="5000"/>
                  </a:prst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537246" y="2463612"/>
              <a:ext cx="1808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电器防火</a:t>
              </a:r>
              <a:endParaRPr lang="zh-CN" altLang="en-US" sz="20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356640" y="2874929"/>
              <a:ext cx="30804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电气设备由于受潮及烟薰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绝缘能力降低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拉开开关时要使用绝缘工具。</a:t>
              </a:r>
              <a:endParaRPr lang="zh-CN" altLang="en-US" sz="1200" spc="400" dirty="0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472681" y="1956831"/>
            <a:ext cx="4315817" cy="1637377"/>
            <a:chOff x="6574281" y="2101874"/>
            <a:chExt cx="4315817" cy="1637377"/>
          </a:xfrm>
        </p:grpSpPr>
        <p:sp>
          <p:nvSpPr>
            <p:cNvPr id="16" name="圆角矩形 6"/>
            <p:cNvSpPr/>
            <p:nvPr/>
          </p:nvSpPr>
          <p:spPr>
            <a:xfrm>
              <a:off x="6574281" y="2101874"/>
              <a:ext cx="4315817" cy="1637377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-1" fmla="*/ 1289248 w 5969768"/>
                <a:gd name="connsiteY0-2" fmla="*/ 0 h 1872208"/>
                <a:gd name="connsiteX1-3" fmla="*/ 5346173 w 5969768"/>
                <a:gd name="connsiteY1-4" fmla="*/ 0 h 1872208"/>
                <a:gd name="connsiteX2-5" fmla="*/ 5969768 w 5969768"/>
                <a:gd name="connsiteY2-6" fmla="*/ 623595 h 1872208"/>
                <a:gd name="connsiteX3-7" fmla="*/ 5969768 w 5969768"/>
                <a:gd name="connsiteY3-8" fmla="*/ 1248613 h 1872208"/>
                <a:gd name="connsiteX4-9" fmla="*/ 5346173 w 5969768"/>
                <a:gd name="connsiteY4-10" fmla="*/ 1872208 h 1872208"/>
                <a:gd name="connsiteX5-11" fmla="*/ 1368152 w 5969768"/>
                <a:gd name="connsiteY5-12" fmla="*/ 1872208 h 1872208"/>
                <a:gd name="connsiteX6-13" fmla="*/ 1289248 w 5969768"/>
                <a:gd name="connsiteY6-14" fmla="*/ 1872208 h 1872208"/>
                <a:gd name="connsiteX7-15" fmla="*/ 407735 w 5969768"/>
                <a:gd name="connsiteY7-16" fmla="*/ 1872208 h 1872208"/>
                <a:gd name="connsiteX8-17" fmla="*/ 0 w 5969768"/>
                <a:gd name="connsiteY8-18" fmla="*/ 1464473 h 1872208"/>
                <a:gd name="connsiteX9-19" fmla="*/ 0 w 5969768"/>
                <a:gd name="connsiteY9-20" fmla="*/ 1055807 h 1872208"/>
                <a:gd name="connsiteX10-21" fmla="*/ 407735 w 5969768"/>
                <a:gd name="connsiteY10-22" fmla="*/ 648072 h 1872208"/>
                <a:gd name="connsiteX11-23" fmla="*/ 1368152 w 5969768"/>
                <a:gd name="connsiteY11-24" fmla="*/ 648072 h 1872208"/>
                <a:gd name="connsiteX12-25" fmla="*/ 1368152 w 5969768"/>
                <a:gd name="connsiteY12-26" fmla="*/ 850487 h 1872208"/>
                <a:gd name="connsiteX13-27" fmla="*/ 488918 w 5969768"/>
                <a:gd name="connsiteY13-28" fmla="*/ 850487 h 1872208"/>
                <a:gd name="connsiteX14-29" fmla="*/ 216024 w 5969768"/>
                <a:gd name="connsiteY14-30" fmla="*/ 1123381 h 1872208"/>
                <a:gd name="connsiteX15-31" fmla="*/ 216024 w 5969768"/>
                <a:gd name="connsiteY15-32" fmla="*/ 1396898 h 1872208"/>
                <a:gd name="connsiteX16-33" fmla="*/ 488918 w 5969768"/>
                <a:gd name="connsiteY16-34" fmla="*/ 1669792 h 1872208"/>
                <a:gd name="connsiteX17-35" fmla="*/ 1368152 w 5969768"/>
                <a:gd name="connsiteY17-36" fmla="*/ 1669792 h 1872208"/>
                <a:gd name="connsiteX18-37" fmla="*/ 1368152 w 5969768"/>
                <a:gd name="connsiteY18-38" fmla="*/ 1670095 h 1872208"/>
                <a:gd name="connsiteX19-39" fmla="*/ 5264789 w 5969768"/>
                <a:gd name="connsiteY19-40" fmla="*/ 1670095 h 1872208"/>
                <a:gd name="connsiteX20-41" fmla="*/ 5753744 w 5969768"/>
                <a:gd name="connsiteY20-42" fmla="*/ 1181140 h 1872208"/>
                <a:gd name="connsiteX21-43" fmla="*/ 5753744 w 5969768"/>
                <a:gd name="connsiteY21-44" fmla="*/ 691068 h 1872208"/>
                <a:gd name="connsiteX22-45" fmla="*/ 5264789 w 5969768"/>
                <a:gd name="connsiteY22-46" fmla="*/ 202113 h 1872208"/>
                <a:gd name="connsiteX23-47" fmla="*/ 1289248 w 5969768"/>
                <a:gd name="connsiteY23-48" fmla="*/ 202113 h 1872208"/>
                <a:gd name="connsiteX24-49" fmla="*/ 1421432 w 5969768"/>
                <a:gd name="connsiteY24-50" fmla="*/ 109314 h 1872208"/>
                <a:gd name="connsiteX25-51" fmla="*/ 1289248 w 5969768"/>
                <a:gd name="connsiteY25-52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C0000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lIns="91281" tIns="45641" rIns="91281" bIns="45641" rtlCol="0" anchor="ctr"/>
            <a:lstStyle/>
            <a:p>
              <a:pPr algn="ctr" defTabSz="12382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40" kern="0">
                <a:solidFill>
                  <a:sysClr val="window" lastClr="FFFFFF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7" name="文本框 17"/>
            <p:cNvSpPr txBox="1"/>
            <p:nvPr/>
          </p:nvSpPr>
          <p:spPr>
            <a:xfrm>
              <a:off x="6884574" y="2920561"/>
              <a:ext cx="711201" cy="592439"/>
            </a:xfrm>
            <a:prstGeom prst="rect">
              <a:avLst/>
            </a:prstGeom>
            <a:noFill/>
          </p:spPr>
          <p:txBody>
            <a:bodyPr wrap="square" lIns="91281" tIns="45641" rIns="91281" bIns="45641" rtlCol="0">
              <a:spAutoFit/>
            </a:bodyPr>
            <a:lstStyle/>
            <a:p>
              <a:pPr defTabSz="123825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50">
                  <a:solidFill>
                    <a:prstClr val="black">
                      <a:lumMod val="95000"/>
                      <a:lumOff val="5000"/>
                    </a:prst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02</a:t>
              </a:r>
              <a:endParaRPr lang="zh-CN" altLang="en-US" sz="3250">
                <a:solidFill>
                  <a:prstClr val="black">
                    <a:lumMod val="95000"/>
                    <a:lumOff val="5000"/>
                  </a:prst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7996900" y="2463612"/>
              <a:ext cx="1808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电器防火</a:t>
              </a:r>
              <a:endParaRPr lang="zh-CN" altLang="en-US" sz="200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996899" y="2888730"/>
              <a:ext cx="2492073" cy="607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lnSpc>
                  <a:spcPct val="150000"/>
                </a:lnSpc>
                <a:defRPr/>
              </a:pPr>
              <a:r>
                <a:rPr lang="zh-CN" alt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发生火灾时要首先切断电源以免触电</a:t>
              </a:r>
              <a:r>
                <a:rPr lang="en-US" altLang="zh-CN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避免电气设备与线路短路扩大。</a:t>
              </a:r>
              <a:endParaRPr lang="zh-CN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200302" y="4167507"/>
            <a:ext cx="4315817" cy="1637377"/>
            <a:chOff x="1301902" y="4312550"/>
            <a:chExt cx="4315817" cy="1637377"/>
          </a:xfrm>
        </p:grpSpPr>
        <p:sp>
          <p:nvSpPr>
            <p:cNvPr id="21" name="圆角矩形 6"/>
            <p:cNvSpPr/>
            <p:nvPr/>
          </p:nvSpPr>
          <p:spPr>
            <a:xfrm>
              <a:off x="1301902" y="4312550"/>
              <a:ext cx="4315817" cy="1637377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-1" fmla="*/ 1289248 w 5969768"/>
                <a:gd name="connsiteY0-2" fmla="*/ 0 h 1872208"/>
                <a:gd name="connsiteX1-3" fmla="*/ 5346173 w 5969768"/>
                <a:gd name="connsiteY1-4" fmla="*/ 0 h 1872208"/>
                <a:gd name="connsiteX2-5" fmla="*/ 5969768 w 5969768"/>
                <a:gd name="connsiteY2-6" fmla="*/ 623595 h 1872208"/>
                <a:gd name="connsiteX3-7" fmla="*/ 5969768 w 5969768"/>
                <a:gd name="connsiteY3-8" fmla="*/ 1248613 h 1872208"/>
                <a:gd name="connsiteX4-9" fmla="*/ 5346173 w 5969768"/>
                <a:gd name="connsiteY4-10" fmla="*/ 1872208 h 1872208"/>
                <a:gd name="connsiteX5-11" fmla="*/ 1368152 w 5969768"/>
                <a:gd name="connsiteY5-12" fmla="*/ 1872208 h 1872208"/>
                <a:gd name="connsiteX6-13" fmla="*/ 1289248 w 5969768"/>
                <a:gd name="connsiteY6-14" fmla="*/ 1872208 h 1872208"/>
                <a:gd name="connsiteX7-15" fmla="*/ 407735 w 5969768"/>
                <a:gd name="connsiteY7-16" fmla="*/ 1872208 h 1872208"/>
                <a:gd name="connsiteX8-17" fmla="*/ 0 w 5969768"/>
                <a:gd name="connsiteY8-18" fmla="*/ 1464473 h 1872208"/>
                <a:gd name="connsiteX9-19" fmla="*/ 0 w 5969768"/>
                <a:gd name="connsiteY9-20" fmla="*/ 1055807 h 1872208"/>
                <a:gd name="connsiteX10-21" fmla="*/ 407735 w 5969768"/>
                <a:gd name="connsiteY10-22" fmla="*/ 648072 h 1872208"/>
                <a:gd name="connsiteX11-23" fmla="*/ 1368152 w 5969768"/>
                <a:gd name="connsiteY11-24" fmla="*/ 648072 h 1872208"/>
                <a:gd name="connsiteX12-25" fmla="*/ 1368152 w 5969768"/>
                <a:gd name="connsiteY12-26" fmla="*/ 850487 h 1872208"/>
                <a:gd name="connsiteX13-27" fmla="*/ 488918 w 5969768"/>
                <a:gd name="connsiteY13-28" fmla="*/ 850487 h 1872208"/>
                <a:gd name="connsiteX14-29" fmla="*/ 216024 w 5969768"/>
                <a:gd name="connsiteY14-30" fmla="*/ 1123381 h 1872208"/>
                <a:gd name="connsiteX15-31" fmla="*/ 216024 w 5969768"/>
                <a:gd name="connsiteY15-32" fmla="*/ 1396898 h 1872208"/>
                <a:gd name="connsiteX16-33" fmla="*/ 488918 w 5969768"/>
                <a:gd name="connsiteY16-34" fmla="*/ 1669792 h 1872208"/>
                <a:gd name="connsiteX17-35" fmla="*/ 1368152 w 5969768"/>
                <a:gd name="connsiteY17-36" fmla="*/ 1669792 h 1872208"/>
                <a:gd name="connsiteX18-37" fmla="*/ 1368152 w 5969768"/>
                <a:gd name="connsiteY18-38" fmla="*/ 1670095 h 1872208"/>
                <a:gd name="connsiteX19-39" fmla="*/ 5264789 w 5969768"/>
                <a:gd name="connsiteY19-40" fmla="*/ 1670095 h 1872208"/>
                <a:gd name="connsiteX20-41" fmla="*/ 5753744 w 5969768"/>
                <a:gd name="connsiteY20-42" fmla="*/ 1181140 h 1872208"/>
                <a:gd name="connsiteX21-43" fmla="*/ 5753744 w 5969768"/>
                <a:gd name="connsiteY21-44" fmla="*/ 691068 h 1872208"/>
                <a:gd name="connsiteX22-45" fmla="*/ 5264789 w 5969768"/>
                <a:gd name="connsiteY22-46" fmla="*/ 202113 h 1872208"/>
                <a:gd name="connsiteX23-47" fmla="*/ 1289248 w 5969768"/>
                <a:gd name="connsiteY23-48" fmla="*/ 202113 h 1872208"/>
                <a:gd name="connsiteX24-49" fmla="*/ 1421432 w 5969768"/>
                <a:gd name="connsiteY24-50" fmla="*/ 109314 h 1872208"/>
                <a:gd name="connsiteX25-51" fmla="*/ 1289248 w 5969768"/>
                <a:gd name="connsiteY25-52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C0000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lIns="91281" tIns="45641" rIns="91281" bIns="45641" rtlCol="0" anchor="ctr"/>
            <a:lstStyle/>
            <a:p>
              <a:pPr algn="ctr" defTabSz="12382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40" kern="0">
                <a:solidFill>
                  <a:sysClr val="window" lastClr="FFFFFF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538514" y="5125539"/>
              <a:ext cx="711201" cy="592439"/>
            </a:xfrm>
            <a:prstGeom prst="rect">
              <a:avLst/>
            </a:prstGeom>
            <a:noFill/>
          </p:spPr>
          <p:txBody>
            <a:bodyPr wrap="square" lIns="91281" tIns="45641" rIns="91281" bIns="45641" rtlCol="0">
              <a:spAutoFit/>
            </a:bodyPr>
            <a:lstStyle/>
            <a:p>
              <a:pPr defTabSz="123825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50">
                  <a:solidFill>
                    <a:prstClr val="black">
                      <a:lumMod val="95000"/>
                      <a:lumOff val="5000"/>
                    </a:prst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03</a:t>
              </a:r>
              <a:endParaRPr lang="zh-CN" altLang="en-US" sz="3250">
                <a:solidFill>
                  <a:prstClr val="black">
                    <a:lumMod val="95000"/>
                    <a:lumOff val="5000"/>
                  </a:prst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428543" y="4515241"/>
              <a:ext cx="1808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电器防火</a:t>
              </a:r>
              <a:endParaRPr lang="zh-CN" altLang="en-US" sz="200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2428543" y="4907583"/>
              <a:ext cx="30122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剪断电线时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不同线路应在不同部位剪断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以免发生两相或三相短路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架空线路在支持物件附近断开。</a:t>
              </a:r>
              <a:endParaRPr lang="zh-CN" altLang="en-US" sz="1200" spc="400" dirty="0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472681" y="4167507"/>
            <a:ext cx="4315817" cy="1637377"/>
            <a:chOff x="6574281" y="4312550"/>
            <a:chExt cx="4315817" cy="1637377"/>
          </a:xfrm>
        </p:grpSpPr>
        <p:sp>
          <p:nvSpPr>
            <p:cNvPr id="26" name="圆角矩形 6"/>
            <p:cNvSpPr/>
            <p:nvPr/>
          </p:nvSpPr>
          <p:spPr>
            <a:xfrm>
              <a:off x="6574281" y="4312550"/>
              <a:ext cx="4315817" cy="1637377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-1" fmla="*/ 1289248 w 5969768"/>
                <a:gd name="connsiteY0-2" fmla="*/ 0 h 1872208"/>
                <a:gd name="connsiteX1-3" fmla="*/ 5346173 w 5969768"/>
                <a:gd name="connsiteY1-4" fmla="*/ 0 h 1872208"/>
                <a:gd name="connsiteX2-5" fmla="*/ 5969768 w 5969768"/>
                <a:gd name="connsiteY2-6" fmla="*/ 623595 h 1872208"/>
                <a:gd name="connsiteX3-7" fmla="*/ 5969768 w 5969768"/>
                <a:gd name="connsiteY3-8" fmla="*/ 1248613 h 1872208"/>
                <a:gd name="connsiteX4-9" fmla="*/ 5346173 w 5969768"/>
                <a:gd name="connsiteY4-10" fmla="*/ 1872208 h 1872208"/>
                <a:gd name="connsiteX5-11" fmla="*/ 1368152 w 5969768"/>
                <a:gd name="connsiteY5-12" fmla="*/ 1872208 h 1872208"/>
                <a:gd name="connsiteX6-13" fmla="*/ 1289248 w 5969768"/>
                <a:gd name="connsiteY6-14" fmla="*/ 1872208 h 1872208"/>
                <a:gd name="connsiteX7-15" fmla="*/ 407735 w 5969768"/>
                <a:gd name="connsiteY7-16" fmla="*/ 1872208 h 1872208"/>
                <a:gd name="connsiteX8-17" fmla="*/ 0 w 5969768"/>
                <a:gd name="connsiteY8-18" fmla="*/ 1464473 h 1872208"/>
                <a:gd name="connsiteX9-19" fmla="*/ 0 w 5969768"/>
                <a:gd name="connsiteY9-20" fmla="*/ 1055807 h 1872208"/>
                <a:gd name="connsiteX10-21" fmla="*/ 407735 w 5969768"/>
                <a:gd name="connsiteY10-22" fmla="*/ 648072 h 1872208"/>
                <a:gd name="connsiteX11-23" fmla="*/ 1368152 w 5969768"/>
                <a:gd name="connsiteY11-24" fmla="*/ 648072 h 1872208"/>
                <a:gd name="connsiteX12-25" fmla="*/ 1368152 w 5969768"/>
                <a:gd name="connsiteY12-26" fmla="*/ 850487 h 1872208"/>
                <a:gd name="connsiteX13-27" fmla="*/ 488918 w 5969768"/>
                <a:gd name="connsiteY13-28" fmla="*/ 850487 h 1872208"/>
                <a:gd name="connsiteX14-29" fmla="*/ 216024 w 5969768"/>
                <a:gd name="connsiteY14-30" fmla="*/ 1123381 h 1872208"/>
                <a:gd name="connsiteX15-31" fmla="*/ 216024 w 5969768"/>
                <a:gd name="connsiteY15-32" fmla="*/ 1396898 h 1872208"/>
                <a:gd name="connsiteX16-33" fmla="*/ 488918 w 5969768"/>
                <a:gd name="connsiteY16-34" fmla="*/ 1669792 h 1872208"/>
                <a:gd name="connsiteX17-35" fmla="*/ 1368152 w 5969768"/>
                <a:gd name="connsiteY17-36" fmla="*/ 1669792 h 1872208"/>
                <a:gd name="connsiteX18-37" fmla="*/ 1368152 w 5969768"/>
                <a:gd name="connsiteY18-38" fmla="*/ 1670095 h 1872208"/>
                <a:gd name="connsiteX19-39" fmla="*/ 5264789 w 5969768"/>
                <a:gd name="connsiteY19-40" fmla="*/ 1670095 h 1872208"/>
                <a:gd name="connsiteX20-41" fmla="*/ 5753744 w 5969768"/>
                <a:gd name="connsiteY20-42" fmla="*/ 1181140 h 1872208"/>
                <a:gd name="connsiteX21-43" fmla="*/ 5753744 w 5969768"/>
                <a:gd name="connsiteY21-44" fmla="*/ 691068 h 1872208"/>
                <a:gd name="connsiteX22-45" fmla="*/ 5264789 w 5969768"/>
                <a:gd name="connsiteY22-46" fmla="*/ 202113 h 1872208"/>
                <a:gd name="connsiteX23-47" fmla="*/ 1289248 w 5969768"/>
                <a:gd name="connsiteY23-48" fmla="*/ 202113 h 1872208"/>
                <a:gd name="connsiteX24-49" fmla="*/ 1421432 w 5969768"/>
                <a:gd name="connsiteY24-50" fmla="*/ 109314 h 1872208"/>
                <a:gd name="connsiteX25-51" fmla="*/ 1289248 w 5969768"/>
                <a:gd name="connsiteY25-52" fmla="*/ 0 h 18722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blurRad="190500" sx="101000" sy="101000" algn="ctr" rotWithShape="0">
                <a:prstClr val="black">
                  <a:alpha val="40000"/>
                </a:prstClr>
              </a:outerShdw>
            </a:effectLst>
          </p:spPr>
          <p:txBody>
            <a:bodyPr lIns="91281" tIns="45641" rIns="91281" bIns="45641" rtlCol="0" anchor="ctr"/>
            <a:lstStyle/>
            <a:p>
              <a:pPr algn="ctr" defTabSz="12382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440" kern="0">
                <a:solidFill>
                  <a:sysClr val="window" lastClr="FFFFFF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7" name="文本框 23"/>
            <p:cNvSpPr txBox="1"/>
            <p:nvPr/>
          </p:nvSpPr>
          <p:spPr>
            <a:xfrm>
              <a:off x="6861813" y="5125539"/>
              <a:ext cx="711201" cy="592439"/>
            </a:xfrm>
            <a:prstGeom prst="rect">
              <a:avLst/>
            </a:prstGeom>
            <a:noFill/>
          </p:spPr>
          <p:txBody>
            <a:bodyPr wrap="square" lIns="91281" tIns="45641" rIns="91281" bIns="45641" rtlCol="0">
              <a:spAutoFit/>
            </a:bodyPr>
            <a:lstStyle/>
            <a:p>
              <a:pPr defTabSz="123825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50">
                  <a:solidFill>
                    <a:prstClr val="black">
                      <a:lumMod val="95000"/>
                      <a:lumOff val="5000"/>
                    </a:prst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04</a:t>
              </a:r>
              <a:endParaRPr lang="zh-CN" altLang="en-US" sz="3250">
                <a:solidFill>
                  <a:prstClr val="black">
                    <a:lumMod val="95000"/>
                    <a:lumOff val="5000"/>
                  </a:prst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7996899" y="4707528"/>
              <a:ext cx="1808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电器防火</a:t>
              </a:r>
              <a:endParaRPr lang="zh-CN" altLang="en-US" sz="200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996899" y="5132646"/>
              <a:ext cx="24920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带电线接地时应设警戒区域</a:t>
              </a:r>
              <a:r>
                <a:rPr lang="en-US" altLang="zh-CN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,</a:t>
              </a:r>
              <a:r>
                <a:rPr lang="zh-CN" altLang="en-US" sz="1200" spc="400" dirty="0">
                  <a:latin typeface="字魂58号-创中黑" panose="00000500000000000000" pitchFamily="2" charset="-122"/>
                  <a:ea typeface="字魂58号-创中黑" panose="00000500000000000000" pitchFamily="2" charset="-122"/>
                </a:rPr>
                <a:t>防止人员进入而触电。</a:t>
              </a:r>
              <a:endParaRPr lang="zh-CN" altLang="en-US" sz="1200" spc="400" dirty="0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电器火灾预防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0" name="îṥľïďe"/>
          <p:cNvSpPr/>
          <p:nvPr/>
        </p:nvSpPr>
        <p:spPr bwMode="auto">
          <a:xfrm>
            <a:off x="1875656" y="2133006"/>
            <a:ext cx="1231094" cy="1231094"/>
          </a:xfrm>
          <a:custGeom>
            <a:avLst/>
            <a:gdLst>
              <a:gd name="T0" fmla="*/ 7569 w 16599"/>
              <a:gd name="T1" fmla="*/ 403 h 16599"/>
              <a:gd name="T2" fmla="*/ 9030 w 16599"/>
              <a:gd name="T3" fmla="*/ 403 h 16599"/>
              <a:gd name="T4" fmla="*/ 16195 w 16599"/>
              <a:gd name="T5" fmla="*/ 7569 h 16599"/>
              <a:gd name="T6" fmla="*/ 16195 w 16599"/>
              <a:gd name="T7" fmla="*/ 9030 h 16599"/>
              <a:gd name="T8" fmla="*/ 9030 w 16599"/>
              <a:gd name="T9" fmla="*/ 16195 h 16599"/>
              <a:gd name="T10" fmla="*/ 7569 w 16599"/>
              <a:gd name="T11" fmla="*/ 16195 h 16599"/>
              <a:gd name="T12" fmla="*/ 403 w 16599"/>
              <a:gd name="T13" fmla="*/ 9030 h 16599"/>
              <a:gd name="T14" fmla="*/ 403 w 16599"/>
              <a:gd name="T15" fmla="*/ 7569 h 16599"/>
              <a:gd name="T16" fmla="*/ 7569 w 16599"/>
              <a:gd name="T17" fmla="*/ 403 h 1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99" h="16599">
                <a:moveTo>
                  <a:pt x="7569" y="403"/>
                </a:moveTo>
                <a:cubicBezTo>
                  <a:pt x="7972" y="0"/>
                  <a:pt x="8627" y="0"/>
                  <a:pt x="9030" y="403"/>
                </a:cubicBezTo>
                <a:lnTo>
                  <a:pt x="16195" y="7569"/>
                </a:lnTo>
                <a:cubicBezTo>
                  <a:pt x="16599" y="7972"/>
                  <a:pt x="16599" y="8627"/>
                  <a:pt x="16195" y="9030"/>
                </a:cubicBezTo>
                <a:lnTo>
                  <a:pt x="9030" y="16195"/>
                </a:lnTo>
                <a:cubicBezTo>
                  <a:pt x="8627" y="16599"/>
                  <a:pt x="7972" y="16599"/>
                  <a:pt x="7569" y="16195"/>
                </a:cubicBezTo>
                <a:lnTo>
                  <a:pt x="403" y="9030"/>
                </a:lnTo>
                <a:cubicBezTo>
                  <a:pt x="0" y="8627"/>
                  <a:pt x="0" y="7972"/>
                  <a:pt x="403" y="7569"/>
                </a:cubicBezTo>
                <a:lnTo>
                  <a:pt x="7569" y="403"/>
                </a:lnTo>
                <a:close/>
              </a:path>
            </a:pathLst>
          </a:custGeom>
          <a:solidFill>
            <a:srgbClr val="9E000E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1</a:t>
            </a:r>
            <a:endParaRPr lang="zh-CN" altLang="en-US" sz="2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" name="íŝ1îdè"/>
          <p:cNvSpPr/>
          <p:nvPr/>
        </p:nvSpPr>
        <p:spPr bwMode="auto">
          <a:xfrm>
            <a:off x="4237856" y="2133006"/>
            <a:ext cx="1231094" cy="1231094"/>
          </a:xfrm>
          <a:custGeom>
            <a:avLst/>
            <a:gdLst>
              <a:gd name="T0" fmla="*/ 7569 w 16599"/>
              <a:gd name="T1" fmla="*/ 403 h 16599"/>
              <a:gd name="T2" fmla="*/ 9030 w 16599"/>
              <a:gd name="T3" fmla="*/ 403 h 16599"/>
              <a:gd name="T4" fmla="*/ 16195 w 16599"/>
              <a:gd name="T5" fmla="*/ 7569 h 16599"/>
              <a:gd name="T6" fmla="*/ 16195 w 16599"/>
              <a:gd name="T7" fmla="*/ 9030 h 16599"/>
              <a:gd name="T8" fmla="*/ 9030 w 16599"/>
              <a:gd name="T9" fmla="*/ 16195 h 16599"/>
              <a:gd name="T10" fmla="*/ 7569 w 16599"/>
              <a:gd name="T11" fmla="*/ 16195 h 16599"/>
              <a:gd name="T12" fmla="*/ 403 w 16599"/>
              <a:gd name="T13" fmla="*/ 9030 h 16599"/>
              <a:gd name="T14" fmla="*/ 403 w 16599"/>
              <a:gd name="T15" fmla="*/ 7569 h 16599"/>
              <a:gd name="T16" fmla="*/ 7569 w 16599"/>
              <a:gd name="T17" fmla="*/ 403 h 1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99" h="16599">
                <a:moveTo>
                  <a:pt x="7569" y="403"/>
                </a:moveTo>
                <a:cubicBezTo>
                  <a:pt x="7972" y="0"/>
                  <a:pt x="8627" y="0"/>
                  <a:pt x="9030" y="403"/>
                </a:cubicBezTo>
                <a:lnTo>
                  <a:pt x="16195" y="7569"/>
                </a:lnTo>
                <a:cubicBezTo>
                  <a:pt x="16599" y="7972"/>
                  <a:pt x="16599" y="8627"/>
                  <a:pt x="16195" y="9030"/>
                </a:cubicBezTo>
                <a:lnTo>
                  <a:pt x="9030" y="16195"/>
                </a:lnTo>
                <a:cubicBezTo>
                  <a:pt x="8627" y="16599"/>
                  <a:pt x="7972" y="16599"/>
                  <a:pt x="7569" y="16195"/>
                </a:cubicBezTo>
                <a:lnTo>
                  <a:pt x="403" y="9030"/>
                </a:lnTo>
                <a:cubicBezTo>
                  <a:pt x="0" y="8627"/>
                  <a:pt x="0" y="7972"/>
                  <a:pt x="403" y="7569"/>
                </a:cubicBezTo>
                <a:lnTo>
                  <a:pt x="7569" y="403"/>
                </a:lnTo>
                <a:close/>
              </a:path>
            </a:pathLst>
          </a:custGeom>
          <a:solidFill>
            <a:srgbClr val="9E000E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</a:t>
            </a:r>
            <a:endParaRPr lang="zh-CN" altLang="en-US" sz="2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2" name="ïśļidè"/>
          <p:cNvSpPr/>
          <p:nvPr/>
        </p:nvSpPr>
        <p:spPr bwMode="auto">
          <a:xfrm>
            <a:off x="6600056" y="2133006"/>
            <a:ext cx="1231094" cy="1231094"/>
          </a:xfrm>
          <a:custGeom>
            <a:avLst/>
            <a:gdLst>
              <a:gd name="T0" fmla="*/ 7569 w 16599"/>
              <a:gd name="T1" fmla="*/ 403 h 16599"/>
              <a:gd name="T2" fmla="*/ 9030 w 16599"/>
              <a:gd name="T3" fmla="*/ 403 h 16599"/>
              <a:gd name="T4" fmla="*/ 16195 w 16599"/>
              <a:gd name="T5" fmla="*/ 7569 h 16599"/>
              <a:gd name="T6" fmla="*/ 16195 w 16599"/>
              <a:gd name="T7" fmla="*/ 9030 h 16599"/>
              <a:gd name="T8" fmla="*/ 9030 w 16599"/>
              <a:gd name="T9" fmla="*/ 16195 h 16599"/>
              <a:gd name="T10" fmla="*/ 7569 w 16599"/>
              <a:gd name="T11" fmla="*/ 16195 h 16599"/>
              <a:gd name="T12" fmla="*/ 403 w 16599"/>
              <a:gd name="T13" fmla="*/ 9030 h 16599"/>
              <a:gd name="T14" fmla="*/ 403 w 16599"/>
              <a:gd name="T15" fmla="*/ 7569 h 16599"/>
              <a:gd name="T16" fmla="*/ 7569 w 16599"/>
              <a:gd name="T17" fmla="*/ 403 h 1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99" h="16599">
                <a:moveTo>
                  <a:pt x="7569" y="403"/>
                </a:moveTo>
                <a:cubicBezTo>
                  <a:pt x="7972" y="0"/>
                  <a:pt x="8627" y="0"/>
                  <a:pt x="9030" y="403"/>
                </a:cubicBezTo>
                <a:lnTo>
                  <a:pt x="16195" y="7569"/>
                </a:lnTo>
                <a:cubicBezTo>
                  <a:pt x="16599" y="7972"/>
                  <a:pt x="16599" y="8627"/>
                  <a:pt x="16195" y="9030"/>
                </a:cubicBezTo>
                <a:lnTo>
                  <a:pt x="9030" y="16195"/>
                </a:lnTo>
                <a:cubicBezTo>
                  <a:pt x="8627" y="16599"/>
                  <a:pt x="7972" y="16599"/>
                  <a:pt x="7569" y="16195"/>
                </a:cubicBezTo>
                <a:lnTo>
                  <a:pt x="403" y="9030"/>
                </a:lnTo>
                <a:cubicBezTo>
                  <a:pt x="0" y="8627"/>
                  <a:pt x="0" y="7972"/>
                  <a:pt x="403" y="7569"/>
                </a:cubicBezTo>
                <a:lnTo>
                  <a:pt x="7569" y="403"/>
                </a:lnTo>
                <a:close/>
              </a:path>
            </a:pathLst>
          </a:custGeom>
          <a:solidFill>
            <a:srgbClr val="9E000E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3</a:t>
            </a:r>
            <a:endParaRPr lang="zh-CN" altLang="en-US" sz="2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3" name="isľiḋe"/>
          <p:cNvSpPr/>
          <p:nvPr/>
        </p:nvSpPr>
        <p:spPr bwMode="auto">
          <a:xfrm>
            <a:off x="8962257" y="2133006"/>
            <a:ext cx="1231094" cy="1231094"/>
          </a:xfrm>
          <a:custGeom>
            <a:avLst/>
            <a:gdLst>
              <a:gd name="T0" fmla="*/ 7569 w 16599"/>
              <a:gd name="T1" fmla="*/ 403 h 16599"/>
              <a:gd name="T2" fmla="*/ 9030 w 16599"/>
              <a:gd name="T3" fmla="*/ 403 h 16599"/>
              <a:gd name="T4" fmla="*/ 16195 w 16599"/>
              <a:gd name="T5" fmla="*/ 7569 h 16599"/>
              <a:gd name="T6" fmla="*/ 16195 w 16599"/>
              <a:gd name="T7" fmla="*/ 9030 h 16599"/>
              <a:gd name="T8" fmla="*/ 9030 w 16599"/>
              <a:gd name="T9" fmla="*/ 16195 h 16599"/>
              <a:gd name="T10" fmla="*/ 7569 w 16599"/>
              <a:gd name="T11" fmla="*/ 16195 h 16599"/>
              <a:gd name="T12" fmla="*/ 403 w 16599"/>
              <a:gd name="T13" fmla="*/ 9030 h 16599"/>
              <a:gd name="T14" fmla="*/ 403 w 16599"/>
              <a:gd name="T15" fmla="*/ 7569 h 16599"/>
              <a:gd name="T16" fmla="*/ 7569 w 16599"/>
              <a:gd name="T17" fmla="*/ 403 h 16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99" h="16599">
                <a:moveTo>
                  <a:pt x="7569" y="403"/>
                </a:moveTo>
                <a:cubicBezTo>
                  <a:pt x="7972" y="0"/>
                  <a:pt x="8627" y="0"/>
                  <a:pt x="9030" y="403"/>
                </a:cubicBezTo>
                <a:lnTo>
                  <a:pt x="16195" y="7569"/>
                </a:lnTo>
                <a:cubicBezTo>
                  <a:pt x="16599" y="7972"/>
                  <a:pt x="16599" y="8627"/>
                  <a:pt x="16195" y="9030"/>
                </a:cubicBezTo>
                <a:lnTo>
                  <a:pt x="9030" y="16195"/>
                </a:lnTo>
                <a:cubicBezTo>
                  <a:pt x="8627" y="16599"/>
                  <a:pt x="7972" y="16599"/>
                  <a:pt x="7569" y="16195"/>
                </a:cubicBezTo>
                <a:lnTo>
                  <a:pt x="403" y="9030"/>
                </a:lnTo>
                <a:cubicBezTo>
                  <a:pt x="0" y="8627"/>
                  <a:pt x="0" y="7972"/>
                  <a:pt x="403" y="7569"/>
                </a:cubicBezTo>
                <a:lnTo>
                  <a:pt x="7569" y="403"/>
                </a:lnTo>
                <a:close/>
              </a:path>
            </a:pathLst>
          </a:custGeom>
          <a:solidFill>
            <a:srgbClr val="9E000E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0</a:t>
            </a:r>
            <a:r>
              <a:rPr lang="en-US" altLang="zh-CN" sz="1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 </a:t>
            </a:r>
            <a:r>
              <a:rPr lang="en-US" altLang="zh-CN" sz="2800">
                <a:solidFill>
                  <a:schemeClr val="bg1"/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4</a:t>
            </a:r>
            <a:endParaRPr lang="zh-CN" altLang="en-US" sz="280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3240303" y="2748553"/>
            <a:ext cx="864000" cy="0"/>
          </a:xfrm>
          <a:prstGeom prst="straightConnector1">
            <a:avLst/>
          </a:prstGeom>
          <a:ln w="3175" cap="rnd">
            <a:solidFill>
              <a:schemeClr val="bg1">
                <a:lumMod val="65000"/>
              </a:schemeClr>
            </a:solidFill>
            <a:prstDash val="dash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5602503" y="2748553"/>
            <a:ext cx="864000" cy="0"/>
          </a:xfrm>
          <a:prstGeom prst="straightConnector1">
            <a:avLst/>
          </a:prstGeom>
          <a:ln w="3175" cap="rnd">
            <a:solidFill>
              <a:schemeClr val="bg1">
                <a:lumMod val="65000"/>
              </a:schemeClr>
            </a:solidFill>
            <a:prstDash val="dash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7964703" y="2748553"/>
            <a:ext cx="864000" cy="0"/>
          </a:xfrm>
          <a:prstGeom prst="straightConnector1">
            <a:avLst/>
          </a:prstGeom>
          <a:ln w="3175" cap="rnd">
            <a:solidFill>
              <a:schemeClr val="bg1">
                <a:lumMod val="65000"/>
              </a:schemeClr>
            </a:solidFill>
            <a:prstDash val="dash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343472" y="3637932"/>
            <a:ext cx="2075118" cy="693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不玩火、不随意摆弄电器设备</a:t>
            </a:r>
            <a:endParaRPr lang="zh-CN" altLang="en-US" sz="1400" kern="0" dirty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20147" y="3637932"/>
            <a:ext cx="1979204" cy="134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不可以将烟蒂、火柴杆等火种随意扔在废纸篓内或可燃杂物上，不要躺在床上或沙发上吸烟。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0908" y="3637932"/>
            <a:ext cx="1979204" cy="1663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在五级以上大风天或高火险等级天气，禁止使用以柴草、木材、木炭、煤炭等为燃料的用火行为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581670" y="3637932"/>
            <a:ext cx="1979204" cy="1663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家或入睡前，必须将用电器具断电、关闭燃气开关、消除遗留火种，用电设备长期不使用时，应切断开关或拔下插销。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电器火灾预防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623392" y="2924944"/>
            <a:ext cx="6148070" cy="702310"/>
            <a:chOff x="1215" y="2597"/>
            <a:chExt cx="9682" cy="1106"/>
          </a:xfrm>
        </p:grpSpPr>
        <p:sp>
          <p:nvSpPr>
            <p:cNvPr id="11" name="矩形 10"/>
            <p:cNvSpPr/>
            <p:nvPr/>
          </p:nvSpPr>
          <p:spPr>
            <a:xfrm>
              <a:off x="3529" y="2884"/>
              <a:ext cx="7368" cy="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Source Han Sans CN Regular" panose="020B0600000000000000" charset="-122"/>
                </a:rPr>
                <a:t>发现着火要大声呼救并迅速打火警电话</a:t>
              </a:r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Source Han Sans CN Regular" panose="020B0600000000000000" charset="-122"/>
                </a:rPr>
                <a:t>119</a:t>
              </a: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Source Han Sans CN Regular" panose="020B0600000000000000" charset="-122"/>
                </a:rPr>
                <a:t>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8号-创中黑" panose="00000500000000000000" pitchFamily="2" charset="-122"/>
                <a:ea typeface="字魂58号-创中黑" panose="00000500000000000000" pitchFamily="2" charset="-122"/>
                <a:cs typeface="Source Han Sans CN Regular" panose="020B0600000000000000" charset="-122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215" y="2597"/>
              <a:ext cx="2075" cy="1106"/>
              <a:chOff x="1215" y="2597"/>
              <a:chExt cx="2075" cy="1106"/>
            </a:xfrm>
          </p:grpSpPr>
          <p:sp>
            <p:nvSpPr>
              <p:cNvPr id="13" name="右箭头 14"/>
              <p:cNvSpPr/>
              <p:nvPr/>
            </p:nvSpPr>
            <p:spPr>
              <a:xfrm>
                <a:off x="1942" y="2847"/>
                <a:ext cx="1349" cy="607"/>
              </a:xfrm>
              <a:prstGeom prst="rightArrow">
                <a:avLst/>
              </a:prstGeom>
              <a:solidFill>
                <a:srgbClr val="C00000">
                  <a:alpha val="3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1215" y="2597"/>
                <a:ext cx="1106" cy="1106"/>
                <a:chOff x="12215" y="3648"/>
                <a:chExt cx="1272" cy="1272"/>
              </a:xfrm>
            </p:grpSpPr>
            <p:grpSp>
              <p:nvGrpSpPr>
                <p:cNvPr id="15" name="组合 14"/>
                <p:cNvGrpSpPr/>
                <p:nvPr/>
              </p:nvGrpSpPr>
              <p:grpSpPr>
                <a:xfrm>
                  <a:off x="12215" y="3648"/>
                  <a:ext cx="1272" cy="1272"/>
                  <a:chOff x="12215" y="3648"/>
                  <a:chExt cx="1272" cy="1272"/>
                </a:xfrm>
              </p:grpSpPr>
              <p:sp>
                <p:nvSpPr>
                  <p:cNvPr id="17" name="椭圆 16"/>
                  <p:cNvSpPr/>
                  <p:nvPr/>
                </p:nvSpPr>
                <p:spPr>
                  <a:xfrm>
                    <a:off x="12268" y="3701"/>
                    <a:ext cx="1167" cy="1167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  <p:sp>
                <p:nvSpPr>
                  <p:cNvPr id="18" name="椭圆 17"/>
                  <p:cNvSpPr/>
                  <p:nvPr/>
                </p:nvSpPr>
                <p:spPr>
                  <a:xfrm>
                    <a:off x="12215" y="3648"/>
                    <a:ext cx="1272" cy="1272"/>
                  </a:xfrm>
                  <a:prstGeom prst="ellipse">
                    <a:avLst/>
                  </a:prstGeom>
                  <a:no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</p:grpSp>
            <p:sp>
              <p:nvSpPr>
                <p:cNvPr id="16" name="文本框 15"/>
                <p:cNvSpPr txBox="1"/>
                <p:nvPr/>
              </p:nvSpPr>
              <p:spPr>
                <a:xfrm>
                  <a:off x="12363" y="3923"/>
                  <a:ext cx="976" cy="7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9号-创粗黑" panose="00000500000000000000" pitchFamily="2" charset="-122"/>
                      <a:ea typeface="字魂59号-创粗黑" panose="00000500000000000000" pitchFamily="2" charset="-122"/>
                      <a:cs typeface="Arial" panose="020B0604020202020204" pitchFamily="34" charset="0"/>
                    </a:rPr>
                    <a:t>01</a:t>
                  </a:r>
                  <a:endParaRPr lang="en-US" altLang="zh-CN" sz="20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字魂59号-创粗黑" panose="00000500000000000000" pitchFamily="2" charset="-122"/>
                    <a:ea typeface="字魂59号-创粗黑" panose="00000500000000000000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9" name="组合 18"/>
          <p:cNvGrpSpPr/>
          <p:nvPr/>
        </p:nvGrpSpPr>
        <p:grpSpPr>
          <a:xfrm>
            <a:off x="623392" y="4141604"/>
            <a:ext cx="8007985" cy="702310"/>
            <a:chOff x="1215" y="4963"/>
            <a:chExt cx="12611" cy="1106"/>
          </a:xfrm>
        </p:grpSpPr>
        <p:sp>
          <p:nvSpPr>
            <p:cNvPr id="20" name="矩形 19"/>
            <p:cNvSpPr/>
            <p:nvPr/>
          </p:nvSpPr>
          <p:spPr>
            <a:xfrm>
              <a:off x="3529" y="5226"/>
              <a:ext cx="10297" cy="5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黑体" panose="02010609060101010101" charset="-122"/>
                </a:rPr>
                <a:t>扑灭火苗要就地取材，如毛毯、棉被罩住火焰，然后将火扑灭。</a:t>
              </a:r>
              <a:endParaRPr lang="en-US" alt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8号-创中黑" panose="00000500000000000000" pitchFamily="2" charset="-122"/>
                <a:ea typeface="字魂58号-创中黑" panose="00000500000000000000" pitchFamily="2" charset="-122"/>
                <a:cs typeface="黑体" panose="02010609060101010101" charset="-122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1215" y="4963"/>
              <a:ext cx="2075" cy="1106"/>
              <a:chOff x="1215" y="2597"/>
              <a:chExt cx="2075" cy="1106"/>
            </a:xfrm>
          </p:grpSpPr>
          <p:sp>
            <p:nvSpPr>
              <p:cNvPr id="22" name="右箭头 17"/>
              <p:cNvSpPr/>
              <p:nvPr/>
            </p:nvSpPr>
            <p:spPr>
              <a:xfrm>
                <a:off x="1942" y="2847"/>
                <a:ext cx="1349" cy="607"/>
              </a:xfrm>
              <a:prstGeom prst="rightArrow">
                <a:avLst/>
              </a:prstGeom>
              <a:solidFill>
                <a:srgbClr val="C00000">
                  <a:alpha val="3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1215" y="2597"/>
                <a:ext cx="1106" cy="1106"/>
                <a:chOff x="12215" y="3648"/>
                <a:chExt cx="1272" cy="1272"/>
              </a:xfrm>
            </p:grpSpPr>
            <p:grpSp>
              <p:nvGrpSpPr>
                <p:cNvPr id="24" name="组合 23"/>
                <p:cNvGrpSpPr/>
                <p:nvPr/>
              </p:nvGrpSpPr>
              <p:grpSpPr>
                <a:xfrm>
                  <a:off x="12215" y="3648"/>
                  <a:ext cx="1272" cy="1272"/>
                  <a:chOff x="12215" y="3648"/>
                  <a:chExt cx="1272" cy="1272"/>
                </a:xfrm>
              </p:grpSpPr>
              <p:sp>
                <p:nvSpPr>
                  <p:cNvPr id="26" name="椭圆 25"/>
                  <p:cNvSpPr/>
                  <p:nvPr/>
                </p:nvSpPr>
                <p:spPr>
                  <a:xfrm>
                    <a:off x="12268" y="3701"/>
                    <a:ext cx="1167" cy="1167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  <p:sp>
                <p:nvSpPr>
                  <p:cNvPr id="27" name="椭圆 26"/>
                  <p:cNvSpPr/>
                  <p:nvPr/>
                </p:nvSpPr>
                <p:spPr>
                  <a:xfrm>
                    <a:off x="12215" y="3648"/>
                    <a:ext cx="1272" cy="1272"/>
                  </a:xfrm>
                  <a:prstGeom prst="ellipse">
                    <a:avLst/>
                  </a:prstGeom>
                  <a:no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</p:grpSp>
            <p:sp>
              <p:nvSpPr>
                <p:cNvPr id="25" name="文本框 24"/>
                <p:cNvSpPr txBox="1"/>
                <p:nvPr/>
              </p:nvSpPr>
              <p:spPr>
                <a:xfrm>
                  <a:off x="12363" y="3923"/>
                  <a:ext cx="976" cy="7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9号-创粗黑" panose="00000500000000000000" pitchFamily="2" charset="-122"/>
                      <a:ea typeface="字魂59号-创粗黑" panose="00000500000000000000" pitchFamily="2" charset="-122"/>
                      <a:cs typeface="Arial" panose="020B0604020202020204" pitchFamily="34" charset="0"/>
                    </a:rPr>
                    <a:t>02</a:t>
                  </a:r>
                  <a:endParaRPr lang="en-US" altLang="zh-CN" sz="20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字魂59号-创粗黑" panose="00000500000000000000" pitchFamily="2" charset="-122"/>
                    <a:ea typeface="字魂59号-创粗黑" panose="00000500000000000000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28" name="组合 27"/>
          <p:cNvGrpSpPr/>
          <p:nvPr/>
        </p:nvGrpSpPr>
        <p:grpSpPr>
          <a:xfrm>
            <a:off x="622757" y="5358264"/>
            <a:ext cx="8585835" cy="702310"/>
            <a:chOff x="1215" y="7610"/>
            <a:chExt cx="13521" cy="1106"/>
          </a:xfrm>
        </p:grpSpPr>
        <p:sp>
          <p:nvSpPr>
            <p:cNvPr id="29" name="文本框 28"/>
            <p:cNvSpPr txBox="1"/>
            <p:nvPr/>
          </p:nvSpPr>
          <p:spPr>
            <a:xfrm>
              <a:off x="3529" y="7873"/>
              <a:ext cx="11207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  <a:cs typeface="黑体" panose="02010609060101010101" charset="-122"/>
                </a:rPr>
                <a:t>及时用面盆水桶等装水灭火，或利用楼层内的灭火器及时扑灭火源。</a:t>
              </a:r>
              <a:endParaRPr lang="en-US" altLang="zh-CN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8号-创中黑" panose="00000500000000000000" pitchFamily="2" charset="-122"/>
                <a:ea typeface="字魂58号-创中黑" panose="00000500000000000000" pitchFamily="2" charset="-122"/>
                <a:cs typeface="黑体" panose="02010609060101010101" charset="-122"/>
              </a:endParaRP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1215" y="7610"/>
              <a:ext cx="2075" cy="1106"/>
              <a:chOff x="1215" y="2597"/>
              <a:chExt cx="2075" cy="1106"/>
            </a:xfrm>
          </p:grpSpPr>
          <p:sp>
            <p:nvSpPr>
              <p:cNvPr id="31" name="右箭头 24"/>
              <p:cNvSpPr/>
              <p:nvPr/>
            </p:nvSpPr>
            <p:spPr>
              <a:xfrm>
                <a:off x="1942" y="2847"/>
                <a:ext cx="1349" cy="607"/>
              </a:xfrm>
              <a:prstGeom prst="rightArrow">
                <a:avLst/>
              </a:prstGeom>
              <a:solidFill>
                <a:srgbClr val="C00000">
                  <a:alpha val="3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  <p:grpSp>
            <p:nvGrpSpPr>
              <p:cNvPr id="32" name="组合 31"/>
              <p:cNvGrpSpPr/>
              <p:nvPr/>
            </p:nvGrpSpPr>
            <p:grpSpPr>
              <a:xfrm>
                <a:off x="1215" y="2597"/>
                <a:ext cx="1106" cy="1106"/>
                <a:chOff x="12215" y="3648"/>
                <a:chExt cx="1272" cy="1272"/>
              </a:xfrm>
            </p:grpSpPr>
            <p:grpSp>
              <p:nvGrpSpPr>
                <p:cNvPr id="33" name="组合 32"/>
                <p:cNvGrpSpPr/>
                <p:nvPr/>
              </p:nvGrpSpPr>
              <p:grpSpPr>
                <a:xfrm>
                  <a:off x="12215" y="3648"/>
                  <a:ext cx="1272" cy="1272"/>
                  <a:chOff x="12215" y="3648"/>
                  <a:chExt cx="1272" cy="1272"/>
                </a:xfrm>
              </p:grpSpPr>
              <p:sp>
                <p:nvSpPr>
                  <p:cNvPr id="35" name="椭圆 34"/>
                  <p:cNvSpPr/>
                  <p:nvPr/>
                </p:nvSpPr>
                <p:spPr>
                  <a:xfrm>
                    <a:off x="12268" y="3701"/>
                    <a:ext cx="1167" cy="1167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  <p:sp>
                <p:nvSpPr>
                  <p:cNvPr id="36" name="椭圆 35"/>
                  <p:cNvSpPr/>
                  <p:nvPr/>
                </p:nvSpPr>
                <p:spPr>
                  <a:xfrm>
                    <a:off x="12215" y="3648"/>
                    <a:ext cx="1272" cy="1272"/>
                  </a:xfrm>
                  <a:prstGeom prst="ellipse">
                    <a:avLst/>
                  </a:prstGeom>
                  <a:no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8号-创中黑" panose="00000500000000000000" pitchFamily="2" charset="-122"/>
                      <a:ea typeface="字魂58号-创中黑" panose="00000500000000000000" pitchFamily="2" charset="-122"/>
                    </a:endParaRPr>
                  </a:p>
                </p:txBody>
              </p:sp>
            </p:grpSp>
            <p:sp>
              <p:nvSpPr>
                <p:cNvPr id="34" name="文本框 33"/>
                <p:cNvSpPr txBox="1"/>
                <p:nvPr/>
              </p:nvSpPr>
              <p:spPr>
                <a:xfrm>
                  <a:off x="12363" y="3923"/>
                  <a:ext cx="976" cy="7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字魂59号-创粗黑" panose="00000500000000000000" pitchFamily="2" charset="-122"/>
                      <a:ea typeface="字魂59号-创粗黑" panose="00000500000000000000" pitchFamily="2" charset="-122"/>
                      <a:cs typeface="Arial" panose="020B0604020202020204" pitchFamily="34" charset="0"/>
                    </a:rPr>
                    <a:t>03</a:t>
                  </a:r>
                  <a:endParaRPr lang="en-US" altLang="zh-CN" sz="20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字魂59号-创粗黑" panose="00000500000000000000" pitchFamily="2" charset="-122"/>
                    <a:ea typeface="字魂59号-创粗黑" panose="00000500000000000000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</p:grpSp>
      <p:cxnSp>
        <p:nvCxnSpPr>
          <p:cNvPr id="37" name="直接连接符 36"/>
          <p:cNvCxnSpPr/>
          <p:nvPr/>
        </p:nvCxnSpPr>
        <p:spPr>
          <a:xfrm>
            <a:off x="2201367" y="3884429"/>
            <a:ext cx="632079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2202002" y="5101089"/>
            <a:ext cx="632079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652020" y="1798520"/>
            <a:ext cx="249168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  <a:defRPr/>
            </a:pPr>
            <a:r>
              <a:rPr lang="zh-CN" altLang="en-US" sz="2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电器着火怎么办</a:t>
            </a:r>
            <a:endParaRPr lang="zh-CN" altLang="en-US" sz="2400" kern="0">
              <a:solidFill>
                <a:schemeClr val="tx1">
                  <a:lumMod val="75000"/>
                  <a:lumOff val="25000"/>
                </a:schemeClr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pic>
        <p:nvPicPr>
          <p:cNvPr id="39" name="图片 3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46762" y="989439"/>
            <a:ext cx="5657820" cy="56578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0" y="0"/>
            <a:ext cx="12192000" cy="68698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-101970" y="0"/>
            <a:ext cx="539044" cy="6858000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8544272" y="2982559"/>
            <a:ext cx="6264696" cy="6264696"/>
          </a:xfrm>
          <a:prstGeom prst="ellipse">
            <a:avLst/>
          </a:prstGeom>
          <a:solidFill>
            <a:srgbClr val="91979C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532456" y="1157137"/>
            <a:ext cx="6669743" cy="48958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7" name="组合 6"/>
          <p:cNvGrpSpPr/>
          <p:nvPr/>
        </p:nvGrpSpPr>
        <p:grpSpPr>
          <a:xfrm>
            <a:off x="6532456" y="950045"/>
            <a:ext cx="2113682" cy="1243881"/>
            <a:chOff x="4759444" y="463533"/>
            <a:chExt cx="2113682" cy="1243881"/>
          </a:xfrm>
        </p:grpSpPr>
        <p:sp>
          <p:nvSpPr>
            <p:cNvPr id="8" name="文本框 7"/>
            <p:cNvSpPr txBox="1"/>
            <p:nvPr/>
          </p:nvSpPr>
          <p:spPr>
            <a:xfrm>
              <a:off x="4880181" y="463533"/>
              <a:ext cx="18722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目录</a:t>
              </a:r>
              <a:endParaRPr lang="zh-CN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759444" y="1399637"/>
              <a:ext cx="21136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CONTENTES</a:t>
              </a:r>
              <a:endParaRPr lang="zh-CN" alt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164763" y="2488174"/>
            <a:ext cx="3949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 dirty="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</a:t>
            </a:r>
            <a:r>
              <a:rPr lang="zh-CN" altLang="en-US" sz="3200" dirty="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、学校防火常识</a:t>
            </a:r>
            <a:endParaRPr lang="zh-CN" altLang="en-US" sz="3200" dirty="0">
              <a:solidFill>
                <a:srgbClr val="9611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64763" y="1268760"/>
            <a:ext cx="3949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1</a:t>
            </a:r>
            <a:r>
              <a:rPr lang="zh-CN" altLang="en-US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、消防基本知识</a:t>
            </a:r>
            <a:endParaRPr lang="zh-CN" altLang="en-US" sz="3200">
              <a:solidFill>
                <a:srgbClr val="9611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64763" y="3707588"/>
            <a:ext cx="3949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3</a:t>
            </a:r>
            <a:r>
              <a:rPr lang="zh-CN" altLang="en-US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、家庭防火常识</a:t>
            </a:r>
            <a:endParaRPr lang="zh-CN" altLang="en-US" sz="3200">
              <a:solidFill>
                <a:srgbClr val="9611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64763" y="4927003"/>
            <a:ext cx="3949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4</a:t>
            </a:r>
            <a:r>
              <a:rPr lang="zh-CN" altLang="en-US" sz="3200">
                <a:solidFill>
                  <a:srgbClr val="96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、电器火灾预防</a:t>
            </a:r>
            <a:endParaRPr lang="zh-CN" altLang="en-US" sz="3200">
              <a:solidFill>
                <a:srgbClr val="9611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99656" y="332656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D9E0EA"/>
                </a:solidFill>
              </a:rPr>
              <a:t>https://www.ypppt.com/</a:t>
            </a:r>
            <a:endParaRPr lang="zh-CN" altLang="en-US" sz="1000" dirty="0">
              <a:solidFill>
                <a:srgbClr val="D9E0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35360" y="1412776"/>
            <a:ext cx="6033018" cy="44284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024576" y="6336533"/>
            <a:ext cx="8142847" cy="38624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954795" y="2069449"/>
            <a:ext cx="5688742" cy="2811983"/>
            <a:chOff x="1401266" y="1571063"/>
            <a:chExt cx="5688742" cy="2811983"/>
          </a:xfrm>
        </p:grpSpPr>
        <p:sp>
          <p:nvSpPr>
            <p:cNvPr id="7" name="文本框 6"/>
            <p:cNvSpPr txBox="1"/>
            <p:nvPr/>
          </p:nvSpPr>
          <p:spPr>
            <a:xfrm>
              <a:off x="2190653" y="1571063"/>
              <a:ext cx="48965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80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PART 01 </a:t>
              </a:r>
              <a:endParaRPr lang="zh-CN" altLang="en-US" sz="8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14849" y="2916059"/>
              <a:ext cx="5272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消防基本知识</a:t>
              </a:r>
              <a:endParaRPr lang="zh-CN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401266" y="3676827"/>
              <a:ext cx="5688742" cy="70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zh-CN" sz="700" spc="300">
                  <a:solidFill>
                    <a:srgbClr val="C00000"/>
                  </a:solidFill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WORK REPORT BUSINESS REPORT GENERAL BUSINESS STYLE MONTHLY REPORT ANNUAL REPORT BUSINESS PLAN PROJECT PLAN PROJECT REPORT COMPLETION REPORT</a:t>
              </a:r>
              <a:endParaRPr lang="zh-CN" altLang="en-US" sz="700" spc="300">
                <a:solidFill>
                  <a:srgbClr val="C00000"/>
                </a:solidFill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消防基本知识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869048" y="1884661"/>
            <a:ext cx="878080" cy="880403"/>
            <a:chOff x="5706647" y="1925968"/>
            <a:chExt cx="878080" cy="880403"/>
          </a:xfrm>
        </p:grpSpPr>
        <p:sp>
          <p:nvSpPr>
            <p:cNvPr id="11" name="îṣḷíḑé"/>
            <p:cNvSpPr/>
            <p:nvPr/>
          </p:nvSpPr>
          <p:spPr bwMode="auto">
            <a:xfrm>
              <a:off x="5706647" y="1925968"/>
              <a:ext cx="878080" cy="880403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ctr" anchorCtr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sz="3200">
                <a:solidFill>
                  <a:srgbClr val="FFFFFF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2" name="iṩlíďé"/>
            <p:cNvSpPr/>
            <p:nvPr/>
          </p:nvSpPr>
          <p:spPr bwMode="auto">
            <a:xfrm>
              <a:off x="5920922" y="2157053"/>
              <a:ext cx="449531" cy="418232"/>
            </a:xfrm>
            <a:custGeom>
              <a:avLst/>
              <a:gdLst>
                <a:gd name="connsiteX0" fmla="*/ 362096 w 576922"/>
                <a:gd name="connsiteY0" fmla="*/ 472751 h 536754"/>
                <a:gd name="connsiteX1" fmla="*/ 376350 w 576922"/>
                <a:gd name="connsiteY1" fmla="*/ 536754 h 536754"/>
                <a:gd name="connsiteX2" fmla="*/ 362096 w 576922"/>
                <a:gd name="connsiteY2" fmla="*/ 536754 h 536754"/>
                <a:gd name="connsiteX3" fmla="*/ 214826 w 576922"/>
                <a:gd name="connsiteY3" fmla="*/ 472751 h 536754"/>
                <a:gd name="connsiteX4" fmla="*/ 214826 w 576922"/>
                <a:gd name="connsiteY4" fmla="*/ 536754 h 536754"/>
                <a:gd name="connsiteX5" fmla="*/ 200572 w 576922"/>
                <a:gd name="connsiteY5" fmla="*/ 536754 h 536754"/>
                <a:gd name="connsiteX6" fmla="*/ 288461 w 576922"/>
                <a:gd name="connsiteY6" fmla="*/ 200761 h 536754"/>
                <a:gd name="connsiteX7" fmla="*/ 221958 w 576922"/>
                <a:gd name="connsiteY7" fmla="*/ 267171 h 536754"/>
                <a:gd name="connsiteX8" fmla="*/ 288461 w 576922"/>
                <a:gd name="connsiteY8" fmla="*/ 346317 h 536754"/>
                <a:gd name="connsiteX9" fmla="*/ 354963 w 576922"/>
                <a:gd name="connsiteY9" fmla="*/ 267171 h 536754"/>
                <a:gd name="connsiteX10" fmla="*/ 288461 w 576922"/>
                <a:gd name="connsiteY10" fmla="*/ 200761 h 536754"/>
                <a:gd name="connsiteX11" fmla="*/ 279958 w 576922"/>
                <a:gd name="connsiteY11" fmla="*/ 97355 h 536754"/>
                <a:gd name="connsiteX12" fmla="*/ 296963 w 576922"/>
                <a:gd name="connsiteY12" fmla="*/ 97355 h 536754"/>
                <a:gd name="connsiteX13" fmla="*/ 494649 w 576922"/>
                <a:gd name="connsiteY13" fmla="*/ 267626 h 536754"/>
                <a:gd name="connsiteX14" fmla="*/ 499204 w 576922"/>
                <a:gd name="connsiteY14" fmla="*/ 277481 h 536754"/>
                <a:gd name="connsiteX15" fmla="*/ 499204 w 576922"/>
                <a:gd name="connsiteY15" fmla="*/ 523715 h 536754"/>
                <a:gd name="connsiteX16" fmla="*/ 486147 w 576922"/>
                <a:gd name="connsiteY16" fmla="*/ 536754 h 536754"/>
                <a:gd name="connsiteX17" fmla="*/ 430272 w 576922"/>
                <a:gd name="connsiteY17" fmla="*/ 536754 h 536754"/>
                <a:gd name="connsiteX18" fmla="*/ 398084 w 576922"/>
                <a:gd name="connsiteY18" fmla="*/ 393017 h 536754"/>
                <a:gd name="connsiteX19" fmla="*/ 385634 w 576922"/>
                <a:gd name="connsiteY19" fmla="*/ 376035 h 536754"/>
                <a:gd name="connsiteX20" fmla="*/ 298482 w 576922"/>
                <a:gd name="connsiteY20" fmla="*/ 352231 h 536754"/>
                <a:gd name="connsiteX21" fmla="*/ 291953 w 576922"/>
                <a:gd name="connsiteY21" fmla="*/ 365270 h 536754"/>
                <a:gd name="connsiteX22" fmla="*/ 291801 w 576922"/>
                <a:gd name="connsiteY22" fmla="*/ 365270 h 536754"/>
                <a:gd name="connsiteX23" fmla="*/ 309565 w 576922"/>
                <a:gd name="connsiteY23" fmla="*/ 502943 h 536754"/>
                <a:gd name="connsiteX24" fmla="*/ 290131 w 576922"/>
                <a:gd name="connsiteY24" fmla="*/ 536754 h 536754"/>
                <a:gd name="connsiteX25" fmla="*/ 286791 w 576922"/>
                <a:gd name="connsiteY25" fmla="*/ 536754 h 536754"/>
                <a:gd name="connsiteX26" fmla="*/ 267356 w 576922"/>
                <a:gd name="connsiteY26" fmla="*/ 502943 h 536754"/>
                <a:gd name="connsiteX27" fmla="*/ 285120 w 576922"/>
                <a:gd name="connsiteY27" fmla="*/ 365270 h 536754"/>
                <a:gd name="connsiteX28" fmla="*/ 284969 w 576922"/>
                <a:gd name="connsiteY28" fmla="*/ 365270 h 536754"/>
                <a:gd name="connsiteX29" fmla="*/ 278440 w 576922"/>
                <a:gd name="connsiteY29" fmla="*/ 352231 h 536754"/>
                <a:gd name="connsiteX30" fmla="*/ 191288 w 576922"/>
                <a:gd name="connsiteY30" fmla="*/ 376035 h 536754"/>
                <a:gd name="connsiteX31" fmla="*/ 178838 w 576922"/>
                <a:gd name="connsiteY31" fmla="*/ 393017 h 536754"/>
                <a:gd name="connsiteX32" fmla="*/ 146649 w 576922"/>
                <a:gd name="connsiteY32" fmla="*/ 536754 h 536754"/>
                <a:gd name="connsiteX33" fmla="*/ 90775 w 576922"/>
                <a:gd name="connsiteY33" fmla="*/ 536754 h 536754"/>
                <a:gd name="connsiteX34" fmla="*/ 77717 w 576922"/>
                <a:gd name="connsiteY34" fmla="*/ 523715 h 536754"/>
                <a:gd name="connsiteX35" fmla="*/ 77717 w 576922"/>
                <a:gd name="connsiteY35" fmla="*/ 277481 h 536754"/>
                <a:gd name="connsiteX36" fmla="*/ 82272 w 576922"/>
                <a:gd name="connsiteY36" fmla="*/ 267626 h 536754"/>
                <a:gd name="connsiteX37" fmla="*/ 288461 w 576922"/>
                <a:gd name="connsiteY37" fmla="*/ 0 h 536754"/>
                <a:gd name="connsiteX38" fmla="*/ 305620 w 576922"/>
                <a:gd name="connsiteY38" fmla="*/ 6254 h 536754"/>
                <a:gd name="connsiteX39" fmla="*/ 567855 w 576922"/>
                <a:gd name="connsiteY39" fmla="*/ 231550 h 536754"/>
                <a:gd name="connsiteX40" fmla="*/ 570588 w 576922"/>
                <a:gd name="connsiteY40" fmla="*/ 268392 h 536754"/>
                <a:gd name="connsiteX41" fmla="*/ 550696 w 576922"/>
                <a:gd name="connsiteY41" fmla="*/ 277488 h 536754"/>
                <a:gd name="connsiteX42" fmla="*/ 533690 w 576922"/>
                <a:gd name="connsiteY42" fmla="*/ 271272 h 536754"/>
                <a:gd name="connsiteX43" fmla="*/ 288461 w 576922"/>
                <a:gd name="connsiteY43" fmla="*/ 60683 h 536754"/>
                <a:gd name="connsiteX44" fmla="*/ 43232 w 576922"/>
                <a:gd name="connsiteY44" fmla="*/ 271272 h 536754"/>
                <a:gd name="connsiteX45" fmla="*/ 6334 w 576922"/>
                <a:gd name="connsiteY45" fmla="*/ 268392 h 536754"/>
                <a:gd name="connsiteX46" fmla="*/ 9067 w 576922"/>
                <a:gd name="connsiteY46" fmla="*/ 231550 h 536754"/>
                <a:gd name="connsiteX47" fmla="*/ 271303 w 576922"/>
                <a:gd name="connsiteY47" fmla="*/ 6254 h 536754"/>
                <a:gd name="connsiteX48" fmla="*/ 288461 w 576922"/>
                <a:gd name="connsiteY48" fmla="*/ 0 h 53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576922" h="536754">
                  <a:moveTo>
                    <a:pt x="362096" y="472751"/>
                  </a:moveTo>
                  <a:lnTo>
                    <a:pt x="376350" y="536754"/>
                  </a:lnTo>
                  <a:lnTo>
                    <a:pt x="362096" y="536754"/>
                  </a:lnTo>
                  <a:close/>
                  <a:moveTo>
                    <a:pt x="214826" y="472751"/>
                  </a:moveTo>
                  <a:lnTo>
                    <a:pt x="214826" y="536754"/>
                  </a:lnTo>
                  <a:lnTo>
                    <a:pt x="200572" y="536754"/>
                  </a:lnTo>
                  <a:close/>
                  <a:moveTo>
                    <a:pt x="288461" y="200761"/>
                  </a:moveTo>
                  <a:cubicBezTo>
                    <a:pt x="251717" y="200761"/>
                    <a:pt x="221958" y="230478"/>
                    <a:pt x="221958" y="267171"/>
                  </a:cubicBezTo>
                  <a:cubicBezTo>
                    <a:pt x="221958" y="303712"/>
                    <a:pt x="251717" y="346317"/>
                    <a:pt x="288461" y="346317"/>
                  </a:cubicBezTo>
                  <a:cubicBezTo>
                    <a:pt x="325204" y="346317"/>
                    <a:pt x="354963" y="303712"/>
                    <a:pt x="354963" y="267171"/>
                  </a:cubicBezTo>
                  <a:cubicBezTo>
                    <a:pt x="354963" y="230478"/>
                    <a:pt x="325204" y="200761"/>
                    <a:pt x="288461" y="200761"/>
                  </a:cubicBezTo>
                  <a:close/>
                  <a:moveTo>
                    <a:pt x="279958" y="97355"/>
                  </a:moveTo>
                  <a:cubicBezTo>
                    <a:pt x="284817" y="93109"/>
                    <a:pt x="292105" y="93109"/>
                    <a:pt x="296963" y="97355"/>
                  </a:cubicBezTo>
                  <a:lnTo>
                    <a:pt x="494649" y="267626"/>
                  </a:lnTo>
                  <a:cubicBezTo>
                    <a:pt x="497534" y="270052"/>
                    <a:pt x="499204" y="273691"/>
                    <a:pt x="499204" y="277481"/>
                  </a:cubicBezTo>
                  <a:lnTo>
                    <a:pt x="499204" y="523715"/>
                  </a:lnTo>
                  <a:cubicBezTo>
                    <a:pt x="499204" y="530993"/>
                    <a:pt x="493283" y="536754"/>
                    <a:pt x="486147" y="536754"/>
                  </a:cubicBezTo>
                  <a:lnTo>
                    <a:pt x="430272" y="536754"/>
                  </a:lnTo>
                  <a:lnTo>
                    <a:pt x="398084" y="393017"/>
                  </a:lnTo>
                  <a:cubicBezTo>
                    <a:pt x="396414" y="386194"/>
                    <a:pt x="392314" y="379826"/>
                    <a:pt x="385634" y="376035"/>
                  </a:cubicBezTo>
                  <a:cubicBezTo>
                    <a:pt x="383963" y="375126"/>
                    <a:pt x="346916" y="354808"/>
                    <a:pt x="298482" y="352231"/>
                  </a:cubicBezTo>
                  <a:lnTo>
                    <a:pt x="291953" y="365270"/>
                  </a:lnTo>
                  <a:lnTo>
                    <a:pt x="291801" y="365270"/>
                  </a:lnTo>
                  <a:lnTo>
                    <a:pt x="309565" y="502943"/>
                  </a:lnTo>
                  <a:lnTo>
                    <a:pt x="290131" y="536754"/>
                  </a:lnTo>
                  <a:lnTo>
                    <a:pt x="286791" y="536754"/>
                  </a:lnTo>
                  <a:lnTo>
                    <a:pt x="267356" y="502943"/>
                  </a:lnTo>
                  <a:lnTo>
                    <a:pt x="285120" y="365270"/>
                  </a:lnTo>
                  <a:lnTo>
                    <a:pt x="284969" y="365270"/>
                  </a:lnTo>
                  <a:lnTo>
                    <a:pt x="278440" y="352231"/>
                  </a:lnTo>
                  <a:cubicBezTo>
                    <a:pt x="229853" y="354808"/>
                    <a:pt x="192958" y="375126"/>
                    <a:pt x="191288" y="376035"/>
                  </a:cubicBezTo>
                  <a:cubicBezTo>
                    <a:pt x="184607" y="379826"/>
                    <a:pt x="180508" y="386194"/>
                    <a:pt x="178838" y="393017"/>
                  </a:cubicBezTo>
                  <a:lnTo>
                    <a:pt x="146649" y="536754"/>
                  </a:lnTo>
                  <a:lnTo>
                    <a:pt x="90775" y="536754"/>
                  </a:lnTo>
                  <a:cubicBezTo>
                    <a:pt x="83639" y="536754"/>
                    <a:pt x="77717" y="530993"/>
                    <a:pt x="77717" y="523715"/>
                  </a:cubicBezTo>
                  <a:lnTo>
                    <a:pt x="77717" y="277481"/>
                  </a:lnTo>
                  <a:cubicBezTo>
                    <a:pt x="77717" y="273691"/>
                    <a:pt x="79387" y="270052"/>
                    <a:pt x="82272" y="267626"/>
                  </a:cubicBezTo>
                  <a:close/>
                  <a:moveTo>
                    <a:pt x="288461" y="0"/>
                  </a:moveTo>
                  <a:cubicBezTo>
                    <a:pt x="294573" y="0"/>
                    <a:pt x="300685" y="2085"/>
                    <a:pt x="305620" y="6254"/>
                  </a:cubicBezTo>
                  <a:lnTo>
                    <a:pt x="567855" y="231550"/>
                  </a:lnTo>
                  <a:cubicBezTo>
                    <a:pt x="578787" y="240950"/>
                    <a:pt x="580002" y="257476"/>
                    <a:pt x="570588" y="268392"/>
                  </a:cubicBezTo>
                  <a:cubicBezTo>
                    <a:pt x="565425" y="274456"/>
                    <a:pt x="558137" y="277488"/>
                    <a:pt x="550696" y="277488"/>
                  </a:cubicBezTo>
                  <a:cubicBezTo>
                    <a:pt x="544623" y="277488"/>
                    <a:pt x="538549" y="275517"/>
                    <a:pt x="533690" y="271272"/>
                  </a:cubicBezTo>
                  <a:lnTo>
                    <a:pt x="288461" y="60683"/>
                  </a:lnTo>
                  <a:lnTo>
                    <a:pt x="43232" y="271272"/>
                  </a:lnTo>
                  <a:cubicBezTo>
                    <a:pt x="32299" y="280672"/>
                    <a:pt x="15748" y="279459"/>
                    <a:pt x="6334" y="268392"/>
                  </a:cubicBezTo>
                  <a:cubicBezTo>
                    <a:pt x="-3080" y="257476"/>
                    <a:pt x="-1865" y="240950"/>
                    <a:pt x="9067" y="231550"/>
                  </a:cubicBezTo>
                  <a:lnTo>
                    <a:pt x="271303" y="6254"/>
                  </a:lnTo>
                  <a:cubicBezTo>
                    <a:pt x="276238" y="2085"/>
                    <a:pt x="282350" y="0"/>
                    <a:pt x="28846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869048" y="3420162"/>
            <a:ext cx="878080" cy="880403"/>
            <a:chOff x="5706647" y="3404914"/>
            <a:chExt cx="878080" cy="880403"/>
          </a:xfrm>
        </p:grpSpPr>
        <p:sp>
          <p:nvSpPr>
            <p:cNvPr id="14" name="ïṧ1îdê"/>
            <p:cNvSpPr/>
            <p:nvPr/>
          </p:nvSpPr>
          <p:spPr bwMode="auto">
            <a:xfrm>
              <a:off x="5706647" y="3404914"/>
              <a:ext cx="878080" cy="880403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ctr" anchorCtr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sz="3200">
                <a:solidFill>
                  <a:srgbClr val="FFFFFF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5" name="îṩ1íḋê"/>
            <p:cNvSpPr/>
            <p:nvPr/>
          </p:nvSpPr>
          <p:spPr bwMode="auto">
            <a:xfrm>
              <a:off x="5920922" y="3635999"/>
              <a:ext cx="449531" cy="418232"/>
            </a:xfrm>
            <a:custGeom>
              <a:avLst/>
              <a:gdLst>
                <a:gd name="connsiteX0" fmla="*/ 362096 w 576922"/>
                <a:gd name="connsiteY0" fmla="*/ 472751 h 536754"/>
                <a:gd name="connsiteX1" fmla="*/ 376350 w 576922"/>
                <a:gd name="connsiteY1" fmla="*/ 536754 h 536754"/>
                <a:gd name="connsiteX2" fmla="*/ 362096 w 576922"/>
                <a:gd name="connsiteY2" fmla="*/ 536754 h 536754"/>
                <a:gd name="connsiteX3" fmla="*/ 214826 w 576922"/>
                <a:gd name="connsiteY3" fmla="*/ 472751 h 536754"/>
                <a:gd name="connsiteX4" fmla="*/ 214826 w 576922"/>
                <a:gd name="connsiteY4" fmla="*/ 536754 h 536754"/>
                <a:gd name="connsiteX5" fmla="*/ 200572 w 576922"/>
                <a:gd name="connsiteY5" fmla="*/ 536754 h 536754"/>
                <a:gd name="connsiteX6" fmla="*/ 288461 w 576922"/>
                <a:gd name="connsiteY6" fmla="*/ 200761 h 536754"/>
                <a:gd name="connsiteX7" fmla="*/ 221958 w 576922"/>
                <a:gd name="connsiteY7" fmla="*/ 267171 h 536754"/>
                <a:gd name="connsiteX8" fmla="*/ 288461 w 576922"/>
                <a:gd name="connsiteY8" fmla="*/ 346317 h 536754"/>
                <a:gd name="connsiteX9" fmla="*/ 354963 w 576922"/>
                <a:gd name="connsiteY9" fmla="*/ 267171 h 536754"/>
                <a:gd name="connsiteX10" fmla="*/ 288461 w 576922"/>
                <a:gd name="connsiteY10" fmla="*/ 200761 h 536754"/>
                <a:gd name="connsiteX11" fmla="*/ 279958 w 576922"/>
                <a:gd name="connsiteY11" fmla="*/ 97355 h 536754"/>
                <a:gd name="connsiteX12" fmla="*/ 296963 w 576922"/>
                <a:gd name="connsiteY12" fmla="*/ 97355 h 536754"/>
                <a:gd name="connsiteX13" fmla="*/ 494649 w 576922"/>
                <a:gd name="connsiteY13" fmla="*/ 267626 h 536754"/>
                <a:gd name="connsiteX14" fmla="*/ 499204 w 576922"/>
                <a:gd name="connsiteY14" fmla="*/ 277481 h 536754"/>
                <a:gd name="connsiteX15" fmla="*/ 499204 w 576922"/>
                <a:gd name="connsiteY15" fmla="*/ 523715 h 536754"/>
                <a:gd name="connsiteX16" fmla="*/ 486147 w 576922"/>
                <a:gd name="connsiteY16" fmla="*/ 536754 h 536754"/>
                <a:gd name="connsiteX17" fmla="*/ 430272 w 576922"/>
                <a:gd name="connsiteY17" fmla="*/ 536754 h 536754"/>
                <a:gd name="connsiteX18" fmla="*/ 398084 w 576922"/>
                <a:gd name="connsiteY18" fmla="*/ 393017 h 536754"/>
                <a:gd name="connsiteX19" fmla="*/ 385634 w 576922"/>
                <a:gd name="connsiteY19" fmla="*/ 376035 h 536754"/>
                <a:gd name="connsiteX20" fmla="*/ 298482 w 576922"/>
                <a:gd name="connsiteY20" fmla="*/ 352231 h 536754"/>
                <a:gd name="connsiteX21" fmla="*/ 291953 w 576922"/>
                <a:gd name="connsiteY21" fmla="*/ 365270 h 536754"/>
                <a:gd name="connsiteX22" fmla="*/ 291801 w 576922"/>
                <a:gd name="connsiteY22" fmla="*/ 365270 h 536754"/>
                <a:gd name="connsiteX23" fmla="*/ 309565 w 576922"/>
                <a:gd name="connsiteY23" fmla="*/ 502943 h 536754"/>
                <a:gd name="connsiteX24" fmla="*/ 290131 w 576922"/>
                <a:gd name="connsiteY24" fmla="*/ 536754 h 536754"/>
                <a:gd name="connsiteX25" fmla="*/ 286791 w 576922"/>
                <a:gd name="connsiteY25" fmla="*/ 536754 h 536754"/>
                <a:gd name="connsiteX26" fmla="*/ 267356 w 576922"/>
                <a:gd name="connsiteY26" fmla="*/ 502943 h 536754"/>
                <a:gd name="connsiteX27" fmla="*/ 285120 w 576922"/>
                <a:gd name="connsiteY27" fmla="*/ 365270 h 536754"/>
                <a:gd name="connsiteX28" fmla="*/ 284969 w 576922"/>
                <a:gd name="connsiteY28" fmla="*/ 365270 h 536754"/>
                <a:gd name="connsiteX29" fmla="*/ 278440 w 576922"/>
                <a:gd name="connsiteY29" fmla="*/ 352231 h 536754"/>
                <a:gd name="connsiteX30" fmla="*/ 191288 w 576922"/>
                <a:gd name="connsiteY30" fmla="*/ 376035 h 536754"/>
                <a:gd name="connsiteX31" fmla="*/ 178838 w 576922"/>
                <a:gd name="connsiteY31" fmla="*/ 393017 h 536754"/>
                <a:gd name="connsiteX32" fmla="*/ 146649 w 576922"/>
                <a:gd name="connsiteY32" fmla="*/ 536754 h 536754"/>
                <a:gd name="connsiteX33" fmla="*/ 90775 w 576922"/>
                <a:gd name="connsiteY33" fmla="*/ 536754 h 536754"/>
                <a:gd name="connsiteX34" fmla="*/ 77717 w 576922"/>
                <a:gd name="connsiteY34" fmla="*/ 523715 h 536754"/>
                <a:gd name="connsiteX35" fmla="*/ 77717 w 576922"/>
                <a:gd name="connsiteY35" fmla="*/ 277481 h 536754"/>
                <a:gd name="connsiteX36" fmla="*/ 82272 w 576922"/>
                <a:gd name="connsiteY36" fmla="*/ 267626 h 536754"/>
                <a:gd name="connsiteX37" fmla="*/ 288461 w 576922"/>
                <a:gd name="connsiteY37" fmla="*/ 0 h 536754"/>
                <a:gd name="connsiteX38" fmla="*/ 305620 w 576922"/>
                <a:gd name="connsiteY38" fmla="*/ 6254 h 536754"/>
                <a:gd name="connsiteX39" fmla="*/ 567855 w 576922"/>
                <a:gd name="connsiteY39" fmla="*/ 231550 h 536754"/>
                <a:gd name="connsiteX40" fmla="*/ 570588 w 576922"/>
                <a:gd name="connsiteY40" fmla="*/ 268392 h 536754"/>
                <a:gd name="connsiteX41" fmla="*/ 550696 w 576922"/>
                <a:gd name="connsiteY41" fmla="*/ 277488 h 536754"/>
                <a:gd name="connsiteX42" fmla="*/ 533690 w 576922"/>
                <a:gd name="connsiteY42" fmla="*/ 271272 h 536754"/>
                <a:gd name="connsiteX43" fmla="*/ 288461 w 576922"/>
                <a:gd name="connsiteY43" fmla="*/ 60683 h 536754"/>
                <a:gd name="connsiteX44" fmla="*/ 43232 w 576922"/>
                <a:gd name="connsiteY44" fmla="*/ 271272 h 536754"/>
                <a:gd name="connsiteX45" fmla="*/ 6334 w 576922"/>
                <a:gd name="connsiteY45" fmla="*/ 268392 h 536754"/>
                <a:gd name="connsiteX46" fmla="*/ 9067 w 576922"/>
                <a:gd name="connsiteY46" fmla="*/ 231550 h 536754"/>
                <a:gd name="connsiteX47" fmla="*/ 271303 w 576922"/>
                <a:gd name="connsiteY47" fmla="*/ 6254 h 536754"/>
                <a:gd name="connsiteX48" fmla="*/ 288461 w 576922"/>
                <a:gd name="connsiteY48" fmla="*/ 0 h 53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576922" h="536754">
                  <a:moveTo>
                    <a:pt x="362096" y="472751"/>
                  </a:moveTo>
                  <a:lnTo>
                    <a:pt x="376350" y="536754"/>
                  </a:lnTo>
                  <a:lnTo>
                    <a:pt x="362096" y="536754"/>
                  </a:lnTo>
                  <a:close/>
                  <a:moveTo>
                    <a:pt x="214826" y="472751"/>
                  </a:moveTo>
                  <a:lnTo>
                    <a:pt x="214826" y="536754"/>
                  </a:lnTo>
                  <a:lnTo>
                    <a:pt x="200572" y="536754"/>
                  </a:lnTo>
                  <a:close/>
                  <a:moveTo>
                    <a:pt x="288461" y="200761"/>
                  </a:moveTo>
                  <a:cubicBezTo>
                    <a:pt x="251717" y="200761"/>
                    <a:pt x="221958" y="230478"/>
                    <a:pt x="221958" y="267171"/>
                  </a:cubicBezTo>
                  <a:cubicBezTo>
                    <a:pt x="221958" y="303712"/>
                    <a:pt x="251717" y="346317"/>
                    <a:pt x="288461" y="346317"/>
                  </a:cubicBezTo>
                  <a:cubicBezTo>
                    <a:pt x="325204" y="346317"/>
                    <a:pt x="354963" y="303712"/>
                    <a:pt x="354963" y="267171"/>
                  </a:cubicBezTo>
                  <a:cubicBezTo>
                    <a:pt x="354963" y="230478"/>
                    <a:pt x="325204" y="200761"/>
                    <a:pt x="288461" y="200761"/>
                  </a:cubicBezTo>
                  <a:close/>
                  <a:moveTo>
                    <a:pt x="279958" y="97355"/>
                  </a:moveTo>
                  <a:cubicBezTo>
                    <a:pt x="284817" y="93109"/>
                    <a:pt x="292105" y="93109"/>
                    <a:pt x="296963" y="97355"/>
                  </a:cubicBezTo>
                  <a:lnTo>
                    <a:pt x="494649" y="267626"/>
                  </a:lnTo>
                  <a:cubicBezTo>
                    <a:pt x="497534" y="270052"/>
                    <a:pt x="499204" y="273691"/>
                    <a:pt x="499204" y="277481"/>
                  </a:cubicBezTo>
                  <a:lnTo>
                    <a:pt x="499204" y="523715"/>
                  </a:lnTo>
                  <a:cubicBezTo>
                    <a:pt x="499204" y="530993"/>
                    <a:pt x="493283" y="536754"/>
                    <a:pt x="486147" y="536754"/>
                  </a:cubicBezTo>
                  <a:lnTo>
                    <a:pt x="430272" y="536754"/>
                  </a:lnTo>
                  <a:lnTo>
                    <a:pt x="398084" y="393017"/>
                  </a:lnTo>
                  <a:cubicBezTo>
                    <a:pt x="396414" y="386194"/>
                    <a:pt x="392314" y="379826"/>
                    <a:pt x="385634" y="376035"/>
                  </a:cubicBezTo>
                  <a:cubicBezTo>
                    <a:pt x="383963" y="375126"/>
                    <a:pt x="346916" y="354808"/>
                    <a:pt x="298482" y="352231"/>
                  </a:cubicBezTo>
                  <a:lnTo>
                    <a:pt x="291953" y="365270"/>
                  </a:lnTo>
                  <a:lnTo>
                    <a:pt x="291801" y="365270"/>
                  </a:lnTo>
                  <a:lnTo>
                    <a:pt x="309565" y="502943"/>
                  </a:lnTo>
                  <a:lnTo>
                    <a:pt x="290131" y="536754"/>
                  </a:lnTo>
                  <a:lnTo>
                    <a:pt x="286791" y="536754"/>
                  </a:lnTo>
                  <a:lnTo>
                    <a:pt x="267356" y="502943"/>
                  </a:lnTo>
                  <a:lnTo>
                    <a:pt x="285120" y="365270"/>
                  </a:lnTo>
                  <a:lnTo>
                    <a:pt x="284969" y="365270"/>
                  </a:lnTo>
                  <a:lnTo>
                    <a:pt x="278440" y="352231"/>
                  </a:lnTo>
                  <a:cubicBezTo>
                    <a:pt x="229853" y="354808"/>
                    <a:pt x="192958" y="375126"/>
                    <a:pt x="191288" y="376035"/>
                  </a:cubicBezTo>
                  <a:cubicBezTo>
                    <a:pt x="184607" y="379826"/>
                    <a:pt x="180508" y="386194"/>
                    <a:pt x="178838" y="393017"/>
                  </a:cubicBezTo>
                  <a:lnTo>
                    <a:pt x="146649" y="536754"/>
                  </a:lnTo>
                  <a:lnTo>
                    <a:pt x="90775" y="536754"/>
                  </a:lnTo>
                  <a:cubicBezTo>
                    <a:pt x="83639" y="536754"/>
                    <a:pt x="77717" y="530993"/>
                    <a:pt x="77717" y="523715"/>
                  </a:cubicBezTo>
                  <a:lnTo>
                    <a:pt x="77717" y="277481"/>
                  </a:lnTo>
                  <a:cubicBezTo>
                    <a:pt x="77717" y="273691"/>
                    <a:pt x="79387" y="270052"/>
                    <a:pt x="82272" y="267626"/>
                  </a:cubicBezTo>
                  <a:close/>
                  <a:moveTo>
                    <a:pt x="288461" y="0"/>
                  </a:moveTo>
                  <a:cubicBezTo>
                    <a:pt x="294573" y="0"/>
                    <a:pt x="300685" y="2085"/>
                    <a:pt x="305620" y="6254"/>
                  </a:cubicBezTo>
                  <a:lnTo>
                    <a:pt x="567855" y="231550"/>
                  </a:lnTo>
                  <a:cubicBezTo>
                    <a:pt x="578787" y="240950"/>
                    <a:pt x="580002" y="257476"/>
                    <a:pt x="570588" y="268392"/>
                  </a:cubicBezTo>
                  <a:cubicBezTo>
                    <a:pt x="565425" y="274456"/>
                    <a:pt x="558137" y="277488"/>
                    <a:pt x="550696" y="277488"/>
                  </a:cubicBezTo>
                  <a:cubicBezTo>
                    <a:pt x="544623" y="277488"/>
                    <a:pt x="538549" y="275517"/>
                    <a:pt x="533690" y="271272"/>
                  </a:cubicBezTo>
                  <a:lnTo>
                    <a:pt x="288461" y="60683"/>
                  </a:lnTo>
                  <a:lnTo>
                    <a:pt x="43232" y="271272"/>
                  </a:lnTo>
                  <a:cubicBezTo>
                    <a:pt x="32299" y="280672"/>
                    <a:pt x="15748" y="279459"/>
                    <a:pt x="6334" y="268392"/>
                  </a:cubicBezTo>
                  <a:cubicBezTo>
                    <a:pt x="-3080" y="257476"/>
                    <a:pt x="-1865" y="240950"/>
                    <a:pt x="9067" y="231550"/>
                  </a:cubicBezTo>
                  <a:lnTo>
                    <a:pt x="271303" y="6254"/>
                  </a:lnTo>
                  <a:cubicBezTo>
                    <a:pt x="276238" y="2085"/>
                    <a:pt x="282350" y="0"/>
                    <a:pt x="28846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69048" y="4955662"/>
            <a:ext cx="878080" cy="880403"/>
            <a:chOff x="5706647" y="4996969"/>
            <a:chExt cx="878080" cy="880403"/>
          </a:xfrm>
        </p:grpSpPr>
        <p:sp>
          <p:nvSpPr>
            <p:cNvPr id="17" name="ïšlïḓe"/>
            <p:cNvSpPr/>
            <p:nvPr/>
          </p:nvSpPr>
          <p:spPr bwMode="auto">
            <a:xfrm>
              <a:off x="5706647" y="4996969"/>
              <a:ext cx="878080" cy="880403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ctr" anchorCtr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sz="3200">
                <a:solidFill>
                  <a:srgbClr val="FFFFFF"/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8" name="íSľiḍê"/>
            <p:cNvSpPr/>
            <p:nvPr/>
          </p:nvSpPr>
          <p:spPr bwMode="auto">
            <a:xfrm>
              <a:off x="5920922" y="5228054"/>
              <a:ext cx="449531" cy="418232"/>
            </a:xfrm>
            <a:custGeom>
              <a:avLst/>
              <a:gdLst>
                <a:gd name="connsiteX0" fmla="*/ 362096 w 576922"/>
                <a:gd name="connsiteY0" fmla="*/ 472751 h 536754"/>
                <a:gd name="connsiteX1" fmla="*/ 376350 w 576922"/>
                <a:gd name="connsiteY1" fmla="*/ 536754 h 536754"/>
                <a:gd name="connsiteX2" fmla="*/ 362096 w 576922"/>
                <a:gd name="connsiteY2" fmla="*/ 536754 h 536754"/>
                <a:gd name="connsiteX3" fmla="*/ 214826 w 576922"/>
                <a:gd name="connsiteY3" fmla="*/ 472751 h 536754"/>
                <a:gd name="connsiteX4" fmla="*/ 214826 w 576922"/>
                <a:gd name="connsiteY4" fmla="*/ 536754 h 536754"/>
                <a:gd name="connsiteX5" fmla="*/ 200572 w 576922"/>
                <a:gd name="connsiteY5" fmla="*/ 536754 h 536754"/>
                <a:gd name="connsiteX6" fmla="*/ 288461 w 576922"/>
                <a:gd name="connsiteY6" fmla="*/ 200761 h 536754"/>
                <a:gd name="connsiteX7" fmla="*/ 221958 w 576922"/>
                <a:gd name="connsiteY7" fmla="*/ 267171 h 536754"/>
                <a:gd name="connsiteX8" fmla="*/ 288461 w 576922"/>
                <a:gd name="connsiteY8" fmla="*/ 346317 h 536754"/>
                <a:gd name="connsiteX9" fmla="*/ 354963 w 576922"/>
                <a:gd name="connsiteY9" fmla="*/ 267171 h 536754"/>
                <a:gd name="connsiteX10" fmla="*/ 288461 w 576922"/>
                <a:gd name="connsiteY10" fmla="*/ 200761 h 536754"/>
                <a:gd name="connsiteX11" fmla="*/ 279958 w 576922"/>
                <a:gd name="connsiteY11" fmla="*/ 97355 h 536754"/>
                <a:gd name="connsiteX12" fmla="*/ 296963 w 576922"/>
                <a:gd name="connsiteY12" fmla="*/ 97355 h 536754"/>
                <a:gd name="connsiteX13" fmla="*/ 494649 w 576922"/>
                <a:gd name="connsiteY13" fmla="*/ 267626 h 536754"/>
                <a:gd name="connsiteX14" fmla="*/ 499204 w 576922"/>
                <a:gd name="connsiteY14" fmla="*/ 277481 h 536754"/>
                <a:gd name="connsiteX15" fmla="*/ 499204 w 576922"/>
                <a:gd name="connsiteY15" fmla="*/ 523715 h 536754"/>
                <a:gd name="connsiteX16" fmla="*/ 486147 w 576922"/>
                <a:gd name="connsiteY16" fmla="*/ 536754 h 536754"/>
                <a:gd name="connsiteX17" fmla="*/ 430272 w 576922"/>
                <a:gd name="connsiteY17" fmla="*/ 536754 h 536754"/>
                <a:gd name="connsiteX18" fmla="*/ 398084 w 576922"/>
                <a:gd name="connsiteY18" fmla="*/ 393017 h 536754"/>
                <a:gd name="connsiteX19" fmla="*/ 385634 w 576922"/>
                <a:gd name="connsiteY19" fmla="*/ 376035 h 536754"/>
                <a:gd name="connsiteX20" fmla="*/ 298482 w 576922"/>
                <a:gd name="connsiteY20" fmla="*/ 352231 h 536754"/>
                <a:gd name="connsiteX21" fmla="*/ 291953 w 576922"/>
                <a:gd name="connsiteY21" fmla="*/ 365270 h 536754"/>
                <a:gd name="connsiteX22" fmla="*/ 291801 w 576922"/>
                <a:gd name="connsiteY22" fmla="*/ 365270 h 536754"/>
                <a:gd name="connsiteX23" fmla="*/ 309565 w 576922"/>
                <a:gd name="connsiteY23" fmla="*/ 502943 h 536754"/>
                <a:gd name="connsiteX24" fmla="*/ 290131 w 576922"/>
                <a:gd name="connsiteY24" fmla="*/ 536754 h 536754"/>
                <a:gd name="connsiteX25" fmla="*/ 286791 w 576922"/>
                <a:gd name="connsiteY25" fmla="*/ 536754 h 536754"/>
                <a:gd name="connsiteX26" fmla="*/ 267356 w 576922"/>
                <a:gd name="connsiteY26" fmla="*/ 502943 h 536754"/>
                <a:gd name="connsiteX27" fmla="*/ 285120 w 576922"/>
                <a:gd name="connsiteY27" fmla="*/ 365270 h 536754"/>
                <a:gd name="connsiteX28" fmla="*/ 284969 w 576922"/>
                <a:gd name="connsiteY28" fmla="*/ 365270 h 536754"/>
                <a:gd name="connsiteX29" fmla="*/ 278440 w 576922"/>
                <a:gd name="connsiteY29" fmla="*/ 352231 h 536754"/>
                <a:gd name="connsiteX30" fmla="*/ 191288 w 576922"/>
                <a:gd name="connsiteY30" fmla="*/ 376035 h 536754"/>
                <a:gd name="connsiteX31" fmla="*/ 178838 w 576922"/>
                <a:gd name="connsiteY31" fmla="*/ 393017 h 536754"/>
                <a:gd name="connsiteX32" fmla="*/ 146649 w 576922"/>
                <a:gd name="connsiteY32" fmla="*/ 536754 h 536754"/>
                <a:gd name="connsiteX33" fmla="*/ 90775 w 576922"/>
                <a:gd name="connsiteY33" fmla="*/ 536754 h 536754"/>
                <a:gd name="connsiteX34" fmla="*/ 77717 w 576922"/>
                <a:gd name="connsiteY34" fmla="*/ 523715 h 536754"/>
                <a:gd name="connsiteX35" fmla="*/ 77717 w 576922"/>
                <a:gd name="connsiteY35" fmla="*/ 277481 h 536754"/>
                <a:gd name="connsiteX36" fmla="*/ 82272 w 576922"/>
                <a:gd name="connsiteY36" fmla="*/ 267626 h 536754"/>
                <a:gd name="connsiteX37" fmla="*/ 288461 w 576922"/>
                <a:gd name="connsiteY37" fmla="*/ 0 h 536754"/>
                <a:gd name="connsiteX38" fmla="*/ 305620 w 576922"/>
                <a:gd name="connsiteY38" fmla="*/ 6254 h 536754"/>
                <a:gd name="connsiteX39" fmla="*/ 567855 w 576922"/>
                <a:gd name="connsiteY39" fmla="*/ 231550 h 536754"/>
                <a:gd name="connsiteX40" fmla="*/ 570588 w 576922"/>
                <a:gd name="connsiteY40" fmla="*/ 268392 h 536754"/>
                <a:gd name="connsiteX41" fmla="*/ 550696 w 576922"/>
                <a:gd name="connsiteY41" fmla="*/ 277488 h 536754"/>
                <a:gd name="connsiteX42" fmla="*/ 533690 w 576922"/>
                <a:gd name="connsiteY42" fmla="*/ 271272 h 536754"/>
                <a:gd name="connsiteX43" fmla="*/ 288461 w 576922"/>
                <a:gd name="connsiteY43" fmla="*/ 60683 h 536754"/>
                <a:gd name="connsiteX44" fmla="*/ 43232 w 576922"/>
                <a:gd name="connsiteY44" fmla="*/ 271272 h 536754"/>
                <a:gd name="connsiteX45" fmla="*/ 6334 w 576922"/>
                <a:gd name="connsiteY45" fmla="*/ 268392 h 536754"/>
                <a:gd name="connsiteX46" fmla="*/ 9067 w 576922"/>
                <a:gd name="connsiteY46" fmla="*/ 231550 h 536754"/>
                <a:gd name="connsiteX47" fmla="*/ 271303 w 576922"/>
                <a:gd name="connsiteY47" fmla="*/ 6254 h 536754"/>
                <a:gd name="connsiteX48" fmla="*/ 288461 w 576922"/>
                <a:gd name="connsiteY48" fmla="*/ 0 h 53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576922" h="536754">
                  <a:moveTo>
                    <a:pt x="362096" y="472751"/>
                  </a:moveTo>
                  <a:lnTo>
                    <a:pt x="376350" y="536754"/>
                  </a:lnTo>
                  <a:lnTo>
                    <a:pt x="362096" y="536754"/>
                  </a:lnTo>
                  <a:close/>
                  <a:moveTo>
                    <a:pt x="214826" y="472751"/>
                  </a:moveTo>
                  <a:lnTo>
                    <a:pt x="214826" y="536754"/>
                  </a:lnTo>
                  <a:lnTo>
                    <a:pt x="200572" y="536754"/>
                  </a:lnTo>
                  <a:close/>
                  <a:moveTo>
                    <a:pt x="288461" y="200761"/>
                  </a:moveTo>
                  <a:cubicBezTo>
                    <a:pt x="251717" y="200761"/>
                    <a:pt x="221958" y="230478"/>
                    <a:pt x="221958" y="267171"/>
                  </a:cubicBezTo>
                  <a:cubicBezTo>
                    <a:pt x="221958" y="303712"/>
                    <a:pt x="251717" y="346317"/>
                    <a:pt x="288461" y="346317"/>
                  </a:cubicBezTo>
                  <a:cubicBezTo>
                    <a:pt x="325204" y="346317"/>
                    <a:pt x="354963" y="303712"/>
                    <a:pt x="354963" y="267171"/>
                  </a:cubicBezTo>
                  <a:cubicBezTo>
                    <a:pt x="354963" y="230478"/>
                    <a:pt x="325204" y="200761"/>
                    <a:pt x="288461" y="200761"/>
                  </a:cubicBezTo>
                  <a:close/>
                  <a:moveTo>
                    <a:pt x="279958" y="97355"/>
                  </a:moveTo>
                  <a:cubicBezTo>
                    <a:pt x="284817" y="93109"/>
                    <a:pt x="292105" y="93109"/>
                    <a:pt x="296963" y="97355"/>
                  </a:cubicBezTo>
                  <a:lnTo>
                    <a:pt x="494649" y="267626"/>
                  </a:lnTo>
                  <a:cubicBezTo>
                    <a:pt x="497534" y="270052"/>
                    <a:pt x="499204" y="273691"/>
                    <a:pt x="499204" y="277481"/>
                  </a:cubicBezTo>
                  <a:lnTo>
                    <a:pt x="499204" y="523715"/>
                  </a:lnTo>
                  <a:cubicBezTo>
                    <a:pt x="499204" y="530993"/>
                    <a:pt x="493283" y="536754"/>
                    <a:pt x="486147" y="536754"/>
                  </a:cubicBezTo>
                  <a:lnTo>
                    <a:pt x="430272" y="536754"/>
                  </a:lnTo>
                  <a:lnTo>
                    <a:pt x="398084" y="393017"/>
                  </a:lnTo>
                  <a:cubicBezTo>
                    <a:pt x="396414" y="386194"/>
                    <a:pt x="392314" y="379826"/>
                    <a:pt x="385634" y="376035"/>
                  </a:cubicBezTo>
                  <a:cubicBezTo>
                    <a:pt x="383963" y="375126"/>
                    <a:pt x="346916" y="354808"/>
                    <a:pt x="298482" y="352231"/>
                  </a:cubicBezTo>
                  <a:lnTo>
                    <a:pt x="291953" y="365270"/>
                  </a:lnTo>
                  <a:lnTo>
                    <a:pt x="291801" y="365270"/>
                  </a:lnTo>
                  <a:lnTo>
                    <a:pt x="309565" y="502943"/>
                  </a:lnTo>
                  <a:lnTo>
                    <a:pt x="290131" y="536754"/>
                  </a:lnTo>
                  <a:lnTo>
                    <a:pt x="286791" y="536754"/>
                  </a:lnTo>
                  <a:lnTo>
                    <a:pt x="267356" y="502943"/>
                  </a:lnTo>
                  <a:lnTo>
                    <a:pt x="285120" y="365270"/>
                  </a:lnTo>
                  <a:lnTo>
                    <a:pt x="284969" y="365270"/>
                  </a:lnTo>
                  <a:lnTo>
                    <a:pt x="278440" y="352231"/>
                  </a:lnTo>
                  <a:cubicBezTo>
                    <a:pt x="229853" y="354808"/>
                    <a:pt x="192958" y="375126"/>
                    <a:pt x="191288" y="376035"/>
                  </a:cubicBezTo>
                  <a:cubicBezTo>
                    <a:pt x="184607" y="379826"/>
                    <a:pt x="180508" y="386194"/>
                    <a:pt x="178838" y="393017"/>
                  </a:cubicBezTo>
                  <a:lnTo>
                    <a:pt x="146649" y="536754"/>
                  </a:lnTo>
                  <a:lnTo>
                    <a:pt x="90775" y="536754"/>
                  </a:lnTo>
                  <a:cubicBezTo>
                    <a:pt x="83639" y="536754"/>
                    <a:pt x="77717" y="530993"/>
                    <a:pt x="77717" y="523715"/>
                  </a:cubicBezTo>
                  <a:lnTo>
                    <a:pt x="77717" y="277481"/>
                  </a:lnTo>
                  <a:cubicBezTo>
                    <a:pt x="77717" y="273691"/>
                    <a:pt x="79387" y="270052"/>
                    <a:pt x="82272" y="267626"/>
                  </a:cubicBezTo>
                  <a:close/>
                  <a:moveTo>
                    <a:pt x="288461" y="0"/>
                  </a:moveTo>
                  <a:cubicBezTo>
                    <a:pt x="294573" y="0"/>
                    <a:pt x="300685" y="2085"/>
                    <a:pt x="305620" y="6254"/>
                  </a:cubicBezTo>
                  <a:lnTo>
                    <a:pt x="567855" y="231550"/>
                  </a:lnTo>
                  <a:cubicBezTo>
                    <a:pt x="578787" y="240950"/>
                    <a:pt x="580002" y="257476"/>
                    <a:pt x="570588" y="268392"/>
                  </a:cubicBezTo>
                  <a:cubicBezTo>
                    <a:pt x="565425" y="274456"/>
                    <a:pt x="558137" y="277488"/>
                    <a:pt x="550696" y="277488"/>
                  </a:cubicBezTo>
                  <a:cubicBezTo>
                    <a:pt x="544623" y="277488"/>
                    <a:pt x="538549" y="275517"/>
                    <a:pt x="533690" y="271272"/>
                  </a:cubicBezTo>
                  <a:lnTo>
                    <a:pt x="288461" y="60683"/>
                  </a:lnTo>
                  <a:lnTo>
                    <a:pt x="43232" y="271272"/>
                  </a:lnTo>
                  <a:cubicBezTo>
                    <a:pt x="32299" y="280672"/>
                    <a:pt x="15748" y="279459"/>
                    <a:pt x="6334" y="268392"/>
                  </a:cubicBezTo>
                  <a:cubicBezTo>
                    <a:pt x="-3080" y="257476"/>
                    <a:pt x="-1865" y="240950"/>
                    <a:pt x="9067" y="231550"/>
                  </a:cubicBezTo>
                  <a:lnTo>
                    <a:pt x="271303" y="6254"/>
                  </a:lnTo>
                  <a:cubicBezTo>
                    <a:pt x="276238" y="2085"/>
                    <a:pt x="282350" y="0"/>
                    <a:pt x="28846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cxnSp>
        <p:nvCxnSpPr>
          <p:cNvPr id="19" name="直接连接符 18"/>
          <p:cNvCxnSpPr/>
          <p:nvPr/>
        </p:nvCxnSpPr>
        <p:spPr>
          <a:xfrm>
            <a:off x="1908737" y="3164880"/>
            <a:ext cx="3433763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908737" y="4765080"/>
            <a:ext cx="3433763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097938" y="1916832"/>
            <a:ext cx="3624959" cy="865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A</a:t>
            </a: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类火灾：指固体物质火灾，如木材、棉、毛、麻、纸张火灾等。</a:t>
            </a:r>
            <a:endParaRPr lang="zh-CN" altLang="en-US" kern="0" dirty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097938" y="3359160"/>
            <a:ext cx="3979390" cy="1294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B</a:t>
            </a: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类火灾：指液体火灾和可熔化的固体火灾，如汽油、煤油、原油、甲醇、乙醇、沥青、石蜡火灾等。</a:t>
            </a:r>
            <a:endParaRPr lang="zh-CN" altLang="en-US" kern="0" dirty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097938" y="4917457"/>
            <a:ext cx="4246310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C</a:t>
            </a: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类火灾：指气体火灾，如煤气、天然气、甲烷、乙烷、丙烷、氢气火灾等。</a:t>
            </a:r>
            <a:endParaRPr lang="zh-CN" altLang="en-US" kern="0" dirty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032104" y="672559"/>
            <a:ext cx="3433763" cy="6793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消防基本知识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cxnSp>
        <p:nvCxnSpPr>
          <p:cNvPr id="10" name="直接连接符 9"/>
          <p:cNvCxnSpPr>
            <a:stCxn id="12" idx="4"/>
            <a:endCxn id="15" idx="0"/>
          </p:cNvCxnSpPr>
          <p:nvPr/>
        </p:nvCxnSpPr>
        <p:spPr>
          <a:xfrm flipH="1">
            <a:off x="3902891" y="2425698"/>
            <a:ext cx="0" cy="2986977"/>
          </a:xfrm>
          <a:prstGeom prst="line">
            <a:avLst/>
          </a:prstGeom>
          <a:ln w="285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iŝḷíďe"/>
          <p:cNvGrpSpPr/>
          <p:nvPr/>
        </p:nvGrpSpPr>
        <p:grpSpPr>
          <a:xfrm>
            <a:off x="3670592" y="1961103"/>
            <a:ext cx="464598" cy="464596"/>
            <a:chOff x="1711594" y="2493391"/>
            <a:chExt cx="506338" cy="506336"/>
          </a:xfrm>
        </p:grpSpPr>
        <p:sp>
          <p:nvSpPr>
            <p:cNvPr id="12" name="îṥľîḍe"/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3" name="íSľïďe"/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14" name="islïḍè"/>
          <p:cNvGrpSpPr/>
          <p:nvPr/>
        </p:nvGrpSpPr>
        <p:grpSpPr>
          <a:xfrm>
            <a:off x="3670592" y="5412676"/>
            <a:ext cx="464598" cy="464596"/>
            <a:chOff x="1711594" y="2493391"/>
            <a:chExt cx="506338" cy="506336"/>
          </a:xfrm>
        </p:grpSpPr>
        <p:sp>
          <p:nvSpPr>
            <p:cNvPr id="15" name="íslíḑè"/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16" name="îSḷîdé"/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sp>
        <p:nvSpPr>
          <p:cNvPr id="17" name="íśḻïdè"/>
          <p:cNvSpPr/>
          <p:nvPr/>
        </p:nvSpPr>
        <p:spPr>
          <a:xfrm rot="16200000" flipV="1">
            <a:off x="3801642" y="2902829"/>
            <a:ext cx="202495" cy="202495"/>
          </a:xfrm>
          <a:prstGeom prst="ellipse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8" name="íšḻïḑe"/>
          <p:cNvSpPr/>
          <p:nvPr/>
        </p:nvSpPr>
        <p:spPr>
          <a:xfrm rot="16200000" flipV="1">
            <a:off x="3854467" y="2945690"/>
            <a:ext cx="96845" cy="116774"/>
          </a:xfrm>
          <a:prstGeom prst="chevron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19" name="îşḷiḑé"/>
          <p:cNvSpPr/>
          <p:nvPr/>
        </p:nvSpPr>
        <p:spPr>
          <a:xfrm rot="5400000">
            <a:off x="3801642" y="4733049"/>
            <a:ext cx="202495" cy="202495"/>
          </a:xfrm>
          <a:prstGeom prst="ellipse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20" name="iṡļiḑê"/>
          <p:cNvSpPr/>
          <p:nvPr/>
        </p:nvSpPr>
        <p:spPr>
          <a:xfrm rot="5400000">
            <a:off x="3854467" y="4775910"/>
            <a:ext cx="96845" cy="116774"/>
          </a:xfrm>
          <a:prstGeom prst="chevron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cxnSp>
        <p:nvCxnSpPr>
          <p:cNvPr id="21" name="直接连接符 20"/>
          <p:cNvCxnSpPr>
            <a:stCxn id="23" idx="4"/>
            <a:endCxn id="26" idx="0"/>
          </p:cNvCxnSpPr>
          <p:nvPr/>
        </p:nvCxnSpPr>
        <p:spPr>
          <a:xfrm flipH="1">
            <a:off x="8189530" y="2425698"/>
            <a:ext cx="0" cy="2986977"/>
          </a:xfrm>
          <a:prstGeom prst="line">
            <a:avLst/>
          </a:prstGeom>
          <a:ln w="285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îŝľíḓê"/>
          <p:cNvGrpSpPr/>
          <p:nvPr/>
        </p:nvGrpSpPr>
        <p:grpSpPr>
          <a:xfrm>
            <a:off x="7957231" y="1961103"/>
            <a:ext cx="464598" cy="464596"/>
            <a:chOff x="1711594" y="2493391"/>
            <a:chExt cx="506338" cy="506336"/>
          </a:xfrm>
        </p:grpSpPr>
        <p:sp>
          <p:nvSpPr>
            <p:cNvPr id="23" name="í$ḻíďê"/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24" name="iṧ1ïḓê"/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grpSp>
        <p:nvGrpSpPr>
          <p:cNvPr id="25" name="iṩḷíḓé"/>
          <p:cNvGrpSpPr/>
          <p:nvPr/>
        </p:nvGrpSpPr>
        <p:grpSpPr>
          <a:xfrm>
            <a:off x="7957231" y="5412676"/>
            <a:ext cx="464598" cy="464596"/>
            <a:chOff x="1711594" y="2493391"/>
            <a:chExt cx="506338" cy="506336"/>
          </a:xfrm>
        </p:grpSpPr>
        <p:sp>
          <p:nvSpPr>
            <p:cNvPr id="26" name="í$ļîďè"/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  <p:sp>
          <p:nvSpPr>
            <p:cNvPr id="27" name="ï$ļiḓe"/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字魂58号-创中黑" panose="00000500000000000000" pitchFamily="2" charset="-122"/>
                <a:ea typeface="字魂58号-创中黑" panose="00000500000000000000" pitchFamily="2" charset="-122"/>
              </a:endParaRPr>
            </a:p>
          </p:txBody>
        </p:sp>
      </p:grpSp>
      <p:sp>
        <p:nvSpPr>
          <p:cNvPr id="28" name="íŝlîḍé"/>
          <p:cNvSpPr/>
          <p:nvPr/>
        </p:nvSpPr>
        <p:spPr>
          <a:xfrm rot="16200000" flipV="1">
            <a:off x="8088281" y="2902829"/>
            <a:ext cx="202495" cy="202495"/>
          </a:xfrm>
          <a:prstGeom prst="ellipse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29" name="iS1ïḋé"/>
          <p:cNvSpPr/>
          <p:nvPr/>
        </p:nvSpPr>
        <p:spPr>
          <a:xfrm rot="16200000" flipV="1">
            <a:off x="8141106" y="2945690"/>
            <a:ext cx="96845" cy="116774"/>
          </a:xfrm>
          <a:prstGeom prst="chevron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0" name="i$ļïḓê"/>
          <p:cNvSpPr/>
          <p:nvPr/>
        </p:nvSpPr>
        <p:spPr>
          <a:xfrm rot="5400000">
            <a:off x="8088281" y="4733049"/>
            <a:ext cx="202495" cy="202495"/>
          </a:xfrm>
          <a:prstGeom prst="ellipse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1" name="iṥ1îḋé"/>
          <p:cNvSpPr/>
          <p:nvPr/>
        </p:nvSpPr>
        <p:spPr>
          <a:xfrm rot="5400000">
            <a:off x="8141106" y="4775910"/>
            <a:ext cx="96845" cy="116774"/>
          </a:xfrm>
          <a:prstGeom prst="chevron">
            <a:avLst/>
          </a:prstGeom>
          <a:solidFill>
            <a:srgbClr val="9E000E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>
              <a:solidFill>
                <a:schemeClr val="bg1"/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087936" y="1509981"/>
            <a:ext cx="2016128" cy="5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2400" kern="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消防管理现状</a:t>
            </a:r>
            <a:endParaRPr lang="zh-CN" altLang="en-US" sz="2400" kern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123392" y="2022671"/>
            <a:ext cx="2276313" cy="693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企业基层单位和领导缺乏消防安全意识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435610" y="3652084"/>
            <a:ext cx="1931444" cy="693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基层消防人员的专业素质低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123392" y="5314487"/>
            <a:ext cx="2276313" cy="370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消防管理难度不断增加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39" name="iṩlíďé"/>
          <p:cNvSpPr/>
          <p:nvPr/>
        </p:nvSpPr>
        <p:spPr bwMode="auto">
          <a:xfrm>
            <a:off x="3699506" y="3710070"/>
            <a:ext cx="449531" cy="418232"/>
          </a:xfrm>
          <a:custGeom>
            <a:avLst/>
            <a:gdLst>
              <a:gd name="connsiteX0" fmla="*/ 362096 w 576922"/>
              <a:gd name="connsiteY0" fmla="*/ 472751 h 536754"/>
              <a:gd name="connsiteX1" fmla="*/ 376350 w 576922"/>
              <a:gd name="connsiteY1" fmla="*/ 536754 h 536754"/>
              <a:gd name="connsiteX2" fmla="*/ 362096 w 576922"/>
              <a:gd name="connsiteY2" fmla="*/ 536754 h 536754"/>
              <a:gd name="connsiteX3" fmla="*/ 214826 w 576922"/>
              <a:gd name="connsiteY3" fmla="*/ 472751 h 536754"/>
              <a:gd name="connsiteX4" fmla="*/ 214826 w 576922"/>
              <a:gd name="connsiteY4" fmla="*/ 536754 h 536754"/>
              <a:gd name="connsiteX5" fmla="*/ 200572 w 576922"/>
              <a:gd name="connsiteY5" fmla="*/ 536754 h 536754"/>
              <a:gd name="connsiteX6" fmla="*/ 288461 w 576922"/>
              <a:gd name="connsiteY6" fmla="*/ 200761 h 536754"/>
              <a:gd name="connsiteX7" fmla="*/ 221958 w 576922"/>
              <a:gd name="connsiteY7" fmla="*/ 267171 h 536754"/>
              <a:gd name="connsiteX8" fmla="*/ 288461 w 576922"/>
              <a:gd name="connsiteY8" fmla="*/ 346317 h 536754"/>
              <a:gd name="connsiteX9" fmla="*/ 354963 w 576922"/>
              <a:gd name="connsiteY9" fmla="*/ 267171 h 536754"/>
              <a:gd name="connsiteX10" fmla="*/ 288461 w 576922"/>
              <a:gd name="connsiteY10" fmla="*/ 200761 h 536754"/>
              <a:gd name="connsiteX11" fmla="*/ 279958 w 576922"/>
              <a:gd name="connsiteY11" fmla="*/ 97355 h 536754"/>
              <a:gd name="connsiteX12" fmla="*/ 296963 w 576922"/>
              <a:gd name="connsiteY12" fmla="*/ 97355 h 536754"/>
              <a:gd name="connsiteX13" fmla="*/ 494649 w 576922"/>
              <a:gd name="connsiteY13" fmla="*/ 267626 h 536754"/>
              <a:gd name="connsiteX14" fmla="*/ 499204 w 576922"/>
              <a:gd name="connsiteY14" fmla="*/ 277481 h 536754"/>
              <a:gd name="connsiteX15" fmla="*/ 499204 w 576922"/>
              <a:gd name="connsiteY15" fmla="*/ 523715 h 536754"/>
              <a:gd name="connsiteX16" fmla="*/ 486147 w 576922"/>
              <a:gd name="connsiteY16" fmla="*/ 536754 h 536754"/>
              <a:gd name="connsiteX17" fmla="*/ 430272 w 576922"/>
              <a:gd name="connsiteY17" fmla="*/ 536754 h 536754"/>
              <a:gd name="connsiteX18" fmla="*/ 398084 w 576922"/>
              <a:gd name="connsiteY18" fmla="*/ 393017 h 536754"/>
              <a:gd name="connsiteX19" fmla="*/ 385634 w 576922"/>
              <a:gd name="connsiteY19" fmla="*/ 376035 h 536754"/>
              <a:gd name="connsiteX20" fmla="*/ 298482 w 576922"/>
              <a:gd name="connsiteY20" fmla="*/ 352231 h 536754"/>
              <a:gd name="connsiteX21" fmla="*/ 291953 w 576922"/>
              <a:gd name="connsiteY21" fmla="*/ 365270 h 536754"/>
              <a:gd name="connsiteX22" fmla="*/ 291801 w 576922"/>
              <a:gd name="connsiteY22" fmla="*/ 365270 h 536754"/>
              <a:gd name="connsiteX23" fmla="*/ 309565 w 576922"/>
              <a:gd name="connsiteY23" fmla="*/ 502943 h 536754"/>
              <a:gd name="connsiteX24" fmla="*/ 290131 w 576922"/>
              <a:gd name="connsiteY24" fmla="*/ 536754 h 536754"/>
              <a:gd name="connsiteX25" fmla="*/ 286791 w 576922"/>
              <a:gd name="connsiteY25" fmla="*/ 536754 h 536754"/>
              <a:gd name="connsiteX26" fmla="*/ 267356 w 576922"/>
              <a:gd name="connsiteY26" fmla="*/ 502943 h 536754"/>
              <a:gd name="connsiteX27" fmla="*/ 285120 w 576922"/>
              <a:gd name="connsiteY27" fmla="*/ 365270 h 536754"/>
              <a:gd name="connsiteX28" fmla="*/ 284969 w 576922"/>
              <a:gd name="connsiteY28" fmla="*/ 365270 h 536754"/>
              <a:gd name="connsiteX29" fmla="*/ 278440 w 576922"/>
              <a:gd name="connsiteY29" fmla="*/ 352231 h 536754"/>
              <a:gd name="connsiteX30" fmla="*/ 191288 w 576922"/>
              <a:gd name="connsiteY30" fmla="*/ 376035 h 536754"/>
              <a:gd name="connsiteX31" fmla="*/ 178838 w 576922"/>
              <a:gd name="connsiteY31" fmla="*/ 393017 h 536754"/>
              <a:gd name="connsiteX32" fmla="*/ 146649 w 576922"/>
              <a:gd name="connsiteY32" fmla="*/ 536754 h 536754"/>
              <a:gd name="connsiteX33" fmla="*/ 90775 w 576922"/>
              <a:gd name="connsiteY33" fmla="*/ 536754 h 536754"/>
              <a:gd name="connsiteX34" fmla="*/ 77717 w 576922"/>
              <a:gd name="connsiteY34" fmla="*/ 523715 h 536754"/>
              <a:gd name="connsiteX35" fmla="*/ 77717 w 576922"/>
              <a:gd name="connsiteY35" fmla="*/ 277481 h 536754"/>
              <a:gd name="connsiteX36" fmla="*/ 82272 w 576922"/>
              <a:gd name="connsiteY36" fmla="*/ 267626 h 536754"/>
              <a:gd name="connsiteX37" fmla="*/ 288461 w 576922"/>
              <a:gd name="connsiteY37" fmla="*/ 0 h 536754"/>
              <a:gd name="connsiteX38" fmla="*/ 305620 w 576922"/>
              <a:gd name="connsiteY38" fmla="*/ 6254 h 536754"/>
              <a:gd name="connsiteX39" fmla="*/ 567855 w 576922"/>
              <a:gd name="connsiteY39" fmla="*/ 231550 h 536754"/>
              <a:gd name="connsiteX40" fmla="*/ 570588 w 576922"/>
              <a:gd name="connsiteY40" fmla="*/ 268392 h 536754"/>
              <a:gd name="connsiteX41" fmla="*/ 550696 w 576922"/>
              <a:gd name="connsiteY41" fmla="*/ 277488 h 536754"/>
              <a:gd name="connsiteX42" fmla="*/ 533690 w 576922"/>
              <a:gd name="connsiteY42" fmla="*/ 271272 h 536754"/>
              <a:gd name="connsiteX43" fmla="*/ 288461 w 576922"/>
              <a:gd name="connsiteY43" fmla="*/ 60683 h 536754"/>
              <a:gd name="connsiteX44" fmla="*/ 43232 w 576922"/>
              <a:gd name="connsiteY44" fmla="*/ 271272 h 536754"/>
              <a:gd name="connsiteX45" fmla="*/ 6334 w 576922"/>
              <a:gd name="connsiteY45" fmla="*/ 268392 h 536754"/>
              <a:gd name="connsiteX46" fmla="*/ 9067 w 576922"/>
              <a:gd name="connsiteY46" fmla="*/ 231550 h 536754"/>
              <a:gd name="connsiteX47" fmla="*/ 271303 w 576922"/>
              <a:gd name="connsiteY47" fmla="*/ 6254 h 536754"/>
              <a:gd name="connsiteX48" fmla="*/ 288461 w 576922"/>
              <a:gd name="connsiteY48" fmla="*/ 0 h 5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6922" h="536754">
                <a:moveTo>
                  <a:pt x="362096" y="472751"/>
                </a:moveTo>
                <a:lnTo>
                  <a:pt x="376350" y="536754"/>
                </a:lnTo>
                <a:lnTo>
                  <a:pt x="362096" y="536754"/>
                </a:lnTo>
                <a:close/>
                <a:moveTo>
                  <a:pt x="214826" y="472751"/>
                </a:moveTo>
                <a:lnTo>
                  <a:pt x="214826" y="536754"/>
                </a:lnTo>
                <a:lnTo>
                  <a:pt x="200572" y="536754"/>
                </a:lnTo>
                <a:close/>
                <a:moveTo>
                  <a:pt x="288461" y="200761"/>
                </a:moveTo>
                <a:cubicBezTo>
                  <a:pt x="251717" y="200761"/>
                  <a:pt x="221958" y="230478"/>
                  <a:pt x="221958" y="267171"/>
                </a:cubicBezTo>
                <a:cubicBezTo>
                  <a:pt x="221958" y="303712"/>
                  <a:pt x="251717" y="346317"/>
                  <a:pt x="288461" y="346317"/>
                </a:cubicBezTo>
                <a:cubicBezTo>
                  <a:pt x="325204" y="346317"/>
                  <a:pt x="354963" y="303712"/>
                  <a:pt x="354963" y="267171"/>
                </a:cubicBezTo>
                <a:cubicBezTo>
                  <a:pt x="354963" y="230478"/>
                  <a:pt x="325204" y="200761"/>
                  <a:pt x="288461" y="200761"/>
                </a:cubicBezTo>
                <a:close/>
                <a:moveTo>
                  <a:pt x="279958" y="97355"/>
                </a:moveTo>
                <a:cubicBezTo>
                  <a:pt x="284817" y="93109"/>
                  <a:pt x="292105" y="93109"/>
                  <a:pt x="296963" y="97355"/>
                </a:cubicBezTo>
                <a:lnTo>
                  <a:pt x="494649" y="267626"/>
                </a:lnTo>
                <a:cubicBezTo>
                  <a:pt x="497534" y="270052"/>
                  <a:pt x="499204" y="273691"/>
                  <a:pt x="499204" y="277481"/>
                </a:cubicBezTo>
                <a:lnTo>
                  <a:pt x="499204" y="523715"/>
                </a:lnTo>
                <a:cubicBezTo>
                  <a:pt x="499204" y="530993"/>
                  <a:pt x="493283" y="536754"/>
                  <a:pt x="486147" y="536754"/>
                </a:cubicBezTo>
                <a:lnTo>
                  <a:pt x="430272" y="536754"/>
                </a:lnTo>
                <a:lnTo>
                  <a:pt x="398084" y="393017"/>
                </a:lnTo>
                <a:cubicBezTo>
                  <a:pt x="396414" y="386194"/>
                  <a:pt x="392314" y="379826"/>
                  <a:pt x="385634" y="376035"/>
                </a:cubicBezTo>
                <a:cubicBezTo>
                  <a:pt x="383963" y="375126"/>
                  <a:pt x="346916" y="354808"/>
                  <a:pt x="298482" y="352231"/>
                </a:cubicBezTo>
                <a:lnTo>
                  <a:pt x="291953" y="365270"/>
                </a:lnTo>
                <a:lnTo>
                  <a:pt x="291801" y="365270"/>
                </a:lnTo>
                <a:lnTo>
                  <a:pt x="309565" y="502943"/>
                </a:lnTo>
                <a:lnTo>
                  <a:pt x="290131" y="536754"/>
                </a:lnTo>
                <a:lnTo>
                  <a:pt x="286791" y="536754"/>
                </a:lnTo>
                <a:lnTo>
                  <a:pt x="267356" y="502943"/>
                </a:lnTo>
                <a:lnTo>
                  <a:pt x="285120" y="365270"/>
                </a:lnTo>
                <a:lnTo>
                  <a:pt x="284969" y="365270"/>
                </a:lnTo>
                <a:lnTo>
                  <a:pt x="278440" y="352231"/>
                </a:lnTo>
                <a:cubicBezTo>
                  <a:pt x="229853" y="354808"/>
                  <a:pt x="192958" y="375126"/>
                  <a:pt x="191288" y="376035"/>
                </a:cubicBezTo>
                <a:cubicBezTo>
                  <a:pt x="184607" y="379826"/>
                  <a:pt x="180508" y="386194"/>
                  <a:pt x="178838" y="393017"/>
                </a:cubicBezTo>
                <a:lnTo>
                  <a:pt x="146649" y="536754"/>
                </a:lnTo>
                <a:lnTo>
                  <a:pt x="90775" y="536754"/>
                </a:lnTo>
                <a:cubicBezTo>
                  <a:pt x="83639" y="536754"/>
                  <a:pt x="77717" y="530993"/>
                  <a:pt x="77717" y="523715"/>
                </a:cubicBezTo>
                <a:lnTo>
                  <a:pt x="77717" y="277481"/>
                </a:lnTo>
                <a:cubicBezTo>
                  <a:pt x="77717" y="273691"/>
                  <a:pt x="79387" y="270052"/>
                  <a:pt x="82272" y="267626"/>
                </a:cubicBezTo>
                <a:close/>
                <a:moveTo>
                  <a:pt x="288461" y="0"/>
                </a:moveTo>
                <a:cubicBezTo>
                  <a:pt x="294573" y="0"/>
                  <a:pt x="300685" y="2085"/>
                  <a:pt x="305620" y="6254"/>
                </a:cubicBezTo>
                <a:lnTo>
                  <a:pt x="567855" y="231550"/>
                </a:lnTo>
                <a:cubicBezTo>
                  <a:pt x="578787" y="240950"/>
                  <a:pt x="580002" y="257476"/>
                  <a:pt x="570588" y="268392"/>
                </a:cubicBezTo>
                <a:cubicBezTo>
                  <a:pt x="565425" y="274456"/>
                  <a:pt x="558137" y="277488"/>
                  <a:pt x="550696" y="277488"/>
                </a:cubicBezTo>
                <a:cubicBezTo>
                  <a:pt x="544623" y="277488"/>
                  <a:pt x="538549" y="275517"/>
                  <a:pt x="533690" y="271272"/>
                </a:cubicBezTo>
                <a:lnTo>
                  <a:pt x="288461" y="60683"/>
                </a:lnTo>
                <a:lnTo>
                  <a:pt x="43232" y="271272"/>
                </a:lnTo>
                <a:cubicBezTo>
                  <a:pt x="32299" y="280672"/>
                  <a:pt x="15748" y="279459"/>
                  <a:pt x="6334" y="268392"/>
                </a:cubicBezTo>
                <a:cubicBezTo>
                  <a:pt x="-3080" y="257476"/>
                  <a:pt x="-1865" y="240950"/>
                  <a:pt x="9067" y="231550"/>
                </a:cubicBezTo>
                <a:lnTo>
                  <a:pt x="271303" y="6254"/>
                </a:lnTo>
                <a:cubicBezTo>
                  <a:pt x="276238" y="2085"/>
                  <a:pt x="282350" y="0"/>
                  <a:pt x="288461" y="0"/>
                </a:cubicBezTo>
                <a:close/>
              </a:path>
            </a:pathLst>
          </a:custGeom>
          <a:solidFill>
            <a:srgbClr val="9E000E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40" name="iṩlíďé"/>
          <p:cNvSpPr/>
          <p:nvPr/>
        </p:nvSpPr>
        <p:spPr bwMode="auto">
          <a:xfrm>
            <a:off x="7972298" y="3733607"/>
            <a:ext cx="449531" cy="418232"/>
          </a:xfrm>
          <a:custGeom>
            <a:avLst/>
            <a:gdLst>
              <a:gd name="connsiteX0" fmla="*/ 362096 w 576922"/>
              <a:gd name="connsiteY0" fmla="*/ 472751 h 536754"/>
              <a:gd name="connsiteX1" fmla="*/ 376350 w 576922"/>
              <a:gd name="connsiteY1" fmla="*/ 536754 h 536754"/>
              <a:gd name="connsiteX2" fmla="*/ 362096 w 576922"/>
              <a:gd name="connsiteY2" fmla="*/ 536754 h 536754"/>
              <a:gd name="connsiteX3" fmla="*/ 214826 w 576922"/>
              <a:gd name="connsiteY3" fmla="*/ 472751 h 536754"/>
              <a:gd name="connsiteX4" fmla="*/ 214826 w 576922"/>
              <a:gd name="connsiteY4" fmla="*/ 536754 h 536754"/>
              <a:gd name="connsiteX5" fmla="*/ 200572 w 576922"/>
              <a:gd name="connsiteY5" fmla="*/ 536754 h 536754"/>
              <a:gd name="connsiteX6" fmla="*/ 288461 w 576922"/>
              <a:gd name="connsiteY6" fmla="*/ 200761 h 536754"/>
              <a:gd name="connsiteX7" fmla="*/ 221958 w 576922"/>
              <a:gd name="connsiteY7" fmla="*/ 267171 h 536754"/>
              <a:gd name="connsiteX8" fmla="*/ 288461 w 576922"/>
              <a:gd name="connsiteY8" fmla="*/ 346317 h 536754"/>
              <a:gd name="connsiteX9" fmla="*/ 354963 w 576922"/>
              <a:gd name="connsiteY9" fmla="*/ 267171 h 536754"/>
              <a:gd name="connsiteX10" fmla="*/ 288461 w 576922"/>
              <a:gd name="connsiteY10" fmla="*/ 200761 h 536754"/>
              <a:gd name="connsiteX11" fmla="*/ 279958 w 576922"/>
              <a:gd name="connsiteY11" fmla="*/ 97355 h 536754"/>
              <a:gd name="connsiteX12" fmla="*/ 296963 w 576922"/>
              <a:gd name="connsiteY12" fmla="*/ 97355 h 536754"/>
              <a:gd name="connsiteX13" fmla="*/ 494649 w 576922"/>
              <a:gd name="connsiteY13" fmla="*/ 267626 h 536754"/>
              <a:gd name="connsiteX14" fmla="*/ 499204 w 576922"/>
              <a:gd name="connsiteY14" fmla="*/ 277481 h 536754"/>
              <a:gd name="connsiteX15" fmla="*/ 499204 w 576922"/>
              <a:gd name="connsiteY15" fmla="*/ 523715 h 536754"/>
              <a:gd name="connsiteX16" fmla="*/ 486147 w 576922"/>
              <a:gd name="connsiteY16" fmla="*/ 536754 h 536754"/>
              <a:gd name="connsiteX17" fmla="*/ 430272 w 576922"/>
              <a:gd name="connsiteY17" fmla="*/ 536754 h 536754"/>
              <a:gd name="connsiteX18" fmla="*/ 398084 w 576922"/>
              <a:gd name="connsiteY18" fmla="*/ 393017 h 536754"/>
              <a:gd name="connsiteX19" fmla="*/ 385634 w 576922"/>
              <a:gd name="connsiteY19" fmla="*/ 376035 h 536754"/>
              <a:gd name="connsiteX20" fmla="*/ 298482 w 576922"/>
              <a:gd name="connsiteY20" fmla="*/ 352231 h 536754"/>
              <a:gd name="connsiteX21" fmla="*/ 291953 w 576922"/>
              <a:gd name="connsiteY21" fmla="*/ 365270 h 536754"/>
              <a:gd name="connsiteX22" fmla="*/ 291801 w 576922"/>
              <a:gd name="connsiteY22" fmla="*/ 365270 h 536754"/>
              <a:gd name="connsiteX23" fmla="*/ 309565 w 576922"/>
              <a:gd name="connsiteY23" fmla="*/ 502943 h 536754"/>
              <a:gd name="connsiteX24" fmla="*/ 290131 w 576922"/>
              <a:gd name="connsiteY24" fmla="*/ 536754 h 536754"/>
              <a:gd name="connsiteX25" fmla="*/ 286791 w 576922"/>
              <a:gd name="connsiteY25" fmla="*/ 536754 h 536754"/>
              <a:gd name="connsiteX26" fmla="*/ 267356 w 576922"/>
              <a:gd name="connsiteY26" fmla="*/ 502943 h 536754"/>
              <a:gd name="connsiteX27" fmla="*/ 285120 w 576922"/>
              <a:gd name="connsiteY27" fmla="*/ 365270 h 536754"/>
              <a:gd name="connsiteX28" fmla="*/ 284969 w 576922"/>
              <a:gd name="connsiteY28" fmla="*/ 365270 h 536754"/>
              <a:gd name="connsiteX29" fmla="*/ 278440 w 576922"/>
              <a:gd name="connsiteY29" fmla="*/ 352231 h 536754"/>
              <a:gd name="connsiteX30" fmla="*/ 191288 w 576922"/>
              <a:gd name="connsiteY30" fmla="*/ 376035 h 536754"/>
              <a:gd name="connsiteX31" fmla="*/ 178838 w 576922"/>
              <a:gd name="connsiteY31" fmla="*/ 393017 h 536754"/>
              <a:gd name="connsiteX32" fmla="*/ 146649 w 576922"/>
              <a:gd name="connsiteY32" fmla="*/ 536754 h 536754"/>
              <a:gd name="connsiteX33" fmla="*/ 90775 w 576922"/>
              <a:gd name="connsiteY33" fmla="*/ 536754 h 536754"/>
              <a:gd name="connsiteX34" fmla="*/ 77717 w 576922"/>
              <a:gd name="connsiteY34" fmla="*/ 523715 h 536754"/>
              <a:gd name="connsiteX35" fmla="*/ 77717 w 576922"/>
              <a:gd name="connsiteY35" fmla="*/ 277481 h 536754"/>
              <a:gd name="connsiteX36" fmla="*/ 82272 w 576922"/>
              <a:gd name="connsiteY36" fmla="*/ 267626 h 536754"/>
              <a:gd name="connsiteX37" fmla="*/ 288461 w 576922"/>
              <a:gd name="connsiteY37" fmla="*/ 0 h 536754"/>
              <a:gd name="connsiteX38" fmla="*/ 305620 w 576922"/>
              <a:gd name="connsiteY38" fmla="*/ 6254 h 536754"/>
              <a:gd name="connsiteX39" fmla="*/ 567855 w 576922"/>
              <a:gd name="connsiteY39" fmla="*/ 231550 h 536754"/>
              <a:gd name="connsiteX40" fmla="*/ 570588 w 576922"/>
              <a:gd name="connsiteY40" fmla="*/ 268392 h 536754"/>
              <a:gd name="connsiteX41" fmla="*/ 550696 w 576922"/>
              <a:gd name="connsiteY41" fmla="*/ 277488 h 536754"/>
              <a:gd name="connsiteX42" fmla="*/ 533690 w 576922"/>
              <a:gd name="connsiteY42" fmla="*/ 271272 h 536754"/>
              <a:gd name="connsiteX43" fmla="*/ 288461 w 576922"/>
              <a:gd name="connsiteY43" fmla="*/ 60683 h 536754"/>
              <a:gd name="connsiteX44" fmla="*/ 43232 w 576922"/>
              <a:gd name="connsiteY44" fmla="*/ 271272 h 536754"/>
              <a:gd name="connsiteX45" fmla="*/ 6334 w 576922"/>
              <a:gd name="connsiteY45" fmla="*/ 268392 h 536754"/>
              <a:gd name="connsiteX46" fmla="*/ 9067 w 576922"/>
              <a:gd name="connsiteY46" fmla="*/ 231550 h 536754"/>
              <a:gd name="connsiteX47" fmla="*/ 271303 w 576922"/>
              <a:gd name="connsiteY47" fmla="*/ 6254 h 536754"/>
              <a:gd name="connsiteX48" fmla="*/ 288461 w 576922"/>
              <a:gd name="connsiteY48" fmla="*/ 0 h 5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6922" h="536754">
                <a:moveTo>
                  <a:pt x="362096" y="472751"/>
                </a:moveTo>
                <a:lnTo>
                  <a:pt x="376350" y="536754"/>
                </a:lnTo>
                <a:lnTo>
                  <a:pt x="362096" y="536754"/>
                </a:lnTo>
                <a:close/>
                <a:moveTo>
                  <a:pt x="214826" y="472751"/>
                </a:moveTo>
                <a:lnTo>
                  <a:pt x="214826" y="536754"/>
                </a:lnTo>
                <a:lnTo>
                  <a:pt x="200572" y="536754"/>
                </a:lnTo>
                <a:close/>
                <a:moveTo>
                  <a:pt x="288461" y="200761"/>
                </a:moveTo>
                <a:cubicBezTo>
                  <a:pt x="251717" y="200761"/>
                  <a:pt x="221958" y="230478"/>
                  <a:pt x="221958" y="267171"/>
                </a:cubicBezTo>
                <a:cubicBezTo>
                  <a:pt x="221958" y="303712"/>
                  <a:pt x="251717" y="346317"/>
                  <a:pt x="288461" y="346317"/>
                </a:cubicBezTo>
                <a:cubicBezTo>
                  <a:pt x="325204" y="346317"/>
                  <a:pt x="354963" y="303712"/>
                  <a:pt x="354963" y="267171"/>
                </a:cubicBezTo>
                <a:cubicBezTo>
                  <a:pt x="354963" y="230478"/>
                  <a:pt x="325204" y="200761"/>
                  <a:pt x="288461" y="200761"/>
                </a:cubicBezTo>
                <a:close/>
                <a:moveTo>
                  <a:pt x="279958" y="97355"/>
                </a:moveTo>
                <a:cubicBezTo>
                  <a:pt x="284817" y="93109"/>
                  <a:pt x="292105" y="93109"/>
                  <a:pt x="296963" y="97355"/>
                </a:cubicBezTo>
                <a:lnTo>
                  <a:pt x="494649" y="267626"/>
                </a:lnTo>
                <a:cubicBezTo>
                  <a:pt x="497534" y="270052"/>
                  <a:pt x="499204" y="273691"/>
                  <a:pt x="499204" y="277481"/>
                </a:cubicBezTo>
                <a:lnTo>
                  <a:pt x="499204" y="523715"/>
                </a:lnTo>
                <a:cubicBezTo>
                  <a:pt x="499204" y="530993"/>
                  <a:pt x="493283" y="536754"/>
                  <a:pt x="486147" y="536754"/>
                </a:cubicBezTo>
                <a:lnTo>
                  <a:pt x="430272" y="536754"/>
                </a:lnTo>
                <a:lnTo>
                  <a:pt x="398084" y="393017"/>
                </a:lnTo>
                <a:cubicBezTo>
                  <a:pt x="396414" y="386194"/>
                  <a:pt x="392314" y="379826"/>
                  <a:pt x="385634" y="376035"/>
                </a:cubicBezTo>
                <a:cubicBezTo>
                  <a:pt x="383963" y="375126"/>
                  <a:pt x="346916" y="354808"/>
                  <a:pt x="298482" y="352231"/>
                </a:cubicBezTo>
                <a:lnTo>
                  <a:pt x="291953" y="365270"/>
                </a:lnTo>
                <a:lnTo>
                  <a:pt x="291801" y="365270"/>
                </a:lnTo>
                <a:lnTo>
                  <a:pt x="309565" y="502943"/>
                </a:lnTo>
                <a:lnTo>
                  <a:pt x="290131" y="536754"/>
                </a:lnTo>
                <a:lnTo>
                  <a:pt x="286791" y="536754"/>
                </a:lnTo>
                <a:lnTo>
                  <a:pt x="267356" y="502943"/>
                </a:lnTo>
                <a:lnTo>
                  <a:pt x="285120" y="365270"/>
                </a:lnTo>
                <a:lnTo>
                  <a:pt x="284969" y="365270"/>
                </a:lnTo>
                <a:lnTo>
                  <a:pt x="278440" y="352231"/>
                </a:lnTo>
                <a:cubicBezTo>
                  <a:pt x="229853" y="354808"/>
                  <a:pt x="192958" y="375126"/>
                  <a:pt x="191288" y="376035"/>
                </a:cubicBezTo>
                <a:cubicBezTo>
                  <a:pt x="184607" y="379826"/>
                  <a:pt x="180508" y="386194"/>
                  <a:pt x="178838" y="393017"/>
                </a:cubicBezTo>
                <a:lnTo>
                  <a:pt x="146649" y="536754"/>
                </a:lnTo>
                <a:lnTo>
                  <a:pt x="90775" y="536754"/>
                </a:lnTo>
                <a:cubicBezTo>
                  <a:pt x="83639" y="536754"/>
                  <a:pt x="77717" y="530993"/>
                  <a:pt x="77717" y="523715"/>
                </a:cubicBezTo>
                <a:lnTo>
                  <a:pt x="77717" y="277481"/>
                </a:lnTo>
                <a:cubicBezTo>
                  <a:pt x="77717" y="273691"/>
                  <a:pt x="79387" y="270052"/>
                  <a:pt x="82272" y="267626"/>
                </a:cubicBezTo>
                <a:close/>
                <a:moveTo>
                  <a:pt x="288461" y="0"/>
                </a:moveTo>
                <a:cubicBezTo>
                  <a:pt x="294573" y="0"/>
                  <a:pt x="300685" y="2085"/>
                  <a:pt x="305620" y="6254"/>
                </a:cubicBezTo>
                <a:lnTo>
                  <a:pt x="567855" y="231550"/>
                </a:lnTo>
                <a:cubicBezTo>
                  <a:pt x="578787" y="240950"/>
                  <a:pt x="580002" y="257476"/>
                  <a:pt x="570588" y="268392"/>
                </a:cubicBezTo>
                <a:cubicBezTo>
                  <a:pt x="565425" y="274456"/>
                  <a:pt x="558137" y="277488"/>
                  <a:pt x="550696" y="277488"/>
                </a:cubicBezTo>
                <a:cubicBezTo>
                  <a:pt x="544623" y="277488"/>
                  <a:pt x="538549" y="275517"/>
                  <a:pt x="533690" y="271272"/>
                </a:cubicBezTo>
                <a:lnTo>
                  <a:pt x="288461" y="60683"/>
                </a:lnTo>
                <a:lnTo>
                  <a:pt x="43232" y="271272"/>
                </a:lnTo>
                <a:cubicBezTo>
                  <a:pt x="32299" y="280672"/>
                  <a:pt x="15748" y="279459"/>
                  <a:pt x="6334" y="268392"/>
                </a:cubicBezTo>
                <a:cubicBezTo>
                  <a:pt x="-3080" y="257476"/>
                  <a:pt x="-1865" y="240950"/>
                  <a:pt x="9067" y="231550"/>
                </a:cubicBezTo>
                <a:lnTo>
                  <a:pt x="271303" y="6254"/>
                </a:lnTo>
                <a:cubicBezTo>
                  <a:pt x="276238" y="2085"/>
                  <a:pt x="282350" y="0"/>
                  <a:pt x="288461" y="0"/>
                </a:cubicBezTo>
                <a:close/>
              </a:path>
            </a:pathLst>
          </a:custGeom>
          <a:solidFill>
            <a:srgbClr val="9E000E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733644" y="1944493"/>
            <a:ext cx="2483997" cy="101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在很多企业中，因为疏忽消防管理工作，导致对其投入很少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8832036" y="3652083"/>
            <a:ext cx="2437341" cy="101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对消防人员的教育和培训也很少，这就导致他们的专业能力低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8792295" y="5152888"/>
            <a:ext cx="2276313" cy="693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</a:rPr>
              <a:t>容易产生消极，不能做好消防安全工作。</a:t>
            </a: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latin typeface="字魂58号-创中黑" panose="00000500000000000000" pitchFamily="2" charset="-122"/>
              <a:ea typeface="字魂58号-创中黑" panose="00000500000000000000" pitchFamily="2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4609284" y="2452965"/>
            <a:ext cx="2934884" cy="2934884"/>
            <a:chOff x="4792410" y="1643724"/>
            <a:chExt cx="2201163" cy="2201163"/>
          </a:xfrm>
        </p:grpSpPr>
        <p:sp>
          <p:nvSpPr>
            <p:cNvPr id="45" name="椭圆 44"/>
            <p:cNvSpPr/>
            <p:nvPr/>
          </p:nvSpPr>
          <p:spPr>
            <a:xfrm>
              <a:off x="4792410" y="1643724"/>
              <a:ext cx="2201163" cy="2201163"/>
            </a:xfrm>
            <a:prstGeom prst="ellipse">
              <a:avLst/>
            </a:prstGeom>
            <a:solidFill>
              <a:srgbClr val="FFD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pic>
          <p:nvPicPr>
            <p:cNvPr id="46" name="图片 45"/>
            <p:cNvPicPr>
              <a:picLocks noChangeAspect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>
            <a:xfrm>
              <a:off x="4963618" y="1844029"/>
              <a:ext cx="1858745" cy="1800552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消防基本知识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sp>
        <p:nvSpPr>
          <p:cNvPr id="12" name="矩形 11"/>
          <p:cNvSpPr/>
          <p:nvPr/>
        </p:nvSpPr>
        <p:spPr>
          <a:xfrm>
            <a:off x="5807968" y="2204864"/>
            <a:ext cx="6052329" cy="382579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zh-CN" altLang="en-US" sz="1735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 panose="020B0503020204020204" charset="-122"/>
              </a:rPr>
              <a:t>火警电话的号码是</a:t>
            </a:r>
            <a:r>
              <a:rPr lang="en-US" altLang="zh-CN" sz="1735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 panose="020B0503020204020204" charset="-122"/>
              </a:rPr>
              <a:t>119</a:t>
            </a:r>
            <a:r>
              <a:rPr lang="zh-CN" altLang="en-US" sz="1735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 panose="020B0503020204020204" charset="-122"/>
              </a:rPr>
              <a:t>。这个号码应当牢记，在全国任何地区，向公安消防部门报告火警的电话号码都是一样的</a:t>
            </a:r>
            <a:r>
              <a:rPr lang="en-US" altLang="zh-CN" sz="1735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 panose="020B0503020204020204" charset="-122"/>
              </a:rPr>
              <a:t>.</a:t>
            </a:r>
            <a:endParaRPr lang="en-US" altLang="zh-CN" sz="1735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 panose="020B0503020204020204" charset="-122"/>
            </a:endParaRPr>
          </a:p>
          <a:p>
            <a:pPr marL="457200" indent="-457200">
              <a:buFont typeface="+mj-lt"/>
              <a:buAutoNum type="alphaUcPeriod"/>
            </a:pPr>
            <a:endParaRPr lang="en-US" altLang="zh-CN" sz="1735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 panose="020B0503020204020204" charset="-122"/>
            </a:endParaRPr>
          </a:p>
          <a:p>
            <a:pPr marL="457200" indent="-457200">
              <a:buFont typeface="+mj-lt"/>
              <a:buAutoNum type="alphaUcPeriod"/>
            </a:pPr>
            <a:r>
              <a:rPr lang="zh-CN" altLang="en-US" sz="1735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 panose="020B0503020204020204" charset="-122"/>
              </a:rPr>
              <a:t>发现火灾，可以打电话直接报警。家中没有电话的，要尽快使用邻居、电话亭或者附近单位的电话报警；</a:t>
            </a:r>
            <a:endParaRPr lang="zh-CN" altLang="en-US" sz="1735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 panose="020B0503020204020204" charset="-122"/>
            </a:endParaRPr>
          </a:p>
          <a:p>
            <a:pPr marL="457200" indent="-457200">
              <a:buFont typeface="+mj-lt"/>
              <a:buAutoNum type="alphaUcPeriod"/>
            </a:pPr>
            <a:endParaRPr lang="en-US" altLang="zh-CN" sz="1735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 panose="020B0503020204020204" charset="-122"/>
            </a:endParaRPr>
          </a:p>
          <a:p>
            <a:pPr marL="457200" indent="-457200">
              <a:buFont typeface="+mj-lt"/>
              <a:buAutoNum type="alphaUcPeriod"/>
            </a:pPr>
            <a:r>
              <a:rPr lang="zh-CN" altLang="en-US" sz="1735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 panose="020B0503020204020204" charset="-122"/>
              </a:rPr>
              <a:t>打电话报警一定要想法先让自己冷静镇定，以免慌慌张张，说话前言不搭后语，延长时间。</a:t>
            </a:r>
            <a:endParaRPr lang="zh-CN" altLang="en-US" sz="1735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 panose="020B0503020204020204" charset="-122"/>
            </a:endParaRPr>
          </a:p>
          <a:p>
            <a:pPr marL="457200" indent="-457200">
              <a:buFont typeface="+mj-lt"/>
              <a:buAutoNum type="alphaUcPeriod"/>
            </a:pPr>
            <a:endParaRPr lang="en-US" altLang="zh-CN" sz="1735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 panose="020B0503020204020204" charset="-122"/>
            </a:endParaRPr>
          </a:p>
          <a:p>
            <a:pPr marL="457200" indent="-457200">
              <a:buFont typeface="+mj-lt"/>
              <a:buAutoNum type="alphaUcPeriod"/>
            </a:pPr>
            <a:r>
              <a:rPr lang="zh-CN" altLang="en-US" sz="1735" spc="4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微软雅黑" panose="020B0503020204020204" charset="-122"/>
              </a:rPr>
              <a:t>报警以后，最好安排人员到附近的路口等候消防车，指引通往火场的道路</a:t>
            </a:r>
            <a:endParaRPr lang="zh-CN" altLang="en-US" sz="1735" spc="400" dirty="0">
              <a:latin typeface="字魂58号-创中黑" panose="00000500000000000000" pitchFamily="2" charset="-122"/>
              <a:ea typeface="字魂58号-创中黑" panose="00000500000000000000" pitchFamily="2" charset="-122"/>
              <a:sym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07968" y="1412776"/>
            <a:ext cx="2016128" cy="5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lnSpc>
                <a:spcPct val="150000"/>
              </a:lnSpc>
              <a:defRPr/>
            </a:pPr>
            <a:r>
              <a:rPr lang="zh-CN" altLang="en-US" sz="2400" kern="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消防小知识</a:t>
            </a:r>
            <a:endParaRPr lang="zh-CN" altLang="en-US" sz="2400" kern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flipH="1">
            <a:off x="-731209" y="1705701"/>
            <a:ext cx="6729046" cy="47476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35360" y="1412776"/>
            <a:ext cx="6033018" cy="44284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024576" y="6336533"/>
            <a:ext cx="8142847" cy="38624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954795" y="2069449"/>
            <a:ext cx="5688742" cy="2811983"/>
            <a:chOff x="1401266" y="1571063"/>
            <a:chExt cx="5688742" cy="2811983"/>
          </a:xfrm>
        </p:grpSpPr>
        <p:sp>
          <p:nvSpPr>
            <p:cNvPr id="7" name="文本框 6"/>
            <p:cNvSpPr txBox="1"/>
            <p:nvPr/>
          </p:nvSpPr>
          <p:spPr>
            <a:xfrm>
              <a:off x="2190653" y="1571063"/>
              <a:ext cx="48965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800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PART 02 </a:t>
              </a:r>
              <a:endParaRPr lang="zh-CN" altLang="en-US" sz="8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14849" y="2916059"/>
              <a:ext cx="52723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学校防火常识</a:t>
              </a:r>
              <a:endParaRPr lang="zh-CN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401266" y="3676827"/>
              <a:ext cx="5688742" cy="70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zh-CN" sz="700" spc="300">
                  <a:solidFill>
                    <a:srgbClr val="C00000"/>
                  </a:solidFill>
                  <a:latin typeface="思源宋体 CN Medium" panose="02020500000000000000" pitchFamily="18" charset="-122"/>
                  <a:ea typeface="思源宋体 CN Medium" panose="02020500000000000000" pitchFamily="18" charset="-122"/>
                </a:rPr>
                <a:t>WORK REPORT BUSINESS REPORT GENERAL BUSINESS STYLE MONTHLY REPORT ANNUAL REPORT BUSINESS PLAN PROJECT PLAN PROJECT REPORT COMPLETION REPORT</a:t>
              </a:r>
              <a:endParaRPr lang="zh-CN" altLang="en-US" sz="700" spc="300">
                <a:solidFill>
                  <a:srgbClr val="C00000"/>
                </a:solidFill>
                <a:latin typeface="思源宋体 CN Medium" panose="02020500000000000000" pitchFamily="18" charset="-122"/>
                <a:ea typeface="思源宋体 CN Medium" panose="02020500000000000000" pitchFamily="18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-695674" y="1806666"/>
            <a:ext cx="5976022" cy="597602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学校防火常识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4205540" y="1501023"/>
            <a:ext cx="2123440" cy="2128520"/>
            <a:chOff x="1329" y="4238"/>
            <a:chExt cx="3383" cy="3382"/>
          </a:xfrm>
        </p:grpSpPr>
        <p:sp>
          <p:nvSpPr>
            <p:cNvPr id="11" name="文本框 8"/>
            <p:cNvSpPr txBox="1"/>
            <p:nvPr/>
          </p:nvSpPr>
          <p:spPr>
            <a:xfrm>
              <a:off x="1543" y="4238"/>
              <a:ext cx="3169" cy="585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+mn-ea"/>
                </a:rPr>
                <a:t>迅速撤离法</a:t>
              </a:r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+mn-ea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329" y="4818"/>
              <a:ext cx="3383" cy="2802"/>
            </a:xfrm>
            <a:prstGeom prst="rect">
              <a:avLst/>
            </a:prstGeom>
          </p:spPr>
          <p:txBody>
            <a:bodyPr wrap="square" lIns="87015" tIns="43507" rIns="87015" bIns="43507">
              <a:spAutoFit/>
            </a:bodyPr>
            <a:lstStyle/>
            <a:p>
              <a:pPr algn="just" fontAlgn="auto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74AA1"/>
                </a:buClr>
                <a:defRPr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  <a:cs typeface="黑体" panose="02010609060101010101" charset="-122"/>
                  <a:sym typeface="+mn-ea"/>
                </a:rPr>
                <a:t>当进入公共场所时，要留意其墙上、门上、转弯处设置的疏散指示标志，一旦发生火灾，按疏散指示标志方向迅速</a:t>
              </a:r>
              <a:r>
                <a:rPr lang="zh-CN" altLang="en-US" sz="1400" dirty="0">
                  <a:latin typeface="字魂58号-创中黑" panose="00000500000000000000" pitchFamily="2" charset="-122"/>
                  <a:ea typeface="字魂58号-创中黑" panose="00000500000000000000" pitchFamily="2" charset="-122"/>
                  <a:cs typeface="黑体" panose="02010609060101010101" charset="-122"/>
                  <a:sym typeface="+mn-ea"/>
                </a:rPr>
                <a:t>撤离。</a:t>
              </a:r>
              <a:endParaRPr lang="zh-CN" altLang="en-US" sz="1400" dirty="0">
                <a:latin typeface="字魂58号-创中黑" panose="00000500000000000000" pitchFamily="2" charset="-122"/>
                <a:ea typeface="字魂58号-创中黑" panose="00000500000000000000" pitchFamily="2" charset="-122"/>
                <a:cs typeface="黑体" panose="02010609060101010101" charset="-122"/>
                <a:sym typeface="+mn-ea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680135" y="1501023"/>
            <a:ext cx="2123440" cy="1849120"/>
            <a:chOff x="5561" y="4238"/>
            <a:chExt cx="3384" cy="2938"/>
          </a:xfrm>
        </p:grpSpPr>
        <p:sp>
          <p:nvSpPr>
            <p:cNvPr id="14" name="文本框 13"/>
            <p:cNvSpPr txBox="1"/>
            <p:nvPr/>
          </p:nvSpPr>
          <p:spPr>
            <a:xfrm>
              <a:off x="5776" y="4238"/>
              <a:ext cx="3169" cy="585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+mn-ea"/>
                </a:rPr>
                <a:t>低身前进法</a:t>
              </a:r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+mn-ea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5561" y="4818"/>
              <a:ext cx="3384" cy="2358"/>
            </a:xfrm>
            <a:prstGeom prst="rect">
              <a:avLst/>
            </a:prstGeom>
          </p:spPr>
          <p:txBody>
            <a:bodyPr wrap="square" lIns="87015" tIns="43507" rIns="87015" bIns="43507">
              <a:spAutoFit/>
            </a:bodyPr>
            <a:lstStyle/>
            <a:p>
              <a:pPr algn="just" fontAlgn="auto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74AA1"/>
                </a:buClr>
                <a:defRPr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由于火灾发生时烟气大多聚集在上部空间，因此在逃生过程中应尽量将身体贴近地面匍匐或弯腰前进。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  <a:sym typeface="+mn-ea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9156000" y="1501023"/>
            <a:ext cx="2180590" cy="2128520"/>
            <a:chOff x="9854" y="4238"/>
            <a:chExt cx="3475" cy="3382"/>
          </a:xfrm>
        </p:grpSpPr>
        <p:sp>
          <p:nvSpPr>
            <p:cNvPr id="17" name="文本框 8"/>
            <p:cNvSpPr txBox="1"/>
            <p:nvPr/>
          </p:nvSpPr>
          <p:spPr>
            <a:xfrm>
              <a:off x="10160" y="4238"/>
              <a:ext cx="3169" cy="585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  <a:sym typeface="+mn-ea"/>
                </a:rPr>
                <a:t>毛巾捂鼻法</a:t>
              </a:r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  <a:sym typeface="+mn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9854" y="4818"/>
              <a:ext cx="3384" cy="2802"/>
            </a:xfrm>
            <a:prstGeom prst="rect">
              <a:avLst/>
            </a:prstGeom>
          </p:spPr>
          <p:txBody>
            <a:bodyPr wrap="square" lIns="87015" tIns="43507" rIns="87015" bIns="43507">
              <a:spAutoFit/>
            </a:bodyPr>
            <a:lstStyle/>
            <a:p>
              <a:pPr algn="just" fontAlgn="auto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74AA1"/>
                </a:buClr>
                <a:defRPr/>
              </a:pPr>
              <a: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火场上的烟气温度高、毒性大，吸入后很容易引起呼吸系统灼伤或人体中毒。疏散中应用浸湿的毛巾捂住口鼻，以起到降温及过滤的作用。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pitchFamily="2" charset="-122"/>
                <a:ea typeface="字魂58号-创中黑" panose="00000500000000000000" pitchFamily="2" charset="-122"/>
                <a:sym typeface="+mn-ea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3654995" y="3998478"/>
            <a:ext cx="8307705" cy="91440"/>
          </a:xfrm>
          <a:prstGeom prst="rect">
            <a:avLst/>
          </a:prstGeom>
          <a:solidFill>
            <a:srgbClr val="C0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0" name="圆角矩形 6"/>
          <p:cNvSpPr/>
          <p:nvPr/>
        </p:nvSpPr>
        <p:spPr>
          <a:xfrm>
            <a:off x="5824790" y="3804803"/>
            <a:ext cx="476885" cy="478790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1</a:t>
            </a:r>
            <a:endParaRPr lang="en-US" altLang="zh-CN" b="1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1" name="圆角矩形 7"/>
          <p:cNvSpPr/>
          <p:nvPr/>
        </p:nvSpPr>
        <p:spPr>
          <a:xfrm>
            <a:off x="8300655" y="3804803"/>
            <a:ext cx="476885" cy="478790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</a:t>
            </a:r>
            <a:endParaRPr lang="en-US" altLang="zh-CN" b="1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22" name="圆角矩形 9"/>
          <p:cNvSpPr/>
          <p:nvPr/>
        </p:nvSpPr>
        <p:spPr>
          <a:xfrm>
            <a:off x="10776520" y="3805438"/>
            <a:ext cx="476885" cy="478790"/>
          </a:xfrm>
          <a:prstGeom prst="roundRect">
            <a:avLst/>
          </a:prstGeom>
          <a:solidFill>
            <a:srgbClr val="AD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3</a:t>
            </a:r>
            <a:endParaRPr lang="en-US" altLang="zh-CN" b="1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1384" y="404664"/>
            <a:ext cx="4032448" cy="753715"/>
            <a:chOff x="551384" y="404664"/>
            <a:chExt cx="4032448" cy="75371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>
            <a:xfrm>
              <a:off x="551384" y="476672"/>
              <a:ext cx="720080" cy="648072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1271464" y="404664"/>
              <a:ext cx="3312368" cy="753715"/>
              <a:chOff x="1847528" y="820114"/>
              <a:chExt cx="3312368" cy="753715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1847528" y="820114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/>
                <a:r>
                  <a:rPr lang="zh-CN" altLang="en-US" sz="3200">
                    <a:solidFill>
                      <a:srgbClr val="961107"/>
                    </a:solidFill>
                    <a:latin typeface="字魂59号-创粗黑" panose="00000500000000000000" pitchFamily="2" charset="-122"/>
                    <a:ea typeface="字魂59号-创粗黑" panose="00000500000000000000" pitchFamily="2" charset="-122"/>
                  </a:rPr>
                  <a:t>学校防火常识</a:t>
                </a:r>
                <a:endParaRPr lang="zh-CN" altLang="en-US" sz="3200"/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847528" y="1312219"/>
                <a:ext cx="33123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050">
                    <a:latin typeface="字魂58号-创中黑" panose="00000500000000000000" pitchFamily="2" charset="-122"/>
                    <a:ea typeface="字魂58号-创中黑" panose="00000500000000000000" pitchFamily="2" charset="-122"/>
                  </a:rPr>
                  <a:t>BASIC KNOWLEDGE OF FIRE PROTECTION</a:t>
                </a:r>
                <a:endParaRPr lang="zh-CN" altLang="en-US" sz="1050">
                  <a:latin typeface="字魂58号-创中黑" panose="00000500000000000000" pitchFamily="2" charset="-122"/>
                  <a:ea typeface="字魂58号-创中黑" panose="00000500000000000000" pitchFamily="2" charset="-122"/>
                </a:endParaRPr>
              </a:p>
            </p:txBody>
          </p:sp>
        </p:grpSp>
      </p:grpSp>
      <p:cxnSp>
        <p:nvCxnSpPr>
          <p:cNvPr id="10" name="直接连接符 9"/>
          <p:cNvCxnSpPr/>
          <p:nvPr/>
        </p:nvCxnSpPr>
        <p:spPr>
          <a:xfrm flipH="1">
            <a:off x="7784882" y="2553726"/>
            <a:ext cx="0" cy="1714500"/>
          </a:xfrm>
          <a:prstGeom prst="line">
            <a:avLst/>
          </a:prstGeom>
          <a:ln>
            <a:solidFill>
              <a:srgbClr val="C0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10747157" y="2553726"/>
            <a:ext cx="0" cy="1714500"/>
          </a:xfrm>
          <a:prstGeom prst="line">
            <a:avLst/>
          </a:prstGeom>
          <a:ln>
            <a:solidFill>
              <a:srgbClr val="C0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4821972" y="2553726"/>
            <a:ext cx="0" cy="1714500"/>
          </a:xfrm>
          <a:prstGeom prst="line">
            <a:avLst/>
          </a:prstGeom>
          <a:ln>
            <a:solidFill>
              <a:srgbClr val="C00000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3605947" y="4375541"/>
            <a:ext cx="8355330" cy="1050925"/>
            <a:chOff x="5346" y="6479"/>
            <a:chExt cx="13158" cy="1655"/>
          </a:xfrm>
        </p:grpSpPr>
        <p:sp>
          <p:nvSpPr>
            <p:cNvPr id="14" name="文本框 13"/>
            <p:cNvSpPr txBox="1"/>
            <p:nvPr/>
          </p:nvSpPr>
          <p:spPr>
            <a:xfrm>
              <a:off x="10012" y="6479"/>
              <a:ext cx="3828" cy="165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要弄熄火柴梗，把烟头掐灭在烟灰缸内，不在床上沙发上吸烟。</a:t>
              </a:r>
              <a:endParaRPr lang="zh-CN" altLang="en-US" sz="1600">
                <a:latin typeface="字魂58号-创中黑" panose="00000500000000000000" pitchFamily="2" charset="-122"/>
                <a:ea typeface="字魂58号-创中黑" panose="00000500000000000000" pitchFamily="2" charset="-122"/>
                <a:sym typeface="+mn-ea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346" y="6479"/>
              <a:ext cx="3828" cy="165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 dirty="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要及时关闭电源开关及煤气、液化气总阀门。外出时，临睡前熄灭室内火种。</a:t>
              </a:r>
              <a:endParaRPr lang="zh-CN" altLang="en-US" sz="1600" dirty="0">
                <a:latin typeface="字魂58号-创中黑" panose="00000500000000000000" pitchFamily="2" charset="-122"/>
                <a:ea typeface="字魂58号-创中黑" panose="00000500000000000000" pitchFamily="2" charset="-122"/>
                <a:sym typeface="+mn-ea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4676" y="6479"/>
              <a:ext cx="3828" cy="165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要确保走道、楼梯的畅通，不在楼层通道和安全出口处堆物封堵。</a:t>
              </a:r>
              <a:endParaRPr lang="zh-CN" altLang="en-US" sz="1600">
                <a:latin typeface="字魂58号-创中黑" panose="00000500000000000000" pitchFamily="2" charset="-122"/>
                <a:ea typeface="字魂58号-创中黑" panose="00000500000000000000" pitchFamily="2" charset="-122"/>
                <a:sym typeface="+mn-ea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605947" y="1604401"/>
            <a:ext cx="8355965" cy="693420"/>
            <a:chOff x="5346" y="3167"/>
            <a:chExt cx="13159" cy="1092"/>
          </a:xfrm>
        </p:grpSpPr>
        <p:sp>
          <p:nvSpPr>
            <p:cNvPr id="18" name="文本框 17"/>
            <p:cNvSpPr txBox="1"/>
            <p:nvPr/>
          </p:nvSpPr>
          <p:spPr>
            <a:xfrm>
              <a:off x="10013" y="3167"/>
              <a:ext cx="3828" cy="109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要教育小孩不要玩火，不要玩弄电器设备。</a:t>
              </a:r>
              <a:endParaRPr lang="zh-CN" altLang="en-US" sz="1600">
                <a:latin typeface="字魂58号-创中黑" panose="00000500000000000000" pitchFamily="2" charset="-122"/>
                <a:ea typeface="字魂58号-创中黑" panose="00000500000000000000" pitchFamily="2" charset="-122"/>
                <a:sym typeface="+mn-ea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678" y="3167"/>
              <a:ext cx="3827" cy="109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要在规定区域内安全燃放烟花爆竹。</a:t>
              </a:r>
              <a:endParaRPr lang="zh-CN" altLang="en-US" sz="1600">
                <a:latin typeface="字魂58号-创中黑" panose="00000500000000000000" pitchFamily="2" charset="-122"/>
                <a:ea typeface="字魂58号-创中黑" panose="00000500000000000000" pitchFamily="2" charset="-122"/>
                <a:sym typeface="+mn-ea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346" y="3167"/>
              <a:ext cx="3828" cy="109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30000"/>
                </a:lnSpc>
              </a:pPr>
              <a:r>
                <a:rPr lang="zh-CN" altLang="en-US" sz="1600">
                  <a:latin typeface="字魂58号-创中黑" panose="00000500000000000000" pitchFamily="2" charset="-122"/>
                  <a:ea typeface="字魂58号-创中黑" panose="00000500000000000000" pitchFamily="2" charset="-122"/>
                  <a:sym typeface="+mn-ea"/>
                </a:rPr>
                <a:t>不乱接乱拉电线，防止超负荷用电。</a:t>
              </a:r>
              <a:endParaRPr lang="zh-CN" altLang="en-US" sz="1600">
                <a:latin typeface="字魂58号-创中黑" panose="00000500000000000000" pitchFamily="2" charset="-122"/>
                <a:ea typeface="字魂58号-创中黑" panose="00000500000000000000" pitchFamily="2" charset="-122"/>
                <a:sym typeface="+mn-ea"/>
              </a:endParaRPr>
            </a:p>
          </p:txBody>
        </p:sp>
      </p:grpSp>
      <p:cxnSp>
        <p:nvCxnSpPr>
          <p:cNvPr id="21" name="直接连接符 20"/>
          <p:cNvCxnSpPr/>
          <p:nvPr/>
        </p:nvCxnSpPr>
        <p:spPr>
          <a:xfrm>
            <a:off x="3503712" y="3410976"/>
            <a:ext cx="84582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 descr="191112救火的火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453672" y="2953141"/>
            <a:ext cx="734695" cy="645160"/>
          </a:xfrm>
          <a:prstGeom prst="rect">
            <a:avLst/>
          </a:prstGeom>
        </p:spPr>
      </p:pic>
      <p:pic>
        <p:nvPicPr>
          <p:cNvPr id="23" name="图片 22" descr="191112救火的火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365147" y="2953141"/>
            <a:ext cx="734695" cy="645160"/>
          </a:xfrm>
          <a:prstGeom prst="rect">
            <a:avLst/>
          </a:prstGeom>
        </p:spPr>
      </p:pic>
      <p:pic>
        <p:nvPicPr>
          <p:cNvPr id="24" name="图片 23" descr="191112救火的火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379492" y="2953141"/>
            <a:ext cx="734695" cy="64516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 cstate="email"/>
          <a:srcRect l="25075"/>
          <a:stretch>
            <a:fillRect/>
          </a:stretch>
        </p:blipFill>
        <p:spPr>
          <a:xfrm>
            <a:off x="-1284575" y="2297821"/>
            <a:ext cx="5068095" cy="478796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PA" val="v5.2.8"/>
</p:tagLst>
</file>

<file path=ppt/tags/tag10.xml><?xml version="1.0" encoding="utf-8"?>
<p:tagLst xmlns:p="http://schemas.openxmlformats.org/presentationml/2006/main">
  <p:tag name="PA" val="v5.2.8"/>
</p:tagLst>
</file>

<file path=ppt/tags/tag11.xml><?xml version="1.0" encoding="utf-8"?>
<p:tagLst xmlns:p="http://schemas.openxmlformats.org/presentationml/2006/main">
  <p:tag name="PA" val="v5.2.8"/>
</p:tagLst>
</file>

<file path=ppt/tags/tag12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YTQ3YTc2YjBlNWRhYjQ0NTA0MDBkN2E0YWM4YTZjZGMifQ=="/>
</p:tagLst>
</file>

<file path=ppt/tags/tag2.xml><?xml version="1.0" encoding="utf-8"?>
<p:tagLst xmlns:p="http://schemas.openxmlformats.org/presentationml/2006/main">
  <p:tag name="PA" val="v5.2.8"/>
</p:tagLst>
</file>

<file path=ppt/tags/tag3.xml><?xml version="1.0" encoding="utf-8"?>
<p:tagLst xmlns:p="http://schemas.openxmlformats.org/presentationml/2006/main">
  <p:tag name="PA" val="v5.2.8"/>
</p:tagLst>
</file>

<file path=ppt/tags/tag4.xml><?xml version="1.0" encoding="utf-8"?>
<p:tagLst xmlns:p="http://schemas.openxmlformats.org/presentationml/2006/main">
  <p:tag name="PA" val="v5.2.8"/>
</p:tagLst>
</file>

<file path=ppt/tags/tag5.xml><?xml version="1.0" encoding="utf-8"?>
<p:tagLst xmlns:p="http://schemas.openxmlformats.org/presentationml/2006/main">
  <p:tag name="PA" val="v5.2.8"/>
</p:tagLst>
</file>

<file path=ppt/tags/tag6.xml><?xml version="1.0" encoding="utf-8"?>
<p:tagLst xmlns:p="http://schemas.openxmlformats.org/presentationml/2006/main">
  <p:tag name="PA" val="v5.2.8"/>
</p:tagLst>
</file>

<file path=ppt/tags/tag7.xml><?xml version="1.0" encoding="utf-8"?>
<p:tagLst xmlns:p="http://schemas.openxmlformats.org/presentationml/2006/main">
  <p:tag name="PA" val="v5.2.8"/>
</p:tagLst>
</file>

<file path=ppt/tags/tag8.xml><?xml version="1.0" encoding="utf-8"?>
<p:tagLst xmlns:p="http://schemas.openxmlformats.org/presentationml/2006/main">
  <p:tag name="PA" val="v5.2.8"/>
</p:tagLst>
</file>

<file path=ppt/tags/tag9.xml><?xml version="1.0" encoding="utf-8"?>
<p:tagLst xmlns:p="http://schemas.openxmlformats.org/presentationml/2006/main">
  <p:tag name="PA" val="v5.2.8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2783</Words>
  <Application>WPS 演示</Application>
  <PresentationFormat>宽屏</PresentationFormat>
  <Paragraphs>275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43" baseType="lpstr">
      <vt:lpstr>Arial</vt:lpstr>
      <vt:lpstr>宋体</vt:lpstr>
      <vt:lpstr>Wingdings</vt:lpstr>
      <vt:lpstr>思源宋体 CN Heavy</vt:lpstr>
      <vt:lpstr>思源宋体 CN Medium</vt:lpstr>
      <vt:lpstr>字魂59号-创粗黑</vt:lpstr>
      <vt:lpstr>思源黑体 CN Bold</vt:lpstr>
      <vt:lpstr>黑体</vt:lpstr>
      <vt:lpstr>字魂58号-创中黑</vt:lpstr>
      <vt:lpstr>微软雅黑</vt:lpstr>
      <vt:lpstr>包图简圆体</vt:lpstr>
      <vt:lpstr>Arial Unicode MS</vt:lpstr>
      <vt:lpstr>等线 Light</vt:lpstr>
      <vt:lpstr>等线</vt:lpstr>
      <vt:lpstr>Calibri</vt:lpstr>
      <vt:lpstr>Algerian</vt:lpstr>
      <vt:lpstr>Source Han Sans CN Regular</vt:lpstr>
      <vt:lpstr>Meiryo</vt:lpstr>
      <vt:lpstr>Yu Gothic UI</vt:lpstr>
      <vt:lpstr>Arial Narrow</vt:lpstr>
      <vt:lpstr>Calibri Light</vt:lpstr>
      <vt:lpstr>Juice ITC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9</cp:revision>
  <cp:lastPrinted>2022-06-16T21:36:00Z</cp:lastPrinted>
  <dcterms:created xsi:type="dcterms:W3CDTF">2022-06-16T21:36:00Z</dcterms:created>
  <dcterms:modified xsi:type="dcterms:W3CDTF">2024-06-10T02:55:27Z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864E5705940B4F7BAC70B275989383CA_13</vt:lpwstr>
  </property>
  <property fmtid="{D5CDD505-2E9C-101B-9397-08002B2CF9AE}" pid="3" name="KSOProductBuildVer">
    <vt:lpwstr>2052-12.1.0.17133</vt:lpwstr>
  </property>
</Properties>
</file>