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89" r:id="rId3"/>
    <p:sldId id="261" r:id="rId5"/>
    <p:sldId id="258" r:id="rId6"/>
    <p:sldId id="266" r:id="rId7"/>
    <p:sldId id="267" r:id="rId8"/>
    <p:sldId id="268" r:id="rId9"/>
    <p:sldId id="272" r:id="rId10"/>
    <p:sldId id="270" r:id="rId11"/>
    <p:sldId id="262" r:id="rId12"/>
    <p:sldId id="273" r:id="rId13"/>
    <p:sldId id="269" r:id="rId14"/>
    <p:sldId id="271" r:id="rId15"/>
    <p:sldId id="276" r:id="rId16"/>
    <p:sldId id="263" r:id="rId17"/>
    <p:sldId id="274" r:id="rId18"/>
    <p:sldId id="275" r:id="rId19"/>
    <p:sldId id="277" r:id="rId20"/>
    <p:sldId id="278" r:id="rId21"/>
    <p:sldId id="264" r:id="rId22"/>
    <p:sldId id="280" r:id="rId23"/>
    <p:sldId id="281" r:id="rId24"/>
    <p:sldId id="282" r:id="rId25"/>
    <p:sldId id="283" r:id="rId26"/>
    <p:sldId id="265" r:id="rId27"/>
    <p:sldId id="31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3BDFF"/>
    <a:srgbClr val="348ACA"/>
    <a:srgbClr val="61A5D6"/>
    <a:srgbClr val="0DA3FF"/>
    <a:srgbClr val="0D264B"/>
    <a:srgbClr val="050F1D"/>
    <a:srgbClr val="13396C"/>
    <a:srgbClr val="C00000"/>
    <a:srgbClr val="416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3" autoAdjust="0"/>
    <p:restoredTop sz="94660"/>
  </p:normalViewPr>
  <p:slideViewPr>
    <p:cSldViewPr snapToGrid="0" showGuides="1">
      <p:cViewPr varScale="1">
        <p:scale>
          <a:sx n="88" d="100"/>
          <a:sy n="88" d="100"/>
        </p:scale>
        <p:origin x="318"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rgbClr val="0070C0"/>
              </a:solidFill>
              <a:ln w="19050">
                <a:solidFill>
                  <a:schemeClr val="lt1"/>
                </a:solidFill>
              </a:ln>
              <a:effectLst>
                <a:outerShdw blurRad="254000" dist="63500" dir="2700000" algn="tl" rotWithShape="0">
                  <a:prstClr val="black">
                    <a:alpha val="30000"/>
                  </a:prstClr>
                </a:outerShdw>
              </a:effectLst>
            </c:spPr>
          </c:dPt>
          <c:dPt>
            <c:idx val="1"/>
            <c:bubble3D val="0"/>
            <c:spPr>
              <a:solidFill>
                <a:srgbClr val="53BDFF"/>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0DA3FF"/>
              </a:solidFill>
              <a:ln w="19050">
                <a:solidFill>
                  <a:schemeClr val="lt1"/>
                </a:solidFill>
              </a:ln>
              <a:effectLst/>
            </c:spPr>
          </c:dPt>
          <c:dLbls>
            <c:delete val="1"/>
          </c:dLbls>
          <c:val>
            <c:numRef>
              <c:f>Sheet1!$B$2:$B$5</c:f>
              <c:numCache>
                <c:formatCode>General</c:formatCode>
                <c:ptCount val="4"/>
                <c:pt idx="0">
                  <c:v>8.2</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人数占比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手机</c:v>
                      </c:pt>
                      <c:pt idx="1">
                        <c:v>电视</c:v>
                      </c:pt>
                      <c:pt idx="2">
                        <c:v>PC</c:v>
                      </c:pt>
                      <c:pt idx="3">
                        <c:v>纸媒</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a:outerShdw blurRad="254000" dist="63500" dir="2700000" algn="tl" rotWithShape="0">
                <a:prstClr val="black">
                  <a:alpha val="30000"/>
                </a:prstClr>
              </a:outerShdw>
            </a:effectLst>
          </c:spPr>
          <c:invertIfNegative val="0"/>
          <c:dLbls>
            <c:delete val="1"/>
          </c:dLbls>
          <c:val>
            <c:numRef>
              <c:f>Sheet1!$B$2:$B$5</c:f>
              <c:numCache>
                <c:formatCode>General</c:formatCode>
                <c:ptCount val="4"/>
                <c:pt idx="0">
                  <c:v>1.1</c:v>
                </c:pt>
                <c:pt idx="1">
                  <c:v>2.7</c:v>
                </c:pt>
                <c:pt idx="2">
                  <c:v>3.9</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成交额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1"/>
          <c:order val="1"/>
          <c:spPr>
            <a:solidFill>
              <a:srgbClr val="0DA3FF"/>
            </a:solidFill>
            <a:ln>
              <a:noFill/>
            </a:ln>
            <a:effectLst>
              <a:outerShdw blurRad="254000" dist="63500" dir="2700000" algn="tl" rotWithShape="0">
                <a:prstClr val="black">
                  <a:alpha val="30000"/>
                </a:prstClr>
              </a:outerShdw>
            </a:effectLst>
          </c:spPr>
          <c:invertIfNegative val="0"/>
          <c:dLbls>
            <c:delete val="1"/>
          </c:dLbls>
          <c:val>
            <c:numRef>
              <c:f>Sheet1!$C$2:$C$5</c:f>
              <c:numCache>
                <c:formatCode>General</c:formatCode>
                <c:ptCount val="4"/>
                <c:pt idx="0">
                  <c:v>1.6</c:v>
                </c:pt>
                <c:pt idx="1">
                  <c:v>2.3</c:v>
                </c:pt>
                <c:pt idx="2">
                  <c:v>4.7</c:v>
                </c:pt>
                <c:pt idx="3">
                  <c:v>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使用人数</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2"/>
          <c:order val="2"/>
          <c:spPr>
            <a:solidFill>
              <a:schemeClr val="accent3"/>
            </a:solidFill>
            <a:ln>
              <a:noFill/>
            </a:ln>
            <a:effectLst>
              <a:outerShdw blurRad="254000" dist="63500" dir="2700000" algn="tl" rotWithShape="0">
                <a:prstClr val="black">
                  <a:alpha val="30000"/>
                </a:prstClr>
              </a:outerShdw>
            </a:effectLst>
          </c:spPr>
          <c:invertIfNegative val="0"/>
          <c:dLbls>
            <c:delete val="1"/>
          </c:dLbls>
          <c:val>
            <c:numRef>
              <c:f>Sheet1!$D$2:$D$5</c:f>
              <c:numCache>
                <c:formatCode>General</c:formatCode>
                <c:ptCount val="4"/>
                <c:pt idx="0">
                  <c:v>0.6</c:v>
                </c:pt>
                <c:pt idx="1">
                  <c:v>3.2</c:v>
                </c:pt>
                <c:pt idx="2">
                  <c:v>3.6</c:v>
                </c:pt>
                <c:pt idx="3">
                  <c:v>5.6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市场份额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dLbls>
          <c:showLegendKey val="0"/>
          <c:showVal val="0"/>
          <c:showCatName val="0"/>
          <c:showSerName val="0"/>
          <c:showPercent val="0"/>
          <c:showBubbleSize val="0"/>
        </c:dLbls>
        <c:gapWidth val="219"/>
        <c:overlap val="-27"/>
        <c:axId val="728535712"/>
        <c:axId val="728536272"/>
      </c:barChart>
      <c:catAx>
        <c:axId val="72853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728536272"/>
        <c:crosses val="autoZero"/>
        <c:auto val="1"/>
        <c:lblAlgn val="ctr"/>
        <c:lblOffset val="100"/>
        <c:noMultiLvlLbl val="0"/>
      </c:catAx>
      <c:valAx>
        <c:axId val="72853627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72853571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explosion val="0"/>
          <c:dPt>
            <c:idx val="0"/>
            <c:bubble3D val="0"/>
            <c:spPr>
              <a:solidFill>
                <a:srgbClr val="0070C0"/>
              </a:solidFill>
              <a:ln w="19050">
                <a:noFill/>
              </a:ln>
              <a:effectLst/>
            </c:spPr>
          </c:dPt>
          <c:dPt>
            <c:idx val="1"/>
            <c:bubble3D val="0"/>
            <c:spPr>
              <a:solidFill>
                <a:srgbClr val="0DA3FF"/>
              </a:solidFill>
              <a:ln w="19050">
                <a:noFill/>
              </a:ln>
              <a:effectLst/>
            </c:spPr>
          </c:dPt>
          <c:dPt>
            <c:idx val="2"/>
            <c:bubble3D val="0"/>
            <c:spPr>
              <a:solidFill>
                <a:srgbClr val="13396C"/>
              </a:solidFill>
              <a:ln w="19050">
                <a:noFill/>
              </a:ln>
              <a:effectLst/>
            </c:spPr>
          </c:dPt>
          <c:dPt>
            <c:idx val="3"/>
            <c:bubble3D val="0"/>
            <c:spPr>
              <a:solidFill>
                <a:srgbClr val="53BDFF"/>
              </a:solidFill>
              <a:ln w="19050">
                <a:noFill/>
              </a:ln>
              <a:effectLst/>
            </c:spPr>
          </c:dPt>
          <c:dLbls>
            <c:delete val="1"/>
          </c:dLbls>
          <c:val>
            <c:numRef>
              <c:f>Sheet1!$B$2:$B$5</c:f>
              <c:numCache>
                <c:formatCode>General</c:formatCode>
                <c:ptCount val="4"/>
                <c:pt idx="0">
                  <c:v>8.2</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资金占比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技术开发</c:v>
                      </c:pt>
                      <c:pt idx="1">
                        <c:v>推广费用</c:v>
                      </c:pt>
                      <c:pt idx="2">
                        <c:v>设计费用</c:v>
                      </c:pt>
                      <c:pt idx="3">
                        <c:v>人力成本</c:v>
                      </c:pt>
                    </c:strCache>
                  </c:strRef>
                </c15:cat>
              </c15:filteredCategoryTitle>
            </c:ext>
          </c:extLst>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legend>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FEEB-E1DF-4A27-84CE-FEAB69D652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BE65E-D6A0-433A-9769-180C0D5DD8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166FB0D-3649-4659-A4EA-16B622D04D18}"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5BC0CA1-3571-4BD4-9253-723F5D1C3D9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5079" y="610445"/>
            <a:ext cx="7516145" cy="5637108"/>
          </a:xfrm>
          <a:custGeom>
            <a:avLst/>
            <a:gdLst>
              <a:gd name="connsiteX0" fmla="*/ 3819486 w 7516145"/>
              <a:gd name="connsiteY0" fmla="*/ 0 h 6857107"/>
              <a:gd name="connsiteX1" fmla="*/ 7516145 w 7516145"/>
              <a:gd name="connsiteY1" fmla="*/ 0 h 6857107"/>
              <a:gd name="connsiteX2" fmla="*/ 3732331 w 7516145"/>
              <a:gd name="connsiteY2" fmla="*/ 6857107 h 6857107"/>
              <a:gd name="connsiteX3" fmla="*/ 0 w 7516145"/>
              <a:gd name="connsiteY3" fmla="*/ 6857107 h 6857107"/>
            </a:gdLst>
            <a:ahLst/>
            <a:cxnLst>
              <a:cxn ang="0">
                <a:pos x="connsiteX0" y="connsiteY0"/>
              </a:cxn>
              <a:cxn ang="0">
                <a:pos x="connsiteX1" y="connsiteY1"/>
              </a:cxn>
              <a:cxn ang="0">
                <a:pos x="connsiteX2" y="connsiteY2"/>
              </a:cxn>
              <a:cxn ang="0">
                <a:pos x="connsiteX3" y="connsiteY3"/>
              </a:cxn>
            </a:cxnLst>
            <a:rect l="l" t="t" r="r" b="b"/>
            <a:pathLst>
              <a:path w="7516145" h="6857107">
                <a:moveTo>
                  <a:pt x="3819486" y="0"/>
                </a:moveTo>
                <a:lnTo>
                  <a:pt x="7516145" y="0"/>
                </a:lnTo>
                <a:lnTo>
                  <a:pt x="3732331" y="6857107"/>
                </a:lnTo>
                <a:lnTo>
                  <a:pt x="0" y="6857107"/>
                </a:lnTo>
                <a:close/>
              </a:path>
            </a:pathLst>
          </a:custGeom>
          <a:effectLst>
            <a:outerShdw blurRad="254000" dist="63500" dir="2700000" algn="tl" rotWithShape="0">
              <a:prstClr val="black">
                <a:alpha val="30000"/>
              </a:prstClr>
            </a:outerShdw>
          </a:effectLst>
        </p:spPr>
      </p:pic>
      <p:sp>
        <p:nvSpPr>
          <p:cNvPr id="5" name="矩形 4"/>
          <p:cNvSpPr/>
          <p:nvPr/>
        </p:nvSpPr>
        <p:spPr>
          <a:xfrm>
            <a:off x="7445456" y="4581128"/>
            <a:ext cx="3151529" cy="432048"/>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矩形 5"/>
          <p:cNvSpPr/>
          <p:nvPr/>
        </p:nvSpPr>
        <p:spPr>
          <a:xfrm>
            <a:off x="623392" y="836712"/>
            <a:ext cx="3528392" cy="3744416"/>
          </a:xfrm>
          <a:prstGeom prst="rect">
            <a:avLst/>
          </a:prstGeom>
          <a:noFill/>
          <a:ln w="76200">
            <a:solidFill>
              <a:srgbClr val="348ACA"/>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7" name="文本框 3"/>
          <p:cNvSpPr txBox="1"/>
          <p:nvPr/>
        </p:nvSpPr>
        <p:spPr>
          <a:xfrm>
            <a:off x="960603" y="1414518"/>
            <a:ext cx="2183069" cy="646331"/>
          </a:xfrm>
          <a:prstGeom prst="rect">
            <a:avLst/>
          </a:prstGeom>
          <a:noFill/>
          <a:effectLst/>
        </p:spPr>
        <p:txBody>
          <a:bodyPr wrap="square" rtlCol="0">
            <a:spAutoFit/>
          </a:bodyPr>
          <a:lstStyle/>
          <a:p>
            <a:r>
              <a:rPr lang="zh-CN" altLang="en-US" sz="3600" b="1" kern="2200" spc="300" dirty="0">
                <a:solidFill>
                  <a:srgbClr val="0070C0"/>
                </a:solidFill>
                <a:ea typeface="微软雅黑" panose="020B0503020204020204" pitchFamily="34" charset="-122"/>
                <a:cs typeface="+mn-ea"/>
                <a:sym typeface="+mn-lt"/>
              </a:rPr>
              <a:t>公司理念</a:t>
            </a:r>
            <a:endParaRPr lang="zh-CN" altLang="en-US" sz="3600" b="1" kern="2200" spc="300" dirty="0">
              <a:solidFill>
                <a:srgbClr val="0070C0"/>
              </a:solidFill>
              <a:ea typeface="微软雅黑" panose="020B0503020204020204" pitchFamily="34" charset="-122"/>
              <a:cs typeface="+mn-ea"/>
              <a:sym typeface="+mn-lt"/>
            </a:endParaRPr>
          </a:p>
        </p:txBody>
      </p:sp>
      <p:sp>
        <p:nvSpPr>
          <p:cNvPr id="8" name="PA_矩形 29"/>
          <p:cNvSpPr/>
          <p:nvPr>
            <p:custDataLst>
              <p:tags r:id="rId2"/>
            </p:custDataLst>
          </p:nvPr>
        </p:nvSpPr>
        <p:spPr>
          <a:xfrm>
            <a:off x="7240389" y="2276873"/>
            <a:ext cx="3266797" cy="938719"/>
          </a:xfrm>
          <a:prstGeom prst="rect">
            <a:avLst/>
          </a:prstGeom>
          <a:ln>
            <a:noFill/>
          </a:ln>
        </p:spPr>
        <p:txBody>
          <a:bodyPr wrap="square">
            <a:spAutoFit/>
          </a:bodyPr>
          <a:lstStyle/>
          <a:p>
            <a:r>
              <a:rPr lang="zh-CN" altLang="en-US" sz="5500" b="1" spc="300" dirty="0" smtClean="0">
                <a:solidFill>
                  <a:schemeClr val="tx1">
                    <a:lumMod val="85000"/>
                    <a:lumOff val="15000"/>
                  </a:schemeClr>
                </a:solidFill>
                <a:ea typeface="微软雅黑" panose="020B0503020204020204" pitchFamily="34" charset="-122"/>
                <a:cs typeface="+mn-ea"/>
                <a:sym typeface="+mn-lt"/>
              </a:rPr>
              <a:t>创业融资</a:t>
            </a:r>
            <a:endParaRPr lang="en-US" altLang="zh-CN" sz="5500" b="1" spc="300" dirty="0">
              <a:solidFill>
                <a:schemeClr val="tx1">
                  <a:lumMod val="85000"/>
                  <a:lumOff val="15000"/>
                </a:schemeClr>
              </a:solidFill>
              <a:ea typeface="微软雅黑" panose="020B0503020204020204" pitchFamily="34" charset="-122"/>
              <a:cs typeface="+mn-ea"/>
              <a:sym typeface="+mn-lt"/>
            </a:endParaRPr>
          </a:p>
        </p:txBody>
      </p:sp>
      <p:sp>
        <p:nvSpPr>
          <p:cNvPr id="9" name="PA_矩形 29"/>
          <p:cNvSpPr/>
          <p:nvPr>
            <p:custDataLst>
              <p:tags r:id="rId3"/>
            </p:custDataLst>
          </p:nvPr>
        </p:nvSpPr>
        <p:spPr>
          <a:xfrm>
            <a:off x="7240388" y="3068961"/>
            <a:ext cx="4824536" cy="938719"/>
          </a:xfrm>
          <a:prstGeom prst="rect">
            <a:avLst/>
          </a:prstGeom>
          <a:ln>
            <a:noFill/>
          </a:ln>
        </p:spPr>
        <p:txBody>
          <a:bodyPr wrap="square">
            <a:spAutoFit/>
          </a:bodyPr>
          <a:lstStyle/>
          <a:p>
            <a:r>
              <a:rPr lang="zh-CN" altLang="en-US" sz="5500" b="1" spc="300" dirty="0" smtClean="0">
                <a:solidFill>
                  <a:schemeClr val="tx1">
                    <a:lumMod val="85000"/>
                    <a:lumOff val="15000"/>
                  </a:schemeClr>
                </a:solidFill>
                <a:ea typeface="微软雅黑" panose="020B0503020204020204" pitchFamily="34" charset="-122"/>
                <a:cs typeface="+mn-ea"/>
                <a:sym typeface="+mn-lt"/>
              </a:rPr>
              <a:t>商业计划书</a:t>
            </a:r>
            <a:endParaRPr lang="en-US" altLang="zh-CN" sz="5500" b="1" spc="300" dirty="0">
              <a:solidFill>
                <a:schemeClr val="tx1">
                  <a:lumMod val="85000"/>
                  <a:lumOff val="15000"/>
                </a:schemeClr>
              </a:solidFill>
              <a:ea typeface="微软雅黑" panose="020B0503020204020204" pitchFamily="34" charset="-122"/>
              <a:cs typeface="+mn-ea"/>
              <a:sym typeface="+mn-lt"/>
            </a:endParaRPr>
          </a:p>
        </p:txBody>
      </p:sp>
      <p:sp>
        <p:nvSpPr>
          <p:cNvPr id="10" name="PA_矩形 32"/>
          <p:cNvSpPr/>
          <p:nvPr>
            <p:custDataLst>
              <p:tags r:id="rId4"/>
            </p:custDataLst>
          </p:nvPr>
        </p:nvSpPr>
        <p:spPr>
          <a:xfrm>
            <a:off x="7536160" y="4653137"/>
            <a:ext cx="3283112" cy="306705"/>
          </a:xfrm>
          <a:prstGeom prst="rect">
            <a:avLst/>
          </a:prstGeom>
          <a:ln>
            <a:noFill/>
          </a:ln>
        </p:spPr>
        <p:txBody>
          <a:bodyPr wrap="square">
            <a:spAutoFit/>
          </a:bodyPr>
          <a:lstStyle/>
          <a:p>
            <a:r>
              <a:rPr lang="zh-CN" altLang="en-US" sz="1400" dirty="0">
                <a:solidFill>
                  <a:schemeClr val="bg1"/>
                </a:solidFill>
                <a:ea typeface="微软雅黑" panose="020B0503020204020204" pitchFamily="34" charset="-122"/>
                <a:cs typeface="+mn-ea"/>
                <a:sym typeface="+mn-lt"/>
              </a:rPr>
              <a:t>汇报人</a:t>
            </a:r>
            <a:r>
              <a:rPr lang="zh-CN" altLang="en-US" sz="1400" dirty="0" smtClean="0">
                <a:solidFill>
                  <a:schemeClr val="bg1"/>
                </a:solidFill>
                <a:ea typeface="微软雅黑" panose="020B0503020204020204" pitchFamily="34" charset="-122"/>
                <a:cs typeface="+mn-ea"/>
                <a:sym typeface="+mn-lt"/>
              </a:rPr>
              <a:t>：</a:t>
            </a:r>
            <a:r>
              <a:rPr lang="en-US" altLang="zh-CN" sz="1400" dirty="0" smtClean="0">
                <a:solidFill>
                  <a:schemeClr val="bg1"/>
                </a:solidFill>
                <a:ea typeface="微软雅黑" panose="020B0503020204020204" pitchFamily="34" charset="-122"/>
                <a:cs typeface="+mn-ea"/>
                <a:sym typeface="+mn-lt"/>
              </a:rPr>
              <a:t>PPT</a:t>
            </a:r>
            <a:r>
              <a:rPr lang="zh-CN" altLang="en-US" sz="1400" dirty="0" smtClean="0">
                <a:solidFill>
                  <a:schemeClr val="bg1"/>
                </a:solidFill>
                <a:ea typeface="微软雅黑" panose="020B0503020204020204" pitchFamily="34" charset="-122"/>
                <a:cs typeface="+mn-ea"/>
                <a:sym typeface="+mn-lt"/>
              </a:rPr>
              <a:t>营      </a:t>
            </a:r>
            <a:r>
              <a:rPr lang="zh-CN" altLang="en-US" sz="1400" dirty="0">
                <a:solidFill>
                  <a:schemeClr val="bg1"/>
                </a:solidFill>
                <a:ea typeface="微软雅黑" panose="020B0503020204020204" pitchFamily="34" charset="-122"/>
                <a:cs typeface="+mn-ea"/>
                <a:sym typeface="+mn-lt"/>
              </a:rPr>
              <a:t>部门</a:t>
            </a:r>
            <a:r>
              <a:rPr lang="zh-CN" altLang="en-US" sz="1400" dirty="0" smtClean="0">
                <a:solidFill>
                  <a:schemeClr val="bg1"/>
                </a:solidFill>
                <a:ea typeface="微软雅黑" panose="020B0503020204020204" pitchFamily="34" charset="-122"/>
                <a:cs typeface="+mn-ea"/>
                <a:sym typeface="+mn-lt"/>
              </a:rPr>
              <a:t>：</a:t>
            </a:r>
            <a:r>
              <a:rPr lang="zh-CN" altLang="en-US" sz="1400" dirty="0">
                <a:solidFill>
                  <a:schemeClr val="bg1"/>
                </a:solidFill>
                <a:ea typeface="微软雅黑" panose="020B0503020204020204" pitchFamily="34" charset="-122"/>
                <a:cs typeface="+mn-ea"/>
                <a:sym typeface="+mn-lt"/>
              </a:rPr>
              <a:t>总经办</a:t>
            </a:r>
            <a:endParaRPr lang="zh-CN" altLang="en-US" sz="1400" dirty="0">
              <a:solidFill>
                <a:schemeClr val="bg1"/>
              </a:solidFill>
              <a:ea typeface="微软雅黑" panose="020B0503020204020204" pitchFamily="34" charset="-122"/>
              <a:cs typeface="+mn-ea"/>
              <a:sym typeface="+mn-lt"/>
            </a:endParaRPr>
          </a:p>
        </p:txBody>
      </p:sp>
      <p:sp>
        <p:nvSpPr>
          <p:cNvPr id="11" name="文本框 3"/>
          <p:cNvSpPr txBox="1"/>
          <p:nvPr/>
        </p:nvSpPr>
        <p:spPr>
          <a:xfrm>
            <a:off x="7400744" y="4149081"/>
            <a:ext cx="4887945" cy="461665"/>
          </a:xfrm>
          <a:prstGeom prst="rect">
            <a:avLst/>
          </a:prstGeom>
          <a:noFill/>
          <a:effectLst/>
        </p:spPr>
        <p:txBody>
          <a:bodyPr wrap="square" rtlCol="0">
            <a:spAutoFit/>
          </a:bodyPr>
          <a:lstStyle/>
          <a:p>
            <a:r>
              <a:rPr lang="en-US" altLang="zh-CN" sz="2400"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ea typeface="微软雅黑" panose="020B0503020204020204" pitchFamily="34" charset="-122"/>
                <a:cs typeface="+mn-ea"/>
                <a:sym typeface="+mn-lt"/>
              </a:rPr>
              <a:t>WHO ARE WE</a:t>
            </a:r>
            <a:endParaRPr lang="zh-CN" altLang="en-US" sz="2400"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ea typeface="微软雅黑" panose="020B0503020204020204" pitchFamily="34" charset="-122"/>
              <a:cs typeface="+mn-ea"/>
              <a:sym typeface="+mn-lt"/>
            </a:endParaRPr>
          </a:p>
        </p:txBody>
      </p:sp>
      <p:sp>
        <p:nvSpPr>
          <p:cNvPr id="12" name="文本框 3"/>
          <p:cNvSpPr txBox="1"/>
          <p:nvPr/>
        </p:nvSpPr>
        <p:spPr>
          <a:xfrm>
            <a:off x="10336830" y="1628801"/>
            <a:ext cx="632816" cy="1200329"/>
          </a:xfrm>
          <a:prstGeom prst="rect">
            <a:avLst/>
          </a:prstGeom>
          <a:noFill/>
          <a:effectLst>
            <a:outerShdw blurRad="254000" dist="63500" dir="2700000" algn="tl" rotWithShape="0">
              <a:prstClr val="black">
                <a:alpha val="30000"/>
              </a:prstClr>
            </a:outerShdw>
          </a:effectLst>
        </p:spPr>
        <p:txBody>
          <a:bodyPr wrap="square" rtlCol="0">
            <a:spAutoFit/>
          </a:bodyPr>
          <a:lstStyle/>
          <a:p>
            <a:r>
              <a:rPr lang="en-US" altLang="zh-CN" sz="7200" b="1" kern="22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ea typeface="微软雅黑" panose="020B0503020204020204" pitchFamily="34" charset="-122"/>
                <a:cs typeface="+mn-ea"/>
                <a:sym typeface="+mn-lt"/>
              </a:rPr>
              <a:t>+</a:t>
            </a:r>
            <a:endParaRPr lang="zh-CN" altLang="en-US" sz="7200" b="1" kern="22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ea typeface="微软雅黑" panose="020B0503020204020204" pitchFamily="34" charset="-122"/>
              <a:cs typeface="+mn-ea"/>
              <a:sym typeface="+mn-lt"/>
            </a:endParaRPr>
          </a:p>
        </p:txBody>
      </p:sp>
      <p:sp>
        <p:nvSpPr>
          <p:cNvPr id="13" name="文本框 3"/>
          <p:cNvSpPr txBox="1"/>
          <p:nvPr/>
        </p:nvSpPr>
        <p:spPr>
          <a:xfrm>
            <a:off x="2999656" y="1052737"/>
            <a:ext cx="632816" cy="830997"/>
          </a:xfrm>
          <a:prstGeom prst="rect">
            <a:avLst/>
          </a:prstGeom>
          <a:noFill/>
          <a:effectLst/>
        </p:spPr>
        <p:txBody>
          <a:bodyPr wrap="square" rtlCol="0">
            <a:spAutoFit/>
          </a:bodyPr>
          <a:lstStyle/>
          <a:p>
            <a:r>
              <a:rPr lang="en-US" altLang="zh-CN" sz="4800" b="1" kern="2200" dirty="0">
                <a:solidFill>
                  <a:srgbClr val="0070C0"/>
                </a:solidFill>
                <a:ea typeface="微软雅黑" panose="020B0503020204020204" pitchFamily="34" charset="-122"/>
                <a:cs typeface="+mn-ea"/>
                <a:sym typeface="+mn-lt"/>
              </a:rPr>
              <a:t>+</a:t>
            </a:r>
            <a:endParaRPr lang="zh-CN" altLang="en-US" sz="4800" b="1" kern="2200" dirty="0">
              <a:solidFill>
                <a:srgbClr val="0070C0"/>
              </a:solidFill>
              <a:ea typeface="微软雅黑" panose="020B0503020204020204" pitchFamily="34" charset="-122"/>
              <a:cs typeface="+mn-ea"/>
              <a:sym typeface="+mn-lt"/>
            </a:endParaRPr>
          </a:p>
        </p:txBody>
      </p:sp>
      <p:cxnSp>
        <p:nvCxnSpPr>
          <p:cNvPr id="14" name="直接连接符 13"/>
          <p:cNvCxnSpPr/>
          <p:nvPr/>
        </p:nvCxnSpPr>
        <p:spPr>
          <a:xfrm>
            <a:off x="1127448" y="2420888"/>
            <a:ext cx="64807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62018" y="2420888"/>
            <a:ext cx="2441694" cy="1938992"/>
          </a:xfrm>
          <a:prstGeom prst="rect">
            <a:avLst/>
          </a:prstGeom>
        </p:spPr>
        <p:txBody>
          <a:bodyPr wrap="none">
            <a:spAutoFit/>
          </a:bodyPr>
          <a:lstStyle/>
          <a:p>
            <a:pPr lvl="0">
              <a:lnSpc>
                <a:spcPct val="150000"/>
              </a:lnSpc>
            </a:pPr>
            <a:r>
              <a:rPr lang="zh-CN" altLang="en-US" sz="1600" dirty="0">
                <a:solidFill>
                  <a:schemeClr val="tx1">
                    <a:lumMod val="50000"/>
                    <a:lumOff val="50000"/>
                  </a:schemeClr>
                </a:solidFill>
                <a:ea typeface="微软雅黑" panose="020B0503020204020204" pitchFamily="34" charset="-122"/>
                <a:cs typeface="+mn-ea"/>
                <a:sym typeface="+mn-lt"/>
              </a:rPr>
              <a:t>以人为本，诚信经营</a:t>
            </a:r>
            <a:endParaRPr lang="en-US" altLang="zh-CN" sz="1600" dirty="0">
              <a:solidFill>
                <a:schemeClr val="tx1">
                  <a:lumMod val="50000"/>
                  <a:lumOff val="50000"/>
                </a:schemeClr>
              </a:solidFill>
              <a:ea typeface="微软雅黑" panose="020B0503020204020204" pitchFamily="34" charset="-122"/>
              <a:cs typeface="+mn-ea"/>
              <a:sym typeface="+mn-lt"/>
            </a:endParaRPr>
          </a:p>
          <a:p>
            <a:pPr lvl="0">
              <a:lnSpc>
                <a:spcPct val="150000"/>
              </a:lnSpc>
            </a:pPr>
            <a:r>
              <a:rPr lang="zh-CN" altLang="en-US" sz="1600" dirty="0">
                <a:solidFill>
                  <a:schemeClr val="tx1">
                    <a:lumMod val="50000"/>
                    <a:lumOff val="50000"/>
                  </a:schemeClr>
                </a:solidFill>
                <a:ea typeface="微软雅黑" panose="020B0503020204020204" pitchFamily="34" charset="-122"/>
                <a:cs typeface="+mn-ea"/>
                <a:sym typeface="+mn-lt"/>
              </a:rPr>
              <a:t>真求实，高效高质</a:t>
            </a:r>
            <a:endParaRPr lang="en-US" altLang="zh-CN" sz="1600" dirty="0">
              <a:solidFill>
                <a:schemeClr val="tx1">
                  <a:lumMod val="50000"/>
                  <a:lumOff val="50000"/>
                </a:schemeClr>
              </a:solidFill>
              <a:ea typeface="微软雅黑" panose="020B0503020204020204" pitchFamily="34" charset="-122"/>
              <a:cs typeface="+mn-ea"/>
              <a:sym typeface="+mn-lt"/>
            </a:endParaRPr>
          </a:p>
          <a:p>
            <a:pPr lvl="0">
              <a:lnSpc>
                <a:spcPct val="150000"/>
              </a:lnSpc>
            </a:pPr>
            <a:r>
              <a:rPr lang="zh-CN" altLang="en-US" sz="1600" dirty="0">
                <a:solidFill>
                  <a:schemeClr val="tx1">
                    <a:lumMod val="50000"/>
                    <a:lumOff val="50000"/>
                  </a:schemeClr>
                </a:solidFill>
                <a:ea typeface="微软雅黑" panose="020B0503020204020204" pitchFamily="34" charset="-122"/>
                <a:cs typeface="+mn-ea"/>
                <a:sym typeface="+mn-lt"/>
              </a:rPr>
              <a:t>人的差异化管理的标准化</a:t>
            </a:r>
            <a:endParaRPr lang="en-US" altLang="zh-CN" sz="1600" dirty="0">
              <a:solidFill>
                <a:schemeClr val="tx1">
                  <a:lumMod val="50000"/>
                  <a:lumOff val="50000"/>
                </a:schemeClr>
              </a:solidFill>
              <a:ea typeface="微软雅黑" panose="020B0503020204020204" pitchFamily="34" charset="-122"/>
              <a:cs typeface="+mn-ea"/>
              <a:sym typeface="+mn-lt"/>
            </a:endParaRPr>
          </a:p>
          <a:p>
            <a:pPr lvl="0">
              <a:lnSpc>
                <a:spcPct val="150000"/>
              </a:lnSpc>
            </a:pPr>
            <a:r>
              <a:rPr lang="zh-CN" altLang="en-US" sz="1600" dirty="0">
                <a:solidFill>
                  <a:schemeClr val="tx1">
                    <a:lumMod val="50000"/>
                    <a:lumOff val="50000"/>
                  </a:schemeClr>
                </a:solidFill>
                <a:ea typeface="微软雅黑" panose="020B0503020204020204" pitchFamily="34" charset="-122"/>
                <a:cs typeface="+mn-ea"/>
                <a:sym typeface="+mn-lt"/>
              </a:rPr>
              <a:t>同建和谐，实现共赢</a:t>
            </a:r>
            <a:endParaRPr lang="en-US" altLang="zh-CN" sz="1600" dirty="0">
              <a:solidFill>
                <a:schemeClr val="tx1">
                  <a:lumMod val="50000"/>
                  <a:lumOff val="50000"/>
                </a:schemeClr>
              </a:solidFill>
              <a:ea typeface="微软雅黑" panose="020B0503020204020204" pitchFamily="34" charset="-122"/>
              <a:cs typeface="+mn-ea"/>
              <a:sym typeface="+mn-lt"/>
            </a:endParaRPr>
          </a:p>
          <a:p>
            <a:pPr lvl="0">
              <a:lnSpc>
                <a:spcPct val="150000"/>
              </a:lnSpc>
            </a:pPr>
            <a:r>
              <a:rPr lang="zh-CN" altLang="en-US" sz="1600" dirty="0">
                <a:solidFill>
                  <a:schemeClr val="tx1">
                    <a:lumMod val="50000"/>
                    <a:lumOff val="50000"/>
                  </a:schemeClr>
                </a:solidFill>
                <a:ea typeface="微软雅黑" panose="020B0503020204020204" pitchFamily="34" charset="-122"/>
                <a:cs typeface="+mn-ea"/>
                <a:sym typeface="+mn-lt"/>
              </a:rPr>
              <a:t>立足产品，打造精品</a:t>
            </a:r>
            <a:endParaRPr lang="en-US" altLang="zh-CN" sz="1600" dirty="0">
              <a:solidFill>
                <a:schemeClr val="tx1">
                  <a:lumMod val="50000"/>
                  <a:lumOff val="50000"/>
                </a:schemeClr>
              </a:solidFill>
              <a:ea typeface="微软雅黑" panose="020B0503020204020204" pitchFamily="34" charset="-122"/>
              <a:cs typeface="+mn-ea"/>
              <a:sym typeface="+mn-lt"/>
            </a:endParaRPr>
          </a:p>
        </p:txBody>
      </p:sp>
      <p:grpSp>
        <p:nvGrpSpPr>
          <p:cNvPr id="16" name="组合 15"/>
          <p:cNvGrpSpPr/>
          <p:nvPr/>
        </p:nvGrpSpPr>
        <p:grpSpPr>
          <a:xfrm rot="20629894">
            <a:off x="3881982" y="611506"/>
            <a:ext cx="7621888" cy="5722197"/>
            <a:chOff x="2095500" y="197278"/>
            <a:chExt cx="9129819" cy="6854287"/>
          </a:xfrm>
        </p:grpSpPr>
        <p:cxnSp>
          <p:nvCxnSpPr>
            <p:cNvPr id="17" name="直接连接符 16"/>
            <p:cNvCxnSpPr/>
            <p:nvPr/>
          </p:nvCxnSpPr>
          <p:spPr>
            <a:xfrm flipV="1">
              <a:off x="2095500" y="5757511"/>
              <a:ext cx="1294055" cy="1294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970106" flipV="1">
              <a:off x="4803349" y="5043872"/>
              <a:ext cx="557605" cy="10129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501133" y="1824744"/>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9505826" y="197278"/>
              <a:ext cx="1719493" cy="171949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25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 presetClass="entr" presetSubtype="8"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525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625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47"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P spid="12"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产品介绍</a:t>
              </a:r>
              <a:endParaRPr lang="zh-CN" altLang="en-US" sz="3200" b="1" dirty="0">
                <a:solidFill>
                  <a:srgbClr val="0070C0"/>
                </a:solidFill>
                <a:ea typeface="微软雅黑" panose="020B0503020204020204" pitchFamily="34" charset="-122"/>
                <a:cs typeface="+mn-ea"/>
                <a:sym typeface="+mn-lt"/>
              </a:endParaRPr>
            </a:p>
          </p:txBody>
        </p:sp>
      </p:grpSp>
      <p:grpSp>
        <p:nvGrpSpPr>
          <p:cNvPr id="11" name="组合 10"/>
          <p:cNvGrpSpPr/>
          <p:nvPr/>
        </p:nvGrpSpPr>
        <p:grpSpPr>
          <a:xfrm>
            <a:off x="4422555" y="1864251"/>
            <a:ext cx="6872363" cy="972348"/>
            <a:chOff x="4422555" y="1864251"/>
            <a:chExt cx="6872363" cy="972348"/>
          </a:xfrm>
        </p:grpSpPr>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 name="椭圆 9"/>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cxnSp>
          <p:nvCxnSpPr>
            <p:cNvPr id="13" name="直接连接符 12"/>
            <p:cNvCxnSpPr/>
            <p:nvPr/>
          </p:nvCxnSpPr>
          <p:spPr>
            <a:xfrm>
              <a:off x="4422555" y="2335911"/>
              <a:ext cx="1419734"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移动</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下载</a:t>
              </a:r>
              <a:endParaRPr lang="zh-CN" altLang="en-US" dirty="0">
                <a:solidFill>
                  <a:schemeClr val="bg1"/>
                </a:solidFill>
                <a:ea typeface="微软雅黑" panose="020B0503020204020204" pitchFamily="34" charset="-122"/>
                <a:cs typeface="+mn-ea"/>
                <a:sym typeface="+mn-lt"/>
              </a:endParaRPr>
            </a:p>
          </p:txBody>
        </p:sp>
        <p:sp>
          <p:nvSpPr>
            <p:cNvPr id="29" name="矩形 28"/>
            <p:cNvSpPr/>
            <p:nvPr/>
          </p:nvSpPr>
          <p:spPr>
            <a:xfrm>
              <a:off x="7180720" y="1864251"/>
              <a:ext cx="4114198"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完美的手机购物流程，从购买到支付轻松搞定</a:t>
              </a:r>
              <a:r>
                <a:rPr lang="en-US" altLang="zh-CN" sz="1200" dirty="0">
                  <a:solidFill>
                    <a:schemeClr val="tx1">
                      <a:lumMod val="65000"/>
                      <a:lumOff val="35000"/>
                    </a:schemeClr>
                  </a:solidFill>
                  <a:ea typeface="微软雅黑" panose="020B0503020204020204" pitchFamily="34" charset="-122"/>
                  <a:cs typeface="+mn-ea"/>
                  <a:sym typeface="+mn-lt"/>
                </a:rPr>
                <a:t>!</a:t>
              </a:r>
              <a:r>
                <a:rPr lang="zh-CN" altLang="en-US" sz="1200" dirty="0">
                  <a:solidFill>
                    <a:schemeClr val="tx1">
                      <a:lumMod val="65000"/>
                      <a:lumOff val="35000"/>
                    </a:schemeClr>
                  </a:solidFill>
                  <a:ea typeface="微软雅黑" panose="020B0503020204020204" pitchFamily="34" charset="-122"/>
                  <a:cs typeface="+mn-ea"/>
                  <a:sym typeface="+mn-lt"/>
                </a:rPr>
                <a:t>手机商城和</a:t>
              </a:r>
              <a:r>
                <a:rPr lang="en-US" altLang="zh-CN" sz="1200" dirty="0">
                  <a:solidFill>
                    <a:schemeClr val="tx1">
                      <a:lumMod val="65000"/>
                      <a:lumOff val="35000"/>
                    </a:schemeClr>
                  </a:solidFill>
                  <a:ea typeface="微软雅黑" panose="020B0503020204020204" pitchFamily="34" charset="-122"/>
                  <a:cs typeface="+mn-ea"/>
                  <a:sym typeface="+mn-lt"/>
                </a:rPr>
                <a:t>PC</a:t>
              </a:r>
              <a:r>
                <a:rPr lang="zh-CN" altLang="en-US" sz="1200" dirty="0">
                  <a:solidFill>
                    <a:schemeClr val="tx1">
                      <a:lumMod val="65000"/>
                      <a:lumOff val="35000"/>
                    </a:schemeClr>
                  </a:solidFill>
                  <a:ea typeface="微软雅黑" panose="020B0503020204020204" pitchFamily="34" charset="-122"/>
                  <a:cs typeface="+mn-ea"/>
                  <a:sym typeface="+mn-lt"/>
                </a:rPr>
                <a:t>商城的会员资料，商品信息，订单管理等所有数据同步</a:t>
              </a:r>
              <a:r>
                <a:rPr lang="en-US" altLang="zh-CN" sz="1200" dirty="0">
                  <a:solidFill>
                    <a:schemeClr val="tx1">
                      <a:lumMod val="65000"/>
                      <a:lumOff val="35000"/>
                    </a:schemeClr>
                  </a:solidFill>
                  <a:ea typeface="微软雅黑" panose="020B0503020204020204" pitchFamily="34" charset="-122"/>
                  <a:cs typeface="+mn-ea"/>
                  <a:sym typeface="+mn-lt"/>
                </a:rPr>
                <a:t>!</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12" name="组合 11"/>
          <p:cNvGrpSpPr/>
          <p:nvPr/>
        </p:nvGrpSpPr>
        <p:grpSpPr>
          <a:xfrm>
            <a:off x="3970769" y="3490810"/>
            <a:ext cx="7660617" cy="972348"/>
            <a:chOff x="3970769" y="3490810"/>
            <a:chExt cx="7660617" cy="972348"/>
          </a:xfrm>
        </p:grpSpPr>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7" name="椭圆 16"/>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cxnSp>
          <p:nvCxnSpPr>
            <p:cNvPr id="18" name="直接连接符 17"/>
            <p:cNvCxnSpPr/>
            <p:nvPr/>
          </p:nvCxnSpPr>
          <p:spPr>
            <a:xfrm>
              <a:off x="3970769" y="3983281"/>
              <a:ext cx="230095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592143" y="3662506"/>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类目</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丰富</a:t>
              </a:r>
              <a:endParaRPr lang="zh-CN" altLang="en-US" dirty="0">
                <a:solidFill>
                  <a:schemeClr val="bg1"/>
                </a:solidFill>
                <a:ea typeface="微软雅黑" panose="020B0503020204020204" pitchFamily="34" charset="-122"/>
                <a:cs typeface="+mn-ea"/>
                <a:sym typeface="+mn-lt"/>
              </a:endParaRPr>
            </a:p>
          </p:txBody>
        </p:sp>
        <p:sp>
          <p:nvSpPr>
            <p:cNvPr id="30" name="矩形 29"/>
            <p:cNvSpPr/>
            <p:nvPr/>
          </p:nvSpPr>
          <p:spPr>
            <a:xfrm>
              <a:off x="7550970" y="3490810"/>
              <a:ext cx="4080416"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集结网络最丰富的强势类目，精选最优质的卖家和商品，达到最广泛的买家覆盖率，几乎</a:t>
              </a:r>
              <a:r>
                <a:rPr lang="en-US" altLang="zh-CN" sz="1200" dirty="0">
                  <a:solidFill>
                    <a:schemeClr val="tx1">
                      <a:lumMod val="65000"/>
                      <a:lumOff val="35000"/>
                    </a:schemeClr>
                  </a:solidFill>
                  <a:ea typeface="微软雅黑" panose="020B0503020204020204" pitchFamily="34" charset="-122"/>
                  <a:cs typeface="+mn-ea"/>
                  <a:sym typeface="+mn-lt"/>
                </a:rPr>
                <a:t>98%</a:t>
              </a:r>
              <a:r>
                <a:rPr lang="zh-CN" altLang="en-US" sz="1200" dirty="0">
                  <a:solidFill>
                    <a:schemeClr val="tx1">
                      <a:lumMod val="65000"/>
                      <a:lumOff val="35000"/>
                    </a:schemeClr>
                  </a:solidFill>
                  <a:ea typeface="微软雅黑" panose="020B0503020204020204" pitchFamily="34" charset="-122"/>
                  <a:cs typeface="+mn-ea"/>
                  <a:sym typeface="+mn-lt"/>
                </a:rPr>
                <a:t>。商品都有返利</a:t>
              </a:r>
              <a:r>
                <a:rPr lang="en-US" altLang="zh-CN" sz="1200" dirty="0">
                  <a:solidFill>
                    <a:schemeClr val="tx1">
                      <a:lumMod val="65000"/>
                      <a:lumOff val="35000"/>
                    </a:schemeClr>
                  </a:solidFill>
                  <a:ea typeface="微软雅黑" panose="020B0503020204020204" pitchFamily="34" charset="-122"/>
                  <a:cs typeface="+mn-ea"/>
                  <a:sym typeface="+mn-lt"/>
                </a:rPr>
                <a:t>,</a:t>
              </a:r>
              <a:r>
                <a:rPr lang="zh-CN" altLang="en-US" sz="1200" dirty="0">
                  <a:solidFill>
                    <a:schemeClr val="tx1">
                      <a:lumMod val="65000"/>
                      <a:lumOff val="35000"/>
                    </a:schemeClr>
                  </a:solidFill>
                  <a:ea typeface="微软雅黑" panose="020B0503020204020204" pitchFamily="34" charset="-122"/>
                  <a:cs typeface="+mn-ea"/>
                  <a:sym typeface="+mn-lt"/>
                </a:rPr>
                <a:t>多元化的满足用户不同面的购物需求。</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14" name="组合 13"/>
          <p:cNvGrpSpPr/>
          <p:nvPr/>
        </p:nvGrpSpPr>
        <p:grpSpPr>
          <a:xfrm>
            <a:off x="2298700" y="4943034"/>
            <a:ext cx="8764886" cy="972348"/>
            <a:chOff x="2298700" y="4943034"/>
            <a:chExt cx="8764886" cy="972348"/>
          </a:xfrm>
        </p:grpSpPr>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2" name="椭圆 21"/>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cxnSp>
          <p:nvCxnSpPr>
            <p:cNvPr id="23" name="直接连接符 22"/>
            <p:cNvCxnSpPr/>
            <p:nvPr/>
          </p:nvCxnSpPr>
          <p:spPr>
            <a:xfrm>
              <a:off x="2298700" y="5429208"/>
              <a:ext cx="292024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512195" y="5094534"/>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在线</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支付</a:t>
              </a:r>
              <a:endParaRPr lang="zh-CN" altLang="en-US" dirty="0">
                <a:solidFill>
                  <a:schemeClr val="bg1"/>
                </a:solidFill>
                <a:ea typeface="微软雅黑" panose="020B0503020204020204" pitchFamily="34" charset="-122"/>
                <a:cs typeface="+mn-ea"/>
                <a:sym typeface="+mn-lt"/>
              </a:endParaRPr>
            </a:p>
          </p:txBody>
        </p:sp>
        <p:sp>
          <p:nvSpPr>
            <p:cNvPr id="31" name="矩形 30"/>
            <p:cNvSpPr/>
            <p:nvPr/>
          </p:nvSpPr>
          <p:spPr>
            <a:xfrm>
              <a:off x="6511504" y="4956034"/>
              <a:ext cx="4552082"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在线支付是指卖方与买方网络进行交易时</a:t>
              </a:r>
              <a:r>
                <a:rPr lang="en-US" altLang="zh-CN" sz="1200" dirty="0">
                  <a:solidFill>
                    <a:schemeClr val="tx1">
                      <a:lumMod val="65000"/>
                      <a:lumOff val="35000"/>
                    </a:schemeClr>
                  </a:solidFill>
                  <a:ea typeface="微软雅黑" panose="020B0503020204020204" pitchFamily="34" charset="-122"/>
                  <a:cs typeface="+mn-ea"/>
                  <a:sym typeface="+mn-lt"/>
                </a:rPr>
                <a:t>,</a:t>
              </a:r>
              <a:r>
                <a:rPr lang="zh-CN" altLang="en-US" sz="1200" dirty="0">
                  <a:solidFill>
                    <a:schemeClr val="tx1">
                      <a:lumMod val="65000"/>
                      <a:lumOff val="35000"/>
                    </a:schemeClr>
                  </a:solidFill>
                  <a:ea typeface="微软雅黑" panose="020B0503020204020204" pitchFamily="34" charset="-122"/>
                  <a:cs typeface="+mn-ea"/>
                  <a:sym typeface="+mn-lt"/>
                </a:rPr>
                <a:t>银行为其提供网上资金结算服务的一种业务，为企业和个人提供了一个安全、快捷、方便的交易方式。</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pic>
        <p:nvPicPr>
          <p:cNvPr id="6" name="图片 5"/>
          <p:cNvPicPr>
            <a:picLocks noChangeAspect="1"/>
          </p:cNvPicPr>
          <p:nvPr/>
        </p:nvPicPr>
        <p:blipFill>
          <a:blip r:embed="rId1" cstate="email"/>
          <a:stretch>
            <a:fillRect/>
          </a:stretch>
        </p:blipFill>
        <p:spPr>
          <a:xfrm>
            <a:off x="899951" y="1150587"/>
            <a:ext cx="3909634" cy="6858000"/>
          </a:xfrm>
          <a:prstGeom prst="rect">
            <a:avLst/>
          </a:prstGeom>
        </p:spPr>
      </p:pic>
      <p:sp>
        <p:nvSpPr>
          <p:cNvPr id="19" name="矩形 18"/>
          <p:cNvSpPr/>
          <p:nvPr/>
        </p:nvSpPr>
        <p:spPr>
          <a:xfrm>
            <a:off x="1520138" y="2350256"/>
            <a:ext cx="2699657" cy="43118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销售渠道</a:t>
              </a:r>
              <a:endParaRPr lang="zh-CN" altLang="en-US" sz="3200" b="1" dirty="0">
                <a:solidFill>
                  <a:srgbClr val="0070C0"/>
                </a:solidFill>
                <a:ea typeface="微软雅黑" panose="020B0503020204020204" pitchFamily="34" charset="-122"/>
                <a:cs typeface="+mn-ea"/>
                <a:sym typeface="+mn-lt"/>
              </a:endParaRPr>
            </a:p>
          </p:txBody>
        </p:sp>
      </p:grpSp>
      <p:grpSp>
        <p:nvGrpSpPr>
          <p:cNvPr id="2" name="组合 1"/>
          <p:cNvGrpSpPr/>
          <p:nvPr/>
        </p:nvGrpSpPr>
        <p:grpSpPr>
          <a:xfrm>
            <a:off x="747510" y="1218773"/>
            <a:ext cx="4846594" cy="4914802"/>
            <a:chOff x="6076725" y="1604721"/>
            <a:chExt cx="4151991" cy="4210424"/>
          </a:xfrm>
          <a:effectLst>
            <a:outerShdw blurRad="254000" dist="63500" dir="2700000" algn="tl" rotWithShape="0">
              <a:prstClr val="black">
                <a:alpha val="30000"/>
              </a:prstClr>
            </a:outerShdw>
          </a:effectLst>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54" name="椭圆 1053"/>
              <p:cNvSpPr/>
              <p:nvPr/>
            </p:nvSpPr>
            <p:spPr>
              <a:xfrm>
                <a:off x="4752590" y="1676399"/>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手机</a:t>
            </a:r>
            <a:endParaRPr lang="en-US" altLang="zh-CN" sz="1400" dirty="0">
              <a:solidFill>
                <a:schemeClr val="bg1"/>
              </a:solidFill>
              <a:ea typeface="微软雅黑" panose="020B0503020204020204" pitchFamily="34" charset="-122"/>
              <a:cs typeface="+mn-ea"/>
              <a:sym typeface="+mn-lt"/>
            </a:endParaRPr>
          </a:p>
          <a:p>
            <a:pPr algn="ctr"/>
            <a:r>
              <a:rPr lang="zh-CN" altLang="en-US" sz="1400" dirty="0">
                <a:solidFill>
                  <a:schemeClr val="bg1"/>
                </a:solidFill>
                <a:ea typeface="微软雅黑" panose="020B0503020204020204" pitchFamily="34" charset="-122"/>
                <a:cs typeface="+mn-ea"/>
                <a:sym typeface="+mn-lt"/>
              </a:rPr>
              <a:t>用户</a:t>
            </a:r>
            <a:endParaRPr lang="en-US" altLang="zh-CN" sz="1400" dirty="0">
              <a:solidFill>
                <a:schemeClr val="bg1"/>
              </a:solidFill>
              <a:ea typeface="微软雅黑" panose="020B0503020204020204" pitchFamily="34" charset="-122"/>
              <a:cs typeface="+mn-ea"/>
              <a:sym typeface="+mn-lt"/>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游戏</a:t>
            </a:r>
            <a:endParaRPr lang="en-US" altLang="zh-CN" sz="1400" dirty="0">
              <a:solidFill>
                <a:schemeClr val="bg1"/>
              </a:solidFill>
              <a:ea typeface="微软雅黑" panose="020B0503020204020204" pitchFamily="34" charset="-122"/>
              <a:cs typeface="+mn-ea"/>
              <a:sym typeface="+mn-lt"/>
            </a:endParaRPr>
          </a:p>
          <a:p>
            <a:pPr algn="ctr"/>
            <a:r>
              <a:rPr lang="zh-CN" altLang="en-US" sz="1400" dirty="0">
                <a:solidFill>
                  <a:schemeClr val="bg1"/>
                </a:solidFill>
                <a:ea typeface="微软雅黑" panose="020B0503020204020204" pitchFamily="34" charset="-122"/>
                <a:cs typeface="+mn-ea"/>
                <a:sym typeface="+mn-lt"/>
              </a:rPr>
              <a:t>用户</a:t>
            </a:r>
            <a:endParaRPr lang="en-US" altLang="zh-CN" sz="1400" dirty="0">
              <a:solidFill>
                <a:schemeClr val="bg1"/>
              </a:solidFill>
              <a:ea typeface="微软雅黑" panose="020B0503020204020204" pitchFamily="34" charset="-122"/>
              <a:cs typeface="+mn-ea"/>
              <a:sym typeface="+mn-lt"/>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电视</a:t>
            </a:r>
            <a:endParaRPr lang="en-US" altLang="zh-CN" sz="1400" dirty="0">
              <a:solidFill>
                <a:schemeClr val="bg1"/>
              </a:solidFill>
              <a:ea typeface="微软雅黑" panose="020B0503020204020204" pitchFamily="34" charset="-122"/>
              <a:cs typeface="+mn-ea"/>
              <a:sym typeface="+mn-lt"/>
            </a:endParaRPr>
          </a:p>
          <a:p>
            <a:pPr algn="ctr"/>
            <a:r>
              <a:rPr lang="zh-CN" altLang="en-US" sz="1400" dirty="0">
                <a:solidFill>
                  <a:schemeClr val="bg1"/>
                </a:solidFill>
                <a:ea typeface="微软雅黑" panose="020B0503020204020204" pitchFamily="34" charset="-122"/>
                <a:cs typeface="+mn-ea"/>
                <a:sym typeface="+mn-lt"/>
              </a:rPr>
              <a:t>观众</a:t>
            </a:r>
            <a:endParaRPr lang="en-US" altLang="zh-CN" sz="1400" dirty="0">
              <a:solidFill>
                <a:schemeClr val="bg1"/>
              </a:solidFill>
              <a:ea typeface="微软雅黑" panose="020B0503020204020204" pitchFamily="34" charset="-122"/>
              <a:cs typeface="+mn-ea"/>
              <a:sym typeface="+mn-lt"/>
            </a:endParaRPr>
          </a:p>
        </p:txBody>
      </p:sp>
      <p:grpSp>
        <p:nvGrpSpPr>
          <p:cNvPr id="17" name="组合 16"/>
          <p:cNvGrpSpPr/>
          <p:nvPr/>
        </p:nvGrpSpPr>
        <p:grpSpPr>
          <a:xfrm>
            <a:off x="5753312" y="2999957"/>
            <a:ext cx="1472082" cy="1291771"/>
            <a:chOff x="5753312" y="2999957"/>
            <a:chExt cx="1472082" cy="1291771"/>
          </a:xfrm>
          <a:effectLst>
            <a:outerShdw blurRad="254000" dist="63500" dir="2700000" algn="tl" rotWithShape="0">
              <a:prstClr val="black">
                <a:alpha val="30000"/>
              </a:prstClr>
            </a:outerShdw>
          </a:effectLst>
        </p:grpSpPr>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a:solidFill>
                    <a:schemeClr val="bg1"/>
                  </a:solidFill>
                  <a:ea typeface="微软雅黑" panose="020B0503020204020204" pitchFamily="34" charset="-122"/>
                  <a:cs typeface="+mn-ea"/>
                  <a:sym typeface="+mn-lt"/>
                </a:rPr>
                <a:t>本产品</a:t>
              </a:r>
              <a:endParaRPr lang="zh-CN" altLang="en-US" b="1" dirty="0">
                <a:solidFill>
                  <a:schemeClr val="bg1"/>
                </a:solidFill>
                <a:ea typeface="微软雅黑" panose="020B0503020204020204" pitchFamily="34" charset="-122"/>
                <a:cs typeface="+mn-ea"/>
                <a:sym typeface="+mn-lt"/>
              </a:endParaRPr>
            </a:p>
          </p:txBody>
        </p:sp>
      </p:gr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不对产品本身进行增值，而是通过服务，增加产品的附加价值；对本产品来说，销售渠道起到物流、资金流、信息流、商流的作用，完成厂家很难完成的任务。</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nvGrpSpPr>
          <p:cNvPr id="22" name="组合 21"/>
          <p:cNvGrpSpPr/>
          <p:nvPr/>
        </p:nvGrpSpPr>
        <p:grpSpPr>
          <a:xfrm>
            <a:off x="7718189" y="2199156"/>
            <a:ext cx="2268596" cy="2920324"/>
            <a:chOff x="7718189" y="2199156"/>
            <a:chExt cx="2268596" cy="2920324"/>
          </a:xfrm>
          <a:effectLst>
            <a:outerShdw blurRad="254000" dist="63500" dir="2700000" algn="tl" rotWithShape="0">
              <a:prstClr val="black">
                <a:alpha val="30000"/>
              </a:prstClr>
            </a:outerShdw>
          </a:effectLst>
        </p:grpSpPr>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3" name="椭圆 42"/>
            <p:cNvSpPr/>
            <p:nvPr/>
          </p:nvSpPr>
          <p:spPr>
            <a:xfrm>
              <a:off x="7792345" y="4492164"/>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4" name="椭圆 43"/>
            <p:cNvSpPr/>
            <p:nvPr/>
          </p:nvSpPr>
          <p:spPr>
            <a:xfrm>
              <a:off x="7792345" y="2199156"/>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6" name="文本框 45"/>
            <p:cNvSpPr txBox="1"/>
            <p:nvPr/>
          </p:nvSpPr>
          <p:spPr>
            <a:xfrm>
              <a:off x="7726238" y="2247455"/>
              <a:ext cx="759529" cy="523220"/>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增值</a:t>
              </a:r>
              <a:endParaRPr lang="en-US" altLang="zh-CN" sz="1400" dirty="0">
                <a:solidFill>
                  <a:schemeClr val="bg1"/>
                </a:solidFill>
                <a:ea typeface="微软雅黑" panose="020B0503020204020204" pitchFamily="34" charset="-122"/>
                <a:cs typeface="+mn-ea"/>
                <a:sym typeface="+mn-lt"/>
              </a:endParaRPr>
            </a:p>
            <a:p>
              <a:pPr algn="ctr"/>
              <a:r>
                <a:rPr lang="zh-CN" altLang="en-US" sz="1400" dirty="0">
                  <a:solidFill>
                    <a:schemeClr val="bg1"/>
                  </a:solidFill>
                  <a:ea typeface="微软雅黑" panose="020B0503020204020204" pitchFamily="34" charset="-122"/>
                  <a:cs typeface="+mn-ea"/>
                  <a:sym typeface="+mn-lt"/>
                </a:rPr>
                <a:t>服务</a:t>
              </a:r>
              <a:endParaRPr lang="en-US" altLang="zh-CN" sz="1400" dirty="0">
                <a:solidFill>
                  <a:schemeClr val="bg1"/>
                </a:solidFill>
                <a:ea typeface="微软雅黑" panose="020B0503020204020204" pitchFamily="34" charset="-122"/>
                <a:cs typeface="+mn-ea"/>
                <a:sym typeface="+mn-lt"/>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会员</a:t>
              </a:r>
              <a:endParaRPr lang="en-US" altLang="zh-CN" sz="1400" dirty="0">
                <a:solidFill>
                  <a:schemeClr val="bg1"/>
                </a:solidFill>
                <a:ea typeface="微软雅黑" panose="020B0503020204020204" pitchFamily="34" charset="-122"/>
                <a:cs typeface="+mn-ea"/>
                <a:sym typeface="+mn-lt"/>
              </a:endParaRPr>
            </a:p>
            <a:p>
              <a:pPr algn="ctr"/>
              <a:r>
                <a:rPr lang="zh-CN" altLang="en-US" sz="1400" dirty="0">
                  <a:solidFill>
                    <a:schemeClr val="bg1"/>
                  </a:solidFill>
                  <a:ea typeface="微软雅黑" panose="020B0503020204020204" pitchFamily="34" charset="-122"/>
                  <a:cs typeface="+mn-ea"/>
                  <a:sym typeface="+mn-lt"/>
                </a:rPr>
                <a:t>付费</a:t>
              </a:r>
              <a:endParaRPr lang="en-US" altLang="zh-CN" sz="1400" dirty="0">
                <a:solidFill>
                  <a:schemeClr val="bg1"/>
                </a:solidFill>
                <a:ea typeface="微软雅黑" panose="020B0503020204020204" pitchFamily="34" charset="-122"/>
                <a:cs typeface="+mn-ea"/>
                <a:sym typeface="+mn-lt"/>
              </a:endParaRPr>
            </a:p>
          </p:txBody>
        </p:sp>
      </p:grpSp>
      <p:grpSp>
        <p:nvGrpSpPr>
          <p:cNvPr id="23" name="组合 22"/>
          <p:cNvGrpSpPr/>
          <p:nvPr/>
        </p:nvGrpSpPr>
        <p:grpSpPr>
          <a:xfrm>
            <a:off x="10299288" y="3228902"/>
            <a:ext cx="954249" cy="954247"/>
            <a:chOff x="10299288" y="3228902"/>
            <a:chExt cx="954249" cy="954247"/>
          </a:xfrm>
          <a:effectLst>
            <a:outerShdw blurRad="254000" dist="63500" dir="2700000" algn="tl" rotWithShape="0">
              <a:prstClr val="black">
                <a:alpha val="30000"/>
              </a:prstClr>
            </a:outerShdw>
          </a:effectLst>
        </p:grpSpPr>
        <p:sp>
          <p:nvSpPr>
            <p:cNvPr id="45" name="椭圆 44"/>
            <p:cNvSpPr/>
            <p:nvPr/>
          </p:nvSpPr>
          <p:spPr>
            <a:xfrm>
              <a:off x="10299288" y="3228902"/>
              <a:ext cx="954249" cy="95424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cs typeface="+mn-ea"/>
                  <a:sym typeface="+mn-lt"/>
                </a:rPr>
                <a:t>入驻</a:t>
              </a:r>
              <a:endParaRPr lang="en-US" altLang="zh-CN" sz="2000" dirty="0">
                <a:solidFill>
                  <a:schemeClr val="bg1"/>
                </a:solidFill>
                <a:ea typeface="微软雅黑" panose="020B0503020204020204" pitchFamily="34" charset="-122"/>
                <a:cs typeface="+mn-ea"/>
                <a:sym typeface="+mn-lt"/>
              </a:endParaRPr>
            </a:p>
            <a:p>
              <a:pPr algn="ctr"/>
              <a:r>
                <a:rPr lang="zh-CN" altLang="en-US" sz="2000" dirty="0">
                  <a:solidFill>
                    <a:schemeClr val="bg1"/>
                  </a:solidFill>
                  <a:ea typeface="微软雅黑" panose="020B0503020204020204" pitchFamily="34" charset="-122"/>
                  <a:cs typeface="+mn-ea"/>
                  <a:sym typeface="+mn-lt"/>
                </a:rPr>
                <a:t>商家</a:t>
              </a:r>
              <a:endParaRPr lang="en-US" altLang="zh-CN" sz="2000" dirty="0">
                <a:solidFill>
                  <a:schemeClr val="bg1"/>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02093" y="-14514"/>
            <a:ext cx="6889907" cy="6872514"/>
          </a:xfrm>
          <a:custGeom>
            <a:avLst/>
            <a:gdLst>
              <a:gd name="connsiteX0" fmla="*/ 0 w 6889907"/>
              <a:gd name="connsiteY0" fmla="*/ 0 h 6858000"/>
              <a:gd name="connsiteX1" fmla="*/ 6889907 w 6889907"/>
              <a:gd name="connsiteY1" fmla="*/ 0 h 6858000"/>
              <a:gd name="connsiteX2" fmla="*/ 6889907 w 6889907"/>
              <a:gd name="connsiteY2" fmla="*/ 6858000 h 6858000"/>
              <a:gd name="connsiteX3" fmla="*/ 0 w 6889907"/>
              <a:gd name="connsiteY3" fmla="*/ 6858000 h 6858000"/>
              <a:gd name="connsiteX4" fmla="*/ 0 w 6889907"/>
              <a:gd name="connsiteY4" fmla="*/ 0 h 6858000"/>
              <a:gd name="connsiteX0-1" fmla="*/ 0 w 6889907"/>
              <a:gd name="connsiteY0-2" fmla="*/ 14514 h 6872514"/>
              <a:gd name="connsiteX1-3" fmla="*/ 3000078 w 6889907"/>
              <a:gd name="connsiteY1-4" fmla="*/ 0 h 6872514"/>
              <a:gd name="connsiteX2-5" fmla="*/ 6889907 w 6889907"/>
              <a:gd name="connsiteY2-6" fmla="*/ 14514 h 6872514"/>
              <a:gd name="connsiteX3-7" fmla="*/ 6889907 w 6889907"/>
              <a:gd name="connsiteY3-8" fmla="*/ 6872514 h 6872514"/>
              <a:gd name="connsiteX4-9" fmla="*/ 0 w 6889907"/>
              <a:gd name="connsiteY4-10" fmla="*/ 6872514 h 6872514"/>
              <a:gd name="connsiteX5" fmla="*/ 0 w 6889907"/>
              <a:gd name="connsiteY5" fmla="*/ 14514 h 6872514"/>
              <a:gd name="connsiteX0-11" fmla="*/ 0 w 6889907"/>
              <a:gd name="connsiteY0-12" fmla="*/ 6872514 h 6872514"/>
              <a:gd name="connsiteX1-13" fmla="*/ 3000078 w 6889907"/>
              <a:gd name="connsiteY1-14" fmla="*/ 0 h 6872514"/>
              <a:gd name="connsiteX2-15" fmla="*/ 6889907 w 6889907"/>
              <a:gd name="connsiteY2-16" fmla="*/ 14514 h 6872514"/>
              <a:gd name="connsiteX3-17" fmla="*/ 6889907 w 6889907"/>
              <a:gd name="connsiteY3-18" fmla="*/ 6872514 h 6872514"/>
              <a:gd name="connsiteX4-19" fmla="*/ 0 w 6889907"/>
              <a:gd name="connsiteY4-20" fmla="*/ 6872514 h 68725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89907" h="6872514">
                <a:moveTo>
                  <a:pt x="0" y="6872514"/>
                </a:moveTo>
                <a:lnTo>
                  <a:pt x="3000078" y="0"/>
                </a:lnTo>
                <a:lnTo>
                  <a:pt x="6889907" y="14514"/>
                </a:lnTo>
                <a:lnTo>
                  <a:pt x="6889907" y="6872514"/>
                </a:lnTo>
                <a:lnTo>
                  <a:pt x="0" y="6872514"/>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254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19" name="组合 18"/>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3" name="矩形 2"/>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 name="文本框 3"/>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技术核心</a:t>
              </a:r>
              <a:endParaRPr lang="zh-CN" altLang="en-US" sz="3200" b="1" dirty="0">
                <a:solidFill>
                  <a:srgbClr val="0070C0"/>
                </a:solidFill>
                <a:ea typeface="微软雅黑" panose="020B0503020204020204" pitchFamily="34" charset="-122"/>
                <a:cs typeface="+mn-ea"/>
                <a:sym typeface="+mn-lt"/>
              </a:endParaRPr>
            </a:p>
          </p:txBody>
        </p:sp>
      </p:grpSp>
      <p:cxnSp>
        <p:nvCxnSpPr>
          <p:cNvPr id="5" name="直接连接符 4"/>
          <p:cNvCxnSpPr/>
          <p:nvPr/>
        </p:nvCxnSpPr>
        <p:spPr>
          <a:xfrm flipH="1">
            <a:off x="5399315" y="3018970"/>
            <a:ext cx="1944914" cy="4688115"/>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a:effectLst>
            <a:outerShdw blurRad="254000" dist="63500" dir="2700000" algn="tl" rotWithShape="0">
              <a:prstClr val="black">
                <a:alpha val="30000"/>
              </a:prstClr>
            </a:outerShdw>
          </a:effectLst>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25" name="Group 8"/>
                <p:cNvGrpSpPr>
                  <a:grpSpLocks noChangeAspect="1"/>
                </p:cNvGrpSpPr>
                <p:nvPr/>
              </p:nvGrpSpPr>
              <p:grpSpPr bwMode="auto">
                <a:xfrm>
                  <a:off x="4294359" y="2017365"/>
                  <a:ext cx="350932" cy="488885"/>
                  <a:chOff x="3695" y="1958"/>
                  <a:chExt cx="290" cy="404"/>
                </a:xfrm>
              </p:grpSpPr>
              <p:sp>
                <p:nvSpPr>
                  <p:cNvPr id="26" name="AutoShape 7"/>
                  <p:cNvSpPr>
                    <a:spLocks noChangeAspect="1" noChangeArrowheads="1" noTextEdit="1"/>
                  </p:cNvSpPr>
                  <p:nvPr/>
                </p:nvSpPr>
                <p:spPr bwMode="auto">
                  <a:xfrm>
                    <a:off x="3695" y="1958"/>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7" name="Freeform 9"/>
                  <p:cNvSpPr/>
                  <p:nvPr/>
                </p:nvSpPr>
                <p:spPr bwMode="auto">
                  <a:xfrm>
                    <a:off x="3693" y="1958"/>
                    <a:ext cx="294" cy="404"/>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sp>
            <p:nvSpPr>
              <p:cNvPr id="11" name="文本框 10"/>
              <p:cNvSpPr txBox="1"/>
              <p:nvPr/>
            </p:nvSpPr>
            <p:spPr>
              <a:xfrm>
                <a:off x="3812202" y="2496836"/>
                <a:ext cx="1337824"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隐私保护</a:t>
                </a:r>
                <a:endParaRPr lang="en-US" altLang="zh-CN" sz="1600" dirty="0">
                  <a:solidFill>
                    <a:schemeClr val="bg1"/>
                  </a:solidFill>
                  <a:ea typeface="微软雅黑" panose="020B0503020204020204" pitchFamily="34" charset="-122"/>
                  <a:cs typeface="+mn-ea"/>
                  <a:sym typeface="+mn-lt"/>
                </a:endParaRP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spect="1" noChangeArrowheads="1" noTextEdit="1"/>
                  </p:cNvSpPr>
                  <p:nvPr/>
                </p:nvSpPr>
                <p:spPr bwMode="auto">
                  <a:xfrm>
                    <a:off x="5741988" y="3090863"/>
                    <a:ext cx="70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9" name="Freeform 35"/>
                  <p:cNvSpPr>
                    <a:spLocks noEditPoints="1"/>
                  </p:cNvSpPr>
                  <p:nvPr/>
                </p:nvSpPr>
                <p:spPr bwMode="auto">
                  <a:xfrm>
                    <a:off x="5745163" y="3403601"/>
                    <a:ext cx="350838" cy="290513"/>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7" name="Freeform 23"/>
                    <p:cNvSpPr/>
                    <p:nvPr/>
                  </p:nvSpPr>
                  <p:spPr bwMode="auto">
                    <a:xfrm>
                      <a:off x="5984876" y="3351213"/>
                      <a:ext cx="31750"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8" name="Freeform 24"/>
                    <p:cNvSpPr/>
                    <p:nvPr/>
                  </p:nvSpPr>
                  <p:spPr bwMode="auto">
                    <a:xfrm>
                      <a:off x="6030913" y="3351213"/>
                      <a:ext cx="30163"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9" name="Freeform 25"/>
                    <p:cNvSpPr/>
                    <p:nvPr/>
                  </p:nvSpPr>
                  <p:spPr bwMode="auto">
                    <a:xfrm>
                      <a:off x="6076951"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0" name="Freeform 26"/>
                    <p:cNvSpPr/>
                    <p:nvPr/>
                  </p:nvSpPr>
                  <p:spPr bwMode="auto">
                    <a:xfrm>
                      <a:off x="6122988"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1" name="Freeform 27"/>
                    <p:cNvSpPr/>
                    <p:nvPr/>
                  </p:nvSpPr>
                  <p:spPr bwMode="auto">
                    <a:xfrm>
                      <a:off x="616902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2" name="Freeform 28"/>
                    <p:cNvSpPr/>
                    <p:nvPr/>
                  </p:nvSpPr>
                  <p:spPr bwMode="auto">
                    <a:xfrm>
                      <a:off x="621347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3" name="Freeform 29"/>
                    <p:cNvSpPr/>
                    <p:nvPr/>
                  </p:nvSpPr>
                  <p:spPr bwMode="auto">
                    <a:xfrm>
                      <a:off x="6008688"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4" name="Freeform 30"/>
                    <p:cNvSpPr/>
                    <p:nvPr/>
                  </p:nvSpPr>
                  <p:spPr bwMode="auto">
                    <a:xfrm>
                      <a:off x="6054726"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5" name="Freeform 31"/>
                    <p:cNvSpPr/>
                    <p:nvPr/>
                  </p:nvSpPr>
                  <p:spPr bwMode="auto">
                    <a:xfrm>
                      <a:off x="6099176" y="3335338"/>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6" name="Freeform 32"/>
                    <p:cNvSpPr/>
                    <p:nvPr/>
                  </p:nvSpPr>
                  <p:spPr bwMode="auto">
                    <a:xfrm>
                      <a:off x="6145213"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7" name="Freeform 33"/>
                    <p:cNvSpPr/>
                    <p:nvPr/>
                  </p:nvSpPr>
                  <p:spPr bwMode="auto">
                    <a:xfrm>
                      <a:off x="6191251"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8" name="Freeform 34"/>
                    <p:cNvSpPr/>
                    <p:nvPr/>
                  </p:nvSpPr>
                  <p:spPr bwMode="auto">
                    <a:xfrm>
                      <a:off x="5815013" y="3427413"/>
                      <a:ext cx="212725" cy="152400"/>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0" name="Freeform 36"/>
                    <p:cNvSpPr/>
                    <p:nvPr/>
                  </p:nvSpPr>
                  <p:spPr bwMode="auto">
                    <a:xfrm>
                      <a:off x="57912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1" name="Freeform 37"/>
                    <p:cNvSpPr/>
                    <p:nvPr/>
                  </p:nvSpPr>
                  <p:spPr bwMode="auto">
                    <a:xfrm>
                      <a:off x="5837238"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2" name="Freeform 38"/>
                    <p:cNvSpPr/>
                    <p:nvPr/>
                  </p:nvSpPr>
                  <p:spPr bwMode="auto">
                    <a:xfrm>
                      <a:off x="5883276"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3" name="Freeform 39"/>
                    <p:cNvSpPr/>
                    <p:nvPr/>
                  </p:nvSpPr>
                  <p:spPr bwMode="auto">
                    <a:xfrm>
                      <a:off x="592931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4" name="Freeform 40"/>
                    <p:cNvSpPr/>
                    <p:nvPr/>
                  </p:nvSpPr>
                  <p:spPr bwMode="auto">
                    <a:xfrm>
                      <a:off x="597376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5" name="Freeform 41"/>
                    <p:cNvSpPr/>
                    <p:nvPr/>
                  </p:nvSpPr>
                  <p:spPr bwMode="auto">
                    <a:xfrm>
                      <a:off x="60198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6" name="Freeform 42"/>
                    <p:cNvSpPr/>
                    <p:nvPr/>
                  </p:nvSpPr>
                  <p:spPr bwMode="auto">
                    <a:xfrm>
                      <a:off x="5815013"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7" name="Freeform 43"/>
                    <p:cNvSpPr/>
                    <p:nvPr/>
                  </p:nvSpPr>
                  <p:spPr bwMode="auto">
                    <a:xfrm>
                      <a:off x="5859463" y="3644901"/>
                      <a:ext cx="31750"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8" name="Freeform 44"/>
                    <p:cNvSpPr/>
                    <p:nvPr/>
                  </p:nvSpPr>
                  <p:spPr bwMode="auto">
                    <a:xfrm>
                      <a:off x="5905501"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9" name="Freeform 45"/>
                    <p:cNvSpPr/>
                    <p:nvPr/>
                  </p:nvSpPr>
                  <p:spPr bwMode="auto">
                    <a:xfrm>
                      <a:off x="5951538"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0" name="Freeform 46"/>
                    <p:cNvSpPr/>
                    <p:nvPr/>
                  </p:nvSpPr>
                  <p:spPr bwMode="auto">
                    <a:xfrm>
                      <a:off x="5997576"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1" name="Freeform 47"/>
                    <p:cNvSpPr/>
                    <p:nvPr/>
                  </p:nvSpPr>
                  <p:spPr bwMode="auto">
                    <a:xfrm>
                      <a:off x="6164263" y="3500438"/>
                      <a:ext cx="212725" cy="15240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2" name="Freeform 48"/>
                    <p:cNvSpPr>
                      <a:spLocks noEditPoints="1"/>
                    </p:cNvSpPr>
                    <p:nvPr/>
                  </p:nvSpPr>
                  <p:spPr bwMode="auto">
                    <a:xfrm>
                      <a:off x="5935663" y="3090863"/>
                      <a:ext cx="511175" cy="6810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3" name="Freeform 49"/>
                    <p:cNvSpPr/>
                    <p:nvPr/>
                  </p:nvSpPr>
                  <p:spPr bwMode="auto">
                    <a:xfrm>
                      <a:off x="61420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4" name="Freeform 50"/>
                    <p:cNvSpPr/>
                    <p:nvPr/>
                  </p:nvSpPr>
                  <p:spPr bwMode="auto">
                    <a:xfrm>
                      <a:off x="618807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5" name="Freeform 51"/>
                    <p:cNvSpPr/>
                    <p:nvPr/>
                  </p:nvSpPr>
                  <p:spPr bwMode="auto">
                    <a:xfrm>
                      <a:off x="623252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6" name="Freeform 52"/>
                    <p:cNvSpPr/>
                    <p:nvPr/>
                  </p:nvSpPr>
                  <p:spPr bwMode="auto">
                    <a:xfrm>
                      <a:off x="6278563"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7" name="Freeform 53"/>
                    <p:cNvSpPr/>
                    <p:nvPr/>
                  </p:nvSpPr>
                  <p:spPr bwMode="auto">
                    <a:xfrm>
                      <a:off x="6324601"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8" name="Freeform 54"/>
                    <p:cNvSpPr/>
                    <p:nvPr/>
                  </p:nvSpPr>
                  <p:spPr bwMode="auto">
                    <a:xfrm>
                      <a:off x="63706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9" name="Freeform 55"/>
                    <p:cNvSpPr/>
                    <p:nvPr/>
                  </p:nvSpPr>
                  <p:spPr bwMode="auto">
                    <a:xfrm>
                      <a:off x="6164263"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0" name="Freeform 56"/>
                    <p:cNvSpPr/>
                    <p:nvPr/>
                  </p:nvSpPr>
                  <p:spPr bwMode="auto">
                    <a:xfrm>
                      <a:off x="6210301"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1" name="Freeform 57"/>
                    <p:cNvSpPr/>
                    <p:nvPr/>
                  </p:nvSpPr>
                  <p:spPr bwMode="auto">
                    <a:xfrm>
                      <a:off x="6256338"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2" name="Freeform 58"/>
                    <p:cNvSpPr/>
                    <p:nvPr/>
                  </p:nvSpPr>
                  <p:spPr bwMode="auto">
                    <a:xfrm>
                      <a:off x="6300788" y="3721101"/>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3" name="Freeform 59"/>
                    <p:cNvSpPr/>
                    <p:nvPr/>
                  </p:nvSpPr>
                  <p:spPr bwMode="auto">
                    <a:xfrm>
                      <a:off x="6346826"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grpSp>
          <p:sp>
            <p:nvSpPr>
              <p:cNvPr id="13" name="文本框 12"/>
              <p:cNvSpPr txBox="1"/>
              <p:nvPr/>
            </p:nvSpPr>
            <p:spPr>
              <a:xfrm>
                <a:off x="3638290" y="5171221"/>
                <a:ext cx="1337824"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大数据</a:t>
                </a:r>
                <a:endParaRPr lang="en-US" altLang="zh-CN" sz="1200" dirty="0">
                  <a:solidFill>
                    <a:schemeClr val="bg1"/>
                  </a:solidFill>
                  <a:ea typeface="微软雅黑" panose="020B0503020204020204" pitchFamily="34" charset="-122"/>
                  <a:cs typeface="+mn-ea"/>
                  <a:sym typeface="+mn-lt"/>
                </a:endParaRP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7" name="Freeform 18"/>
                <p:cNvSpPr/>
                <p:nvPr/>
              </p:nvSpPr>
              <p:spPr bwMode="auto">
                <a:xfrm>
                  <a:off x="4327758" y="3872570"/>
                  <a:ext cx="381890" cy="36544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sp>
            <p:nvSpPr>
              <p:cNvPr id="18" name="文本框 17"/>
              <p:cNvSpPr txBox="1"/>
              <p:nvPr/>
            </p:nvSpPr>
            <p:spPr>
              <a:xfrm>
                <a:off x="3851410" y="4244860"/>
                <a:ext cx="1337824" cy="307777"/>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实名认证</a:t>
                </a:r>
                <a:endParaRPr lang="en-US" altLang="zh-CN" sz="1400" dirty="0">
                  <a:solidFill>
                    <a:schemeClr val="bg1"/>
                  </a:solidFill>
                  <a:ea typeface="微软雅黑" panose="020B0503020204020204" pitchFamily="34" charset="-122"/>
                  <a:cs typeface="+mn-ea"/>
                  <a:sym typeface="+mn-lt"/>
                </a:endParaRP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文本框 8"/>
              <p:cNvSpPr txBox="1"/>
              <p:nvPr/>
            </p:nvSpPr>
            <p:spPr>
              <a:xfrm>
                <a:off x="1839941" y="2935057"/>
                <a:ext cx="1337824" cy="369332"/>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云计算</a:t>
                </a:r>
                <a:endParaRPr lang="en-US" altLang="zh-CN" dirty="0">
                  <a:solidFill>
                    <a:schemeClr val="bg1"/>
                  </a:solidFill>
                  <a:ea typeface="微软雅黑" panose="020B0503020204020204" pitchFamily="34" charset="-122"/>
                  <a:cs typeface="+mn-ea"/>
                  <a:sym typeface="+mn-lt"/>
                </a:endParaRPr>
              </a:p>
            </p:txBody>
          </p:sp>
          <p:sp>
            <p:nvSpPr>
              <p:cNvPr id="22" name="Freeform 5"/>
              <p:cNvSpPr>
                <a:spLocks noEditPoints="1"/>
              </p:cNvSpPr>
              <p:nvPr/>
            </p:nvSpPr>
            <p:spPr bwMode="auto">
              <a:xfrm>
                <a:off x="2038466" y="2092803"/>
                <a:ext cx="965415" cy="86284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7" name="矩形 6"/>
              <p:cNvSpPr/>
              <p:nvPr/>
            </p:nvSpPr>
            <p:spPr>
              <a:xfrm>
                <a:off x="5378623" y="1669454"/>
                <a:ext cx="902811" cy="307777"/>
              </a:xfrm>
              <a:prstGeom prst="rect">
                <a:avLst/>
              </a:prstGeom>
            </p:spPr>
            <p:txBody>
              <a:bodyPr wrap="none">
                <a:spAutoFit/>
              </a:bodyPr>
              <a:lstStyle/>
              <a:p>
                <a:pPr algn="ctr"/>
                <a:r>
                  <a:rPr lang="zh-CN" altLang="en-US" sz="1400" dirty="0">
                    <a:solidFill>
                      <a:schemeClr val="bg1"/>
                    </a:solidFill>
                    <a:ea typeface="微软雅黑" panose="020B0503020204020204" pitchFamily="34" charset="-122"/>
                    <a:cs typeface="+mn-ea"/>
                    <a:sym typeface="+mn-lt"/>
                  </a:rPr>
                  <a:t>智能推荐</a:t>
                </a:r>
                <a:endParaRPr lang="en-US" altLang="zh-CN" sz="1400" dirty="0">
                  <a:solidFill>
                    <a:schemeClr val="bg1"/>
                  </a:solidFill>
                  <a:ea typeface="微软雅黑" panose="020B0503020204020204" pitchFamily="34" charset="-122"/>
                  <a:cs typeface="+mn-ea"/>
                  <a:sym typeface="+mn-lt"/>
                </a:endParaRP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2" name="Freeform 14"/>
                <p:cNvSpPr/>
                <p:nvPr/>
              </p:nvSpPr>
              <p:spPr bwMode="auto">
                <a:xfrm>
                  <a:off x="5834063" y="3122613"/>
                  <a:ext cx="588963" cy="509588"/>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6" name="文本框 15"/>
              <p:cNvSpPr txBox="1"/>
              <p:nvPr/>
            </p:nvSpPr>
            <p:spPr>
              <a:xfrm>
                <a:off x="2207802" y="4393594"/>
                <a:ext cx="1337824" cy="307777"/>
              </a:xfrm>
              <a:prstGeom prst="rect">
                <a:avLst/>
              </a:prstGeom>
              <a:noFill/>
            </p:spPr>
            <p:txBody>
              <a:bodyPr wrap="square" rtlCol="0">
                <a:spAutoFit/>
              </a:bodyPr>
              <a:lstStyle/>
              <a:p>
                <a:pPr algn="ctr"/>
                <a:r>
                  <a:rPr lang="zh-CN" altLang="en-US" sz="1400" dirty="0">
                    <a:solidFill>
                      <a:schemeClr val="bg1"/>
                    </a:solidFill>
                    <a:ea typeface="微软雅黑" panose="020B0503020204020204" pitchFamily="34" charset="-122"/>
                    <a:cs typeface="+mn-ea"/>
                    <a:sym typeface="+mn-lt"/>
                  </a:rPr>
                  <a:t>手机防盗</a:t>
                </a:r>
                <a:endParaRPr lang="en-US" altLang="zh-CN" sz="1400" dirty="0">
                  <a:solidFill>
                    <a:schemeClr val="bg1"/>
                  </a:solidFill>
                  <a:ea typeface="微软雅黑" panose="020B0503020204020204" pitchFamily="34" charset="-122"/>
                  <a:cs typeface="+mn-ea"/>
                  <a:sym typeface="+mn-lt"/>
                </a:endParaRPr>
              </a:p>
            </p:txBody>
          </p:sp>
          <p:grpSp>
            <p:nvGrpSpPr>
              <p:cNvPr id="87" name="Group 62"/>
              <p:cNvGrpSpPr>
                <a:grpSpLocks noChangeAspect="1"/>
              </p:cNvGrpSpPr>
              <p:nvPr/>
            </p:nvGrpSpPr>
            <p:grpSpPr bwMode="auto">
              <a:xfrm>
                <a:off x="2704946" y="4007758"/>
                <a:ext cx="374015" cy="403388"/>
                <a:chOff x="3649" y="1954"/>
                <a:chExt cx="382" cy="412"/>
              </a:xfrm>
            </p:grpSpPr>
            <p:sp>
              <p:nvSpPr>
                <p:cNvPr id="88" name="AutoShape 61"/>
                <p:cNvSpPr>
                  <a:spLocks noChangeAspect="1" noChangeArrowheads="1" noTextEdit="1"/>
                </p:cNvSpPr>
                <p:nvPr/>
              </p:nvSpPr>
              <p:spPr bwMode="auto">
                <a:xfrm>
                  <a:off x="3649" y="1954"/>
                  <a:ext cx="38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9" name="Freeform 63"/>
                <p:cNvSpPr/>
                <p:nvPr/>
              </p:nvSpPr>
              <p:spPr bwMode="auto">
                <a:xfrm>
                  <a:off x="3779" y="1956"/>
                  <a:ext cx="252" cy="285"/>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90" name="Freeform 64"/>
                <p:cNvSpPr/>
                <p:nvPr/>
              </p:nvSpPr>
              <p:spPr bwMode="auto">
                <a:xfrm>
                  <a:off x="3647" y="2082"/>
                  <a:ext cx="252" cy="284"/>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sp>
          <p:nvSpPr>
            <p:cNvPr id="94" name="椭圆 93"/>
            <p:cNvSpPr/>
            <p:nvPr/>
          </p:nvSpPr>
          <p:spPr>
            <a:xfrm>
              <a:off x="1760548" y="3734259"/>
              <a:ext cx="1147584" cy="1147584"/>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5" name="文本框 94"/>
            <p:cNvSpPr txBox="1"/>
            <p:nvPr/>
          </p:nvSpPr>
          <p:spPr>
            <a:xfrm>
              <a:off x="1676511" y="4355355"/>
              <a:ext cx="1337824"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智能仓储</a:t>
              </a:r>
              <a:endParaRPr lang="en-US" altLang="zh-CN" sz="1600" dirty="0">
                <a:solidFill>
                  <a:schemeClr val="bg1"/>
                </a:solidFill>
                <a:ea typeface="微软雅黑" panose="020B0503020204020204" pitchFamily="34" charset="-122"/>
                <a:cs typeface="+mn-ea"/>
                <a:sym typeface="+mn-lt"/>
              </a:endParaRP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0" name="Freeform 69"/>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1" name="Freeform 70"/>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4" name="Freeform 73"/>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5" name="Freeform 74"/>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8" name="Freeform 77"/>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9" name="Freeform 78"/>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2" name="Freeform 81"/>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3" name="Freeform 82"/>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4" name="Freeform 83"/>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sp>
        <p:nvSpPr>
          <p:cNvPr id="117" name="矩形 116"/>
          <p:cNvSpPr/>
          <p:nvPr/>
        </p:nvSpPr>
        <p:spPr>
          <a:xfrm>
            <a:off x="642430" y="5389307"/>
            <a:ext cx="4508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电子商务（</a:t>
            </a:r>
            <a:r>
              <a:rPr lang="en-US" altLang="zh-CN" sz="1200" dirty="0">
                <a:solidFill>
                  <a:schemeClr val="tx1">
                    <a:lumMod val="65000"/>
                    <a:lumOff val="35000"/>
                  </a:schemeClr>
                </a:solidFill>
                <a:ea typeface="微软雅黑" panose="020B0503020204020204" pitchFamily="34" charset="-122"/>
                <a:cs typeface="+mn-ea"/>
                <a:sym typeface="+mn-lt"/>
              </a:rPr>
              <a:t>Electronic Commerce</a:t>
            </a:r>
            <a:r>
              <a:rPr lang="zh-CN" altLang="en-US" sz="1200" dirty="0">
                <a:solidFill>
                  <a:schemeClr val="tx1">
                    <a:lumMod val="65000"/>
                    <a:lumOff val="35000"/>
                  </a:schemeClr>
                </a:solidFill>
                <a:ea typeface="微软雅黑" panose="020B0503020204020204" pitchFamily="34" charset="-122"/>
                <a:cs typeface="+mn-ea"/>
                <a:sym typeface="+mn-lt"/>
              </a:rPr>
              <a:t>）是利用计算机技术、网络技术和远程通信技术，实现整个商务（买卖）过程中的电子化、数字化和网络化。</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500" fill="hold"/>
                                        <p:tgtEl>
                                          <p:spTgt spid="118"/>
                                        </p:tgtEl>
                                        <p:attrNameLst>
                                          <p:attrName>ppt_w</p:attrName>
                                        </p:attrNameLst>
                                      </p:cBhvr>
                                      <p:tavLst>
                                        <p:tav tm="0">
                                          <p:val>
                                            <p:fltVal val="0"/>
                                          </p:val>
                                        </p:tav>
                                        <p:tav tm="100000">
                                          <p:val>
                                            <p:strVal val="#ppt_w"/>
                                          </p:val>
                                        </p:tav>
                                      </p:tavLst>
                                    </p:anim>
                                    <p:anim calcmode="lin" valueType="num">
                                      <p:cBhvr>
                                        <p:cTn id="12" dur="500" fill="hold"/>
                                        <p:tgtEl>
                                          <p:spTgt spid="118"/>
                                        </p:tgtEl>
                                        <p:attrNameLst>
                                          <p:attrName>ppt_h</p:attrName>
                                        </p:attrNameLst>
                                      </p:cBhvr>
                                      <p:tavLst>
                                        <p:tav tm="0">
                                          <p:val>
                                            <p:fltVal val="0"/>
                                          </p:val>
                                        </p:tav>
                                        <p:tav tm="100000">
                                          <p:val>
                                            <p:strVal val="#ppt_h"/>
                                          </p:val>
                                        </p:tav>
                                      </p:tavLst>
                                    </p:anim>
                                    <p:animEffect transition="in" filter="fade">
                                      <p:cBhvr>
                                        <p:cTn id="13" dur="500"/>
                                        <p:tgtEl>
                                          <p:spTgt spid="1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left)">
                                      <p:cBhvr>
                                        <p:cTn id="17" dur="500"/>
                                        <p:tgtEl>
                                          <p:spTgt spid="117"/>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70100"/>
            <a:ext cx="12192000" cy="201930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推广渠道</a:t>
              </a:r>
              <a:endParaRPr lang="zh-CN" altLang="en-US" sz="3200" b="1" dirty="0">
                <a:solidFill>
                  <a:srgbClr val="0070C0"/>
                </a:solidFill>
                <a:ea typeface="微软雅黑" panose="020B0503020204020204" pitchFamily="34" charset="-122"/>
                <a:cs typeface="+mn-ea"/>
                <a:sym typeface="+mn-lt"/>
              </a:endParaRPr>
            </a:p>
          </p:txBody>
        </p:sp>
      </p:grpSp>
      <p:grpSp>
        <p:nvGrpSpPr>
          <p:cNvPr id="15" name="组合 14"/>
          <p:cNvGrpSpPr/>
          <p:nvPr/>
        </p:nvGrpSpPr>
        <p:grpSpPr>
          <a:xfrm>
            <a:off x="1203325" y="1708150"/>
            <a:ext cx="9785350" cy="3994150"/>
            <a:chOff x="1206500" y="1708150"/>
            <a:chExt cx="9785350" cy="3994150"/>
          </a:xfrm>
          <a:effectLst>
            <a:outerShdw blurRad="254000" dist="63500" dir="2700000" algn="tl" rotWithShape="0">
              <a:prstClr val="black">
                <a:alpha val="30000"/>
              </a:prstClr>
            </a:outerShdw>
          </a:effectLst>
        </p:grpSpPr>
        <p:sp>
          <p:nvSpPr>
            <p:cNvPr id="7" name="矩形 6"/>
            <p:cNvSpPr/>
            <p:nvPr/>
          </p:nvSpPr>
          <p:spPr>
            <a:xfrm>
              <a:off x="120650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2" name="矩形 11"/>
            <p:cNvSpPr/>
            <p:nvPr/>
          </p:nvSpPr>
          <p:spPr>
            <a:xfrm>
              <a:off x="3761317"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3" name="矩形 12"/>
            <p:cNvSpPr/>
            <p:nvPr/>
          </p:nvSpPr>
          <p:spPr>
            <a:xfrm>
              <a:off x="6316134"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4" name="矩形 13"/>
            <p:cNvSpPr/>
            <p:nvPr/>
          </p:nvSpPr>
          <p:spPr>
            <a:xfrm>
              <a:off x="887095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pSp>
        <p:nvGrpSpPr>
          <p:cNvPr id="3" name="组合 2"/>
          <p:cNvGrpSpPr/>
          <p:nvPr/>
        </p:nvGrpSpPr>
        <p:grpSpPr>
          <a:xfrm>
            <a:off x="1250155" y="4138196"/>
            <a:ext cx="2052639" cy="1402042"/>
            <a:chOff x="1250155" y="4138196"/>
            <a:chExt cx="2052639" cy="1402042"/>
          </a:xfrm>
        </p:grpSpPr>
        <p:sp>
          <p:nvSpPr>
            <p:cNvPr id="24" name="文本框 23"/>
            <p:cNvSpPr txBox="1"/>
            <p:nvPr/>
          </p:nvSpPr>
          <p:spPr>
            <a:xfrm>
              <a:off x="1623347" y="4138196"/>
              <a:ext cx="1337824" cy="400110"/>
            </a:xfrm>
            <a:prstGeom prst="rect">
              <a:avLst/>
            </a:prstGeom>
            <a:noFill/>
          </p:spPr>
          <p:txBody>
            <a:bodyPr wrap="square" rtlCol="0">
              <a:spAutoFit/>
            </a:bodyPr>
            <a:lstStyle/>
            <a:p>
              <a:pPr algn="ctr"/>
              <a:r>
                <a:rPr lang="zh-CN" altLang="en-US" sz="2000" b="1" dirty="0">
                  <a:solidFill>
                    <a:schemeClr val="bg1"/>
                  </a:solidFill>
                  <a:ea typeface="微软雅黑" panose="020B0503020204020204" pitchFamily="34" charset="-122"/>
                  <a:cs typeface="+mn-ea"/>
                  <a:sym typeface="+mn-lt"/>
                </a:rPr>
                <a:t>会员拉人</a:t>
              </a:r>
              <a:endParaRPr lang="en-US" altLang="zh-CN" sz="2000" b="1" dirty="0">
                <a:solidFill>
                  <a:schemeClr val="bg1"/>
                </a:solidFill>
                <a:ea typeface="微软雅黑" panose="020B0503020204020204" pitchFamily="34" charset="-122"/>
                <a:cs typeface="+mn-ea"/>
                <a:sym typeface="+mn-lt"/>
              </a:endParaRPr>
            </a:p>
          </p:txBody>
        </p:sp>
        <p:cxnSp>
          <p:nvCxnSpPr>
            <p:cNvPr id="26" name="直接连接符 25"/>
            <p:cNvCxnSpPr/>
            <p:nvPr/>
          </p:nvCxnSpPr>
          <p:spPr>
            <a:xfrm>
              <a:off x="1428750"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通过建立会员系统，把产品打造成客流量稳定，建立完善的日常运作平台。</a:t>
              </a:r>
              <a:endParaRPr lang="zh-CN" altLang="en-US" sz="1200" dirty="0">
                <a:solidFill>
                  <a:schemeClr val="bg1"/>
                </a:solidFill>
                <a:ea typeface="微软雅黑" panose="020B0503020204020204" pitchFamily="34" charset="-122"/>
                <a:cs typeface="+mn-ea"/>
                <a:sym typeface="+mn-lt"/>
              </a:endParaRPr>
            </a:p>
          </p:txBody>
        </p:sp>
      </p:grpSp>
      <p:grpSp>
        <p:nvGrpSpPr>
          <p:cNvPr id="4" name="组合 3"/>
          <p:cNvGrpSpPr/>
          <p:nvPr/>
        </p:nvGrpSpPr>
        <p:grpSpPr>
          <a:xfrm>
            <a:off x="3789624" y="4138196"/>
            <a:ext cx="2052639" cy="1402042"/>
            <a:chOff x="3789624" y="4138196"/>
            <a:chExt cx="2052639" cy="1402042"/>
          </a:xfrm>
        </p:grpSpPr>
        <p:sp>
          <p:nvSpPr>
            <p:cNvPr id="29" name="文本框 28"/>
            <p:cNvSpPr txBox="1"/>
            <p:nvPr/>
          </p:nvSpPr>
          <p:spPr>
            <a:xfrm>
              <a:off x="4162816" y="4138196"/>
              <a:ext cx="1337824" cy="400110"/>
            </a:xfrm>
            <a:prstGeom prst="rect">
              <a:avLst/>
            </a:prstGeom>
            <a:noFill/>
          </p:spPr>
          <p:txBody>
            <a:bodyPr wrap="square" rtlCol="0">
              <a:spAutoFit/>
            </a:bodyPr>
            <a:lstStyle/>
            <a:p>
              <a:pPr algn="ctr"/>
              <a:r>
                <a:rPr lang="zh-CN" altLang="en-US" sz="2000" b="1" dirty="0">
                  <a:solidFill>
                    <a:schemeClr val="bg1"/>
                  </a:solidFill>
                  <a:ea typeface="微软雅黑" panose="020B0503020204020204" pitchFamily="34" charset="-122"/>
                  <a:cs typeface="+mn-ea"/>
                  <a:sym typeface="+mn-lt"/>
                </a:rPr>
                <a:t>手机下载</a:t>
              </a:r>
              <a:endParaRPr lang="en-US" altLang="zh-CN" sz="2000" b="1" dirty="0">
                <a:solidFill>
                  <a:schemeClr val="bg1"/>
                </a:solidFill>
                <a:ea typeface="微软雅黑" panose="020B0503020204020204" pitchFamily="34" charset="-122"/>
                <a:cs typeface="+mn-ea"/>
                <a:sym typeface="+mn-lt"/>
              </a:endParaRPr>
            </a:p>
          </p:txBody>
        </p:sp>
        <p:cxnSp>
          <p:nvCxnSpPr>
            <p:cNvPr id="30" name="直接连接符 29"/>
            <p:cNvCxnSpPr/>
            <p:nvPr/>
          </p:nvCxnSpPr>
          <p:spPr>
            <a:xfrm>
              <a:off x="3968219"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通过建立会员系统，把产品打造成客流量稳定，建立完善的日常运作平台。</a:t>
              </a:r>
              <a:endParaRPr lang="zh-CN" altLang="en-US" sz="1200" dirty="0">
                <a:solidFill>
                  <a:schemeClr val="bg1"/>
                </a:solidFill>
                <a:ea typeface="微软雅黑" panose="020B0503020204020204" pitchFamily="34" charset="-122"/>
                <a:cs typeface="+mn-ea"/>
                <a:sym typeface="+mn-lt"/>
              </a:endParaRPr>
            </a:p>
          </p:txBody>
        </p:sp>
      </p:grpSp>
      <p:grpSp>
        <p:nvGrpSpPr>
          <p:cNvPr id="8" name="组合 7"/>
          <p:cNvGrpSpPr/>
          <p:nvPr/>
        </p:nvGrpSpPr>
        <p:grpSpPr>
          <a:xfrm>
            <a:off x="6368520" y="4138196"/>
            <a:ext cx="2052639" cy="1402042"/>
            <a:chOff x="6368520" y="4138196"/>
            <a:chExt cx="2052639" cy="1402042"/>
          </a:xfrm>
        </p:grpSpPr>
        <p:sp>
          <p:nvSpPr>
            <p:cNvPr id="32" name="文本框 31"/>
            <p:cNvSpPr txBox="1"/>
            <p:nvPr/>
          </p:nvSpPr>
          <p:spPr>
            <a:xfrm>
              <a:off x="6741712" y="4138196"/>
              <a:ext cx="1337824" cy="400110"/>
            </a:xfrm>
            <a:prstGeom prst="rect">
              <a:avLst/>
            </a:prstGeom>
            <a:noFill/>
          </p:spPr>
          <p:txBody>
            <a:bodyPr wrap="square" rtlCol="0">
              <a:spAutoFit/>
            </a:bodyPr>
            <a:lstStyle/>
            <a:p>
              <a:pPr algn="ctr"/>
              <a:r>
                <a:rPr lang="zh-CN" altLang="en-US" sz="2000" b="1" dirty="0">
                  <a:solidFill>
                    <a:schemeClr val="bg1"/>
                  </a:solidFill>
                  <a:ea typeface="微软雅黑" panose="020B0503020204020204" pitchFamily="34" charset="-122"/>
                  <a:cs typeface="+mn-ea"/>
                  <a:sym typeface="+mn-lt"/>
                </a:rPr>
                <a:t>软文推广</a:t>
              </a:r>
              <a:endParaRPr lang="en-US" altLang="zh-CN" sz="2000" b="1" dirty="0">
                <a:solidFill>
                  <a:schemeClr val="bg1"/>
                </a:solidFill>
                <a:ea typeface="微软雅黑" panose="020B0503020204020204" pitchFamily="34" charset="-122"/>
                <a:cs typeface="+mn-ea"/>
                <a:sym typeface="+mn-lt"/>
              </a:endParaRPr>
            </a:p>
          </p:txBody>
        </p:sp>
        <p:cxnSp>
          <p:nvCxnSpPr>
            <p:cNvPr id="33" name="直接连接符 32"/>
            <p:cNvCxnSpPr/>
            <p:nvPr/>
          </p:nvCxnSpPr>
          <p:spPr>
            <a:xfrm>
              <a:off x="6547115"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0"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通过建立会员系统，把产品打造成客流量稳定，建立完善的日常运作平台。</a:t>
              </a:r>
              <a:endParaRPr lang="zh-CN" altLang="en-US" sz="1200" dirty="0">
                <a:solidFill>
                  <a:schemeClr val="bg1"/>
                </a:solidFill>
                <a:ea typeface="微软雅黑" panose="020B0503020204020204" pitchFamily="34" charset="-122"/>
                <a:cs typeface="+mn-ea"/>
                <a:sym typeface="+mn-lt"/>
              </a:endParaRPr>
            </a:p>
          </p:txBody>
        </p:sp>
      </p:grpSp>
      <p:grpSp>
        <p:nvGrpSpPr>
          <p:cNvPr id="9" name="组合 8"/>
          <p:cNvGrpSpPr/>
          <p:nvPr/>
        </p:nvGrpSpPr>
        <p:grpSpPr>
          <a:xfrm>
            <a:off x="8900712" y="4138196"/>
            <a:ext cx="2052639" cy="1402042"/>
            <a:chOff x="8900712" y="4138196"/>
            <a:chExt cx="2052639" cy="1402042"/>
          </a:xfrm>
        </p:grpSpPr>
        <p:cxnSp>
          <p:nvCxnSpPr>
            <p:cNvPr id="36" name="直接连接符 35"/>
            <p:cNvCxnSpPr/>
            <p:nvPr/>
          </p:nvCxnSpPr>
          <p:spPr>
            <a:xfrm>
              <a:off x="9079307"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2"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通过建立会员系统，把产品打造成客流量稳定，建立完善的日常运作平台。</a:t>
              </a:r>
              <a:endParaRPr lang="zh-CN" altLang="en-US" sz="1200" dirty="0">
                <a:solidFill>
                  <a:schemeClr val="bg1"/>
                </a:solidFill>
                <a:ea typeface="微软雅黑" panose="020B0503020204020204" pitchFamily="34" charset="-122"/>
                <a:cs typeface="+mn-ea"/>
                <a:sym typeface="+mn-lt"/>
              </a:endParaRPr>
            </a:p>
          </p:txBody>
        </p:sp>
        <p:sp>
          <p:nvSpPr>
            <p:cNvPr id="38" name="文本框 37"/>
            <p:cNvSpPr txBox="1"/>
            <p:nvPr/>
          </p:nvSpPr>
          <p:spPr>
            <a:xfrm>
              <a:off x="9273904" y="4138196"/>
              <a:ext cx="1337824" cy="400110"/>
            </a:xfrm>
            <a:prstGeom prst="rect">
              <a:avLst/>
            </a:prstGeom>
            <a:noFill/>
          </p:spPr>
          <p:txBody>
            <a:bodyPr wrap="square" rtlCol="0">
              <a:spAutoFit/>
            </a:bodyPr>
            <a:lstStyle/>
            <a:p>
              <a:pPr algn="ctr"/>
              <a:r>
                <a:rPr lang="zh-CN" altLang="en-US" sz="2000" b="1" dirty="0">
                  <a:solidFill>
                    <a:schemeClr val="bg1"/>
                  </a:solidFill>
                  <a:ea typeface="微软雅黑" panose="020B0503020204020204" pitchFamily="34" charset="-122"/>
                  <a:cs typeface="+mn-ea"/>
                  <a:sym typeface="+mn-lt"/>
                </a:rPr>
                <a:t>搜索推广</a:t>
              </a:r>
              <a:endParaRPr lang="en-US" altLang="zh-CN" sz="2000" b="1" dirty="0">
                <a:solidFill>
                  <a:schemeClr val="bg1"/>
                </a:solidFill>
                <a:ea typeface="微软雅黑" panose="020B0503020204020204" pitchFamily="34" charset="-122"/>
                <a:cs typeface="+mn-ea"/>
                <a:sym typeface="+mn-lt"/>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3325" y="2334481"/>
            <a:ext cx="2099469" cy="1563952"/>
          </a:xfrm>
          <a:prstGeom prst="rect">
            <a:avLst/>
          </a:prstGeom>
        </p:spPr>
      </p:pic>
      <p:pic>
        <p:nvPicPr>
          <p:cNvPr id="39" name="图片 3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67982" y="2333829"/>
            <a:ext cx="2101219" cy="1565256"/>
          </a:xfrm>
          <a:prstGeom prst="rect">
            <a:avLst/>
          </a:prstGeom>
        </p:spPr>
      </p:pic>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22799" y="2333829"/>
            <a:ext cx="2101219" cy="1565256"/>
          </a:xfrm>
          <a:prstGeom prst="rect">
            <a:avLst/>
          </a:prstGeom>
        </p:spPr>
      </p:pic>
      <p:pic>
        <p:nvPicPr>
          <p:cNvPr id="41" name="图片 4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77615" y="2333829"/>
            <a:ext cx="2101219" cy="1565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28401"/>
            <a:ext cx="4038398" cy="1930401"/>
          </a:xfrm>
          <a:prstGeom prst="rect">
            <a:avLst/>
          </a:prstGeom>
          <a:effectLst>
            <a:outerShdw blurRad="254000" dist="63500" dir="2700000" algn="tl" rotWithShape="0">
              <a:prstClr val="black">
                <a:alpha val="30000"/>
              </a:prstClr>
            </a:outerShdw>
          </a:effectLst>
        </p:spPr>
      </p:pic>
      <p:sp>
        <p:nvSpPr>
          <p:cNvPr id="5" name="矩形 4"/>
          <p:cNvSpPr/>
          <p:nvPr/>
        </p:nvSpPr>
        <p:spPr>
          <a:xfrm rot="2700000">
            <a:off x="3365391" y="2707247"/>
            <a:ext cx="1368193" cy="1368193"/>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矩形 5"/>
          <p:cNvSpPr/>
          <p:nvPr/>
        </p:nvSpPr>
        <p:spPr>
          <a:xfrm rot="2700000">
            <a:off x="4286965" y="2185362"/>
            <a:ext cx="370728" cy="370728"/>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7" name="矩形 6"/>
          <p:cNvSpPr/>
          <p:nvPr/>
        </p:nvSpPr>
        <p:spPr>
          <a:xfrm rot="2700000">
            <a:off x="3958715" y="2000942"/>
            <a:ext cx="181545" cy="181545"/>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 name="文本框 7"/>
          <p:cNvSpPr txBox="1"/>
          <p:nvPr/>
        </p:nvSpPr>
        <p:spPr>
          <a:xfrm>
            <a:off x="3070710" y="3060992"/>
            <a:ext cx="1963492" cy="830997"/>
          </a:xfrm>
          <a:prstGeom prst="rect">
            <a:avLst/>
          </a:prstGeom>
          <a:noFill/>
          <a:effectLst>
            <a:outerShdw blurRad="254000" dist="63500" dir="2700000" algn="tl" rotWithShape="0">
              <a:prstClr val="black">
                <a:alpha val="30000"/>
              </a:prstClr>
            </a:outerShdw>
          </a:effectLst>
        </p:spPr>
        <p:txBody>
          <a:bodyPr wrap="square" rtlCol="0">
            <a:spAutoFit/>
          </a:bodyPr>
          <a:lstStyle/>
          <a:p>
            <a:pPr algn="ctr"/>
            <a:r>
              <a:rPr lang="en-US" altLang="zh-CN" sz="2400" dirty="0">
                <a:solidFill>
                  <a:schemeClr val="bg1"/>
                </a:solidFill>
                <a:ea typeface="微软雅黑" panose="020B0503020204020204" pitchFamily="34" charset="-122"/>
                <a:cs typeface="+mn-ea"/>
                <a:sym typeface="+mn-lt"/>
              </a:rPr>
              <a:t>PART</a:t>
            </a:r>
            <a:endParaRPr lang="en-US" altLang="zh-CN" sz="2400" dirty="0">
              <a:solidFill>
                <a:schemeClr val="bg1"/>
              </a:solidFill>
              <a:ea typeface="微软雅黑" panose="020B0503020204020204" pitchFamily="34" charset="-122"/>
              <a:cs typeface="+mn-ea"/>
              <a:sym typeface="+mn-lt"/>
            </a:endParaRPr>
          </a:p>
          <a:p>
            <a:pPr algn="ctr"/>
            <a:r>
              <a:rPr lang="en-US" altLang="zh-CN" sz="2400" dirty="0" smtClean="0">
                <a:solidFill>
                  <a:schemeClr val="bg1"/>
                </a:solidFill>
                <a:ea typeface="微软雅黑" panose="020B0503020204020204" pitchFamily="34" charset="-122"/>
                <a:cs typeface="+mn-ea"/>
                <a:sym typeface="+mn-lt"/>
              </a:rPr>
              <a:t>03</a:t>
            </a:r>
            <a:endParaRPr lang="zh-CN" altLang="en-US" sz="2400" dirty="0">
              <a:solidFill>
                <a:schemeClr val="bg1"/>
              </a:solidFill>
              <a:ea typeface="微软雅黑" panose="020B0503020204020204" pitchFamily="34" charset="-122"/>
              <a:cs typeface="+mn-ea"/>
              <a:sym typeface="+mn-lt"/>
            </a:endParaRPr>
          </a:p>
        </p:txBody>
      </p:sp>
      <p:grpSp>
        <p:nvGrpSpPr>
          <p:cNvPr id="2" name="组合 1"/>
          <p:cNvGrpSpPr/>
          <p:nvPr/>
        </p:nvGrpSpPr>
        <p:grpSpPr>
          <a:xfrm>
            <a:off x="4734473" y="2465536"/>
            <a:ext cx="7536601" cy="1378542"/>
            <a:chOff x="4734473" y="2465536"/>
            <a:chExt cx="7536601" cy="1378542"/>
          </a:xfrm>
        </p:grpSpPr>
        <p:sp>
          <p:nvSpPr>
            <p:cNvPr id="9" name="文本框 8"/>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0070C0"/>
                  </a:solidFill>
                  <a:ea typeface="微软雅黑" panose="020B0503020204020204" pitchFamily="34" charset="-122"/>
                  <a:cs typeface="+mn-ea"/>
                  <a:sym typeface="+mn-lt"/>
                </a:rPr>
                <a:t>团队介绍</a:t>
              </a:r>
              <a:endParaRPr lang="zh-CN" altLang="en-US" sz="4800" b="1" dirty="0">
                <a:solidFill>
                  <a:srgbClr val="0070C0"/>
                </a:solidFill>
                <a:ea typeface="微软雅黑" panose="020B0503020204020204" pitchFamily="34" charset="-122"/>
                <a:cs typeface="+mn-ea"/>
                <a:sym typeface="+mn-lt"/>
              </a:endParaRPr>
            </a:p>
          </p:txBody>
        </p:sp>
        <p:cxnSp>
          <p:nvCxnSpPr>
            <p:cNvPr id="10" name="直接连接符 9"/>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发展历程</a:t>
              </a:r>
              <a:endParaRPr lang="zh-CN" altLang="en-US" sz="1600" dirty="0">
                <a:solidFill>
                  <a:srgbClr val="0070C0"/>
                </a:solidFill>
                <a:ea typeface="微软雅黑" panose="020B0503020204020204" pitchFamily="34" charset="-122"/>
                <a:cs typeface="+mn-ea"/>
                <a:sym typeface="+mn-lt"/>
              </a:endParaRPr>
            </a:p>
          </p:txBody>
        </p:sp>
        <p:sp>
          <p:nvSpPr>
            <p:cNvPr id="12" name="文本框 11"/>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组织架构</a:t>
              </a:r>
              <a:endParaRPr lang="zh-CN" altLang="en-US" sz="1600" dirty="0">
                <a:solidFill>
                  <a:srgbClr val="0070C0"/>
                </a:solidFill>
                <a:ea typeface="微软雅黑" panose="020B0503020204020204" pitchFamily="34" charset="-122"/>
                <a:cs typeface="+mn-ea"/>
                <a:sym typeface="+mn-lt"/>
              </a:endParaRPr>
            </a:p>
          </p:txBody>
        </p:sp>
        <p:sp>
          <p:nvSpPr>
            <p:cNvPr id="13" name="文本框 12"/>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团队成员</a:t>
              </a:r>
              <a:endParaRPr lang="zh-CN" altLang="en-US" sz="1600" dirty="0">
                <a:solidFill>
                  <a:srgbClr val="0070C0"/>
                </a:solidFill>
                <a:ea typeface="微软雅黑" panose="020B0503020204020204" pitchFamily="34" charset="-122"/>
                <a:cs typeface="+mn-ea"/>
                <a:sym typeface="+mn-lt"/>
              </a:endParaRPr>
            </a:p>
          </p:txBody>
        </p:sp>
        <p:sp>
          <p:nvSpPr>
            <p:cNvPr id="14" name="文本框 13"/>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企业荣誉</a:t>
              </a:r>
              <a:endParaRPr lang="zh-CN" altLang="en-US" sz="1600" dirty="0">
                <a:solidFill>
                  <a:srgbClr val="0070C0"/>
                </a:solidFill>
                <a:ea typeface="微软雅黑" panose="020B0503020204020204" pitchFamily="34" charset="-122"/>
                <a:cs typeface="+mn-ea"/>
                <a:sym typeface="+mn-lt"/>
              </a:endParaRPr>
            </a:p>
          </p:txBody>
        </p:sp>
      </p:grpSp>
      <p:cxnSp>
        <p:nvCxnSpPr>
          <p:cNvPr id="15" name="直接连接符 14"/>
          <p:cNvCxnSpPr/>
          <p:nvPr/>
        </p:nvCxnSpPr>
        <p:spPr>
          <a:xfrm>
            <a:off x="8002520" y="5276850"/>
            <a:ext cx="1949650" cy="22848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a:off x="2283326" y="2039685"/>
            <a:ext cx="9908674" cy="4818315"/>
          </a:xfrm>
          <a:prstGeom prst="triangle">
            <a:avLst>
              <a:gd name="adj" fmla="val 100000"/>
            </a:avLst>
          </a:prstGeom>
          <a:blipFill dpi="0" rotWithShape="1">
            <a:blip r:embed="rId1" cstate="print">
              <a:extLst>
                <a:ext uri="{28A0092B-C50C-407E-A947-70E740481C1C}">
                  <a14:useLocalDpi xmlns:a14="http://schemas.microsoft.com/office/drawing/2010/main" val="0"/>
                </a:ext>
              </a:extLst>
            </a:blip>
            <a:srcRect/>
            <a:stretch>
              <a:fillRect t="-414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发展历程</a:t>
              </a:r>
              <a:endParaRPr lang="zh-CN" altLang="en-US" sz="3200" b="1" dirty="0">
                <a:solidFill>
                  <a:srgbClr val="0070C0"/>
                </a:solidFill>
                <a:ea typeface="微软雅黑" panose="020B0503020204020204" pitchFamily="34" charset="-122"/>
                <a:cs typeface="+mn-ea"/>
                <a:sym typeface="+mn-lt"/>
              </a:endParaRPr>
            </a:p>
          </p:txBody>
        </p:sp>
      </p:grpSp>
      <p:grpSp>
        <p:nvGrpSpPr>
          <p:cNvPr id="3" name="组合 2"/>
          <p:cNvGrpSpPr/>
          <p:nvPr/>
        </p:nvGrpSpPr>
        <p:grpSpPr>
          <a:xfrm>
            <a:off x="1966712" y="1961070"/>
            <a:ext cx="10376622" cy="5051858"/>
            <a:chOff x="1966712" y="1961070"/>
            <a:chExt cx="10376622" cy="5051858"/>
          </a:xfrm>
        </p:grpSpPr>
        <p:cxnSp>
          <p:nvCxnSpPr>
            <p:cNvPr id="6" name="直接连接符 5"/>
            <p:cNvCxnSpPr/>
            <p:nvPr/>
          </p:nvCxnSpPr>
          <p:spPr>
            <a:xfrm flipV="1">
              <a:off x="1966712" y="6027312"/>
              <a:ext cx="1974224" cy="9856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991726" y="523131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677576" y="440953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316946" y="3599378"/>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059287" y="1961070"/>
              <a:ext cx="2284047" cy="109122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894978" y="2397172"/>
            <a:ext cx="1119541" cy="1119541"/>
            <a:chOff x="8894978" y="2397172"/>
            <a:chExt cx="1119541" cy="1119541"/>
          </a:xfrm>
          <a:effectLst>
            <a:outerShdw blurRad="254000" dist="63500" dir="2700000" algn="tl" rotWithShape="0">
              <a:prstClr val="black">
                <a:alpha val="30000"/>
              </a:prstClr>
            </a:outerShdw>
          </a:effectLst>
        </p:grpSpPr>
        <p:sp>
          <p:nvSpPr>
            <p:cNvPr id="15" name="矩形 14"/>
            <p:cNvSpPr/>
            <p:nvPr/>
          </p:nvSpPr>
          <p:spPr>
            <a:xfrm rot="2700000">
              <a:off x="8894978" y="2397172"/>
              <a:ext cx="1119541" cy="1119541"/>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8" name="文本框 17"/>
            <p:cNvSpPr txBox="1"/>
            <p:nvPr/>
          </p:nvSpPr>
          <p:spPr>
            <a:xfrm>
              <a:off x="8900796" y="2681477"/>
              <a:ext cx="1108449" cy="523220"/>
            </a:xfrm>
            <a:prstGeom prst="rect">
              <a:avLst/>
            </a:prstGeom>
            <a:noFill/>
          </p:spPr>
          <p:txBody>
            <a:bodyPr wrap="square" rtlCol="0">
              <a:spAutoFit/>
            </a:bodyPr>
            <a:lstStyle/>
            <a:p>
              <a:pPr algn="ctr"/>
              <a:r>
                <a:rPr lang="zh-CN" altLang="en-US" sz="2800" dirty="0">
                  <a:solidFill>
                    <a:schemeClr val="bg1"/>
                  </a:solidFill>
                  <a:ea typeface="微软雅黑" panose="020B0503020204020204" pitchFamily="34" charset="-122"/>
                  <a:cs typeface="+mn-ea"/>
                  <a:sym typeface="+mn-lt"/>
                </a:rPr>
                <a:t>爆发</a:t>
              </a:r>
              <a:endParaRPr lang="zh-CN" altLang="en-US" sz="2800" dirty="0">
                <a:solidFill>
                  <a:schemeClr val="bg1"/>
                </a:solidFill>
                <a:ea typeface="微软雅黑" panose="020B0503020204020204" pitchFamily="34" charset="-122"/>
                <a:cs typeface="+mn-ea"/>
                <a:sym typeface="+mn-lt"/>
              </a:endParaRPr>
            </a:p>
          </p:txBody>
        </p:sp>
      </p:grpSp>
      <p:grpSp>
        <p:nvGrpSpPr>
          <p:cNvPr id="41" name="组合 40"/>
          <p:cNvGrpSpPr/>
          <p:nvPr/>
        </p:nvGrpSpPr>
        <p:grpSpPr>
          <a:xfrm>
            <a:off x="7252683" y="3749303"/>
            <a:ext cx="1108449" cy="723900"/>
            <a:chOff x="7252683" y="3749303"/>
            <a:chExt cx="1108449" cy="723900"/>
          </a:xfrm>
          <a:effectLst>
            <a:outerShdw blurRad="254000" dist="63500" dir="2700000" algn="tl" rotWithShape="0">
              <a:prstClr val="black">
                <a:alpha val="30000"/>
              </a:prstClr>
            </a:outerShdw>
          </a:effectLst>
        </p:grpSpPr>
        <p:sp>
          <p:nvSpPr>
            <p:cNvPr id="12" name="矩形 11"/>
            <p:cNvSpPr/>
            <p:nvPr/>
          </p:nvSpPr>
          <p:spPr>
            <a:xfrm rot="2700000">
              <a:off x="7454124" y="3749303"/>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9" name="文本框 18"/>
            <p:cNvSpPr txBox="1"/>
            <p:nvPr/>
          </p:nvSpPr>
          <p:spPr>
            <a:xfrm>
              <a:off x="7252683" y="3926917"/>
              <a:ext cx="1108449"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cs typeface="+mn-ea"/>
                  <a:sym typeface="+mn-lt"/>
                </a:rPr>
                <a:t>壮大</a:t>
              </a:r>
              <a:endParaRPr lang="zh-CN" altLang="en-US" sz="2000" dirty="0">
                <a:solidFill>
                  <a:schemeClr val="bg1"/>
                </a:solidFill>
                <a:ea typeface="微软雅黑" panose="020B0503020204020204" pitchFamily="34" charset="-122"/>
                <a:cs typeface="+mn-ea"/>
                <a:sym typeface="+mn-lt"/>
              </a:endParaRPr>
            </a:p>
          </p:txBody>
        </p:sp>
      </p:grpSp>
      <p:grpSp>
        <p:nvGrpSpPr>
          <p:cNvPr id="22" name="组合 21"/>
          <p:cNvGrpSpPr/>
          <p:nvPr/>
        </p:nvGrpSpPr>
        <p:grpSpPr>
          <a:xfrm>
            <a:off x="5592079" y="4559457"/>
            <a:ext cx="1108449" cy="723900"/>
            <a:chOff x="5592079" y="4559457"/>
            <a:chExt cx="1108449" cy="723900"/>
          </a:xfrm>
          <a:effectLst>
            <a:outerShdw blurRad="254000" dist="63500" dir="2700000" algn="tl" rotWithShape="0">
              <a:prstClr val="black">
                <a:alpha val="30000"/>
              </a:prstClr>
            </a:outerShdw>
          </a:effectLst>
        </p:grpSpPr>
        <p:sp>
          <p:nvSpPr>
            <p:cNvPr id="10" name="矩形 9"/>
            <p:cNvSpPr/>
            <p:nvPr/>
          </p:nvSpPr>
          <p:spPr>
            <a:xfrm rot="2700000">
              <a:off x="5790872" y="4559457"/>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0" name="文本框 19"/>
            <p:cNvSpPr txBox="1"/>
            <p:nvPr/>
          </p:nvSpPr>
          <p:spPr>
            <a:xfrm>
              <a:off x="5592079" y="4736582"/>
              <a:ext cx="1108449"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cs typeface="+mn-ea"/>
                  <a:sym typeface="+mn-lt"/>
                </a:rPr>
                <a:t>发展</a:t>
              </a:r>
              <a:endParaRPr lang="zh-CN" altLang="en-US" sz="2000" dirty="0">
                <a:solidFill>
                  <a:schemeClr val="bg1"/>
                </a:solidFill>
                <a:ea typeface="微软雅黑" panose="020B0503020204020204" pitchFamily="34" charset="-122"/>
                <a:cs typeface="+mn-ea"/>
                <a:sym typeface="+mn-lt"/>
              </a:endParaRPr>
            </a:p>
          </p:txBody>
        </p:sp>
      </p:grpSp>
      <p:grpSp>
        <p:nvGrpSpPr>
          <p:cNvPr id="9" name="组合 8"/>
          <p:cNvGrpSpPr/>
          <p:nvPr/>
        </p:nvGrpSpPr>
        <p:grpSpPr>
          <a:xfrm>
            <a:off x="3883277" y="5378622"/>
            <a:ext cx="1108449" cy="723900"/>
            <a:chOff x="3883277" y="5378622"/>
            <a:chExt cx="1108449" cy="723900"/>
          </a:xfrm>
          <a:effectLst>
            <a:outerShdw blurRad="254000" dist="63500" dir="2700000" algn="tl" rotWithShape="0">
              <a:prstClr val="black">
                <a:alpha val="30000"/>
              </a:prstClr>
            </a:outerShdw>
          </a:effectLst>
        </p:grpSpPr>
        <p:sp>
          <p:nvSpPr>
            <p:cNvPr id="7" name="矩形 6"/>
            <p:cNvSpPr/>
            <p:nvPr/>
          </p:nvSpPr>
          <p:spPr>
            <a:xfrm rot="2700000">
              <a:off x="4090861" y="5378622"/>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1" name="文本框 20"/>
            <p:cNvSpPr txBox="1"/>
            <p:nvPr/>
          </p:nvSpPr>
          <p:spPr>
            <a:xfrm>
              <a:off x="3883277" y="5540517"/>
              <a:ext cx="1108449"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cs typeface="+mn-ea"/>
                  <a:sym typeface="+mn-lt"/>
                </a:rPr>
                <a:t>成立</a:t>
              </a:r>
              <a:endParaRPr lang="zh-CN" altLang="en-US" sz="2000" dirty="0">
                <a:solidFill>
                  <a:schemeClr val="bg1"/>
                </a:solidFill>
                <a:ea typeface="微软雅黑" panose="020B0503020204020204" pitchFamily="34" charset="-122"/>
                <a:cs typeface="+mn-ea"/>
                <a:sym typeface="+mn-lt"/>
              </a:endParaRPr>
            </a:p>
          </p:txBody>
        </p:sp>
      </p:grpSp>
      <p:grpSp>
        <p:nvGrpSpPr>
          <p:cNvPr id="44" name="组合 43"/>
          <p:cNvGrpSpPr/>
          <p:nvPr/>
        </p:nvGrpSpPr>
        <p:grpSpPr>
          <a:xfrm>
            <a:off x="5397961" y="1151634"/>
            <a:ext cx="3676490" cy="1377898"/>
            <a:chOff x="5397961" y="1151634"/>
            <a:chExt cx="3676490" cy="1377898"/>
          </a:xfrm>
          <a:effectLst>
            <a:outerShdw blurRad="254000" dist="63500" dir="2700000" algn="tl" rotWithShape="0">
              <a:prstClr val="black">
                <a:alpha val="30000"/>
              </a:prstClr>
            </a:outerShdw>
          </a:effectLst>
        </p:grpSpPr>
        <p:cxnSp>
          <p:nvCxnSpPr>
            <p:cNvPr id="26" name="直接连接符 25"/>
            <p:cNvCxnSpPr/>
            <p:nvPr/>
          </p:nvCxnSpPr>
          <p:spPr>
            <a:xfrm>
              <a:off x="6147840" y="2249464"/>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97961" y="1606202"/>
              <a:ext cx="367649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公司变更为</a:t>
              </a:r>
              <a:r>
                <a:rPr lang="en-US" altLang="zh-CN" sz="1200" dirty="0">
                  <a:solidFill>
                    <a:schemeClr val="tx1">
                      <a:lumMod val="65000"/>
                      <a:lumOff val="35000"/>
                    </a:schemeClr>
                  </a:solidFill>
                  <a:ea typeface="微软雅黑" panose="020B0503020204020204" pitchFamily="34" charset="-122"/>
                  <a:cs typeface="+mn-ea"/>
                  <a:sym typeface="+mn-lt"/>
                </a:rPr>
                <a:t>XXXXX</a:t>
              </a:r>
              <a:r>
                <a:rPr lang="zh-CN" altLang="en-US" sz="1200" dirty="0">
                  <a:solidFill>
                    <a:schemeClr val="tx1">
                      <a:lumMod val="65000"/>
                      <a:lumOff val="35000"/>
                    </a:schemeClr>
                  </a:solidFill>
                  <a:ea typeface="微软雅黑" panose="020B0503020204020204" pitchFamily="34" charset="-122"/>
                  <a:cs typeface="+mn-ea"/>
                  <a:sym typeface="+mn-lt"/>
                </a:rPr>
                <a:t>网络科技有限公司，搭建</a:t>
              </a:r>
              <a:r>
                <a:rPr lang="en-US" altLang="zh-CN" sz="1200" dirty="0">
                  <a:solidFill>
                    <a:schemeClr val="tx1">
                      <a:lumMod val="65000"/>
                      <a:lumOff val="35000"/>
                    </a:schemeClr>
                  </a:solidFill>
                  <a:ea typeface="微软雅黑" panose="020B0503020204020204" pitchFamily="34" charset="-122"/>
                  <a:cs typeface="+mn-ea"/>
                  <a:sym typeface="+mn-lt"/>
                </a:rPr>
                <a:t>XX</a:t>
              </a:r>
              <a:r>
                <a:rPr lang="zh-CN" altLang="en-US" sz="1200" dirty="0">
                  <a:solidFill>
                    <a:schemeClr val="tx1">
                      <a:lumMod val="65000"/>
                      <a:lumOff val="35000"/>
                    </a:schemeClr>
                  </a:solidFill>
                  <a:ea typeface="微软雅黑" panose="020B0503020204020204" pitchFamily="34" charset="-122"/>
                  <a:cs typeface="+mn-ea"/>
                  <a:sym typeface="+mn-lt"/>
                </a:rPr>
                <a:t>平台，目前注册用户</a:t>
              </a:r>
              <a:r>
                <a:rPr lang="en-US" altLang="zh-CN" sz="1200" dirty="0">
                  <a:solidFill>
                    <a:schemeClr val="tx1">
                      <a:lumMod val="65000"/>
                      <a:lumOff val="35000"/>
                    </a:schemeClr>
                  </a:solidFill>
                  <a:ea typeface="微软雅黑" panose="020B0503020204020204" pitchFamily="34" charset="-122"/>
                  <a:cs typeface="+mn-ea"/>
                  <a:sym typeface="+mn-lt"/>
                </a:rPr>
                <a:t>200</a:t>
              </a:r>
              <a:r>
                <a:rPr lang="zh-CN" altLang="en-US" sz="1200" dirty="0">
                  <a:solidFill>
                    <a:schemeClr val="tx1">
                      <a:lumMod val="65000"/>
                      <a:lumOff val="35000"/>
                    </a:schemeClr>
                  </a:solidFill>
                  <a:ea typeface="微软雅黑" panose="020B0503020204020204" pitchFamily="34" charset="-122"/>
                  <a:cs typeface="+mn-ea"/>
                  <a:sym typeface="+mn-lt"/>
                </a:rPr>
                <a:t>万，逐步建立品牌影响力！</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
          <p:nvSpPr>
            <p:cNvPr id="32" name="矩形 31"/>
            <p:cNvSpPr/>
            <p:nvPr/>
          </p:nvSpPr>
          <p:spPr>
            <a:xfrm>
              <a:off x="5437031" y="1185617"/>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6" name="文本框 35"/>
            <p:cNvSpPr txBox="1"/>
            <p:nvPr/>
          </p:nvSpPr>
          <p:spPr>
            <a:xfrm>
              <a:off x="5499658" y="1151634"/>
              <a:ext cx="1108449" cy="461665"/>
            </a:xfrm>
            <a:prstGeom prst="rect">
              <a:avLst/>
            </a:prstGeom>
            <a:noFill/>
          </p:spPr>
          <p:txBody>
            <a:bodyPr wrap="square" rtlCol="0">
              <a:spAutoFit/>
            </a:bodyPr>
            <a:lstStyle/>
            <a:p>
              <a:pPr algn="ctr"/>
              <a:r>
                <a:rPr lang="en-US" altLang="zh-CN" sz="2400" dirty="0" smtClean="0">
                  <a:solidFill>
                    <a:srgbClr val="0070C0"/>
                  </a:solidFill>
                  <a:ea typeface="微软雅黑" panose="020B0503020204020204" pitchFamily="34" charset="-122"/>
                  <a:cs typeface="+mn-ea"/>
                  <a:sym typeface="+mn-lt"/>
                </a:rPr>
                <a:t>2018</a:t>
              </a:r>
              <a:endParaRPr lang="zh-CN" altLang="en-US" sz="2400" dirty="0">
                <a:solidFill>
                  <a:srgbClr val="0070C0"/>
                </a:solidFill>
                <a:ea typeface="微软雅黑" panose="020B0503020204020204" pitchFamily="34" charset="-122"/>
                <a:cs typeface="+mn-ea"/>
                <a:sym typeface="+mn-lt"/>
              </a:endParaRPr>
            </a:p>
          </p:txBody>
        </p:sp>
      </p:grpSp>
      <p:grpSp>
        <p:nvGrpSpPr>
          <p:cNvPr id="42" name="组合 41"/>
          <p:cNvGrpSpPr/>
          <p:nvPr/>
        </p:nvGrpSpPr>
        <p:grpSpPr>
          <a:xfrm>
            <a:off x="4211969" y="2329215"/>
            <a:ext cx="3304543" cy="1046769"/>
            <a:chOff x="4211969" y="2329215"/>
            <a:chExt cx="3304543" cy="1046769"/>
          </a:xfrm>
        </p:grpSpPr>
        <p:cxnSp>
          <p:nvCxnSpPr>
            <p:cNvPr id="25" name="直接连接符 24"/>
            <p:cNvCxnSpPr/>
            <p:nvPr/>
          </p:nvCxnSpPr>
          <p:spPr>
            <a:xfrm>
              <a:off x="4702936" y="3371682"/>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627503" y="2729653"/>
              <a:ext cx="288900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新官网上线，各项目顺利完成交付，</a:t>
              </a:r>
              <a:endParaRPr lang="en-US" altLang="zh-CN" sz="1200" dirty="0">
                <a:solidFill>
                  <a:schemeClr val="tx1">
                    <a:lumMod val="65000"/>
                    <a:lumOff val="35000"/>
                  </a:schemeClr>
                </a:solidFill>
                <a:ea typeface="微软雅黑" panose="020B0503020204020204" pitchFamily="34" charset="-122"/>
                <a:cs typeface="+mn-ea"/>
                <a:sym typeface="+mn-lt"/>
              </a:endParaRPr>
            </a:p>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经典案例在业界赢得良好口碑。</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
          <p:nvSpPr>
            <p:cNvPr id="33" name="矩形 32"/>
            <p:cNvSpPr/>
            <p:nvPr/>
          </p:nvSpPr>
          <p:spPr>
            <a:xfrm>
              <a:off x="4211969" y="2350582"/>
              <a:ext cx="1254714" cy="394203"/>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7" name="文本框 36"/>
            <p:cNvSpPr txBox="1"/>
            <p:nvPr/>
          </p:nvSpPr>
          <p:spPr>
            <a:xfrm>
              <a:off x="4285771" y="2329215"/>
              <a:ext cx="1108449" cy="461665"/>
            </a:xfrm>
            <a:prstGeom prst="rect">
              <a:avLst/>
            </a:prstGeom>
            <a:noFill/>
          </p:spPr>
          <p:txBody>
            <a:bodyPr wrap="square" rtlCol="0">
              <a:spAutoFit/>
            </a:bodyPr>
            <a:lstStyle/>
            <a:p>
              <a:pPr algn="ctr"/>
              <a:r>
                <a:rPr lang="en-US" altLang="zh-CN" sz="2400" dirty="0" smtClean="0">
                  <a:solidFill>
                    <a:srgbClr val="0070C0"/>
                  </a:solidFill>
                  <a:ea typeface="微软雅黑" panose="020B0503020204020204" pitchFamily="34" charset="-122"/>
                  <a:cs typeface="+mn-ea"/>
                  <a:sym typeface="+mn-lt"/>
                </a:rPr>
                <a:t>2017</a:t>
              </a:r>
              <a:endParaRPr lang="zh-CN" altLang="en-US" sz="2400" dirty="0">
                <a:solidFill>
                  <a:srgbClr val="0070C0"/>
                </a:solidFill>
                <a:ea typeface="微软雅黑" panose="020B0503020204020204" pitchFamily="34" charset="-122"/>
                <a:cs typeface="+mn-ea"/>
                <a:sym typeface="+mn-lt"/>
              </a:endParaRPr>
            </a:p>
          </p:txBody>
        </p:sp>
      </p:grpSp>
      <p:grpSp>
        <p:nvGrpSpPr>
          <p:cNvPr id="40" name="组合 39"/>
          <p:cNvGrpSpPr/>
          <p:nvPr/>
        </p:nvGrpSpPr>
        <p:grpSpPr>
          <a:xfrm>
            <a:off x="2203123" y="3299054"/>
            <a:ext cx="3581486" cy="1686272"/>
            <a:chOff x="2203123" y="3299054"/>
            <a:chExt cx="3581486" cy="1686272"/>
          </a:xfrm>
        </p:grpSpPr>
        <p:sp>
          <p:nvSpPr>
            <p:cNvPr id="29" name="矩形 28"/>
            <p:cNvSpPr/>
            <p:nvPr/>
          </p:nvSpPr>
          <p:spPr>
            <a:xfrm>
              <a:off x="2203123" y="3507998"/>
              <a:ext cx="3581486"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a:t>
              </a:r>
              <a:endParaRPr lang="zh-CN" altLang="en-US" sz="1200" dirty="0">
                <a:solidFill>
                  <a:schemeClr val="tx1">
                    <a:lumMod val="65000"/>
                    <a:lumOff val="35000"/>
                  </a:schemeClr>
                </a:solidFill>
                <a:ea typeface="微软雅黑" panose="020B0503020204020204" pitchFamily="34" charset="-122"/>
                <a:cs typeface="+mn-ea"/>
                <a:sym typeface="+mn-lt"/>
              </a:endParaRPr>
            </a:p>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扩展业务领域，创建运营新格局，先后承接盛典分期，乐享购，快生活，奢小二等多个项目。</a:t>
              </a:r>
              <a:endParaRPr lang="zh-CN" altLang="en-US" sz="1200" dirty="0">
                <a:solidFill>
                  <a:schemeClr val="tx1">
                    <a:lumMod val="65000"/>
                    <a:lumOff val="35000"/>
                  </a:schemeClr>
                </a:solidFill>
                <a:ea typeface="微软雅黑" panose="020B0503020204020204" pitchFamily="34" charset="-122"/>
                <a:cs typeface="+mn-ea"/>
                <a:sym typeface="+mn-lt"/>
              </a:endParaRPr>
            </a:p>
            <a:p>
              <a:pPr>
                <a:lnSpc>
                  <a:spcPct val="150000"/>
                </a:lnSpc>
              </a:pPr>
              <a:br>
                <a:rPr lang="zh-CN" altLang="en-US" sz="1200" dirty="0">
                  <a:solidFill>
                    <a:schemeClr val="tx1">
                      <a:lumMod val="65000"/>
                      <a:lumOff val="35000"/>
                    </a:schemeClr>
                  </a:solidFill>
                  <a:ea typeface="微软雅黑" panose="020B0503020204020204" pitchFamily="34" charset="-122"/>
                  <a:cs typeface="+mn-ea"/>
                  <a:sym typeface="+mn-lt"/>
                </a:rPr>
              </a:b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nvGrpSpPr>
            <p:cNvPr id="27" name="组合 26"/>
            <p:cNvGrpSpPr/>
            <p:nvPr/>
          </p:nvGrpSpPr>
          <p:grpSpPr>
            <a:xfrm>
              <a:off x="2577850" y="3299054"/>
              <a:ext cx="2910697" cy="1114524"/>
              <a:chOff x="2577850" y="3299054"/>
              <a:chExt cx="2910697" cy="1114524"/>
            </a:xfrm>
          </p:grpSpPr>
          <p:cxnSp>
            <p:nvCxnSpPr>
              <p:cNvPr id="24" name="直接连接符 23"/>
              <p:cNvCxnSpPr/>
              <p:nvPr/>
            </p:nvCxnSpPr>
            <p:spPr>
              <a:xfrm>
                <a:off x="2874136" y="4413578"/>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577850" y="3321646"/>
                <a:ext cx="1254714" cy="394203"/>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8" name="文本框 37"/>
              <p:cNvSpPr txBox="1"/>
              <p:nvPr/>
            </p:nvSpPr>
            <p:spPr>
              <a:xfrm>
                <a:off x="2650982" y="3299054"/>
                <a:ext cx="1108449" cy="461665"/>
              </a:xfrm>
              <a:prstGeom prst="rect">
                <a:avLst/>
              </a:prstGeom>
              <a:noFill/>
            </p:spPr>
            <p:txBody>
              <a:bodyPr wrap="square" rtlCol="0">
                <a:spAutoFit/>
              </a:bodyPr>
              <a:lstStyle/>
              <a:p>
                <a:pPr algn="ctr"/>
                <a:r>
                  <a:rPr lang="en-US" altLang="zh-CN" sz="2400" dirty="0" smtClean="0">
                    <a:solidFill>
                      <a:srgbClr val="0070C0"/>
                    </a:solidFill>
                    <a:ea typeface="微软雅黑" panose="020B0503020204020204" pitchFamily="34" charset="-122"/>
                    <a:cs typeface="+mn-ea"/>
                    <a:sym typeface="+mn-lt"/>
                  </a:rPr>
                  <a:t>2016</a:t>
                </a:r>
                <a:endParaRPr lang="zh-CN" altLang="en-US" sz="2400" dirty="0">
                  <a:solidFill>
                    <a:srgbClr val="0070C0"/>
                  </a:solidFill>
                  <a:ea typeface="微软雅黑" panose="020B0503020204020204" pitchFamily="34" charset="-122"/>
                  <a:cs typeface="+mn-ea"/>
                  <a:sym typeface="+mn-lt"/>
                </a:endParaRPr>
              </a:p>
            </p:txBody>
          </p:sp>
        </p:grpSp>
      </p:grpSp>
      <p:grpSp>
        <p:nvGrpSpPr>
          <p:cNvPr id="17" name="组合 16"/>
          <p:cNvGrpSpPr/>
          <p:nvPr/>
        </p:nvGrpSpPr>
        <p:grpSpPr>
          <a:xfrm>
            <a:off x="449677" y="4487737"/>
            <a:ext cx="3581486" cy="1079710"/>
            <a:chOff x="449677" y="4487737"/>
            <a:chExt cx="3581486" cy="1079710"/>
          </a:xfrm>
        </p:grpSpPr>
        <p:cxnSp>
          <p:nvCxnSpPr>
            <p:cNvPr id="23" name="直接连接符 22"/>
            <p:cNvCxnSpPr/>
            <p:nvPr/>
          </p:nvCxnSpPr>
          <p:spPr>
            <a:xfrm>
              <a:off x="936162" y="5560185"/>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ea typeface="微软雅黑" panose="020B0503020204020204" pitchFamily="34" charset="-122"/>
                  <a:cs typeface="+mn-ea"/>
                  <a:sym typeface="+mn-lt"/>
                </a:rPr>
                <a:t>  </a:t>
              </a:r>
              <a:r>
                <a:rPr lang="en-US" altLang="zh-CN" sz="1200" dirty="0" smtClean="0">
                  <a:solidFill>
                    <a:schemeClr val="tx1">
                      <a:lumMod val="65000"/>
                      <a:lumOff val="35000"/>
                    </a:schemeClr>
                  </a:solidFill>
                  <a:ea typeface="微软雅黑" panose="020B0503020204020204" pitchFamily="34" charset="-122"/>
                  <a:cs typeface="+mn-ea"/>
                  <a:sym typeface="+mn-lt"/>
                </a:rPr>
                <a:t>2015</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3</a:t>
              </a:r>
              <a:r>
                <a:rPr lang="zh-CN" altLang="en-US" sz="1200" dirty="0">
                  <a:solidFill>
                    <a:schemeClr val="tx1">
                      <a:lumMod val="65000"/>
                      <a:lumOff val="35000"/>
                    </a:schemeClr>
                  </a:solidFill>
                  <a:ea typeface="微软雅黑" panose="020B0503020204020204" pitchFamily="34" charset="-122"/>
                  <a:cs typeface="+mn-ea"/>
                  <a:sym typeface="+mn-lt"/>
                </a:rPr>
                <a:t>月正式注册，经过团队一年多的发展，现已发展为注册资金</a:t>
              </a:r>
              <a:r>
                <a:rPr lang="en-US" altLang="zh-CN" sz="1200" dirty="0">
                  <a:solidFill>
                    <a:schemeClr val="tx1">
                      <a:lumMod val="65000"/>
                      <a:lumOff val="35000"/>
                    </a:schemeClr>
                  </a:solidFill>
                  <a:ea typeface="微软雅黑" panose="020B0503020204020204" pitchFamily="34" charset="-122"/>
                  <a:cs typeface="+mn-ea"/>
                  <a:sym typeface="+mn-lt"/>
                </a:rPr>
                <a:t>1000</a:t>
              </a:r>
              <a:r>
                <a:rPr lang="zh-CN" altLang="en-US" sz="1200" dirty="0">
                  <a:solidFill>
                    <a:schemeClr val="tx1">
                      <a:lumMod val="65000"/>
                      <a:lumOff val="35000"/>
                    </a:schemeClr>
                  </a:solidFill>
                  <a:ea typeface="微软雅黑" panose="020B0503020204020204" pitchFamily="34" charset="-122"/>
                  <a:cs typeface="+mn-ea"/>
                  <a:sym typeface="+mn-lt"/>
                </a:rPr>
                <a:t>万的省级正规企业。</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
          <p:nvSpPr>
            <p:cNvPr id="35" name="矩形 34"/>
            <p:cNvSpPr/>
            <p:nvPr/>
          </p:nvSpPr>
          <p:spPr>
            <a:xfrm>
              <a:off x="912578" y="4514755"/>
              <a:ext cx="1254714" cy="394203"/>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9" name="文本框 38"/>
            <p:cNvSpPr txBox="1"/>
            <p:nvPr/>
          </p:nvSpPr>
          <p:spPr>
            <a:xfrm>
              <a:off x="978640" y="4487737"/>
              <a:ext cx="1108449" cy="461665"/>
            </a:xfrm>
            <a:prstGeom prst="rect">
              <a:avLst/>
            </a:prstGeom>
            <a:noFill/>
          </p:spPr>
          <p:txBody>
            <a:bodyPr wrap="square" rtlCol="0">
              <a:spAutoFit/>
            </a:bodyPr>
            <a:lstStyle/>
            <a:p>
              <a:pPr algn="ctr"/>
              <a:r>
                <a:rPr lang="en-US" altLang="zh-CN" sz="2400" dirty="0" smtClean="0">
                  <a:solidFill>
                    <a:srgbClr val="0070C0"/>
                  </a:solidFill>
                  <a:ea typeface="微软雅黑" panose="020B0503020204020204" pitchFamily="34" charset="-122"/>
                  <a:cs typeface="+mn-ea"/>
                  <a:sym typeface="+mn-lt"/>
                </a:rPr>
                <a:t>2015</a:t>
              </a:r>
              <a:endParaRPr lang="zh-CN" altLang="en-US" sz="2400" dirty="0">
                <a:solidFill>
                  <a:srgbClr val="0070C0"/>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组织架构</a:t>
              </a:r>
              <a:endParaRPr lang="zh-CN" altLang="en-US" sz="3200" b="1" dirty="0">
                <a:solidFill>
                  <a:srgbClr val="0070C0"/>
                </a:solidFill>
                <a:ea typeface="微软雅黑" panose="020B0503020204020204" pitchFamily="34" charset="-122"/>
                <a:cs typeface="+mn-ea"/>
                <a:sym typeface="+mn-lt"/>
              </a:endParaRPr>
            </a:p>
          </p:txBody>
        </p:sp>
      </p:grpSp>
      <p:grpSp>
        <p:nvGrpSpPr>
          <p:cNvPr id="270" name="组合 269"/>
          <p:cNvGrpSpPr/>
          <p:nvPr/>
        </p:nvGrpSpPr>
        <p:grpSpPr>
          <a:xfrm>
            <a:off x="2266950" y="1109561"/>
            <a:ext cx="7783513" cy="4587122"/>
            <a:chOff x="2266950" y="1306513"/>
            <a:chExt cx="7783513" cy="4587122"/>
          </a:xfrm>
          <a:effectLst>
            <a:outerShdw blurRad="254000" dist="63500" dir="2700000" algn="tl" rotWithShape="0">
              <a:prstClr val="black">
                <a:alpha val="30000"/>
              </a:prstClr>
            </a:outerShdw>
          </a:effectLst>
        </p:grpSpPr>
        <p:sp>
          <p:nvSpPr>
            <p:cNvPr id="38" name="Freeform 5"/>
            <p:cNvSpPr/>
            <p:nvPr/>
          </p:nvSpPr>
          <p:spPr bwMode="auto">
            <a:xfrm>
              <a:off x="2278063" y="3032125"/>
              <a:ext cx="1374775" cy="450850"/>
            </a:xfrm>
            <a:custGeom>
              <a:avLst/>
              <a:gdLst>
                <a:gd name="T0" fmla="*/ 728 w 866"/>
                <a:gd name="T1" fmla="*/ 284 h 284"/>
                <a:gd name="T2" fmla="*/ 0 w 866"/>
                <a:gd name="T3" fmla="*/ 284 h 284"/>
                <a:gd name="T4" fmla="*/ 137 w 866"/>
                <a:gd name="T5" fmla="*/ 0 h 284"/>
                <a:gd name="T6" fmla="*/ 866 w 866"/>
                <a:gd name="T7" fmla="*/ 0 h 284"/>
                <a:gd name="T8" fmla="*/ 728 w 866"/>
                <a:gd name="T9" fmla="*/ 284 h 284"/>
              </a:gdLst>
              <a:ahLst/>
              <a:cxnLst>
                <a:cxn ang="0">
                  <a:pos x="T0" y="T1"/>
                </a:cxn>
                <a:cxn ang="0">
                  <a:pos x="T2" y="T3"/>
                </a:cxn>
                <a:cxn ang="0">
                  <a:pos x="T4" y="T5"/>
                </a:cxn>
                <a:cxn ang="0">
                  <a:pos x="T6" y="T7"/>
                </a:cxn>
                <a:cxn ang="0">
                  <a:pos x="T8" y="T9"/>
                </a:cxn>
              </a:cxnLst>
              <a:rect l="0" t="0" r="r" b="b"/>
              <a:pathLst>
                <a:path w="866" h="284">
                  <a:moveTo>
                    <a:pt x="728" y="284"/>
                  </a:moveTo>
                  <a:lnTo>
                    <a:pt x="0" y="284"/>
                  </a:lnTo>
                  <a:lnTo>
                    <a:pt x="137" y="0"/>
                  </a:lnTo>
                  <a:lnTo>
                    <a:pt x="866" y="0"/>
                  </a:lnTo>
                  <a:lnTo>
                    <a:pt x="728" y="284"/>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9" name="Freeform 6"/>
            <p:cNvSpPr/>
            <p:nvPr/>
          </p:nvSpPr>
          <p:spPr bwMode="auto">
            <a:xfrm>
              <a:off x="3879850" y="2892425"/>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0" name="Freeform 7"/>
            <p:cNvSpPr/>
            <p:nvPr/>
          </p:nvSpPr>
          <p:spPr bwMode="auto">
            <a:xfrm>
              <a:off x="2878138" y="5132388"/>
              <a:ext cx="1460500" cy="450850"/>
            </a:xfrm>
            <a:custGeom>
              <a:avLst/>
              <a:gdLst>
                <a:gd name="T0" fmla="*/ 782 w 920"/>
                <a:gd name="T1" fmla="*/ 284 h 284"/>
                <a:gd name="T2" fmla="*/ 0 w 920"/>
                <a:gd name="T3" fmla="*/ 284 h 284"/>
                <a:gd name="T4" fmla="*/ 137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7" y="0"/>
                  </a:lnTo>
                  <a:lnTo>
                    <a:pt x="920"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1" name="Freeform 8"/>
            <p:cNvSpPr/>
            <p:nvPr/>
          </p:nvSpPr>
          <p:spPr bwMode="auto">
            <a:xfrm>
              <a:off x="3203575" y="4379913"/>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2" name="Freeform 9"/>
            <p:cNvSpPr/>
            <p:nvPr/>
          </p:nvSpPr>
          <p:spPr bwMode="auto">
            <a:xfrm>
              <a:off x="4395788" y="1716088"/>
              <a:ext cx="1460500" cy="450850"/>
            </a:xfrm>
            <a:custGeom>
              <a:avLst/>
              <a:gdLst>
                <a:gd name="T0" fmla="*/ 783 w 920"/>
                <a:gd name="T1" fmla="*/ 284 h 284"/>
                <a:gd name="T2" fmla="*/ 0 w 920"/>
                <a:gd name="T3" fmla="*/ 284 h 284"/>
                <a:gd name="T4" fmla="*/ 138 w 920"/>
                <a:gd name="T5" fmla="*/ 0 h 284"/>
                <a:gd name="T6" fmla="*/ 920 w 920"/>
                <a:gd name="T7" fmla="*/ 0 h 284"/>
                <a:gd name="T8" fmla="*/ 783 w 920"/>
                <a:gd name="T9" fmla="*/ 284 h 284"/>
              </a:gdLst>
              <a:ahLst/>
              <a:cxnLst>
                <a:cxn ang="0">
                  <a:pos x="T0" y="T1"/>
                </a:cxn>
                <a:cxn ang="0">
                  <a:pos x="T2" y="T3"/>
                </a:cxn>
                <a:cxn ang="0">
                  <a:pos x="T4" y="T5"/>
                </a:cxn>
                <a:cxn ang="0">
                  <a:pos x="T6" y="T7"/>
                </a:cxn>
                <a:cxn ang="0">
                  <a:pos x="T8" y="T9"/>
                </a:cxn>
              </a:cxnLst>
              <a:rect l="0" t="0" r="r" b="b"/>
              <a:pathLst>
                <a:path w="920" h="284">
                  <a:moveTo>
                    <a:pt x="783" y="284"/>
                  </a:moveTo>
                  <a:lnTo>
                    <a:pt x="0" y="284"/>
                  </a:lnTo>
                  <a:lnTo>
                    <a:pt x="138" y="0"/>
                  </a:lnTo>
                  <a:lnTo>
                    <a:pt x="920" y="0"/>
                  </a:lnTo>
                  <a:lnTo>
                    <a:pt x="783" y="284"/>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3" name="Freeform 10"/>
            <p:cNvSpPr/>
            <p:nvPr/>
          </p:nvSpPr>
          <p:spPr bwMode="auto">
            <a:xfrm>
              <a:off x="6276975" y="132556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4" name="Freeform 11"/>
            <p:cNvSpPr/>
            <p:nvPr/>
          </p:nvSpPr>
          <p:spPr bwMode="auto">
            <a:xfrm>
              <a:off x="5922963" y="206851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5" name="Freeform 12"/>
            <p:cNvSpPr/>
            <p:nvPr/>
          </p:nvSpPr>
          <p:spPr bwMode="auto">
            <a:xfrm>
              <a:off x="5570538" y="2811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6" name="Freeform 13"/>
            <p:cNvSpPr/>
            <p:nvPr/>
          </p:nvSpPr>
          <p:spPr bwMode="auto">
            <a:xfrm>
              <a:off x="5216525" y="3556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7" name="Freeform 14"/>
            <p:cNvSpPr/>
            <p:nvPr/>
          </p:nvSpPr>
          <p:spPr bwMode="auto">
            <a:xfrm>
              <a:off x="4378325" y="541337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8" name="Freeform 15"/>
            <p:cNvSpPr/>
            <p:nvPr/>
          </p:nvSpPr>
          <p:spPr bwMode="auto">
            <a:xfrm>
              <a:off x="4745038" y="467042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9" name="Freeform 16"/>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0" name="Freeform 17"/>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1" name="Freeform 18"/>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2" name="Freeform 19"/>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3" name="Freeform 20"/>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4" name="Freeform 21"/>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5" name="Freeform 22"/>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6" name="Freeform 23"/>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7" name="Freeform 24"/>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8" name="Freeform 25"/>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9" name="Freeform 26"/>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0" name="Freeform 27"/>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1" name="Freeform 28"/>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2" name="Freeform 29"/>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3" name="Freeform 30"/>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4" name="Freeform 31"/>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5" name="Freeform 32"/>
            <p:cNvSpPr/>
            <p:nvPr/>
          </p:nvSpPr>
          <p:spPr bwMode="auto">
            <a:xfrm>
              <a:off x="6022975" y="4305300"/>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7" name="Freeform 34"/>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8" name="Freeform 35"/>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9" name="Freeform 36"/>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0" name="Freeform 37"/>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1" name="Freeform 38"/>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2" name="Freeform 39"/>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3" name="Freeform 40"/>
            <p:cNvSpPr/>
            <p:nvPr/>
          </p:nvSpPr>
          <p:spPr bwMode="auto">
            <a:xfrm>
              <a:off x="2266950" y="3006725"/>
              <a:ext cx="1374775" cy="450850"/>
            </a:xfrm>
            <a:custGeom>
              <a:avLst/>
              <a:gdLst>
                <a:gd name="T0" fmla="*/ 729 w 866"/>
                <a:gd name="T1" fmla="*/ 284 h 284"/>
                <a:gd name="T2" fmla="*/ 0 w 866"/>
                <a:gd name="T3" fmla="*/ 284 h 284"/>
                <a:gd name="T4" fmla="*/ 137 w 866"/>
                <a:gd name="T5" fmla="*/ 0 h 284"/>
                <a:gd name="T6" fmla="*/ 866 w 866"/>
                <a:gd name="T7" fmla="*/ 0 h 284"/>
                <a:gd name="T8" fmla="*/ 729 w 866"/>
                <a:gd name="T9" fmla="*/ 284 h 284"/>
              </a:gdLst>
              <a:ahLst/>
              <a:cxnLst>
                <a:cxn ang="0">
                  <a:pos x="T0" y="T1"/>
                </a:cxn>
                <a:cxn ang="0">
                  <a:pos x="T2" y="T3"/>
                </a:cxn>
                <a:cxn ang="0">
                  <a:pos x="T4" y="T5"/>
                </a:cxn>
                <a:cxn ang="0">
                  <a:pos x="T6" y="T7"/>
                </a:cxn>
                <a:cxn ang="0">
                  <a:pos x="T8" y="T9"/>
                </a:cxn>
              </a:cxnLst>
              <a:rect l="0" t="0" r="r" b="b"/>
              <a:pathLst>
                <a:path w="866" h="284">
                  <a:moveTo>
                    <a:pt x="729" y="284"/>
                  </a:moveTo>
                  <a:lnTo>
                    <a:pt x="0" y="284"/>
                  </a:lnTo>
                  <a:lnTo>
                    <a:pt x="137" y="0"/>
                  </a:lnTo>
                  <a:lnTo>
                    <a:pt x="866" y="0"/>
                  </a:lnTo>
                  <a:lnTo>
                    <a:pt x="729" y="284"/>
                  </a:lnTo>
                  <a:close/>
                </a:path>
              </a:pathLst>
            </a:custGeom>
            <a:solidFill>
              <a:srgbClr val="0070C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4" name="Freeform 41"/>
            <p:cNvSpPr/>
            <p:nvPr/>
          </p:nvSpPr>
          <p:spPr bwMode="auto">
            <a:xfrm>
              <a:off x="3856038" y="2871788"/>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8" name="Freeform 45"/>
            <p:cNvSpPr/>
            <p:nvPr/>
          </p:nvSpPr>
          <p:spPr bwMode="auto">
            <a:xfrm>
              <a:off x="2855913" y="5111750"/>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7" name="Freeform 54"/>
            <p:cNvSpPr/>
            <p:nvPr/>
          </p:nvSpPr>
          <p:spPr bwMode="auto">
            <a:xfrm>
              <a:off x="3179763" y="4359275"/>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05" name="Freeform 72"/>
            <p:cNvSpPr/>
            <p:nvPr/>
          </p:nvSpPr>
          <p:spPr bwMode="auto">
            <a:xfrm>
              <a:off x="4373563" y="1695450"/>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0" name="Freeform 77"/>
            <p:cNvSpPr/>
            <p:nvPr/>
          </p:nvSpPr>
          <p:spPr bwMode="auto">
            <a:xfrm>
              <a:off x="6265863" y="1306513"/>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1" name="Freeform 78"/>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2" name="Freeform 79"/>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3" name="Freeform 80"/>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4" name="Freeform 81"/>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5" name="Freeform 82"/>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6" name="Freeform 83"/>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7" name="Freeform 84"/>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8" name="Freeform 85"/>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19" name="Freeform 86"/>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0" name="Freeform 87"/>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1" name="Freeform 88"/>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2" name="Freeform 89"/>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3" name="Freeform 90"/>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4" name="Freeform 91"/>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5" name="Freeform 92"/>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6" name="Freeform 93"/>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7" name="Freeform 94"/>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8" name="Freeform 95"/>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29" name="Freeform 96"/>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0" name="Freeform 97"/>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1" name="Freeform 98"/>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2" name="Freeform 99"/>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3" name="Freeform 100"/>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4" name="Freeform 101"/>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5" name="Freeform 102"/>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6" name="Freeform 103"/>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7" name="Freeform 104"/>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8" name="Freeform 105"/>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39" name="Freeform 106"/>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0" name="Freeform 107"/>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1" name="Freeform 108"/>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2" name="Freeform 109"/>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3" name="Freeform 110"/>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4" name="Freeform 111"/>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5" name="Freeform 112"/>
            <p:cNvSpPr/>
            <p:nvPr/>
          </p:nvSpPr>
          <p:spPr bwMode="auto">
            <a:xfrm>
              <a:off x="6038850" y="4303713"/>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6" name="Freeform 113"/>
            <p:cNvSpPr/>
            <p:nvPr/>
          </p:nvSpPr>
          <p:spPr bwMode="auto">
            <a:xfrm>
              <a:off x="6035675" y="4305300"/>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7" name="Freeform 114"/>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8" name="Freeform 115"/>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49" name="Freeform 116"/>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0" name="Freeform 117"/>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1" name="Freeform 118"/>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2" name="Freeform 119"/>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3" name="Freeform 120"/>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4" name="Freeform 121"/>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5" name="Freeform 122"/>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6" name="Freeform 123"/>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7" name="Freeform 124"/>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8" name="Freeform 125"/>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59" name="Freeform 126"/>
            <p:cNvSpPr/>
            <p:nvPr/>
          </p:nvSpPr>
          <p:spPr bwMode="auto">
            <a:xfrm>
              <a:off x="5911850" y="2049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4" name="Rectangle 131"/>
            <p:cNvSpPr>
              <a:spLocks noChangeArrowheads="1"/>
            </p:cNvSpPr>
            <p:nvPr/>
          </p:nvSpPr>
          <p:spPr bwMode="auto">
            <a:xfrm>
              <a:off x="4283075" y="2347913"/>
              <a:ext cx="5272088" cy="11112"/>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5" name="Rectangle 132"/>
            <p:cNvSpPr>
              <a:spLocks noChangeArrowheads="1"/>
            </p:cNvSpPr>
            <p:nvPr/>
          </p:nvSpPr>
          <p:spPr bwMode="auto">
            <a:xfrm>
              <a:off x="3613150" y="3835400"/>
              <a:ext cx="5216525" cy="11112"/>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6" name="Rectangle 133"/>
            <p:cNvSpPr>
              <a:spLocks noChangeArrowheads="1"/>
            </p:cNvSpPr>
            <p:nvPr/>
          </p:nvSpPr>
          <p:spPr bwMode="auto">
            <a:xfrm>
              <a:off x="3438525" y="4208463"/>
              <a:ext cx="5224463" cy="9525"/>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7" name="Rectangle 134"/>
            <p:cNvSpPr>
              <a:spLocks noChangeArrowheads="1"/>
            </p:cNvSpPr>
            <p:nvPr/>
          </p:nvSpPr>
          <p:spPr bwMode="auto">
            <a:xfrm>
              <a:off x="3108325" y="4953319"/>
              <a:ext cx="5203825" cy="7200"/>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68" name="Freeform 135"/>
            <p:cNvSpPr/>
            <p:nvPr/>
          </p:nvSpPr>
          <p:spPr bwMode="auto">
            <a:xfrm>
              <a:off x="5559425" y="2794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77" name="Freeform 144"/>
            <p:cNvSpPr/>
            <p:nvPr/>
          </p:nvSpPr>
          <p:spPr bwMode="auto">
            <a:xfrm>
              <a:off x="5207000" y="3536950"/>
              <a:ext cx="984250" cy="304800"/>
            </a:xfrm>
            <a:custGeom>
              <a:avLst/>
              <a:gdLst>
                <a:gd name="T0" fmla="*/ 528 w 620"/>
                <a:gd name="T1" fmla="*/ 192 h 192"/>
                <a:gd name="T2" fmla="*/ 0 w 620"/>
                <a:gd name="T3" fmla="*/ 192 h 192"/>
                <a:gd name="T4" fmla="*/ 93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3" y="0"/>
                  </a:lnTo>
                  <a:lnTo>
                    <a:pt x="620"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82" name="Freeform 149"/>
            <p:cNvSpPr/>
            <p:nvPr/>
          </p:nvSpPr>
          <p:spPr bwMode="auto">
            <a:xfrm>
              <a:off x="4368800" y="5395913"/>
              <a:ext cx="984250" cy="303212"/>
            </a:xfrm>
            <a:custGeom>
              <a:avLst/>
              <a:gdLst>
                <a:gd name="T0" fmla="*/ 528 w 620"/>
                <a:gd name="T1" fmla="*/ 191 h 191"/>
                <a:gd name="T2" fmla="*/ 0 w 620"/>
                <a:gd name="T3" fmla="*/ 191 h 191"/>
                <a:gd name="T4" fmla="*/ 92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2" y="0"/>
                  </a:lnTo>
                  <a:lnTo>
                    <a:pt x="620"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185" name="Freeform 152"/>
            <p:cNvSpPr/>
            <p:nvPr/>
          </p:nvSpPr>
          <p:spPr bwMode="auto">
            <a:xfrm>
              <a:off x="4735513" y="4651375"/>
              <a:ext cx="984250" cy="304800"/>
            </a:xfrm>
            <a:custGeom>
              <a:avLst/>
              <a:gdLst>
                <a:gd name="T0" fmla="*/ 528 w 620"/>
                <a:gd name="T1" fmla="*/ 192 h 192"/>
                <a:gd name="T2" fmla="*/ 0 w 620"/>
                <a:gd name="T3" fmla="*/ 192 h 192"/>
                <a:gd name="T4" fmla="*/ 92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2" y="0"/>
                  </a:lnTo>
                  <a:lnTo>
                    <a:pt x="620"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38" name="文本框 237"/>
            <p:cNvSpPr txBox="1"/>
            <p:nvPr/>
          </p:nvSpPr>
          <p:spPr>
            <a:xfrm>
              <a:off x="4528577" y="1746421"/>
              <a:ext cx="110844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运营部</a:t>
              </a:r>
              <a:endParaRPr lang="zh-CN" altLang="en-US" sz="1600" dirty="0">
                <a:solidFill>
                  <a:schemeClr val="bg1"/>
                </a:solidFill>
                <a:ea typeface="微软雅黑" panose="020B0503020204020204" pitchFamily="34" charset="-122"/>
                <a:cs typeface="+mn-ea"/>
                <a:sym typeface="+mn-lt"/>
              </a:endParaRPr>
            </a:p>
          </p:txBody>
        </p:sp>
        <p:sp>
          <p:nvSpPr>
            <p:cNvPr id="240" name="文本框 239"/>
            <p:cNvSpPr txBox="1"/>
            <p:nvPr/>
          </p:nvSpPr>
          <p:spPr>
            <a:xfrm>
              <a:off x="4004889" y="2925079"/>
              <a:ext cx="110844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技术部</a:t>
              </a:r>
              <a:endParaRPr lang="zh-CN" altLang="en-US" sz="1600" dirty="0">
                <a:solidFill>
                  <a:schemeClr val="bg1"/>
                </a:solidFill>
                <a:ea typeface="微软雅黑" panose="020B0503020204020204" pitchFamily="34" charset="-122"/>
                <a:cs typeface="+mn-ea"/>
                <a:sym typeface="+mn-lt"/>
              </a:endParaRPr>
            </a:p>
          </p:txBody>
        </p:sp>
        <p:sp>
          <p:nvSpPr>
            <p:cNvPr id="242" name="文本框 241"/>
            <p:cNvSpPr txBox="1"/>
            <p:nvPr/>
          </p:nvSpPr>
          <p:spPr>
            <a:xfrm>
              <a:off x="3585369" y="3859590"/>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ea typeface="微软雅黑" panose="020B0503020204020204" pitchFamily="34" charset="-122"/>
                  <a:cs typeface="+mn-ea"/>
                  <a:sym typeface="+mn-lt"/>
                </a:rPr>
                <a:t>设计部</a:t>
              </a:r>
              <a:endParaRPr lang="zh-CN" altLang="en-US" sz="1600" dirty="0">
                <a:solidFill>
                  <a:schemeClr val="tx1">
                    <a:lumMod val="50000"/>
                    <a:lumOff val="50000"/>
                  </a:schemeClr>
                </a:solidFill>
                <a:ea typeface="微软雅黑" panose="020B0503020204020204" pitchFamily="34" charset="-122"/>
                <a:cs typeface="+mn-ea"/>
                <a:sym typeface="+mn-lt"/>
              </a:endParaRPr>
            </a:p>
          </p:txBody>
        </p:sp>
        <p:sp>
          <p:nvSpPr>
            <p:cNvPr id="243" name="文本框 242"/>
            <p:cNvSpPr txBox="1"/>
            <p:nvPr/>
          </p:nvSpPr>
          <p:spPr>
            <a:xfrm>
              <a:off x="3325625" y="4422091"/>
              <a:ext cx="110844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推广部</a:t>
              </a:r>
              <a:endParaRPr lang="zh-CN" altLang="en-US" sz="1600" dirty="0">
                <a:solidFill>
                  <a:schemeClr val="bg1"/>
                </a:solidFill>
                <a:ea typeface="微软雅黑" panose="020B0503020204020204" pitchFamily="34" charset="-122"/>
                <a:cs typeface="+mn-ea"/>
                <a:sym typeface="+mn-lt"/>
              </a:endParaRPr>
            </a:p>
          </p:txBody>
        </p:sp>
        <p:sp>
          <p:nvSpPr>
            <p:cNvPr id="244" name="文本框 243"/>
            <p:cNvSpPr txBox="1"/>
            <p:nvPr/>
          </p:nvSpPr>
          <p:spPr>
            <a:xfrm>
              <a:off x="3011486" y="5156994"/>
              <a:ext cx="110844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客服部</a:t>
              </a:r>
              <a:endParaRPr lang="zh-CN" altLang="en-US" sz="1600" dirty="0">
                <a:solidFill>
                  <a:schemeClr val="bg1"/>
                </a:solidFill>
                <a:ea typeface="微软雅黑" panose="020B0503020204020204" pitchFamily="34" charset="-122"/>
                <a:cs typeface="+mn-ea"/>
                <a:sym typeface="+mn-lt"/>
              </a:endParaRPr>
            </a:p>
          </p:txBody>
        </p:sp>
        <p:sp>
          <p:nvSpPr>
            <p:cNvPr id="245" name="文本框 244"/>
            <p:cNvSpPr txBox="1"/>
            <p:nvPr/>
          </p:nvSpPr>
          <p:spPr>
            <a:xfrm>
              <a:off x="6205538" y="1317626"/>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产品运营</a:t>
              </a:r>
              <a:endParaRPr lang="zh-CN" altLang="en-US" sz="1200" dirty="0">
                <a:solidFill>
                  <a:schemeClr val="bg1"/>
                </a:solidFill>
                <a:ea typeface="微软雅黑" panose="020B0503020204020204" pitchFamily="34" charset="-122"/>
                <a:cs typeface="+mn-ea"/>
                <a:sym typeface="+mn-lt"/>
              </a:endParaRPr>
            </a:p>
          </p:txBody>
        </p:sp>
        <p:sp>
          <p:nvSpPr>
            <p:cNvPr id="246" name="文本框 245"/>
            <p:cNvSpPr txBox="1"/>
            <p:nvPr/>
          </p:nvSpPr>
          <p:spPr>
            <a:xfrm>
              <a:off x="5992626" y="1707763"/>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类目运营</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47" name="文本框 246"/>
            <p:cNvSpPr txBox="1"/>
            <p:nvPr/>
          </p:nvSpPr>
          <p:spPr>
            <a:xfrm>
              <a:off x="5840413" y="2059395"/>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商品运营</a:t>
              </a:r>
              <a:endParaRPr lang="zh-CN" altLang="en-US" sz="1200" dirty="0">
                <a:solidFill>
                  <a:schemeClr val="bg1"/>
                </a:solidFill>
                <a:ea typeface="微软雅黑" panose="020B0503020204020204" pitchFamily="34" charset="-122"/>
                <a:cs typeface="+mn-ea"/>
                <a:sym typeface="+mn-lt"/>
              </a:endParaRPr>
            </a:p>
          </p:txBody>
        </p:sp>
        <p:sp>
          <p:nvSpPr>
            <p:cNvPr id="248" name="文本框 247"/>
            <p:cNvSpPr txBox="1"/>
            <p:nvPr/>
          </p:nvSpPr>
          <p:spPr>
            <a:xfrm>
              <a:off x="5595750" y="2478109"/>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开发组</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49" name="文本框 248"/>
            <p:cNvSpPr txBox="1"/>
            <p:nvPr/>
          </p:nvSpPr>
          <p:spPr>
            <a:xfrm>
              <a:off x="5481265" y="2799974"/>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测试组</a:t>
              </a:r>
              <a:endParaRPr lang="zh-CN" altLang="en-US" sz="1200" dirty="0">
                <a:solidFill>
                  <a:schemeClr val="bg1"/>
                </a:solidFill>
                <a:ea typeface="微软雅黑" panose="020B0503020204020204" pitchFamily="34" charset="-122"/>
                <a:cs typeface="+mn-ea"/>
                <a:sym typeface="+mn-lt"/>
              </a:endParaRPr>
            </a:p>
          </p:txBody>
        </p:sp>
        <p:sp>
          <p:nvSpPr>
            <p:cNvPr id="250" name="文本框 249"/>
            <p:cNvSpPr txBox="1"/>
            <p:nvPr/>
          </p:nvSpPr>
          <p:spPr>
            <a:xfrm>
              <a:off x="5276663" y="3190114"/>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前端组</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51" name="文本框 250"/>
            <p:cNvSpPr txBox="1"/>
            <p:nvPr/>
          </p:nvSpPr>
          <p:spPr>
            <a:xfrm>
              <a:off x="5116513" y="3552825"/>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接口组</a:t>
              </a:r>
              <a:endParaRPr lang="zh-CN" altLang="en-US" sz="1200" dirty="0">
                <a:solidFill>
                  <a:schemeClr val="bg1"/>
                </a:solidFill>
                <a:ea typeface="微软雅黑" panose="020B0503020204020204" pitchFamily="34" charset="-122"/>
                <a:cs typeface="+mn-ea"/>
                <a:sym typeface="+mn-lt"/>
              </a:endParaRPr>
            </a:p>
          </p:txBody>
        </p:sp>
        <p:sp>
          <p:nvSpPr>
            <p:cNvPr id="252" name="文本框 251"/>
            <p:cNvSpPr txBox="1"/>
            <p:nvPr/>
          </p:nvSpPr>
          <p:spPr>
            <a:xfrm>
              <a:off x="4981388" y="3896870"/>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设计中心</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53" name="文本框 252"/>
            <p:cNvSpPr txBox="1"/>
            <p:nvPr/>
          </p:nvSpPr>
          <p:spPr>
            <a:xfrm>
              <a:off x="4819463" y="4296336"/>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线上推广</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54" name="文本框 253"/>
            <p:cNvSpPr txBox="1"/>
            <p:nvPr/>
          </p:nvSpPr>
          <p:spPr>
            <a:xfrm>
              <a:off x="4705163" y="4657862"/>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地面推广</a:t>
              </a:r>
              <a:endParaRPr lang="zh-CN" altLang="en-US" sz="1200" dirty="0">
                <a:solidFill>
                  <a:schemeClr val="bg1"/>
                </a:solidFill>
                <a:ea typeface="微软雅黑" panose="020B0503020204020204" pitchFamily="34" charset="-122"/>
                <a:cs typeface="+mn-ea"/>
                <a:sym typeface="+mn-lt"/>
              </a:endParaRPr>
            </a:p>
          </p:txBody>
        </p:sp>
        <p:sp>
          <p:nvSpPr>
            <p:cNvPr id="255" name="文本框 254"/>
            <p:cNvSpPr txBox="1"/>
            <p:nvPr/>
          </p:nvSpPr>
          <p:spPr>
            <a:xfrm>
              <a:off x="4449201" y="5057597"/>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ea typeface="微软雅黑" panose="020B0503020204020204" pitchFamily="34" charset="-122"/>
                  <a:cs typeface="+mn-ea"/>
                  <a:sym typeface="+mn-lt"/>
                </a:rPr>
                <a:t>售前服务</a:t>
              </a:r>
              <a:endParaRPr lang="zh-CN" altLang="en-US" sz="1200" dirty="0">
                <a:solidFill>
                  <a:schemeClr val="tx1">
                    <a:lumMod val="50000"/>
                    <a:lumOff val="50000"/>
                  </a:schemeClr>
                </a:solidFill>
                <a:ea typeface="微软雅黑" panose="020B0503020204020204" pitchFamily="34" charset="-122"/>
                <a:cs typeface="+mn-ea"/>
                <a:sym typeface="+mn-lt"/>
              </a:endParaRPr>
            </a:p>
          </p:txBody>
        </p:sp>
        <p:sp>
          <p:nvSpPr>
            <p:cNvPr id="256" name="文本框 255"/>
            <p:cNvSpPr txBox="1"/>
            <p:nvPr/>
          </p:nvSpPr>
          <p:spPr>
            <a:xfrm>
              <a:off x="4332287" y="5410200"/>
              <a:ext cx="1108449" cy="276999"/>
            </a:xfrm>
            <a:prstGeom prst="rect">
              <a:avLst/>
            </a:prstGeom>
            <a:noFill/>
          </p:spPr>
          <p:txBody>
            <a:bodyPr wrap="square" rtlCol="0">
              <a:spAutoFit/>
            </a:bodyPr>
            <a:lstStyle/>
            <a:p>
              <a:pPr algn="ctr"/>
              <a:r>
                <a:rPr lang="zh-CN" altLang="en-US" sz="1200" dirty="0">
                  <a:solidFill>
                    <a:schemeClr val="bg1"/>
                  </a:solidFill>
                  <a:ea typeface="微软雅黑" panose="020B0503020204020204" pitchFamily="34" charset="-122"/>
                  <a:cs typeface="+mn-ea"/>
                  <a:sym typeface="+mn-lt"/>
                </a:rPr>
                <a:t>售后服务</a:t>
              </a:r>
              <a:endParaRPr lang="zh-CN" altLang="en-US" sz="1200" dirty="0">
                <a:solidFill>
                  <a:schemeClr val="bg1"/>
                </a:solidFill>
                <a:ea typeface="微软雅黑" panose="020B0503020204020204" pitchFamily="34" charset="-122"/>
                <a:cs typeface="+mn-ea"/>
                <a:sym typeface="+mn-lt"/>
              </a:endParaRPr>
            </a:p>
          </p:txBody>
        </p:sp>
        <p:sp>
          <p:nvSpPr>
            <p:cNvPr id="257" name="文本框 256"/>
            <p:cNvSpPr txBox="1"/>
            <p:nvPr/>
          </p:nvSpPr>
          <p:spPr>
            <a:xfrm>
              <a:off x="7935633" y="1348195"/>
              <a:ext cx="1416237" cy="461665"/>
            </a:xfrm>
            <a:prstGeom prst="rect">
              <a:avLst/>
            </a:prstGeom>
            <a:noFill/>
          </p:spPr>
          <p:txBody>
            <a:bodyPr wrap="square" rtlCol="0">
              <a:spAutoFit/>
            </a:bodyPr>
            <a:lstStyle/>
            <a:p>
              <a:pPr algn="ct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经理 </a:t>
              </a:r>
              <a:r>
                <a:rPr lang="en-US" altLang="zh-CN" sz="1200" dirty="0">
                  <a:solidFill>
                    <a:schemeClr val="bg1"/>
                  </a:solidFill>
                  <a:ea typeface="微软雅黑" panose="020B0503020204020204" pitchFamily="34" charset="-122"/>
                  <a:cs typeface="+mn-ea"/>
                  <a:sym typeface="+mn-lt"/>
                </a:rPr>
                <a:t>/ XX</a:t>
              </a:r>
              <a:r>
                <a:rPr lang="zh-CN" altLang="en-US" sz="1200" dirty="0">
                  <a:solidFill>
                    <a:schemeClr val="bg1"/>
                  </a:solidFill>
                  <a:ea typeface="微软雅黑" panose="020B0503020204020204" pitchFamily="34" charset="-122"/>
                  <a:cs typeface="+mn-ea"/>
                  <a:sym typeface="+mn-lt"/>
                </a:rPr>
                <a:t>专员</a:t>
              </a:r>
              <a:endParaRPr lang="zh-CN" altLang="en-US" sz="1200" dirty="0">
                <a:solidFill>
                  <a:schemeClr val="bg1"/>
                </a:solidFill>
                <a:ea typeface="微软雅黑" panose="020B0503020204020204" pitchFamily="34" charset="-122"/>
                <a:cs typeface="+mn-ea"/>
                <a:sym typeface="+mn-lt"/>
              </a:endParaRPr>
            </a:p>
          </p:txBody>
        </p:sp>
        <p:sp>
          <p:nvSpPr>
            <p:cNvPr id="258" name="文本框 257"/>
            <p:cNvSpPr txBox="1"/>
            <p:nvPr/>
          </p:nvSpPr>
          <p:spPr>
            <a:xfrm>
              <a:off x="7812181" y="1720711"/>
              <a:ext cx="1416237" cy="461665"/>
            </a:xfrm>
            <a:prstGeom prst="rect">
              <a:avLst/>
            </a:prstGeom>
            <a:noFill/>
          </p:spPr>
          <p:txBody>
            <a:bodyPr wrap="square" rtlCol="0">
              <a:spAutoFit/>
            </a:bodyPr>
            <a:lstStyle/>
            <a:p>
              <a:pPr algn="ct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经理 </a:t>
              </a:r>
              <a:r>
                <a:rPr lang="en-US" altLang="zh-CN" sz="1200" dirty="0">
                  <a:solidFill>
                    <a:schemeClr val="bg1"/>
                  </a:solidFill>
                  <a:ea typeface="微软雅黑" panose="020B0503020204020204" pitchFamily="34" charset="-122"/>
                  <a:cs typeface="+mn-ea"/>
                  <a:sym typeface="+mn-lt"/>
                </a:rPr>
                <a:t>/ XX</a:t>
              </a:r>
              <a:r>
                <a:rPr lang="zh-CN" altLang="en-US" sz="1200" dirty="0">
                  <a:solidFill>
                    <a:schemeClr val="bg1"/>
                  </a:solidFill>
                  <a:ea typeface="微软雅黑" panose="020B0503020204020204" pitchFamily="34" charset="-122"/>
                  <a:cs typeface="+mn-ea"/>
                  <a:sym typeface="+mn-lt"/>
                </a:rPr>
                <a:t>专员</a:t>
              </a:r>
              <a:endParaRPr lang="zh-CN" altLang="en-US" sz="1200" dirty="0">
                <a:solidFill>
                  <a:schemeClr val="bg1"/>
                </a:solidFill>
                <a:ea typeface="微软雅黑" panose="020B0503020204020204" pitchFamily="34" charset="-122"/>
                <a:cs typeface="+mn-ea"/>
                <a:sym typeface="+mn-lt"/>
              </a:endParaRPr>
            </a:p>
          </p:txBody>
        </p:sp>
        <p:sp>
          <p:nvSpPr>
            <p:cNvPr id="259" name="文本框 258"/>
            <p:cNvSpPr txBox="1"/>
            <p:nvPr/>
          </p:nvSpPr>
          <p:spPr>
            <a:xfrm>
              <a:off x="7689756" y="2092344"/>
              <a:ext cx="1416237" cy="461665"/>
            </a:xfrm>
            <a:prstGeom prst="rect">
              <a:avLst/>
            </a:prstGeom>
            <a:noFill/>
          </p:spPr>
          <p:txBody>
            <a:bodyPr wrap="square" rtlCol="0">
              <a:spAutoFit/>
            </a:bodyPr>
            <a:lstStyle/>
            <a:p>
              <a:pPr algn="ct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经理 </a:t>
              </a:r>
              <a:r>
                <a:rPr lang="en-US" altLang="zh-CN" sz="1200" dirty="0">
                  <a:solidFill>
                    <a:schemeClr val="bg1"/>
                  </a:solidFill>
                  <a:ea typeface="微软雅黑" panose="020B0503020204020204" pitchFamily="34" charset="-122"/>
                  <a:cs typeface="+mn-ea"/>
                  <a:sym typeface="+mn-lt"/>
                </a:rPr>
                <a:t>/ XX</a:t>
              </a:r>
              <a:r>
                <a:rPr lang="zh-CN" altLang="en-US" sz="1200" dirty="0">
                  <a:solidFill>
                    <a:schemeClr val="bg1"/>
                  </a:solidFill>
                  <a:ea typeface="微软雅黑" panose="020B0503020204020204" pitchFamily="34" charset="-122"/>
                  <a:cs typeface="+mn-ea"/>
                  <a:sym typeface="+mn-lt"/>
                </a:rPr>
                <a:t>专员</a:t>
              </a:r>
              <a:endParaRPr lang="zh-CN" altLang="en-US" sz="1200" dirty="0">
                <a:solidFill>
                  <a:schemeClr val="bg1"/>
                </a:solidFill>
                <a:ea typeface="微软雅黑" panose="020B0503020204020204" pitchFamily="34" charset="-122"/>
                <a:cs typeface="+mn-ea"/>
                <a:sym typeface="+mn-lt"/>
              </a:endParaRPr>
            </a:p>
          </p:txBody>
        </p:sp>
        <p:sp>
          <p:nvSpPr>
            <p:cNvPr id="260" name="文本框 259"/>
            <p:cNvSpPr txBox="1"/>
            <p:nvPr/>
          </p:nvSpPr>
          <p:spPr>
            <a:xfrm>
              <a:off x="7498462" y="2453501"/>
              <a:ext cx="1416237" cy="461665"/>
            </a:xfrm>
            <a:prstGeom prst="rect">
              <a:avLst/>
            </a:prstGeom>
            <a:noFill/>
          </p:spPr>
          <p:txBody>
            <a:bodyPr wrap="square" rtlCol="0">
              <a:spAutoFit/>
            </a:bodyPr>
            <a:lstStyle/>
            <a:p>
              <a:pPr algn="ct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经理 </a:t>
              </a:r>
              <a:r>
                <a:rPr lang="en-US" altLang="zh-CN" sz="1200" dirty="0">
                  <a:solidFill>
                    <a:schemeClr val="bg1"/>
                  </a:solidFill>
                  <a:ea typeface="微软雅黑" panose="020B0503020204020204" pitchFamily="34" charset="-122"/>
                  <a:cs typeface="+mn-ea"/>
                  <a:sym typeface="+mn-lt"/>
                </a:rPr>
                <a:t>/ XX</a:t>
              </a:r>
              <a:r>
                <a:rPr lang="zh-CN" altLang="en-US" sz="1200" dirty="0">
                  <a:solidFill>
                    <a:schemeClr val="bg1"/>
                  </a:solidFill>
                  <a:ea typeface="微软雅黑" panose="020B0503020204020204" pitchFamily="34" charset="-122"/>
                  <a:cs typeface="+mn-ea"/>
                  <a:sym typeface="+mn-lt"/>
                </a:rPr>
                <a:t>专员</a:t>
              </a:r>
              <a:endParaRPr lang="zh-CN" altLang="en-US" sz="1200" dirty="0">
                <a:solidFill>
                  <a:schemeClr val="bg1"/>
                </a:solidFill>
                <a:ea typeface="微软雅黑" panose="020B0503020204020204" pitchFamily="34" charset="-122"/>
                <a:cs typeface="+mn-ea"/>
                <a:sym typeface="+mn-lt"/>
              </a:endParaRPr>
            </a:p>
          </p:txBody>
        </p:sp>
        <p:sp>
          <p:nvSpPr>
            <p:cNvPr id="261" name="文本框 260"/>
            <p:cNvSpPr txBox="1"/>
            <p:nvPr/>
          </p:nvSpPr>
          <p:spPr>
            <a:xfrm>
              <a:off x="7300026" y="2815452"/>
              <a:ext cx="1416237" cy="461665"/>
            </a:xfrm>
            <a:prstGeom prst="rect">
              <a:avLst/>
            </a:prstGeom>
            <a:noFill/>
          </p:spPr>
          <p:txBody>
            <a:bodyPr wrap="square" rtlCol="0">
              <a:spAutoFit/>
            </a:bodyPr>
            <a:lstStyle/>
            <a:p>
              <a:pPr algn="ct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经理 </a:t>
              </a:r>
              <a:r>
                <a:rPr lang="en-US" altLang="zh-CN" sz="1200" dirty="0">
                  <a:solidFill>
                    <a:schemeClr val="bg1"/>
                  </a:solidFill>
                  <a:ea typeface="微软雅黑" panose="020B0503020204020204" pitchFamily="34" charset="-122"/>
                  <a:cs typeface="+mn-ea"/>
                  <a:sym typeface="+mn-lt"/>
                </a:rPr>
                <a:t>/ XX</a:t>
              </a:r>
              <a:r>
                <a:rPr lang="zh-CN" altLang="en-US" sz="1200" dirty="0">
                  <a:solidFill>
                    <a:schemeClr val="bg1"/>
                  </a:solidFill>
                  <a:ea typeface="微软雅黑" panose="020B0503020204020204" pitchFamily="34" charset="-122"/>
                  <a:cs typeface="+mn-ea"/>
                  <a:sym typeface="+mn-lt"/>
                </a:rPr>
                <a:t>专员</a:t>
              </a:r>
              <a:endParaRPr lang="zh-CN" altLang="en-US" sz="1200" dirty="0">
                <a:solidFill>
                  <a:schemeClr val="bg1"/>
                </a:solidFill>
                <a:ea typeface="微软雅黑" panose="020B0503020204020204" pitchFamily="34" charset="-122"/>
                <a:cs typeface="+mn-ea"/>
                <a:sym typeface="+mn-lt"/>
              </a:endParaRPr>
            </a:p>
          </p:txBody>
        </p:sp>
        <p:sp>
          <p:nvSpPr>
            <p:cNvPr id="262" name="文本框 261"/>
            <p:cNvSpPr txBox="1"/>
            <p:nvPr/>
          </p:nvSpPr>
          <p:spPr>
            <a:xfrm>
              <a:off x="7079551" y="3196064"/>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3" name="文本框 262"/>
            <p:cNvSpPr txBox="1"/>
            <p:nvPr/>
          </p:nvSpPr>
          <p:spPr>
            <a:xfrm>
              <a:off x="6920099" y="3577065"/>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4" name="文本框 263"/>
            <p:cNvSpPr txBox="1"/>
            <p:nvPr/>
          </p:nvSpPr>
          <p:spPr>
            <a:xfrm>
              <a:off x="6729413" y="3948749"/>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5" name="文本框 264"/>
            <p:cNvSpPr txBox="1"/>
            <p:nvPr/>
          </p:nvSpPr>
          <p:spPr>
            <a:xfrm>
              <a:off x="6580280" y="4319398"/>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6" name="文本框 265"/>
            <p:cNvSpPr txBox="1"/>
            <p:nvPr/>
          </p:nvSpPr>
          <p:spPr>
            <a:xfrm>
              <a:off x="6437219" y="4690467"/>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7" name="文本框 266"/>
            <p:cNvSpPr txBox="1"/>
            <p:nvPr/>
          </p:nvSpPr>
          <p:spPr>
            <a:xfrm>
              <a:off x="6279264" y="5061179"/>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8" name="文本框 267"/>
            <p:cNvSpPr txBox="1"/>
            <p:nvPr/>
          </p:nvSpPr>
          <p:spPr>
            <a:xfrm>
              <a:off x="6095112" y="5431970"/>
              <a:ext cx="1416237" cy="461665"/>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XX</a:t>
              </a:r>
              <a:r>
                <a:rPr lang="zh-CN" altLang="en-US" dirty="0">
                  <a:latin typeface="+mn-lt"/>
                  <a:cs typeface="+mn-ea"/>
                  <a:sym typeface="+mn-lt"/>
                </a:rPr>
                <a:t>经理 </a:t>
              </a:r>
              <a:r>
                <a:rPr lang="en-US" altLang="zh-CN" dirty="0">
                  <a:latin typeface="+mn-lt"/>
                  <a:cs typeface="+mn-ea"/>
                  <a:sym typeface="+mn-lt"/>
                </a:rPr>
                <a:t>/ XX</a:t>
              </a:r>
              <a:r>
                <a:rPr lang="zh-CN" altLang="en-US" dirty="0">
                  <a:latin typeface="+mn-lt"/>
                  <a:cs typeface="+mn-ea"/>
                  <a:sym typeface="+mn-lt"/>
                </a:rPr>
                <a:t>专员</a:t>
              </a:r>
              <a:endParaRPr lang="zh-CN" altLang="en-US" dirty="0">
                <a:latin typeface="+mn-lt"/>
                <a:cs typeface="+mn-ea"/>
                <a:sym typeface="+mn-lt"/>
              </a:endParaRPr>
            </a:p>
          </p:txBody>
        </p:sp>
        <p:sp>
          <p:nvSpPr>
            <p:cNvPr id="269" name="文本框 268"/>
            <p:cNvSpPr txBox="1"/>
            <p:nvPr/>
          </p:nvSpPr>
          <p:spPr>
            <a:xfrm>
              <a:off x="2408471" y="3051573"/>
              <a:ext cx="1108449" cy="369332"/>
            </a:xfrm>
            <a:prstGeom prst="rect">
              <a:avLst/>
            </a:prstGeom>
            <a:noFill/>
          </p:spPr>
          <p:txBody>
            <a:bodyPr wrap="square" rtlCol="0">
              <a:spAutoFit/>
            </a:bodyPr>
            <a:lstStyle/>
            <a:p>
              <a:pPr algn="ctr"/>
              <a:r>
                <a:rPr lang="en-US" altLang="zh-CN" b="1" dirty="0">
                  <a:solidFill>
                    <a:schemeClr val="bg1"/>
                  </a:solidFill>
                  <a:ea typeface="微软雅黑" panose="020B0503020204020204" pitchFamily="34" charset="-122"/>
                  <a:cs typeface="+mn-ea"/>
                  <a:sym typeface="+mn-lt"/>
                </a:rPr>
                <a:t>XX</a:t>
              </a:r>
              <a:r>
                <a:rPr lang="zh-CN" altLang="en-US" b="1" dirty="0">
                  <a:solidFill>
                    <a:schemeClr val="bg1"/>
                  </a:solidFill>
                  <a:ea typeface="微软雅黑" panose="020B0503020204020204" pitchFamily="34" charset="-122"/>
                  <a:cs typeface="+mn-ea"/>
                  <a:sym typeface="+mn-lt"/>
                </a:rPr>
                <a:t>公司</a:t>
              </a:r>
              <a:endParaRPr lang="zh-CN" altLang="en-US" b="1" dirty="0">
                <a:solidFill>
                  <a:schemeClr val="bg1"/>
                </a:solidFill>
                <a:ea typeface="微软雅黑" panose="020B0503020204020204" pitchFamily="34" charset="-122"/>
                <a:cs typeface="+mn-ea"/>
                <a:sym typeface="+mn-lt"/>
              </a:endParaRPr>
            </a:p>
          </p:txBody>
        </p:sp>
      </p:grpSp>
      <p:sp>
        <p:nvSpPr>
          <p:cNvPr id="271" name="矩形 270"/>
          <p:cNvSpPr/>
          <p:nvPr/>
        </p:nvSpPr>
        <p:spPr>
          <a:xfrm>
            <a:off x="1937940" y="5768059"/>
            <a:ext cx="8316120" cy="62324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组织结构是企业的流程运转、部门设置及职能规划等最基本的结构依据，常见的组织结构形式包括直线制、职能制、直线职能制、矩阵制、事业部制等。</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wipe(left)">
                                      <p:cBhvr>
                                        <p:cTn id="11" dur="500"/>
                                        <p:tgtEl>
                                          <p:spTgt spid="27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wipe(up)">
                                      <p:cBhvr>
                                        <p:cTn id="15"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团队成员</a:t>
              </a:r>
              <a:endParaRPr lang="zh-CN" altLang="en-US" sz="3200" b="1" dirty="0">
                <a:solidFill>
                  <a:srgbClr val="0070C0"/>
                </a:solidFill>
                <a:ea typeface="微软雅黑" panose="020B0503020204020204" pitchFamily="34" charset="-122"/>
                <a:cs typeface="+mn-ea"/>
                <a:sym typeface="+mn-lt"/>
              </a:endParaRPr>
            </a:p>
          </p:txBody>
        </p:sp>
      </p:grpSp>
      <p:sp>
        <p:nvSpPr>
          <p:cNvPr id="2" name="矩形 1"/>
          <p:cNvSpPr/>
          <p:nvPr/>
        </p:nvSpPr>
        <p:spPr>
          <a:xfrm>
            <a:off x="0" y="3231574"/>
            <a:ext cx="12192000" cy="36264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23" name="组合 22"/>
          <p:cNvGrpSpPr/>
          <p:nvPr/>
        </p:nvGrpSpPr>
        <p:grpSpPr>
          <a:xfrm>
            <a:off x="1407408" y="1688123"/>
            <a:ext cx="2133600" cy="4085798"/>
            <a:chOff x="1407408" y="1688123"/>
            <a:chExt cx="2133600" cy="4085798"/>
          </a:xfrm>
          <a:effectLst>
            <a:outerShdw blurRad="254000" dist="63500" dir="2700000" algn="tl" rotWithShape="0">
              <a:prstClr val="black">
                <a:alpha val="30000"/>
              </a:prstClr>
            </a:outerShdw>
          </a:effectLst>
        </p:grpSpPr>
        <p:sp>
          <p:nvSpPr>
            <p:cNvPr id="3" name="矩形 2"/>
            <p:cNvSpPr/>
            <p:nvPr/>
          </p:nvSpPr>
          <p:spPr>
            <a:xfrm>
              <a:off x="1407408" y="1887414"/>
              <a:ext cx="2133600" cy="21336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0" name="矩形 9"/>
            <p:cNvSpPr/>
            <p:nvPr/>
          </p:nvSpPr>
          <p:spPr>
            <a:xfrm>
              <a:off x="1407408"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4" name="文本框 13"/>
            <p:cNvSpPr txBox="1"/>
            <p:nvPr/>
          </p:nvSpPr>
          <p:spPr>
            <a:xfrm>
              <a:off x="1805296" y="4126521"/>
              <a:ext cx="1337824" cy="584775"/>
            </a:xfrm>
            <a:prstGeom prst="rect">
              <a:avLst/>
            </a:prstGeom>
            <a:noFill/>
          </p:spPr>
          <p:txBody>
            <a:bodyPr wrap="square" rtlCol="0">
              <a:spAutoFit/>
            </a:bodyPr>
            <a:lstStyle/>
            <a:p>
              <a:pPr algn="ctr"/>
              <a:r>
                <a:rPr lang="zh-CN" altLang="en-US" sz="1600" b="1" dirty="0">
                  <a:solidFill>
                    <a:schemeClr val="bg1"/>
                  </a:solidFill>
                  <a:ea typeface="微软雅黑" panose="020B0503020204020204" pitchFamily="34" charset="-122"/>
                  <a:cs typeface="+mn-ea"/>
                  <a:sym typeface="+mn-lt"/>
                </a:rPr>
                <a:t>运营总监 </a:t>
              </a:r>
              <a:r>
                <a:rPr lang="en-US" altLang="zh-CN" sz="1600" b="1" dirty="0">
                  <a:solidFill>
                    <a:schemeClr val="bg1"/>
                  </a:solidFill>
                  <a:ea typeface="微软雅黑" panose="020B0503020204020204" pitchFamily="34" charset="-122"/>
                  <a:cs typeface="+mn-ea"/>
                  <a:sym typeface="+mn-lt"/>
                </a:rPr>
                <a:t>XXX</a:t>
              </a:r>
              <a:endParaRPr lang="en-US" altLang="zh-CN" sz="1600" b="1" dirty="0">
                <a:solidFill>
                  <a:schemeClr val="bg1"/>
                </a:solidFill>
                <a:ea typeface="微软雅黑" panose="020B0503020204020204" pitchFamily="34" charset="-122"/>
                <a:cs typeface="+mn-ea"/>
                <a:sym typeface="+mn-lt"/>
              </a:endParaRPr>
            </a:p>
          </p:txBody>
        </p:sp>
        <p:sp>
          <p:nvSpPr>
            <p:cNvPr id="18" name="矩形 17"/>
            <p:cNvSpPr/>
            <p:nvPr/>
          </p:nvSpPr>
          <p:spPr>
            <a:xfrm>
              <a:off x="1492016" y="4850591"/>
              <a:ext cx="1964384"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曾任职国内某上市互联网公司运营中心经理</a:t>
              </a:r>
              <a:r>
                <a:rPr lang="en-US" altLang="zh-CN" sz="1200" dirty="0">
                  <a:solidFill>
                    <a:schemeClr val="bg1"/>
                  </a:solidFill>
                  <a:ea typeface="微软雅黑" panose="020B0503020204020204" pitchFamily="34" charset="-122"/>
                  <a:cs typeface="+mn-ea"/>
                  <a:sym typeface="+mn-lt"/>
                </a:rPr>
                <a:t>,</a:t>
              </a:r>
              <a:r>
                <a:rPr lang="zh-CN" altLang="en-US" sz="1200" dirty="0">
                  <a:solidFill>
                    <a:schemeClr val="bg1"/>
                  </a:solidFill>
                  <a:ea typeface="微软雅黑" panose="020B0503020204020204" pitchFamily="34" charset="-122"/>
                  <a:cs typeface="+mn-ea"/>
                  <a:sym typeface="+mn-lt"/>
                </a:rPr>
                <a:t>成功运营</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项目。</a:t>
              </a:r>
              <a:endParaRPr lang="zh-CN" altLang="en-US" sz="1200" dirty="0">
                <a:solidFill>
                  <a:schemeClr val="bg1"/>
                </a:solidFill>
                <a:ea typeface="微软雅黑" panose="020B0503020204020204" pitchFamily="34" charset="-122"/>
                <a:cs typeface="+mn-ea"/>
                <a:sym typeface="+mn-lt"/>
              </a:endParaRPr>
            </a:p>
          </p:txBody>
        </p:sp>
      </p:grpSp>
      <p:grpSp>
        <p:nvGrpSpPr>
          <p:cNvPr id="24" name="组合 23"/>
          <p:cNvGrpSpPr/>
          <p:nvPr/>
        </p:nvGrpSpPr>
        <p:grpSpPr>
          <a:xfrm>
            <a:off x="3673206" y="1688123"/>
            <a:ext cx="2271729" cy="4085798"/>
            <a:chOff x="3673206" y="1688123"/>
            <a:chExt cx="2271729" cy="4085798"/>
          </a:xfrm>
          <a:effectLst>
            <a:outerShdw blurRad="254000" dist="63500" dir="2700000" algn="tl" rotWithShape="0">
              <a:prstClr val="black">
                <a:alpha val="30000"/>
              </a:prstClr>
            </a:outerShdw>
          </a:effectLst>
        </p:grpSpPr>
        <p:sp>
          <p:nvSpPr>
            <p:cNvPr id="6" name="矩形 5"/>
            <p:cNvSpPr/>
            <p:nvPr/>
          </p:nvSpPr>
          <p:spPr>
            <a:xfrm>
              <a:off x="3798915" y="1887414"/>
              <a:ext cx="2133600" cy="21336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1" name="矩形 10"/>
            <p:cNvSpPr/>
            <p:nvPr/>
          </p:nvSpPr>
          <p:spPr>
            <a:xfrm>
              <a:off x="3798915"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5" name="文本框 14"/>
            <p:cNvSpPr txBox="1"/>
            <p:nvPr/>
          </p:nvSpPr>
          <p:spPr>
            <a:xfrm>
              <a:off x="4196803" y="4126521"/>
              <a:ext cx="1337824" cy="584775"/>
            </a:xfrm>
            <a:prstGeom prst="rect">
              <a:avLst/>
            </a:prstGeom>
            <a:noFill/>
          </p:spPr>
          <p:txBody>
            <a:bodyPr wrap="square" rtlCol="0">
              <a:spAutoFit/>
            </a:bodyPr>
            <a:lstStyle/>
            <a:p>
              <a:pPr algn="ctr"/>
              <a:r>
                <a:rPr lang="zh-CN" altLang="en-US" sz="1600" b="1" dirty="0">
                  <a:solidFill>
                    <a:schemeClr val="bg1"/>
                  </a:solidFill>
                  <a:ea typeface="微软雅黑" panose="020B0503020204020204" pitchFamily="34" charset="-122"/>
                  <a:cs typeface="+mn-ea"/>
                  <a:sym typeface="+mn-lt"/>
                </a:rPr>
                <a:t>技术总监 </a:t>
              </a:r>
              <a:r>
                <a:rPr lang="en-US" altLang="zh-CN" sz="1600" b="1" dirty="0">
                  <a:solidFill>
                    <a:schemeClr val="bg1"/>
                  </a:solidFill>
                  <a:ea typeface="微软雅黑" panose="020B0503020204020204" pitchFamily="34" charset="-122"/>
                  <a:cs typeface="+mn-ea"/>
                  <a:sym typeface="+mn-lt"/>
                </a:rPr>
                <a:t>XXX</a:t>
              </a:r>
              <a:endParaRPr lang="en-US" altLang="zh-CN" sz="1600" b="1" dirty="0">
                <a:solidFill>
                  <a:schemeClr val="bg1"/>
                </a:solidFill>
                <a:ea typeface="微软雅黑" panose="020B0503020204020204" pitchFamily="34" charset="-122"/>
                <a:cs typeface="+mn-ea"/>
                <a:sym typeface="+mn-lt"/>
              </a:endParaRPr>
            </a:p>
          </p:txBody>
        </p:sp>
        <p:sp>
          <p:nvSpPr>
            <p:cNvPr id="19" name="矩形 18"/>
            <p:cNvSpPr/>
            <p:nvPr/>
          </p:nvSpPr>
          <p:spPr>
            <a:xfrm>
              <a:off x="3673206"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曾任职国内某上市互联网公司开发中心经理</a:t>
              </a:r>
              <a:r>
                <a:rPr lang="en-US" altLang="zh-CN" sz="1200" dirty="0">
                  <a:solidFill>
                    <a:schemeClr val="bg1"/>
                  </a:solidFill>
                  <a:ea typeface="微软雅黑" panose="020B0503020204020204" pitchFamily="34" charset="-122"/>
                  <a:cs typeface="+mn-ea"/>
                  <a:sym typeface="+mn-lt"/>
                </a:rPr>
                <a:t>,</a:t>
              </a:r>
              <a:r>
                <a:rPr lang="zh-CN" altLang="en-US" sz="1200" dirty="0">
                  <a:solidFill>
                    <a:schemeClr val="bg1"/>
                  </a:solidFill>
                  <a:ea typeface="微软雅黑" panose="020B0503020204020204" pitchFamily="34" charset="-122"/>
                  <a:cs typeface="+mn-ea"/>
                  <a:sym typeface="+mn-lt"/>
                </a:rPr>
                <a:t>成功开发</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项目，保证项目稳定上线。</a:t>
              </a:r>
              <a:endParaRPr lang="zh-CN" altLang="en-US" sz="1200" dirty="0">
                <a:solidFill>
                  <a:schemeClr val="bg1"/>
                </a:solidFill>
                <a:ea typeface="微软雅黑" panose="020B0503020204020204" pitchFamily="34" charset="-122"/>
                <a:cs typeface="+mn-ea"/>
                <a:sym typeface="+mn-lt"/>
              </a:endParaRPr>
            </a:p>
          </p:txBody>
        </p:sp>
      </p:grpSp>
      <p:grpSp>
        <p:nvGrpSpPr>
          <p:cNvPr id="25" name="组合 24"/>
          <p:cNvGrpSpPr/>
          <p:nvPr/>
        </p:nvGrpSpPr>
        <p:grpSpPr>
          <a:xfrm>
            <a:off x="6161741" y="1699845"/>
            <a:ext cx="2271729" cy="4074076"/>
            <a:chOff x="6161741" y="1699845"/>
            <a:chExt cx="2271729" cy="4074076"/>
          </a:xfrm>
          <a:effectLst>
            <a:outerShdw blurRad="254000" dist="63500" dir="2700000" algn="tl" rotWithShape="0">
              <a:prstClr val="black">
                <a:alpha val="30000"/>
              </a:prstClr>
            </a:outerShdw>
          </a:effectLst>
        </p:grpSpPr>
        <p:sp>
          <p:nvSpPr>
            <p:cNvPr id="7" name="矩形 6"/>
            <p:cNvSpPr/>
            <p:nvPr/>
          </p:nvSpPr>
          <p:spPr>
            <a:xfrm>
              <a:off x="6190422" y="1887414"/>
              <a:ext cx="2133600" cy="21336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2" name="矩形 11"/>
            <p:cNvSpPr/>
            <p:nvPr/>
          </p:nvSpPr>
          <p:spPr>
            <a:xfrm>
              <a:off x="6190422" y="1699845"/>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6" name="文本框 15"/>
            <p:cNvSpPr txBox="1"/>
            <p:nvPr/>
          </p:nvSpPr>
          <p:spPr>
            <a:xfrm>
              <a:off x="6588310" y="4126521"/>
              <a:ext cx="1337824" cy="584775"/>
            </a:xfrm>
            <a:prstGeom prst="rect">
              <a:avLst/>
            </a:prstGeom>
            <a:noFill/>
          </p:spPr>
          <p:txBody>
            <a:bodyPr wrap="square" rtlCol="0">
              <a:spAutoFit/>
            </a:bodyPr>
            <a:lstStyle/>
            <a:p>
              <a:pPr algn="ctr"/>
              <a:r>
                <a:rPr lang="zh-CN" altLang="en-US" sz="1600" b="1" dirty="0">
                  <a:solidFill>
                    <a:schemeClr val="bg1"/>
                  </a:solidFill>
                  <a:ea typeface="微软雅黑" panose="020B0503020204020204" pitchFamily="34" charset="-122"/>
                  <a:cs typeface="+mn-ea"/>
                  <a:sym typeface="+mn-lt"/>
                </a:rPr>
                <a:t>市场总监 </a:t>
              </a:r>
              <a:r>
                <a:rPr lang="en-US" altLang="zh-CN" sz="1600" b="1" dirty="0">
                  <a:solidFill>
                    <a:schemeClr val="bg1"/>
                  </a:solidFill>
                  <a:ea typeface="微软雅黑" panose="020B0503020204020204" pitchFamily="34" charset="-122"/>
                  <a:cs typeface="+mn-ea"/>
                  <a:sym typeface="+mn-lt"/>
                </a:rPr>
                <a:t>XXX</a:t>
              </a:r>
              <a:endParaRPr lang="en-US" altLang="zh-CN" sz="1600" b="1" dirty="0">
                <a:solidFill>
                  <a:schemeClr val="bg1"/>
                </a:solidFill>
                <a:ea typeface="微软雅黑" panose="020B0503020204020204" pitchFamily="34" charset="-122"/>
                <a:cs typeface="+mn-ea"/>
                <a:sym typeface="+mn-lt"/>
              </a:endParaRPr>
            </a:p>
          </p:txBody>
        </p:sp>
        <p:sp>
          <p:nvSpPr>
            <p:cNvPr id="20" name="矩形 19"/>
            <p:cNvSpPr/>
            <p:nvPr/>
          </p:nvSpPr>
          <p:spPr>
            <a:xfrm>
              <a:off x="6161741"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曾任职国内某上市互联网公司市场推广总监，成功推广</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项目，开拓用户</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万人。</a:t>
              </a:r>
              <a:endParaRPr lang="zh-CN" altLang="en-US" sz="1200" dirty="0">
                <a:solidFill>
                  <a:schemeClr val="bg1"/>
                </a:solidFill>
                <a:ea typeface="微软雅黑" panose="020B0503020204020204" pitchFamily="34" charset="-122"/>
                <a:cs typeface="+mn-ea"/>
                <a:sym typeface="+mn-lt"/>
              </a:endParaRPr>
            </a:p>
          </p:txBody>
        </p:sp>
      </p:grpSp>
      <p:grpSp>
        <p:nvGrpSpPr>
          <p:cNvPr id="26" name="组合 25"/>
          <p:cNvGrpSpPr/>
          <p:nvPr/>
        </p:nvGrpSpPr>
        <p:grpSpPr>
          <a:xfrm>
            <a:off x="8512864" y="1688121"/>
            <a:ext cx="2271729" cy="4081334"/>
            <a:chOff x="8512864" y="1688121"/>
            <a:chExt cx="2271729" cy="4081334"/>
          </a:xfrm>
          <a:effectLst>
            <a:outerShdw blurRad="254000" dist="63500" dir="2700000" algn="tl" rotWithShape="0">
              <a:prstClr val="black">
                <a:alpha val="30000"/>
              </a:prstClr>
            </a:outerShdw>
          </a:effectLst>
        </p:grpSpPr>
        <p:sp>
          <p:nvSpPr>
            <p:cNvPr id="8" name="矩形 7"/>
            <p:cNvSpPr/>
            <p:nvPr/>
          </p:nvSpPr>
          <p:spPr>
            <a:xfrm>
              <a:off x="8581929" y="1887414"/>
              <a:ext cx="2133600" cy="21336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3" name="矩形 12"/>
            <p:cNvSpPr/>
            <p:nvPr/>
          </p:nvSpPr>
          <p:spPr>
            <a:xfrm>
              <a:off x="8581929" y="1688121"/>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7" name="文本框 16"/>
            <p:cNvSpPr txBox="1"/>
            <p:nvPr/>
          </p:nvSpPr>
          <p:spPr>
            <a:xfrm>
              <a:off x="8979817" y="4099079"/>
              <a:ext cx="1337824" cy="584775"/>
            </a:xfrm>
            <a:prstGeom prst="rect">
              <a:avLst/>
            </a:prstGeom>
            <a:noFill/>
          </p:spPr>
          <p:txBody>
            <a:bodyPr wrap="square" rtlCol="0">
              <a:spAutoFit/>
            </a:bodyPr>
            <a:lstStyle/>
            <a:p>
              <a:pPr algn="ctr"/>
              <a:r>
                <a:rPr lang="zh-CN" altLang="en-US" sz="1600" b="1" dirty="0">
                  <a:solidFill>
                    <a:schemeClr val="bg1"/>
                  </a:solidFill>
                  <a:ea typeface="微软雅黑" panose="020B0503020204020204" pitchFamily="34" charset="-122"/>
                  <a:cs typeface="+mn-ea"/>
                  <a:sym typeface="+mn-lt"/>
                </a:rPr>
                <a:t>客服经理 </a:t>
              </a:r>
              <a:r>
                <a:rPr lang="en-US" altLang="zh-CN" sz="1600" b="1" dirty="0">
                  <a:solidFill>
                    <a:schemeClr val="bg1"/>
                  </a:solidFill>
                  <a:ea typeface="微软雅黑" panose="020B0503020204020204" pitchFamily="34" charset="-122"/>
                  <a:cs typeface="+mn-ea"/>
                  <a:sym typeface="+mn-lt"/>
                </a:rPr>
                <a:t>XXX</a:t>
              </a:r>
              <a:endParaRPr lang="en-US" altLang="zh-CN" sz="1600" b="1" dirty="0">
                <a:solidFill>
                  <a:schemeClr val="bg1"/>
                </a:solidFill>
                <a:ea typeface="微软雅黑" panose="020B0503020204020204" pitchFamily="34" charset="-122"/>
                <a:cs typeface="+mn-ea"/>
                <a:sym typeface="+mn-lt"/>
              </a:endParaRPr>
            </a:p>
          </p:txBody>
        </p:sp>
        <p:sp>
          <p:nvSpPr>
            <p:cNvPr id="21" name="矩形 20"/>
            <p:cNvSpPr/>
            <p:nvPr/>
          </p:nvSpPr>
          <p:spPr>
            <a:xfrm>
              <a:off x="8512864" y="4846125"/>
              <a:ext cx="2271729"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曾任职国内某上市互联网公司金牌售后中心督导，接待售后人次</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万。</a:t>
              </a:r>
              <a:endParaRPr lang="zh-CN" altLang="en-US" sz="1200" dirty="0">
                <a:solidFill>
                  <a:schemeClr val="bg1"/>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082" y="314980"/>
            <a:ext cx="2315032" cy="599420"/>
            <a:chOff x="-48082" y="314980"/>
            <a:chExt cx="2315032" cy="599420"/>
          </a:xfrm>
          <a:effectLst>
            <a:outerShdw blurRad="254000" dist="63500" dir="2700000" algn="tl" rotWithShape="0">
              <a:prstClr val="black">
                <a:alpha val="30000"/>
              </a:prstClr>
            </a:outerShdw>
          </a:effectLst>
        </p:grpSpPr>
        <p:sp>
          <p:nvSpPr>
            <p:cNvPr id="2" name="矩形 1"/>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企业荣誉</a:t>
              </a:r>
              <a:endParaRPr lang="zh-CN" altLang="en-US" sz="3200" b="1" dirty="0">
                <a:solidFill>
                  <a:srgbClr val="0070C0"/>
                </a:solidFill>
                <a:ea typeface="微软雅黑" panose="020B0503020204020204" pitchFamily="34" charset="-122"/>
                <a:cs typeface="+mn-ea"/>
                <a:sym typeface="+mn-lt"/>
              </a:endParaRPr>
            </a:p>
          </p:txBody>
        </p:sp>
      </p:grpSp>
      <p:grpSp>
        <p:nvGrpSpPr>
          <p:cNvPr id="7" name="组合 6"/>
          <p:cNvGrpSpPr/>
          <p:nvPr/>
        </p:nvGrpSpPr>
        <p:grpSpPr>
          <a:xfrm>
            <a:off x="2031146" y="1767238"/>
            <a:ext cx="1947870" cy="3702589"/>
            <a:chOff x="2031146" y="1767238"/>
            <a:chExt cx="1947870" cy="3702589"/>
          </a:xfrm>
          <a:effectLst>
            <a:outerShdw blurRad="254000" dist="63500" dir="2700000" algn="tl" rotWithShape="0">
              <a:prstClr val="black">
                <a:alpha val="30000"/>
              </a:prstClr>
            </a:outerShdw>
          </a:effectLst>
        </p:grpSpPr>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67" name="Group 44"/>
            <p:cNvGrpSpPr>
              <a:grpSpLocks noChangeAspect="1"/>
            </p:cNvGrpSpPr>
            <p:nvPr/>
          </p:nvGrpSpPr>
          <p:grpSpPr bwMode="auto">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0" name="Freeform 46"/>
              <p:cNvSpPr/>
              <p:nvPr/>
            </p:nvSpPr>
            <p:spPr bwMode="auto">
              <a:xfrm>
                <a:off x="1170" y="2179"/>
                <a:ext cx="195" cy="300"/>
              </a:xfrm>
              <a:custGeom>
                <a:avLst/>
                <a:gdLst>
                  <a:gd name="T0" fmla="*/ 76 w 82"/>
                  <a:gd name="T1" fmla="*/ 105 h 126"/>
                  <a:gd name="T2" fmla="*/ 61 w 82"/>
                  <a:gd name="T3" fmla="*/ 105 h 126"/>
                  <a:gd name="T4" fmla="*/ 63 w 82"/>
                  <a:gd name="T5" fmla="*/ 53 h 126"/>
                  <a:gd name="T6" fmla="*/ 64 w 82"/>
                  <a:gd name="T7" fmla="*/ 53 h 126"/>
                  <a:gd name="T8" fmla="*/ 68 w 82"/>
                  <a:gd name="T9" fmla="*/ 49 h 126"/>
                  <a:gd name="T10" fmla="*/ 68 w 82"/>
                  <a:gd name="T11" fmla="*/ 40 h 126"/>
                  <a:gd name="T12" fmla="*/ 64 w 82"/>
                  <a:gd name="T13" fmla="*/ 36 h 126"/>
                  <a:gd name="T14" fmla="*/ 62 w 82"/>
                  <a:gd name="T15" fmla="*/ 36 h 126"/>
                  <a:gd name="T16" fmla="*/ 57 w 82"/>
                  <a:gd name="T17" fmla="*/ 9 h 126"/>
                  <a:gd name="T18" fmla="*/ 41 w 82"/>
                  <a:gd name="T19" fmla="*/ 0 h 126"/>
                  <a:gd name="T20" fmla="*/ 25 w 82"/>
                  <a:gd name="T21" fmla="*/ 8 h 126"/>
                  <a:gd name="T22" fmla="*/ 20 w 82"/>
                  <a:gd name="T23" fmla="*/ 36 h 126"/>
                  <a:gd name="T24" fmla="*/ 18 w 82"/>
                  <a:gd name="T25" fmla="*/ 36 h 126"/>
                  <a:gd name="T26" fmla="*/ 14 w 82"/>
                  <a:gd name="T27" fmla="*/ 40 h 126"/>
                  <a:gd name="T28" fmla="*/ 14 w 82"/>
                  <a:gd name="T29" fmla="*/ 49 h 126"/>
                  <a:gd name="T30" fmla="*/ 18 w 82"/>
                  <a:gd name="T31" fmla="*/ 53 h 126"/>
                  <a:gd name="T32" fmla="*/ 19 w 82"/>
                  <a:gd name="T33" fmla="*/ 53 h 126"/>
                  <a:gd name="T34" fmla="*/ 21 w 82"/>
                  <a:gd name="T35" fmla="*/ 105 h 126"/>
                  <a:gd name="T36" fmla="*/ 5 w 82"/>
                  <a:gd name="T37" fmla="*/ 105 h 126"/>
                  <a:gd name="T38" fmla="*/ 0 w 82"/>
                  <a:gd name="T39" fmla="*/ 114 h 126"/>
                  <a:gd name="T40" fmla="*/ 0 w 82"/>
                  <a:gd name="T41" fmla="*/ 126 h 126"/>
                  <a:gd name="T42" fmla="*/ 82 w 82"/>
                  <a:gd name="T43" fmla="*/ 126 h 126"/>
                  <a:gd name="T44" fmla="*/ 82 w 82"/>
                  <a:gd name="T45" fmla="*/ 114 h 126"/>
                  <a:gd name="T46" fmla="*/ 76 w 82"/>
                  <a:gd name="T47"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26">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71" name="Freeform 47"/>
              <p:cNvSpPr>
                <a:spLocks noEditPoints="1"/>
              </p:cNvSpPr>
              <p:nvPr/>
            </p:nvSpPr>
            <p:spPr bwMode="auto">
              <a:xfrm>
                <a:off x="1063" y="1839"/>
                <a:ext cx="406" cy="385"/>
              </a:xfrm>
              <a:custGeom>
                <a:avLst/>
                <a:gdLst>
                  <a:gd name="T0" fmla="*/ 170 w 171"/>
                  <a:gd name="T1" fmla="*/ 61 h 162"/>
                  <a:gd name="T2" fmla="*/ 163 w 171"/>
                  <a:gd name="T3" fmla="*/ 55 h 162"/>
                  <a:gd name="T4" fmla="*/ 115 w 171"/>
                  <a:gd name="T5" fmla="*/ 48 h 162"/>
                  <a:gd name="T6" fmla="*/ 93 w 171"/>
                  <a:gd name="T7" fmla="*/ 5 h 162"/>
                  <a:gd name="T8" fmla="*/ 86 w 171"/>
                  <a:gd name="T9" fmla="*/ 0 h 162"/>
                  <a:gd name="T10" fmla="*/ 78 w 171"/>
                  <a:gd name="T11" fmla="*/ 5 h 162"/>
                  <a:gd name="T12" fmla="*/ 56 w 171"/>
                  <a:gd name="T13" fmla="*/ 48 h 162"/>
                  <a:gd name="T14" fmla="*/ 8 w 171"/>
                  <a:gd name="T15" fmla="*/ 55 h 162"/>
                  <a:gd name="T16" fmla="*/ 1 w 171"/>
                  <a:gd name="T17" fmla="*/ 61 h 162"/>
                  <a:gd name="T18" fmla="*/ 4 w 171"/>
                  <a:gd name="T19" fmla="*/ 70 h 162"/>
                  <a:gd name="T20" fmla="*/ 38 w 171"/>
                  <a:gd name="T21" fmla="*/ 104 h 162"/>
                  <a:gd name="T22" fmla="*/ 30 w 171"/>
                  <a:gd name="T23" fmla="*/ 151 h 162"/>
                  <a:gd name="T24" fmla="*/ 34 w 171"/>
                  <a:gd name="T25" fmla="*/ 160 h 162"/>
                  <a:gd name="T26" fmla="*/ 43 w 171"/>
                  <a:gd name="T27" fmla="*/ 161 h 162"/>
                  <a:gd name="T28" fmla="*/ 86 w 171"/>
                  <a:gd name="T29" fmla="*/ 138 h 162"/>
                  <a:gd name="T30" fmla="*/ 129 w 171"/>
                  <a:gd name="T31" fmla="*/ 160 h 162"/>
                  <a:gd name="T32" fmla="*/ 133 w 171"/>
                  <a:gd name="T33" fmla="*/ 161 h 162"/>
                  <a:gd name="T34" fmla="*/ 133 w 171"/>
                  <a:gd name="T35" fmla="*/ 161 h 162"/>
                  <a:gd name="T36" fmla="*/ 141 w 171"/>
                  <a:gd name="T37" fmla="*/ 153 h 162"/>
                  <a:gd name="T38" fmla="*/ 141 w 171"/>
                  <a:gd name="T39" fmla="*/ 151 h 162"/>
                  <a:gd name="T40" fmla="*/ 133 w 171"/>
                  <a:gd name="T41" fmla="*/ 104 h 162"/>
                  <a:gd name="T42" fmla="*/ 168 w 171"/>
                  <a:gd name="T43" fmla="*/ 70 h 162"/>
                  <a:gd name="T44" fmla="*/ 170 w 171"/>
                  <a:gd name="T45" fmla="*/ 61 h 162"/>
                  <a:gd name="T46" fmla="*/ 118 w 171"/>
                  <a:gd name="T47" fmla="*/ 94 h 162"/>
                  <a:gd name="T48" fmla="*/ 115 w 171"/>
                  <a:gd name="T49" fmla="*/ 102 h 162"/>
                  <a:gd name="T50" fmla="*/ 121 w 171"/>
                  <a:gd name="T51" fmla="*/ 137 h 162"/>
                  <a:gd name="T52" fmla="*/ 90 w 171"/>
                  <a:gd name="T53" fmla="*/ 121 h 162"/>
                  <a:gd name="T54" fmla="*/ 82 w 171"/>
                  <a:gd name="T55" fmla="*/ 121 h 162"/>
                  <a:gd name="T56" fmla="*/ 50 w 171"/>
                  <a:gd name="T57" fmla="*/ 137 h 162"/>
                  <a:gd name="T58" fmla="*/ 56 w 171"/>
                  <a:gd name="T59" fmla="*/ 102 h 162"/>
                  <a:gd name="T60" fmla="*/ 54 w 171"/>
                  <a:gd name="T61" fmla="*/ 94 h 162"/>
                  <a:gd name="T62" fmla="*/ 28 w 171"/>
                  <a:gd name="T63" fmla="*/ 70 h 162"/>
                  <a:gd name="T64" fmla="*/ 63 w 171"/>
                  <a:gd name="T65" fmla="*/ 65 h 162"/>
                  <a:gd name="T66" fmla="*/ 70 w 171"/>
                  <a:gd name="T67" fmla="*/ 60 h 162"/>
                  <a:gd name="T68" fmla="*/ 86 w 171"/>
                  <a:gd name="T69" fmla="*/ 28 h 162"/>
                  <a:gd name="T70" fmla="*/ 101 w 171"/>
                  <a:gd name="T71" fmla="*/ 60 h 162"/>
                  <a:gd name="T72" fmla="*/ 108 w 171"/>
                  <a:gd name="T73" fmla="*/ 65 h 162"/>
                  <a:gd name="T74" fmla="*/ 143 w 171"/>
                  <a:gd name="T75" fmla="*/ 70 h 162"/>
                  <a:gd name="T76" fmla="*/ 118 w 171"/>
                  <a:gd name="T77"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62">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cxnSp>
          <p:nvCxnSpPr>
            <p:cNvPr id="78" name="直接连接符 77"/>
            <p:cNvCxnSpPr>
              <a:stCxn id="73" idx="4"/>
            </p:cNvCxnSpPr>
            <p:nvPr/>
          </p:nvCxnSpPr>
          <p:spPr>
            <a:xfrm>
              <a:off x="3011091" y="3549320"/>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0" name="矩形 89"/>
            <p:cNvSpPr/>
            <p:nvPr/>
          </p:nvSpPr>
          <p:spPr>
            <a:xfrm>
              <a:off x="2031146" y="4546497"/>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a:t>
              </a:r>
              <a:r>
                <a:rPr lang="en-US" altLang="zh-CN" sz="1200" dirty="0" smtClean="0">
                  <a:solidFill>
                    <a:schemeClr val="tx1">
                      <a:lumMod val="65000"/>
                      <a:lumOff val="35000"/>
                    </a:schemeClr>
                  </a:solidFill>
                  <a:ea typeface="微软雅黑" panose="020B0503020204020204" pitchFamily="34" charset="-122"/>
                  <a:cs typeface="+mn-ea"/>
                  <a:sym typeface="+mn-lt"/>
                </a:rPr>
                <a:t>2018</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8</a:t>
              </a:r>
              <a:r>
                <a:rPr lang="zh-CN" altLang="en-US" sz="1200" dirty="0" smtClean="0">
                  <a:solidFill>
                    <a:schemeClr val="tx1">
                      <a:lumMod val="65000"/>
                      <a:lumOff val="35000"/>
                    </a:schemeClr>
                  </a:solidFill>
                  <a:ea typeface="微软雅黑" panose="020B0503020204020204" pitchFamily="34" charset="-122"/>
                  <a:cs typeface="+mn-ea"/>
                  <a:sym typeface="+mn-lt"/>
                </a:rPr>
                <a:t>月</a:t>
              </a:r>
              <a:r>
                <a:rPr lang="en-US" altLang="zh-CN" sz="1200" dirty="0">
                  <a:solidFill>
                    <a:schemeClr val="tx1">
                      <a:lumMod val="65000"/>
                      <a:lumOff val="35000"/>
                    </a:schemeClr>
                  </a:solidFill>
                  <a:ea typeface="微软雅黑" panose="020B0503020204020204" pitchFamily="34" charset="-122"/>
                  <a:cs typeface="+mn-ea"/>
                  <a:sym typeface="+mn-lt"/>
                </a:rPr>
                <a:t>XX</a:t>
              </a:r>
              <a:r>
                <a:rPr lang="zh-CN" altLang="en-US" sz="1200" dirty="0">
                  <a:solidFill>
                    <a:schemeClr val="tx1">
                      <a:lumMod val="65000"/>
                      <a:lumOff val="35000"/>
                    </a:schemeClr>
                  </a:solidFill>
                  <a:ea typeface="微软雅黑" panose="020B0503020204020204" pitchFamily="34" charset="-122"/>
                  <a:cs typeface="+mn-ea"/>
                  <a:sym typeface="+mn-lt"/>
                </a:rPr>
                <a:t>平台获得</a:t>
              </a:r>
              <a:r>
                <a:rPr lang="en-US" altLang="zh-CN" sz="1200" dirty="0">
                  <a:solidFill>
                    <a:schemeClr val="tx1">
                      <a:lumMod val="65000"/>
                      <a:lumOff val="35000"/>
                    </a:schemeClr>
                  </a:solidFill>
                  <a:ea typeface="微软雅黑" panose="020B0503020204020204" pitchFamily="34" charset="-122"/>
                  <a:cs typeface="+mn-ea"/>
                  <a:sym typeface="+mn-lt"/>
                </a:rPr>
                <a:t>XXX</a:t>
              </a:r>
              <a:r>
                <a:rPr lang="zh-CN" altLang="en-US" sz="1200" dirty="0">
                  <a:solidFill>
                    <a:schemeClr val="tx1">
                      <a:lumMod val="65000"/>
                      <a:lumOff val="35000"/>
                    </a:schemeClr>
                  </a:solidFill>
                  <a:ea typeface="微软雅黑" panose="020B0503020204020204" pitchFamily="34" charset="-122"/>
                  <a:cs typeface="+mn-ea"/>
                  <a:sym typeface="+mn-lt"/>
                </a:rPr>
                <a:t>奖项，获得百万消费者一致好评。</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8" name="组合 7"/>
          <p:cNvGrpSpPr/>
          <p:nvPr/>
        </p:nvGrpSpPr>
        <p:grpSpPr>
          <a:xfrm>
            <a:off x="4074143" y="1767014"/>
            <a:ext cx="1947870" cy="3698505"/>
            <a:chOff x="4074143" y="1767014"/>
            <a:chExt cx="1947870" cy="3698505"/>
          </a:xfrm>
          <a:effectLst>
            <a:outerShdw blurRad="254000" dist="63500" dir="2700000" algn="tl" rotWithShape="0">
              <a:prstClr val="black">
                <a:alpha val="30000"/>
              </a:prstClr>
            </a:outerShdw>
          </a:effectLst>
        </p:grpSpPr>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48" name="Group 30"/>
            <p:cNvGrpSpPr>
              <a:grpSpLocks noChangeAspect="1"/>
            </p:cNvGrpSpPr>
            <p:nvPr/>
          </p:nvGrpSpPr>
          <p:grpSpPr bwMode="auto">
            <a:xfrm>
              <a:off x="4234940" y="1864758"/>
              <a:ext cx="1597025" cy="1597025"/>
              <a:chOff x="2126" y="1657"/>
              <a:chExt cx="1006" cy="1006"/>
            </a:xfrm>
          </p:grpSpPr>
          <p:sp>
            <p:nvSpPr>
              <p:cNvPr id="49" name="AutoShape 29"/>
              <p:cNvSpPr>
                <a:spLocks noChangeAspect="1" noChangeArrowheads="1" noTextEdit="1"/>
              </p:cNvSpPr>
              <p:nvPr/>
            </p:nvSpPr>
            <p:spPr bwMode="auto">
              <a:xfrm>
                <a:off x="2126"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0" name="Oval 31"/>
              <p:cNvSpPr>
                <a:spLocks noChangeArrowheads="1"/>
              </p:cNvSpPr>
              <p:nvPr/>
            </p:nvSpPr>
            <p:spPr bwMode="auto">
              <a:xfrm>
                <a:off x="2128" y="1657"/>
                <a:ext cx="1006" cy="1006"/>
              </a:xfrm>
              <a:prstGeom prst="ellipse">
                <a:avLst/>
              </a:prstGeom>
              <a:solidFill>
                <a:srgbClr val="53BD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1" name="Freeform 32"/>
              <p:cNvSpPr>
                <a:spLocks noEditPoints="1"/>
              </p:cNvSpPr>
              <p:nvPr/>
            </p:nvSpPr>
            <p:spPr bwMode="auto">
              <a:xfrm>
                <a:off x="2490" y="1866"/>
                <a:ext cx="285" cy="83"/>
              </a:xfrm>
              <a:custGeom>
                <a:avLst/>
                <a:gdLst>
                  <a:gd name="T0" fmla="*/ 60 w 120"/>
                  <a:gd name="T1" fmla="*/ 35 h 35"/>
                  <a:gd name="T2" fmla="*/ 119 w 120"/>
                  <a:gd name="T3" fmla="*/ 19 h 35"/>
                  <a:gd name="T4" fmla="*/ 120 w 120"/>
                  <a:gd name="T5" fmla="*/ 18 h 35"/>
                  <a:gd name="T6" fmla="*/ 60 w 120"/>
                  <a:gd name="T7" fmla="*/ 0 h 35"/>
                  <a:gd name="T8" fmla="*/ 0 w 120"/>
                  <a:gd name="T9" fmla="*/ 18 h 35"/>
                  <a:gd name="T10" fmla="*/ 1 w 120"/>
                  <a:gd name="T11" fmla="*/ 19 h 35"/>
                  <a:gd name="T12" fmla="*/ 60 w 120"/>
                  <a:gd name="T13" fmla="*/ 35 h 35"/>
                  <a:gd name="T14" fmla="*/ 10 w 120"/>
                  <a:gd name="T15" fmla="*/ 15 h 35"/>
                  <a:gd name="T16" fmla="*/ 22 w 120"/>
                  <a:gd name="T17" fmla="*/ 11 h 35"/>
                  <a:gd name="T18" fmla="*/ 60 w 120"/>
                  <a:gd name="T19" fmla="*/ 7 h 35"/>
                  <a:gd name="T20" fmla="*/ 98 w 120"/>
                  <a:gd name="T21" fmla="*/ 11 h 35"/>
                  <a:gd name="T22" fmla="*/ 109 w 120"/>
                  <a:gd name="T23" fmla="*/ 15 h 35"/>
                  <a:gd name="T24" fmla="*/ 113 w 120"/>
                  <a:gd name="T25" fmla="*/ 18 h 35"/>
                  <a:gd name="T26" fmla="*/ 109 w 120"/>
                  <a:gd name="T27" fmla="*/ 20 h 35"/>
                  <a:gd name="T28" fmla="*/ 98 w 120"/>
                  <a:gd name="T29" fmla="*/ 24 h 35"/>
                  <a:gd name="T30" fmla="*/ 60 w 120"/>
                  <a:gd name="T31" fmla="*/ 28 h 35"/>
                  <a:gd name="T32" fmla="*/ 22 w 120"/>
                  <a:gd name="T33" fmla="*/ 24 h 35"/>
                  <a:gd name="T34" fmla="*/ 10 w 120"/>
                  <a:gd name="T35" fmla="*/ 20 h 35"/>
                  <a:gd name="T36" fmla="*/ 7 w 120"/>
                  <a:gd name="T37" fmla="*/ 18 h 35"/>
                  <a:gd name="T38" fmla="*/ 10 w 120"/>
                  <a:gd name="T3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35">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52" name="Freeform 33"/>
              <p:cNvSpPr>
                <a:spLocks noEditPoints="1"/>
              </p:cNvSpPr>
              <p:nvPr/>
            </p:nvSpPr>
            <p:spPr bwMode="auto">
              <a:xfrm>
                <a:off x="2395" y="1926"/>
                <a:ext cx="473" cy="566"/>
              </a:xfrm>
              <a:custGeom>
                <a:avLst/>
                <a:gdLst>
                  <a:gd name="T0" fmla="*/ 198 w 199"/>
                  <a:gd name="T1" fmla="*/ 11 h 238"/>
                  <a:gd name="T2" fmla="*/ 191 w 199"/>
                  <a:gd name="T3" fmla="*/ 5 h 238"/>
                  <a:gd name="T4" fmla="*/ 160 w 199"/>
                  <a:gd name="T5" fmla="*/ 5 h 238"/>
                  <a:gd name="T6" fmla="*/ 160 w 199"/>
                  <a:gd name="T7" fmla="*/ 0 h 238"/>
                  <a:gd name="T8" fmla="*/ 141 w 199"/>
                  <a:gd name="T9" fmla="*/ 9 h 238"/>
                  <a:gd name="T10" fmla="*/ 100 w 199"/>
                  <a:gd name="T11" fmla="*/ 14 h 238"/>
                  <a:gd name="T12" fmla="*/ 59 w 199"/>
                  <a:gd name="T13" fmla="*/ 9 h 238"/>
                  <a:gd name="T14" fmla="*/ 40 w 199"/>
                  <a:gd name="T15" fmla="*/ 0 h 238"/>
                  <a:gd name="T16" fmla="*/ 40 w 199"/>
                  <a:gd name="T17" fmla="*/ 5 h 238"/>
                  <a:gd name="T18" fmla="*/ 8 w 199"/>
                  <a:gd name="T19" fmla="*/ 5 h 238"/>
                  <a:gd name="T20" fmla="*/ 1 w 199"/>
                  <a:gd name="T21" fmla="*/ 11 h 238"/>
                  <a:gd name="T22" fmla="*/ 1 w 199"/>
                  <a:gd name="T23" fmla="*/ 38 h 238"/>
                  <a:gd name="T24" fmla="*/ 7 w 199"/>
                  <a:gd name="T25" fmla="*/ 62 h 238"/>
                  <a:gd name="T26" fmla="*/ 20 w 199"/>
                  <a:gd name="T27" fmla="*/ 85 h 238"/>
                  <a:gd name="T28" fmla="*/ 60 w 199"/>
                  <a:gd name="T29" fmla="*/ 102 h 238"/>
                  <a:gd name="T30" fmla="*/ 90 w 199"/>
                  <a:gd name="T31" fmla="*/ 125 h 238"/>
                  <a:gd name="T32" fmla="*/ 90 w 199"/>
                  <a:gd name="T33" fmla="*/ 150 h 238"/>
                  <a:gd name="T34" fmla="*/ 68 w 199"/>
                  <a:gd name="T35" fmla="*/ 150 h 238"/>
                  <a:gd name="T36" fmla="*/ 59 w 199"/>
                  <a:gd name="T37" fmla="*/ 158 h 238"/>
                  <a:gd name="T38" fmla="*/ 56 w 199"/>
                  <a:gd name="T39" fmla="*/ 161 h 238"/>
                  <a:gd name="T40" fmla="*/ 49 w 199"/>
                  <a:gd name="T41" fmla="*/ 161 h 238"/>
                  <a:gd name="T42" fmla="*/ 41 w 199"/>
                  <a:gd name="T43" fmla="*/ 169 h 238"/>
                  <a:gd name="T44" fmla="*/ 41 w 199"/>
                  <a:gd name="T45" fmla="*/ 230 h 238"/>
                  <a:gd name="T46" fmla="*/ 49 w 199"/>
                  <a:gd name="T47" fmla="*/ 238 h 238"/>
                  <a:gd name="T48" fmla="*/ 149 w 199"/>
                  <a:gd name="T49" fmla="*/ 238 h 238"/>
                  <a:gd name="T50" fmla="*/ 157 w 199"/>
                  <a:gd name="T51" fmla="*/ 230 h 238"/>
                  <a:gd name="T52" fmla="*/ 157 w 199"/>
                  <a:gd name="T53" fmla="*/ 169 h 238"/>
                  <a:gd name="T54" fmla="*/ 149 w 199"/>
                  <a:gd name="T55" fmla="*/ 161 h 238"/>
                  <a:gd name="T56" fmla="*/ 144 w 199"/>
                  <a:gd name="T57" fmla="*/ 161 h 238"/>
                  <a:gd name="T58" fmla="*/ 139 w 199"/>
                  <a:gd name="T59" fmla="*/ 158 h 238"/>
                  <a:gd name="T60" fmla="*/ 131 w 199"/>
                  <a:gd name="T61" fmla="*/ 150 h 238"/>
                  <a:gd name="T62" fmla="*/ 110 w 199"/>
                  <a:gd name="T63" fmla="*/ 150 h 238"/>
                  <a:gd name="T64" fmla="*/ 110 w 199"/>
                  <a:gd name="T65" fmla="*/ 125 h 238"/>
                  <a:gd name="T66" fmla="*/ 140 w 199"/>
                  <a:gd name="T67" fmla="*/ 102 h 238"/>
                  <a:gd name="T68" fmla="*/ 178 w 199"/>
                  <a:gd name="T69" fmla="*/ 85 h 238"/>
                  <a:gd name="T70" fmla="*/ 192 w 199"/>
                  <a:gd name="T71" fmla="*/ 62 h 238"/>
                  <a:gd name="T72" fmla="*/ 197 w 199"/>
                  <a:gd name="T73" fmla="*/ 38 h 238"/>
                  <a:gd name="T74" fmla="*/ 198 w 199"/>
                  <a:gd name="T75" fmla="*/ 11 h 238"/>
                  <a:gd name="T76" fmla="*/ 43 w 199"/>
                  <a:gd name="T77" fmla="*/ 84 h 238"/>
                  <a:gd name="T78" fmla="*/ 31 w 199"/>
                  <a:gd name="T79" fmla="*/ 76 h 238"/>
                  <a:gd name="T80" fmla="*/ 15 w 199"/>
                  <a:gd name="T81" fmla="*/ 19 h 238"/>
                  <a:gd name="T82" fmla="*/ 40 w 199"/>
                  <a:gd name="T83" fmla="*/ 19 h 238"/>
                  <a:gd name="T84" fmla="*/ 52 w 199"/>
                  <a:gd name="T85" fmla="*/ 87 h 238"/>
                  <a:gd name="T86" fmla="*/ 43 w 199"/>
                  <a:gd name="T87" fmla="*/ 84 h 238"/>
                  <a:gd name="T88" fmla="*/ 135 w 199"/>
                  <a:gd name="T89" fmla="*/ 177 h 238"/>
                  <a:gd name="T90" fmla="*/ 135 w 199"/>
                  <a:gd name="T91" fmla="*/ 219 h 238"/>
                  <a:gd name="T92" fmla="*/ 64 w 199"/>
                  <a:gd name="T93" fmla="*/ 219 h 238"/>
                  <a:gd name="T94" fmla="*/ 64 w 199"/>
                  <a:gd name="T95" fmla="*/ 177 h 238"/>
                  <a:gd name="T96" fmla="*/ 135 w 199"/>
                  <a:gd name="T97" fmla="*/ 177 h 238"/>
                  <a:gd name="T98" fmla="*/ 168 w 199"/>
                  <a:gd name="T99" fmla="*/ 76 h 238"/>
                  <a:gd name="T100" fmla="*/ 156 w 199"/>
                  <a:gd name="T101" fmla="*/ 84 h 238"/>
                  <a:gd name="T102" fmla="*/ 148 w 199"/>
                  <a:gd name="T103" fmla="*/ 87 h 238"/>
                  <a:gd name="T104" fmla="*/ 159 w 199"/>
                  <a:gd name="T105" fmla="*/ 19 h 238"/>
                  <a:gd name="T106" fmla="*/ 184 w 199"/>
                  <a:gd name="T107" fmla="*/ 19 h 238"/>
                  <a:gd name="T108" fmla="*/ 168 w 199"/>
                  <a:gd name="T109"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38">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cxnSp>
          <p:nvCxnSpPr>
            <p:cNvPr id="79" name="直接连接符 78"/>
            <p:cNvCxnSpPr/>
            <p:nvPr/>
          </p:nvCxnSpPr>
          <p:spPr>
            <a:xfrm>
              <a:off x="5048079" y="3532765"/>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1" name="矩形 90"/>
            <p:cNvSpPr/>
            <p:nvPr/>
          </p:nvSpPr>
          <p:spPr>
            <a:xfrm>
              <a:off x="4074143"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a:t>
              </a:r>
              <a:r>
                <a:rPr lang="en-US" altLang="zh-CN" sz="1200" dirty="0" smtClean="0">
                  <a:solidFill>
                    <a:schemeClr val="tx1">
                      <a:lumMod val="65000"/>
                      <a:lumOff val="35000"/>
                    </a:schemeClr>
                  </a:solidFill>
                  <a:ea typeface="微软雅黑" panose="020B0503020204020204" pitchFamily="34" charset="-122"/>
                  <a:cs typeface="+mn-ea"/>
                  <a:sym typeface="+mn-lt"/>
                </a:rPr>
                <a:t>2018</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8</a:t>
              </a:r>
              <a:r>
                <a:rPr lang="zh-CN" altLang="en-US" sz="1200" dirty="0" smtClean="0">
                  <a:solidFill>
                    <a:schemeClr val="tx1">
                      <a:lumMod val="65000"/>
                      <a:lumOff val="35000"/>
                    </a:schemeClr>
                  </a:solidFill>
                  <a:ea typeface="微软雅黑" panose="020B0503020204020204" pitchFamily="34" charset="-122"/>
                  <a:cs typeface="+mn-ea"/>
                  <a:sym typeface="+mn-lt"/>
                </a:rPr>
                <a:t>月</a:t>
              </a:r>
              <a:r>
                <a:rPr lang="en-US" altLang="zh-CN" sz="1200" dirty="0">
                  <a:solidFill>
                    <a:schemeClr val="tx1">
                      <a:lumMod val="65000"/>
                      <a:lumOff val="35000"/>
                    </a:schemeClr>
                  </a:solidFill>
                  <a:ea typeface="微软雅黑" panose="020B0503020204020204" pitchFamily="34" charset="-122"/>
                  <a:cs typeface="+mn-ea"/>
                  <a:sym typeface="+mn-lt"/>
                </a:rPr>
                <a:t>XX</a:t>
              </a:r>
              <a:r>
                <a:rPr lang="zh-CN" altLang="en-US" sz="1200" dirty="0">
                  <a:solidFill>
                    <a:schemeClr val="tx1">
                      <a:lumMod val="65000"/>
                      <a:lumOff val="35000"/>
                    </a:schemeClr>
                  </a:solidFill>
                  <a:ea typeface="微软雅黑" panose="020B0503020204020204" pitchFamily="34" charset="-122"/>
                  <a:cs typeface="+mn-ea"/>
                  <a:sym typeface="+mn-lt"/>
                </a:rPr>
                <a:t>平台获得</a:t>
              </a:r>
              <a:r>
                <a:rPr lang="en-US" altLang="zh-CN" sz="1200" dirty="0">
                  <a:solidFill>
                    <a:schemeClr val="tx1">
                      <a:lumMod val="65000"/>
                      <a:lumOff val="35000"/>
                    </a:schemeClr>
                  </a:solidFill>
                  <a:ea typeface="微软雅黑" panose="020B0503020204020204" pitchFamily="34" charset="-122"/>
                  <a:cs typeface="+mn-ea"/>
                  <a:sym typeface="+mn-lt"/>
                </a:rPr>
                <a:t>XXX</a:t>
              </a:r>
              <a:r>
                <a:rPr lang="zh-CN" altLang="en-US" sz="1200" dirty="0">
                  <a:solidFill>
                    <a:schemeClr val="tx1">
                      <a:lumMod val="65000"/>
                      <a:lumOff val="35000"/>
                    </a:schemeClr>
                  </a:solidFill>
                  <a:ea typeface="微软雅黑" panose="020B0503020204020204" pitchFamily="34" charset="-122"/>
                  <a:cs typeface="+mn-ea"/>
                  <a:sym typeface="+mn-lt"/>
                </a:rPr>
                <a:t>奖项，获得百万消费者一致好评。</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9" name="组合 8"/>
          <p:cNvGrpSpPr/>
          <p:nvPr/>
        </p:nvGrpSpPr>
        <p:grpSpPr>
          <a:xfrm>
            <a:off x="6124741" y="1765541"/>
            <a:ext cx="1947870" cy="3699978"/>
            <a:chOff x="6124741" y="1765541"/>
            <a:chExt cx="1947870" cy="3699978"/>
          </a:xfrm>
          <a:effectLst>
            <a:outerShdw blurRad="254000" dist="63500" dir="2700000" algn="tl" rotWithShape="0">
              <a:prstClr val="black">
                <a:alpha val="30000"/>
              </a:prstClr>
            </a:outerShdw>
          </a:effectLst>
        </p:grpSpPr>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37" name="Group 24"/>
            <p:cNvGrpSpPr>
              <a:grpSpLocks noChangeAspect="1"/>
            </p:cNvGrpSpPr>
            <p:nvPr/>
          </p:nvGrpSpPr>
          <p:grpSpPr bwMode="auto">
            <a:xfrm>
              <a:off x="6302546" y="1864758"/>
              <a:ext cx="1597025" cy="1597025"/>
              <a:chOff x="3337" y="1657"/>
              <a:chExt cx="1006" cy="1006"/>
            </a:xfrm>
          </p:grpSpPr>
          <p:sp>
            <p:nvSpPr>
              <p:cNvPr id="38" name="AutoShape 23"/>
              <p:cNvSpPr>
                <a:spLocks noChangeAspect="1" noChangeArrowheads="1" noTextEdit="1"/>
              </p:cNvSpPr>
              <p:nvPr/>
            </p:nvSpPr>
            <p:spPr bwMode="auto">
              <a:xfrm>
                <a:off x="3337"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9" name="Oval 25"/>
              <p:cNvSpPr>
                <a:spLocks noChangeArrowheads="1"/>
              </p:cNvSpPr>
              <p:nvPr/>
            </p:nvSpPr>
            <p:spPr bwMode="auto">
              <a:xfrm>
                <a:off x="3337" y="1657"/>
                <a:ext cx="1006" cy="1006"/>
              </a:xfrm>
              <a:prstGeom prst="ellipse">
                <a:avLst/>
              </a:prstGeom>
              <a:solidFill>
                <a:srgbClr val="0DA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0" name="Freeform 26"/>
              <p:cNvSpPr>
                <a:spLocks noEditPoints="1"/>
              </p:cNvSpPr>
              <p:nvPr/>
            </p:nvSpPr>
            <p:spPr bwMode="auto">
              <a:xfrm>
                <a:off x="3675" y="1876"/>
                <a:ext cx="328" cy="95"/>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1" name="Freeform 27"/>
              <p:cNvSpPr>
                <a:spLocks noEditPoints="1"/>
              </p:cNvSpPr>
              <p:nvPr/>
            </p:nvSpPr>
            <p:spPr bwMode="auto">
              <a:xfrm>
                <a:off x="3539" y="1942"/>
                <a:ext cx="599" cy="502"/>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cxnSp>
          <p:nvCxnSpPr>
            <p:cNvPr id="80" name="直接连接符 79"/>
            <p:cNvCxnSpPr/>
            <p:nvPr/>
          </p:nvCxnSpPr>
          <p:spPr>
            <a:xfrm>
              <a:off x="7098677" y="3513147"/>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2" name="矩形 91"/>
            <p:cNvSpPr/>
            <p:nvPr/>
          </p:nvSpPr>
          <p:spPr>
            <a:xfrm>
              <a:off x="6124741"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a:t>
              </a:r>
              <a:r>
                <a:rPr lang="en-US" altLang="zh-CN" sz="1200" dirty="0" smtClean="0">
                  <a:solidFill>
                    <a:schemeClr val="tx1">
                      <a:lumMod val="65000"/>
                      <a:lumOff val="35000"/>
                    </a:schemeClr>
                  </a:solidFill>
                  <a:ea typeface="微软雅黑" panose="020B0503020204020204" pitchFamily="34" charset="-122"/>
                  <a:cs typeface="+mn-ea"/>
                  <a:sym typeface="+mn-lt"/>
                </a:rPr>
                <a:t>2018</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8</a:t>
              </a:r>
              <a:r>
                <a:rPr lang="zh-CN" altLang="en-US" sz="1200" dirty="0" smtClean="0">
                  <a:solidFill>
                    <a:schemeClr val="tx1">
                      <a:lumMod val="65000"/>
                      <a:lumOff val="35000"/>
                    </a:schemeClr>
                  </a:solidFill>
                  <a:ea typeface="微软雅黑" panose="020B0503020204020204" pitchFamily="34" charset="-122"/>
                  <a:cs typeface="+mn-ea"/>
                  <a:sym typeface="+mn-lt"/>
                </a:rPr>
                <a:t>月</a:t>
              </a:r>
              <a:r>
                <a:rPr lang="en-US" altLang="zh-CN" sz="1200" dirty="0">
                  <a:solidFill>
                    <a:schemeClr val="tx1">
                      <a:lumMod val="65000"/>
                      <a:lumOff val="35000"/>
                    </a:schemeClr>
                  </a:solidFill>
                  <a:ea typeface="微软雅黑" panose="020B0503020204020204" pitchFamily="34" charset="-122"/>
                  <a:cs typeface="+mn-ea"/>
                  <a:sym typeface="+mn-lt"/>
                </a:rPr>
                <a:t>XX</a:t>
              </a:r>
              <a:r>
                <a:rPr lang="zh-CN" altLang="en-US" sz="1200" dirty="0">
                  <a:solidFill>
                    <a:schemeClr val="tx1">
                      <a:lumMod val="65000"/>
                      <a:lumOff val="35000"/>
                    </a:schemeClr>
                  </a:solidFill>
                  <a:ea typeface="微软雅黑" panose="020B0503020204020204" pitchFamily="34" charset="-122"/>
                  <a:cs typeface="+mn-ea"/>
                  <a:sym typeface="+mn-lt"/>
                </a:rPr>
                <a:t>平台获得</a:t>
              </a:r>
              <a:r>
                <a:rPr lang="en-US" altLang="zh-CN" sz="1200" dirty="0">
                  <a:solidFill>
                    <a:schemeClr val="tx1">
                      <a:lumMod val="65000"/>
                      <a:lumOff val="35000"/>
                    </a:schemeClr>
                  </a:solidFill>
                  <a:ea typeface="微软雅黑" panose="020B0503020204020204" pitchFamily="34" charset="-122"/>
                  <a:cs typeface="+mn-ea"/>
                  <a:sym typeface="+mn-lt"/>
                </a:rPr>
                <a:t>XXX</a:t>
              </a:r>
              <a:r>
                <a:rPr lang="zh-CN" altLang="en-US" sz="1200" dirty="0">
                  <a:solidFill>
                    <a:schemeClr val="tx1">
                      <a:lumMod val="65000"/>
                      <a:lumOff val="35000"/>
                    </a:schemeClr>
                  </a:solidFill>
                  <a:ea typeface="微软雅黑" panose="020B0503020204020204" pitchFamily="34" charset="-122"/>
                  <a:cs typeface="+mn-ea"/>
                  <a:sym typeface="+mn-lt"/>
                </a:rPr>
                <a:t>奖项，获得百万消费者一致好评。</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10" name="组合 9"/>
          <p:cNvGrpSpPr/>
          <p:nvPr/>
        </p:nvGrpSpPr>
        <p:grpSpPr>
          <a:xfrm>
            <a:off x="8212984" y="1780055"/>
            <a:ext cx="1947870" cy="3685464"/>
            <a:chOff x="8212984" y="1780055"/>
            <a:chExt cx="1947870" cy="3685464"/>
          </a:xfrm>
          <a:effectLst>
            <a:outerShdw blurRad="254000" dist="63500" dir="2700000" algn="tl" rotWithShape="0">
              <a:prstClr val="black">
                <a:alpha val="30000"/>
              </a:prstClr>
            </a:outerShdw>
          </a:effectLst>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59" name="Group 36"/>
            <p:cNvGrpSpPr>
              <a:grpSpLocks noChangeAspect="1"/>
            </p:cNvGrpSpPr>
            <p:nvPr/>
          </p:nvGrpSpPr>
          <p:grpSpPr bwMode="auto">
            <a:xfrm>
              <a:off x="8366296" y="1864758"/>
              <a:ext cx="1598612" cy="1597025"/>
              <a:chOff x="4637" y="1657"/>
              <a:chExt cx="1007" cy="1006"/>
            </a:xfrm>
          </p:grpSpPr>
          <p:sp>
            <p:nvSpPr>
              <p:cNvPr id="60" name="AutoShape 35"/>
              <p:cNvSpPr>
                <a:spLocks noChangeAspect="1" noChangeArrowheads="1" noTextEdit="1"/>
              </p:cNvSpPr>
              <p:nvPr/>
            </p:nvSpPr>
            <p:spPr bwMode="auto">
              <a:xfrm>
                <a:off x="4637" y="1657"/>
                <a:ext cx="1007"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1" name="Oval 37"/>
              <p:cNvSpPr>
                <a:spLocks noChangeArrowheads="1"/>
              </p:cNvSpPr>
              <p:nvPr/>
            </p:nvSpPr>
            <p:spPr bwMode="auto">
              <a:xfrm>
                <a:off x="4637" y="1659"/>
                <a:ext cx="1007" cy="1006"/>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2" name="Freeform 38"/>
              <p:cNvSpPr/>
              <p:nvPr/>
            </p:nvSpPr>
            <p:spPr bwMode="auto">
              <a:xfrm>
                <a:off x="4932" y="1888"/>
                <a:ext cx="414" cy="325"/>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3" name="Freeform 39"/>
              <p:cNvSpPr/>
              <p:nvPr/>
            </p:nvSpPr>
            <p:spPr bwMode="auto">
              <a:xfrm>
                <a:off x="4975" y="1930"/>
                <a:ext cx="329" cy="274"/>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4" name="Freeform 40"/>
              <p:cNvSpPr>
                <a:spLocks noEditPoints="1"/>
              </p:cNvSpPr>
              <p:nvPr/>
            </p:nvSpPr>
            <p:spPr bwMode="auto">
              <a:xfrm>
                <a:off x="4827" y="2211"/>
                <a:ext cx="624" cy="226"/>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65" name="Freeform 41"/>
              <p:cNvSpPr/>
              <p:nvPr/>
            </p:nvSpPr>
            <p:spPr bwMode="auto">
              <a:xfrm>
                <a:off x="5077" y="2011"/>
                <a:ext cx="127" cy="164"/>
              </a:xfrm>
              <a:custGeom>
                <a:avLst/>
                <a:gdLst>
                  <a:gd name="T0" fmla="*/ 0 w 53"/>
                  <a:gd name="T1" fmla="*/ 53 h 69"/>
                  <a:gd name="T2" fmla="*/ 0 w 53"/>
                  <a:gd name="T3" fmla="*/ 69 h 69"/>
                  <a:gd name="T4" fmla="*/ 53 w 53"/>
                  <a:gd name="T5" fmla="*/ 69 h 69"/>
                  <a:gd name="T6" fmla="*/ 53 w 53"/>
                  <a:gd name="T7" fmla="*/ 53 h 69"/>
                  <a:gd name="T8" fmla="*/ 39 w 53"/>
                  <a:gd name="T9" fmla="*/ 53 h 69"/>
                  <a:gd name="T10" fmla="*/ 39 w 53"/>
                  <a:gd name="T11" fmla="*/ 0 h 69"/>
                  <a:gd name="T12" fmla="*/ 16 w 53"/>
                  <a:gd name="T13" fmla="*/ 0 h 69"/>
                  <a:gd name="T14" fmla="*/ 13 w 53"/>
                  <a:gd name="T15" fmla="*/ 8 h 69"/>
                  <a:gd name="T16" fmla="*/ 0 w 53"/>
                  <a:gd name="T17" fmla="*/ 9 h 69"/>
                  <a:gd name="T18" fmla="*/ 0 w 53"/>
                  <a:gd name="T19" fmla="*/ 24 h 69"/>
                  <a:gd name="T20" fmla="*/ 14 w 53"/>
                  <a:gd name="T21" fmla="*/ 24 h 69"/>
                  <a:gd name="T22" fmla="*/ 14 w 53"/>
                  <a:gd name="T23" fmla="*/ 53 h 69"/>
                  <a:gd name="T24" fmla="*/ 0 w 53"/>
                  <a:gd name="T25"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9">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cxnSp>
          <p:nvCxnSpPr>
            <p:cNvPr id="81" name="直接连接符 80"/>
            <p:cNvCxnSpPr/>
            <p:nvPr/>
          </p:nvCxnSpPr>
          <p:spPr>
            <a:xfrm>
              <a:off x="9186919" y="3537072"/>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3" name="矩形 92"/>
            <p:cNvSpPr/>
            <p:nvPr/>
          </p:nvSpPr>
          <p:spPr>
            <a:xfrm>
              <a:off x="8212984"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a:t>
              </a:r>
              <a:r>
                <a:rPr lang="en-US" altLang="zh-CN" sz="1200" dirty="0" smtClean="0">
                  <a:solidFill>
                    <a:schemeClr val="tx1">
                      <a:lumMod val="65000"/>
                      <a:lumOff val="35000"/>
                    </a:schemeClr>
                  </a:solidFill>
                  <a:ea typeface="微软雅黑" panose="020B0503020204020204" pitchFamily="34" charset="-122"/>
                  <a:cs typeface="+mn-ea"/>
                  <a:sym typeface="+mn-lt"/>
                </a:rPr>
                <a:t>2018</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8</a:t>
              </a:r>
              <a:r>
                <a:rPr lang="zh-CN" altLang="en-US" sz="1200" dirty="0" smtClean="0">
                  <a:solidFill>
                    <a:schemeClr val="tx1">
                      <a:lumMod val="65000"/>
                      <a:lumOff val="35000"/>
                    </a:schemeClr>
                  </a:solidFill>
                  <a:ea typeface="微软雅黑" panose="020B0503020204020204" pitchFamily="34" charset="-122"/>
                  <a:cs typeface="+mn-ea"/>
                  <a:sym typeface="+mn-lt"/>
                </a:rPr>
                <a:t>月</a:t>
              </a:r>
              <a:r>
                <a:rPr lang="en-US" altLang="zh-CN" sz="1200" dirty="0">
                  <a:solidFill>
                    <a:schemeClr val="tx1">
                      <a:lumMod val="65000"/>
                      <a:lumOff val="35000"/>
                    </a:schemeClr>
                  </a:solidFill>
                  <a:ea typeface="微软雅黑" panose="020B0503020204020204" pitchFamily="34" charset="-122"/>
                  <a:cs typeface="+mn-ea"/>
                  <a:sym typeface="+mn-lt"/>
                </a:rPr>
                <a:t>XX</a:t>
              </a:r>
              <a:r>
                <a:rPr lang="zh-CN" altLang="en-US" sz="1200" dirty="0">
                  <a:solidFill>
                    <a:schemeClr val="tx1">
                      <a:lumMod val="65000"/>
                      <a:lumOff val="35000"/>
                    </a:schemeClr>
                  </a:solidFill>
                  <a:ea typeface="微软雅黑" panose="020B0503020204020204" pitchFamily="34" charset="-122"/>
                  <a:cs typeface="+mn-ea"/>
                  <a:sym typeface="+mn-lt"/>
                </a:rPr>
                <a:t>平台获得</a:t>
              </a:r>
              <a:r>
                <a:rPr lang="en-US" altLang="zh-CN" sz="1200" dirty="0">
                  <a:solidFill>
                    <a:schemeClr val="tx1">
                      <a:lumMod val="65000"/>
                      <a:lumOff val="35000"/>
                    </a:schemeClr>
                  </a:solidFill>
                  <a:ea typeface="微软雅黑" panose="020B0503020204020204" pitchFamily="34" charset="-122"/>
                  <a:cs typeface="+mn-ea"/>
                  <a:sym typeface="+mn-lt"/>
                </a:rPr>
                <a:t>XXX</a:t>
              </a:r>
              <a:r>
                <a:rPr lang="zh-CN" altLang="en-US" sz="1200" dirty="0">
                  <a:solidFill>
                    <a:schemeClr val="tx1">
                      <a:lumMod val="65000"/>
                      <a:lumOff val="35000"/>
                    </a:schemeClr>
                  </a:solidFill>
                  <a:ea typeface="微软雅黑" panose="020B0503020204020204" pitchFamily="34" charset="-122"/>
                  <a:cs typeface="+mn-ea"/>
                  <a:sym typeface="+mn-lt"/>
                </a:rPr>
                <a:t>奖项，获得百万消费者一致好评。</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33517" y="2639168"/>
            <a:ext cx="4057527" cy="1915885"/>
          </a:xfrm>
          <a:prstGeom prst="rect">
            <a:avLst/>
          </a:prstGeom>
          <a:effectLst>
            <a:outerShdw blurRad="254000" dist="63500" dir="2700000" algn="tl" rotWithShape="0">
              <a:prstClr val="black">
                <a:alpha val="30000"/>
              </a:prstClr>
            </a:outerShdw>
          </a:effectLst>
        </p:spPr>
      </p:pic>
      <p:sp>
        <p:nvSpPr>
          <p:cNvPr id="5" name="矩形 4"/>
          <p:cNvSpPr/>
          <p:nvPr/>
        </p:nvSpPr>
        <p:spPr>
          <a:xfrm rot="2700000">
            <a:off x="7458417" y="2915065"/>
            <a:ext cx="1368193" cy="1368193"/>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7163736" y="3268810"/>
            <a:ext cx="1963492" cy="830997"/>
          </a:xfrm>
          <a:prstGeom prst="rect">
            <a:avLst/>
          </a:prstGeom>
          <a:noFill/>
        </p:spPr>
        <p:txBody>
          <a:bodyPr wrap="square" rtlCol="0">
            <a:spAutoFit/>
          </a:bodyPr>
          <a:lstStyle/>
          <a:p>
            <a:pPr algn="ctr"/>
            <a:r>
              <a:rPr lang="en-US" altLang="zh-CN" sz="2400" dirty="0">
                <a:solidFill>
                  <a:schemeClr val="bg1"/>
                </a:solidFill>
                <a:ea typeface="微软雅黑" panose="020B0503020204020204" pitchFamily="34" charset="-122"/>
                <a:cs typeface="+mn-ea"/>
                <a:sym typeface="+mn-lt"/>
              </a:rPr>
              <a:t>PART</a:t>
            </a:r>
            <a:endParaRPr lang="en-US" altLang="zh-CN" sz="2400" dirty="0">
              <a:solidFill>
                <a:schemeClr val="bg1"/>
              </a:solidFill>
              <a:ea typeface="微软雅黑" panose="020B0503020204020204" pitchFamily="34" charset="-122"/>
              <a:cs typeface="+mn-ea"/>
              <a:sym typeface="+mn-lt"/>
            </a:endParaRPr>
          </a:p>
          <a:p>
            <a:pPr algn="ctr"/>
            <a:r>
              <a:rPr lang="en-US" altLang="zh-CN" sz="2400" dirty="0" smtClean="0">
                <a:solidFill>
                  <a:schemeClr val="bg1"/>
                </a:solidFill>
                <a:ea typeface="微软雅黑" panose="020B0503020204020204" pitchFamily="34" charset="-122"/>
                <a:cs typeface="+mn-ea"/>
                <a:sym typeface="+mn-lt"/>
              </a:rPr>
              <a:t>04</a:t>
            </a:r>
            <a:endParaRPr lang="zh-CN" altLang="en-US" sz="2400" dirty="0">
              <a:solidFill>
                <a:schemeClr val="bg1"/>
              </a:solidFill>
              <a:ea typeface="微软雅黑" panose="020B0503020204020204" pitchFamily="34" charset="-122"/>
              <a:cs typeface="+mn-ea"/>
              <a:sym typeface="+mn-lt"/>
            </a:endParaRPr>
          </a:p>
        </p:txBody>
      </p:sp>
      <p:sp>
        <p:nvSpPr>
          <p:cNvPr id="8" name="矩形 7"/>
          <p:cNvSpPr/>
          <p:nvPr/>
        </p:nvSpPr>
        <p:spPr>
          <a:xfrm rot="2700000">
            <a:off x="7339648" y="4293575"/>
            <a:ext cx="370728" cy="370728"/>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rot="2700000">
            <a:off x="7874063" y="4695522"/>
            <a:ext cx="181545" cy="181545"/>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3" name="组合 2"/>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0070C0"/>
                  </a:solidFill>
                  <a:ea typeface="微软雅黑" panose="020B0503020204020204" pitchFamily="34" charset="-122"/>
                  <a:cs typeface="+mn-ea"/>
                  <a:sym typeface="+mn-lt"/>
                </a:rPr>
                <a:t>风险管控</a:t>
              </a:r>
              <a:endParaRPr lang="zh-CN" altLang="en-US" sz="4800" b="1" dirty="0">
                <a:solidFill>
                  <a:srgbClr val="0070C0"/>
                </a:solidFill>
                <a:ea typeface="微软雅黑" panose="020B0503020204020204" pitchFamily="34" charset="-122"/>
                <a:cs typeface="+mn-ea"/>
                <a:sym typeface="+mn-lt"/>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危机预测</a:t>
              </a:r>
              <a:endParaRPr lang="zh-CN" altLang="en-US" sz="1600" dirty="0">
                <a:solidFill>
                  <a:srgbClr val="0070C0"/>
                </a:solidFill>
                <a:ea typeface="微软雅黑" panose="020B0503020204020204" pitchFamily="34" charset="-122"/>
                <a:cs typeface="+mn-ea"/>
                <a:sym typeface="+mn-lt"/>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解决方案</a:t>
              </a:r>
              <a:endParaRPr lang="zh-CN" altLang="en-US" sz="1600" dirty="0">
                <a:solidFill>
                  <a:srgbClr val="0070C0"/>
                </a:solidFill>
                <a:ea typeface="微软雅黑" panose="020B0503020204020204" pitchFamily="34" charset="-122"/>
                <a:cs typeface="+mn-ea"/>
                <a:sym typeface="+mn-lt"/>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财务计划</a:t>
              </a:r>
              <a:endParaRPr lang="zh-CN" altLang="en-US" sz="1600" dirty="0">
                <a:solidFill>
                  <a:srgbClr val="0070C0"/>
                </a:solidFill>
                <a:ea typeface="微软雅黑" panose="020B0503020204020204" pitchFamily="34" charset="-122"/>
                <a:cs typeface="+mn-ea"/>
                <a:sym typeface="+mn-lt"/>
              </a:endParaRPr>
            </a:p>
          </p:txBody>
        </p:sp>
        <p:sp>
          <p:nvSpPr>
            <p:cNvPr id="14" name="文本框 13"/>
            <p:cNvSpPr txBox="1"/>
            <p:nvPr/>
          </p:nvSpPr>
          <p:spPr>
            <a:xfrm>
              <a:off x="3650648" y="3639877"/>
              <a:ext cx="1340355" cy="338554"/>
            </a:xfrm>
            <a:prstGeom prst="rect">
              <a:avLst/>
            </a:prstGeom>
            <a:noFill/>
          </p:spPr>
          <p:txBody>
            <a:bodyPr wrap="square" rtlCol="0">
              <a:spAutoFit/>
            </a:bodyPr>
            <a:lstStyle/>
            <a:p>
              <a:pPr algn="ctr"/>
              <a:r>
                <a:rPr lang="en-US" altLang="zh-CN" sz="1600" dirty="0">
                  <a:solidFill>
                    <a:srgbClr val="0070C0"/>
                  </a:solidFill>
                  <a:ea typeface="微软雅黑" panose="020B0503020204020204" pitchFamily="34" charset="-122"/>
                  <a:cs typeface="+mn-ea"/>
                  <a:sym typeface="+mn-lt"/>
                </a:rPr>
                <a:t>SWOT</a:t>
              </a:r>
              <a:r>
                <a:rPr lang="zh-CN" altLang="en-US" sz="1600" dirty="0">
                  <a:solidFill>
                    <a:srgbClr val="0070C0"/>
                  </a:solidFill>
                  <a:ea typeface="微软雅黑" panose="020B0503020204020204" pitchFamily="34" charset="-122"/>
                  <a:cs typeface="+mn-ea"/>
                  <a:sym typeface="+mn-lt"/>
                </a:rPr>
                <a:t>分析</a:t>
              </a:r>
              <a:endParaRPr lang="zh-CN" altLang="en-US" sz="1600" dirty="0">
                <a:solidFill>
                  <a:srgbClr val="0070C0"/>
                </a:solidFill>
                <a:ea typeface="微软雅黑" panose="020B0503020204020204" pitchFamily="34" charset="-122"/>
                <a:cs typeface="+mn-ea"/>
                <a:sym typeface="+mn-lt"/>
              </a:endParaRPr>
            </a:p>
          </p:txBody>
        </p:sp>
      </p:grpSp>
      <p:cxnSp>
        <p:nvCxnSpPr>
          <p:cNvPr id="15" name="直接连接符 14"/>
          <p:cNvCxnSpPr/>
          <p:nvPr/>
        </p:nvCxnSpPr>
        <p:spPr>
          <a:xfrm>
            <a:off x="3100098" y="249131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391006"/>
            <a:ext cx="9113982" cy="6075988"/>
          </a:xfrm>
          <a:custGeom>
            <a:avLst/>
            <a:gdLst>
              <a:gd name="connsiteX0" fmla="*/ 9113982 w 9113982"/>
              <a:gd name="connsiteY0" fmla="*/ 0 h 6858000"/>
              <a:gd name="connsiteX1" fmla="*/ 0 w 9113982"/>
              <a:gd name="connsiteY1" fmla="*/ 13855 h 6858000"/>
              <a:gd name="connsiteX2" fmla="*/ 6830289 w 9113982"/>
              <a:gd name="connsiteY2" fmla="*/ 6857999 h 6858000"/>
              <a:gd name="connsiteX3" fmla="*/ 9113982 w 91139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13982" h="6858000">
                <a:moveTo>
                  <a:pt x="9113982" y="0"/>
                </a:moveTo>
                <a:lnTo>
                  <a:pt x="0" y="13855"/>
                </a:lnTo>
                <a:lnTo>
                  <a:pt x="6830289" y="6857999"/>
                </a:lnTo>
                <a:lnTo>
                  <a:pt x="9113982" y="6858000"/>
                </a:lnTo>
                <a:close/>
              </a:path>
            </a:pathLst>
          </a:custGeom>
          <a:noFill/>
          <a:ln>
            <a:noFill/>
          </a:ln>
          <a:effectLst>
            <a:outerShdw blurRad="254000" dist="63500" dir="2700000" algn="tl" rotWithShape="0">
              <a:prstClr val="black">
                <a:alpha val="30000"/>
              </a:prstClr>
            </a:outerShdw>
          </a:effectLst>
        </p:spPr>
      </p:pic>
      <p:sp>
        <p:nvSpPr>
          <p:cNvPr id="5" name="矩形 4"/>
          <p:cNvSpPr/>
          <p:nvPr/>
        </p:nvSpPr>
        <p:spPr>
          <a:xfrm rot="2968493">
            <a:off x="598521" y="-1742596"/>
            <a:ext cx="3075252" cy="3613333"/>
          </a:xfrm>
          <a:prstGeom prst="rect">
            <a:avLst/>
          </a:prstGeom>
          <a:solidFill>
            <a:srgbClr val="348AC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1032416" y="613219"/>
            <a:ext cx="1712686" cy="769441"/>
          </a:xfrm>
          <a:prstGeom prst="rect">
            <a:avLst/>
          </a:prstGeom>
          <a:noFill/>
        </p:spPr>
        <p:txBody>
          <a:bodyPr wrap="square" rtlCol="0">
            <a:spAutoFit/>
          </a:bodyPr>
          <a:lstStyle/>
          <a:p>
            <a:pPr algn="ctr"/>
            <a:r>
              <a:rPr lang="zh-CN" altLang="en-US" sz="4400" b="1" dirty="0">
                <a:solidFill>
                  <a:schemeClr val="bg1"/>
                </a:solidFill>
                <a:effectLst>
                  <a:outerShdw blurRad="635000" dist="63500" dir="2700000" algn="tl">
                    <a:srgbClr val="000000">
                      <a:alpha val="30000"/>
                    </a:srgbClr>
                  </a:outerShdw>
                </a:effectLst>
                <a:ea typeface="微软雅黑" panose="020B0503020204020204" pitchFamily="34" charset="-122"/>
                <a:cs typeface="+mn-ea"/>
                <a:sym typeface="+mn-lt"/>
              </a:rPr>
              <a:t>目 录</a:t>
            </a:r>
            <a:endParaRPr lang="zh-CN" altLang="en-US" sz="4400" b="1" dirty="0">
              <a:solidFill>
                <a:schemeClr val="bg1"/>
              </a:solidFill>
              <a:effectLst>
                <a:outerShdw blurRad="635000" dist="63500" dir="2700000" algn="tl">
                  <a:srgbClr val="000000">
                    <a:alpha val="30000"/>
                  </a:srgbClr>
                </a:outerShdw>
              </a:effectLst>
              <a:ea typeface="微软雅黑" panose="020B0503020204020204" pitchFamily="34" charset="-122"/>
              <a:cs typeface="+mn-ea"/>
              <a:sym typeface="+mn-lt"/>
            </a:endParaRPr>
          </a:p>
        </p:txBody>
      </p:sp>
      <p:sp>
        <p:nvSpPr>
          <p:cNvPr id="7" name="矩形 6"/>
          <p:cNvSpPr/>
          <p:nvPr/>
        </p:nvSpPr>
        <p:spPr>
          <a:xfrm>
            <a:off x="624705" y="1304685"/>
            <a:ext cx="2528108" cy="338554"/>
          </a:xfrm>
          <a:prstGeom prst="rect">
            <a:avLst/>
          </a:prstGeom>
        </p:spPr>
        <p:txBody>
          <a:bodyPr wrap="square">
            <a:spAutoFit/>
          </a:bodyPr>
          <a:lstStyle/>
          <a:p>
            <a:pPr algn="ctr"/>
            <a:r>
              <a:rPr lang="en-US" altLang="zh-CN" sz="1600" dirty="0">
                <a:solidFill>
                  <a:schemeClr val="bg1"/>
                </a:solidFill>
                <a:effectLst>
                  <a:outerShdw blurRad="635000" dist="63500" dir="2700000" algn="tl">
                    <a:srgbClr val="000000">
                      <a:alpha val="30000"/>
                    </a:srgbClr>
                  </a:outerShdw>
                </a:effectLst>
                <a:ea typeface="微软雅黑" panose="020B0503020204020204" pitchFamily="34" charset="-122"/>
                <a:cs typeface="+mn-ea"/>
                <a:sym typeface="+mn-lt"/>
              </a:rPr>
              <a:t>CONTENTS</a:t>
            </a:r>
            <a:endParaRPr lang="zh-CN" altLang="en-US" sz="1600" dirty="0">
              <a:solidFill>
                <a:schemeClr val="bg1"/>
              </a:solidFill>
              <a:effectLst>
                <a:outerShdw blurRad="635000" dist="63500" dir="2700000" algn="tl">
                  <a:srgbClr val="000000">
                    <a:alpha val="30000"/>
                  </a:srgbClr>
                </a:outerShdw>
              </a:effectLst>
              <a:ea typeface="微软雅黑" panose="020B0503020204020204" pitchFamily="34" charset="-122"/>
              <a:cs typeface="+mn-ea"/>
              <a:sym typeface="+mn-lt"/>
            </a:endParaRPr>
          </a:p>
        </p:txBody>
      </p:sp>
      <p:grpSp>
        <p:nvGrpSpPr>
          <p:cNvPr id="3" name="组合 2"/>
          <p:cNvGrpSpPr/>
          <p:nvPr/>
        </p:nvGrpSpPr>
        <p:grpSpPr>
          <a:xfrm>
            <a:off x="2095500" y="-621672"/>
            <a:ext cx="7642702" cy="7673237"/>
            <a:chOff x="2095500" y="-621672"/>
            <a:chExt cx="7642702" cy="7673237"/>
          </a:xfrm>
        </p:grpSpPr>
        <p:cxnSp>
          <p:nvCxnSpPr>
            <p:cNvPr id="37" name="直接连接符 36"/>
            <p:cNvCxnSpPr/>
            <p:nvPr/>
          </p:nvCxnSpPr>
          <p:spPr>
            <a:xfrm flipV="1">
              <a:off x="2095500" y="5757511"/>
              <a:ext cx="1294055" cy="1294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37026" y="3362993"/>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09274" y="2088249"/>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8018709" y="-621672"/>
              <a:ext cx="1719493" cy="17194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21194" y="1034089"/>
            <a:ext cx="4737773" cy="1099475"/>
            <a:chOff x="7221194" y="1034089"/>
            <a:chExt cx="4737773" cy="1099475"/>
          </a:xfrm>
        </p:grpSpPr>
        <p:sp>
          <p:nvSpPr>
            <p:cNvPr id="30" name="矩形 29"/>
            <p:cNvSpPr/>
            <p:nvPr/>
          </p:nvSpPr>
          <p:spPr>
            <a:xfrm rot="2700000">
              <a:off x="7221194" y="1193276"/>
              <a:ext cx="723900" cy="72390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7" name="文本框 46"/>
            <p:cNvSpPr txBox="1"/>
            <p:nvPr/>
          </p:nvSpPr>
          <p:spPr>
            <a:xfrm>
              <a:off x="7261340" y="1201283"/>
              <a:ext cx="666750" cy="707886"/>
            </a:xfrm>
            <a:prstGeom prst="rect">
              <a:avLst/>
            </a:prstGeom>
            <a:noFill/>
          </p:spPr>
          <p:txBody>
            <a:bodyPr wrap="square" rtlCol="0">
              <a:spAutoFit/>
            </a:bodyPr>
            <a:lstStyle/>
            <a:p>
              <a:pPr algn="ctr"/>
              <a:r>
                <a:rPr lang="en-US" altLang="zh-CN" sz="4000" dirty="0">
                  <a:solidFill>
                    <a:schemeClr val="bg1"/>
                  </a:solidFill>
                  <a:ea typeface="微软雅黑" panose="020B0503020204020204" pitchFamily="34" charset="-122"/>
                  <a:cs typeface="+mn-ea"/>
                  <a:sym typeface="+mn-lt"/>
                </a:rPr>
                <a:t>1</a:t>
              </a:r>
              <a:endParaRPr lang="zh-CN" altLang="en-US" sz="4000" dirty="0">
                <a:solidFill>
                  <a:schemeClr val="bg1"/>
                </a:solidFill>
                <a:ea typeface="微软雅黑" panose="020B0503020204020204" pitchFamily="34" charset="-122"/>
                <a:cs typeface="+mn-ea"/>
                <a:sym typeface="+mn-lt"/>
              </a:endParaRPr>
            </a:p>
          </p:txBody>
        </p:sp>
        <p:sp>
          <p:nvSpPr>
            <p:cNvPr id="19" name="文本框 18"/>
            <p:cNvSpPr txBox="1"/>
            <p:nvPr/>
          </p:nvSpPr>
          <p:spPr>
            <a:xfrm>
              <a:off x="8513690" y="1034089"/>
              <a:ext cx="2346557" cy="400110"/>
            </a:xfrm>
            <a:prstGeom prst="rect">
              <a:avLst/>
            </a:prstGeom>
            <a:noFill/>
          </p:spPr>
          <p:txBody>
            <a:bodyPr wrap="square" rtlCol="0">
              <a:spAutoFit/>
            </a:bodyPr>
            <a:lstStyle/>
            <a:p>
              <a:pPr algn="ctr"/>
              <a:r>
                <a:rPr lang="zh-CN" altLang="en-US" sz="2000" b="1" dirty="0">
                  <a:solidFill>
                    <a:srgbClr val="0070C0"/>
                  </a:solidFill>
                  <a:ea typeface="微软雅黑" panose="020B0503020204020204" pitchFamily="34" charset="-122"/>
                  <a:cs typeface="+mn-ea"/>
                  <a:sym typeface="+mn-lt"/>
                </a:rPr>
                <a:t>项目介绍</a:t>
              </a:r>
              <a:endParaRPr lang="zh-CN" altLang="en-US" sz="2000" b="1" dirty="0">
                <a:solidFill>
                  <a:srgbClr val="0070C0"/>
                </a:solidFill>
                <a:ea typeface="微软雅黑" panose="020B0503020204020204" pitchFamily="34" charset="-122"/>
                <a:cs typeface="+mn-ea"/>
                <a:sym typeface="+mn-lt"/>
              </a:endParaRP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21" name="文本框 20"/>
            <p:cNvSpPr txBox="1"/>
            <p:nvPr/>
          </p:nvSpPr>
          <p:spPr>
            <a:xfrm>
              <a:off x="9153505"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行业前景</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23" name="文本框 22"/>
            <p:cNvSpPr txBox="1"/>
            <p:nvPr/>
          </p:nvSpPr>
          <p:spPr>
            <a:xfrm>
              <a:off x="10618612"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需求分析</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25" name="文本框 24"/>
            <p:cNvSpPr txBox="1"/>
            <p:nvPr/>
          </p:nvSpPr>
          <p:spPr>
            <a:xfrm>
              <a:off x="9150569"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盈利模式</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31" name="文本框 30"/>
            <p:cNvSpPr txBox="1"/>
            <p:nvPr/>
          </p:nvSpPr>
          <p:spPr>
            <a:xfrm>
              <a:off x="10615676"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核心优势</a:t>
              </a:r>
              <a:endParaRPr lang="zh-CN" altLang="en-US" sz="1600" dirty="0">
                <a:solidFill>
                  <a:schemeClr val="bg2">
                    <a:lumMod val="50000"/>
                  </a:schemeClr>
                </a:solidFill>
                <a:ea typeface="微软雅黑" panose="020B0503020204020204" pitchFamily="34" charset="-122"/>
                <a:cs typeface="+mn-ea"/>
                <a:sym typeface="+mn-lt"/>
              </a:endParaRPr>
            </a:p>
          </p:txBody>
        </p:sp>
      </p:grpSp>
      <p:grpSp>
        <p:nvGrpSpPr>
          <p:cNvPr id="9" name="组合 8"/>
          <p:cNvGrpSpPr/>
          <p:nvPr/>
        </p:nvGrpSpPr>
        <p:grpSpPr>
          <a:xfrm>
            <a:off x="4725240" y="3701109"/>
            <a:ext cx="4663267" cy="1113349"/>
            <a:chOff x="4725240" y="3701109"/>
            <a:chExt cx="4663267" cy="1113349"/>
          </a:xfrm>
        </p:grpSpPr>
        <p:sp>
          <p:nvSpPr>
            <p:cNvPr id="27" name="矩形 26"/>
            <p:cNvSpPr/>
            <p:nvPr/>
          </p:nvSpPr>
          <p:spPr>
            <a:xfrm rot="2700000">
              <a:off x="4725240" y="3712543"/>
              <a:ext cx="723900" cy="72390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9" name="文本框 48"/>
            <p:cNvSpPr txBox="1"/>
            <p:nvPr/>
          </p:nvSpPr>
          <p:spPr>
            <a:xfrm>
              <a:off x="4753815" y="3720550"/>
              <a:ext cx="666750" cy="707886"/>
            </a:xfrm>
            <a:prstGeom prst="rect">
              <a:avLst/>
            </a:prstGeom>
            <a:noFill/>
          </p:spPr>
          <p:txBody>
            <a:bodyPr wrap="square" rtlCol="0">
              <a:spAutoFit/>
            </a:bodyPr>
            <a:lstStyle/>
            <a:p>
              <a:pPr algn="ctr"/>
              <a:r>
                <a:rPr lang="en-US" altLang="zh-CN" sz="4000" dirty="0">
                  <a:solidFill>
                    <a:schemeClr val="bg1"/>
                  </a:solidFill>
                  <a:ea typeface="微软雅黑" panose="020B0503020204020204" pitchFamily="34" charset="-122"/>
                  <a:cs typeface="+mn-ea"/>
                  <a:sym typeface="+mn-lt"/>
                </a:rPr>
                <a:t>3</a:t>
              </a:r>
              <a:endParaRPr lang="zh-CN" altLang="en-US" sz="4000" dirty="0">
                <a:solidFill>
                  <a:schemeClr val="bg1"/>
                </a:solidFill>
                <a:ea typeface="微软雅黑" panose="020B0503020204020204" pitchFamily="34" charset="-122"/>
                <a:cs typeface="+mn-ea"/>
                <a:sym typeface="+mn-lt"/>
              </a:endParaRPr>
            </a:p>
          </p:txBody>
        </p:sp>
        <p:sp>
          <p:nvSpPr>
            <p:cNvPr id="33" name="文本框 32"/>
            <p:cNvSpPr txBox="1"/>
            <p:nvPr/>
          </p:nvSpPr>
          <p:spPr>
            <a:xfrm>
              <a:off x="5936294" y="3701109"/>
              <a:ext cx="2346557" cy="400110"/>
            </a:xfrm>
            <a:prstGeom prst="rect">
              <a:avLst/>
            </a:prstGeom>
            <a:noFill/>
          </p:spPr>
          <p:txBody>
            <a:bodyPr wrap="square" rtlCol="0">
              <a:spAutoFit/>
            </a:bodyPr>
            <a:lstStyle/>
            <a:p>
              <a:pPr algn="ctr"/>
              <a:r>
                <a:rPr lang="zh-CN" altLang="en-US" sz="2000" b="1" dirty="0">
                  <a:solidFill>
                    <a:srgbClr val="0070C0"/>
                  </a:solidFill>
                  <a:ea typeface="微软雅黑" panose="020B0503020204020204" pitchFamily="34" charset="-122"/>
                  <a:cs typeface="+mn-ea"/>
                  <a:sym typeface="+mn-lt"/>
                </a:rPr>
                <a:t>团队介绍</a:t>
              </a:r>
              <a:endParaRPr lang="zh-CN" altLang="en-US" sz="2000" b="1" dirty="0">
                <a:solidFill>
                  <a:srgbClr val="0070C0"/>
                </a:solidFill>
                <a:ea typeface="微软雅黑" panose="020B0503020204020204" pitchFamily="34" charset="-122"/>
                <a:cs typeface="+mn-ea"/>
                <a:sym typeface="+mn-lt"/>
              </a:endParaRP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35" name="文本框 34"/>
            <p:cNvSpPr txBox="1"/>
            <p:nvPr/>
          </p:nvSpPr>
          <p:spPr>
            <a:xfrm>
              <a:off x="6583045"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发展历程</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38" name="文本框 37"/>
            <p:cNvSpPr txBox="1"/>
            <p:nvPr/>
          </p:nvSpPr>
          <p:spPr>
            <a:xfrm>
              <a:off x="8048152"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组织架构</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41" name="文本框 40"/>
            <p:cNvSpPr txBox="1"/>
            <p:nvPr/>
          </p:nvSpPr>
          <p:spPr>
            <a:xfrm>
              <a:off x="6580109"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团队成员</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46" name="文本框 45"/>
            <p:cNvSpPr txBox="1"/>
            <p:nvPr/>
          </p:nvSpPr>
          <p:spPr>
            <a:xfrm>
              <a:off x="8045216"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企业荣誉</a:t>
              </a:r>
              <a:endParaRPr lang="zh-CN" altLang="en-US" sz="1600" dirty="0">
                <a:solidFill>
                  <a:schemeClr val="bg2">
                    <a:lumMod val="50000"/>
                  </a:schemeClr>
                </a:solidFill>
                <a:ea typeface="微软雅黑" panose="020B0503020204020204" pitchFamily="34" charset="-122"/>
                <a:cs typeface="+mn-ea"/>
                <a:sym typeface="+mn-lt"/>
              </a:endParaRPr>
            </a:p>
          </p:txBody>
        </p:sp>
      </p:grpSp>
      <p:grpSp>
        <p:nvGrpSpPr>
          <p:cNvPr id="8" name="组合 7"/>
          <p:cNvGrpSpPr/>
          <p:nvPr/>
        </p:nvGrpSpPr>
        <p:grpSpPr>
          <a:xfrm>
            <a:off x="5973659" y="2398831"/>
            <a:ext cx="4908176" cy="1128177"/>
            <a:chOff x="5973659" y="2398831"/>
            <a:chExt cx="4908176" cy="1128177"/>
          </a:xfrm>
        </p:grpSpPr>
        <p:sp>
          <p:nvSpPr>
            <p:cNvPr id="28" name="矩形 27"/>
            <p:cNvSpPr/>
            <p:nvPr/>
          </p:nvSpPr>
          <p:spPr>
            <a:xfrm rot="2700000">
              <a:off x="5973659" y="2455119"/>
              <a:ext cx="723900" cy="72390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8" name="文本框 47"/>
            <p:cNvSpPr txBox="1"/>
            <p:nvPr/>
          </p:nvSpPr>
          <p:spPr>
            <a:xfrm>
              <a:off x="6002234" y="2463126"/>
              <a:ext cx="666750" cy="707886"/>
            </a:xfrm>
            <a:prstGeom prst="rect">
              <a:avLst/>
            </a:prstGeom>
            <a:noFill/>
          </p:spPr>
          <p:txBody>
            <a:bodyPr wrap="square" rtlCol="0">
              <a:spAutoFit/>
            </a:bodyPr>
            <a:lstStyle/>
            <a:p>
              <a:pPr algn="ctr"/>
              <a:r>
                <a:rPr lang="en-US" altLang="zh-CN" sz="4000" dirty="0">
                  <a:solidFill>
                    <a:schemeClr val="bg1"/>
                  </a:solidFill>
                  <a:ea typeface="微软雅黑" panose="020B0503020204020204" pitchFamily="34" charset="-122"/>
                  <a:cs typeface="+mn-ea"/>
                  <a:sym typeface="+mn-lt"/>
                </a:rPr>
                <a:t>2</a:t>
              </a:r>
              <a:endParaRPr lang="zh-CN" altLang="en-US" sz="4000" dirty="0">
                <a:solidFill>
                  <a:schemeClr val="bg1"/>
                </a:solidFill>
                <a:ea typeface="微软雅黑" panose="020B0503020204020204" pitchFamily="34" charset="-122"/>
                <a:cs typeface="+mn-ea"/>
                <a:sym typeface="+mn-lt"/>
              </a:endParaRPr>
            </a:p>
          </p:txBody>
        </p:sp>
        <p:sp>
          <p:nvSpPr>
            <p:cNvPr id="53" name="文本框 52"/>
            <p:cNvSpPr txBox="1"/>
            <p:nvPr/>
          </p:nvSpPr>
          <p:spPr>
            <a:xfrm>
              <a:off x="7456624" y="2398831"/>
              <a:ext cx="2346557" cy="400110"/>
            </a:xfrm>
            <a:prstGeom prst="rect">
              <a:avLst/>
            </a:prstGeom>
            <a:noFill/>
          </p:spPr>
          <p:txBody>
            <a:bodyPr wrap="square" rtlCol="0">
              <a:spAutoFit/>
            </a:bodyPr>
            <a:lstStyle/>
            <a:p>
              <a:pPr algn="ctr"/>
              <a:r>
                <a:rPr lang="zh-CN" altLang="en-US" sz="2000" b="1" dirty="0">
                  <a:solidFill>
                    <a:srgbClr val="0070C0"/>
                  </a:solidFill>
                  <a:ea typeface="微软雅黑" panose="020B0503020204020204" pitchFamily="34" charset="-122"/>
                  <a:cs typeface="+mn-ea"/>
                  <a:sym typeface="+mn-lt"/>
                </a:rPr>
                <a:t>产品运营</a:t>
              </a:r>
              <a:endParaRPr lang="zh-CN" altLang="en-US" sz="2000" b="1" dirty="0">
                <a:solidFill>
                  <a:srgbClr val="0070C0"/>
                </a:solidFill>
                <a:ea typeface="微软雅黑" panose="020B0503020204020204" pitchFamily="34" charset="-122"/>
                <a:cs typeface="+mn-ea"/>
                <a:sym typeface="+mn-lt"/>
              </a:endParaRP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55" name="文本框 54"/>
            <p:cNvSpPr txBox="1"/>
            <p:nvPr/>
          </p:nvSpPr>
          <p:spPr>
            <a:xfrm>
              <a:off x="8076373"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产品介绍</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57" name="文本框 56"/>
            <p:cNvSpPr txBox="1"/>
            <p:nvPr/>
          </p:nvSpPr>
          <p:spPr>
            <a:xfrm>
              <a:off x="9541480"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销售渠道</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59" name="文本框 58"/>
            <p:cNvSpPr txBox="1"/>
            <p:nvPr/>
          </p:nvSpPr>
          <p:spPr>
            <a:xfrm>
              <a:off x="8073437"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技术核心</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61" name="文本框 60"/>
            <p:cNvSpPr txBox="1"/>
            <p:nvPr/>
          </p:nvSpPr>
          <p:spPr>
            <a:xfrm>
              <a:off x="9538544"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推广渠道</a:t>
              </a:r>
              <a:endParaRPr lang="zh-CN" altLang="en-US" sz="1600" dirty="0">
                <a:solidFill>
                  <a:schemeClr val="bg2">
                    <a:lumMod val="50000"/>
                  </a:schemeClr>
                </a:solidFill>
                <a:ea typeface="微软雅黑" panose="020B0503020204020204" pitchFamily="34" charset="-122"/>
                <a:cs typeface="+mn-ea"/>
                <a:sym typeface="+mn-lt"/>
              </a:endParaRPr>
            </a:p>
          </p:txBody>
        </p:sp>
      </p:grpSp>
      <p:grpSp>
        <p:nvGrpSpPr>
          <p:cNvPr id="10" name="组合 9"/>
          <p:cNvGrpSpPr/>
          <p:nvPr/>
        </p:nvGrpSpPr>
        <p:grpSpPr>
          <a:xfrm>
            <a:off x="3481424" y="4898199"/>
            <a:ext cx="4990753" cy="1351205"/>
            <a:chOff x="3481424" y="4898199"/>
            <a:chExt cx="4990753" cy="1351205"/>
          </a:xfrm>
        </p:grpSpPr>
        <p:sp>
          <p:nvSpPr>
            <p:cNvPr id="26" name="矩形 25"/>
            <p:cNvSpPr/>
            <p:nvPr/>
          </p:nvSpPr>
          <p:spPr>
            <a:xfrm rot="2700000">
              <a:off x="3481424" y="4898199"/>
              <a:ext cx="723900" cy="72390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0" name="文本框 49"/>
            <p:cNvSpPr txBox="1"/>
            <p:nvPr/>
          </p:nvSpPr>
          <p:spPr>
            <a:xfrm>
              <a:off x="3484599" y="4918906"/>
              <a:ext cx="666750" cy="707886"/>
            </a:xfrm>
            <a:prstGeom prst="rect">
              <a:avLst/>
            </a:prstGeom>
            <a:noFill/>
          </p:spPr>
          <p:txBody>
            <a:bodyPr wrap="square" rtlCol="0">
              <a:spAutoFit/>
            </a:bodyPr>
            <a:lstStyle/>
            <a:p>
              <a:pPr algn="ctr"/>
              <a:r>
                <a:rPr lang="en-US" altLang="zh-CN" sz="4000" dirty="0">
                  <a:solidFill>
                    <a:schemeClr val="bg1"/>
                  </a:solidFill>
                  <a:ea typeface="微软雅黑" panose="020B0503020204020204" pitchFamily="34" charset="-122"/>
                  <a:cs typeface="+mn-ea"/>
                  <a:sym typeface="+mn-lt"/>
                </a:rPr>
                <a:t>4</a:t>
              </a:r>
              <a:endParaRPr lang="zh-CN" altLang="en-US" sz="4000" dirty="0">
                <a:solidFill>
                  <a:schemeClr val="bg1"/>
                </a:solidFill>
                <a:ea typeface="微软雅黑" panose="020B0503020204020204" pitchFamily="34" charset="-122"/>
                <a:cs typeface="+mn-ea"/>
                <a:sym typeface="+mn-lt"/>
              </a:endParaRPr>
            </a:p>
          </p:txBody>
        </p:sp>
        <p:sp>
          <p:nvSpPr>
            <p:cNvPr id="63" name="文本框 62"/>
            <p:cNvSpPr txBox="1"/>
            <p:nvPr/>
          </p:nvSpPr>
          <p:spPr>
            <a:xfrm>
              <a:off x="4934000" y="5107027"/>
              <a:ext cx="2346557" cy="400110"/>
            </a:xfrm>
            <a:prstGeom prst="rect">
              <a:avLst/>
            </a:prstGeom>
            <a:noFill/>
          </p:spPr>
          <p:txBody>
            <a:bodyPr wrap="square" rtlCol="0">
              <a:spAutoFit/>
            </a:bodyPr>
            <a:lstStyle/>
            <a:p>
              <a:pPr algn="ctr"/>
              <a:r>
                <a:rPr lang="zh-CN" altLang="en-US" sz="2000" b="1" dirty="0">
                  <a:solidFill>
                    <a:srgbClr val="0070C0"/>
                  </a:solidFill>
                  <a:ea typeface="微软雅黑" panose="020B0503020204020204" pitchFamily="34" charset="-122"/>
                  <a:cs typeface="+mn-ea"/>
                  <a:sym typeface="+mn-lt"/>
                </a:rPr>
                <a:t>风险管控</a:t>
              </a:r>
              <a:endParaRPr lang="zh-CN" altLang="en-US" sz="2000" b="1" dirty="0">
                <a:solidFill>
                  <a:srgbClr val="0070C0"/>
                </a:solidFill>
                <a:ea typeface="微软雅黑" panose="020B0503020204020204" pitchFamily="34" charset="-122"/>
                <a:cs typeface="+mn-ea"/>
                <a:sym typeface="+mn-lt"/>
              </a:endParaRP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65" name="文本框 64"/>
            <p:cNvSpPr txBox="1"/>
            <p:nvPr/>
          </p:nvSpPr>
          <p:spPr>
            <a:xfrm>
              <a:off x="5580751" y="5560774"/>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危机预测</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67" name="文本框 66"/>
            <p:cNvSpPr txBox="1"/>
            <p:nvPr/>
          </p:nvSpPr>
          <p:spPr>
            <a:xfrm>
              <a:off x="7045858" y="5589802"/>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解决方案</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69" name="文本框 68"/>
            <p:cNvSpPr txBox="1"/>
            <p:nvPr/>
          </p:nvSpPr>
          <p:spPr>
            <a:xfrm>
              <a:off x="5577815" y="5881822"/>
              <a:ext cx="1340355" cy="338554"/>
            </a:xfrm>
            <a:prstGeom prst="rect">
              <a:avLst/>
            </a:prstGeom>
            <a:noFill/>
          </p:spPr>
          <p:txBody>
            <a:bodyPr wrap="square" rtlCol="0">
              <a:spAutoFit/>
            </a:bodyPr>
            <a:lstStyle/>
            <a:p>
              <a:pPr algn="ctr"/>
              <a:r>
                <a:rPr lang="zh-CN" altLang="en-US" sz="1600" dirty="0">
                  <a:solidFill>
                    <a:schemeClr val="bg2">
                      <a:lumMod val="50000"/>
                    </a:schemeClr>
                  </a:solidFill>
                  <a:ea typeface="微软雅黑" panose="020B0503020204020204" pitchFamily="34" charset="-122"/>
                  <a:cs typeface="+mn-ea"/>
                  <a:sym typeface="+mn-lt"/>
                </a:rPr>
                <a:t>财务计划</a:t>
              </a:r>
              <a:endParaRPr lang="zh-CN" altLang="en-US" sz="1600" dirty="0">
                <a:solidFill>
                  <a:schemeClr val="bg2">
                    <a:lumMod val="50000"/>
                  </a:schemeClr>
                </a:solidFill>
                <a:ea typeface="微软雅黑" panose="020B0503020204020204" pitchFamily="34" charset="-122"/>
                <a:cs typeface="+mn-ea"/>
                <a:sym typeface="+mn-lt"/>
              </a:endParaRP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cs typeface="+mn-ea"/>
                <a:sym typeface="+mn-lt"/>
              </a:endParaRPr>
            </a:p>
          </p:txBody>
        </p:sp>
        <p:sp>
          <p:nvSpPr>
            <p:cNvPr id="71" name="文本框 70"/>
            <p:cNvSpPr txBox="1"/>
            <p:nvPr/>
          </p:nvSpPr>
          <p:spPr>
            <a:xfrm>
              <a:off x="7131822" y="5910850"/>
              <a:ext cx="1340355" cy="338554"/>
            </a:xfrm>
            <a:prstGeom prst="rect">
              <a:avLst/>
            </a:prstGeom>
            <a:noFill/>
          </p:spPr>
          <p:txBody>
            <a:bodyPr wrap="square" rtlCol="0">
              <a:spAutoFit/>
            </a:bodyPr>
            <a:lstStyle/>
            <a:p>
              <a:pPr algn="ctr"/>
              <a:r>
                <a:rPr lang="en-US" altLang="zh-CN" sz="1600" dirty="0">
                  <a:solidFill>
                    <a:schemeClr val="bg2">
                      <a:lumMod val="50000"/>
                    </a:schemeClr>
                  </a:solidFill>
                  <a:ea typeface="微软雅黑" panose="020B0503020204020204" pitchFamily="34" charset="-122"/>
                  <a:cs typeface="+mn-ea"/>
                  <a:sym typeface="+mn-lt"/>
                </a:rPr>
                <a:t>SWOT</a:t>
              </a:r>
              <a:r>
                <a:rPr lang="zh-CN" altLang="en-US" sz="1600" dirty="0">
                  <a:solidFill>
                    <a:schemeClr val="bg2">
                      <a:lumMod val="50000"/>
                    </a:schemeClr>
                  </a:solidFill>
                  <a:ea typeface="微软雅黑" panose="020B0503020204020204" pitchFamily="34" charset="-122"/>
                  <a:cs typeface="+mn-ea"/>
                  <a:sym typeface="+mn-lt"/>
                </a:rPr>
                <a:t>分析</a:t>
              </a:r>
              <a:endParaRPr lang="zh-CN" altLang="en-US" sz="1600" dirty="0">
                <a:solidFill>
                  <a:schemeClr val="bg2">
                    <a:lumMod val="50000"/>
                  </a:schemeClr>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082" y="314980"/>
            <a:ext cx="2315032" cy="599420"/>
            <a:chOff x="-48082" y="314980"/>
            <a:chExt cx="2315032" cy="599420"/>
          </a:xfrm>
          <a:effectLst>
            <a:outerShdw blurRad="254000" dist="63500" dir="2700000" algn="tl" rotWithShape="0">
              <a:prstClr val="black">
                <a:alpha val="30000"/>
              </a:prstClr>
            </a:outerShdw>
          </a:effectLst>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危机预测</a:t>
              </a:r>
              <a:endParaRPr lang="zh-CN" altLang="en-US" sz="3200" b="1" dirty="0">
                <a:solidFill>
                  <a:srgbClr val="0070C0"/>
                </a:solidFill>
                <a:ea typeface="微软雅黑" panose="020B0503020204020204" pitchFamily="34" charset="-122"/>
                <a:cs typeface="+mn-ea"/>
                <a:sym typeface="+mn-lt"/>
              </a:endParaRPr>
            </a:p>
          </p:txBody>
        </p:sp>
      </p:grpSp>
      <p:sp>
        <p:nvSpPr>
          <p:cNvPr id="22" name="矩形 21"/>
          <p:cNvSpPr/>
          <p:nvPr/>
        </p:nvSpPr>
        <p:spPr>
          <a:xfrm rot="2718682">
            <a:off x="7434962" y="1796189"/>
            <a:ext cx="967341" cy="967341"/>
          </a:xfrm>
          <a:prstGeom prst="rect">
            <a:avLst/>
          </a:prstGeom>
          <a:blipFill dpi="0" rotWithShape="0">
            <a:blip r:embed="rId1"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3" name="矩形 22"/>
          <p:cNvSpPr/>
          <p:nvPr/>
        </p:nvSpPr>
        <p:spPr>
          <a:xfrm rot="2718682">
            <a:off x="6656407" y="2565399"/>
            <a:ext cx="967341" cy="967341"/>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4" name="矩形 23"/>
          <p:cNvSpPr/>
          <p:nvPr/>
        </p:nvSpPr>
        <p:spPr>
          <a:xfrm rot="2718682">
            <a:off x="8185377" y="4115476"/>
            <a:ext cx="967341" cy="967341"/>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5" name="矩形 24"/>
          <p:cNvSpPr/>
          <p:nvPr/>
        </p:nvSpPr>
        <p:spPr>
          <a:xfrm rot="2718682">
            <a:off x="5877853" y="3334609"/>
            <a:ext cx="967341" cy="967341"/>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6" name="矩形 25"/>
          <p:cNvSpPr/>
          <p:nvPr/>
        </p:nvSpPr>
        <p:spPr>
          <a:xfrm rot="2718682">
            <a:off x="8191205" y="2577054"/>
            <a:ext cx="967341" cy="967341"/>
          </a:xfrm>
          <a:prstGeom prst="rect">
            <a:avLst/>
          </a:prstGeom>
          <a:blipFill dpi="0" rotWithShape="0">
            <a:blip r:embed="rId2"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7" name="矩形 26"/>
          <p:cNvSpPr/>
          <p:nvPr/>
        </p:nvSpPr>
        <p:spPr>
          <a:xfrm rot="2718682">
            <a:off x="8972069" y="3340438"/>
            <a:ext cx="967341" cy="967341"/>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8" name="矩形 27"/>
          <p:cNvSpPr/>
          <p:nvPr/>
        </p:nvSpPr>
        <p:spPr>
          <a:xfrm rot="2718682">
            <a:off x="9758763" y="2577054"/>
            <a:ext cx="967341" cy="967341"/>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9" name="矩形 28"/>
          <p:cNvSpPr/>
          <p:nvPr/>
        </p:nvSpPr>
        <p:spPr>
          <a:xfrm rot="2718682">
            <a:off x="9731827" y="4127131"/>
            <a:ext cx="967341" cy="967341"/>
          </a:xfrm>
          <a:prstGeom prst="rect">
            <a:avLst/>
          </a:prstGeom>
          <a:blipFill dpi="0" rotWithShape="0">
            <a:blip r:embed="rId3" cstate="print">
              <a:grayscl/>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0" name="矩形 29"/>
          <p:cNvSpPr/>
          <p:nvPr/>
        </p:nvSpPr>
        <p:spPr>
          <a:xfrm rot="2718682">
            <a:off x="7425802" y="3340438"/>
            <a:ext cx="967341" cy="967341"/>
          </a:xfrm>
          <a:prstGeom prst="rect">
            <a:avLst/>
          </a:prstGeom>
          <a:blipFill dpi="0" rotWithShape="0">
            <a:blip r:embed="rId4" cstate="print">
              <a:grayscl/>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1" name="矩形 30"/>
          <p:cNvSpPr/>
          <p:nvPr/>
        </p:nvSpPr>
        <p:spPr>
          <a:xfrm rot="2718682">
            <a:off x="10527972" y="3352093"/>
            <a:ext cx="967341" cy="967341"/>
          </a:xfrm>
          <a:prstGeom prst="rect">
            <a:avLst/>
          </a:prstGeom>
          <a:blipFill dpi="0" rotWithShape="0">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3" name="文本框 32"/>
          <p:cNvSpPr txBox="1"/>
          <p:nvPr/>
        </p:nvSpPr>
        <p:spPr>
          <a:xfrm>
            <a:off x="5570237" y="3651972"/>
            <a:ext cx="155302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用户流失</a:t>
            </a:r>
            <a:endParaRPr lang="zh-CN" altLang="en-US" sz="1600" dirty="0">
              <a:solidFill>
                <a:schemeClr val="bg1"/>
              </a:solidFill>
              <a:ea typeface="微软雅黑" panose="020B0503020204020204" pitchFamily="34" charset="-122"/>
              <a:cs typeface="+mn-ea"/>
              <a:sym typeface="+mn-lt"/>
            </a:endParaRPr>
          </a:p>
        </p:txBody>
      </p:sp>
      <p:sp>
        <p:nvSpPr>
          <p:cNvPr id="34" name="文本框 33"/>
          <p:cNvSpPr txBox="1"/>
          <p:nvPr/>
        </p:nvSpPr>
        <p:spPr>
          <a:xfrm>
            <a:off x="6375796" y="2871801"/>
            <a:ext cx="155302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成本增加</a:t>
            </a:r>
            <a:endParaRPr lang="zh-CN" altLang="en-US" sz="1600" dirty="0">
              <a:solidFill>
                <a:schemeClr val="bg1"/>
              </a:solidFill>
              <a:ea typeface="微软雅黑" panose="020B0503020204020204" pitchFamily="34" charset="-122"/>
              <a:cs typeface="+mn-ea"/>
              <a:sym typeface="+mn-lt"/>
            </a:endParaRPr>
          </a:p>
        </p:txBody>
      </p:sp>
      <p:sp>
        <p:nvSpPr>
          <p:cNvPr id="35" name="文本框 34"/>
          <p:cNvSpPr txBox="1"/>
          <p:nvPr/>
        </p:nvSpPr>
        <p:spPr>
          <a:xfrm>
            <a:off x="8676977" y="3645826"/>
            <a:ext cx="155302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行业转型</a:t>
            </a:r>
            <a:endParaRPr lang="zh-CN" altLang="en-US" sz="1600" dirty="0">
              <a:solidFill>
                <a:schemeClr val="bg1"/>
              </a:solidFill>
              <a:ea typeface="微软雅黑" panose="020B0503020204020204" pitchFamily="34" charset="-122"/>
              <a:cs typeface="+mn-ea"/>
              <a:sym typeface="+mn-lt"/>
            </a:endParaRPr>
          </a:p>
        </p:txBody>
      </p:sp>
      <p:sp>
        <p:nvSpPr>
          <p:cNvPr id="36" name="文本框 35"/>
          <p:cNvSpPr txBox="1"/>
          <p:nvPr/>
        </p:nvSpPr>
        <p:spPr>
          <a:xfrm>
            <a:off x="7898871" y="4418710"/>
            <a:ext cx="1553029" cy="338554"/>
          </a:xfrm>
          <a:prstGeom prst="rect">
            <a:avLst/>
          </a:prstGeom>
          <a:noFill/>
          <a:effectLst>
            <a:outerShdw blurRad="254000" dist="63500" dir="2700000" algn="tl" rotWithShape="0">
              <a:prstClr val="black">
                <a:alpha val="30000"/>
              </a:prstClr>
            </a:outerShdw>
          </a:effectLst>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流量减少</a:t>
            </a:r>
            <a:endParaRPr lang="zh-CN" altLang="en-US" sz="1600" dirty="0">
              <a:solidFill>
                <a:schemeClr val="bg1"/>
              </a:solidFill>
              <a:ea typeface="微软雅黑" panose="020B0503020204020204" pitchFamily="34" charset="-122"/>
              <a:cs typeface="+mn-ea"/>
              <a:sym typeface="+mn-lt"/>
            </a:endParaRPr>
          </a:p>
        </p:txBody>
      </p:sp>
      <p:sp>
        <p:nvSpPr>
          <p:cNvPr id="37" name="文本框 36"/>
          <p:cNvSpPr txBox="1"/>
          <p:nvPr/>
        </p:nvSpPr>
        <p:spPr>
          <a:xfrm>
            <a:off x="9502306" y="2887788"/>
            <a:ext cx="1553029"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恶意竞争</a:t>
            </a:r>
            <a:endParaRPr lang="zh-CN" altLang="en-US" sz="1600" dirty="0">
              <a:solidFill>
                <a:schemeClr val="bg1"/>
              </a:solidFill>
              <a:ea typeface="微软雅黑" panose="020B0503020204020204" pitchFamily="34" charset="-122"/>
              <a:cs typeface="+mn-ea"/>
              <a:sym typeface="+mn-lt"/>
            </a:endParaRPr>
          </a:p>
        </p:txBody>
      </p:sp>
      <p:grpSp>
        <p:nvGrpSpPr>
          <p:cNvPr id="12" name="组合 11"/>
          <p:cNvGrpSpPr/>
          <p:nvPr/>
        </p:nvGrpSpPr>
        <p:grpSpPr>
          <a:xfrm>
            <a:off x="776875" y="1816443"/>
            <a:ext cx="5086565" cy="3774680"/>
            <a:chOff x="776875" y="1816443"/>
            <a:chExt cx="5086565" cy="3774680"/>
          </a:xfrm>
        </p:grpSpPr>
        <p:grpSp>
          <p:nvGrpSpPr>
            <p:cNvPr id="2" name="组合 1"/>
            <p:cNvGrpSpPr/>
            <p:nvPr/>
          </p:nvGrpSpPr>
          <p:grpSpPr>
            <a:xfrm>
              <a:off x="776875" y="1816443"/>
              <a:ext cx="5086565" cy="682331"/>
              <a:chOff x="776875" y="1816443"/>
              <a:chExt cx="5086565" cy="682331"/>
            </a:xfrm>
          </p:grpSpPr>
          <p:sp>
            <p:nvSpPr>
              <p:cNvPr id="38" name="椭圆 37"/>
              <p:cNvSpPr/>
              <p:nvPr/>
            </p:nvSpPr>
            <p:spPr>
              <a:xfrm>
                <a:off x="833383" y="1981813"/>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a typeface="微软雅黑" panose="020B0503020204020204" pitchFamily="34" charset="-122"/>
                  <a:cs typeface="+mn-ea"/>
                  <a:sym typeface="+mn-lt"/>
                </a:endParaRPr>
              </a:p>
            </p:txBody>
          </p:sp>
          <p:sp>
            <p:nvSpPr>
              <p:cNvPr id="39" name="文本框 38"/>
              <p:cNvSpPr txBox="1"/>
              <p:nvPr/>
            </p:nvSpPr>
            <p:spPr>
              <a:xfrm>
                <a:off x="841556" y="1816443"/>
                <a:ext cx="1553029" cy="369332"/>
              </a:xfrm>
              <a:prstGeom prst="rect">
                <a:avLst/>
              </a:prstGeom>
              <a:noFill/>
            </p:spPr>
            <p:txBody>
              <a:bodyPr wrap="square" rtlCol="0">
                <a:spAutoFit/>
              </a:bodyPr>
              <a:lstStyle/>
              <a:p>
                <a:pPr algn="ctr"/>
                <a:r>
                  <a:rPr lang="zh-CN" altLang="en-US" b="1" dirty="0">
                    <a:solidFill>
                      <a:srgbClr val="0070C0"/>
                    </a:solidFill>
                    <a:ea typeface="微软雅黑" panose="020B0503020204020204" pitchFamily="34" charset="-122"/>
                    <a:cs typeface="+mn-ea"/>
                    <a:sym typeface="+mn-lt"/>
                  </a:rPr>
                  <a:t>成本增加</a:t>
                </a:r>
                <a:endParaRPr lang="zh-CN" altLang="en-US" b="1" dirty="0">
                  <a:solidFill>
                    <a:srgbClr val="0070C0"/>
                  </a:solidFill>
                  <a:ea typeface="微软雅黑" panose="020B0503020204020204" pitchFamily="34" charset="-122"/>
                  <a:cs typeface="+mn-ea"/>
                  <a:sym typeface="+mn-lt"/>
                </a:endParaRPr>
              </a:p>
            </p:txBody>
          </p:sp>
          <p:sp>
            <p:nvSpPr>
              <p:cNvPr id="55" name="矩形 54"/>
              <p:cNvSpPr/>
              <p:nvPr/>
            </p:nvSpPr>
            <p:spPr>
              <a:xfrm>
                <a:off x="776875" y="2152525"/>
                <a:ext cx="5086565" cy="34624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危机预测是危机管理的一个重要环节，或者说是危机管理的起点。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3" name="组合 2"/>
            <p:cNvGrpSpPr/>
            <p:nvPr/>
          </p:nvGrpSpPr>
          <p:grpSpPr>
            <a:xfrm>
              <a:off x="776876" y="2629918"/>
              <a:ext cx="4916024" cy="649594"/>
              <a:chOff x="776876" y="2629918"/>
              <a:chExt cx="4916024" cy="649594"/>
            </a:xfrm>
          </p:grpSpPr>
          <p:sp>
            <p:nvSpPr>
              <p:cNvPr id="40" name="椭圆 39"/>
              <p:cNvSpPr/>
              <p:nvPr/>
            </p:nvSpPr>
            <p:spPr>
              <a:xfrm>
                <a:off x="833383" y="2795288"/>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1" name="文本框 40"/>
              <p:cNvSpPr txBox="1"/>
              <p:nvPr/>
            </p:nvSpPr>
            <p:spPr>
              <a:xfrm>
                <a:off x="841556" y="2629918"/>
                <a:ext cx="1553029" cy="369332"/>
              </a:xfrm>
              <a:prstGeom prst="rect">
                <a:avLst/>
              </a:prstGeom>
              <a:noFill/>
            </p:spPr>
            <p:txBody>
              <a:bodyPr wrap="square" rtlCol="0">
                <a:spAutoFit/>
              </a:bodyPr>
              <a:lstStyle/>
              <a:p>
                <a:pPr algn="ctr"/>
                <a:r>
                  <a:rPr lang="zh-CN" altLang="en-US" b="1" dirty="0">
                    <a:solidFill>
                      <a:srgbClr val="0070C0"/>
                    </a:solidFill>
                    <a:ea typeface="微软雅黑" panose="020B0503020204020204" pitchFamily="34" charset="-122"/>
                    <a:cs typeface="+mn-ea"/>
                    <a:sym typeface="+mn-lt"/>
                  </a:rPr>
                  <a:t>用户流失</a:t>
                </a:r>
                <a:endParaRPr lang="zh-CN" altLang="en-US" b="1" dirty="0">
                  <a:solidFill>
                    <a:srgbClr val="0070C0"/>
                  </a:solidFill>
                  <a:ea typeface="微软雅黑" panose="020B0503020204020204" pitchFamily="34" charset="-122"/>
                  <a:cs typeface="+mn-ea"/>
                  <a:sym typeface="+mn-lt"/>
                </a:endParaRPr>
              </a:p>
            </p:txBody>
          </p:sp>
          <p:sp>
            <p:nvSpPr>
              <p:cNvPr id="56" name="矩形 55"/>
              <p:cNvSpPr/>
              <p:nvPr/>
            </p:nvSpPr>
            <p:spPr>
              <a:xfrm>
                <a:off x="776876" y="2933263"/>
                <a:ext cx="4916024" cy="34624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危机预测是危机管理的一个重要环节，或者说是危机管理的起点。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7" name="组合 6"/>
            <p:cNvGrpSpPr/>
            <p:nvPr/>
          </p:nvGrpSpPr>
          <p:grpSpPr>
            <a:xfrm>
              <a:off x="776876" y="3410656"/>
              <a:ext cx="4916024" cy="644407"/>
              <a:chOff x="776876" y="3410656"/>
              <a:chExt cx="4916024" cy="644407"/>
            </a:xfrm>
          </p:grpSpPr>
          <p:sp>
            <p:nvSpPr>
              <p:cNvPr id="42" name="椭圆 41"/>
              <p:cNvSpPr/>
              <p:nvPr/>
            </p:nvSpPr>
            <p:spPr>
              <a:xfrm>
                <a:off x="833383" y="3576026"/>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3" name="文本框 42"/>
              <p:cNvSpPr txBox="1"/>
              <p:nvPr/>
            </p:nvSpPr>
            <p:spPr>
              <a:xfrm>
                <a:off x="834788" y="3410656"/>
                <a:ext cx="1553029" cy="369332"/>
              </a:xfrm>
              <a:prstGeom prst="rect">
                <a:avLst/>
              </a:prstGeom>
              <a:noFill/>
            </p:spPr>
            <p:txBody>
              <a:bodyPr wrap="square" rtlCol="0">
                <a:spAutoFit/>
              </a:bodyPr>
              <a:lstStyle/>
              <a:p>
                <a:pPr algn="ctr"/>
                <a:r>
                  <a:rPr lang="zh-CN" altLang="en-US" b="1" dirty="0">
                    <a:solidFill>
                      <a:srgbClr val="0070C0"/>
                    </a:solidFill>
                    <a:ea typeface="微软雅黑" panose="020B0503020204020204" pitchFamily="34" charset="-122"/>
                    <a:cs typeface="+mn-ea"/>
                    <a:sym typeface="+mn-lt"/>
                  </a:rPr>
                  <a:t>流量减少</a:t>
                </a:r>
                <a:endParaRPr lang="zh-CN" altLang="en-US" b="1" dirty="0">
                  <a:solidFill>
                    <a:srgbClr val="0070C0"/>
                  </a:solidFill>
                  <a:ea typeface="微软雅黑" panose="020B0503020204020204" pitchFamily="34" charset="-122"/>
                  <a:cs typeface="+mn-ea"/>
                  <a:sym typeface="+mn-lt"/>
                </a:endParaRPr>
              </a:p>
            </p:txBody>
          </p:sp>
          <p:sp>
            <p:nvSpPr>
              <p:cNvPr id="57" name="矩形 56"/>
              <p:cNvSpPr/>
              <p:nvPr/>
            </p:nvSpPr>
            <p:spPr>
              <a:xfrm>
                <a:off x="776876" y="3708814"/>
                <a:ext cx="4916024" cy="34624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危机预测是危机管理的一个重要环节，或者说是危机管理的起点。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8" name="组合 7"/>
            <p:cNvGrpSpPr/>
            <p:nvPr/>
          </p:nvGrpSpPr>
          <p:grpSpPr>
            <a:xfrm>
              <a:off x="776876" y="4186207"/>
              <a:ext cx="4916024" cy="640057"/>
              <a:chOff x="776876" y="4186207"/>
              <a:chExt cx="4916024" cy="640057"/>
            </a:xfrm>
          </p:grpSpPr>
          <p:sp>
            <p:nvSpPr>
              <p:cNvPr id="44" name="椭圆 43"/>
              <p:cNvSpPr/>
              <p:nvPr/>
            </p:nvSpPr>
            <p:spPr>
              <a:xfrm>
                <a:off x="833383" y="4351577"/>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5" name="文本框 44"/>
              <p:cNvSpPr txBox="1"/>
              <p:nvPr/>
            </p:nvSpPr>
            <p:spPr>
              <a:xfrm>
                <a:off x="784399" y="4186207"/>
                <a:ext cx="1553029" cy="369332"/>
              </a:xfrm>
              <a:prstGeom prst="rect">
                <a:avLst/>
              </a:prstGeom>
              <a:noFill/>
            </p:spPr>
            <p:txBody>
              <a:bodyPr wrap="square" rtlCol="0">
                <a:spAutoFit/>
              </a:bodyPr>
              <a:lstStyle/>
              <a:p>
                <a:pPr algn="ctr"/>
                <a:r>
                  <a:rPr lang="zh-CN" altLang="en-US" b="1" dirty="0">
                    <a:solidFill>
                      <a:srgbClr val="0070C0"/>
                    </a:solidFill>
                    <a:ea typeface="微软雅黑" panose="020B0503020204020204" pitchFamily="34" charset="-122"/>
                    <a:cs typeface="+mn-ea"/>
                    <a:sym typeface="+mn-lt"/>
                  </a:rPr>
                  <a:t>行业转型</a:t>
                </a:r>
                <a:endParaRPr lang="zh-CN" altLang="en-US" b="1" dirty="0">
                  <a:solidFill>
                    <a:srgbClr val="0070C0"/>
                  </a:solidFill>
                  <a:ea typeface="微软雅黑" panose="020B0503020204020204" pitchFamily="34" charset="-122"/>
                  <a:cs typeface="+mn-ea"/>
                  <a:sym typeface="+mn-lt"/>
                </a:endParaRPr>
              </a:p>
            </p:txBody>
          </p:sp>
          <p:sp>
            <p:nvSpPr>
              <p:cNvPr id="60" name="矩形 59"/>
              <p:cNvSpPr/>
              <p:nvPr/>
            </p:nvSpPr>
            <p:spPr>
              <a:xfrm>
                <a:off x="776876" y="4480015"/>
                <a:ext cx="4916024" cy="34624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危机预测是危机管理的一个重要环节，或者说是危机管理的起点。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9" name="组合 8"/>
            <p:cNvGrpSpPr/>
            <p:nvPr/>
          </p:nvGrpSpPr>
          <p:grpSpPr>
            <a:xfrm>
              <a:off x="776876" y="4957409"/>
              <a:ext cx="4916024" cy="633714"/>
              <a:chOff x="776876" y="4957409"/>
              <a:chExt cx="4916024" cy="633714"/>
            </a:xfrm>
          </p:grpSpPr>
          <p:sp>
            <p:nvSpPr>
              <p:cNvPr id="48" name="椭圆 47"/>
              <p:cNvSpPr/>
              <p:nvPr/>
            </p:nvSpPr>
            <p:spPr>
              <a:xfrm>
                <a:off x="833383" y="5122779"/>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9" name="文本框 48"/>
              <p:cNvSpPr txBox="1"/>
              <p:nvPr/>
            </p:nvSpPr>
            <p:spPr>
              <a:xfrm>
                <a:off x="808140" y="4957409"/>
                <a:ext cx="1553029" cy="369332"/>
              </a:xfrm>
              <a:prstGeom prst="rect">
                <a:avLst/>
              </a:prstGeom>
              <a:noFill/>
            </p:spPr>
            <p:txBody>
              <a:bodyPr wrap="square" rtlCol="0">
                <a:spAutoFit/>
              </a:bodyPr>
              <a:lstStyle/>
              <a:p>
                <a:pPr algn="ctr"/>
                <a:r>
                  <a:rPr lang="zh-CN" altLang="en-US" b="1" dirty="0">
                    <a:solidFill>
                      <a:srgbClr val="0070C0"/>
                    </a:solidFill>
                    <a:ea typeface="微软雅黑" panose="020B0503020204020204" pitchFamily="34" charset="-122"/>
                    <a:cs typeface="+mn-ea"/>
                    <a:sym typeface="+mn-lt"/>
                  </a:rPr>
                  <a:t>恶意竞争</a:t>
                </a:r>
                <a:endParaRPr lang="zh-CN" altLang="en-US" b="1" dirty="0">
                  <a:solidFill>
                    <a:srgbClr val="0070C0"/>
                  </a:solidFill>
                  <a:ea typeface="微软雅黑" panose="020B0503020204020204" pitchFamily="34" charset="-122"/>
                  <a:cs typeface="+mn-ea"/>
                  <a:sym typeface="+mn-lt"/>
                </a:endParaRPr>
              </a:p>
            </p:txBody>
          </p:sp>
          <p:sp>
            <p:nvSpPr>
              <p:cNvPr id="62" name="矩形 61"/>
              <p:cNvSpPr/>
              <p:nvPr/>
            </p:nvSpPr>
            <p:spPr>
              <a:xfrm>
                <a:off x="776876" y="5244874"/>
                <a:ext cx="4916024" cy="34624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危机预测是危机管理的一个重要环节，或者说是危机管理的起点。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par>
                          <p:cTn id="87" fill="hold">
                            <p:stCondLst>
                              <p:cond delay="50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5500"/>
                            </p:stCondLst>
                            <p:childTnLst>
                              <p:par>
                                <p:cTn id="94" presetID="22" presetClass="entr" presetSubtype="1" fill="hold" nodeType="after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wipe(up)">
                                      <p:cBhvr>
                                        <p:cTn id="9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r="38744"/>
          <a:stretch>
            <a:fillRect/>
          </a:stretch>
        </p:blipFill>
        <p:spPr>
          <a:xfrm>
            <a:off x="5556738" y="0"/>
            <a:ext cx="6635262" cy="6858000"/>
          </a:xfrm>
          <a:prstGeom prst="rect">
            <a:avLst/>
          </a:prstGeom>
          <a:effectLst>
            <a:outerShdw blurRad="254000" dist="63500" dir="8100000" algn="tr" rotWithShape="0">
              <a:prstClr val="black">
                <a:alpha val="30000"/>
              </a:prstClr>
            </a:outerShdw>
          </a:effectLst>
        </p:spPr>
      </p:pic>
      <p:grpSp>
        <p:nvGrpSpPr>
          <p:cNvPr id="2" name="组合 1"/>
          <p:cNvGrpSpPr/>
          <p:nvPr/>
        </p:nvGrpSpPr>
        <p:grpSpPr>
          <a:xfrm>
            <a:off x="-48082" y="314980"/>
            <a:ext cx="2315032" cy="599420"/>
            <a:chOff x="-48082" y="314980"/>
            <a:chExt cx="2315032" cy="599420"/>
          </a:xfrm>
          <a:effectLst>
            <a:outerShdw blurRad="254000" dist="63500" dir="2700000" algn="tl" rotWithShape="0">
              <a:prstClr val="black">
                <a:alpha val="30000"/>
              </a:prstClr>
            </a:outerShdw>
          </a:effectLst>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解决方案</a:t>
              </a:r>
              <a:endParaRPr lang="zh-CN" altLang="en-US" sz="3200" b="1" dirty="0">
                <a:solidFill>
                  <a:srgbClr val="0070C0"/>
                </a:solidFill>
                <a:ea typeface="微软雅黑" panose="020B0503020204020204" pitchFamily="34" charset="-122"/>
                <a:cs typeface="+mn-ea"/>
                <a:sym typeface="+mn-lt"/>
              </a:endParaRPr>
            </a:p>
          </p:txBody>
        </p:sp>
      </p:grpSp>
      <p:grpSp>
        <p:nvGrpSpPr>
          <p:cNvPr id="3" name="组合 2"/>
          <p:cNvGrpSpPr/>
          <p:nvPr/>
        </p:nvGrpSpPr>
        <p:grpSpPr>
          <a:xfrm>
            <a:off x="2470144" y="1596566"/>
            <a:ext cx="5820231" cy="725719"/>
            <a:chOff x="2470144" y="1596566"/>
            <a:chExt cx="5820231" cy="725719"/>
          </a:xfrm>
          <a:effectLst>
            <a:outerShdw blurRad="254000" dist="63500" dir="2700000" algn="tl" rotWithShape="0">
              <a:prstClr val="black">
                <a:alpha val="30000"/>
              </a:prstClr>
            </a:outerShdw>
          </a:effectLst>
        </p:grpSpPr>
        <p:sp>
          <p:nvSpPr>
            <p:cNvPr id="9" name="矩形 8"/>
            <p:cNvSpPr/>
            <p:nvPr/>
          </p:nvSpPr>
          <p:spPr>
            <a:xfrm>
              <a:off x="2470144" y="1726283"/>
              <a:ext cx="1614715" cy="46663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5" name="矩形 14"/>
            <p:cNvSpPr/>
            <p:nvPr/>
          </p:nvSpPr>
          <p:spPr>
            <a:xfrm>
              <a:off x="4607374" y="1596566"/>
              <a:ext cx="3243938" cy="72571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3" name="梯形 22"/>
            <p:cNvSpPr/>
            <p:nvPr/>
          </p:nvSpPr>
          <p:spPr>
            <a:xfrm rot="16200000">
              <a:off x="3985074" y="1699984"/>
              <a:ext cx="722086" cy="522515"/>
            </a:xfrm>
            <a:prstGeom prst="trapezoid">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2" name="矩形 31"/>
            <p:cNvSpPr/>
            <p:nvPr/>
          </p:nvSpPr>
          <p:spPr>
            <a:xfrm>
              <a:off x="2685024" y="1774759"/>
              <a:ext cx="1107996" cy="369332"/>
            </a:xfrm>
            <a:prstGeom prst="rect">
              <a:avLst/>
            </a:prstGeom>
          </p:spPr>
          <p:txBody>
            <a:bodyPr wrap="none">
              <a:spAutoFit/>
            </a:bodyPr>
            <a:lstStyle/>
            <a:p>
              <a:pPr algn="ctr"/>
              <a:r>
                <a:rPr lang="zh-CN" altLang="en-US" b="1" dirty="0">
                  <a:solidFill>
                    <a:schemeClr val="bg1"/>
                  </a:solidFill>
                  <a:ea typeface="微软雅黑" panose="020B0503020204020204" pitchFamily="34" charset="-122"/>
                  <a:cs typeface="+mn-ea"/>
                  <a:sym typeface="+mn-lt"/>
                </a:rPr>
                <a:t>成本增加</a:t>
              </a:r>
              <a:endParaRPr lang="zh-CN" altLang="en-US" b="1" dirty="0">
                <a:solidFill>
                  <a:schemeClr val="bg1"/>
                </a:solidFill>
                <a:ea typeface="微软雅黑" panose="020B0503020204020204" pitchFamily="34" charset="-122"/>
                <a:cs typeface="+mn-ea"/>
                <a:sym typeface="+mn-lt"/>
              </a:endParaRPr>
            </a:p>
          </p:txBody>
        </p:sp>
        <p:sp>
          <p:nvSpPr>
            <p:cNvPr id="33" name="矩形 32"/>
            <p:cNvSpPr/>
            <p:nvPr/>
          </p:nvSpPr>
          <p:spPr>
            <a:xfrm>
              <a:off x="4607373" y="1621183"/>
              <a:ext cx="2723823" cy="369332"/>
            </a:xfrm>
            <a:prstGeom prst="rect">
              <a:avLst/>
            </a:prstGeom>
          </p:spPr>
          <p:txBody>
            <a:bodyPr wrap="none">
              <a:spAutoFit/>
            </a:bodyPr>
            <a:lstStyle/>
            <a:p>
              <a:pPr algn="ctr"/>
              <a:r>
                <a:rPr lang="zh-CN" altLang="en-US" dirty="0">
                  <a:solidFill>
                    <a:schemeClr val="bg1"/>
                  </a:solidFill>
                  <a:ea typeface="微软雅黑" panose="020B0503020204020204" pitchFamily="34" charset="-122"/>
                  <a:cs typeface="+mn-ea"/>
                  <a:sym typeface="+mn-lt"/>
                </a:rPr>
                <a:t>如何解决成本增加问题？</a:t>
              </a:r>
              <a:endParaRPr lang="zh-CN" altLang="en-US" dirty="0">
                <a:solidFill>
                  <a:schemeClr val="bg1"/>
                </a:solidFill>
                <a:ea typeface="微软雅黑" panose="020B0503020204020204" pitchFamily="34" charset="-122"/>
                <a:cs typeface="+mn-ea"/>
                <a:sym typeface="+mn-lt"/>
              </a:endParaRPr>
            </a:p>
          </p:txBody>
        </p:sp>
        <p:sp>
          <p:nvSpPr>
            <p:cNvPr id="34" name="矩形 33"/>
            <p:cNvSpPr/>
            <p:nvPr/>
          </p:nvSpPr>
          <p:spPr>
            <a:xfrm>
              <a:off x="4376699" y="1917034"/>
              <a:ext cx="3913676" cy="346249"/>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建立价格审核制度、压缩人工成本来对应。</a:t>
              </a:r>
              <a:endParaRPr lang="zh-CN" altLang="en-US" sz="1200" dirty="0">
                <a:solidFill>
                  <a:schemeClr val="bg1"/>
                </a:solidFill>
                <a:ea typeface="微软雅黑" panose="020B0503020204020204" pitchFamily="34" charset="-122"/>
                <a:cs typeface="+mn-ea"/>
                <a:sym typeface="+mn-lt"/>
              </a:endParaRPr>
            </a:p>
          </p:txBody>
        </p:sp>
      </p:grpSp>
      <p:grpSp>
        <p:nvGrpSpPr>
          <p:cNvPr id="7" name="组合 6"/>
          <p:cNvGrpSpPr/>
          <p:nvPr/>
        </p:nvGrpSpPr>
        <p:grpSpPr>
          <a:xfrm>
            <a:off x="2159000" y="2545437"/>
            <a:ext cx="6093275" cy="726502"/>
            <a:chOff x="2159000" y="2545437"/>
            <a:chExt cx="6093275" cy="726502"/>
          </a:xfrm>
          <a:effectLst>
            <a:outerShdw blurRad="254000" dist="63500" dir="2700000" algn="tl" rotWithShape="0">
              <a:prstClr val="black">
                <a:alpha val="30000"/>
              </a:prstClr>
            </a:outerShdw>
          </a:effectLst>
        </p:grpSpPr>
        <p:sp>
          <p:nvSpPr>
            <p:cNvPr id="16" name="矩形 15"/>
            <p:cNvSpPr/>
            <p:nvPr/>
          </p:nvSpPr>
          <p:spPr>
            <a:xfrm>
              <a:off x="4607374" y="2545437"/>
              <a:ext cx="3243938" cy="72571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4" name="矩形 23"/>
            <p:cNvSpPr/>
            <p:nvPr/>
          </p:nvSpPr>
          <p:spPr>
            <a:xfrm>
              <a:off x="2159000" y="2675937"/>
              <a:ext cx="1925858" cy="46663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5" name="梯形 24"/>
            <p:cNvSpPr/>
            <p:nvPr/>
          </p:nvSpPr>
          <p:spPr>
            <a:xfrm rot="16200000">
              <a:off x="3985073" y="2649638"/>
              <a:ext cx="722086" cy="522515"/>
            </a:xfrm>
            <a:prstGeom prst="trapezoi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5" name="矩形 34"/>
            <p:cNvSpPr/>
            <p:nvPr/>
          </p:nvSpPr>
          <p:spPr>
            <a:xfrm>
              <a:off x="2554978" y="2723630"/>
              <a:ext cx="1107996" cy="369332"/>
            </a:xfrm>
            <a:prstGeom prst="rect">
              <a:avLst/>
            </a:prstGeom>
          </p:spPr>
          <p:txBody>
            <a:bodyPr wrap="none">
              <a:spAutoFit/>
            </a:bodyPr>
            <a:lstStyle/>
            <a:p>
              <a:pPr algn="ctr"/>
              <a:r>
                <a:rPr lang="zh-CN" altLang="en-US" b="1" dirty="0">
                  <a:solidFill>
                    <a:schemeClr val="bg1"/>
                  </a:solidFill>
                  <a:ea typeface="微软雅黑" panose="020B0503020204020204" pitchFamily="34" charset="-122"/>
                  <a:cs typeface="+mn-ea"/>
                  <a:sym typeface="+mn-lt"/>
                </a:rPr>
                <a:t>用户流失</a:t>
              </a:r>
              <a:endParaRPr lang="zh-CN" altLang="en-US" b="1" dirty="0">
                <a:solidFill>
                  <a:schemeClr val="bg1"/>
                </a:solidFill>
                <a:ea typeface="微软雅黑" panose="020B0503020204020204" pitchFamily="34" charset="-122"/>
                <a:cs typeface="+mn-ea"/>
                <a:sym typeface="+mn-lt"/>
              </a:endParaRPr>
            </a:p>
          </p:txBody>
        </p:sp>
        <p:sp>
          <p:nvSpPr>
            <p:cNvPr id="36" name="矩形 35"/>
            <p:cNvSpPr/>
            <p:nvPr/>
          </p:nvSpPr>
          <p:spPr>
            <a:xfrm>
              <a:off x="4594673" y="2600445"/>
              <a:ext cx="2723824" cy="369332"/>
            </a:xfrm>
            <a:prstGeom prst="rect">
              <a:avLst/>
            </a:prstGeom>
          </p:spPr>
          <p:txBody>
            <a:bodyPr wrap="none">
              <a:spAutoFit/>
            </a:bodyPr>
            <a:lstStyle/>
            <a:p>
              <a:pPr algn="ctr"/>
              <a:r>
                <a:rPr lang="zh-CN" altLang="en-US" dirty="0">
                  <a:solidFill>
                    <a:schemeClr val="bg1"/>
                  </a:solidFill>
                  <a:ea typeface="微软雅黑" panose="020B0503020204020204" pitchFamily="34" charset="-122"/>
                  <a:cs typeface="+mn-ea"/>
                  <a:sym typeface="+mn-lt"/>
                </a:rPr>
                <a:t>如何解决用户流失问题？</a:t>
              </a:r>
              <a:endParaRPr lang="zh-CN" altLang="en-US" dirty="0">
                <a:solidFill>
                  <a:schemeClr val="bg1"/>
                </a:solidFill>
                <a:ea typeface="微软雅黑" panose="020B0503020204020204" pitchFamily="34" charset="-122"/>
                <a:cs typeface="+mn-ea"/>
                <a:sym typeface="+mn-lt"/>
              </a:endParaRPr>
            </a:p>
          </p:txBody>
        </p:sp>
        <p:sp>
          <p:nvSpPr>
            <p:cNvPr id="37" name="矩形 36"/>
            <p:cNvSpPr/>
            <p:nvPr/>
          </p:nvSpPr>
          <p:spPr>
            <a:xfrm>
              <a:off x="4338599" y="2896296"/>
              <a:ext cx="3913676" cy="346249"/>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绑定会员、建立会员更新机制。</a:t>
              </a:r>
              <a:endParaRPr lang="zh-CN" altLang="en-US" sz="1200" dirty="0">
                <a:solidFill>
                  <a:schemeClr val="bg1"/>
                </a:solidFill>
                <a:ea typeface="微软雅黑" panose="020B0503020204020204" pitchFamily="34" charset="-122"/>
                <a:cs typeface="+mn-ea"/>
                <a:sym typeface="+mn-lt"/>
              </a:endParaRPr>
            </a:p>
          </p:txBody>
        </p:sp>
      </p:grpSp>
      <p:grpSp>
        <p:nvGrpSpPr>
          <p:cNvPr id="10" name="组合 9"/>
          <p:cNvGrpSpPr/>
          <p:nvPr/>
        </p:nvGrpSpPr>
        <p:grpSpPr>
          <a:xfrm>
            <a:off x="1851949" y="3494308"/>
            <a:ext cx="6404392" cy="726501"/>
            <a:chOff x="1851949" y="3494308"/>
            <a:chExt cx="6404392" cy="726501"/>
          </a:xfrm>
          <a:effectLst>
            <a:outerShdw blurRad="254000" dist="63500" dir="2700000" algn="tl" rotWithShape="0">
              <a:prstClr val="black">
                <a:alpha val="30000"/>
              </a:prstClr>
            </a:outerShdw>
          </a:effectLst>
        </p:grpSpPr>
        <p:sp>
          <p:nvSpPr>
            <p:cNvPr id="17" name="矩形 16"/>
            <p:cNvSpPr/>
            <p:nvPr/>
          </p:nvSpPr>
          <p:spPr>
            <a:xfrm>
              <a:off x="4607374" y="3494308"/>
              <a:ext cx="3243938" cy="72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6" name="矩形 25"/>
            <p:cNvSpPr/>
            <p:nvPr/>
          </p:nvSpPr>
          <p:spPr>
            <a:xfrm>
              <a:off x="1851949" y="3624807"/>
              <a:ext cx="2232909" cy="4666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7" name="梯形 26"/>
            <p:cNvSpPr/>
            <p:nvPr/>
          </p:nvSpPr>
          <p:spPr>
            <a:xfrm rot="16200000">
              <a:off x="3985073" y="3598508"/>
              <a:ext cx="722086" cy="522515"/>
            </a:xfrm>
            <a:prstGeom prst="trapezoi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9" name="矩形 38"/>
            <p:cNvSpPr/>
            <p:nvPr/>
          </p:nvSpPr>
          <p:spPr>
            <a:xfrm>
              <a:off x="2470145" y="3679075"/>
              <a:ext cx="1107996" cy="369332"/>
            </a:xfrm>
            <a:prstGeom prst="rect">
              <a:avLst/>
            </a:prstGeom>
          </p:spPr>
          <p:txBody>
            <a:bodyPr wrap="none">
              <a:spAutoFit/>
            </a:bodyPr>
            <a:lstStyle/>
            <a:p>
              <a:pPr algn="ctr"/>
              <a:r>
                <a:rPr lang="zh-CN" altLang="en-US" b="1" dirty="0">
                  <a:solidFill>
                    <a:schemeClr val="bg1"/>
                  </a:solidFill>
                  <a:ea typeface="微软雅黑" panose="020B0503020204020204" pitchFamily="34" charset="-122"/>
                  <a:cs typeface="+mn-ea"/>
                  <a:sym typeface="+mn-lt"/>
                </a:rPr>
                <a:t>流量减少</a:t>
              </a:r>
              <a:endParaRPr lang="zh-CN" altLang="en-US" b="1" dirty="0">
                <a:solidFill>
                  <a:schemeClr val="bg1"/>
                </a:solidFill>
                <a:ea typeface="微软雅黑" panose="020B0503020204020204" pitchFamily="34" charset="-122"/>
                <a:cs typeface="+mn-ea"/>
                <a:sym typeface="+mn-lt"/>
              </a:endParaRPr>
            </a:p>
          </p:txBody>
        </p:sp>
        <p:sp>
          <p:nvSpPr>
            <p:cNvPr id="40" name="矩形 39"/>
            <p:cNvSpPr/>
            <p:nvPr/>
          </p:nvSpPr>
          <p:spPr>
            <a:xfrm>
              <a:off x="4598739" y="3543190"/>
              <a:ext cx="2723824" cy="369332"/>
            </a:xfrm>
            <a:prstGeom prst="rect">
              <a:avLst/>
            </a:prstGeom>
          </p:spPr>
          <p:txBody>
            <a:bodyPr wrap="none">
              <a:spAutoFit/>
            </a:bodyPr>
            <a:lstStyle/>
            <a:p>
              <a:pPr algn="ctr"/>
              <a:r>
                <a:rPr lang="zh-CN" altLang="en-US" dirty="0">
                  <a:solidFill>
                    <a:schemeClr val="bg1"/>
                  </a:solidFill>
                  <a:ea typeface="微软雅黑" panose="020B0503020204020204" pitchFamily="34" charset="-122"/>
                  <a:cs typeface="+mn-ea"/>
                  <a:sym typeface="+mn-lt"/>
                </a:rPr>
                <a:t>如何解决流量减少问题？</a:t>
              </a:r>
              <a:endParaRPr lang="zh-CN" altLang="en-US" dirty="0">
                <a:solidFill>
                  <a:schemeClr val="bg1"/>
                </a:solidFill>
                <a:ea typeface="微软雅黑" panose="020B0503020204020204" pitchFamily="34" charset="-122"/>
                <a:cs typeface="+mn-ea"/>
                <a:sym typeface="+mn-lt"/>
              </a:endParaRPr>
            </a:p>
          </p:txBody>
        </p:sp>
        <p:sp>
          <p:nvSpPr>
            <p:cNvPr id="41" name="矩形 40"/>
            <p:cNvSpPr/>
            <p:nvPr/>
          </p:nvSpPr>
          <p:spPr>
            <a:xfrm>
              <a:off x="4342665" y="3839041"/>
              <a:ext cx="3913676" cy="346249"/>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创造内容、不间断进行流量变现的调整。</a:t>
              </a:r>
              <a:endParaRPr lang="zh-CN" altLang="en-US" sz="1200" dirty="0">
                <a:solidFill>
                  <a:schemeClr val="bg1"/>
                </a:solidFill>
                <a:ea typeface="微软雅黑" panose="020B0503020204020204" pitchFamily="34" charset="-122"/>
                <a:cs typeface="+mn-ea"/>
                <a:sym typeface="+mn-lt"/>
              </a:endParaRPr>
            </a:p>
          </p:txBody>
        </p:sp>
      </p:grpSp>
      <p:grpSp>
        <p:nvGrpSpPr>
          <p:cNvPr id="11" name="组合 10"/>
          <p:cNvGrpSpPr/>
          <p:nvPr/>
        </p:nvGrpSpPr>
        <p:grpSpPr>
          <a:xfrm>
            <a:off x="1551008" y="4443179"/>
            <a:ext cx="7026020" cy="725719"/>
            <a:chOff x="1551008" y="4443179"/>
            <a:chExt cx="7026020" cy="725719"/>
          </a:xfrm>
          <a:effectLst>
            <a:outerShdw blurRad="254000" dist="63500" dir="2700000" algn="tl" rotWithShape="0">
              <a:prstClr val="black">
                <a:alpha val="30000"/>
              </a:prstClr>
            </a:outerShdw>
          </a:effectLst>
        </p:grpSpPr>
        <p:sp>
          <p:nvSpPr>
            <p:cNvPr id="18" name="矩形 17"/>
            <p:cNvSpPr/>
            <p:nvPr/>
          </p:nvSpPr>
          <p:spPr>
            <a:xfrm>
              <a:off x="4607374" y="4443179"/>
              <a:ext cx="3243938" cy="72571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8" name="矩形 27"/>
            <p:cNvSpPr/>
            <p:nvPr/>
          </p:nvSpPr>
          <p:spPr>
            <a:xfrm>
              <a:off x="1551008" y="4572896"/>
              <a:ext cx="2533851" cy="46663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9" name="梯形 28"/>
            <p:cNvSpPr/>
            <p:nvPr/>
          </p:nvSpPr>
          <p:spPr>
            <a:xfrm rot="16200000">
              <a:off x="3985074" y="4546597"/>
              <a:ext cx="722086" cy="522515"/>
            </a:xfrm>
            <a:prstGeom prst="trapezoid">
              <a:avLst/>
            </a:prstGeom>
            <a:solidFill>
              <a:srgbClr val="0B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2" name="矩形 41"/>
            <p:cNvSpPr/>
            <p:nvPr/>
          </p:nvSpPr>
          <p:spPr>
            <a:xfrm>
              <a:off x="2320932" y="4620084"/>
              <a:ext cx="1107996" cy="369332"/>
            </a:xfrm>
            <a:prstGeom prst="rect">
              <a:avLst/>
            </a:prstGeom>
          </p:spPr>
          <p:txBody>
            <a:bodyPr wrap="none">
              <a:spAutoFit/>
            </a:bodyPr>
            <a:lstStyle/>
            <a:p>
              <a:pPr algn="ctr"/>
              <a:r>
                <a:rPr lang="zh-CN" altLang="en-US" b="1" dirty="0">
                  <a:solidFill>
                    <a:schemeClr val="bg1"/>
                  </a:solidFill>
                  <a:ea typeface="微软雅黑" panose="020B0503020204020204" pitchFamily="34" charset="-122"/>
                  <a:cs typeface="+mn-ea"/>
                  <a:sym typeface="+mn-lt"/>
                </a:rPr>
                <a:t>行业转型</a:t>
              </a:r>
              <a:endParaRPr lang="zh-CN" altLang="en-US" b="1" dirty="0">
                <a:solidFill>
                  <a:schemeClr val="bg1"/>
                </a:solidFill>
                <a:ea typeface="微软雅黑" panose="020B0503020204020204" pitchFamily="34" charset="-122"/>
                <a:cs typeface="+mn-ea"/>
                <a:sym typeface="+mn-lt"/>
              </a:endParaRPr>
            </a:p>
          </p:txBody>
        </p:sp>
        <p:sp>
          <p:nvSpPr>
            <p:cNvPr id="43" name="矩形 42"/>
            <p:cNvSpPr/>
            <p:nvPr/>
          </p:nvSpPr>
          <p:spPr>
            <a:xfrm>
              <a:off x="4614627" y="4496899"/>
              <a:ext cx="2723823" cy="369332"/>
            </a:xfrm>
            <a:prstGeom prst="rect">
              <a:avLst/>
            </a:prstGeom>
          </p:spPr>
          <p:txBody>
            <a:bodyPr wrap="none">
              <a:spAutoFit/>
            </a:bodyPr>
            <a:lstStyle/>
            <a:p>
              <a:pPr algn="ctr"/>
              <a:r>
                <a:rPr lang="zh-CN" altLang="en-US" dirty="0">
                  <a:solidFill>
                    <a:schemeClr val="bg1"/>
                  </a:solidFill>
                  <a:ea typeface="微软雅黑" panose="020B0503020204020204" pitchFamily="34" charset="-122"/>
                  <a:cs typeface="+mn-ea"/>
                  <a:sym typeface="+mn-lt"/>
                </a:rPr>
                <a:t>如何面对行业转型问题？</a:t>
              </a:r>
              <a:endParaRPr lang="zh-CN" altLang="en-US" dirty="0">
                <a:solidFill>
                  <a:schemeClr val="bg1"/>
                </a:solidFill>
                <a:ea typeface="微软雅黑" panose="020B0503020204020204" pitchFamily="34" charset="-122"/>
                <a:cs typeface="+mn-ea"/>
                <a:sym typeface="+mn-lt"/>
              </a:endParaRPr>
            </a:p>
          </p:txBody>
        </p:sp>
        <p:sp>
          <p:nvSpPr>
            <p:cNvPr id="44" name="矩形 43"/>
            <p:cNvSpPr/>
            <p:nvPr/>
          </p:nvSpPr>
          <p:spPr>
            <a:xfrm>
              <a:off x="4663352" y="4792750"/>
              <a:ext cx="3913676" cy="346249"/>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紧跟市场步伐，随机应变做出调整。</a:t>
              </a:r>
              <a:endParaRPr lang="zh-CN" altLang="en-US" sz="1200" dirty="0">
                <a:solidFill>
                  <a:schemeClr val="bg1"/>
                </a:solidFill>
                <a:ea typeface="微软雅黑" panose="020B0503020204020204" pitchFamily="34" charset="-122"/>
                <a:cs typeface="+mn-ea"/>
                <a:sym typeface="+mn-lt"/>
              </a:endParaRPr>
            </a:p>
          </p:txBody>
        </p:sp>
      </p:grpSp>
      <p:grpSp>
        <p:nvGrpSpPr>
          <p:cNvPr id="12" name="组合 11"/>
          <p:cNvGrpSpPr/>
          <p:nvPr/>
        </p:nvGrpSpPr>
        <p:grpSpPr>
          <a:xfrm>
            <a:off x="1111171" y="5391268"/>
            <a:ext cx="7507329" cy="726500"/>
            <a:chOff x="1111171" y="5391268"/>
            <a:chExt cx="7507329" cy="726500"/>
          </a:xfrm>
          <a:effectLst>
            <a:outerShdw blurRad="254000" dist="63500" dir="2700000" algn="tl" rotWithShape="0">
              <a:prstClr val="black">
                <a:alpha val="30000"/>
              </a:prstClr>
            </a:outerShdw>
          </a:effectLst>
        </p:grpSpPr>
        <p:sp>
          <p:nvSpPr>
            <p:cNvPr id="19" name="矩形 18"/>
            <p:cNvSpPr/>
            <p:nvPr/>
          </p:nvSpPr>
          <p:spPr>
            <a:xfrm>
              <a:off x="4607374" y="5392049"/>
              <a:ext cx="3243938" cy="72571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0" name="矩形 29"/>
            <p:cNvSpPr/>
            <p:nvPr/>
          </p:nvSpPr>
          <p:spPr>
            <a:xfrm>
              <a:off x="1111171" y="5530052"/>
              <a:ext cx="2973688" cy="46663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1" name="梯形 30"/>
            <p:cNvSpPr/>
            <p:nvPr/>
          </p:nvSpPr>
          <p:spPr>
            <a:xfrm rot="16200000">
              <a:off x="3985073" y="5491053"/>
              <a:ext cx="722086" cy="522515"/>
            </a:xfrm>
            <a:prstGeom prst="trapezoid">
              <a:avLst/>
            </a:prstGeom>
            <a:solidFill>
              <a:srgbClr val="050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45" name="矩形 44"/>
            <p:cNvSpPr/>
            <p:nvPr/>
          </p:nvSpPr>
          <p:spPr>
            <a:xfrm>
              <a:off x="2083004" y="5571658"/>
              <a:ext cx="1107996" cy="369332"/>
            </a:xfrm>
            <a:prstGeom prst="rect">
              <a:avLst/>
            </a:prstGeom>
          </p:spPr>
          <p:txBody>
            <a:bodyPr wrap="none">
              <a:spAutoFit/>
            </a:bodyPr>
            <a:lstStyle/>
            <a:p>
              <a:pPr algn="ctr"/>
              <a:r>
                <a:rPr lang="zh-CN" altLang="en-US" b="1" dirty="0">
                  <a:solidFill>
                    <a:schemeClr val="bg1"/>
                  </a:solidFill>
                  <a:ea typeface="微软雅黑" panose="020B0503020204020204" pitchFamily="34" charset="-122"/>
                  <a:cs typeface="+mn-ea"/>
                  <a:sym typeface="+mn-lt"/>
                </a:rPr>
                <a:t>恶意竞争</a:t>
              </a:r>
              <a:endParaRPr lang="zh-CN" altLang="en-US" b="1" dirty="0">
                <a:solidFill>
                  <a:schemeClr val="bg1"/>
                </a:solidFill>
                <a:ea typeface="微软雅黑" panose="020B0503020204020204" pitchFamily="34" charset="-122"/>
                <a:cs typeface="+mn-ea"/>
                <a:sym typeface="+mn-lt"/>
              </a:endParaRPr>
            </a:p>
          </p:txBody>
        </p:sp>
        <p:sp>
          <p:nvSpPr>
            <p:cNvPr id="46" name="矩形 45"/>
            <p:cNvSpPr/>
            <p:nvPr/>
          </p:nvSpPr>
          <p:spPr>
            <a:xfrm>
              <a:off x="4656099" y="5423073"/>
              <a:ext cx="2723824" cy="369332"/>
            </a:xfrm>
            <a:prstGeom prst="rect">
              <a:avLst/>
            </a:prstGeom>
          </p:spPr>
          <p:txBody>
            <a:bodyPr wrap="none">
              <a:spAutoFit/>
            </a:bodyPr>
            <a:lstStyle/>
            <a:p>
              <a:pPr algn="ctr"/>
              <a:r>
                <a:rPr lang="zh-CN" altLang="en-US" dirty="0">
                  <a:solidFill>
                    <a:schemeClr val="bg1"/>
                  </a:solidFill>
                  <a:ea typeface="微软雅黑" panose="020B0503020204020204" pitchFamily="34" charset="-122"/>
                  <a:cs typeface="+mn-ea"/>
                  <a:sym typeface="+mn-lt"/>
                </a:rPr>
                <a:t>如何面对恶意竞争问题？</a:t>
              </a:r>
              <a:endParaRPr lang="zh-CN" altLang="en-US" dirty="0">
                <a:solidFill>
                  <a:schemeClr val="bg1"/>
                </a:solidFill>
                <a:ea typeface="微软雅黑" panose="020B0503020204020204" pitchFamily="34" charset="-122"/>
                <a:cs typeface="+mn-ea"/>
                <a:sym typeface="+mn-lt"/>
              </a:endParaRPr>
            </a:p>
          </p:txBody>
        </p:sp>
        <p:sp>
          <p:nvSpPr>
            <p:cNvPr id="47" name="矩形 46"/>
            <p:cNvSpPr/>
            <p:nvPr/>
          </p:nvSpPr>
          <p:spPr>
            <a:xfrm>
              <a:off x="4704824" y="5718924"/>
              <a:ext cx="3913676" cy="346249"/>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保持行业领先地位，建立创新机制保持活力。</a:t>
              </a:r>
              <a:endParaRPr lang="zh-CN" altLang="en-US" sz="1200" dirty="0">
                <a:solidFill>
                  <a:schemeClr val="bg1"/>
                </a:solidFill>
                <a:ea typeface="微软雅黑" panose="020B0503020204020204" pitchFamily="34" charset="-122"/>
                <a:cs typeface="+mn-ea"/>
                <a:sym typeface="+mn-lt"/>
              </a:endParaRPr>
            </a:p>
          </p:txBody>
        </p:sp>
      </p:grpSp>
      <p:sp>
        <p:nvSpPr>
          <p:cNvPr id="50" name="任意多边形 49"/>
          <p:cNvSpPr/>
          <p:nvPr/>
        </p:nvSpPr>
        <p:spPr>
          <a:xfrm>
            <a:off x="8497007" y="-591251"/>
            <a:ext cx="4677138" cy="8641363"/>
          </a:xfrm>
          <a:custGeom>
            <a:avLst/>
            <a:gdLst/>
            <a:ahLst/>
            <a:cxnLst/>
            <a:rect l="l" t="t" r="r" b="b"/>
            <a:pathLst>
              <a:path w="3834333" h="7084218">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财务计划</a:t>
              </a:r>
              <a:endParaRPr lang="zh-CN" altLang="en-US" sz="3200" b="1" dirty="0">
                <a:solidFill>
                  <a:srgbClr val="0070C0"/>
                </a:solidFill>
                <a:ea typeface="微软雅黑" panose="020B0503020204020204" pitchFamily="34" charset="-122"/>
                <a:cs typeface="+mn-ea"/>
                <a:sym typeface="+mn-lt"/>
              </a:endParaRPr>
            </a:p>
          </p:txBody>
        </p:sp>
      </p:grpSp>
      <p:cxnSp>
        <p:nvCxnSpPr>
          <p:cNvPr id="8" name="直接连接符 7"/>
          <p:cNvCxnSpPr/>
          <p:nvPr/>
        </p:nvCxnSpPr>
        <p:spPr>
          <a:xfrm>
            <a:off x="6096000" y="1879600"/>
            <a:ext cx="0" cy="28575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441757" y="1439674"/>
            <a:ext cx="2476500" cy="342900"/>
            <a:chOff x="7563157" y="899755"/>
            <a:chExt cx="2476500" cy="342900"/>
          </a:xfrm>
          <a:effectLst>
            <a:outerShdw blurRad="254000" dist="63500" dir="2700000" algn="tl" rotWithShape="0">
              <a:prstClr val="black">
                <a:alpha val="30000"/>
              </a:prstClr>
            </a:outerShdw>
          </a:effectLst>
        </p:grpSpPr>
        <p:sp>
          <p:nvSpPr>
            <p:cNvPr id="16" name="矩形 15"/>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7" name="文本框 16"/>
            <p:cNvSpPr txBox="1"/>
            <p:nvPr/>
          </p:nvSpPr>
          <p:spPr>
            <a:xfrm>
              <a:off x="7563157" y="899755"/>
              <a:ext cx="2476500"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资金投入情况</a:t>
              </a:r>
              <a:endParaRPr lang="zh-CN" altLang="en-US" sz="1600" dirty="0">
                <a:solidFill>
                  <a:schemeClr val="bg1"/>
                </a:solidFill>
                <a:ea typeface="微软雅黑" panose="020B0503020204020204" pitchFamily="34" charset="-122"/>
                <a:cs typeface="+mn-ea"/>
                <a:sym typeface="+mn-lt"/>
              </a:endParaRPr>
            </a:p>
          </p:txBody>
        </p:sp>
      </p:grpSp>
      <p:grpSp>
        <p:nvGrpSpPr>
          <p:cNvPr id="19" name="组合 18"/>
          <p:cNvGrpSpPr/>
          <p:nvPr/>
        </p:nvGrpSpPr>
        <p:grpSpPr>
          <a:xfrm>
            <a:off x="7715250" y="1395055"/>
            <a:ext cx="2476500" cy="345892"/>
            <a:chOff x="7626350" y="899755"/>
            <a:chExt cx="2476500" cy="345892"/>
          </a:xfrm>
          <a:effectLst>
            <a:outerShdw blurRad="254000" dist="63500" dir="2700000" algn="tl" rotWithShape="0">
              <a:prstClr val="black">
                <a:alpha val="30000"/>
              </a:prstClr>
            </a:outerShdw>
          </a:effectLst>
        </p:grpSpPr>
        <p:sp>
          <p:nvSpPr>
            <p:cNvPr id="20" name="矩形 19"/>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1" name="文本框 20"/>
            <p:cNvSpPr txBox="1"/>
            <p:nvPr/>
          </p:nvSpPr>
          <p:spPr>
            <a:xfrm>
              <a:off x="7626350" y="907093"/>
              <a:ext cx="2476500" cy="338554"/>
            </a:xfrm>
            <a:prstGeom prst="rect">
              <a:avLst/>
            </a:prstGeom>
            <a:noFill/>
          </p:spPr>
          <p:txBody>
            <a:bodyPr wrap="square" rtlCol="0">
              <a:spAutoFit/>
            </a:bodyPr>
            <a:lstStyle/>
            <a:p>
              <a:pPr algn="ctr"/>
              <a:r>
                <a:rPr lang="zh-CN" altLang="en-US" sz="1600" dirty="0">
                  <a:solidFill>
                    <a:schemeClr val="bg1"/>
                  </a:solidFill>
                  <a:ea typeface="微软雅黑" panose="020B0503020204020204" pitchFamily="34" charset="-122"/>
                  <a:cs typeface="+mn-ea"/>
                  <a:sym typeface="+mn-lt"/>
                </a:rPr>
                <a:t>资金使用计划占比</a:t>
              </a:r>
              <a:endParaRPr lang="zh-CN" altLang="en-US" sz="1600" dirty="0">
                <a:solidFill>
                  <a:schemeClr val="bg1"/>
                </a:solidFill>
                <a:ea typeface="微软雅黑" panose="020B0503020204020204" pitchFamily="34" charset="-122"/>
                <a:cs typeface="+mn-ea"/>
                <a:sym typeface="+mn-lt"/>
              </a:endParaRPr>
            </a:p>
          </p:txBody>
        </p:sp>
      </p:grpSp>
      <p:grpSp>
        <p:nvGrpSpPr>
          <p:cNvPr id="3" name="组合 2"/>
          <p:cNvGrpSpPr/>
          <p:nvPr/>
        </p:nvGrpSpPr>
        <p:grpSpPr>
          <a:xfrm>
            <a:off x="1485900" y="2400300"/>
            <a:ext cx="3549650" cy="2146300"/>
            <a:chOff x="1485900" y="2400300"/>
            <a:chExt cx="3549650" cy="2146300"/>
          </a:xfrm>
          <a:effectLst>
            <a:outerShdw blurRad="254000" dist="63500" dir="2700000" algn="tl" rotWithShape="0">
              <a:prstClr val="black">
                <a:alpha val="30000"/>
              </a:prstClr>
            </a:outerShdw>
          </a:effectLst>
        </p:grpSpPr>
        <p:sp>
          <p:nvSpPr>
            <p:cNvPr id="9" name="椭圆 8"/>
            <p:cNvSpPr/>
            <p:nvPr/>
          </p:nvSpPr>
          <p:spPr>
            <a:xfrm>
              <a:off x="1485900" y="2400300"/>
              <a:ext cx="2146300" cy="21463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0" name="椭圆 9"/>
            <p:cNvSpPr/>
            <p:nvPr/>
          </p:nvSpPr>
          <p:spPr>
            <a:xfrm>
              <a:off x="3365500" y="3213100"/>
              <a:ext cx="1333500" cy="13335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2" name="文本框 21"/>
            <p:cNvSpPr txBox="1"/>
            <p:nvPr/>
          </p:nvSpPr>
          <p:spPr>
            <a:xfrm>
              <a:off x="1866900" y="3730595"/>
              <a:ext cx="1371600" cy="400110"/>
            </a:xfrm>
            <a:prstGeom prst="rect">
              <a:avLst/>
            </a:prstGeom>
            <a:noFill/>
          </p:spPr>
          <p:txBody>
            <a:bodyPr wrap="square" rtlCol="0">
              <a:spAutoFit/>
            </a:bodyPr>
            <a:lstStyle/>
            <a:p>
              <a:pPr algn="ctr"/>
              <a:r>
                <a:rPr lang="zh-CN" altLang="en-US" sz="2000" dirty="0">
                  <a:solidFill>
                    <a:schemeClr val="bg1"/>
                  </a:solidFill>
                  <a:ea typeface="微软雅黑" panose="020B0503020204020204" pitchFamily="34" charset="-122"/>
                  <a:cs typeface="+mn-ea"/>
                  <a:sym typeface="+mn-lt"/>
                </a:rPr>
                <a:t>第一期</a:t>
              </a:r>
              <a:endParaRPr lang="zh-CN" altLang="en-US" sz="2000" dirty="0">
                <a:solidFill>
                  <a:schemeClr val="bg1"/>
                </a:solidFill>
                <a:ea typeface="微软雅黑" panose="020B0503020204020204" pitchFamily="34" charset="-122"/>
                <a:cs typeface="+mn-ea"/>
                <a:sym typeface="+mn-lt"/>
              </a:endParaRPr>
            </a:p>
          </p:txBody>
        </p:sp>
        <p:sp>
          <p:nvSpPr>
            <p:cNvPr id="23" name="文本框 22"/>
            <p:cNvSpPr txBox="1"/>
            <p:nvPr/>
          </p:nvSpPr>
          <p:spPr>
            <a:xfrm>
              <a:off x="3340100" y="4006850"/>
              <a:ext cx="1371600" cy="369332"/>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第一期</a:t>
              </a:r>
              <a:endParaRPr lang="zh-CN" altLang="en-US" dirty="0">
                <a:solidFill>
                  <a:schemeClr val="bg1"/>
                </a:solidFill>
                <a:ea typeface="微软雅黑" panose="020B0503020204020204" pitchFamily="34" charset="-122"/>
                <a:cs typeface="+mn-ea"/>
                <a:sym typeface="+mn-lt"/>
              </a:endParaRPr>
            </a:p>
          </p:txBody>
        </p:sp>
        <p:sp>
          <p:nvSpPr>
            <p:cNvPr id="24" name="文本框 23"/>
            <p:cNvSpPr txBox="1"/>
            <p:nvPr/>
          </p:nvSpPr>
          <p:spPr>
            <a:xfrm>
              <a:off x="1587500" y="2926889"/>
              <a:ext cx="1968500" cy="769441"/>
            </a:xfrm>
            <a:prstGeom prst="rect">
              <a:avLst/>
            </a:prstGeom>
            <a:noFill/>
          </p:spPr>
          <p:txBody>
            <a:bodyPr wrap="square" rtlCol="0">
              <a:spAutoFit/>
            </a:bodyPr>
            <a:lstStyle/>
            <a:p>
              <a:pPr algn="ctr"/>
              <a:r>
                <a:rPr lang="en-US" altLang="zh-CN" sz="4400" dirty="0">
                  <a:solidFill>
                    <a:schemeClr val="bg1"/>
                  </a:solidFill>
                  <a:ea typeface="微软雅黑" panose="020B0503020204020204" pitchFamily="34" charset="-122"/>
                  <a:cs typeface="+mn-ea"/>
                  <a:sym typeface="+mn-lt"/>
                </a:rPr>
                <a:t>500</a:t>
              </a:r>
              <a:r>
                <a:rPr lang="zh-CN" altLang="en-US" sz="4400" dirty="0">
                  <a:solidFill>
                    <a:schemeClr val="bg1"/>
                  </a:solidFill>
                  <a:ea typeface="微软雅黑" panose="020B0503020204020204" pitchFamily="34" charset="-122"/>
                  <a:cs typeface="+mn-ea"/>
                  <a:sym typeface="+mn-lt"/>
                </a:rPr>
                <a:t>万</a:t>
              </a:r>
              <a:endParaRPr lang="zh-CN" altLang="en-US" sz="4400" dirty="0">
                <a:solidFill>
                  <a:schemeClr val="bg1"/>
                </a:solidFill>
                <a:ea typeface="微软雅黑" panose="020B0503020204020204" pitchFamily="34" charset="-122"/>
                <a:cs typeface="+mn-ea"/>
                <a:sym typeface="+mn-lt"/>
              </a:endParaRPr>
            </a:p>
          </p:txBody>
        </p:sp>
        <p:sp>
          <p:nvSpPr>
            <p:cNvPr id="25" name="文本框 24"/>
            <p:cNvSpPr txBox="1"/>
            <p:nvPr/>
          </p:nvSpPr>
          <p:spPr>
            <a:xfrm>
              <a:off x="3067050" y="3487519"/>
              <a:ext cx="1968500" cy="523220"/>
            </a:xfrm>
            <a:prstGeom prst="rect">
              <a:avLst/>
            </a:prstGeom>
            <a:noFill/>
          </p:spPr>
          <p:txBody>
            <a:bodyPr wrap="square" rtlCol="0">
              <a:spAutoFit/>
            </a:bodyPr>
            <a:lstStyle/>
            <a:p>
              <a:pPr algn="ctr"/>
              <a:r>
                <a:rPr lang="en-US" altLang="zh-CN" sz="2800" dirty="0">
                  <a:solidFill>
                    <a:schemeClr val="bg1"/>
                  </a:solidFill>
                  <a:ea typeface="微软雅黑" panose="020B0503020204020204" pitchFamily="34" charset="-122"/>
                  <a:cs typeface="+mn-ea"/>
                  <a:sym typeface="+mn-lt"/>
                </a:rPr>
                <a:t>200</a:t>
              </a:r>
              <a:r>
                <a:rPr lang="zh-CN" altLang="en-US" sz="2800" dirty="0">
                  <a:solidFill>
                    <a:schemeClr val="bg1"/>
                  </a:solidFill>
                  <a:ea typeface="微软雅黑" panose="020B0503020204020204" pitchFamily="34" charset="-122"/>
                  <a:cs typeface="+mn-ea"/>
                  <a:sym typeface="+mn-lt"/>
                </a:rPr>
                <a:t>万</a:t>
              </a:r>
              <a:endParaRPr lang="zh-CN" altLang="en-US" sz="2800" dirty="0">
                <a:solidFill>
                  <a:schemeClr val="bg1"/>
                </a:solidFill>
                <a:ea typeface="微软雅黑" panose="020B0503020204020204" pitchFamily="34" charset="-122"/>
                <a:cs typeface="+mn-ea"/>
                <a:sym typeface="+mn-lt"/>
              </a:endParaRPr>
            </a:p>
          </p:txBody>
        </p:sp>
        <p:cxnSp>
          <p:nvCxnSpPr>
            <p:cNvPr id="27" name="直接连接符 26"/>
            <p:cNvCxnSpPr/>
            <p:nvPr/>
          </p:nvCxnSpPr>
          <p:spPr>
            <a:xfrm>
              <a:off x="1778000" y="3651250"/>
              <a:ext cx="15875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670674" y="2028825"/>
            <a:ext cx="4524375" cy="3016250"/>
            <a:chOff x="6670674" y="2193925"/>
            <a:chExt cx="4524375" cy="3016250"/>
          </a:xfrm>
          <a:effectLst>
            <a:outerShdw blurRad="254000" dist="63500" dir="2700000" algn="tl" rotWithShape="0">
              <a:prstClr val="black">
                <a:alpha val="30000"/>
              </a:prstClr>
            </a:outerShdw>
          </a:effectLst>
        </p:grpSpPr>
        <p:graphicFrame>
          <p:nvGraphicFramePr>
            <p:cNvPr id="15" name="图表 14"/>
            <p:cNvGraphicFramePr/>
            <p:nvPr/>
          </p:nvGraphicFramePr>
          <p:xfrm>
            <a:off x="6670674" y="2193925"/>
            <a:ext cx="4524375" cy="3016250"/>
          </p:xfrm>
          <a:graphic>
            <a:graphicData uri="http://schemas.openxmlformats.org/drawingml/2006/chart">
              <c:chart xmlns:c="http://schemas.openxmlformats.org/drawingml/2006/chart" xmlns:r="http://schemas.openxmlformats.org/officeDocument/2006/relationships" r:id="rId1"/>
            </a:graphicData>
          </a:graphic>
        </p:graphicFrame>
        <p:sp>
          <p:nvSpPr>
            <p:cNvPr id="33" name="文本框 32"/>
            <p:cNvSpPr txBox="1"/>
            <p:nvPr/>
          </p:nvSpPr>
          <p:spPr>
            <a:xfrm>
              <a:off x="9702800" y="3470131"/>
              <a:ext cx="749300" cy="276999"/>
            </a:xfrm>
            <a:prstGeom prst="rect">
              <a:avLst/>
            </a:prstGeom>
            <a:noFill/>
          </p:spPr>
          <p:txBody>
            <a:bodyPr wrap="square" rtlCol="0">
              <a:spAutoFit/>
            </a:bodyPr>
            <a:lstStyle/>
            <a:p>
              <a:r>
                <a:rPr lang="en-US" altLang="zh-CN" sz="1200" dirty="0">
                  <a:solidFill>
                    <a:schemeClr val="bg1"/>
                  </a:solidFill>
                  <a:ea typeface="微软雅黑" panose="020B0503020204020204" pitchFamily="34" charset="-122"/>
                  <a:cs typeface="+mn-ea"/>
                  <a:sym typeface="+mn-lt"/>
                </a:rPr>
                <a:t>60%</a:t>
              </a:r>
              <a:endParaRPr lang="zh-CN" altLang="en-US" sz="1200" dirty="0">
                <a:solidFill>
                  <a:schemeClr val="bg1"/>
                </a:solidFill>
                <a:ea typeface="微软雅黑" panose="020B0503020204020204" pitchFamily="34" charset="-122"/>
                <a:cs typeface="+mn-ea"/>
                <a:sym typeface="+mn-lt"/>
              </a:endParaRPr>
            </a:p>
          </p:txBody>
        </p:sp>
        <p:sp>
          <p:nvSpPr>
            <p:cNvPr id="34" name="文本框 33"/>
            <p:cNvSpPr txBox="1"/>
            <p:nvPr/>
          </p:nvSpPr>
          <p:spPr>
            <a:xfrm>
              <a:off x="7937501" y="2801089"/>
              <a:ext cx="749300" cy="276999"/>
            </a:xfrm>
            <a:prstGeom prst="rect">
              <a:avLst/>
            </a:prstGeom>
            <a:noFill/>
          </p:spPr>
          <p:txBody>
            <a:bodyPr wrap="square" rtlCol="0">
              <a:spAutoFit/>
            </a:bodyPr>
            <a:lstStyle/>
            <a:p>
              <a:r>
                <a:rPr lang="en-US" altLang="zh-CN" sz="1200" dirty="0">
                  <a:solidFill>
                    <a:schemeClr val="bg1"/>
                  </a:solidFill>
                  <a:ea typeface="微软雅黑" panose="020B0503020204020204" pitchFamily="34" charset="-122"/>
                  <a:cs typeface="+mn-ea"/>
                  <a:sym typeface="+mn-lt"/>
                </a:rPr>
                <a:t>10%</a:t>
              </a:r>
              <a:endParaRPr lang="zh-CN" altLang="en-US" sz="1200" dirty="0">
                <a:solidFill>
                  <a:schemeClr val="bg1"/>
                </a:solidFill>
                <a:ea typeface="微软雅黑" panose="020B0503020204020204" pitchFamily="34" charset="-122"/>
                <a:cs typeface="+mn-ea"/>
                <a:sym typeface="+mn-lt"/>
              </a:endParaRPr>
            </a:p>
          </p:txBody>
        </p:sp>
        <p:sp>
          <p:nvSpPr>
            <p:cNvPr id="35" name="文本框 34"/>
            <p:cNvSpPr txBox="1"/>
            <p:nvPr/>
          </p:nvSpPr>
          <p:spPr>
            <a:xfrm>
              <a:off x="8445501" y="2477636"/>
              <a:ext cx="749300" cy="276999"/>
            </a:xfrm>
            <a:prstGeom prst="rect">
              <a:avLst/>
            </a:prstGeom>
            <a:noFill/>
          </p:spPr>
          <p:txBody>
            <a:bodyPr wrap="square" rtlCol="0">
              <a:spAutoFit/>
            </a:bodyPr>
            <a:lstStyle/>
            <a:p>
              <a:r>
                <a:rPr lang="en-US" altLang="zh-CN" sz="1200" dirty="0">
                  <a:solidFill>
                    <a:schemeClr val="bg1"/>
                  </a:solidFill>
                  <a:ea typeface="微软雅黑" panose="020B0503020204020204" pitchFamily="34" charset="-122"/>
                  <a:cs typeface="+mn-ea"/>
                  <a:sym typeface="+mn-lt"/>
                </a:rPr>
                <a:t>10%</a:t>
              </a:r>
              <a:endParaRPr lang="zh-CN" altLang="en-US" sz="1200" dirty="0">
                <a:solidFill>
                  <a:schemeClr val="bg1"/>
                </a:solidFill>
                <a:ea typeface="微软雅黑" panose="020B0503020204020204" pitchFamily="34" charset="-122"/>
                <a:cs typeface="+mn-ea"/>
                <a:sym typeface="+mn-lt"/>
              </a:endParaRPr>
            </a:p>
          </p:txBody>
        </p:sp>
        <p:sp>
          <p:nvSpPr>
            <p:cNvPr id="36" name="文本框 35"/>
            <p:cNvSpPr txBox="1"/>
            <p:nvPr/>
          </p:nvSpPr>
          <p:spPr>
            <a:xfrm>
              <a:off x="7715250" y="3674129"/>
              <a:ext cx="749300" cy="276999"/>
            </a:xfrm>
            <a:prstGeom prst="rect">
              <a:avLst/>
            </a:prstGeom>
            <a:noFill/>
          </p:spPr>
          <p:txBody>
            <a:bodyPr wrap="square" rtlCol="0">
              <a:spAutoFit/>
            </a:bodyPr>
            <a:lstStyle/>
            <a:p>
              <a:r>
                <a:rPr lang="en-US" altLang="zh-CN" sz="1200" dirty="0">
                  <a:solidFill>
                    <a:schemeClr val="bg1"/>
                  </a:solidFill>
                  <a:ea typeface="微软雅黑" panose="020B0503020204020204" pitchFamily="34" charset="-122"/>
                  <a:cs typeface="+mn-ea"/>
                  <a:sym typeface="+mn-lt"/>
                </a:rPr>
                <a:t>20%</a:t>
              </a:r>
              <a:endParaRPr lang="zh-CN" altLang="en-US" sz="1200" dirty="0">
                <a:solidFill>
                  <a:schemeClr val="bg1"/>
                </a:solidFill>
                <a:ea typeface="微软雅黑" panose="020B0503020204020204" pitchFamily="34" charset="-122"/>
                <a:cs typeface="+mn-ea"/>
                <a:sym typeface="+mn-lt"/>
              </a:endParaRPr>
            </a:p>
          </p:txBody>
        </p:sp>
        <p:grpSp>
          <p:nvGrpSpPr>
            <p:cNvPr id="38" name="Group 4"/>
            <p:cNvGrpSpPr>
              <a:grpSpLocks noChangeAspect="1"/>
            </p:cNvGrpSpPr>
            <p:nvPr/>
          </p:nvGrpSpPr>
          <p:grpSpPr bwMode="auto">
            <a:xfrm>
              <a:off x="8629649" y="3178874"/>
              <a:ext cx="606426" cy="734095"/>
              <a:chOff x="3688" y="1976"/>
              <a:chExt cx="304" cy="368"/>
            </a:xfrm>
          </p:grpSpPr>
          <p:sp>
            <p:nvSpPr>
              <p:cNvPr id="39" name="AutoShape 3"/>
              <p:cNvSpPr>
                <a:spLocks noChangeAspect="1" noChangeArrowheads="1" noTextEdit="1"/>
              </p:cNvSpPr>
              <p:nvPr/>
            </p:nvSpPr>
            <p:spPr bwMode="auto">
              <a:xfrm>
                <a:off x="3688" y="1976"/>
                <a:ext cx="3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40" name="Freeform 5"/>
              <p:cNvSpPr>
                <a:spLocks noEditPoints="1"/>
              </p:cNvSpPr>
              <p:nvPr/>
            </p:nvSpPr>
            <p:spPr bwMode="auto">
              <a:xfrm>
                <a:off x="3628" y="1969"/>
                <a:ext cx="424" cy="37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sp>
        <p:nvSpPr>
          <p:cNvPr id="41" name="矩形 40"/>
          <p:cNvSpPr/>
          <p:nvPr/>
        </p:nvSpPr>
        <p:spPr>
          <a:xfrm>
            <a:off x="1352550" y="5206772"/>
            <a:ext cx="3759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第一期投资将于</a:t>
            </a:r>
            <a:r>
              <a:rPr lang="en-US" altLang="zh-CN" sz="1200" dirty="0" smtClean="0">
                <a:solidFill>
                  <a:schemeClr val="tx1">
                    <a:lumMod val="65000"/>
                    <a:lumOff val="35000"/>
                  </a:schemeClr>
                </a:solidFill>
                <a:ea typeface="微软雅黑" panose="020B0503020204020204" pitchFamily="34" charset="-122"/>
                <a:cs typeface="+mn-ea"/>
                <a:sym typeface="+mn-lt"/>
              </a:rPr>
              <a:t>2018</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8</a:t>
            </a:r>
            <a:r>
              <a:rPr lang="zh-CN" altLang="en-US" sz="1200" dirty="0" smtClean="0">
                <a:solidFill>
                  <a:schemeClr val="tx1">
                    <a:lumMod val="65000"/>
                    <a:lumOff val="35000"/>
                  </a:schemeClr>
                </a:solidFill>
                <a:ea typeface="微软雅黑" panose="020B0503020204020204" pitchFamily="34" charset="-122"/>
                <a:cs typeface="+mn-ea"/>
                <a:sym typeface="+mn-lt"/>
              </a:rPr>
              <a:t>月</a:t>
            </a:r>
            <a:r>
              <a:rPr lang="en-US" altLang="zh-CN" sz="1200" dirty="0" smtClean="0">
                <a:solidFill>
                  <a:schemeClr val="tx1">
                    <a:lumMod val="65000"/>
                    <a:lumOff val="35000"/>
                  </a:schemeClr>
                </a:solidFill>
                <a:ea typeface="微软雅黑" panose="020B0503020204020204" pitchFamily="34" charset="-122"/>
                <a:cs typeface="+mn-ea"/>
                <a:sym typeface="+mn-lt"/>
              </a:rPr>
              <a:t>13</a:t>
            </a:r>
            <a:r>
              <a:rPr lang="zh-CN" altLang="en-US" sz="1200" dirty="0">
                <a:solidFill>
                  <a:schemeClr val="tx1">
                    <a:lumMod val="65000"/>
                    <a:lumOff val="35000"/>
                  </a:schemeClr>
                </a:solidFill>
                <a:ea typeface="微软雅黑" panose="020B0503020204020204" pitchFamily="34" charset="-122"/>
                <a:cs typeface="+mn-ea"/>
                <a:sym typeface="+mn-lt"/>
              </a:rPr>
              <a:t>日进入，用于</a:t>
            </a:r>
            <a:r>
              <a:rPr lang="en-US" altLang="zh-CN" sz="1200" dirty="0">
                <a:solidFill>
                  <a:schemeClr val="tx1">
                    <a:lumMod val="65000"/>
                    <a:lumOff val="35000"/>
                  </a:schemeClr>
                </a:solidFill>
                <a:ea typeface="微软雅黑" panose="020B0503020204020204" pitchFamily="34" charset="-122"/>
                <a:cs typeface="+mn-ea"/>
                <a:sym typeface="+mn-lt"/>
              </a:rPr>
              <a:t>XXX</a:t>
            </a:r>
            <a:r>
              <a:rPr lang="zh-CN" altLang="en-US" sz="1200" dirty="0">
                <a:solidFill>
                  <a:schemeClr val="tx1">
                    <a:lumMod val="65000"/>
                    <a:lumOff val="35000"/>
                  </a:schemeClr>
                </a:solidFill>
                <a:ea typeface="微软雅黑" panose="020B0503020204020204" pitchFamily="34" charset="-122"/>
                <a:cs typeface="+mn-ea"/>
                <a:sym typeface="+mn-lt"/>
              </a:rPr>
              <a:t>开发与推广，第二期预计将</a:t>
            </a:r>
            <a:r>
              <a:rPr lang="en-US" altLang="zh-CN" sz="1200" dirty="0" smtClean="0">
                <a:solidFill>
                  <a:schemeClr val="tx1">
                    <a:lumMod val="65000"/>
                    <a:lumOff val="35000"/>
                  </a:schemeClr>
                </a:solidFill>
                <a:ea typeface="微软雅黑" panose="020B0503020204020204" pitchFamily="34" charset="-122"/>
                <a:cs typeface="+mn-ea"/>
                <a:sym typeface="+mn-lt"/>
              </a:rPr>
              <a:t>2019</a:t>
            </a:r>
            <a:r>
              <a:rPr lang="zh-CN" altLang="en-US" sz="1200" dirty="0" smtClean="0">
                <a:solidFill>
                  <a:schemeClr val="tx1">
                    <a:lumMod val="65000"/>
                    <a:lumOff val="35000"/>
                  </a:schemeClr>
                </a:solidFill>
                <a:ea typeface="微软雅黑" panose="020B0503020204020204" pitchFamily="34" charset="-122"/>
                <a:cs typeface="+mn-ea"/>
                <a:sym typeface="+mn-lt"/>
              </a:rPr>
              <a:t>年</a:t>
            </a:r>
            <a:r>
              <a:rPr lang="en-US" altLang="zh-CN" sz="1200" dirty="0">
                <a:solidFill>
                  <a:schemeClr val="tx1">
                    <a:lumMod val="65000"/>
                    <a:lumOff val="35000"/>
                  </a:schemeClr>
                </a:solidFill>
                <a:ea typeface="微软雅黑" panose="020B0503020204020204" pitchFamily="34" charset="-122"/>
                <a:cs typeface="+mn-ea"/>
                <a:sym typeface="+mn-lt"/>
              </a:rPr>
              <a:t>3</a:t>
            </a:r>
            <a:r>
              <a:rPr lang="zh-CN" altLang="en-US" sz="1200" dirty="0">
                <a:solidFill>
                  <a:schemeClr val="tx1">
                    <a:lumMod val="65000"/>
                    <a:lumOff val="35000"/>
                  </a:schemeClr>
                </a:solidFill>
                <a:ea typeface="微软雅黑" panose="020B0503020204020204" pitchFamily="34" charset="-122"/>
                <a:cs typeface="+mn-ea"/>
                <a:sym typeface="+mn-lt"/>
              </a:rPr>
              <a:t>月</a:t>
            </a:r>
            <a:r>
              <a:rPr lang="en-US" altLang="zh-CN" sz="1200" dirty="0">
                <a:solidFill>
                  <a:schemeClr val="tx1">
                    <a:lumMod val="65000"/>
                    <a:lumOff val="35000"/>
                  </a:schemeClr>
                </a:solidFill>
                <a:ea typeface="微软雅黑" panose="020B0503020204020204" pitchFamily="34" charset="-122"/>
                <a:cs typeface="+mn-ea"/>
                <a:sym typeface="+mn-lt"/>
              </a:rPr>
              <a:t>1</a:t>
            </a:r>
            <a:r>
              <a:rPr lang="zh-CN" altLang="en-US" sz="1200" dirty="0">
                <a:solidFill>
                  <a:schemeClr val="tx1">
                    <a:lumMod val="65000"/>
                    <a:lumOff val="35000"/>
                  </a:schemeClr>
                </a:solidFill>
                <a:ea typeface="微软雅黑" panose="020B0503020204020204" pitchFamily="34" charset="-122"/>
                <a:cs typeface="+mn-ea"/>
                <a:sym typeface="+mn-lt"/>
              </a:rPr>
              <a:t>日进入，具体占比视第一期财务状况决定。</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
        <p:nvSpPr>
          <p:cNvPr id="42" name="矩形 41"/>
          <p:cNvSpPr/>
          <p:nvPr/>
        </p:nvSpPr>
        <p:spPr>
          <a:xfrm>
            <a:off x="6733778" y="5301782"/>
            <a:ext cx="4398168"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ea typeface="微软雅黑" panose="020B0503020204020204" pitchFamily="34" charset="-122"/>
                <a:cs typeface="+mn-ea"/>
                <a:sym typeface="+mn-lt"/>
              </a:rPr>
              <a:t>     </a:t>
            </a:r>
            <a:r>
              <a:rPr lang="zh-CN" altLang="en-US" sz="1200" dirty="0">
                <a:solidFill>
                  <a:schemeClr val="tx1">
                    <a:lumMod val="65000"/>
                    <a:lumOff val="35000"/>
                  </a:schemeClr>
                </a:solidFill>
                <a:ea typeface="微软雅黑" panose="020B0503020204020204" pitchFamily="34" charset="-122"/>
                <a:cs typeface="+mn-ea"/>
                <a:sym typeface="+mn-lt"/>
              </a:rPr>
              <a:t>第一期投资将主要用在以下方面：技术开发占比为</a:t>
            </a:r>
            <a:r>
              <a:rPr lang="en-US" altLang="zh-CN" sz="1200" dirty="0">
                <a:solidFill>
                  <a:schemeClr val="tx1">
                    <a:lumMod val="65000"/>
                    <a:lumOff val="35000"/>
                  </a:schemeClr>
                </a:solidFill>
                <a:ea typeface="微软雅黑" panose="020B0503020204020204" pitchFamily="34" charset="-122"/>
                <a:cs typeface="+mn-ea"/>
                <a:sym typeface="+mn-lt"/>
              </a:rPr>
              <a:t>60%</a:t>
            </a:r>
            <a:r>
              <a:rPr lang="zh-CN" altLang="en-US" sz="1200" dirty="0">
                <a:solidFill>
                  <a:schemeClr val="tx1">
                    <a:lumMod val="65000"/>
                    <a:lumOff val="35000"/>
                  </a:schemeClr>
                </a:solidFill>
                <a:ea typeface="微软雅黑" panose="020B0503020204020204" pitchFamily="34" charset="-122"/>
                <a:cs typeface="+mn-ea"/>
                <a:sym typeface="+mn-lt"/>
              </a:rPr>
              <a:t>、推广拓展占比为</a:t>
            </a:r>
            <a:r>
              <a:rPr lang="en-US" altLang="zh-CN" sz="1200" dirty="0">
                <a:solidFill>
                  <a:schemeClr val="tx1">
                    <a:lumMod val="65000"/>
                    <a:lumOff val="35000"/>
                  </a:schemeClr>
                </a:solidFill>
                <a:ea typeface="微软雅黑" panose="020B0503020204020204" pitchFamily="34" charset="-122"/>
                <a:cs typeface="+mn-ea"/>
                <a:sym typeface="+mn-lt"/>
              </a:rPr>
              <a:t>20%</a:t>
            </a:r>
            <a:r>
              <a:rPr lang="zh-CN" altLang="en-US" sz="1200" dirty="0">
                <a:solidFill>
                  <a:schemeClr val="tx1">
                    <a:lumMod val="65000"/>
                    <a:lumOff val="35000"/>
                  </a:schemeClr>
                </a:solidFill>
                <a:ea typeface="微软雅黑" panose="020B0503020204020204" pitchFamily="34" charset="-122"/>
                <a:cs typeface="+mn-ea"/>
                <a:sym typeface="+mn-lt"/>
              </a:rPr>
              <a:t>、设计成本占比</a:t>
            </a:r>
            <a:r>
              <a:rPr lang="en-US" altLang="zh-CN" sz="1200" dirty="0">
                <a:solidFill>
                  <a:schemeClr val="tx1">
                    <a:lumMod val="65000"/>
                    <a:lumOff val="35000"/>
                  </a:schemeClr>
                </a:solidFill>
                <a:ea typeface="微软雅黑" panose="020B0503020204020204" pitchFamily="34" charset="-122"/>
                <a:cs typeface="+mn-ea"/>
                <a:sym typeface="+mn-lt"/>
              </a:rPr>
              <a:t>10%</a:t>
            </a:r>
            <a:r>
              <a:rPr lang="zh-CN" altLang="en-US" sz="1200" dirty="0">
                <a:solidFill>
                  <a:schemeClr val="tx1">
                    <a:lumMod val="65000"/>
                    <a:lumOff val="35000"/>
                  </a:schemeClr>
                </a:solidFill>
                <a:ea typeface="微软雅黑" panose="020B0503020204020204" pitchFamily="34" charset="-122"/>
                <a:cs typeface="+mn-ea"/>
                <a:sym typeface="+mn-lt"/>
              </a:rPr>
              <a:t>、人力占比</a:t>
            </a:r>
            <a:r>
              <a:rPr lang="en-US" altLang="zh-CN" sz="1200" dirty="0">
                <a:solidFill>
                  <a:schemeClr val="tx1">
                    <a:lumMod val="65000"/>
                    <a:lumOff val="35000"/>
                  </a:schemeClr>
                </a:solidFill>
                <a:ea typeface="微软雅黑" panose="020B0503020204020204" pitchFamily="34" charset="-122"/>
                <a:cs typeface="+mn-ea"/>
                <a:sym typeface="+mn-lt"/>
              </a:rPr>
              <a:t>10%</a:t>
            </a:r>
            <a:r>
              <a:rPr lang="zh-CN" altLang="en-US" sz="1200" dirty="0">
                <a:solidFill>
                  <a:schemeClr val="tx1">
                    <a:lumMod val="65000"/>
                    <a:lumOff val="35000"/>
                  </a:schemeClr>
                </a:solidFill>
                <a:ea typeface="微软雅黑" panose="020B0503020204020204" pitchFamily="34" charset="-122"/>
                <a:cs typeface="+mn-ea"/>
                <a:sym typeface="+mn-lt"/>
              </a:rPr>
              <a:t>。</a:t>
            </a:r>
            <a:endParaRPr lang="zh-CN" altLang="en-US" sz="12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40380"/>
            <a:ext cx="2616200" cy="584775"/>
            <a:chOff x="0" y="340380"/>
            <a:chExt cx="2616200" cy="584775"/>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40380"/>
              <a:ext cx="2597150" cy="584775"/>
            </a:xfrm>
            <a:prstGeom prst="rect">
              <a:avLst/>
            </a:prstGeom>
            <a:noFill/>
          </p:spPr>
          <p:txBody>
            <a:bodyPr wrap="square" rtlCol="0">
              <a:spAutoFit/>
            </a:bodyPr>
            <a:lstStyle/>
            <a:p>
              <a:pPr algn="ctr"/>
              <a:r>
                <a:rPr lang="en-US" altLang="zh-CN" sz="3200" b="1" dirty="0">
                  <a:solidFill>
                    <a:srgbClr val="0070C0"/>
                  </a:solidFill>
                  <a:ea typeface="微软雅黑" panose="020B0503020204020204" pitchFamily="34" charset="-122"/>
                  <a:cs typeface="+mn-ea"/>
                  <a:sym typeface="+mn-lt"/>
                </a:rPr>
                <a:t>SWOT</a:t>
              </a:r>
              <a:r>
                <a:rPr lang="zh-CN" altLang="en-US" sz="3200" b="1" dirty="0">
                  <a:solidFill>
                    <a:srgbClr val="0070C0"/>
                  </a:solidFill>
                  <a:ea typeface="微软雅黑" panose="020B0503020204020204" pitchFamily="34" charset="-122"/>
                  <a:cs typeface="+mn-ea"/>
                  <a:sym typeface="+mn-lt"/>
                </a:rPr>
                <a:t>分析</a:t>
              </a:r>
              <a:endParaRPr lang="zh-CN" altLang="en-US" sz="3200" b="1" dirty="0">
                <a:solidFill>
                  <a:srgbClr val="0070C0"/>
                </a:solidFill>
                <a:ea typeface="微软雅黑" panose="020B0503020204020204" pitchFamily="34" charset="-122"/>
                <a:cs typeface="+mn-ea"/>
                <a:sym typeface="+mn-lt"/>
              </a:endParaRPr>
            </a:p>
          </p:txBody>
        </p:sp>
      </p:grpSp>
      <p:grpSp>
        <p:nvGrpSpPr>
          <p:cNvPr id="36" name="组合 35"/>
          <p:cNvGrpSpPr/>
          <p:nvPr/>
        </p:nvGrpSpPr>
        <p:grpSpPr>
          <a:xfrm>
            <a:off x="1350963" y="1739900"/>
            <a:ext cx="9390062" cy="3932595"/>
            <a:chOff x="1350963" y="1765300"/>
            <a:chExt cx="9390062" cy="3932595"/>
          </a:xfrm>
          <a:effectLst>
            <a:outerShdw blurRad="254000" dist="63500" dir="2700000" algn="tl" rotWithShape="0">
              <a:prstClr val="black">
                <a:alpha val="30000"/>
              </a:prstClr>
            </a:outerShdw>
          </a:effectLst>
        </p:grpSpPr>
        <p:sp>
          <p:nvSpPr>
            <p:cNvPr id="6" name="矩形 5"/>
            <p:cNvSpPr/>
            <p:nvPr/>
          </p:nvSpPr>
          <p:spPr>
            <a:xfrm>
              <a:off x="1460500" y="1765300"/>
              <a:ext cx="4610100" cy="196850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7" name="矩形 6"/>
            <p:cNvSpPr/>
            <p:nvPr/>
          </p:nvSpPr>
          <p:spPr>
            <a:xfrm>
              <a:off x="6070600" y="3729395"/>
              <a:ext cx="4610100" cy="1968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 name="矩形 7"/>
            <p:cNvSpPr/>
            <p:nvPr/>
          </p:nvSpPr>
          <p:spPr>
            <a:xfrm>
              <a:off x="6070600" y="1765300"/>
              <a:ext cx="4610100" cy="1968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a:off x="1460500" y="3729395"/>
              <a:ext cx="4610100" cy="196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0" name="等腰三角形 9"/>
            <p:cNvSpPr/>
            <p:nvPr/>
          </p:nvSpPr>
          <p:spPr>
            <a:xfrm rot="5400000">
              <a:off x="5372100" y="2603500"/>
              <a:ext cx="1689100" cy="292100"/>
            </a:xfrm>
            <a:prstGeom prst="triangl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2" name="等腰三角形 11"/>
            <p:cNvSpPr/>
            <p:nvPr/>
          </p:nvSpPr>
          <p:spPr>
            <a:xfrm rot="10800000">
              <a:off x="7531100" y="3729395"/>
              <a:ext cx="1689100" cy="292100"/>
            </a:xfrm>
            <a:prstGeom prst="triangl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3" name="等腰三角形 12"/>
            <p:cNvSpPr/>
            <p:nvPr/>
          </p:nvSpPr>
          <p:spPr>
            <a:xfrm rot="16200000">
              <a:off x="5080000" y="4573945"/>
              <a:ext cx="1689100" cy="2921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4" name="等腰三角形 13"/>
            <p:cNvSpPr/>
            <p:nvPr/>
          </p:nvSpPr>
          <p:spPr>
            <a:xfrm>
              <a:off x="2921000" y="3437295"/>
              <a:ext cx="1689100" cy="292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5" name="文本框 14"/>
            <p:cNvSpPr txBox="1"/>
            <p:nvPr/>
          </p:nvSpPr>
          <p:spPr>
            <a:xfrm>
              <a:off x="1350963" y="2099746"/>
              <a:ext cx="1231900" cy="1200329"/>
            </a:xfrm>
            <a:prstGeom prst="rect">
              <a:avLst/>
            </a:prstGeom>
            <a:noFill/>
          </p:spPr>
          <p:txBody>
            <a:bodyPr wrap="square" rtlCol="0">
              <a:spAutoFit/>
            </a:bodyPr>
            <a:lstStyle/>
            <a:p>
              <a:pPr algn="ctr"/>
              <a:r>
                <a:rPr lang="en-US" altLang="zh-CN" sz="7200" dirty="0">
                  <a:solidFill>
                    <a:schemeClr val="bg1"/>
                  </a:solidFill>
                  <a:ea typeface="微软雅黑" panose="020B0503020204020204" pitchFamily="34" charset="-122"/>
                  <a:cs typeface="+mn-ea"/>
                  <a:sym typeface="+mn-lt"/>
                </a:rPr>
                <a:t>S</a:t>
              </a:r>
              <a:endParaRPr lang="zh-CN" altLang="en-US" sz="7200" dirty="0">
                <a:solidFill>
                  <a:schemeClr val="bg1"/>
                </a:solidFill>
                <a:ea typeface="微软雅黑" panose="020B0503020204020204" pitchFamily="34" charset="-122"/>
                <a:cs typeface="+mn-ea"/>
                <a:sym typeface="+mn-lt"/>
              </a:endParaRPr>
            </a:p>
          </p:txBody>
        </p:sp>
        <p:sp>
          <p:nvSpPr>
            <p:cNvPr id="16" name="文本框 15"/>
            <p:cNvSpPr txBox="1"/>
            <p:nvPr/>
          </p:nvSpPr>
          <p:spPr>
            <a:xfrm>
              <a:off x="9509125" y="2202576"/>
              <a:ext cx="1231900" cy="1200329"/>
            </a:xfrm>
            <a:prstGeom prst="rect">
              <a:avLst/>
            </a:prstGeom>
            <a:noFill/>
          </p:spPr>
          <p:txBody>
            <a:bodyPr wrap="square" rtlCol="0">
              <a:spAutoFit/>
            </a:bodyPr>
            <a:lstStyle/>
            <a:p>
              <a:r>
                <a:rPr lang="en-US" altLang="zh-CN" sz="7200" dirty="0">
                  <a:solidFill>
                    <a:schemeClr val="bg1"/>
                  </a:solidFill>
                  <a:ea typeface="微软雅黑" panose="020B0503020204020204" pitchFamily="34" charset="-122"/>
                  <a:cs typeface="+mn-ea"/>
                  <a:sym typeface="+mn-lt"/>
                </a:rPr>
                <a:t>W</a:t>
              </a:r>
              <a:endParaRPr lang="zh-CN" altLang="en-US" sz="7200" dirty="0">
                <a:solidFill>
                  <a:schemeClr val="bg1"/>
                </a:solidFill>
                <a:ea typeface="微软雅黑" panose="020B0503020204020204" pitchFamily="34" charset="-122"/>
                <a:cs typeface="+mn-ea"/>
                <a:sym typeface="+mn-lt"/>
              </a:endParaRPr>
            </a:p>
          </p:txBody>
        </p:sp>
        <p:sp>
          <p:nvSpPr>
            <p:cNvPr id="17" name="文本框 16"/>
            <p:cNvSpPr txBox="1"/>
            <p:nvPr/>
          </p:nvSpPr>
          <p:spPr>
            <a:xfrm>
              <a:off x="9483725" y="4157046"/>
              <a:ext cx="1231900"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a:latin typeface="+mn-lt"/>
                  <a:cs typeface="+mn-ea"/>
                  <a:sym typeface="+mn-lt"/>
                </a:rPr>
                <a:t>T</a:t>
              </a:r>
              <a:endParaRPr lang="zh-CN" altLang="en-US" dirty="0">
                <a:latin typeface="+mn-lt"/>
                <a:cs typeface="+mn-ea"/>
                <a:sym typeface="+mn-lt"/>
              </a:endParaRPr>
            </a:p>
          </p:txBody>
        </p:sp>
        <p:sp>
          <p:nvSpPr>
            <p:cNvPr id="18" name="文本框 17"/>
            <p:cNvSpPr txBox="1"/>
            <p:nvPr/>
          </p:nvSpPr>
          <p:spPr>
            <a:xfrm>
              <a:off x="1385888" y="4207957"/>
              <a:ext cx="1231900" cy="1200329"/>
            </a:xfrm>
            <a:prstGeom prst="rect">
              <a:avLst/>
            </a:prstGeom>
            <a:noFill/>
          </p:spPr>
          <p:txBody>
            <a:bodyPr wrap="square" rtlCol="0">
              <a:spAutoFit/>
            </a:bodyPr>
            <a:lstStyle/>
            <a:p>
              <a:pPr algn="ctr"/>
              <a:r>
                <a:rPr lang="en-US" altLang="zh-CN" sz="7200" dirty="0">
                  <a:solidFill>
                    <a:schemeClr val="bg1"/>
                  </a:solidFill>
                  <a:ea typeface="微软雅黑" panose="020B0503020204020204" pitchFamily="34" charset="-122"/>
                  <a:cs typeface="+mn-ea"/>
                  <a:sym typeface="+mn-lt"/>
                </a:rPr>
                <a:t>O</a:t>
              </a:r>
              <a:endParaRPr lang="zh-CN" altLang="en-US" sz="7200" dirty="0">
                <a:solidFill>
                  <a:schemeClr val="bg1"/>
                </a:solidFill>
                <a:ea typeface="微软雅黑" panose="020B0503020204020204" pitchFamily="34" charset="-122"/>
                <a:cs typeface="+mn-ea"/>
                <a:sym typeface="+mn-lt"/>
              </a:endParaRPr>
            </a:p>
          </p:txBody>
        </p:sp>
        <p:sp>
          <p:nvSpPr>
            <p:cNvPr id="21" name="矩形 20"/>
            <p:cNvSpPr/>
            <p:nvPr/>
          </p:nvSpPr>
          <p:spPr>
            <a:xfrm>
              <a:off x="2736850" y="1916351"/>
              <a:ext cx="2495550" cy="515526"/>
            </a:xfrm>
            <a:prstGeom prst="rect">
              <a:avLst/>
            </a:prstGeom>
            <a:noFill/>
          </p:spPr>
          <p:txBody>
            <a:bodyPr wrap="square" rtlCol="0">
              <a:spAutoFit/>
            </a:bodyPr>
            <a:lstStyle/>
            <a:p>
              <a:pPr>
                <a:lnSpc>
                  <a:spcPct val="150000"/>
                </a:lnSpc>
              </a:pPr>
              <a:r>
                <a:rPr lang="zh-CN" altLang="en-US" sz="2000" dirty="0">
                  <a:solidFill>
                    <a:schemeClr val="bg1"/>
                  </a:solidFill>
                  <a:ea typeface="微软雅黑" panose="020B0503020204020204" pitchFamily="34" charset="-122"/>
                  <a:cs typeface="+mn-ea"/>
                  <a:sym typeface="+mn-lt"/>
                </a:rPr>
                <a:t>我们的优势有哪些？</a:t>
              </a:r>
              <a:endParaRPr lang="zh-CN" altLang="en-US" sz="2000" dirty="0">
                <a:solidFill>
                  <a:schemeClr val="bg1"/>
                </a:solidFill>
                <a:ea typeface="微软雅黑" panose="020B0503020204020204" pitchFamily="34" charset="-122"/>
                <a:cs typeface="+mn-ea"/>
                <a:sym typeface="+mn-lt"/>
              </a:endParaRPr>
            </a:p>
          </p:txBody>
        </p:sp>
        <p:sp>
          <p:nvSpPr>
            <p:cNvPr id="22" name="矩形 21"/>
            <p:cNvSpPr/>
            <p:nvPr/>
          </p:nvSpPr>
          <p:spPr>
            <a:xfrm>
              <a:off x="6699250" y="1854160"/>
              <a:ext cx="2495550" cy="515526"/>
            </a:xfrm>
            <a:prstGeom prst="rect">
              <a:avLst/>
            </a:prstGeom>
            <a:noFill/>
          </p:spPr>
          <p:txBody>
            <a:bodyPr wrap="square" rtlCol="0">
              <a:spAutoFit/>
            </a:bodyPr>
            <a:lstStyle/>
            <a:p>
              <a:pPr>
                <a:lnSpc>
                  <a:spcPct val="150000"/>
                </a:lnSpc>
              </a:pPr>
              <a:r>
                <a:rPr lang="zh-CN" altLang="en-US" sz="2000" dirty="0">
                  <a:solidFill>
                    <a:schemeClr val="bg1"/>
                  </a:solidFill>
                  <a:ea typeface="微软雅黑" panose="020B0503020204020204" pitchFamily="34" charset="-122"/>
                  <a:cs typeface="+mn-ea"/>
                  <a:sym typeface="+mn-lt"/>
                </a:rPr>
                <a:t>我们的劣势有哪些？</a:t>
              </a:r>
              <a:endParaRPr lang="zh-CN" altLang="en-US" sz="2000" dirty="0">
                <a:solidFill>
                  <a:schemeClr val="bg1"/>
                </a:solidFill>
                <a:ea typeface="微软雅黑" panose="020B0503020204020204" pitchFamily="34" charset="-122"/>
                <a:cs typeface="+mn-ea"/>
                <a:sym typeface="+mn-lt"/>
              </a:endParaRPr>
            </a:p>
          </p:txBody>
        </p:sp>
        <p:sp>
          <p:nvSpPr>
            <p:cNvPr id="23" name="矩形 22"/>
            <p:cNvSpPr/>
            <p:nvPr/>
          </p:nvSpPr>
          <p:spPr>
            <a:xfrm>
              <a:off x="2692400" y="5010547"/>
              <a:ext cx="2495550" cy="515526"/>
            </a:xfrm>
            <a:prstGeom prst="rect">
              <a:avLst/>
            </a:prstGeom>
            <a:noFill/>
          </p:spPr>
          <p:txBody>
            <a:bodyPr wrap="square" rtlCol="0">
              <a:spAutoFit/>
            </a:bodyPr>
            <a:lstStyle/>
            <a:p>
              <a:pPr>
                <a:lnSpc>
                  <a:spcPct val="150000"/>
                </a:lnSpc>
              </a:pPr>
              <a:r>
                <a:rPr lang="zh-CN" altLang="en-US" sz="2000" dirty="0">
                  <a:solidFill>
                    <a:schemeClr val="bg1"/>
                  </a:solidFill>
                  <a:ea typeface="微软雅黑" panose="020B0503020204020204" pitchFamily="34" charset="-122"/>
                  <a:cs typeface="+mn-ea"/>
                  <a:sym typeface="+mn-lt"/>
                </a:rPr>
                <a:t>我们的机会有哪些？</a:t>
              </a:r>
              <a:endParaRPr lang="zh-CN" altLang="en-US" sz="2000" dirty="0">
                <a:solidFill>
                  <a:schemeClr val="bg1"/>
                </a:solidFill>
                <a:ea typeface="微软雅黑" panose="020B0503020204020204" pitchFamily="34" charset="-122"/>
                <a:cs typeface="+mn-ea"/>
                <a:sym typeface="+mn-lt"/>
              </a:endParaRPr>
            </a:p>
          </p:txBody>
        </p:sp>
        <p:sp>
          <p:nvSpPr>
            <p:cNvPr id="24" name="矩形 23"/>
            <p:cNvSpPr/>
            <p:nvPr/>
          </p:nvSpPr>
          <p:spPr>
            <a:xfrm>
              <a:off x="6661150" y="5010547"/>
              <a:ext cx="2495550" cy="515526"/>
            </a:xfrm>
            <a:prstGeom prst="rect">
              <a:avLst/>
            </a:prstGeom>
            <a:noFill/>
          </p:spPr>
          <p:txBody>
            <a:bodyPr wrap="square" rtlCol="0">
              <a:spAutoFit/>
            </a:bodyPr>
            <a:lstStyle/>
            <a:p>
              <a:pPr>
                <a:lnSpc>
                  <a:spcPct val="150000"/>
                </a:lnSpc>
              </a:pPr>
              <a:r>
                <a:rPr lang="zh-CN" altLang="en-US" sz="2000" dirty="0">
                  <a:solidFill>
                    <a:schemeClr val="bg1"/>
                  </a:solidFill>
                  <a:ea typeface="微软雅黑" panose="020B0503020204020204" pitchFamily="34" charset="-122"/>
                  <a:cs typeface="+mn-ea"/>
                  <a:sym typeface="+mn-lt"/>
                </a:rPr>
                <a:t>我们的威胁有哪些？</a:t>
              </a:r>
              <a:endParaRPr lang="zh-CN" altLang="en-US" sz="2000" dirty="0">
                <a:solidFill>
                  <a:schemeClr val="bg1"/>
                </a:solidFill>
                <a:ea typeface="微软雅黑" panose="020B0503020204020204" pitchFamily="34" charset="-122"/>
                <a:cs typeface="+mn-ea"/>
                <a:sym typeface="+mn-lt"/>
              </a:endParaRPr>
            </a:p>
          </p:txBody>
        </p:sp>
        <p:sp>
          <p:nvSpPr>
            <p:cNvPr id="26" name="矩形 25"/>
            <p:cNvSpPr/>
            <p:nvPr/>
          </p:nvSpPr>
          <p:spPr>
            <a:xfrm>
              <a:off x="6378575" y="2479575"/>
              <a:ext cx="3213100"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企业决策层只重视当前战术和策略，忽视长远战略，湮没在日常经营性事物中，不能统观大局。</a:t>
              </a:r>
              <a:endParaRPr lang="zh-CN" altLang="en-US" sz="1200" dirty="0">
                <a:solidFill>
                  <a:schemeClr val="bg1"/>
                </a:solidFill>
                <a:ea typeface="微软雅黑" panose="020B0503020204020204" pitchFamily="34" charset="-122"/>
                <a:cs typeface="+mn-ea"/>
                <a:sym typeface="+mn-lt"/>
              </a:endParaRPr>
            </a:p>
          </p:txBody>
        </p:sp>
        <p:sp>
          <p:nvSpPr>
            <p:cNvPr id="27" name="矩形 26"/>
            <p:cNvSpPr/>
            <p:nvPr/>
          </p:nvSpPr>
          <p:spPr>
            <a:xfrm>
              <a:off x="2428875" y="2509560"/>
              <a:ext cx="3397250"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在保留原有大部分</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业务和实现业绩稳步增长的同时，继承了绝大部分的客户资源、保持良好的客户关系，在市场上占领了绝对的优势。</a:t>
              </a:r>
              <a:endParaRPr lang="zh-CN" altLang="en-US" sz="1200" dirty="0">
                <a:solidFill>
                  <a:schemeClr val="bg1"/>
                </a:solidFill>
                <a:ea typeface="微软雅黑" panose="020B0503020204020204" pitchFamily="34" charset="-122"/>
                <a:cs typeface="+mn-ea"/>
                <a:sym typeface="+mn-lt"/>
              </a:endParaRPr>
            </a:p>
          </p:txBody>
        </p:sp>
        <p:sp>
          <p:nvSpPr>
            <p:cNvPr id="28" name="矩形 27"/>
            <p:cNvSpPr/>
            <p:nvPr/>
          </p:nvSpPr>
          <p:spPr>
            <a:xfrm>
              <a:off x="2492375" y="4043005"/>
              <a:ext cx="3298825"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中国加入</a:t>
              </a:r>
              <a:r>
                <a:rPr lang="en-US" altLang="zh-CN" sz="1200" dirty="0">
                  <a:solidFill>
                    <a:schemeClr val="bg1"/>
                  </a:solidFill>
                  <a:ea typeface="微软雅黑" panose="020B0503020204020204" pitchFamily="34" charset="-122"/>
                  <a:cs typeface="+mn-ea"/>
                  <a:sym typeface="+mn-lt"/>
                </a:rPr>
                <a:t>WTO</a:t>
              </a:r>
              <a:r>
                <a:rPr lang="zh-CN" altLang="en-US" sz="1200" dirty="0">
                  <a:solidFill>
                    <a:schemeClr val="bg1"/>
                  </a:solidFill>
                  <a:ea typeface="微软雅黑" panose="020B0503020204020204" pitchFamily="34" charset="-122"/>
                  <a:cs typeface="+mn-ea"/>
                  <a:sym typeface="+mn-lt"/>
                </a:rPr>
                <a:t>后市场逐步对外开放，将加快企业的国际化进程，有利于企业的经营管理、运作机制、人才培养与国际接轨。</a:t>
              </a:r>
              <a:endParaRPr lang="zh-CN" altLang="en-US" sz="1200" dirty="0">
                <a:solidFill>
                  <a:schemeClr val="bg1"/>
                </a:solidFill>
                <a:ea typeface="微软雅黑" panose="020B0503020204020204" pitchFamily="34" charset="-122"/>
                <a:cs typeface="+mn-ea"/>
                <a:sym typeface="+mn-lt"/>
              </a:endParaRPr>
            </a:p>
          </p:txBody>
        </p:sp>
        <p:cxnSp>
          <p:nvCxnSpPr>
            <p:cNvPr id="30" name="直接连接符 29"/>
            <p:cNvCxnSpPr/>
            <p:nvPr/>
          </p:nvCxnSpPr>
          <p:spPr>
            <a:xfrm>
              <a:off x="2428875" y="191635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61500" y="203946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92375" y="404300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216650" y="4121487"/>
              <a:ext cx="3048000" cy="923330"/>
            </a:xfrm>
            <a:prstGeom prst="rect">
              <a:avLst/>
            </a:prstGeom>
            <a:noFill/>
          </p:spPr>
          <p:txBody>
            <a:bodyPr wrap="square" rtlCol="0">
              <a:spAutoFit/>
            </a:bodyPr>
            <a:lstStyle/>
            <a:p>
              <a:pPr>
                <a:lnSpc>
                  <a:spcPct val="150000"/>
                </a:lnSpc>
              </a:pPr>
              <a:r>
                <a:rPr lang="zh-CN" altLang="en-US" sz="1200" dirty="0">
                  <a:solidFill>
                    <a:schemeClr val="bg1"/>
                  </a:solidFill>
                  <a:ea typeface="微软雅黑" panose="020B0503020204020204" pitchFamily="34" charset="-122"/>
                  <a:cs typeface="+mn-ea"/>
                  <a:sym typeface="+mn-lt"/>
                </a:rPr>
                <a:t>      国内外许多公司采用高薪、高福利等政策吸引移动互联网人才，造成</a:t>
              </a:r>
              <a:r>
                <a:rPr lang="en-US" altLang="zh-CN" sz="1200" dirty="0">
                  <a:solidFill>
                    <a:schemeClr val="bg1"/>
                  </a:solidFill>
                  <a:ea typeface="微软雅黑" panose="020B0503020204020204" pitchFamily="34" charset="-122"/>
                  <a:cs typeface="+mn-ea"/>
                  <a:sym typeface="+mn-lt"/>
                </a:rPr>
                <a:t>XX</a:t>
              </a:r>
              <a:r>
                <a:rPr lang="zh-CN" altLang="en-US" sz="1200" dirty="0">
                  <a:solidFill>
                    <a:schemeClr val="bg1"/>
                  </a:solidFill>
                  <a:ea typeface="微软雅黑" panose="020B0503020204020204" pitchFamily="34" charset="-122"/>
                  <a:cs typeface="+mn-ea"/>
                  <a:sym typeface="+mn-lt"/>
                </a:rPr>
                <a:t>行业人才严重流失。</a:t>
              </a:r>
              <a:endParaRPr lang="zh-CN" altLang="en-US" sz="1200" dirty="0">
                <a:solidFill>
                  <a:schemeClr val="bg1"/>
                </a:solidFill>
                <a:ea typeface="微软雅黑" panose="020B0503020204020204" pitchFamily="34" charset="-122"/>
                <a:cs typeface="+mn-ea"/>
                <a:sym typeface="+mn-lt"/>
              </a:endParaRPr>
            </a:p>
          </p:txBody>
        </p:sp>
        <p:cxnSp>
          <p:nvCxnSpPr>
            <p:cNvPr id="35" name="直接连接符 34"/>
            <p:cNvCxnSpPr/>
            <p:nvPr/>
          </p:nvCxnSpPr>
          <p:spPr>
            <a:xfrm>
              <a:off x="9483725" y="395537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w="9525">
            <a:noFill/>
            <a:miter lim="800000"/>
            <a:headEnd/>
            <a:tailEnd/>
          </a:ln>
        </p:spPr>
      </p:pic>
      <p:sp>
        <p:nvSpPr>
          <p:cNvPr id="2" name="矩形 1"/>
          <p:cNvSpPr/>
          <p:nvPr/>
        </p:nvSpPr>
        <p:spPr>
          <a:xfrm>
            <a:off x="0" y="0"/>
            <a:ext cx="8163371" cy="6858000"/>
          </a:xfrm>
          <a:prstGeom prst="rect">
            <a:avLst/>
          </a:prstGeom>
          <a:gradFill>
            <a:gsLst>
              <a:gs pos="0">
                <a:schemeClr val="tx1">
                  <a:lumMod val="95000"/>
                  <a:lumOff val="5000"/>
                  <a:alpha val="80000"/>
                </a:schemeClr>
              </a:gs>
              <a:gs pos="10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2" name="Rectangle 8"/>
          <p:cNvSpPr/>
          <p:nvPr/>
        </p:nvSpPr>
        <p:spPr>
          <a:xfrm>
            <a:off x="4123183" y="3577009"/>
            <a:ext cx="4032250" cy="500063"/>
          </a:xfrm>
          <a:prstGeom prst="rect">
            <a:avLst/>
          </a:prstGeom>
          <a:solidFill>
            <a:srgbClr val="00AEF3"/>
          </a:solidFill>
          <a:ln>
            <a:noFill/>
          </a:ln>
          <a:effectLst>
            <a:outerShdw blurRad="25400" dist="12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dirty="0">
              <a:cs typeface="+mn-ea"/>
              <a:sym typeface="+mn-lt"/>
            </a:endParaRPr>
          </a:p>
        </p:txBody>
      </p:sp>
      <p:sp>
        <p:nvSpPr>
          <p:cNvPr id="13" name="Rectangle 3"/>
          <p:cNvSpPr txBox="1">
            <a:spLocks noChangeArrowheads="1"/>
          </p:cNvSpPr>
          <p:nvPr/>
        </p:nvSpPr>
        <p:spPr bwMode="auto">
          <a:xfrm>
            <a:off x="3461349" y="2888961"/>
            <a:ext cx="5327781" cy="707886"/>
          </a:xfrm>
          <a:prstGeom prst="rect">
            <a:avLst/>
          </a:prstGeom>
          <a:noFill/>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r>
              <a:rPr lang="en-US" altLang="ko-KR" sz="4600" dirty="0" smtClean="0">
                <a:effectLst>
                  <a:outerShdw blurRad="12700" dist="25400" dir="2700000" algn="tl">
                    <a:srgbClr val="000000">
                      <a:alpha val="60000"/>
                    </a:srgbClr>
                  </a:outerShdw>
                </a:effectLst>
                <a:latin typeface="+mn-lt"/>
                <a:ea typeface="微软雅黑" panose="020B0503020204020204" pitchFamily="34" charset="-122"/>
                <a:cs typeface="+mn-ea"/>
                <a:sym typeface="+mn-lt"/>
              </a:rPr>
              <a:t>THANK YOU</a:t>
            </a:r>
            <a:endParaRPr lang="en-US" altLang="ko-KR" sz="4600" dirty="0">
              <a:effectLst>
                <a:outerShdw blurRad="12700" dist="25400" dir="2700000" algn="tl">
                  <a:srgbClr val="000000">
                    <a:alpha val="60000"/>
                  </a:srgbClr>
                </a:outerShdw>
              </a:effectLst>
              <a:latin typeface="+mn-lt"/>
              <a:ea typeface="微软雅黑" panose="020B0503020204020204" pitchFamily="34" charset="-122"/>
              <a:cs typeface="+mn-ea"/>
              <a:sym typeface="+mn-lt"/>
            </a:endParaRPr>
          </a:p>
        </p:txBody>
      </p:sp>
      <p:sp>
        <p:nvSpPr>
          <p:cNvPr id="14" name="Rectangle 3"/>
          <p:cNvSpPr txBox="1">
            <a:spLocks noChangeArrowheads="1"/>
          </p:cNvSpPr>
          <p:nvPr/>
        </p:nvSpPr>
        <p:spPr bwMode="auto">
          <a:xfrm>
            <a:off x="4115246" y="3595569"/>
            <a:ext cx="4048125" cy="430887"/>
          </a:xfrm>
          <a:prstGeom prst="rect">
            <a:avLst/>
          </a:prstGeom>
          <a:noFill/>
        </p:spPr>
        <p:txBody>
          <a:bodyPr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r>
              <a:rPr lang="zh-CN" altLang="en-US" sz="2800" b="0" spc="300" dirty="0" smtClean="0">
                <a:effectLst/>
                <a:latin typeface="+mn-lt"/>
                <a:ea typeface="微软雅黑" panose="020B0503020204020204" pitchFamily="34" charset="-122"/>
                <a:cs typeface="+mn-ea"/>
                <a:sym typeface="+mn-lt"/>
              </a:rPr>
              <a:t>感谢您的聆听</a:t>
            </a:r>
            <a:endParaRPr lang="en-US" altLang="ko-KR" sz="2800" b="0" spc="300" dirty="0">
              <a:effectLst/>
              <a:latin typeface="+mn-lt"/>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24199"/>
            <a:ext cx="4056203" cy="1915259"/>
          </a:xfrm>
          <a:prstGeom prst="rect">
            <a:avLst/>
          </a:prstGeom>
          <a:effectLst>
            <a:outerShdw blurRad="254000" dist="63500" dir="2700000" algn="tl" rotWithShape="0">
              <a:prstClr val="black">
                <a:alpha val="30000"/>
              </a:prstClr>
            </a:outerShdw>
          </a:effectLst>
        </p:spPr>
      </p:pic>
      <p:grpSp>
        <p:nvGrpSpPr>
          <p:cNvPr id="2" name="组合 1"/>
          <p:cNvGrpSpPr/>
          <p:nvPr/>
        </p:nvGrpSpPr>
        <p:grpSpPr>
          <a:xfrm>
            <a:off x="3365391" y="2707247"/>
            <a:ext cx="2057127" cy="1710404"/>
            <a:chOff x="3365391" y="2707247"/>
            <a:chExt cx="2057127" cy="1710404"/>
          </a:xfrm>
        </p:grpSpPr>
        <p:sp>
          <p:nvSpPr>
            <p:cNvPr id="5" name="矩形 4"/>
            <p:cNvSpPr/>
            <p:nvPr/>
          </p:nvSpPr>
          <p:spPr>
            <a:xfrm rot="2700000">
              <a:off x="3365391" y="2707247"/>
              <a:ext cx="1368193" cy="1368193"/>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anose="020B0503020204020204" pitchFamily="34" charset="-122"/>
                <a:cs typeface="+mn-ea"/>
                <a:sym typeface="+mn-lt"/>
              </a:endParaRPr>
            </a:p>
          </p:txBody>
        </p:sp>
        <p:sp>
          <p:nvSpPr>
            <p:cNvPr id="8" name="矩形 7"/>
            <p:cNvSpPr/>
            <p:nvPr/>
          </p:nvSpPr>
          <p:spPr>
            <a:xfrm rot="2700000">
              <a:off x="4569440" y="4046923"/>
              <a:ext cx="370728" cy="370728"/>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rot="2700000">
              <a:off x="5240973" y="4003712"/>
              <a:ext cx="181545" cy="181545"/>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10" name="文本框 9"/>
          <p:cNvSpPr txBox="1"/>
          <p:nvPr/>
        </p:nvSpPr>
        <p:spPr>
          <a:xfrm>
            <a:off x="3070710" y="3046924"/>
            <a:ext cx="1963492" cy="830997"/>
          </a:xfrm>
          <a:prstGeom prst="rect">
            <a:avLst/>
          </a:prstGeom>
          <a:noFill/>
        </p:spPr>
        <p:txBody>
          <a:bodyPr wrap="square" rtlCol="0">
            <a:spAutoFit/>
          </a:bodyPr>
          <a:lstStyle/>
          <a:p>
            <a:pPr algn="ctr"/>
            <a:r>
              <a:rPr lang="en-US" altLang="zh-CN" sz="2400" dirty="0">
                <a:solidFill>
                  <a:schemeClr val="bg1"/>
                </a:solidFill>
                <a:ea typeface="微软雅黑" panose="020B0503020204020204" pitchFamily="34" charset="-122"/>
                <a:cs typeface="+mn-ea"/>
                <a:sym typeface="+mn-lt"/>
              </a:rPr>
              <a:t>PART</a:t>
            </a:r>
            <a:endParaRPr lang="en-US" altLang="zh-CN" sz="2400" dirty="0">
              <a:solidFill>
                <a:schemeClr val="bg1"/>
              </a:solidFill>
              <a:ea typeface="微软雅黑" panose="020B0503020204020204" pitchFamily="34" charset="-122"/>
              <a:cs typeface="+mn-ea"/>
              <a:sym typeface="+mn-lt"/>
            </a:endParaRPr>
          </a:p>
          <a:p>
            <a:pPr algn="ctr"/>
            <a:r>
              <a:rPr lang="en-US" altLang="zh-CN" sz="2400" dirty="0" smtClean="0">
                <a:solidFill>
                  <a:schemeClr val="bg1"/>
                </a:solidFill>
                <a:ea typeface="微软雅黑" panose="020B0503020204020204" pitchFamily="34" charset="-122"/>
                <a:cs typeface="+mn-ea"/>
                <a:sym typeface="+mn-lt"/>
              </a:rPr>
              <a:t>01</a:t>
            </a:r>
            <a:endParaRPr lang="zh-CN" altLang="en-US" sz="2400" dirty="0">
              <a:solidFill>
                <a:schemeClr val="bg1"/>
              </a:solidFill>
              <a:ea typeface="微软雅黑" panose="020B0503020204020204" pitchFamily="34" charset="-122"/>
              <a:cs typeface="+mn-ea"/>
              <a:sym typeface="+mn-lt"/>
            </a:endParaRPr>
          </a:p>
        </p:txBody>
      </p:sp>
      <p:cxnSp>
        <p:nvCxnSpPr>
          <p:cNvPr id="11" name="直接连接符 10"/>
          <p:cNvCxnSpPr/>
          <p:nvPr/>
        </p:nvCxnSpPr>
        <p:spPr>
          <a:xfrm>
            <a:off x="10084642" y="1384124"/>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0070C0"/>
                </a:solidFill>
                <a:ea typeface="微软雅黑" panose="020B0503020204020204" pitchFamily="34" charset="-122"/>
                <a:cs typeface="+mn-ea"/>
                <a:sym typeface="+mn-lt"/>
              </a:rPr>
              <a:t>项目介绍</a:t>
            </a:r>
            <a:endParaRPr lang="zh-CN" altLang="en-US" sz="4800" b="1" dirty="0">
              <a:solidFill>
                <a:srgbClr val="0070C0"/>
              </a:solidFill>
              <a:ea typeface="微软雅黑" panose="020B0503020204020204" pitchFamily="34" charset="-122"/>
              <a:cs typeface="+mn-ea"/>
              <a:sym typeface="+mn-lt"/>
            </a:endParaRPr>
          </a:p>
        </p:txBody>
      </p:sp>
      <p:grpSp>
        <p:nvGrpSpPr>
          <p:cNvPr id="4" name="组合 3"/>
          <p:cNvGrpSpPr/>
          <p:nvPr/>
        </p:nvGrpSpPr>
        <p:grpSpPr>
          <a:xfrm>
            <a:off x="5016947" y="3391343"/>
            <a:ext cx="7254127" cy="452735"/>
            <a:chOff x="5016947" y="3391343"/>
            <a:chExt cx="7254127" cy="452735"/>
          </a:xfrm>
        </p:grpSpPr>
        <p:cxnSp>
          <p:nvCxnSpPr>
            <p:cNvPr id="15" name="直接连接符 14"/>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422480" y="3505524"/>
              <a:ext cx="4848594" cy="338554"/>
              <a:chOff x="7422480" y="3505524"/>
              <a:chExt cx="4848594" cy="338554"/>
            </a:xfrm>
          </p:grpSpPr>
          <p:sp>
            <p:nvSpPr>
              <p:cNvPr id="16" name="文本框 15"/>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行业前景</a:t>
                </a:r>
                <a:endParaRPr lang="zh-CN" altLang="en-US" sz="1600" dirty="0">
                  <a:solidFill>
                    <a:srgbClr val="0070C0"/>
                  </a:solidFill>
                  <a:ea typeface="微软雅黑" panose="020B0503020204020204" pitchFamily="34" charset="-122"/>
                  <a:cs typeface="+mn-ea"/>
                  <a:sym typeface="+mn-lt"/>
                </a:endParaRPr>
              </a:p>
            </p:txBody>
          </p:sp>
          <p:sp>
            <p:nvSpPr>
              <p:cNvPr id="17" name="文本框 16"/>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需求分析</a:t>
                </a:r>
                <a:endParaRPr lang="zh-CN" altLang="en-US" sz="1600" dirty="0">
                  <a:solidFill>
                    <a:srgbClr val="0070C0"/>
                  </a:solidFill>
                  <a:ea typeface="微软雅黑" panose="020B0503020204020204" pitchFamily="34" charset="-122"/>
                  <a:cs typeface="+mn-ea"/>
                  <a:sym typeface="+mn-lt"/>
                </a:endParaRPr>
              </a:p>
            </p:txBody>
          </p:sp>
          <p:sp>
            <p:nvSpPr>
              <p:cNvPr id="18" name="文本框 17"/>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盈利模式</a:t>
                </a:r>
                <a:endParaRPr lang="zh-CN" altLang="en-US" sz="1600" dirty="0">
                  <a:solidFill>
                    <a:srgbClr val="0070C0"/>
                  </a:solidFill>
                  <a:ea typeface="微软雅黑" panose="020B0503020204020204" pitchFamily="34" charset="-122"/>
                  <a:cs typeface="+mn-ea"/>
                  <a:sym typeface="+mn-lt"/>
                </a:endParaRPr>
              </a:p>
            </p:txBody>
          </p:sp>
          <p:sp>
            <p:nvSpPr>
              <p:cNvPr id="19" name="文本框 18"/>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核心优势</a:t>
                </a:r>
                <a:endParaRPr lang="zh-CN" altLang="en-US" sz="1600" dirty="0">
                  <a:solidFill>
                    <a:srgbClr val="0070C0"/>
                  </a:solidFill>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497206" y="1680029"/>
            <a:ext cx="1162050" cy="11620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rot="5400000">
            <a:off x="9849756" y="1680029"/>
            <a:ext cx="1162050" cy="1162050"/>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0" name="矩形 9"/>
          <p:cNvSpPr/>
          <p:nvPr/>
        </p:nvSpPr>
        <p:spPr>
          <a:xfrm rot="5400000">
            <a:off x="8497206" y="3051629"/>
            <a:ext cx="1162050" cy="116205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1" name="矩形 10"/>
          <p:cNvSpPr/>
          <p:nvPr/>
        </p:nvSpPr>
        <p:spPr>
          <a:xfrm>
            <a:off x="9849756" y="3051629"/>
            <a:ext cx="1162050" cy="11620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2" name="矩形 11"/>
          <p:cNvSpPr/>
          <p:nvPr/>
        </p:nvSpPr>
        <p:spPr>
          <a:xfrm rot="5400000">
            <a:off x="9849756" y="4423229"/>
            <a:ext cx="1162050" cy="1162050"/>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3" name="矩形 12"/>
          <p:cNvSpPr/>
          <p:nvPr/>
        </p:nvSpPr>
        <p:spPr>
          <a:xfrm>
            <a:off x="8497206" y="4423229"/>
            <a:ext cx="1162050" cy="1162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4" name="矩形 13"/>
          <p:cNvSpPr/>
          <p:nvPr/>
        </p:nvSpPr>
        <p:spPr>
          <a:xfrm rot="5400000">
            <a:off x="7144656" y="4423229"/>
            <a:ext cx="1162050" cy="1162050"/>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15" name="矩形 1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6" name="文本框 1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行业前景</a:t>
              </a:r>
              <a:endParaRPr lang="zh-CN" altLang="en-US" sz="3200" b="1" dirty="0">
                <a:solidFill>
                  <a:srgbClr val="0070C0"/>
                </a:solidFill>
                <a:ea typeface="微软雅黑" panose="020B0503020204020204" pitchFamily="34" charset="-122"/>
                <a:cs typeface="+mn-ea"/>
                <a:sym typeface="+mn-lt"/>
              </a:endParaRPr>
            </a:p>
          </p:txBody>
        </p:sp>
      </p:grpSp>
      <p:cxnSp>
        <p:nvCxnSpPr>
          <p:cNvPr id="21" name="直接连接符 20"/>
          <p:cNvCxnSpPr/>
          <p:nvPr/>
        </p:nvCxnSpPr>
        <p:spPr>
          <a:xfrm>
            <a:off x="973883" y="5600700"/>
            <a:ext cx="1612058" cy="1889203"/>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2785378"/>
          </a:xfrm>
          <a:prstGeom prst="rect">
            <a:avLst/>
          </a:prstGeom>
          <a:noFill/>
        </p:spPr>
        <p:txBody>
          <a:bodyPr wrap="square" rtlCol="0">
            <a:spAutoFit/>
          </a:bodyPr>
          <a:lstStyle/>
          <a:p>
            <a:pPr algn="just" fontAlgn="base">
              <a:lnSpc>
                <a:spcPct val="125000"/>
              </a:lnSpc>
              <a:spcBef>
                <a:spcPct val="0"/>
              </a:spcBef>
              <a:spcAft>
                <a:spcPct val="0"/>
              </a:spcAft>
            </a:pPr>
            <a:r>
              <a:rPr lang="zh-CN" altLang="en-US" sz="1400" dirty="0">
                <a:solidFill>
                  <a:schemeClr val="bg1">
                    <a:lumMod val="50000"/>
                  </a:schemeClr>
                </a:solidFill>
                <a:ea typeface="微软雅黑" panose="020B0503020204020204" pitchFamily="34" charset="-122"/>
                <a:cs typeface="+mn-ea"/>
                <a:sym typeface="+mn-lt"/>
              </a:rPr>
              <a:t>        此处添加详细文本描述，建议与标题相关并符合整体语言风格，语言描述尽量简洁生动。尽量将每页幻灯片的字数控制在  </a:t>
            </a:r>
            <a:r>
              <a:rPr lang="en-US" altLang="zh-CN" sz="1400" dirty="0">
                <a:solidFill>
                  <a:schemeClr val="bg1">
                    <a:lumMod val="50000"/>
                  </a:schemeClr>
                </a:solidFill>
                <a:ea typeface="微软雅黑" panose="020B0503020204020204" pitchFamily="34" charset="-122"/>
                <a:cs typeface="+mn-ea"/>
                <a:sym typeface="+mn-lt"/>
              </a:rPr>
              <a:t>200</a:t>
            </a:r>
            <a:r>
              <a:rPr lang="zh-CN" altLang="en-US" sz="1400" dirty="0">
                <a:solidFill>
                  <a:schemeClr val="bg1">
                    <a:lumMod val="50000"/>
                  </a:schemeClr>
                </a:solidFill>
                <a:ea typeface="微软雅黑" panose="020B0503020204020204" pitchFamily="34" charset="-122"/>
                <a:cs typeface="+mn-ea"/>
                <a:sym typeface="+mn-lt"/>
              </a:rPr>
              <a:t>字以内，据统计每页幻灯片的最好控制在  </a:t>
            </a:r>
            <a:r>
              <a:rPr lang="en-US" altLang="zh-CN" sz="1400" dirty="0">
                <a:solidFill>
                  <a:schemeClr val="bg1">
                    <a:lumMod val="50000"/>
                  </a:schemeClr>
                </a:solidFill>
                <a:ea typeface="微软雅黑" panose="020B0503020204020204" pitchFamily="34" charset="-122"/>
                <a:cs typeface="+mn-ea"/>
                <a:sym typeface="+mn-lt"/>
              </a:rPr>
              <a:t>5</a:t>
            </a:r>
            <a:r>
              <a:rPr lang="zh-CN" altLang="en-US" sz="1400" dirty="0">
                <a:solidFill>
                  <a:schemeClr val="bg1">
                    <a:lumMod val="50000"/>
                  </a:schemeClr>
                </a:solidFill>
                <a:ea typeface="微软雅黑" panose="020B0503020204020204" pitchFamily="34" charset="-122"/>
                <a:cs typeface="+mn-ea"/>
                <a:sym typeface="+mn-lt"/>
              </a:rPr>
              <a:t>分钟之内。此处添加详细文本描述</a:t>
            </a:r>
            <a:r>
              <a:rPr lang="en-US" altLang="zh-CN" sz="1400" dirty="0">
                <a:solidFill>
                  <a:schemeClr val="bg1">
                    <a:lumMod val="50000"/>
                  </a:schemeClr>
                </a:solidFill>
                <a:ea typeface="微软雅黑" panose="020B0503020204020204" pitchFamily="34" charset="-122"/>
                <a:cs typeface="+mn-ea"/>
                <a:sym typeface="+mn-lt"/>
              </a:rPr>
              <a:t> </a:t>
            </a:r>
            <a:r>
              <a:rPr lang="zh-CN" altLang="en-US" sz="1400" dirty="0">
                <a:solidFill>
                  <a:schemeClr val="bg1">
                    <a:lumMod val="50000"/>
                  </a:schemeClr>
                </a:solidFill>
                <a:ea typeface="微软雅黑" panose="020B0503020204020204" pitchFamily="34" charset="-122"/>
                <a:cs typeface="+mn-ea"/>
                <a:sym typeface="+mn-lt"/>
              </a:rPr>
              <a:t>，建议与标题相关并符合整体语言风格，语言描述尽量简洁生动。</a:t>
            </a:r>
            <a:endParaRPr lang="en-US" altLang="zh-CN" sz="1400" dirty="0">
              <a:solidFill>
                <a:schemeClr val="bg1">
                  <a:lumMod val="50000"/>
                </a:schemeClr>
              </a:solidFill>
              <a:ea typeface="微软雅黑" panose="020B0503020204020204" pitchFamily="34" charset="-122"/>
              <a:cs typeface="+mn-ea"/>
              <a:sym typeface="+mn-lt"/>
            </a:endParaRPr>
          </a:p>
          <a:p>
            <a:pPr algn="just" fontAlgn="base">
              <a:lnSpc>
                <a:spcPct val="125000"/>
              </a:lnSpc>
              <a:spcBef>
                <a:spcPct val="0"/>
              </a:spcBef>
              <a:spcAft>
                <a:spcPct val="0"/>
              </a:spcAft>
            </a:pPr>
            <a:r>
              <a:rPr lang="zh-CN" altLang="en-US" sz="1400" dirty="0">
                <a:solidFill>
                  <a:schemeClr val="bg1">
                    <a:lumMod val="50000"/>
                  </a:schemeClr>
                </a:solidFill>
                <a:ea typeface="微软雅黑" panose="020B0503020204020204" pitchFamily="34" charset="-122"/>
                <a:cs typeface="+mn-ea"/>
                <a:sym typeface="+mn-lt"/>
              </a:rPr>
              <a:t>        此处添加详细文本描述，建议与标题相关并符合整体语言风格，语言描述尽量简洁生动。尽量将每页幻灯片的字数控制在  </a:t>
            </a:r>
            <a:r>
              <a:rPr lang="en-US" altLang="zh-CN" sz="1400" dirty="0">
                <a:solidFill>
                  <a:schemeClr val="bg1">
                    <a:lumMod val="50000"/>
                  </a:schemeClr>
                </a:solidFill>
                <a:ea typeface="微软雅黑" panose="020B0503020204020204" pitchFamily="34" charset="-122"/>
                <a:cs typeface="+mn-ea"/>
                <a:sym typeface="+mn-lt"/>
              </a:rPr>
              <a:t>200</a:t>
            </a:r>
            <a:r>
              <a:rPr lang="zh-CN" altLang="en-US" sz="1400" dirty="0">
                <a:solidFill>
                  <a:schemeClr val="bg1">
                    <a:lumMod val="50000"/>
                  </a:schemeClr>
                </a:solidFill>
                <a:ea typeface="微软雅黑" panose="020B0503020204020204" pitchFamily="34" charset="-122"/>
                <a:cs typeface="+mn-ea"/>
                <a:sym typeface="+mn-lt"/>
              </a:rPr>
              <a:t>字以内，据统计每页幻灯片的最好控制在  </a:t>
            </a:r>
            <a:r>
              <a:rPr lang="en-US" altLang="zh-CN" sz="1400" dirty="0">
                <a:solidFill>
                  <a:schemeClr val="bg1">
                    <a:lumMod val="50000"/>
                  </a:schemeClr>
                </a:solidFill>
                <a:ea typeface="微软雅黑" panose="020B0503020204020204" pitchFamily="34" charset="-122"/>
                <a:cs typeface="+mn-ea"/>
                <a:sym typeface="+mn-lt"/>
              </a:rPr>
              <a:t>5</a:t>
            </a:r>
            <a:r>
              <a:rPr lang="zh-CN" altLang="en-US" sz="1400" dirty="0">
                <a:solidFill>
                  <a:schemeClr val="bg1">
                    <a:lumMod val="50000"/>
                  </a:schemeClr>
                </a:solidFill>
                <a:ea typeface="微软雅黑" panose="020B0503020204020204" pitchFamily="34" charset="-122"/>
                <a:cs typeface="+mn-ea"/>
                <a:sym typeface="+mn-lt"/>
              </a:rPr>
              <a:t>分钟之内。此处添加详细文本描述</a:t>
            </a:r>
            <a:r>
              <a:rPr lang="en-US" altLang="zh-CN" sz="1400" dirty="0">
                <a:solidFill>
                  <a:schemeClr val="bg1">
                    <a:lumMod val="50000"/>
                  </a:schemeClr>
                </a:solidFill>
                <a:ea typeface="微软雅黑" panose="020B0503020204020204" pitchFamily="34" charset="-122"/>
                <a:cs typeface="+mn-ea"/>
                <a:sym typeface="+mn-lt"/>
              </a:rPr>
              <a:t> </a:t>
            </a:r>
            <a:r>
              <a:rPr lang="zh-CN" altLang="en-US" sz="1400" dirty="0">
                <a:solidFill>
                  <a:schemeClr val="bg1">
                    <a:lumMod val="50000"/>
                  </a:schemeClr>
                </a:solidFill>
                <a:ea typeface="微软雅黑" panose="020B0503020204020204" pitchFamily="34" charset="-122"/>
                <a:cs typeface="+mn-ea"/>
                <a:sym typeface="+mn-lt"/>
              </a:rPr>
              <a:t>，建议与标题相关并符合整体语言风格，语言描述尽量简洁生动。</a:t>
            </a:r>
            <a:endParaRPr lang="en-US" altLang="zh-CN" sz="1400" dirty="0">
              <a:solidFill>
                <a:schemeClr val="bg1">
                  <a:lumMod val="50000"/>
                </a:schemeClr>
              </a:solidFill>
              <a:ea typeface="微软雅黑" panose="020B0503020204020204" pitchFamily="34" charset="-122"/>
              <a:cs typeface="+mn-ea"/>
              <a:sym typeface="+mn-lt"/>
            </a:endParaRPr>
          </a:p>
        </p:txBody>
      </p:sp>
      <p:grpSp>
        <p:nvGrpSpPr>
          <p:cNvPr id="33" name="组合 32"/>
          <p:cNvGrpSpPr/>
          <p:nvPr/>
        </p:nvGrpSpPr>
        <p:grpSpPr>
          <a:xfrm>
            <a:off x="1309803" y="1921168"/>
            <a:ext cx="4428618" cy="745904"/>
            <a:chOff x="1265602" y="1767878"/>
            <a:chExt cx="4428618" cy="745904"/>
          </a:xfrm>
        </p:grpSpPr>
        <p:sp>
          <p:nvSpPr>
            <p:cNvPr id="25" name="矩形 24"/>
            <p:cNvSpPr/>
            <p:nvPr/>
          </p:nvSpPr>
          <p:spPr>
            <a:xfrm>
              <a:off x="1265602" y="1767878"/>
              <a:ext cx="4414762" cy="476147"/>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6" name="文本框 25"/>
            <p:cNvSpPr txBox="1"/>
            <p:nvPr/>
          </p:nvSpPr>
          <p:spPr>
            <a:xfrm>
              <a:off x="1287618" y="1805896"/>
              <a:ext cx="4406602" cy="707886"/>
            </a:xfrm>
            <a:prstGeom prst="rect">
              <a:avLst/>
            </a:prstGeom>
            <a:noFill/>
          </p:spPr>
          <p:txBody>
            <a:bodyPr wrap="square" rtlCol="0">
              <a:spAutoFit/>
            </a:bodyPr>
            <a:lstStyle/>
            <a:p>
              <a:r>
                <a:rPr lang="zh-CN" altLang="en-US" sz="2000" dirty="0">
                  <a:solidFill>
                    <a:schemeClr val="bg1"/>
                  </a:solidFill>
                  <a:ea typeface="微软雅黑" panose="020B0503020204020204" pitchFamily="34" charset="-122"/>
                  <a:cs typeface="+mn-ea"/>
                  <a:sym typeface="+mn-lt"/>
                </a:rPr>
                <a:t>朝阳产业    革新先锋    市场潜力巨大</a:t>
              </a:r>
              <a:endParaRPr lang="zh-CN" altLang="en-US" sz="2000" dirty="0">
                <a:solidFill>
                  <a:schemeClr val="bg1"/>
                </a:solidFill>
                <a:ea typeface="微软雅黑" panose="020B0503020204020204" pitchFamily="34" charset="-122"/>
                <a:cs typeface="+mn-ea"/>
                <a:sym typeface="+mn-lt"/>
              </a:endParaRPr>
            </a:p>
          </p:txBody>
        </p:sp>
        <p:cxnSp>
          <p:nvCxnSpPr>
            <p:cNvPr id="28" name="直接连接符 27"/>
            <p:cNvCxnSpPr/>
            <p:nvPr/>
          </p:nvCxnSpPr>
          <p:spPr>
            <a:xfrm>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需求分析</a:t>
              </a:r>
              <a:endParaRPr lang="zh-CN" altLang="en-US" sz="3200" b="1" dirty="0">
                <a:solidFill>
                  <a:srgbClr val="0070C0"/>
                </a:solidFill>
                <a:ea typeface="微软雅黑" panose="020B0503020204020204" pitchFamily="34" charset="-122"/>
                <a:cs typeface="+mn-ea"/>
                <a:sym typeface="+mn-lt"/>
              </a:endParaRPr>
            </a:p>
          </p:txBody>
        </p:sp>
      </p:grpSp>
      <p:grpSp>
        <p:nvGrpSpPr>
          <p:cNvPr id="3" name="组合 2"/>
          <p:cNvGrpSpPr/>
          <p:nvPr/>
        </p:nvGrpSpPr>
        <p:grpSpPr>
          <a:xfrm>
            <a:off x="4661659" y="1133032"/>
            <a:ext cx="2113769" cy="376249"/>
            <a:chOff x="4661659" y="1133032"/>
            <a:chExt cx="2113769" cy="376249"/>
          </a:xfrm>
          <a:effectLst>
            <a:outerShdw blurRad="254000" dist="63500" dir="2700000" algn="tl" rotWithShape="0">
              <a:prstClr val="black">
                <a:alpha val="30000"/>
              </a:prstClr>
            </a:outerShdw>
          </a:effectLst>
        </p:grpSpPr>
        <p:sp>
          <p:nvSpPr>
            <p:cNvPr id="35" name="文本框 34"/>
            <p:cNvSpPr txBox="1"/>
            <p:nvPr/>
          </p:nvSpPr>
          <p:spPr>
            <a:xfrm>
              <a:off x="4661659" y="1133032"/>
              <a:ext cx="2113769" cy="369332"/>
            </a:xfrm>
            <a:prstGeom prst="rect">
              <a:avLst/>
            </a:prstGeom>
            <a:noFill/>
          </p:spPr>
          <p:txBody>
            <a:bodyPr wrap="square" rtlCol="0">
              <a:spAutoFit/>
            </a:bodyPr>
            <a:lstStyle/>
            <a:p>
              <a:r>
                <a:rPr lang="zh-CN" altLang="en-US" b="1" dirty="0">
                  <a:solidFill>
                    <a:srgbClr val="0070C0"/>
                  </a:solidFill>
                  <a:ea typeface="微软雅黑" panose="020B0503020204020204" pitchFamily="34" charset="-122"/>
                  <a:cs typeface="+mn-ea"/>
                  <a:sym typeface="+mn-lt"/>
                </a:rPr>
                <a:t>近年行业需求走势</a:t>
              </a:r>
              <a:endParaRPr lang="zh-CN" altLang="en-US" b="1" dirty="0">
                <a:solidFill>
                  <a:srgbClr val="0070C0"/>
                </a:solidFill>
                <a:ea typeface="微软雅黑" panose="020B0503020204020204" pitchFamily="34" charset="-122"/>
                <a:cs typeface="+mn-ea"/>
                <a:sym typeface="+mn-lt"/>
              </a:endParaRPr>
            </a:p>
          </p:txBody>
        </p:sp>
        <p:sp>
          <p:nvSpPr>
            <p:cNvPr id="36" name="矩形 35"/>
            <p:cNvSpPr/>
            <p:nvPr/>
          </p:nvSpPr>
          <p:spPr>
            <a:xfrm>
              <a:off x="4688645" y="1139949"/>
              <a:ext cx="1954112"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aphicFrame>
        <p:nvGraphicFramePr>
          <p:cNvPr id="43" name="图表 42"/>
          <p:cNvGraphicFramePr/>
          <p:nvPr/>
        </p:nvGraphicFramePr>
        <p:xfrm>
          <a:off x="832632" y="1981073"/>
          <a:ext cx="4160284" cy="2773523"/>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2960916" y="2924630"/>
            <a:ext cx="1059543" cy="523220"/>
          </a:xfrm>
          <a:prstGeom prst="rect">
            <a:avLst/>
          </a:prstGeom>
          <a:noFill/>
        </p:spPr>
        <p:txBody>
          <a:bodyPr wrap="square" rtlCol="0">
            <a:spAutoFit/>
          </a:bodyPr>
          <a:lstStyle/>
          <a:p>
            <a:r>
              <a:rPr lang="en-US" altLang="zh-CN" sz="2800" b="1" dirty="0">
                <a:solidFill>
                  <a:schemeClr val="bg1"/>
                </a:solidFill>
                <a:ea typeface="微软雅黑" panose="020B0503020204020204" pitchFamily="34" charset="-122"/>
                <a:cs typeface="+mn-ea"/>
                <a:sym typeface="+mn-lt"/>
              </a:rPr>
              <a:t>60%</a:t>
            </a:r>
            <a:endParaRPr lang="zh-CN" altLang="en-US" sz="2800" b="1" dirty="0">
              <a:solidFill>
                <a:schemeClr val="bg1"/>
              </a:solidFill>
              <a:ea typeface="微软雅黑" panose="020B0503020204020204" pitchFamily="34" charset="-122"/>
              <a:cs typeface="+mn-ea"/>
              <a:sym typeface="+mn-lt"/>
            </a:endParaRPr>
          </a:p>
        </p:txBody>
      </p:sp>
      <p:grpSp>
        <p:nvGrpSpPr>
          <p:cNvPr id="34" name="组合 33"/>
          <p:cNvGrpSpPr/>
          <p:nvPr/>
        </p:nvGrpSpPr>
        <p:grpSpPr>
          <a:xfrm>
            <a:off x="5878288" y="1389097"/>
            <a:ext cx="5204985" cy="4113770"/>
            <a:chOff x="5820228" y="1155991"/>
            <a:chExt cx="5204985" cy="4113770"/>
          </a:xfrm>
          <a:effectLst>
            <a:outerShdw blurRad="254000" dist="63500" dir="2700000" algn="tl" rotWithShape="0">
              <a:prstClr val="black">
                <a:alpha val="30000"/>
              </a:prstClr>
            </a:outerShdw>
          </a:effectLst>
        </p:grpSpPr>
        <p:graphicFrame>
          <p:nvGraphicFramePr>
            <p:cNvPr id="22" name="图表 21"/>
            <p:cNvGraphicFramePr/>
            <p:nvPr/>
          </p:nvGraphicFramePr>
          <p:xfrm>
            <a:off x="5820228" y="1799771"/>
            <a:ext cx="5204985" cy="3469990"/>
          </p:xfrm>
          <a:graphic>
            <a:graphicData uri="http://schemas.openxmlformats.org/drawingml/2006/chart">
              <c:chart xmlns:c="http://schemas.openxmlformats.org/drawingml/2006/chart" xmlns:r="http://schemas.openxmlformats.org/officeDocument/2006/relationships" r:id="rId2"/>
            </a:graphicData>
          </a:graphic>
        </p:graphicFrame>
        <p:sp>
          <p:nvSpPr>
            <p:cNvPr id="33" name="任意多边形 32"/>
            <p:cNvSpPr/>
            <p:nvPr/>
          </p:nvSpPr>
          <p:spPr>
            <a:xfrm rot="2920123">
              <a:off x="7353109" y="-215335"/>
              <a:ext cx="2059642" cy="4802293"/>
            </a:xfrm>
            <a:custGeom>
              <a:avLst/>
              <a:gdLst>
                <a:gd name="connsiteX0" fmla="*/ 1554072 w 2059642"/>
                <a:gd name="connsiteY0" fmla="*/ 0 h 4802293"/>
                <a:gd name="connsiteX1" fmla="*/ 2059642 w 2059642"/>
                <a:gd name="connsiteY1" fmla="*/ 470165 h 4802293"/>
                <a:gd name="connsiteX2" fmla="*/ 1779097 w 2059642"/>
                <a:gd name="connsiteY2" fmla="*/ 470165 h 4802293"/>
                <a:gd name="connsiteX3" fmla="*/ 1770526 w 2059642"/>
                <a:gd name="connsiteY3" fmla="*/ 566418 h 4802293"/>
                <a:gd name="connsiteX4" fmla="*/ 1340935 w 2059642"/>
                <a:gd name="connsiteY4" fmla="*/ 2384783 h 4802293"/>
                <a:gd name="connsiteX5" fmla="*/ 118514 w 2059642"/>
                <a:gd name="connsiteY5" fmla="*/ 4676114 h 4802293"/>
                <a:gd name="connsiteX6" fmla="*/ 0 w 2059642"/>
                <a:gd name="connsiteY6" fmla="*/ 4802293 h 4802293"/>
                <a:gd name="connsiteX7" fmla="*/ 100847 w 2059642"/>
                <a:gd name="connsiteY7" fmla="*/ 4649585 h 4802293"/>
                <a:gd name="connsiteX8" fmla="*/ 946208 w 2059642"/>
                <a:gd name="connsiteY8" fmla="*/ 2694678 h 4802293"/>
                <a:gd name="connsiteX9" fmla="*/ 1305085 w 2059642"/>
                <a:gd name="connsiteY9" fmla="*/ 595271 h 4802293"/>
                <a:gd name="connsiteX10" fmla="*/ 1304310 w 2059642"/>
                <a:gd name="connsiteY10" fmla="*/ 470165 h 4802293"/>
                <a:gd name="connsiteX11" fmla="*/ 1048502 w 2059642"/>
                <a:gd name="connsiteY11" fmla="*/ 470165 h 48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642" h="4802293">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45" name="文本框 44"/>
          <p:cNvSpPr txBox="1"/>
          <p:nvPr/>
        </p:nvSpPr>
        <p:spPr>
          <a:xfrm>
            <a:off x="9588635" y="616729"/>
            <a:ext cx="1574801" cy="523220"/>
          </a:xfrm>
          <a:prstGeom prst="rect">
            <a:avLst/>
          </a:prstGeom>
          <a:noFill/>
        </p:spPr>
        <p:txBody>
          <a:bodyPr wrap="square" rtlCol="0">
            <a:spAutoFit/>
          </a:bodyPr>
          <a:lstStyle/>
          <a:p>
            <a:r>
              <a:rPr lang="en-US" altLang="zh-CN" sz="2800" b="1" dirty="0">
                <a:solidFill>
                  <a:srgbClr val="0070C0"/>
                </a:solidFill>
                <a:ea typeface="微软雅黑" panose="020B0503020204020204" pitchFamily="34" charset="-122"/>
                <a:cs typeface="+mn-ea"/>
                <a:sym typeface="+mn-lt"/>
              </a:rPr>
              <a:t>32</a:t>
            </a:r>
            <a:r>
              <a:rPr lang="zh-CN" altLang="en-US" sz="2800" b="1" dirty="0">
                <a:solidFill>
                  <a:srgbClr val="0070C0"/>
                </a:solidFill>
                <a:ea typeface="微软雅黑" panose="020B0503020204020204" pitchFamily="34" charset="-122"/>
                <a:cs typeface="+mn-ea"/>
                <a:sym typeface="+mn-lt"/>
              </a:rPr>
              <a:t>亿元</a:t>
            </a:r>
            <a:endParaRPr lang="zh-CN" altLang="en-US" sz="2800" b="1" dirty="0">
              <a:solidFill>
                <a:srgbClr val="0070C0"/>
              </a:solidFill>
              <a:ea typeface="微软雅黑" panose="020B0503020204020204" pitchFamily="34" charset="-122"/>
              <a:cs typeface="+mn-ea"/>
              <a:sym typeface="+mn-lt"/>
            </a:endParaRPr>
          </a:p>
        </p:txBody>
      </p:sp>
      <p:sp>
        <p:nvSpPr>
          <p:cNvPr id="46" name="文本框 45"/>
          <p:cNvSpPr txBox="1"/>
          <p:nvPr/>
        </p:nvSpPr>
        <p:spPr>
          <a:xfrm>
            <a:off x="1640115" y="5562154"/>
            <a:ext cx="8911771" cy="738664"/>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ea typeface="微软雅黑" panose="020B0503020204020204" pitchFamily="34" charset="-122"/>
                <a:cs typeface="+mn-ea"/>
                <a:sym typeface="+mn-lt"/>
              </a:rPr>
              <a:t>     </a:t>
            </a:r>
            <a:r>
              <a:rPr lang="zh-CN" altLang="en-US" sz="1400" dirty="0">
                <a:solidFill>
                  <a:schemeClr val="bg1">
                    <a:lumMod val="50000"/>
                  </a:schemeClr>
                </a:solidFill>
                <a:ea typeface="微软雅黑" panose="020B0503020204020204" pitchFamily="34" charset="-122"/>
                <a:cs typeface="+mn-ea"/>
                <a:sym typeface="+mn-lt"/>
              </a:rPr>
              <a:t> 此处添加详细文本描述，建议与标题相关并符合整体语言风格，语言描述尽量简洁生动。尽量将每页幻灯片的字数控制在  </a:t>
            </a:r>
            <a:r>
              <a:rPr lang="en-US" altLang="zh-CN" sz="1400" dirty="0">
                <a:solidFill>
                  <a:schemeClr val="bg1">
                    <a:lumMod val="50000"/>
                  </a:schemeClr>
                </a:solidFill>
                <a:ea typeface="微软雅黑" panose="020B0503020204020204" pitchFamily="34" charset="-122"/>
                <a:cs typeface="+mn-ea"/>
                <a:sym typeface="+mn-lt"/>
              </a:rPr>
              <a:t>200</a:t>
            </a:r>
            <a:r>
              <a:rPr lang="zh-CN" altLang="en-US" sz="1400" dirty="0">
                <a:solidFill>
                  <a:schemeClr val="bg1">
                    <a:lumMod val="50000"/>
                  </a:schemeClr>
                </a:solidFill>
                <a:ea typeface="微软雅黑" panose="020B0503020204020204" pitchFamily="34" charset="-122"/>
                <a:cs typeface="+mn-ea"/>
                <a:sym typeface="+mn-lt"/>
              </a:rPr>
              <a:t>字以内，据统计每页幻灯片的最好控制在  </a:t>
            </a:r>
            <a:r>
              <a:rPr lang="en-US" altLang="zh-CN" sz="1400" dirty="0">
                <a:solidFill>
                  <a:schemeClr val="bg1">
                    <a:lumMod val="50000"/>
                  </a:schemeClr>
                </a:solidFill>
                <a:ea typeface="微软雅黑" panose="020B0503020204020204" pitchFamily="34" charset="-122"/>
                <a:cs typeface="+mn-ea"/>
                <a:sym typeface="+mn-lt"/>
              </a:rPr>
              <a:t>5</a:t>
            </a:r>
            <a:r>
              <a:rPr lang="zh-CN" altLang="en-US" sz="1400" dirty="0">
                <a:solidFill>
                  <a:schemeClr val="bg1">
                    <a:lumMod val="50000"/>
                  </a:schemeClr>
                </a:solidFill>
                <a:ea typeface="微软雅黑" panose="020B0503020204020204" pitchFamily="34" charset="-122"/>
                <a:cs typeface="+mn-ea"/>
                <a:sym typeface="+mn-lt"/>
              </a:rPr>
              <a:t>分钟之内。</a:t>
            </a:r>
            <a:endParaRPr lang="zh-CN" altLang="en-US" sz="1400" dirty="0">
              <a:solidFill>
                <a:schemeClr val="tx1">
                  <a:lumMod val="65000"/>
                  <a:lumOff val="35000"/>
                </a:schemeClr>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盈利模式</a:t>
              </a:r>
              <a:endParaRPr lang="zh-CN" altLang="en-US" sz="3200" b="1" dirty="0">
                <a:solidFill>
                  <a:srgbClr val="0070C0"/>
                </a:solidFill>
                <a:ea typeface="微软雅黑" panose="020B0503020204020204" pitchFamily="34" charset="-122"/>
                <a:cs typeface="+mn-ea"/>
                <a:sym typeface="+mn-lt"/>
              </a:endParaRPr>
            </a:p>
          </p:txBody>
        </p:sp>
      </p:grpSp>
      <p:sp>
        <p:nvSpPr>
          <p:cNvPr id="22" name="矩形 21"/>
          <p:cNvSpPr/>
          <p:nvPr/>
        </p:nvSpPr>
        <p:spPr>
          <a:xfrm>
            <a:off x="2341678" y="5466038"/>
            <a:ext cx="7508644" cy="711733"/>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ea typeface="微软雅黑" panose="020B0503020204020204" pitchFamily="34" charset="-122"/>
                <a:cs typeface="+mn-ea"/>
                <a:sym typeface="+mn-lt"/>
              </a:rPr>
              <a:t>      盈利模式为产品内收费为准，主要手段有广告位出租、付费下载、会员充值，增值服务，另有租借资质、佣金收取等盈利来源。</a:t>
            </a:r>
            <a:endParaRPr lang="zh-CN" altLang="en-US" sz="1400" dirty="0">
              <a:solidFill>
                <a:schemeClr val="tx1">
                  <a:lumMod val="65000"/>
                  <a:lumOff val="35000"/>
                </a:schemeClr>
              </a:solidFill>
              <a:ea typeface="微软雅黑" panose="020B0503020204020204" pitchFamily="34" charset="-122"/>
              <a:cs typeface="+mn-ea"/>
              <a:sym typeface="+mn-lt"/>
            </a:endParaRPr>
          </a:p>
        </p:txBody>
      </p:sp>
      <p:grpSp>
        <p:nvGrpSpPr>
          <p:cNvPr id="27" name="组合 26"/>
          <p:cNvGrpSpPr/>
          <p:nvPr/>
        </p:nvGrpSpPr>
        <p:grpSpPr>
          <a:xfrm>
            <a:off x="6096000" y="1755902"/>
            <a:ext cx="5036483" cy="2738746"/>
            <a:chOff x="5609002" y="1752599"/>
            <a:chExt cx="5920312" cy="3219355"/>
          </a:xfrm>
          <a:effectLst>
            <a:outerShdw blurRad="254000" dist="63500" dir="2700000" algn="tl" rotWithShape="0">
              <a:prstClr val="black">
                <a:alpha val="30000"/>
              </a:prstClr>
            </a:outerShdw>
          </a:effectLst>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 name="矩形 7"/>
              <p:cNvSpPr/>
              <p:nvPr/>
            </p:nvSpPr>
            <p:spPr>
              <a:xfrm rot="2700000">
                <a:off x="6134004" y="1885951"/>
                <a:ext cx="1333500" cy="133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rot="2700000">
                <a:off x="4248151" y="3771803"/>
                <a:ext cx="1333500" cy="133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0" name="矩形 9"/>
              <p:cNvSpPr/>
              <p:nvPr/>
            </p:nvSpPr>
            <p:spPr>
              <a:xfrm rot="2700000">
                <a:off x="6134004" y="3771804"/>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12" name="矩形 11"/>
            <p:cNvSpPr/>
            <p:nvPr/>
          </p:nvSpPr>
          <p:spPr>
            <a:xfrm rot="2700000">
              <a:off x="5609002" y="2951428"/>
              <a:ext cx="821693" cy="8216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3" name="矩形 12"/>
            <p:cNvSpPr/>
            <p:nvPr/>
          </p:nvSpPr>
          <p:spPr>
            <a:xfrm rot="2700000">
              <a:off x="10542758" y="2951428"/>
              <a:ext cx="821693" cy="82169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4" name="文本框 13"/>
            <p:cNvSpPr txBox="1"/>
            <p:nvPr/>
          </p:nvSpPr>
          <p:spPr>
            <a:xfrm>
              <a:off x="8100435" y="2969726"/>
              <a:ext cx="922033" cy="832109"/>
            </a:xfrm>
            <a:prstGeom prst="rect">
              <a:avLst/>
            </a:prstGeom>
            <a:noFill/>
          </p:spPr>
          <p:txBody>
            <a:bodyPr wrap="square" rtlCol="0">
              <a:spAutoFit/>
            </a:bodyPr>
            <a:lstStyle/>
            <a:p>
              <a:r>
                <a:rPr lang="zh-CN" altLang="en-US" sz="2000" b="1" dirty="0">
                  <a:solidFill>
                    <a:srgbClr val="0070C0"/>
                  </a:solidFill>
                  <a:ea typeface="微软雅黑" panose="020B0503020204020204" pitchFamily="34" charset="-122"/>
                  <a:cs typeface="+mn-ea"/>
                  <a:sym typeface="+mn-lt"/>
                </a:rPr>
                <a:t>盈利</a:t>
              </a:r>
              <a:endParaRPr lang="en-US" altLang="zh-CN" sz="2000" b="1" dirty="0">
                <a:solidFill>
                  <a:srgbClr val="0070C0"/>
                </a:solidFill>
                <a:ea typeface="微软雅黑" panose="020B0503020204020204" pitchFamily="34" charset="-122"/>
                <a:cs typeface="+mn-ea"/>
                <a:sym typeface="+mn-lt"/>
              </a:endParaRPr>
            </a:p>
            <a:p>
              <a:r>
                <a:rPr lang="zh-CN" altLang="en-US" sz="2000" b="1" dirty="0">
                  <a:solidFill>
                    <a:srgbClr val="0070C0"/>
                  </a:solidFill>
                  <a:ea typeface="微软雅黑" panose="020B0503020204020204" pitchFamily="34" charset="-122"/>
                  <a:cs typeface="+mn-ea"/>
                  <a:sym typeface="+mn-lt"/>
                </a:rPr>
                <a:t>手段</a:t>
              </a:r>
              <a:endParaRPr lang="zh-CN" altLang="en-US" sz="2000" b="1" dirty="0">
                <a:solidFill>
                  <a:srgbClr val="0070C0"/>
                </a:solidFill>
                <a:ea typeface="微软雅黑" panose="020B0503020204020204" pitchFamily="34" charset="-122"/>
                <a:cs typeface="+mn-ea"/>
                <a:sym typeface="+mn-lt"/>
              </a:endParaRPr>
            </a:p>
          </p:txBody>
        </p:sp>
        <p:sp>
          <p:nvSpPr>
            <p:cNvPr id="15" name="文本框 14"/>
            <p:cNvSpPr txBox="1"/>
            <p:nvPr/>
          </p:nvSpPr>
          <p:spPr>
            <a:xfrm>
              <a:off x="6961626" y="2073363"/>
              <a:ext cx="1135497" cy="759752"/>
            </a:xfrm>
            <a:prstGeom prst="rect">
              <a:avLst/>
            </a:prstGeom>
            <a:noFill/>
          </p:spPr>
          <p:txBody>
            <a:bodyPr wrap="square" rtlCol="0">
              <a:spAutoFit/>
            </a:bodyPr>
            <a:lstStyle/>
            <a:p>
              <a:pPr algn="ctr"/>
              <a:r>
                <a:rPr lang="zh-CN" altLang="en-US" b="1" dirty="0">
                  <a:solidFill>
                    <a:schemeClr val="bg1"/>
                  </a:solidFill>
                  <a:ea typeface="微软雅黑" panose="020B0503020204020204" pitchFamily="34" charset="-122"/>
                  <a:cs typeface="+mn-ea"/>
                  <a:sym typeface="+mn-lt"/>
                </a:rPr>
                <a:t>广告位出租</a:t>
              </a:r>
              <a:endParaRPr lang="zh-CN" altLang="en-US" b="1" dirty="0">
                <a:solidFill>
                  <a:schemeClr val="bg1"/>
                </a:solidFill>
                <a:ea typeface="微软雅黑" panose="020B0503020204020204" pitchFamily="34" charset="-122"/>
                <a:cs typeface="+mn-ea"/>
                <a:sym typeface="+mn-lt"/>
              </a:endParaRPr>
            </a:p>
          </p:txBody>
        </p:sp>
        <p:sp>
          <p:nvSpPr>
            <p:cNvPr id="16" name="文本框 15"/>
            <p:cNvSpPr txBox="1"/>
            <p:nvPr/>
          </p:nvSpPr>
          <p:spPr>
            <a:xfrm>
              <a:off x="9060943" y="2051226"/>
              <a:ext cx="922033" cy="759752"/>
            </a:xfrm>
            <a:prstGeom prst="rect">
              <a:avLst/>
            </a:prstGeom>
            <a:noFill/>
          </p:spPr>
          <p:txBody>
            <a:bodyPr wrap="square" rtlCol="0">
              <a:spAutoFit/>
            </a:bodyPr>
            <a:lstStyle/>
            <a:p>
              <a:r>
                <a:rPr lang="zh-CN" altLang="en-US" b="1" dirty="0">
                  <a:solidFill>
                    <a:schemeClr val="bg1"/>
                  </a:solidFill>
                  <a:ea typeface="微软雅黑" panose="020B0503020204020204" pitchFamily="34" charset="-122"/>
                  <a:cs typeface="+mn-ea"/>
                  <a:sym typeface="+mn-lt"/>
                </a:rPr>
                <a:t>付费</a:t>
              </a:r>
              <a:endParaRPr lang="en-US" altLang="zh-CN" b="1" dirty="0">
                <a:solidFill>
                  <a:schemeClr val="bg1"/>
                </a:solidFill>
                <a:ea typeface="微软雅黑" panose="020B0503020204020204" pitchFamily="34" charset="-122"/>
                <a:cs typeface="+mn-ea"/>
                <a:sym typeface="+mn-lt"/>
              </a:endParaRPr>
            </a:p>
            <a:p>
              <a:r>
                <a:rPr lang="zh-CN" altLang="en-US" b="1" dirty="0">
                  <a:solidFill>
                    <a:schemeClr val="bg1"/>
                  </a:solidFill>
                  <a:ea typeface="微软雅黑" panose="020B0503020204020204" pitchFamily="34" charset="-122"/>
                  <a:cs typeface="+mn-ea"/>
                  <a:sym typeface="+mn-lt"/>
                </a:rPr>
                <a:t>下载</a:t>
              </a:r>
              <a:endParaRPr lang="zh-CN" altLang="en-US" b="1" dirty="0">
                <a:solidFill>
                  <a:schemeClr val="bg1"/>
                </a:solidFill>
                <a:ea typeface="微软雅黑" panose="020B0503020204020204" pitchFamily="34" charset="-122"/>
                <a:cs typeface="+mn-ea"/>
                <a:sym typeface="+mn-lt"/>
              </a:endParaRPr>
            </a:p>
          </p:txBody>
        </p:sp>
        <p:sp>
          <p:nvSpPr>
            <p:cNvPr id="17" name="文本框 16"/>
            <p:cNvSpPr txBox="1"/>
            <p:nvPr/>
          </p:nvSpPr>
          <p:spPr>
            <a:xfrm>
              <a:off x="7154710" y="3946064"/>
              <a:ext cx="922033" cy="759752"/>
            </a:xfrm>
            <a:prstGeom prst="rect">
              <a:avLst/>
            </a:prstGeom>
            <a:noFill/>
          </p:spPr>
          <p:txBody>
            <a:bodyPr wrap="square" rtlCol="0">
              <a:spAutoFit/>
            </a:bodyPr>
            <a:lstStyle/>
            <a:p>
              <a:r>
                <a:rPr lang="zh-CN" altLang="en-US" b="1" dirty="0">
                  <a:solidFill>
                    <a:schemeClr val="bg1"/>
                  </a:solidFill>
                  <a:ea typeface="微软雅黑" panose="020B0503020204020204" pitchFamily="34" charset="-122"/>
                  <a:cs typeface="+mn-ea"/>
                  <a:sym typeface="+mn-lt"/>
                </a:rPr>
                <a:t>会员充值</a:t>
              </a:r>
              <a:endParaRPr lang="zh-CN" altLang="en-US" b="1" dirty="0">
                <a:solidFill>
                  <a:schemeClr val="bg1"/>
                </a:solidFill>
                <a:ea typeface="微软雅黑" panose="020B0503020204020204" pitchFamily="34" charset="-122"/>
                <a:cs typeface="+mn-ea"/>
                <a:sym typeface="+mn-lt"/>
              </a:endParaRPr>
            </a:p>
          </p:txBody>
        </p:sp>
        <p:sp>
          <p:nvSpPr>
            <p:cNvPr id="23" name="文本框 22"/>
            <p:cNvSpPr txBox="1"/>
            <p:nvPr/>
          </p:nvSpPr>
          <p:spPr>
            <a:xfrm>
              <a:off x="9040565" y="3946064"/>
              <a:ext cx="922033" cy="759752"/>
            </a:xfrm>
            <a:prstGeom prst="rect">
              <a:avLst/>
            </a:prstGeom>
            <a:noFill/>
          </p:spPr>
          <p:txBody>
            <a:bodyPr wrap="square" rtlCol="0">
              <a:spAutoFit/>
            </a:bodyPr>
            <a:lstStyle/>
            <a:p>
              <a:r>
                <a:rPr lang="zh-CN" altLang="en-US" b="1" dirty="0">
                  <a:solidFill>
                    <a:schemeClr val="bg1"/>
                  </a:solidFill>
                  <a:ea typeface="微软雅黑" panose="020B0503020204020204" pitchFamily="34" charset="-122"/>
                  <a:cs typeface="+mn-ea"/>
                  <a:sym typeface="+mn-lt"/>
                </a:rPr>
                <a:t>增值服务</a:t>
              </a:r>
              <a:endParaRPr lang="zh-CN" altLang="en-US" b="1" dirty="0">
                <a:solidFill>
                  <a:schemeClr val="bg1"/>
                </a:solidFill>
                <a:ea typeface="微软雅黑" panose="020B0503020204020204" pitchFamily="34" charset="-122"/>
                <a:cs typeface="+mn-ea"/>
                <a:sym typeface="+mn-lt"/>
              </a:endParaRPr>
            </a:p>
          </p:txBody>
        </p:sp>
        <p:sp>
          <p:nvSpPr>
            <p:cNvPr id="24" name="文本框 23"/>
            <p:cNvSpPr txBox="1"/>
            <p:nvPr/>
          </p:nvSpPr>
          <p:spPr>
            <a:xfrm>
              <a:off x="5665438" y="3037521"/>
              <a:ext cx="922033" cy="687394"/>
            </a:xfrm>
            <a:prstGeom prst="rect">
              <a:avLst/>
            </a:prstGeom>
            <a:noFill/>
          </p:spPr>
          <p:txBody>
            <a:bodyPr wrap="square" rtlCol="0">
              <a:spAutoFit/>
            </a:bodyPr>
            <a:lstStyle/>
            <a:p>
              <a:r>
                <a:rPr lang="zh-CN" altLang="en-US" sz="1600" b="1" dirty="0">
                  <a:solidFill>
                    <a:schemeClr val="bg1"/>
                  </a:solidFill>
                  <a:ea typeface="微软雅黑" panose="020B0503020204020204" pitchFamily="34" charset="-122"/>
                  <a:cs typeface="+mn-ea"/>
                  <a:sym typeface="+mn-lt"/>
                </a:rPr>
                <a:t>租借</a:t>
              </a:r>
              <a:endParaRPr lang="en-US" altLang="zh-CN" sz="1600" b="1" dirty="0">
                <a:solidFill>
                  <a:schemeClr val="bg1"/>
                </a:solidFill>
                <a:ea typeface="微软雅黑" panose="020B0503020204020204" pitchFamily="34" charset="-122"/>
                <a:cs typeface="+mn-ea"/>
                <a:sym typeface="+mn-lt"/>
              </a:endParaRPr>
            </a:p>
            <a:p>
              <a:r>
                <a:rPr lang="zh-CN" altLang="en-US" sz="1600" b="1" dirty="0">
                  <a:solidFill>
                    <a:schemeClr val="bg1"/>
                  </a:solidFill>
                  <a:ea typeface="微软雅黑" panose="020B0503020204020204" pitchFamily="34" charset="-122"/>
                  <a:cs typeface="+mn-ea"/>
                  <a:sym typeface="+mn-lt"/>
                </a:rPr>
                <a:t>资质</a:t>
              </a:r>
              <a:endParaRPr lang="zh-CN" altLang="en-US" sz="1600" b="1" dirty="0">
                <a:solidFill>
                  <a:schemeClr val="bg1"/>
                </a:solidFill>
                <a:ea typeface="微软雅黑" panose="020B0503020204020204" pitchFamily="34" charset="-122"/>
                <a:cs typeface="+mn-ea"/>
                <a:sym typeface="+mn-lt"/>
              </a:endParaRPr>
            </a:p>
          </p:txBody>
        </p:sp>
        <p:sp>
          <p:nvSpPr>
            <p:cNvPr id="25" name="文本框 24"/>
            <p:cNvSpPr txBox="1"/>
            <p:nvPr/>
          </p:nvSpPr>
          <p:spPr>
            <a:xfrm>
              <a:off x="10607281" y="3033685"/>
              <a:ext cx="922033" cy="687394"/>
            </a:xfrm>
            <a:prstGeom prst="rect">
              <a:avLst/>
            </a:prstGeom>
            <a:noFill/>
          </p:spPr>
          <p:txBody>
            <a:bodyPr wrap="square" rtlCol="0">
              <a:spAutoFit/>
            </a:bodyPr>
            <a:lstStyle/>
            <a:p>
              <a:r>
                <a:rPr lang="zh-CN" altLang="en-US" sz="1600" b="1" dirty="0">
                  <a:solidFill>
                    <a:schemeClr val="bg1"/>
                  </a:solidFill>
                  <a:ea typeface="微软雅黑" panose="020B0503020204020204" pitchFamily="34" charset="-122"/>
                  <a:cs typeface="+mn-ea"/>
                  <a:sym typeface="+mn-lt"/>
                </a:rPr>
                <a:t>佣金</a:t>
              </a:r>
              <a:endParaRPr lang="en-US" altLang="zh-CN" sz="1600" b="1" dirty="0">
                <a:solidFill>
                  <a:schemeClr val="bg1"/>
                </a:solidFill>
                <a:ea typeface="微软雅黑" panose="020B0503020204020204" pitchFamily="34" charset="-122"/>
                <a:cs typeface="+mn-ea"/>
                <a:sym typeface="+mn-lt"/>
              </a:endParaRPr>
            </a:p>
            <a:p>
              <a:r>
                <a:rPr lang="zh-CN" altLang="en-US" sz="1600" b="1" dirty="0">
                  <a:solidFill>
                    <a:schemeClr val="bg1"/>
                  </a:solidFill>
                  <a:ea typeface="微软雅黑" panose="020B0503020204020204" pitchFamily="34" charset="-122"/>
                  <a:cs typeface="+mn-ea"/>
                  <a:sym typeface="+mn-lt"/>
                </a:rPr>
                <a:t>收取</a:t>
              </a:r>
              <a:endParaRPr lang="zh-CN" altLang="en-US" sz="1600" b="1" dirty="0">
                <a:solidFill>
                  <a:schemeClr val="bg1"/>
                </a:solidFill>
                <a:ea typeface="微软雅黑" panose="020B0503020204020204" pitchFamily="34" charset="-122"/>
                <a:cs typeface="+mn-ea"/>
                <a:sym typeface="+mn-lt"/>
              </a:endParaRPr>
            </a:p>
          </p:txBody>
        </p:sp>
        <p:sp>
          <p:nvSpPr>
            <p:cNvPr id="26" name="矩形 25"/>
            <p:cNvSpPr/>
            <p:nvPr/>
          </p:nvSpPr>
          <p:spPr>
            <a:xfrm rot="2700000">
              <a:off x="8003695" y="2862584"/>
              <a:ext cx="998642" cy="9986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cxnSp>
        <p:nvCxnSpPr>
          <p:cNvPr id="29" name="直接连接符 28"/>
          <p:cNvCxnSpPr/>
          <p:nvPr/>
        </p:nvCxnSpPr>
        <p:spPr>
          <a:xfrm>
            <a:off x="4405746" y="1562519"/>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6677" y="1725930"/>
            <a:ext cx="3906359" cy="2992235"/>
          </a:xfrm>
          <a:prstGeom prst="rect">
            <a:avLst/>
          </a:prstGeom>
          <a:effectLst>
            <a:outerShdw blurRad="254000" dist="63500" dir="2700000" algn="tl" rotWithShape="0">
              <a:prstClr val="black">
                <a:alpha val="3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22" name="矩形 21"/>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3" name="文本框 22"/>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盈利模式</a:t>
              </a:r>
              <a:endParaRPr lang="zh-CN" altLang="en-US" sz="3200" b="1" dirty="0">
                <a:solidFill>
                  <a:srgbClr val="0070C0"/>
                </a:solidFill>
                <a:ea typeface="微软雅黑" panose="020B0503020204020204" pitchFamily="34" charset="-122"/>
                <a:cs typeface="+mn-ea"/>
                <a:sym typeface="+mn-lt"/>
              </a:endParaRPr>
            </a:p>
          </p:txBody>
        </p:sp>
      </p:grpSp>
      <p:grpSp>
        <p:nvGrpSpPr>
          <p:cNvPr id="12" name="组合 11"/>
          <p:cNvGrpSpPr/>
          <p:nvPr/>
        </p:nvGrpSpPr>
        <p:grpSpPr>
          <a:xfrm>
            <a:off x="4118821" y="1833937"/>
            <a:ext cx="3954359" cy="3703390"/>
            <a:chOff x="4118821" y="1833937"/>
            <a:chExt cx="3954359" cy="3703390"/>
          </a:xfrm>
          <a:effectLst>
            <a:outerShdw blurRad="254000" dist="63500" dir="2700000" algn="tl" rotWithShape="0">
              <a:prstClr val="black">
                <a:alpha val="30000"/>
              </a:prstClr>
            </a:outerShdw>
          </a:effectLst>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77" name="Freeform 71922"/>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61" name="Freeform 71929"/>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0070C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56" name="Freeform 71928"/>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35" name="Freeform 71922"/>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0070C0"/>
              </a:solidFill>
              <a:ln>
                <a:noFill/>
              </a:ln>
              <a:scene3d>
                <a:camera prst="orthographicFront"/>
                <a:lightRig rig="flat" dir="t"/>
              </a:scene3d>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41" name="Freeform 71924"/>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0DA3FF"/>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51" name="Freeform 71926"/>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0070C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80" name="任意多边形 79"/>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24" name="文本框 23"/>
            <p:cNvSpPr txBox="1"/>
            <p:nvPr/>
          </p:nvSpPr>
          <p:spPr>
            <a:xfrm>
              <a:off x="4940445" y="220803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广告位出租</a:t>
              </a:r>
              <a:endParaRPr lang="zh-CN" altLang="en-US" sz="1600" dirty="0">
                <a:solidFill>
                  <a:schemeClr val="tx1">
                    <a:lumMod val="65000"/>
                    <a:lumOff val="35000"/>
                  </a:schemeClr>
                </a:solidFill>
                <a:ea typeface="微软雅黑" panose="020B0503020204020204" pitchFamily="34" charset="-122"/>
                <a:cs typeface="+mn-ea"/>
                <a:sym typeface="+mn-lt"/>
              </a:endParaRPr>
            </a:p>
          </p:txBody>
        </p:sp>
        <p:sp>
          <p:nvSpPr>
            <p:cNvPr id="25" name="文本框 24"/>
            <p:cNvSpPr txBox="1"/>
            <p:nvPr/>
          </p:nvSpPr>
          <p:spPr>
            <a:xfrm>
              <a:off x="6297773" y="2183283"/>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付费</a:t>
              </a:r>
              <a:endParaRPr lang="en-US" altLang="zh-CN" sz="1600" dirty="0">
                <a:solidFill>
                  <a:schemeClr val="tx1">
                    <a:lumMod val="65000"/>
                    <a:lumOff val="35000"/>
                  </a:schemeClr>
                </a:solidFill>
                <a:ea typeface="微软雅黑" panose="020B0503020204020204" pitchFamily="34" charset="-122"/>
                <a:cs typeface="+mn-ea"/>
                <a:sym typeface="+mn-lt"/>
              </a:endParaRPr>
            </a:p>
            <a:p>
              <a:pPr algn="ctr"/>
              <a:r>
                <a:rPr lang="zh-CN" altLang="en-US" sz="1600" dirty="0">
                  <a:solidFill>
                    <a:schemeClr val="tx1">
                      <a:lumMod val="65000"/>
                      <a:lumOff val="35000"/>
                    </a:schemeClr>
                  </a:solidFill>
                  <a:ea typeface="微软雅黑" panose="020B0503020204020204" pitchFamily="34" charset="-122"/>
                  <a:cs typeface="+mn-ea"/>
                  <a:sym typeface="+mn-lt"/>
                </a:rPr>
                <a:t>下载</a:t>
              </a:r>
              <a:endParaRPr lang="zh-CN" altLang="en-US" sz="1600" dirty="0">
                <a:solidFill>
                  <a:schemeClr val="tx1">
                    <a:lumMod val="65000"/>
                    <a:lumOff val="35000"/>
                  </a:schemeClr>
                </a:solidFill>
                <a:ea typeface="微软雅黑" panose="020B0503020204020204" pitchFamily="34" charset="-122"/>
                <a:cs typeface="+mn-ea"/>
                <a:sym typeface="+mn-lt"/>
              </a:endParaRPr>
            </a:p>
          </p:txBody>
        </p:sp>
        <p:sp>
          <p:nvSpPr>
            <p:cNvPr id="26" name="文本框 25"/>
            <p:cNvSpPr txBox="1"/>
            <p:nvPr/>
          </p:nvSpPr>
          <p:spPr>
            <a:xfrm>
              <a:off x="6963763" y="342267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增值</a:t>
              </a:r>
              <a:endParaRPr lang="en-US" altLang="zh-CN" sz="1600" dirty="0">
                <a:solidFill>
                  <a:schemeClr val="tx1">
                    <a:lumMod val="65000"/>
                    <a:lumOff val="35000"/>
                  </a:schemeClr>
                </a:solidFill>
                <a:ea typeface="微软雅黑" panose="020B0503020204020204" pitchFamily="34" charset="-122"/>
                <a:cs typeface="+mn-ea"/>
                <a:sym typeface="+mn-lt"/>
              </a:endParaRPr>
            </a:p>
            <a:p>
              <a:pPr algn="ctr"/>
              <a:r>
                <a:rPr lang="zh-CN" altLang="en-US" sz="1600" dirty="0">
                  <a:solidFill>
                    <a:schemeClr val="tx1">
                      <a:lumMod val="65000"/>
                      <a:lumOff val="35000"/>
                    </a:schemeClr>
                  </a:solidFill>
                  <a:ea typeface="微软雅黑" panose="020B0503020204020204" pitchFamily="34" charset="-122"/>
                  <a:cs typeface="+mn-ea"/>
                  <a:sym typeface="+mn-lt"/>
                </a:rPr>
                <a:t>服务</a:t>
              </a:r>
              <a:endParaRPr lang="zh-CN" altLang="en-US" sz="1600" dirty="0">
                <a:solidFill>
                  <a:schemeClr val="tx1">
                    <a:lumMod val="65000"/>
                    <a:lumOff val="35000"/>
                  </a:schemeClr>
                </a:solidFill>
                <a:ea typeface="微软雅黑" panose="020B0503020204020204" pitchFamily="34" charset="-122"/>
                <a:cs typeface="+mn-ea"/>
                <a:sym typeface="+mn-lt"/>
              </a:endParaRPr>
            </a:p>
          </p:txBody>
        </p:sp>
        <p:sp>
          <p:nvSpPr>
            <p:cNvPr id="27" name="文本框 26"/>
            <p:cNvSpPr txBox="1"/>
            <p:nvPr/>
          </p:nvSpPr>
          <p:spPr>
            <a:xfrm>
              <a:off x="6271203" y="461261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会员</a:t>
              </a:r>
              <a:endParaRPr lang="en-US" altLang="zh-CN" sz="1600" dirty="0">
                <a:solidFill>
                  <a:schemeClr val="tx1">
                    <a:lumMod val="65000"/>
                    <a:lumOff val="35000"/>
                  </a:schemeClr>
                </a:solidFill>
                <a:ea typeface="微软雅黑" panose="020B0503020204020204" pitchFamily="34" charset="-122"/>
                <a:cs typeface="+mn-ea"/>
                <a:sym typeface="+mn-lt"/>
              </a:endParaRPr>
            </a:p>
            <a:p>
              <a:pPr algn="ctr"/>
              <a:r>
                <a:rPr lang="zh-CN" altLang="en-US" sz="1600" dirty="0">
                  <a:solidFill>
                    <a:schemeClr val="tx1">
                      <a:lumMod val="65000"/>
                      <a:lumOff val="35000"/>
                    </a:schemeClr>
                  </a:solidFill>
                  <a:ea typeface="微软雅黑" panose="020B0503020204020204" pitchFamily="34" charset="-122"/>
                  <a:cs typeface="+mn-ea"/>
                  <a:sym typeface="+mn-lt"/>
                </a:rPr>
                <a:t>充值</a:t>
              </a:r>
              <a:endParaRPr lang="zh-CN" altLang="en-US" sz="1600" dirty="0">
                <a:solidFill>
                  <a:schemeClr val="tx1">
                    <a:lumMod val="65000"/>
                    <a:lumOff val="35000"/>
                  </a:schemeClr>
                </a:solidFill>
                <a:ea typeface="微软雅黑" panose="020B0503020204020204" pitchFamily="34" charset="-122"/>
                <a:cs typeface="+mn-ea"/>
                <a:sym typeface="+mn-lt"/>
              </a:endParaRPr>
            </a:p>
          </p:txBody>
        </p:sp>
        <p:sp>
          <p:nvSpPr>
            <p:cNvPr id="28" name="文本框 27"/>
            <p:cNvSpPr txBox="1"/>
            <p:nvPr/>
          </p:nvSpPr>
          <p:spPr>
            <a:xfrm>
              <a:off x="4901633" y="4650656"/>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佣金</a:t>
              </a:r>
              <a:endParaRPr lang="en-US" altLang="zh-CN" sz="1600" dirty="0">
                <a:solidFill>
                  <a:schemeClr val="tx1">
                    <a:lumMod val="65000"/>
                    <a:lumOff val="35000"/>
                  </a:schemeClr>
                </a:solidFill>
                <a:ea typeface="微软雅黑" panose="020B0503020204020204" pitchFamily="34" charset="-122"/>
                <a:cs typeface="+mn-ea"/>
                <a:sym typeface="+mn-lt"/>
              </a:endParaRPr>
            </a:p>
            <a:p>
              <a:pPr algn="ctr"/>
              <a:r>
                <a:rPr lang="zh-CN" altLang="en-US" sz="1600" dirty="0">
                  <a:solidFill>
                    <a:schemeClr val="tx1">
                      <a:lumMod val="65000"/>
                      <a:lumOff val="35000"/>
                    </a:schemeClr>
                  </a:solidFill>
                  <a:ea typeface="微软雅黑" panose="020B0503020204020204" pitchFamily="34" charset="-122"/>
                  <a:cs typeface="+mn-ea"/>
                  <a:sym typeface="+mn-lt"/>
                </a:rPr>
                <a:t>收取</a:t>
              </a:r>
              <a:endParaRPr lang="zh-CN" altLang="en-US" sz="1600" dirty="0">
                <a:solidFill>
                  <a:schemeClr val="tx1">
                    <a:lumMod val="65000"/>
                    <a:lumOff val="35000"/>
                  </a:schemeClr>
                </a:solidFill>
                <a:ea typeface="微软雅黑" panose="020B0503020204020204" pitchFamily="34" charset="-122"/>
                <a:cs typeface="+mn-ea"/>
                <a:sym typeface="+mn-lt"/>
              </a:endParaRPr>
            </a:p>
          </p:txBody>
        </p:sp>
        <p:sp>
          <p:nvSpPr>
            <p:cNvPr id="29" name="文本框 28"/>
            <p:cNvSpPr txBox="1"/>
            <p:nvPr/>
          </p:nvSpPr>
          <p:spPr>
            <a:xfrm>
              <a:off x="4242187" y="340997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ea typeface="微软雅黑" panose="020B0503020204020204" pitchFamily="34" charset="-122"/>
                  <a:cs typeface="+mn-ea"/>
                  <a:sym typeface="+mn-lt"/>
                </a:rPr>
                <a:t>租借</a:t>
              </a:r>
              <a:endParaRPr lang="en-US" altLang="zh-CN" sz="1600" dirty="0">
                <a:solidFill>
                  <a:schemeClr val="tx1">
                    <a:lumMod val="65000"/>
                    <a:lumOff val="35000"/>
                  </a:schemeClr>
                </a:solidFill>
                <a:ea typeface="微软雅黑" panose="020B0503020204020204" pitchFamily="34" charset="-122"/>
                <a:cs typeface="+mn-ea"/>
                <a:sym typeface="+mn-lt"/>
              </a:endParaRPr>
            </a:p>
            <a:p>
              <a:pPr algn="ctr"/>
              <a:r>
                <a:rPr lang="zh-CN" altLang="en-US" sz="1600" dirty="0">
                  <a:solidFill>
                    <a:schemeClr val="tx1">
                      <a:lumMod val="65000"/>
                      <a:lumOff val="35000"/>
                    </a:schemeClr>
                  </a:solidFill>
                  <a:ea typeface="微软雅黑" panose="020B0503020204020204" pitchFamily="34" charset="-122"/>
                  <a:cs typeface="+mn-ea"/>
                  <a:sym typeface="+mn-lt"/>
                </a:rPr>
                <a:t>资质</a:t>
              </a:r>
              <a:endParaRPr lang="zh-CN" altLang="en-US" sz="1600" dirty="0">
                <a:solidFill>
                  <a:schemeClr val="tx1">
                    <a:lumMod val="65000"/>
                    <a:lumOff val="35000"/>
                  </a:schemeClr>
                </a:solidFill>
                <a:ea typeface="微软雅黑" panose="020B0503020204020204" pitchFamily="34" charset="-122"/>
                <a:cs typeface="+mn-ea"/>
                <a:sym typeface="+mn-lt"/>
              </a:endParaRPr>
            </a:p>
          </p:txBody>
        </p:sp>
      </p:grpSp>
      <p:grpSp>
        <p:nvGrpSpPr>
          <p:cNvPr id="13" name="组合 12"/>
          <p:cNvGrpSpPr/>
          <p:nvPr/>
        </p:nvGrpSpPr>
        <p:grpSpPr>
          <a:xfrm>
            <a:off x="5488244" y="3224478"/>
            <a:ext cx="1264667" cy="942444"/>
            <a:chOff x="5488244" y="3224478"/>
            <a:chExt cx="1264667" cy="942444"/>
          </a:xfrm>
        </p:grpSpPr>
        <p:sp>
          <p:nvSpPr>
            <p:cNvPr id="30" name="文本框 29"/>
            <p:cNvSpPr txBox="1"/>
            <p:nvPr/>
          </p:nvSpPr>
          <p:spPr>
            <a:xfrm>
              <a:off x="5488244" y="3766812"/>
              <a:ext cx="1264667" cy="400110"/>
            </a:xfrm>
            <a:prstGeom prst="rect">
              <a:avLst/>
            </a:prstGeom>
            <a:noFill/>
          </p:spPr>
          <p:txBody>
            <a:bodyPr wrap="square" rtlCol="0">
              <a:spAutoFit/>
            </a:bodyPr>
            <a:lstStyle/>
            <a:p>
              <a:r>
                <a:rPr lang="zh-CN" altLang="en-US" sz="2000" b="1" dirty="0">
                  <a:solidFill>
                    <a:srgbClr val="0070C0"/>
                  </a:solidFill>
                  <a:ea typeface="微软雅黑" panose="020B0503020204020204" pitchFamily="34" charset="-122"/>
                  <a:cs typeface="+mn-ea"/>
                  <a:sym typeface="+mn-lt"/>
                </a:rPr>
                <a:t>盈利模式</a:t>
              </a:r>
              <a:endParaRPr lang="zh-CN" altLang="en-US" sz="2000" b="1" dirty="0">
                <a:solidFill>
                  <a:srgbClr val="0070C0"/>
                </a:solidFill>
                <a:ea typeface="微软雅黑" panose="020B0503020204020204" pitchFamily="34" charset="-122"/>
                <a:cs typeface="+mn-ea"/>
                <a:sym typeface="+mn-lt"/>
              </a:endParaRPr>
            </a:p>
          </p:txBody>
        </p:sp>
        <p:grpSp>
          <p:nvGrpSpPr>
            <p:cNvPr id="3" name="组合 2"/>
            <p:cNvGrpSpPr/>
            <p:nvPr/>
          </p:nvGrpSpPr>
          <p:grpSpPr>
            <a:xfrm>
              <a:off x="5848321" y="3224478"/>
              <a:ext cx="473410" cy="474493"/>
              <a:chOff x="5848321" y="3224478"/>
              <a:chExt cx="473410" cy="474493"/>
            </a:xfrm>
          </p:grpSpPr>
          <p:sp>
            <p:nvSpPr>
              <p:cNvPr id="31" name="Freeform 83"/>
              <p:cNvSpPr/>
              <p:nvPr/>
            </p:nvSpPr>
            <p:spPr bwMode="auto">
              <a:xfrm>
                <a:off x="6073651" y="3224478"/>
                <a:ext cx="248080" cy="249163"/>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2" name="Line 84"/>
              <p:cNvSpPr>
                <a:spLocks noChangeShapeType="1"/>
              </p:cNvSpPr>
              <p:nvPr/>
            </p:nvSpPr>
            <p:spPr bwMode="auto">
              <a:xfrm>
                <a:off x="6114817" y="3350143"/>
                <a:ext cx="82332" cy="0"/>
              </a:xfrm>
              <a:prstGeom prst="line">
                <a:avLst/>
              </a:prstGeom>
              <a:noFill/>
              <a:ln w="30163"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3" name="Line 85"/>
              <p:cNvSpPr>
                <a:spLocks noChangeShapeType="1"/>
              </p:cNvSpPr>
              <p:nvPr/>
            </p:nvSpPr>
            <p:spPr bwMode="auto">
              <a:xfrm>
                <a:off x="6197149" y="3268894"/>
                <a:ext cx="0" cy="81249"/>
              </a:xfrm>
              <a:prstGeom prst="line">
                <a:avLst/>
              </a:prstGeom>
              <a:noFill/>
              <a:ln w="30163"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4" name="Freeform 86"/>
              <p:cNvSpPr/>
              <p:nvPr/>
            </p:nvSpPr>
            <p:spPr bwMode="auto">
              <a:xfrm>
                <a:off x="5848321" y="3227728"/>
                <a:ext cx="471243" cy="471243"/>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6" name="Freeform 87"/>
              <p:cNvSpPr/>
              <p:nvPr/>
            </p:nvSpPr>
            <p:spPr bwMode="auto">
              <a:xfrm>
                <a:off x="5919820" y="3289477"/>
                <a:ext cx="163581" cy="222080"/>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7" name="Freeform 88"/>
              <p:cNvSpPr/>
              <p:nvPr/>
            </p:nvSpPr>
            <p:spPr bwMode="auto">
              <a:xfrm>
                <a:off x="6050902" y="3460641"/>
                <a:ext cx="186331" cy="217747"/>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8" name="Freeform 89"/>
              <p:cNvSpPr/>
              <p:nvPr/>
            </p:nvSpPr>
            <p:spPr bwMode="auto">
              <a:xfrm>
                <a:off x="6257815" y="3432475"/>
                <a:ext cx="54166" cy="11049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grpSp>
      </p:grpSp>
      <p:grpSp>
        <p:nvGrpSpPr>
          <p:cNvPr id="21" name="组合 20"/>
          <p:cNvGrpSpPr/>
          <p:nvPr/>
        </p:nvGrpSpPr>
        <p:grpSpPr>
          <a:xfrm>
            <a:off x="2188734" y="2152849"/>
            <a:ext cx="2506911" cy="923330"/>
            <a:chOff x="2188734" y="2152849"/>
            <a:chExt cx="2506911" cy="923330"/>
          </a:xfrm>
        </p:grpSpPr>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早期的互联网企业，其盈利基本都来自于“流量</a:t>
              </a:r>
              <a:r>
                <a:rPr lang="en-US" altLang="zh-CN" sz="1200" dirty="0">
                  <a:solidFill>
                    <a:schemeClr val="tx1">
                      <a:lumMod val="65000"/>
                      <a:lumOff val="35000"/>
                    </a:schemeClr>
                  </a:solidFill>
                  <a:ea typeface="微软雅黑" panose="020B0503020204020204" pitchFamily="34" charset="-122"/>
                  <a:cs typeface="+mn-ea"/>
                  <a:sym typeface="+mn-lt"/>
                </a:rPr>
                <a:t>-</a:t>
              </a:r>
              <a:r>
                <a:rPr lang="zh-CN" altLang="en-US" sz="1200" dirty="0">
                  <a:solidFill>
                    <a:schemeClr val="tx1">
                      <a:lumMod val="65000"/>
                      <a:lumOff val="35000"/>
                    </a:schemeClr>
                  </a:solidFill>
                  <a:ea typeface="微软雅黑" panose="020B0503020204020204" pitchFamily="34" charset="-122"/>
                  <a:cs typeface="+mn-ea"/>
                  <a:sym typeface="+mn-lt"/>
                </a:rPr>
                <a:t>广告”模式。</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39" name="组合 38"/>
          <p:cNvGrpSpPr/>
          <p:nvPr/>
        </p:nvGrpSpPr>
        <p:grpSpPr>
          <a:xfrm>
            <a:off x="7523974" y="2162043"/>
            <a:ext cx="2780088" cy="623248"/>
            <a:chOff x="7523974" y="2162043"/>
            <a:chExt cx="2780088" cy="623248"/>
          </a:xfrm>
        </p:grpSpPr>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23974" y="2162043"/>
              <a:ext cx="2780088" cy="62324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付费下载模式对于独立开发商来说是一种比较实惠和快速的赚钱方式。</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44" name="组合 43"/>
          <p:cNvGrpSpPr/>
          <p:nvPr/>
        </p:nvGrpSpPr>
        <p:grpSpPr>
          <a:xfrm>
            <a:off x="8186362" y="3576754"/>
            <a:ext cx="3170646" cy="623248"/>
            <a:chOff x="8186362" y="3576754"/>
            <a:chExt cx="3170646" cy="623248"/>
          </a:xfrm>
        </p:grpSpPr>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186362" y="3576754"/>
              <a:ext cx="3170646" cy="62324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将某项非核心技术、产品或服务利用新方式加以修正改善，以创造更高的价值。</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40" name="组合 39"/>
          <p:cNvGrpSpPr/>
          <p:nvPr/>
        </p:nvGrpSpPr>
        <p:grpSpPr>
          <a:xfrm>
            <a:off x="909220" y="3482921"/>
            <a:ext cx="3184961" cy="623248"/>
            <a:chOff x="909220" y="3482921"/>
            <a:chExt cx="3184961" cy="623248"/>
          </a:xfrm>
        </p:grpSpPr>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220" y="3482921"/>
              <a:ext cx="3184961" cy="62324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资质“挂靠”是指被挂靠方通过出租、出借资质证书等方式，并收取管理费。</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42" name="组合 41"/>
          <p:cNvGrpSpPr/>
          <p:nvPr/>
        </p:nvGrpSpPr>
        <p:grpSpPr>
          <a:xfrm>
            <a:off x="1745084" y="4742442"/>
            <a:ext cx="3048000" cy="635210"/>
            <a:chOff x="1745084" y="4742442"/>
            <a:chExt cx="3048000" cy="635210"/>
          </a:xfrm>
        </p:grpSpPr>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5084" y="4742442"/>
              <a:ext cx="3048000" cy="62324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是商业活动中的一种劳务报酬，在商业活动中为他人提供服务所得到的报酬。  </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grpSp>
        <p:nvGrpSpPr>
          <p:cNvPr id="43" name="组合 42"/>
          <p:cNvGrpSpPr/>
          <p:nvPr/>
        </p:nvGrpSpPr>
        <p:grpSpPr>
          <a:xfrm>
            <a:off x="7405740" y="4735607"/>
            <a:ext cx="3147218" cy="923330"/>
            <a:chOff x="7405740" y="4735607"/>
            <a:chExt cx="3147218" cy="923330"/>
          </a:xfrm>
        </p:grpSpPr>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76457" y="4735607"/>
              <a:ext cx="2976501"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到货后您可以按照充值卡上的说明进行自助充值，充值成功金点将会立即到帐。</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3000"/>
                            </p:stCondLst>
                            <p:childTnLst>
                              <p:par>
                                <p:cTn id="19" presetID="22" presetClass="entr" presetSubtype="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3500"/>
                            </p:stCondLst>
                            <p:childTnLst>
                              <p:par>
                                <p:cTn id="23" presetID="22" presetClass="entr" presetSubtype="2"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14980"/>
            <a:ext cx="2266950" cy="599420"/>
            <a:chOff x="0" y="314980"/>
            <a:chExt cx="2266950" cy="599420"/>
          </a:xfrm>
          <a:effectLst>
            <a:outerShdw blurRad="254000" dist="63500" dir="2700000" algn="tl"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ea typeface="微软雅黑" panose="020B0503020204020204" pitchFamily="34" charset="-122"/>
                  <a:cs typeface="+mn-ea"/>
                  <a:sym typeface="+mn-lt"/>
                </a:rPr>
                <a:t>核心优势</a:t>
              </a:r>
              <a:endParaRPr lang="zh-CN" altLang="en-US" sz="3200" b="1" dirty="0">
                <a:solidFill>
                  <a:srgbClr val="0070C0"/>
                </a:solidFill>
                <a:ea typeface="微软雅黑" panose="020B0503020204020204" pitchFamily="34" charset="-122"/>
                <a:cs typeface="+mn-ea"/>
                <a:sym typeface="+mn-lt"/>
              </a:endParaRPr>
            </a:p>
          </p:txBody>
        </p:sp>
      </p:grpSp>
      <p:pic>
        <p:nvPicPr>
          <p:cNvPr id="37" name="图片 3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4" y="3628028"/>
            <a:ext cx="12177392" cy="3208743"/>
          </a:xfrm>
          <a:prstGeom prst="rect">
            <a:avLst/>
          </a:prstGeom>
          <a:effectLst/>
        </p:spPr>
      </p:pic>
      <p:grpSp>
        <p:nvGrpSpPr>
          <p:cNvPr id="11" name="组合 10"/>
          <p:cNvGrpSpPr/>
          <p:nvPr/>
        </p:nvGrpSpPr>
        <p:grpSpPr>
          <a:xfrm>
            <a:off x="584272" y="2336856"/>
            <a:ext cx="1592312" cy="1953386"/>
            <a:chOff x="584272" y="2336856"/>
            <a:chExt cx="1592312" cy="1953386"/>
          </a:xfrm>
          <a:effectLst>
            <a:outerShdw blurRad="254000" dist="63500" dir="2700000" algn="tl" rotWithShape="0">
              <a:prstClr val="black">
                <a:alpha val="30000"/>
              </a:prstClr>
            </a:outerShdw>
          </a:effectLst>
        </p:grpSpPr>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32" name="椭圆 31"/>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18" name="文本框 17"/>
            <p:cNvSpPr txBox="1"/>
            <p:nvPr/>
          </p:nvSpPr>
          <p:spPr>
            <a:xfrm>
              <a:off x="986149" y="2826330"/>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成本</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优势</a:t>
              </a:r>
              <a:endParaRPr lang="zh-CN" altLang="en-US" dirty="0">
                <a:solidFill>
                  <a:schemeClr val="bg1"/>
                </a:solidFill>
                <a:ea typeface="微软雅黑" panose="020B0503020204020204" pitchFamily="34" charset="-122"/>
                <a:cs typeface="+mn-ea"/>
                <a:sym typeface="+mn-lt"/>
              </a:endParaRPr>
            </a:p>
          </p:txBody>
        </p:sp>
      </p:grpSp>
      <p:grpSp>
        <p:nvGrpSpPr>
          <p:cNvPr id="12" name="组合 11"/>
          <p:cNvGrpSpPr/>
          <p:nvPr/>
        </p:nvGrpSpPr>
        <p:grpSpPr>
          <a:xfrm>
            <a:off x="2338544" y="2336856"/>
            <a:ext cx="1592312" cy="1953386"/>
            <a:chOff x="2338544" y="2336856"/>
            <a:chExt cx="1592312" cy="1953386"/>
          </a:xfrm>
          <a:effectLst>
            <a:outerShdw blurRad="254000" dist="63500" dir="2700000" algn="tl" rotWithShape="0">
              <a:prstClr val="black">
                <a:alpha val="30000"/>
              </a:prstClr>
            </a:outerShdw>
          </a:effectLst>
        </p:grpSpPr>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9" name="椭圆 28"/>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19" name="文本框 18"/>
            <p:cNvSpPr txBox="1"/>
            <p:nvPr/>
          </p:nvSpPr>
          <p:spPr>
            <a:xfrm>
              <a:off x="2753525" y="2813498"/>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专利</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技术</a:t>
              </a:r>
              <a:endParaRPr lang="en-US" altLang="zh-CN" dirty="0">
                <a:solidFill>
                  <a:schemeClr val="bg1"/>
                </a:solidFill>
                <a:ea typeface="微软雅黑" panose="020B0503020204020204" pitchFamily="34" charset="-122"/>
                <a:cs typeface="+mn-ea"/>
                <a:sym typeface="+mn-lt"/>
              </a:endParaRPr>
            </a:p>
          </p:txBody>
        </p:sp>
      </p:grpSp>
      <p:grpSp>
        <p:nvGrpSpPr>
          <p:cNvPr id="13" name="组合 12"/>
          <p:cNvGrpSpPr/>
          <p:nvPr/>
        </p:nvGrpSpPr>
        <p:grpSpPr>
          <a:xfrm>
            <a:off x="4092816" y="2322568"/>
            <a:ext cx="1592312" cy="1953386"/>
            <a:chOff x="4092816" y="2322568"/>
            <a:chExt cx="1592312" cy="1953386"/>
          </a:xfrm>
          <a:effectLst>
            <a:outerShdw blurRad="254000" dist="63500" dir="2700000" algn="tl" rotWithShape="0">
              <a:prstClr val="black">
                <a:alpha val="30000"/>
              </a:prstClr>
            </a:outerShdw>
          </a:effectLst>
        </p:grpSpPr>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8" name="椭圆 7"/>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20" name="文本框 19"/>
            <p:cNvSpPr txBox="1"/>
            <p:nvPr/>
          </p:nvSpPr>
          <p:spPr>
            <a:xfrm>
              <a:off x="4509208" y="2826329"/>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行业</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地位</a:t>
              </a:r>
              <a:endParaRPr lang="en-US" altLang="zh-CN" dirty="0">
                <a:solidFill>
                  <a:schemeClr val="bg1"/>
                </a:solidFill>
                <a:ea typeface="微软雅黑" panose="020B0503020204020204" pitchFamily="34" charset="-122"/>
                <a:cs typeface="+mn-ea"/>
                <a:sym typeface="+mn-lt"/>
              </a:endParaRPr>
            </a:p>
          </p:txBody>
        </p:sp>
      </p:grpSp>
      <p:grpSp>
        <p:nvGrpSpPr>
          <p:cNvPr id="14" name="组合 13"/>
          <p:cNvGrpSpPr/>
          <p:nvPr/>
        </p:nvGrpSpPr>
        <p:grpSpPr>
          <a:xfrm>
            <a:off x="5847088" y="2336856"/>
            <a:ext cx="1592312" cy="1953386"/>
            <a:chOff x="5847088" y="2336856"/>
            <a:chExt cx="1592312" cy="1953386"/>
          </a:xfrm>
          <a:effectLst>
            <a:outerShdw blurRad="254000" dist="63500" dir="2700000" algn="tl" rotWithShape="0">
              <a:prstClr val="black">
                <a:alpha val="30000"/>
              </a:prstClr>
            </a:outerShdw>
          </a:effectLst>
        </p:grpSpPr>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cs typeface="+mn-ea"/>
                  <a:sym typeface="+mn-lt"/>
                </a:endParaRPr>
              </a:p>
            </p:txBody>
          </p:sp>
          <p:sp>
            <p:nvSpPr>
              <p:cNvPr id="26" name="椭圆 25"/>
              <p:cNvSpPr/>
              <p:nvPr/>
            </p:nvSpPr>
            <p:spPr>
              <a:xfrm>
                <a:off x="3561365" y="3313435"/>
                <a:ext cx="800100" cy="8001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
          <p:nvSpPr>
            <p:cNvPr id="21" name="文本框 20"/>
            <p:cNvSpPr txBox="1"/>
            <p:nvPr/>
          </p:nvSpPr>
          <p:spPr>
            <a:xfrm>
              <a:off x="6263479" y="2828012"/>
              <a:ext cx="759529" cy="646331"/>
            </a:xfrm>
            <a:prstGeom prst="rect">
              <a:avLst/>
            </a:prstGeom>
            <a:noFill/>
          </p:spPr>
          <p:txBody>
            <a:bodyPr wrap="square" rtlCol="0">
              <a:spAutoFit/>
            </a:bodyPr>
            <a:lstStyle/>
            <a:p>
              <a:pPr algn="ctr"/>
              <a:r>
                <a:rPr lang="zh-CN" altLang="en-US" dirty="0">
                  <a:solidFill>
                    <a:schemeClr val="bg1"/>
                  </a:solidFill>
                  <a:ea typeface="微软雅黑" panose="020B0503020204020204" pitchFamily="34" charset="-122"/>
                  <a:cs typeface="+mn-ea"/>
                  <a:sym typeface="+mn-lt"/>
                </a:rPr>
                <a:t>固定</a:t>
              </a:r>
              <a:endParaRPr lang="en-US" altLang="zh-CN" dirty="0">
                <a:solidFill>
                  <a:schemeClr val="bg1"/>
                </a:solidFill>
                <a:ea typeface="微软雅黑" panose="020B0503020204020204" pitchFamily="34" charset="-122"/>
                <a:cs typeface="+mn-ea"/>
                <a:sym typeface="+mn-lt"/>
              </a:endParaRPr>
            </a:p>
            <a:p>
              <a:pPr algn="ctr"/>
              <a:r>
                <a:rPr lang="zh-CN" altLang="en-US" dirty="0">
                  <a:solidFill>
                    <a:schemeClr val="bg1"/>
                  </a:solidFill>
                  <a:ea typeface="微软雅黑" panose="020B0503020204020204" pitchFamily="34" charset="-122"/>
                  <a:cs typeface="+mn-ea"/>
                  <a:sym typeface="+mn-lt"/>
                </a:rPr>
                <a:t>客源</a:t>
              </a:r>
              <a:endParaRPr lang="en-US" altLang="zh-CN" dirty="0">
                <a:solidFill>
                  <a:schemeClr val="bg1"/>
                </a:solidFill>
                <a:ea typeface="微软雅黑" panose="020B0503020204020204" pitchFamily="34" charset="-122"/>
                <a:cs typeface="+mn-ea"/>
                <a:sym typeface="+mn-lt"/>
              </a:endParaRPr>
            </a:p>
          </p:txBody>
        </p:sp>
      </p:grpSp>
      <p:sp>
        <p:nvSpPr>
          <p:cNvPr id="2" name="矩形 1"/>
          <p:cNvSpPr/>
          <p:nvPr/>
        </p:nvSpPr>
        <p:spPr>
          <a:xfrm>
            <a:off x="8034832" y="1392724"/>
            <a:ext cx="325119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ea typeface="微软雅黑" panose="020B0503020204020204" pitchFamily="34" charset="-122"/>
                <a:cs typeface="+mn-ea"/>
                <a:sym typeface="+mn-lt"/>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endParaRPr lang="zh-CN" altLang="en-US" sz="1200" dirty="0">
              <a:solidFill>
                <a:schemeClr val="tx1">
                  <a:lumMod val="65000"/>
                  <a:lumOff val="35000"/>
                </a:schemeClr>
              </a:solidFill>
              <a:ea typeface="微软雅黑" panose="020B0503020204020204" pitchFamily="34" charset="-122"/>
              <a:cs typeface="+mn-ea"/>
              <a:sym typeface="+mn-lt"/>
            </a:endParaRPr>
          </a:p>
        </p:txBody>
      </p:sp>
      <p:grpSp>
        <p:nvGrpSpPr>
          <p:cNvPr id="9" name="组合 8"/>
          <p:cNvGrpSpPr/>
          <p:nvPr/>
        </p:nvGrpSpPr>
        <p:grpSpPr>
          <a:xfrm flipV="1">
            <a:off x="8500638" y="1157163"/>
            <a:ext cx="578351" cy="84054"/>
            <a:chOff x="3930857" y="1377220"/>
            <a:chExt cx="911959" cy="132538"/>
          </a:xfrm>
          <a:solidFill>
            <a:srgbClr val="0070C0"/>
          </a:solidFill>
        </p:grpSpPr>
        <p:sp>
          <p:nvSpPr>
            <p:cNvPr id="3" name="椭圆 2"/>
            <p:cNvSpPr/>
            <p:nvPr/>
          </p:nvSpPr>
          <p:spPr>
            <a:xfrm>
              <a:off x="3930857"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3" name="椭圆 32"/>
            <p:cNvSpPr/>
            <p:nvPr/>
          </p:nvSpPr>
          <p:spPr>
            <a:xfrm>
              <a:off x="4190664"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4" name="椭圆 33"/>
            <p:cNvSpPr/>
            <p:nvPr/>
          </p:nvSpPr>
          <p:spPr>
            <a:xfrm>
              <a:off x="4450471"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35" name="椭圆 34"/>
            <p:cNvSpPr/>
            <p:nvPr/>
          </p:nvSpPr>
          <p:spPr>
            <a:xfrm>
              <a:off x="4710278"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33848" y="2631704"/>
            <a:ext cx="4057527" cy="1915885"/>
          </a:xfrm>
          <a:prstGeom prst="rect">
            <a:avLst/>
          </a:prstGeom>
          <a:effectLst>
            <a:outerShdw blurRad="254000" dist="63500" dir="2700000" algn="tl" rotWithShape="0">
              <a:prstClr val="black">
                <a:alpha val="30000"/>
              </a:prstClr>
            </a:outerShdw>
          </a:effectLst>
        </p:spPr>
      </p:pic>
      <p:grpSp>
        <p:nvGrpSpPr>
          <p:cNvPr id="3" name="组合 2"/>
          <p:cNvGrpSpPr/>
          <p:nvPr/>
        </p:nvGrpSpPr>
        <p:grpSpPr>
          <a:xfrm>
            <a:off x="7458417" y="2285748"/>
            <a:ext cx="1368193" cy="1997510"/>
            <a:chOff x="7458417" y="2285748"/>
            <a:chExt cx="1368193" cy="1997510"/>
          </a:xfrm>
        </p:grpSpPr>
        <p:sp>
          <p:nvSpPr>
            <p:cNvPr id="5" name="矩形 4"/>
            <p:cNvSpPr/>
            <p:nvPr/>
          </p:nvSpPr>
          <p:spPr>
            <a:xfrm rot="2700000">
              <a:off x="7458417" y="2915065"/>
              <a:ext cx="1368193" cy="1368193"/>
            </a:xfrm>
            <a:prstGeom prst="rect">
              <a:avLst/>
            </a:prstGeom>
            <a:solidFill>
              <a:srgbClr val="0070C0"/>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8" name="矩形 7"/>
            <p:cNvSpPr/>
            <p:nvPr/>
          </p:nvSpPr>
          <p:spPr>
            <a:xfrm rot="2700000">
              <a:off x="7695006" y="2328959"/>
              <a:ext cx="370728" cy="370728"/>
            </a:xfrm>
            <a:prstGeom prst="rect">
              <a:avLst/>
            </a:prstGeom>
            <a:solidFill>
              <a:srgbClr val="0DA3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sp>
          <p:nvSpPr>
            <p:cNvPr id="9" name="矩形 8"/>
            <p:cNvSpPr/>
            <p:nvPr/>
          </p:nvSpPr>
          <p:spPr>
            <a:xfrm rot="2700000">
              <a:off x="8366539" y="2285748"/>
              <a:ext cx="181545" cy="181545"/>
            </a:xfrm>
            <a:prstGeom prst="rect">
              <a:avLst/>
            </a:prstGeom>
            <a:solidFill>
              <a:srgbClr val="53BDF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cs typeface="+mn-ea"/>
                <a:sym typeface="+mn-lt"/>
              </a:endParaRPr>
            </a:p>
          </p:txBody>
        </p:sp>
      </p:grpSp>
      <p:grpSp>
        <p:nvGrpSpPr>
          <p:cNvPr id="17" name="组合 16"/>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0070C0"/>
                  </a:solidFill>
                  <a:ea typeface="微软雅黑" panose="020B0503020204020204" pitchFamily="34" charset="-122"/>
                  <a:cs typeface="+mn-ea"/>
                  <a:sym typeface="+mn-lt"/>
                </a:rPr>
                <a:t>产品运营</a:t>
              </a:r>
              <a:endParaRPr lang="zh-CN" altLang="en-US" sz="4800" b="1" dirty="0">
                <a:solidFill>
                  <a:srgbClr val="0070C0"/>
                </a:solidFill>
                <a:ea typeface="微软雅黑" panose="020B0503020204020204" pitchFamily="34" charset="-122"/>
                <a:cs typeface="+mn-ea"/>
                <a:sym typeface="+mn-lt"/>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产品介绍</a:t>
              </a:r>
              <a:endParaRPr lang="zh-CN" altLang="en-US" sz="1600" dirty="0">
                <a:solidFill>
                  <a:srgbClr val="0070C0"/>
                </a:solidFill>
                <a:ea typeface="微软雅黑" panose="020B0503020204020204" pitchFamily="34" charset="-122"/>
                <a:cs typeface="+mn-ea"/>
                <a:sym typeface="+mn-lt"/>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销售渠道</a:t>
              </a:r>
              <a:endParaRPr lang="zh-CN" altLang="en-US" sz="1600" dirty="0">
                <a:solidFill>
                  <a:srgbClr val="0070C0"/>
                </a:solidFill>
                <a:ea typeface="微软雅黑" panose="020B0503020204020204" pitchFamily="34" charset="-122"/>
                <a:cs typeface="+mn-ea"/>
                <a:sym typeface="+mn-lt"/>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技术核心</a:t>
              </a:r>
              <a:endParaRPr lang="zh-CN" altLang="en-US" sz="1600" dirty="0">
                <a:solidFill>
                  <a:srgbClr val="0070C0"/>
                </a:solidFill>
                <a:ea typeface="微软雅黑" panose="020B0503020204020204" pitchFamily="34" charset="-122"/>
                <a:cs typeface="+mn-ea"/>
                <a:sym typeface="+mn-lt"/>
              </a:endParaRPr>
            </a:p>
          </p:txBody>
        </p:sp>
        <p:sp>
          <p:nvSpPr>
            <p:cNvPr id="14" name="文本框 13"/>
            <p:cNvSpPr txBox="1"/>
            <p:nvPr/>
          </p:nvSpPr>
          <p:spPr>
            <a:xfrm>
              <a:off x="3561748" y="3639877"/>
              <a:ext cx="1340355" cy="338554"/>
            </a:xfrm>
            <a:prstGeom prst="rect">
              <a:avLst/>
            </a:prstGeom>
            <a:noFill/>
          </p:spPr>
          <p:txBody>
            <a:bodyPr wrap="square" rtlCol="0">
              <a:spAutoFit/>
            </a:bodyPr>
            <a:lstStyle/>
            <a:p>
              <a:pPr algn="ctr"/>
              <a:r>
                <a:rPr lang="zh-CN" altLang="en-US" sz="1600" dirty="0">
                  <a:solidFill>
                    <a:srgbClr val="0070C0"/>
                  </a:solidFill>
                  <a:ea typeface="微软雅黑" panose="020B0503020204020204" pitchFamily="34" charset="-122"/>
                  <a:cs typeface="+mn-ea"/>
                  <a:sym typeface="+mn-lt"/>
                </a:rPr>
                <a:t>推广渠道</a:t>
              </a:r>
              <a:endParaRPr lang="zh-CN" altLang="en-US" sz="1600" dirty="0">
                <a:solidFill>
                  <a:srgbClr val="0070C0"/>
                </a:solidFill>
                <a:ea typeface="微软雅黑" panose="020B0503020204020204" pitchFamily="34" charset="-122"/>
                <a:cs typeface="+mn-ea"/>
                <a:sym typeface="+mn-lt"/>
              </a:endParaRPr>
            </a:p>
          </p:txBody>
        </p:sp>
      </p:grpSp>
      <p:cxnSp>
        <p:nvCxnSpPr>
          <p:cNvPr id="15" name="直接连接符 14"/>
          <p:cNvCxnSpPr/>
          <p:nvPr/>
        </p:nvCxnSpPr>
        <p:spPr>
          <a:xfrm>
            <a:off x="-231933" y="185737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163736" y="3240674"/>
            <a:ext cx="1963492" cy="830997"/>
          </a:xfrm>
          <a:prstGeom prst="rect">
            <a:avLst/>
          </a:prstGeom>
          <a:noFill/>
          <a:effectLst>
            <a:outerShdw blurRad="254000" dist="63500" dir="2700000" algn="tl" rotWithShape="0">
              <a:prstClr val="black">
                <a:alpha val="30000"/>
              </a:prstClr>
            </a:outerShdw>
          </a:effectLst>
        </p:spPr>
        <p:txBody>
          <a:bodyPr wrap="square" rtlCol="0">
            <a:spAutoFit/>
          </a:bodyPr>
          <a:lstStyle/>
          <a:p>
            <a:pPr algn="ctr"/>
            <a:r>
              <a:rPr lang="en-US" altLang="zh-CN" sz="2400" dirty="0">
                <a:solidFill>
                  <a:schemeClr val="bg1"/>
                </a:solidFill>
                <a:ea typeface="微软雅黑" panose="020B0503020204020204" pitchFamily="34" charset="-122"/>
                <a:cs typeface="+mn-ea"/>
                <a:sym typeface="+mn-lt"/>
              </a:rPr>
              <a:t>PART</a:t>
            </a:r>
            <a:endParaRPr lang="en-US" altLang="zh-CN" sz="2400" dirty="0">
              <a:solidFill>
                <a:schemeClr val="bg1"/>
              </a:solidFill>
              <a:ea typeface="微软雅黑" panose="020B0503020204020204" pitchFamily="34" charset="-122"/>
              <a:cs typeface="+mn-ea"/>
              <a:sym typeface="+mn-lt"/>
            </a:endParaRPr>
          </a:p>
          <a:p>
            <a:pPr algn="ctr"/>
            <a:r>
              <a:rPr lang="en-US" altLang="zh-CN" sz="2400" dirty="0" smtClean="0">
                <a:solidFill>
                  <a:schemeClr val="bg1"/>
                </a:solidFill>
                <a:ea typeface="微软雅黑" panose="020B0503020204020204" pitchFamily="34" charset="-122"/>
                <a:cs typeface="+mn-ea"/>
                <a:sym typeface="+mn-lt"/>
              </a:rPr>
              <a:t>02</a:t>
            </a:r>
            <a:endParaRPr lang="zh-CN" altLang="en-US" sz="2400" dirty="0">
              <a:solidFill>
                <a:schemeClr val="bg1"/>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ISPRING_PRESENTATION_TITLE" val="007.pptx"/>
  <p:tag name="ISPRING_ULTRA_SCORM_COURSE_ID" val="AAB4D8F0-CFC2-4B2F-9460-E6CA4AF83FE2"/>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xntgnaw">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3513</Words>
  <Application>WPS 演示</Application>
  <PresentationFormat>宽屏</PresentationFormat>
  <Paragraphs>535</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微软雅黑</vt:lpstr>
      <vt:lpstr>FZZhengHeiS-R-GB</vt:lpstr>
      <vt:lpstr>Segoe Print</vt:lpstr>
      <vt:lpstr>Arial Unicode MS</vt:lpstr>
      <vt:lpstr>Calibri</vt:lpstr>
      <vt:lpstr>Tahoma</vt:lpstr>
      <vt:lpstr>Meiryo</vt:lpstr>
      <vt:lpstr>Yu Gothic UI</vt:lpstr>
      <vt:lpstr>Arial Narrow</vt:lpstr>
      <vt:lpstr>Calibri Light</vt:lpstr>
      <vt:lpstr>FZHei-B01S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Years later</cp:lastModifiedBy>
  <cp:revision>2</cp:revision>
  <dcterms:created xsi:type="dcterms:W3CDTF">2016-11-25T05:04:00Z</dcterms:created>
  <dcterms:modified xsi:type="dcterms:W3CDTF">2024-06-10T06:30:47Z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982444F08B5F410E98CA30CB643C9F29_13</vt:lpwstr>
  </property>
  <property fmtid="{D5CDD505-2E9C-101B-9397-08002B2CF9AE}" pid="3" name="KSOProductBuildVer">
    <vt:lpwstr>2052-12.1.0.17133</vt:lpwstr>
  </property>
</Properties>
</file>