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 showGuides="1">
      <p:cViewPr varScale="1">
        <p:scale>
          <a:sx n="143" d="100"/>
          <a:sy n="143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EBD5-269C-46D3-8813-124C5BC1DF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F12B-5F6F-4FF4-AEB6-D067CB5F2B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17.jpeg"/><Relationship Id="rId7" Type="http://schemas.openxmlformats.org/officeDocument/2006/relationships/image" Target="../media/image21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8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0.png"/><Relationship Id="rId2" Type="http://schemas.openxmlformats.org/officeDocument/2006/relationships/image" Target="../media/image79.GIF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26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7.jpe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6.png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0334"/>
            <a:ext cx="9144000" cy="29677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1000124"/>
            <a:ext cx="1762125" cy="1762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00" y="-752401"/>
            <a:ext cx="628576" cy="628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95" y="-1095376"/>
            <a:ext cx="822181" cy="8221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47" y="-1381126"/>
            <a:ext cx="1145979" cy="1145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1" y="5238750"/>
            <a:ext cx="720610" cy="72061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988457" y="2718198"/>
            <a:ext cx="4381500" cy="352425"/>
            <a:chOff x="4133851" y="1619250"/>
            <a:chExt cx="4381500" cy="35242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4133851" y="1619250"/>
              <a:ext cx="4381500" cy="352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1625084"/>
              <a:ext cx="409919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环境保护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节能减排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再生能源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837">
            <a:off x="3569878" y="372613"/>
            <a:ext cx="1713947" cy="1569896"/>
          </a:xfrm>
          <a:prstGeom prst="rect">
            <a:avLst/>
          </a:prstGeom>
        </p:spPr>
      </p:pic>
      <p:pic>
        <p:nvPicPr>
          <p:cNvPr id="20" name="图片 19" descr="图片包含 文字&#10;&#10;已生成高可信度的说明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02" y="477796"/>
            <a:ext cx="4509077" cy="4509077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76" y="1586697"/>
            <a:ext cx="1588325" cy="1588325"/>
          </a:xfrm>
          <a:prstGeom prst="rect">
            <a:avLst/>
          </a:prstGeom>
        </p:spPr>
      </p:pic>
      <p:pic>
        <p:nvPicPr>
          <p:cNvPr id="24" name="图片 23" descr="图片包含 户外, 物体&#10;&#10;已生成高可信度的说明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" y="908843"/>
            <a:ext cx="1700890" cy="1700890"/>
          </a:xfrm>
          <a:prstGeom prst="rect">
            <a:avLst/>
          </a:prstGeom>
        </p:spPr>
      </p:pic>
      <p:pic>
        <p:nvPicPr>
          <p:cNvPr id="26" name="图片 25" descr="图片包含 室内, 就坐&#10;&#10;已生成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7" y="2019406"/>
            <a:ext cx="1843904" cy="1843904"/>
          </a:xfrm>
          <a:prstGeom prst="rect">
            <a:avLst/>
          </a:prstGeom>
        </p:spPr>
      </p:pic>
      <p:pic>
        <p:nvPicPr>
          <p:cNvPr id="28" name="图片 27" descr="图片包含 动物&#10;&#10;已生成极高可信度的说明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55" y="1357820"/>
            <a:ext cx="1009908" cy="1009908"/>
          </a:xfrm>
          <a:prstGeom prst="rect">
            <a:avLst/>
          </a:prstGeom>
        </p:spPr>
      </p:pic>
      <p:pic>
        <p:nvPicPr>
          <p:cNvPr id="32" name="图片 31" descr="图片包含 音乐&#10;&#10;已生成高可信度的说明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05" b="9462"/>
          <a:stretch>
            <a:fillRect/>
          </a:stretch>
        </p:blipFill>
        <p:spPr>
          <a:xfrm>
            <a:off x="3634209" y="3347643"/>
            <a:ext cx="5109508" cy="1871766"/>
          </a:xfrm>
          <a:prstGeom prst="rect">
            <a:avLst/>
          </a:prstGeom>
        </p:spPr>
      </p:pic>
      <p:pic>
        <p:nvPicPr>
          <p:cNvPr id="36" name="图片 35" descr="图片包含 剪贴画&#10;&#10;已生成高可信度的说明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29" y="865710"/>
            <a:ext cx="4778866" cy="1695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44111" y="3059366"/>
            <a:ext cx="323659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汇报时间：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/>
              <a:t>2</a:t>
            </a:r>
            <a:r>
              <a:rPr lang="zh-CN" altLang="en-US" dirty="0" smtClean="0"/>
              <a:t>月     </a:t>
            </a:r>
            <a:r>
              <a:rPr lang="zh-CN" altLang="en-US" dirty="0"/>
              <a:t>汇报人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营</a:t>
            </a:r>
            <a:endParaRPr lang="zh-CN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1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1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55 L -0.00156 -0.00155 C -0.0059 -0.00278 -0.01007 -0.0034 -0.01423 -0.00494 C -0.01614 -0.00556 -0.01788 -0.00741 -0.01961 -0.00803 C -0.02135 -0.00895 -0.02326 -0.00895 -0.025 -0.00957 C -0.02777 -0.01111 -0.03316 -0.01451 -0.03316 -0.01451 C -0.03923 -0.02161 -0.03177 -0.01358 -0.04218 -0.02099 C -0.04323 -0.02161 -0.04392 -0.02315 -0.04496 -0.02408 C -0.04566 -0.025 -0.0467 -0.025 -0.04757 -0.02562 C -0.04948 -0.02747 -0.05086 -0.03087 -0.05295 -0.0321 C -0.05555 -0.03364 -0.05677 -0.03426 -0.05937 -0.03704 C -0.06059 -0.03827 -0.06163 -0.04013 -0.06284 -0.04167 C -0.0658 -0.04568 -0.06562 -0.04506 -0.06927 -0.04815 C -0.07118 -0.05278 -0.07205 -0.05556 -0.07465 -0.05926 C -0.08177 -0.07006 -0.07205 -0.05402 -0.0809 -0.06574 C -0.08229 -0.0676 -0.08316 -0.07037 -0.08455 -0.07223 C -0.08524 -0.07315 -0.08628 -0.07315 -0.08715 -0.07377 C -0.08975 -0.07593 -0.09218 -0.07747 -0.09444 -0.08025 C -0.09791 -0.08426 -0.09618 -0.08272 -0.09982 -0.08488 C -0.10069 -0.08611 -0.10486 -0.09198 -0.10607 -0.0929 C -0.10694 -0.09383 -0.10798 -0.09383 -0.10885 -0.09476 C -0.10989 -0.09537 -0.11059 -0.09692 -0.11163 -0.09784 C -0.11788 -0.10278 -0.11527 -0.09969 -0.12048 -0.10278 C -0.12205 -0.10371 -0.12361 -0.10494 -0.125 -0.10587 C -0.12586 -0.10648 -0.12691 -0.10679 -0.12777 -0.10741 C -0.1368 -0.11544 -0.12309 -0.10556 -0.13402 -0.11389 C -0.13489 -0.11451 -0.13593 -0.11482 -0.1368 -0.11544 C -0.13802 -0.11636 -0.13906 -0.1179 -0.14045 -0.11852 C -0.14409 -0.1213 -0.14583 -0.12192 -0.1493 -0.12346 C -0.15243 -0.12624 -0.15573 -0.12994 -0.15937 -0.13148 C -0.16076 -0.1321 -0.16232 -0.13241 -0.16371 -0.13303 C -0.16475 -0.13426 -0.16545 -0.1355 -0.16649 -0.13642 C -0.1684 -0.13797 -0.17187 -0.13889 -0.17378 -0.13951 C -0.18246 -0.1429 -0.17152 -0.14044 -0.18906 -0.1426 C -0.18993 -0.14321 -0.1908 -0.14383 -0.19166 -0.14445 C -0.1967 -0.14661 -0.19687 -0.14568 -0.2026 -0.14753 C -0.20382 -0.14784 -0.20486 -0.14846 -0.20607 -0.14908 C -0.21198 -0.14877 -0.2335 -0.15 -0.24479 -0.14599 C -0.24687 -0.14537 -0.24965 -0.1426 -0.25121 -0.14105 C -0.25208 -0.14013 -0.25295 -0.13858 -0.25382 -0.13797 C -0.25503 -0.13704 -0.25625 -0.13704 -0.25746 -0.13642 C -0.25902 -0.1355 -0.26041 -0.13395 -0.26198 -0.13303 C -0.26927 -0.12963 -0.2651 -0.13334 -0.271 -0.12994 C -0.27257 -0.12902 -0.27395 -0.12778 -0.27552 -0.12655 C -0.27639 -0.12624 -0.27725 -0.12562 -0.27812 -0.125 C -0.27951 -0.12408 -0.28055 -0.12284 -0.28177 -0.12192 C -0.28298 -0.12099 -0.2842 -0.12099 -0.28541 -0.12037 C -0.29461 -0.11544 -0.28698 -0.1179 -0.29809 -0.11544 C -0.29982 -0.11451 -0.30156 -0.11297 -0.30347 -0.11235 C -0.31041 -0.11019 -0.30711 -0.11142 -0.31336 -0.10895 C -0.34027 -0.10957 -0.36736 -0.10926 -0.39444 -0.11081 C -0.39583 -0.11081 -0.3967 -0.11297 -0.39809 -0.11389 C -0.39982 -0.11513 -0.40173 -0.11574 -0.40347 -0.11698 C -0.43177 -0.13951 -0.40295 -0.11914 -0.41961 -0.12994 C -0.4302 -0.13673 -0.41736 -0.12902 -0.42951 -0.13797 C -0.43125 -0.1392 -0.43316 -0.13982 -0.43489 -0.14105 C -0.43802 -0.14352 -0.44618 -0.15062 -0.4493 -0.15556 C -0.45086 -0.15772 -0.45173 -0.16081 -0.45295 -0.16358 C -0.45555 -0.16976 -0.45816 -0.17593 -0.46024 -0.18272 C -0.46145 -0.18704 -0.46371 -0.19568 -0.46371 -0.19568 C -0.46406 -0.19877 -0.46458 -0.20525 -0.46562 -0.20834 C -0.46597 -0.21019 -0.46684 -0.21173 -0.46736 -0.21327 C -0.4677 -0.21544 -0.46788 -0.2176 -0.46823 -0.21976 C -0.46927 -0.22408 -0.471 -0.22778 -0.47187 -0.23241 C -0.47222 -0.23395 -0.47239 -0.23581 -0.47274 -0.23735 C -0.47326 -0.23889 -0.47413 -0.24044 -0.47465 -0.24198 C -0.475 -0.24352 -0.475 -0.24537 -0.47552 -0.24692 C -0.47656 -0.25031 -0.47847 -0.25278 -0.47916 -0.25648 C -0.48038 -0.26389 -0.47934 -0.25988 -0.48264 -0.2676 C -0.48298 -0.26945 -0.48316 -0.27099 -0.4835 -0.27253 C -0.48489 -0.27685 -0.48611 -0.27871 -0.48802 -0.2821 C -0.48871 -0.28519 -0.48923 -0.28951 -0.4908 -0.29167 C -0.49149 -0.2929 -0.49253 -0.2929 -0.49357 -0.29321 C -0.49514 -0.29537 -0.50121 -0.30371 -0.50243 -0.30463 C -0.50885 -0.30834 -0.50104 -0.3034 -0.50885 -0.30926 C -0.50972 -0.30988 -0.51059 -0.3105 -0.51145 -0.31081 C -0.52014 -0.3105 -0.52899 -0.31019 -0.53767 -0.30926 C -0.53854 -0.30926 -0.53941 -0.30834 -0.54027 -0.30772 C -0.54149 -0.3071 -0.5427 -0.30679 -0.54392 -0.30618 C -0.55295 -0.30155 -0.53906 -0.30803 -0.55017 -0.30309 C -0.55121 -0.30185 -0.55191 -0.30062 -0.55295 -0.29969 C -0.55416 -0.29877 -0.55538 -0.29877 -0.55659 -0.29815 C -0.55746 -0.29753 -0.55833 -0.29723 -0.5592 -0.29661 C -0.56354 -0.28889 -0.56041 -0.29352 -0.56649 -0.28704 C -0.56736 -0.28581 -0.56823 -0.28457 -0.56909 -0.28364 C -0.56996 -0.28303 -0.571 -0.28272 -0.57187 -0.2821 C -0.57309 -0.28118 -0.5743 -0.28025 -0.57552 -0.27902 C -0.57639 -0.27809 -0.57725 -0.27655 -0.57812 -0.27562 C -0.58055 -0.27346 -0.58541 -0.26945 -0.58541 -0.26945 C -0.58593 -0.2676 -0.58645 -0.26605 -0.58715 -0.26451 C -0.58889 -0.26111 -0.59253 -0.25494 -0.59253 -0.25494 C -0.59323 -0.25031 -0.59427 -0.2429 -0.59531 -0.23889 C -0.59791 -0.22932 -0.5967 -0.23457 -0.59895 -0.22284 L -0.60069 -0.21327 C -0.60104 -0.21173 -0.60104 -0.20988 -0.60156 -0.20834 C -0.60225 -0.20679 -0.60295 -0.20525 -0.60347 -0.20371 C -0.60416 -0.20062 -0.6033 -0.19476 -0.6052 -0.19414 C -0.61354 -0.19044 -0.60764 -0.1926 -0.62326 -0.19074 C -0.6335 -0.19136 -0.64357 -0.19136 -0.65382 -0.19229 C -0.65555 -0.1926 -0.65833 -0.19476 -0.66007 -0.19568 C -0.66198 -0.19661 -0.66458 -0.19723 -0.66649 -0.19877 C -0.66892 -0.20062 -0.67118 -0.20371 -0.67361 -0.20525 C -0.6776 -0.20741 -0.67552 -0.20648 -0.68003 -0.20834 C -0.68333 -0.21204 -0.68628 -0.21636 -0.68993 -0.21976 C -0.69114 -0.22068 -0.69236 -0.22161 -0.6934 -0.22284 C -0.69531 -0.22469 -0.69705 -0.22716 -0.69895 -0.22932 C -0.69982 -0.23025 -0.70069 -0.23148 -0.70156 -0.23241 C -0.70277 -0.23364 -0.70399 -0.23457 -0.7052 -0.2355 C -0.70659 -0.23673 -0.70833 -0.23735 -0.70972 -0.23889 C -0.71093 -0.24013 -0.71198 -0.24229 -0.71336 -0.24352 C -0.71441 -0.24506 -0.7158 -0.24568 -0.71684 -0.24692 C -0.71788 -0.24784 -0.71857 -0.24939 -0.71961 -0.25 C -0.72066 -0.25093 -0.72205 -0.25093 -0.72326 -0.25155 C -0.72465 -0.25247 -0.72621 -0.25402 -0.72777 -0.25494 C -0.73177 -0.25772 -0.72934 -0.25556 -0.73402 -0.25803 C -0.73576 -0.25895 -0.7375 -0.2605 -0.73941 -0.26142 C -0.74705 -0.26482 -0.73836 -0.26111 -0.7493 -0.26451 C -0.75225 -0.26544 -0.75538 -0.26667 -0.75833 -0.2676 L -0.76371 -0.26945 C -0.76857 -0.27223 -0.76441 -0.27006 -0.771 -0.27253 C -0.77691 -0.27469 -0.77257 -0.27377 -0.78003 -0.27562 C -0.78229 -0.27624 -0.78472 -0.27655 -0.78715 -0.27716 C -0.79531 -0.27963 -0.78802 -0.27809 -0.79705 -0.2821 C -0.79878 -0.28303 -0.80069 -0.28303 -0.80243 -0.28364 C -0.80468 -0.28457 -0.80659 -0.28611 -0.80885 -0.28704 C -0.81701 -0.29044 -0.82916 -0.28951 -0.83576 -0.29013 C -0.84166 -0.28951 -0.84948 -0.29074 -0.85555 -0.28704 C -0.85711 -0.28611 -0.85868 -0.28519 -0.86007 -0.28364 C -0.86198 -0.28179 -0.86371 -0.27932 -0.86545 -0.27716 L -0.86823 -0.27408 C -0.86909 -0.27315 -0.87014 -0.27223 -0.871 -0.27099 C -0.87621 -0.26358 -0.87361 -0.26544 -0.87812 -0.26297 C -0.88541 -0.25432 -0.87656 -0.26544 -0.88264 -0.25494 C -0.88385 -0.25247 -0.8875 -0.24969 -0.88889 -0.24846 C -0.88993 -0.24692 -0.89097 -0.24537 -0.89166 -0.24352 C -0.89444 -0.23673 -0.89201 -0.23735 -0.89427 -0.23735 L -0.89427 -0.23735 " pathEditMode="relative" ptsTypes="AAAAAAAAAAAAAAAAAAAAAAAAAAAAAAAAAAAAAAAAAAAAAAAAAAAAAAAAAAAAAAAAAAAAAA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298" y="286311"/>
            <a:ext cx="5529653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卫生填埋是目前世界上处理垃圾量最大 的方法之一,也是垃圾处理的最终手段.     因为对垃圾不管采用哪种处理方法,最终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),而且填埋常的渗出液容易污染其周围的土壤和水体.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177" y="1782071"/>
            <a:ext cx="1771298" cy="5000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卫生填埋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0785" y="3636646"/>
            <a:ext cx="6830291" cy="1105766"/>
            <a:chOff x="1094438" y="3446145"/>
            <a:chExt cx="6830291" cy="1105766"/>
          </a:xfrm>
        </p:grpSpPr>
        <p:sp>
          <p:nvSpPr>
            <p:cNvPr id="9" name="矩形 8"/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74A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梯形 9"/>
            <p:cNvSpPr/>
            <p:nvPr/>
          </p:nvSpPr>
          <p:spPr>
            <a:xfrm>
              <a:off x="1094438" y="3446145"/>
              <a:ext cx="6830291" cy="953366"/>
            </a:xfrm>
            <a:prstGeom prst="trapezoid">
              <a:avLst>
                <a:gd name="adj" fmla="val 10863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81275" y="2007393"/>
            <a:ext cx="2438401" cy="1812133"/>
            <a:chOff x="2581274" y="2007392"/>
            <a:chExt cx="2438401" cy="1812133"/>
          </a:xfrm>
        </p:grpSpPr>
        <p:sp>
          <p:nvSpPr>
            <p:cNvPr id="15" name="椭圆 14"/>
            <p:cNvSpPr/>
            <p:nvPr/>
          </p:nvSpPr>
          <p:spPr>
            <a:xfrm>
              <a:off x="2581274" y="3676650"/>
              <a:ext cx="2438401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2007392"/>
              <a:ext cx="2187575" cy="16406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3177314" y="2303053"/>
            <a:ext cx="3954025" cy="1889294"/>
            <a:chOff x="3177313" y="2303053"/>
            <a:chExt cx="3954025" cy="1889294"/>
          </a:xfrm>
        </p:grpSpPr>
        <p:sp>
          <p:nvSpPr>
            <p:cNvPr id="13" name="椭圆 12"/>
            <p:cNvSpPr/>
            <p:nvPr/>
          </p:nvSpPr>
          <p:spPr>
            <a:xfrm>
              <a:off x="3177313" y="3990975"/>
              <a:ext cx="3954025" cy="2013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90976" y="2303053"/>
              <a:ext cx="2552699" cy="17069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5301390" y="2414588"/>
            <a:ext cx="3137762" cy="2005013"/>
            <a:chOff x="5301389" y="2414587"/>
            <a:chExt cx="3137762" cy="200501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525" y="2414587"/>
              <a:ext cx="2419350" cy="18145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4" name="椭圆 13"/>
            <p:cNvSpPr/>
            <p:nvPr/>
          </p:nvSpPr>
          <p:spPr>
            <a:xfrm>
              <a:off x="5301389" y="4248150"/>
              <a:ext cx="3137762" cy="17145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7" name="矩形 16"/>
          <p:cNvSpPr/>
          <p:nvPr/>
        </p:nvSpPr>
        <p:spPr>
          <a:xfrm>
            <a:off x="466726" y="2257426"/>
            <a:ext cx="1838325" cy="85725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2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2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1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3086" y="1025115"/>
            <a:ext cx="2009214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焚烧法是在高温下将垃圾燃烧成灰渣,再填埋.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552" y="458096"/>
            <a:ext cx="1733198" cy="5000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焚烧发电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543425" y="647701"/>
            <a:ext cx="0" cy="402907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467226" y="2809876"/>
            <a:ext cx="161925" cy="161925"/>
          </a:xfrm>
          <a:prstGeom prst="ellipse">
            <a:avLst/>
          </a:prstGeom>
          <a:solidFill>
            <a:schemeClr val="bg1"/>
          </a:solidFill>
          <a:ln>
            <a:solidFill>
              <a:srgbClr val="74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16" name="组合 15"/>
          <p:cNvGrpSpPr/>
          <p:nvPr/>
        </p:nvGrpSpPr>
        <p:grpSpPr>
          <a:xfrm flipH="1">
            <a:off x="358248" y="2014407"/>
            <a:ext cx="3427660" cy="2031325"/>
            <a:chOff x="5363917" y="971550"/>
            <a:chExt cx="3427660" cy="2031325"/>
          </a:xfrm>
        </p:grpSpPr>
        <p:sp>
          <p:nvSpPr>
            <p:cNvPr id="7" name="TextBox 6"/>
            <p:cNvSpPr txBox="1"/>
            <p:nvPr/>
          </p:nvSpPr>
          <p:spPr>
            <a:xfrm>
              <a:off x="5587029" y="971550"/>
              <a:ext cx="319502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b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焚烧法的缺点是投资大,消耗大量电能在焚烧过程中产生大量的空气污染物(如重金属,CO,HCL,SO</a:t>
              </a:r>
              <a:r>
                <a:rPr lang="zh-CN" altLang="en-US" sz="12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和NO</a:t>
              </a:r>
              <a:r>
                <a:rPr lang="zh-CN" altLang="en-US" sz="12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等)和某些致癌物质,尤其是二噁英,这些都使该方法的应用受到限制.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b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6449096" y="153071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1560" y="2662519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2817" y="1222003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zh-CN" altLang="en-US" sz="2400" b="1" dirty="0"/>
          </a:p>
        </p:txBody>
      </p:sp>
      <p:sp>
        <p:nvSpPr>
          <p:cNvPr id="17" name="椭圆 16"/>
          <p:cNvSpPr/>
          <p:nvPr/>
        </p:nvSpPr>
        <p:spPr>
          <a:xfrm>
            <a:off x="4457701" y="1381126"/>
            <a:ext cx="161925" cy="161925"/>
          </a:xfrm>
          <a:prstGeom prst="ellipse">
            <a:avLst/>
          </a:prstGeom>
          <a:solidFill>
            <a:schemeClr val="bg1"/>
          </a:solidFill>
          <a:ln>
            <a:solidFill>
              <a:srgbClr val="74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22" name="组合 21"/>
          <p:cNvGrpSpPr/>
          <p:nvPr/>
        </p:nvGrpSpPr>
        <p:grpSpPr>
          <a:xfrm flipH="1">
            <a:off x="5295903" y="561975"/>
            <a:ext cx="3465979" cy="1754326"/>
            <a:chOff x="324972" y="1123950"/>
            <a:chExt cx="3465979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324972" y="1123950"/>
              <a:ext cx="33432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b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占地少,能大大减少排放量,一般情况下,垃圾焚烧后的体积仅为焚烧前体积的5%~15%;焚烧温度高,能彻底消灭病原体; 垃圾燃烧过程中所产的热量可用于城市供暖,发电等.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/>
            </a:p>
          </p:txBody>
        </p:sp>
        <p:sp>
          <p:nvSpPr>
            <p:cNvPr id="18" name="等腰三角形 12"/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83" y="2459131"/>
            <a:ext cx="2323294" cy="15144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平行四边形 2"/>
          <p:cNvSpPr/>
          <p:nvPr/>
        </p:nvSpPr>
        <p:spPr>
          <a:xfrm rot="5400000" flipH="1">
            <a:off x="6082549" y="3088343"/>
            <a:ext cx="1891556" cy="591665"/>
          </a:xfrm>
          <a:prstGeom prst="parallelogram">
            <a:avLst>
              <a:gd name="adj" fmla="val 6488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24" y="2843774"/>
            <a:ext cx="2424477" cy="15029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1190626" y="933451"/>
            <a:ext cx="1838325" cy="85725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5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45000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11" grpId="0" animBg="1"/>
          <p:bldP spid="11" grpId="1" animBg="1"/>
          <p:bldP spid="14" grpId="0"/>
          <p:bldP spid="14" grpId="1"/>
          <p:bldP spid="15" grpId="0"/>
          <p:bldP spid="15" grpId="1"/>
          <p:bldP spid="17" grpId="0" animBg="1"/>
          <p:bldP spid="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11" grpId="0" animBg="1"/>
          <p:bldP spid="11" grpId="1" animBg="1"/>
          <p:bldP spid="14" grpId="0"/>
          <p:bldP spid="14" grpId="1"/>
          <p:bldP spid="15" grpId="0"/>
          <p:bldP spid="15" grpId="1"/>
          <p:bldP spid="17" grpId="0" animBg="1"/>
          <p:bldP spid="3" grpId="0" animBg="1"/>
          <p:bldP spid="2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00000">
            <a:off x="981075" y="463801"/>
            <a:ext cx="2914650" cy="3765422"/>
          </a:xfrm>
          <a:custGeom>
            <a:avLst/>
            <a:gdLst/>
            <a:ahLst/>
            <a:cxnLst/>
            <a:rect l="l" t="t" r="r" b="b"/>
            <a:pathLst>
              <a:path w="2914650" h="3765422">
                <a:moveTo>
                  <a:pt x="0" y="3689204"/>
                </a:moveTo>
                <a:lnTo>
                  <a:pt x="0" y="345965"/>
                </a:lnTo>
                <a:cubicBezTo>
                  <a:pt x="0" y="303871"/>
                  <a:pt x="34124" y="269747"/>
                  <a:pt x="76218" y="269747"/>
                </a:cubicBezTo>
                <a:lnTo>
                  <a:pt x="1111442" y="269747"/>
                </a:lnTo>
                <a:lnTo>
                  <a:pt x="1457326" y="0"/>
                </a:lnTo>
                <a:lnTo>
                  <a:pt x="1803210" y="269747"/>
                </a:lnTo>
                <a:lnTo>
                  <a:pt x="2838432" y="269747"/>
                </a:lnTo>
                <a:cubicBezTo>
                  <a:pt x="2880526" y="269747"/>
                  <a:pt x="2914650" y="303871"/>
                  <a:pt x="2914650" y="345965"/>
                </a:cubicBezTo>
                <a:lnTo>
                  <a:pt x="2914650" y="3689204"/>
                </a:lnTo>
                <a:cubicBezTo>
                  <a:pt x="2914650" y="3731298"/>
                  <a:pt x="2880526" y="3765422"/>
                  <a:pt x="2838432" y="3765422"/>
                </a:cubicBezTo>
                <a:lnTo>
                  <a:pt x="76218" y="3765422"/>
                </a:lnTo>
                <a:cubicBezTo>
                  <a:pt x="34124" y="3765422"/>
                  <a:pt x="0" y="3731298"/>
                  <a:pt x="0" y="3689204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等腰三角形 23"/>
          <p:cNvSpPr/>
          <p:nvPr/>
        </p:nvSpPr>
        <p:spPr>
          <a:xfrm rot="16200000">
            <a:off x="4799302" y="1059137"/>
            <a:ext cx="3575037" cy="2389096"/>
          </a:xfrm>
          <a:custGeom>
            <a:avLst/>
            <a:gdLst>
              <a:gd name="connsiteX0" fmla="*/ 3575037 w 3575037"/>
              <a:gd name="connsiteY0" fmla="*/ 2389096 h 2389096"/>
              <a:gd name="connsiteX1" fmla="*/ 1800030 w 3575037"/>
              <a:gd name="connsiteY1" fmla="*/ 2389096 h 2389096"/>
              <a:gd name="connsiteX2" fmla="*/ 0 w 3575037"/>
              <a:gd name="connsiteY2" fmla="*/ 571140 h 2389096"/>
              <a:gd name="connsiteX3" fmla="*/ 1609527 w 3575037"/>
              <a:gd name="connsiteY3" fmla="*/ 0 h 2389096"/>
              <a:gd name="connsiteX4" fmla="*/ 3575037 w 3575037"/>
              <a:gd name="connsiteY4" fmla="*/ 2389096 h 238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37" h="2389096">
                <a:moveTo>
                  <a:pt x="3575037" y="2389096"/>
                </a:moveTo>
                <a:lnTo>
                  <a:pt x="1800030" y="2389096"/>
                </a:lnTo>
                <a:lnTo>
                  <a:pt x="0" y="571140"/>
                </a:lnTo>
                <a:lnTo>
                  <a:pt x="1609527" y="0"/>
                </a:lnTo>
                <a:lnTo>
                  <a:pt x="3575037" y="238909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642212" y="1050328"/>
            <a:ext cx="3311225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但是生活垃圾堆肥量大，养分含量低，长期使用易造成土壤板结和地下水质变坏，所以，堆肥的规模不易太大。 而且堆肥中的重金属有可能对土壤造成污染。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4065821" y="1272710"/>
            <a:ext cx="1809945" cy="575035"/>
          </a:xfrm>
          <a:prstGeom prst="triangle">
            <a:avLst>
              <a:gd name="adj" fmla="val 8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平行四边形 13"/>
          <p:cNvSpPr/>
          <p:nvPr/>
        </p:nvSpPr>
        <p:spPr>
          <a:xfrm rot="16200000">
            <a:off x="4145867" y="1337957"/>
            <a:ext cx="2012623" cy="233362"/>
          </a:xfrm>
          <a:prstGeom prst="parallelogram">
            <a:avLst>
              <a:gd name="adj" fmla="val 9367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5017995" y="461122"/>
            <a:ext cx="2762250" cy="17811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684" y="556566"/>
            <a:ext cx="2452688" cy="15904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3639112" y="3981678"/>
            <a:ext cx="1838325" cy="677732"/>
            <a:chOff x="3639111" y="3981675"/>
            <a:chExt cx="1838325" cy="677732"/>
          </a:xfrm>
        </p:grpSpPr>
        <p:sp>
          <p:nvSpPr>
            <p:cNvPr id="2" name="TextBox 1"/>
            <p:cNvSpPr txBox="1"/>
            <p:nvPr/>
          </p:nvSpPr>
          <p:spPr>
            <a:xfrm>
              <a:off x="3909284" y="3981675"/>
              <a:ext cx="132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堆 肥</a:t>
              </a:r>
              <a:endPara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639111" y="4573682"/>
              <a:ext cx="1838325" cy="85725"/>
            </a:xfrm>
            <a:prstGeom prst="rect">
              <a:avLst/>
            </a:prstGeom>
            <a:solidFill>
              <a:srgbClr val="74A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543425" y="647700"/>
            <a:ext cx="0" cy="30861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466666" y="2259667"/>
            <a:ext cx="161925" cy="161925"/>
          </a:xfrm>
          <a:prstGeom prst="ellipse">
            <a:avLst/>
          </a:prstGeom>
          <a:solidFill>
            <a:schemeClr val="bg1"/>
          </a:solidFill>
          <a:ln>
            <a:solidFill>
              <a:srgbClr val="74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等腰三角形 18"/>
          <p:cNvSpPr/>
          <p:nvPr/>
        </p:nvSpPr>
        <p:spPr>
          <a:xfrm rot="5400000" flipV="1">
            <a:off x="4774030" y="2886356"/>
            <a:ext cx="1809945" cy="575035"/>
          </a:xfrm>
          <a:prstGeom prst="triangle">
            <a:avLst>
              <a:gd name="adj" fmla="val 8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平行四边形 19"/>
          <p:cNvSpPr/>
          <p:nvPr/>
        </p:nvSpPr>
        <p:spPr>
          <a:xfrm rot="5400000" flipV="1">
            <a:off x="4845112" y="3166758"/>
            <a:ext cx="2012623" cy="233362"/>
          </a:xfrm>
          <a:prstGeom prst="parallelogram">
            <a:avLst>
              <a:gd name="adj" fmla="val 9367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矩形 20"/>
          <p:cNvSpPr/>
          <p:nvPr/>
        </p:nvSpPr>
        <p:spPr>
          <a:xfrm>
            <a:off x="5726204" y="2514038"/>
            <a:ext cx="2762250" cy="17811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555" y="2652434"/>
            <a:ext cx="2459532" cy="1514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等腰三角形 25"/>
          <p:cNvSpPr/>
          <p:nvPr/>
        </p:nvSpPr>
        <p:spPr>
          <a:xfrm rot="5400000" flipH="1">
            <a:off x="7915835" y="3083858"/>
            <a:ext cx="1801907" cy="6544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45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4" grpId="0" animBg="1"/>
          <p:bldP spid="3" grpId="0"/>
          <p:bldP spid="18" grpId="0" animBg="1"/>
          <p:bldP spid="14" grpId="0" animBg="1"/>
          <p:bldP spid="15" grpId="0" animBg="1"/>
          <p:bldP spid="10" grpId="0" animBg="1"/>
          <p:bldP spid="19" grpId="0" animBg="1"/>
          <p:bldP spid="20" grpId="0" animBg="1"/>
          <p:bldP spid="21" grpId="0" animBg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4" grpId="0" animBg="1"/>
          <p:bldP spid="3" grpId="0"/>
          <p:bldP spid="18" grpId="0" animBg="1"/>
          <p:bldP spid="14" grpId="0" animBg="1"/>
          <p:bldP spid="15" grpId="0" animBg="1"/>
          <p:bldP spid="10" grpId="0" animBg="1"/>
          <p:bldP spid="19" grpId="0" animBg="1"/>
          <p:bldP spid="20" grpId="0" animBg="1"/>
          <p:bldP spid="21" grpId="0" animBg="1"/>
          <p:bldP spid="2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04" y="1568599"/>
            <a:ext cx="1790348" cy="5000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资源返还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005" y="3620090"/>
            <a:ext cx="8197774" cy="10852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每天所丢弃的大量垃圾中，包含着丰富的可以重新利用的资源。仅北京市一年垃圾中便蕴含着11亿的产值。对垃圾进行资源化分类回收利用，不仅节约了社会资源，将其中的有害物质分离出来，避免了填埋和焚烧之后形成跟严重的污染。 因此，对垃圾进行分类回收处理是很有必要的。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098" y="2247899"/>
            <a:ext cx="1372010" cy="80781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垃圾分类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使垃圾资源化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391" y="2170580"/>
            <a:ext cx="1838325" cy="85725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2" y="3409951"/>
            <a:ext cx="891988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239362" y="3317501"/>
            <a:ext cx="161925" cy="161925"/>
          </a:xfrm>
          <a:prstGeom prst="ellipse">
            <a:avLst/>
          </a:prstGeom>
          <a:solidFill>
            <a:schemeClr val="bg1"/>
          </a:solidFill>
          <a:ln>
            <a:solidFill>
              <a:srgbClr val="74A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4423" y="1362604"/>
            <a:ext cx="2474900" cy="161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1051" y="1352615"/>
            <a:ext cx="1667433" cy="1635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248" y="1348005"/>
            <a:ext cx="2094659" cy="163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38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38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38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 animBg="1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 animBg="1"/>
          <p:bldP spid="1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6" y="0"/>
            <a:ext cx="9190955" cy="5230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1519" y="1828381"/>
            <a:ext cx="134608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厨余垃圾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07" y="1828381"/>
            <a:ext cx="137328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可回收垃圾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8552" y="1882754"/>
            <a:ext cx="1379367" cy="2908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80000"/>
              </a:lnSpc>
              <a:buFont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有害垃圾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0324" y="1883780"/>
            <a:ext cx="1399427" cy="2908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80000"/>
              </a:lnSpc>
              <a:buFont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其余垃圾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05865" y="4319439"/>
            <a:ext cx="1396499" cy="2539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1008792" y="4330196"/>
            <a:ext cx="1396499" cy="2539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椭圆 33"/>
          <p:cNvSpPr/>
          <p:nvPr/>
        </p:nvSpPr>
        <p:spPr>
          <a:xfrm>
            <a:off x="4814942" y="4331990"/>
            <a:ext cx="1396499" cy="2539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椭圆 34"/>
          <p:cNvSpPr/>
          <p:nvPr/>
        </p:nvSpPr>
        <p:spPr>
          <a:xfrm>
            <a:off x="6654500" y="4342748"/>
            <a:ext cx="1396499" cy="2539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9"/>
          <a:stretch>
            <a:fillRect/>
          </a:stretch>
        </p:blipFill>
        <p:spPr>
          <a:xfrm>
            <a:off x="0" y="4419937"/>
            <a:ext cx="9144000" cy="809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2848100" y="2390179"/>
            <a:ext cx="1523454" cy="1785759"/>
            <a:chOff x="2937664" y="2448691"/>
            <a:chExt cx="1523454" cy="1785759"/>
          </a:xfrm>
        </p:grpSpPr>
        <p:sp>
          <p:nvSpPr>
            <p:cNvPr id="7" name="梯形 6"/>
            <p:cNvSpPr/>
            <p:nvPr/>
          </p:nvSpPr>
          <p:spPr>
            <a:xfrm flipV="1">
              <a:off x="3047825" y="2837951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37664" y="2448691"/>
              <a:ext cx="1523454" cy="317386"/>
              <a:chOff x="3563888" y="1203598"/>
              <a:chExt cx="1728192" cy="360040"/>
            </a:xfrm>
          </p:grpSpPr>
          <p:sp>
            <p:nvSpPr>
              <p:cNvPr id="12" name="同侧圆角矩形 11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左中括号 12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3211103" y="2941923"/>
            <a:ext cx="812259" cy="812258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8366" r="12620" b="10693"/>
          <a:stretch>
            <a:fillRect/>
          </a:stretch>
        </p:blipFill>
        <p:spPr>
          <a:xfrm>
            <a:off x="3252648" y="3003257"/>
            <a:ext cx="738439" cy="69532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723335" y="2390179"/>
            <a:ext cx="1523454" cy="1785758"/>
            <a:chOff x="4776514" y="2457088"/>
            <a:chExt cx="1523454" cy="1785758"/>
          </a:xfrm>
        </p:grpSpPr>
        <p:sp>
          <p:nvSpPr>
            <p:cNvPr id="23" name="梯形 22"/>
            <p:cNvSpPr/>
            <p:nvPr/>
          </p:nvSpPr>
          <p:spPr>
            <a:xfrm flipV="1">
              <a:off x="4886676" y="2846347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D679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76514" y="2457088"/>
              <a:ext cx="1523454" cy="317386"/>
              <a:chOff x="3563888" y="1203598"/>
              <a:chExt cx="1728192" cy="360040"/>
            </a:xfrm>
          </p:grpSpPr>
          <p:sp>
            <p:nvSpPr>
              <p:cNvPr id="26" name="同侧圆角矩形 25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D679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27" name="左中括号 26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ln w="101600">
                <a:solidFill>
                  <a:srgbClr val="FD67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19450" r="32941" b="19686"/>
          <a:stretch>
            <a:fillRect/>
          </a:stretch>
        </p:blipFill>
        <p:spPr>
          <a:xfrm>
            <a:off x="5078219" y="2946836"/>
            <a:ext cx="804533" cy="79094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72865" y="2390179"/>
            <a:ext cx="1523454" cy="1785759"/>
            <a:chOff x="972865" y="2448691"/>
            <a:chExt cx="1523454" cy="1785759"/>
          </a:xfrm>
        </p:grpSpPr>
        <p:sp>
          <p:nvSpPr>
            <p:cNvPr id="15" name="梯形 14"/>
            <p:cNvSpPr/>
            <p:nvPr/>
          </p:nvSpPr>
          <p:spPr>
            <a:xfrm flipV="1">
              <a:off x="1083026" y="2837951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72865" y="2448691"/>
              <a:ext cx="1523454" cy="317386"/>
              <a:chOff x="3563888" y="1203598"/>
              <a:chExt cx="1728192" cy="360040"/>
            </a:xfrm>
            <a:solidFill>
              <a:srgbClr val="00B0F0"/>
            </a:solidFill>
          </p:grpSpPr>
          <p:sp>
            <p:nvSpPr>
              <p:cNvPr id="19" name="同侧圆角矩形 18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20" name="左中括号 19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noFill/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sp>
        <p:nvSpPr>
          <p:cNvPr id="17" name="椭圆 16"/>
          <p:cNvSpPr/>
          <p:nvPr/>
        </p:nvSpPr>
        <p:spPr>
          <a:xfrm>
            <a:off x="1378897" y="2947597"/>
            <a:ext cx="763557" cy="763556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99" y="3022900"/>
            <a:ext cx="569909" cy="570975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2370718" y="455454"/>
            <a:ext cx="4105274" cy="1018345"/>
            <a:chOff x="2499811" y="1036366"/>
            <a:chExt cx="4105274" cy="101834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圆角矩形 45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420932" y="850414"/>
            <a:ext cx="2571078" cy="5000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垃圾的分类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800" dist="50800" dir="16200000">
                  <a:schemeClr val="tx1"/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2775472" y="892885"/>
            <a:ext cx="484094" cy="484094"/>
          </a:xfrm>
          <a:prstGeom prst="diamon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latin typeface="AcmeFont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55224" y="945560"/>
            <a:ext cx="2314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cmeFont" pitchFamily="2" charset="0"/>
              </a:rPr>
              <a:t>2</a:t>
            </a:r>
            <a:endParaRPr lang="zh-CN" altLang="en-US" sz="1800" dirty="0">
              <a:solidFill>
                <a:schemeClr val="bg1"/>
              </a:solidFill>
              <a:latin typeface="AcmeFont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598571" y="2390179"/>
            <a:ext cx="1523454" cy="1785759"/>
            <a:chOff x="6598571" y="2465484"/>
            <a:chExt cx="1523454" cy="1785759"/>
          </a:xfrm>
        </p:grpSpPr>
        <p:sp>
          <p:nvSpPr>
            <p:cNvPr id="28" name="梯形 27"/>
            <p:cNvSpPr/>
            <p:nvPr/>
          </p:nvSpPr>
          <p:spPr>
            <a:xfrm flipV="1">
              <a:off x="6708733" y="2854744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78D00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98571" y="2465484"/>
              <a:ext cx="1523454" cy="317386"/>
              <a:chOff x="3563888" y="1203598"/>
              <a:chExt cx="1728192" cy="360040"/>
            </a:xfrm>
          </p:grpSpPr>
          <p:sp>
            <p:nvSpPr>
              <p:cNvPr id="31" name="同侧圆角矩形 30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78D00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2" name="左中括号 31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ln w="101600">
                <a:solidFill>
                  <a:srgbClr val="78D00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97" y="2964043"/>
            <a:ext cx="838766" cy="806003"/>
          </a:xfrm>
          <a:prstGeom prst="rect">
            <a:avLst/>
          </a:prstGeom>
        </p:spPr>
      </p:pic>
      <p:sp>
        <p:nvSpPr>
          <p:cNvPr id="50" name="椭圆 49"/>
          <p:cNvSpPr/>
          <p:nvPr/>
        </p:nvSpPr>
        <p:spPr>
          <a:xfrm>
            <a:off x="6944258" y="2944113"/>
            <a:ext cx="844278" cy="844277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56" name="椭圆 55"/>
          <p:cNvSpPr/>
          <p:nvPr/>
        </p:nvSpPr>
        <p:spPr>
          <a:xfrm>
            <a:off x="5061596" y="2910703"/>
            <a:ext cx="836544" cy="836543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5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5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5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5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2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grpId="2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4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1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fill="hold" grpId="2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fill="hold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fill="hold" grpId="1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2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fill="hold" grpId="2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2" dur="1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8" grpId="0" animBg="1"/>
          <p:bldP spid="16" grpId="0" animBg="1"/>
          <p:bldP spid="34" grpId="0" animBg="1"/>
          <p:bldP spid="35" grpId="0" animBg="1"/>
          <p:bldP spid="9" grpId="0" animBg="1"/>
          <p:bldP spid="9" grpId="1" animBg="1"/>
          <p:bldP spid="9" grpId="2" animBg="1"/>
          <p:bldP spid="17" grpId="0" animBg="1"/>
          <p:bldP spid="17" grpId="1" animBg="1"/>
          <p:bldP spid="17" grpId="2" animBg="1"/>
          <p:bldP spid="47" grpId="0"/>
          <p:bldP spid="48" grpId="0" animBg="1"/>
          <p:bldP spid="48" grpId="1" animBg="1"/>
          <p:bldP spid="21" grpId="0"/>
          <p:bldP spid="50" grpId="0" animBg="1"/>
          <p:bldP spid="50" grpId="1" animBg="1"/>
          <p:bldP spid="50" grpId="2" animBg="1"/>
          <p:bldP spid="56" grpId="0" animBg="1"/>
          <p:bldP spid="56" grpId="1" animBg="1"/>
          <p:bldP spid="56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2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grpId="2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4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1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fill="hold" grpId="2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fill="hold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fill="hold" grpId="1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2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fill="hold" grpId="2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2" dur="1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8" grpId="0" animBg="1"/>
          <p:bldP spid="16" grpId="0" animBg="1"/>
          <p:bldP spid="34" grpId="0" animBg="1"/>
          <p:bldP spid="35" grpId="0" animBg="1"/>
          <p:bldP spid="9" grpId="0" animBg="1"/>
          <p:bldP spid="9" grpId="1" animBg="1"/>
          <p:bldP spid="9" grpId="2" animBg="1"/>
          <p:bldP spid="17" grpId="0" animBg="1"/>
          <p:bldP spid="17" grpId="1" animBg="1"/>
          <p:bldP spid="17" grpId="2" animBg="1"/>
          <p:bldP spid="47" grpId="0"/>
          <p:bldP spid="48" grpId="0" animBg="1"/>
          <p:bldP spid="48" grpId="1" animBg="1"/>
          <p:bldP spid="21" grpId="0"/>
          <p:bldP spid="50" grpId="0" animBg="1"/>
          <p:bldP spid="50" grpId="1" animBg="1"/>
          <p:bldP spid="50" grpId="2" animBg="1"/>
          <p:bldP spid="56" grpId="0" animBg="1"/>
          <p:bldP spid="56" grpId="1" animBg="1"/>
          <p:bldP spid="56" grpId="2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6" y="0"/>
            <a:ext cx="9190955" cy="5230584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4010028" y="1104900"/>
            <a:ext cx="590550" cy="590550"/>
            <a:chOff x="7219950" y="1076325"/>
            <a:chExt cx="590550" cy="590550"/>
          </a:xfrm>
        </p:grpSpPr>
        <p:sp>
          <p:nvSpPr>
            <p:cNvPr id="50" name="椭圆 49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86625" y="10953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19953" y="1114425"/>
            <a:ext cx="590550" cy="590550"/>
            <a:chOff x="7219950" y="1076325"/>
            <a:chExt cx="590550" cy="590550"/>
          </a:xfrm>
        </p:grpSpPr>
        <p:sp>
          <p:nvSpPr>
            <p:cNvPr id="46" name="椭圆 45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6625" y="10953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8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5" name="梯形 44"/>
          <p:cNvSpPr/>
          <p:nvPr/>
        </p:nvSpPr>
        <p:spPr>
          <a:xfrm>
            <a:off x="6505575" y="1433357"/>
            <a:ext cx="2095500" cy="340836"/>
          </a:xfrm>
          <a:prstGeom prst="trapezoid">
            <a:avLst>
              <a:gd name="adj" fmla="val 314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梯形 43"/>
          <p:cNvSpPr/>
          <p:nvPr/>
        </p:nvSpPr>
        <p:spPr>
          <a:xfrm>
            <a:off x="3133726" y="1414307"/>
            <a:ext cx="2400299" cy="340836"/>
          </a:xfrm>
          <a:prstGeom prst="trapezoid">
            <a:avLst>
              <a:gd name="adj" fmla="val 31457"/>
            </a:avLst>
          </a:prstGeom>
          <a:solidFill>
            <a:srgbClr val="B6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梯形 6"/>
          <p:cNvSpPr/>
          <p:nvPr/>
        </p:nvSpPr>
        <p:spPr>
          <a:xfrm>
            <a:off x="537882" y="1423832"/>
            <a:ext cx="1815354" cy="340836"/>
          </a:xfrm>
          <a:prstGeom prst="trapezoid">
            <a:avLst>
              <a:gd name="adj" fmla="val 31457"/>
            </a:avLst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52" name="组合 51"/>
          <p:cNvGrpSpPr/>
          <p:nvPr/>
        </p:nvGrpSpPr>
        <p:grpSpPr>
          <a:xfrm>
            <a:off x="1104903" y="1104900"/>
            <a:ext cx="590550" cy="590550"/>
            <a:chOff x="7219950" y="1076325"/>
            <a:chExt cx="590550" cy="590550"/>
          </a:xfrm>
        </p:grpSpPr>
        <p:sp>
          <p:nvSpPr>
            <p:cNvPr id="53" name="椭圆 52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6625" y="10953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8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-19049" y="1543051"/>
            <a:ext cx="9210675" cy="3248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90202" y="295275"/>
            <a:ext cx="3037800" cy="1143000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007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分类的优点</a:t>
            </a:r>
            <a:endParaRPr lang="zh-CN" altLang="en-US" sz="2800" b="1" dirty="0">
              <a:solidFill>
                <a:srgbClr val="007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4675" y="209550"/>
            <a:ext cx="5857876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进行垃圾分类收集可以减少垃圾处理量和处理设备，降低处理成本，减少土地资源的消耗，具有社会、经济、生态三方面的效益。垃圾分类处理的优点如下：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2559" y="1900739"/>
            <a:ext cx="2427889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5038" y="1968826"/>
            <a:ext cx="2957513" cy="26093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中国每年使用塑料快餐盒达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亿个，方便面碗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5—7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亿个，一次性筷子数十亿个，这些占生活垃圾的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8—15%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吨废塑料可回炼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公斤的柴油。回收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吨废纸，可免于砍伐用于生产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吨纸的林木。一吨易拉罐熔化后能结成一吨很好的铝块，可少采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吨铝矿。生产垃圾中有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30%—40%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可以回收利用，应珍惜这个小本大利的资源。 大家也可以利用易拉罐制作笔盒，既环保，又节约资源。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梯形 5"/>
          <p:cNvSpPr/>
          <p:nvPr/>
        </p:nvSpPr>
        <p:spPr>
          <a:xfrm flipV="1">
            <a:off x="642534" y="1419072"/>
            <a:ext cx="1600200" cy="377353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727038" y="1421926"/>
            <a:ext cx="142337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减少占地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753" y="1893412"/>
            <a:ext cx="2071071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生活垃圾中有些物质不易降解，使土地受到严重侵蚀。垃圾分类，去掉能回收的、不易降解的物质，减少垃圾数量达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梯形 29"/>
          <p:cNvSpPr/>
          <p:nvPr/>
        </p:nvSpPr>
        <p:spPr>
          <a:xfrm flipV="1">
            <a:off x="3248026" y="1409547"/>
            <a:ext cx="2171699" cy="377353"/>
          </a:xfrm>
          <a:prstGeom prst="trapezoid">
            <a:avLst/>
          </a:prstGeom>
          <a:solidFill>
            <a:srgbClr val="F4A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TextBox 24"/>
          <p:cNvSpPr txBox="1"/>
          <p:nvPr/>
        </p:nvSpPr>
        <p:spPr>
          <a:xfrm>
            <a:off x="3368489" y="1414812"/>
            <a:ext cx="192741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减少环境污染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梯形 31"/>
          <p:cNvSpPr/>
          <p:nvPr/>
        </p:nvSpPr>
        <p:spPr>
          <a:xfrm flipV="1">
            <a:off x="6629401" y="1430399"/>
            <a:ext cx="1838325" cy="377353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6753458" y="1442651"/>
            <a:ext cx="14761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变废为宝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9"/>
          <a:stretch>
            <a:fillRect/>
          </a:stretch>
        </p:blipFill>
        <p:spPr>
          <a:xfrm>
            <a:off x="0" y="4419937"/>
            <a:ext cx="9144000" cy="809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724150" y="1771651"/>
            <a:ext cx="3028950" cy="2733675"/>
            <a:chOff x="2724150" y="1771650"/>
            <a:chExt cx="3028950" cy="27336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24150" y="1771650"/>
              <a:ext cx="9525" cy="2705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743575" y="1800225"/>
              <a:ext cx="9525" cy="2705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五边形 54"/>
          <p:cNvSpPr/>
          <p:nvPr/>
        </p:nvSpPr>
        <p:spPr>
          <a:xfrm>
            <a:off x="-19049" y="352425"/>
            <a:ext cx="771525" cy="419100"/>
          </a:xfrm>
          <a:prstGeom prst="homePlate">
            <a:avLst>
              <a:gd name="adj" fmla="val 340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4" grpId="0" animBg="1"/>
          <p:bldP spid="7" grpId="0" animBg="1"/>
          <p:bldP spid="17" grpId="0" animBg="1"/>
          <p:bldP spid="21" grpId="0"/>
          <p:bldP spid="22" grpId="0"/>
          <p:bldP spid="26" grpId="0"/>
          <p:bldP spid="28" grpId="0"/>
          <p:bldP spid="6" grpId="0" animBg="1"/>
          <p:bldP spid="23" grpId="0"/>
          <p:bldP spid="24" grpId="0"/>
          <p:bldP spid="30" grpId="0" animBg="1"/>
          <p:bldP spid="25" grpId="0"/>
          <p:bldP spid="32" grpId="0" animBg="1"/>
          <p:bldP spid="27" grpId="0"/>
          <p:bldP spid="5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4" grpId="0" animBg="1"/>
          <p:bldP spid="7" grpId="0" animBg="1"/>
          <p:bldP spid="17" grpId="0" animBg="1"/>
          <p:bldP spid="21" grpId="0"/>
          <p:bldP spid="22" grpId="0"/>
          <p:bldP spid="26" grpId="0"/>
          <p:bldP spid="28" grpId="0"/>
          <p:bldP spid="6" grpId="0" animBg="1"/>
          <p:bldP spid="23" grpId="0"/>
          <p:bldP spid="24" grpId="0"/>
          <p:bldP spid="30" grpId="0" animBg="1"/>
          <p:bldP spid="25" grpId="0"/>
          <p:bldP spid="32" grpId="0" animBg="1"/>
          <p:bldP spid="27" grpId="0"/>
          <p:bldP spid="5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6" y="0"/>
            <a:ext cx="9190955" cy="5230584"/>
          </a:xfrm>
          <a:prstGeom prst="rect">
            <a:avLst/>
          </a:prstGeom>
        </p:spPr>
      </p:pic>
      <p:sp>
        <p:nvSpPr>
          <p:cNvPr id="36" name="梯形 35"/>
          <p:cNvSpPr/>
          <p:nvPr/>
        </p:nvSpPr>
        <p:spPr>
          <a:xfrm rot="5400000">
            <a:off x="3647510" y="3225831"/>
            <a:ext cx="514350" cy="161924"/>
          </a:xfrm>
          <a:prstGeom prst="trapezoid">
            <a:avLst>
              <a:gd name="adj" fmla="val 37762"/>
            </a:avLst>
          </a:prstGeom>
          <a:solidFill>
            <a:srgbClr val="FC1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2" name="梯形 31"/>
          <p:cNvSpPr/>
          <p:nvPr/>
        </p:nvSpPr>
        <p:spPr>
          <a:xfrm rot="5400000">
            <a:off x="3652677" y="1596570"/>
            <a:ext cx="514350" cy="161924"/>
          </a:xfrm>
          <a:prstGeom prst="trapezoid">
            <a:avLst>
              <a:gd name="adj" fmla="val 3776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8" name="梯形 37"/>
          <p:cNvSpPr/>
          <p:nvPr/>
        </p:nvSpPr>
        <p:spPr>
          <a:xfrm rot="5400000">
            <a:off x="3650093" y="4049986"/>
            <a:ext cx="514350" cy="161924"/>
          </a:xfrm>
          <a:prstGeom prst="trapezoid">
            <a:avLst>
              <a:gd name="adj" fmla="val 3776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梯形 33"/>
          <p:cNvSpPr/>
          <p:nvPr/>
        </p:nvSpPr>
        <p:spPr>
          <a:xfrm rot="5400000">
            <a:off x="3650094" y="2408941"/>
            <a:ext cx="514350" cy="161924"/>
          </a:xfrm>
          <a:prstGeom prst="trapezoid">
            <a:avLst>
              <a:gd name="adj" fmla="val 37762"/>
            </a:avLst>
          </a:prstGeom>
          <a:solidFill>
            <a:srgbClr val="B6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27" name="组合 26"/>
          <p:cNvGrpSpPr/>
          <p:nvPr/>
        </p:nvGrpSpPr>
        <p:grpSpPr>
          <a:xfrm rot="16200000">
            <a:off x="-833841" y="658883"/>
            <a:ext cx="5551284" cy="3883602"/>
            <a:chOff x="430924" y="-2432139"/>
            <a:chExt cx="1671145" cy="3883602"/>
          </a:xfrm>
        </p:grpSpPr>
        <p:sp>
          <p:nvSpPr>
            <p:cNvPr id="28" name="椭圆 27"/>
            <p:cNvSpPr/>
            <p:nvPr/>
          </p:nvSpPr>
          <p:spPr>
            <a:xfrm>
              <a:off x="430924" y="1115132"/>
              <a:ext cx="1671145" cy="33633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0"/>
                  </a:schemeClr>
                </a:gs>
                <a:gs pos="26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69154" y="-2432139"/>
              <a:ext cx="1580247" cy="3827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sp>
        <p:nvSpPr>
          <p:cNvPr id="7" name="椭圆 6"/>
          <p:cNvSpPr/>
          <p:nvPr/>
        </p:nvSpPr>
        <p:spPr>
          <a:xfrm>
            <a:off x="986044" y="3716667"/>
            <a:ext cx="1396499" cy="2539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40" name="组合 39"/>
          <p:cNvGrpSpPr/>
          <p:nvPr/>
        </p:nvGrpSpPr>
        <p:grpSpPr>
          <a:xfrm>
            <a:off x="800100" y="914400"/>
            <a:ext cx="1847850" cy="733425"/>
            <a:chOff x="800100" y="914400"/>
            <a:chExt cx="1847850" cy="733425"/>
          </a:xfrm>
          <a:solidFill>
            <a:srgbClr val="78D00E"/>
          </a:solidFill>
        </p:grpSpPr>
        <p:sp>
          <p:nvSpPr>
            <p:cNvPr id="39" name="下箭头标注 38"/>
            <p:cNvSpPr/>
            <p:nvPr/>
          </p:nvSpPr>
          <p:spPr>
            <a:xfrm>
              <a:off x="800100" y="914400"/>
              <a:ext cx="1847850" cy="733425"/>
            </a:xfrm>
            <a:prstGeom prst="downArrow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9680" y="917426"/>
              <a:ext cx="1779695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可回收垃圾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等腰三角形 43"/>
          <p:cNvSpPr/>
          <p:nvPr/>
        </p:nvSpPr>
        <p:spPr>
          <a:xfrm rot="16200000">
            <a:off x="6203442" y="-1368933"/>
            <a:ext cx="628650" cy="4471416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74A9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41" name="组合 40"/>
          <p:cNvGrpSpPr/>
          <p:nvPr/>
        </p:nvGrpSpPr>
        <p:grpSpPr>
          <a:xfrm>
            <a:off x="950117" y="1835162"/>
            <a:ext cx="1523454" cy="1785759"/>
            <a:chOff x="950117" y="1835162"/>
            <a:chExt cx="1523454" cy="1785759"/>
          </a:xfrm>
        </p:grpSpPr>
        <p:sp>
          <p:nvSpPr>
            <p:cNvPr id="6" name="梯形 5"/>
            <p:cNvSpPr/>
            <p:nvPr/>
          </p:nvSpPr>
          <p:spPr>
            <a:xfrm flipV="1">
              <a:off x="1060278" y="2224422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椭圆 7"/>
            <p:cNvSpPr/>
            <p:nvPr/>
          </p:nvSpPr>
          <p:spPr>
            <a:xfrm>
              <a:off x="1377665" y="2414854"/>
              <a:ext cx="698250" cy="69824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50117" y="1835162"/>
              <a:ext cx="1523454" cy="317386"/>
              <a:chOff x="3563888" y="1203598"/>
              <a:chExt cx="1728192" cy="360040"/>
            </a:xfrm>
            <a:solidFill>
              <a:srgbClr val="00B0F0"/>
            </a:solidFill>
          </p:grpSpPr>
          <p:sp>
            <p:nvSpPr>
              <p:cNvPr id="10" name="同侧圆角矩形 9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11" name="左中括号 10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solidFill>
                <a:schemeClr val="bg2"/>
              </a:solidFill>
              <a:ln w="1016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934" y="2499951"/>
              <a:ext cx="512240" cy="513198"/>
            </a:xfrm>
            <a:prstGeom prst="rect">
              <a:avLst/>
            </a:prstGeom>
          </p:spPr>
        </p:pic>
      </p:grpSp>
      <p:sp>
        <p:nvSpPr>
          <p:cNvPr id="46" name="等腰三角形 43"/>
          <p:cNvSpPr/>
          <p:nvPr/>
        </p:nvSpPr>
        <p:spPr>
          <a:xfrm rot="16200000">
            <a:off x="6203442" y="269367"/>
            <a:ext cx="628650" cy="4471416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F4A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等腰三角形 43"/>
          <p:cNvSpPr/>
          <p:nvPr/>
        </p:nvSpPr>
        <p:spPr>
          <a:xfrm rot="16200000">
            <a:off x="6203442" y="-549783"/>
            <a:ext cx="628650" cy="4471416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47" name="等腰三角形 43"/>
          <p:cNvSpPr/>
          <p:nvPr/>
        </p:nvSpPr>
        <p:spPr>
          <a:xfrm rot="16200000">
            <a:off x="6203442" y="1088517"/>
            <a:ext cx="628650" cy="4471416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FD67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48" name="等腰三角形 43"/>
          <p:cNvSpPr/>
          <p:nvPr/>
        </p:nvSpPr>
        <p:spPr>
          <a:xfrm rot="16200000">
            <a:off x="6203442" y="1907667"/>
            <a:ext cx="628650" cy="4471416"/>
          </a:xfrm>
          <a:custGeom>
            <a:avLst/>
            <a:gdLst/>
            <a:ahLst/>
            <a:cxnLst/>
            <a:rect l="l" t="t" r="r" b="b"/>
            <a:pathLst>
              <a:path w="600075" h="4404741">
                <a:moveTo>
                  <a:pt x="600075" y="232791"/>
                </a:moveTo>
                <a:lnTo>
                  <a:pt x="600075" y="4404741"/>
                </a:lnTo>
                <a:lnTo>
                  <a:pt x="0" y="4404741"/>
                </a:lnTo>
                <a:lnTo>
                  <a:pt x="0" y="232791"/>
                </a:lnTo>
                <a:lnTo>
                  <a:pt x="142582" y="232791"/>
                </a:lnTo>
                <a:lnTo>
                  <a:pt x="300038" y="0"/>
                </a:lnTo>
                <a:lnTo>
                  <a:pt x="457494" y="232791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4629151" y="522419"/>
            <a:ext cx="40126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主要包括报纸、期刊、图书、各种包装纸、办公用纸、广告纸、纸盒等等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8724" y="1342576"/>
            <a:ext cx="420624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主要包括各种塑料袋、塑料包装物、一次性塑料餐盒和餐具、牙刷、杯子、矿泉水瓶等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1334" y="2360518"/>
            <a:ext cx="396116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主要包括各种玻璃瓶、碎玻璃片、镜子、灯泡、暖瓶等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4962" y="3196921"/>
            <a:ext cx="260071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主要包括易拉罐、罐头盒、牙膏皮等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梯形 4"/>
          <p:cNvSpPr/>
          <p:nvPr/>
        </p:nvSpPr>
        <p:spPr>
          <a:xfrm rot="5400000">
            <a:off x="3650094" y="785008"/>
            <a:ext cx="514350" cy="161924"/>
          </a:xfrm>
          <a:prstGeom prst="trapezoid">
            <a:avLst>
              <a:gd name="adj" fmla="val 37762"/>
            </a:avLst>
          </a:prstGeom>
          <a:solidFill>
            <a:srgbClr val="4D7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4907505" y="4010008"/>
            <a:ext cx="337015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主要包括废弃衣服、桌布、洗脸巾、书包、鞋等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3082549" y="666751"/>
            <a:ext cx="904875" cy="390525"/>
          </a:xfrm>
          <a:prstGeom prst="homePlate">
            <a:avLst>
              <a:gd name="adj" fmla="val 28049"/>
            </a:avLst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3162300" y="677738"/>
            <a:ext cx="78105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五边形 30"/>
          <p:cNvSpPr/>
          <p:nvPr/>
        </p:nvSpPr>
        <p:spPr>
          <a:xfrm flipH="1">
            <a:off x="3090298" y="1482995"/>
            <a:ext cx="904875" cy="390525"/>
          </a:xfrm>
          <a:prstGeom prst="homePlate">
            <a:avLst>
              <a:gd name="adj" fmla="val 2804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五边形 32"/>
          <p:cNvSpPr/>
          <p:nvPr/>
        </p:nvSpPr>
        <p:spPr>
          <a:xfrm flipH="1">
            <a:off x="3082549" y="2299240"/>
            <a:ext cx="904875" cy="390525"/>
          </a:xfrm>
          <a:prstGeom prst="homePlate">
            <a:avLst>
              <a:gd name="adj" fmla="val 280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五边形 34"/>
          <p:cNvSpPr/>
          <p:nvPr/>
        </p:nvSpPr>
        <p:spPr>
          <a:xfrm flipH="1">
            <a:off x="3079966" y="3115484"/>
            <a:ext cx="904875" cy="390525"/>
          </a:xfrm>
          <a:prstGeom prst="homePlate">
            <a:avLst>
              <a:gd name="adj" fmla="val 28049"/>
            </a:avLst>
          </a:prstGeom>
          <a:solidFill>
            <a:srgbClr val="FD6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五边形 36"/>
          <p:cNvSpPr/>
          <p:nvPr/>
        </p:nvSpPr>
        <p:spPr>
          <a:xfrm flipH="1">
            <a:off x="3082549" y="3931729"/>
            <a:ext cx="904875" cy="390525"/>
          </a:xfrm>
          <a:prstGeom prst="homePlate">
            <a:avLst>
              <a:gd name="adj" fmla="val 280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3123650" y="312263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金属物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74637" y="3945373"/>
            <a:ext cx="81633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布料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84163" y="2308642"/>
            <a:ext cx="80681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82370" y="1488595"/>
            <a:ext cx="78003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塑料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1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2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2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48000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62000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48000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2000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48000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15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 p14:presetBounceEnd="62000">
                                      <p:stCondLst>
                                        <p:cond delay="17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 p14:presetBounceEnd="48000">
                                      <p:stCondLst>
                                        <p:cond delay="17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18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62000">
                                      <p:stCondLst>
                                        <p:cond delay="19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48000">
                                      <p:stCondLst>
                                        <p:cond delay="20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2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2" grpId="0" animBg="1"/>
          <p:bldP spid="38" grpId="0" animBg="1"/>
          <p:bldP spid="34" grpId="0" animBg="1"/>
          <p:bldP spid="7" grpId="0" animBg="1"/>
          <p:bldP spid="44" grpId="0" animBg="1"/>
          <p:bldP spid="46" grpId="0" animBg="1"/>
          <p:bldP spid="45" grpId="0" animBg="1"/>
          <p:bldP spid="47" grpId="0" animBg="1"/>
          <p:bldP spid="48" grpId="0" animBg="1"/>
          <p:bldP spid="13" grpId="0"/>
          <p:bldP spid="17" grpId="0"/>
          <p:bldP spid="20" grpId="0"/>
          <p:bldP spid="23" grpId="0"/>
          <p:bldP spid="5" grpId="0" animBg="1"/>
          <p:bldP spid="26" grpId="0"/>
          <p:bldP spid="4" grpId="0" animBg="1"/>
          <p:bldP spid="3" grpId="0"/>
          <p:bldP spid="31" grpId="0" animBg="1"/>
          <p:bldP spid="33" grpId="0" animBg="1"/>
          <p:bldP spid="35" grpId="0" animBg="1"/>
          <p:bldP spid="37" grpId="0" animBg="1"/>
          <p:bldP spid="22" grpId="0"/>
          <p:bldP spid="25" grpId="0"/>
          <p:bldP spid="19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2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15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17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>
                                      <p:stCondLst>
                                        <p:cond delay="17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18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19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0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2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2" grpId="0" animBg="1"/>
          <p:bldP spid="38" grpId="0" animBg="1"/>
          <p:bldP spid="34" grpId="0" animBg="1"/>
          <p:bldP spid="7" grpId="0" animBg="1"/>
          <p:bldP spid="44" grpId="0" animBg="1"/>
          <p:bldP spid="46" grpId="0" animBg="1"/>
          <p:bldP spid="45" grpId="0" animBg="1"/>
          <p:bldP spid="47" grpId="0" animBg="1"/>
          <p:bldP spid="48" grpId="0" animBg="1"/>
          <p:bldP spid="13" grpId="0"/>
          <p:bldP spid="17" grpId="0"/>
          <p:bldP spid="20" grpId="0"/>
          <p:bldP spid="23" grpId="0"/>
          <p:bldP spid="5" grpId="0" animBg="1"/>
          <p:bldP spid="26" grpId="0"/>
          <p:bldP spid="4" grpId="0" animBg="1"/>
          <p:bldP spid="3" grpId="0"/>
          <p:bldP spid="31" grpId="0" animBg="1"/>
          <p:bldP spid="33" grpId="0" animBg="1"/>
          <p:bldP spid="35" grpId="0" animBg="1"/>
          <p:bldP spid="37" grpId="0" animBg="1"/>
          <p:bldP spid="22" grpId="0"/>
          <p:bldP spid="25" grpId="0"/>
          <p:bldP spid="19" grpId="0"/>
          <p:bldP spid="1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36" y="0"/>
            <a:ext cx="9190955" cy="523058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 rot="16200000" flipV="1">
            <a:off x="4247257" y="437161"/>
            <a:ext cx="5551284" cy="4327046"/>
            <a:chOff x="430924" y="-2432139"/>
            <a:chExt cx="1671145" cy="3883602"/>
          </a:xfrm>
        </p:grpSpPr>
        <p:sp>
          <p:nvSpPr>
            <p:cNvPr id="24" name="椭圆 23"/>
            <p:cNvSpPr/>
            <p:nvPr/>
          </p:nvSpPr>
          <p:spPr>
            <a:xfrm>
              <a:off x="430924" y="1115132"/>
              <a:ext cx="1671145" cy="33633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0"/>
                  </a:schemeClr>
                </a:gs>
                <a:gs pos="26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69154" y="-2432139"/>
              <a:ext cx="1580247" cy="3827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376470" y="3419429"/>
            <a:ext cx="5366897" cy="1142999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6619961" y="4187430"/>
            <a:ext cx="1396499" cy="25390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3" name="组合 2"/>
          <p:cNvGrpSpPr/>
          <p:nvPr/>
        </p:nvGrpSpPr>
        <p:grpSpPr>
          <a:xfrm>
            <a:off x="6355018" y="1855094"/>
            <a:ext cx="1855631" cy="2175130"/>
            <a:chOff x="6584506" y="1900045"/>
            <a:chExt cx="1523454" cy="1785759"/>
          </a:xfrm>
        </p:grpSpPr>
        <p:sp>
          <p:nvSpPr>
            <p:cNvPr id="6" name="梯形 5"/>
            <p:cNvSpPr/>
            <p:nvPr/>
          </p:nvSpPr>
          <p:spPr>
            <a:xfrm flipV="1">
              <a:off x="6694667" y="2289305"/>
              <a:ext cx="1333022" cy="1396499"/>
            </a:xfrm>
            <a:prstGeom prst="trapezoid">
              <a:avLst>
                <a:gd name="adj" fmla="val 14922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椭圆 7"/>
            <p:cNvSpPr/>
            <p:nvPr/>
          </p:nvSpPr>
          <p:spPr>
            <a:xfrm>
              <a:off x="7012053" y="2479737"/>
              <a:ext cx="698250" cy="69824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584506" y="1900045"/>
              <a:ext cx="1523454" cy="317386"/>
              <a:chOff x="3563888" y="1203598"/>
              <a:chExt cx="1728192" cy="360040"/>
            </a:xfrm>
          </p:grpSpPr>
          <p:sp>
            <p:nvSpPr>
              <p:cNvPr id="10" name="同侧圆角矩形 9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1" name="左中括号 10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t="8366" r="12620" b="10693"/>
            <a:stretch>
              <a:fillRect/>
            </a:stretch>
          </p:blipFill>
          <p:spPr>
            <a:xfrm>
              <a:off x="7089290" y="2520195"/>
              <a:ext cx="602427" cy="56724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81848" y="833438"/>
            <a:ext cx="1847850" cy="733425"/>
            <a:chOff x="800100" y="914400"/>
            <a:chExt cx="1847850" cy="733425"/>
          </a:xfrm>
        </p:grpSpPr>
        <p:sp>
          <p:nvSpPr>
            <p:cNvPr id="15" name="下箭头标注 14"/>
            <p:cNvSpPr/>
            <p:nvPr/>
          </p:nvSpPr>
          <p:spPr>
            <a:xfrm>
              <a:off x="800100" y="914400"/>
              <a:ext cx="1847850" cy="733425"/>
            </a:xfrm>
            <a:prstGeom prst="downArrow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9680" y="917426"/>
              <a:ext cx="17225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厨余垃圾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027806" y="3446244"/>
            <a:ext cx="4334560" cy="187260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包括剩菜剩饭、骨头、菜根菜叶、果皮等食品类废物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这些废弃物经过堆肥处理，可生产有机肥料。餐余垃圾的集中处理减少了和其他垃圾混杂之后形成的蚊虫、苍蝇的滋生。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4844" y="728617"/>
            <a:ext cx="4972050" cy="2562225"/>
            <a:chOff x="228600" y="942975"/>
            <a:chExt cx="4972050" cy="25622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228600" y="942975"/>
              <a:ext cx="4972050" cy="2562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2" y="1071562"/>
              <a:ext cx="4657725" cy="231457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/>
        </p:nvSpPr>
        <p:spPr>
          <a:xfrm>
            <a:off x="2169460" y="1021977"/>
            <a:ext cx="7019365" cy="1497106"/>
          </a:xfrm>
          <a:custGeom>
            <a:avLst/>
            <a:gdLst>
              <a:gd name="connsiteX0" fmla="*/ 0 w 7091083"/>
              <a:gd name="connsiteY0" fmla="*/ 537997 h 2178538"/>
              <a:gd name="connsiteX1" fmla="*/ 842683 w 7091083"/>
              <a:gd name="connsiteY1" fmla="*/ 2053032 h 2178538"/>
              <a:gd name="connsiteX2" fmla="*/ 1909483 w 7091083"/>
              <a:gd name="connsiteY2" fmla="*/ 27009 h 2178538"/>
              <a:gd name="connsiteX3" fmla="*/ 3056965 w 7091083"/>
              <a:gd name="connsiteY3" fmla="*/ 2070962 h 2178538"/>
              <a:gd name="connsiteX4" fmla="*/ 4159624 w 7091083"/>
              <a:gd name="connsiteY4" fmla="*/ 115 h 2178538"/>
              <a:gd name="connsiteX5" fmla="*/ 5226424 w 7091083"/>
              <a:gd name="connsiteY5" fmla="*/ 2178538 h 2178538"/>
              <a:gd name="connsiteX6" fmla="*/ 6212541 w 7091083"/>
              <a:gd name="connsiteY6" fmla="*/ 9079 h 2178538"/>
              <a:gd name="connsiteX7" fmla="*/ 7091083 w 7091083"/>
              <a:gd name="connsiteY7" fmla="*/ 1909597 h 217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083" h="2178538">
                <a:moveTo>
                  <a:pt x="0" y="537997"/>
                </a:moveTo>
                <a:cubicBezTo>
                  <a:pt x="262218" y="1338097"/>
                  <a:pt x="524436" y="2138197"/>
                  <a:pt x="842683" y="2053032"/>
                </a:cubicBezTo>
                <a:cubicBezTo>
                  <a:pt x="1160930" y="1967867"/>
                  <a:pt x="1540436" y="24021"/>
                  <a:pt x="1909483" y="27009"/>
                </a:cubicBezTo>
                <a:cubicBezTo>
                  <a:pt x="2278530" y="29997"/>
                  <a:pt x="2681942" y="2075444"/>
                  <a:pt x="3056965" y="2070962"/>
                </a:cubicBezTo>
                <a:cubicBezTo>
                  <a:pt x="3431988" y="2066480"/>
                  <a:pt x="3798048" y="-17814"/>
                  <a:pt x="4159624" y="115"/>
                </a:cubicBezTo>
                <a:cubicBezTo>
                  <a:pt x="4521200" y="18044"/>
                  <a:pt x="4884271" y="2177044"/>
                  <a:pt x="5226424" y="2178538"/>
                </a:cubicBezTo>
                <a:cubicBezTo>
                  <a:pt x="5568577" y="2180032"/>
                  <a:pt x="5901765" y="53902"/>
                  <a:pt x="6212541" y="9079"/>
                </a:cubicBezTo>
                <a:cubicBezTo>
                  <a:pt x="6523317" y="-35744"/>
                  <a:pt x="6807200" y="936926"/>
                  <a:pt x="7091083" y="1909597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/>
        </p:nvGrpSpPr>
        <p:grpSpPr>
          <a:xfrm>
            <a:off x="3649443" y="551646"/>
            <a:ext cx="752236" cy="1056548"/>
            <a:chOff x="4124325" y="1466850"/>
            <a:chExt cx="1422623" cy="1998138"/>
          </a:xfrm>
        </p:grpSpPr>
        <p:grpSp>
          <p:nvGrpSpPr>
            <p:cNvPr id="5" name="组合 4"/>
            <p:cNvGrpSpPr/>
            <p:nvPr/>
          </p:nvGrpSpPr>
          <p:grpSpPr>
            <a:xfrm>
              <a:off x="4124325" y="1466850"/>
              <a:ext cx="1419225" cy="1419225"/>
              <a:chOff x="4124325" y="1466850"/>
              <a:chExt cx="1419225" cy="141922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24325" y="146685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chemeClr val="bg1"/>
              </a:solidFill>
              <a:ln w="38100">
                <a:solidFill>
                  <a:srgbClr val="FD3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9576" y="1600200"/>
                <a:ext cx="1209674" cy="120967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199388" y="2941129"/>
              <a:ext cx="1347560" cy="52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FD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废灯管</a:t>
              </a:r>
              <a:endParaRPr lang="zh-CN" altLang="en-US" sz="1200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32770" y="1775014"/>
            <a:ext cx="753630" cy="1047582"/>
            <a:chOff x="2714625" y="533400"/>
            <a:chExt cx="1425261" cy="1981182"/>
          </a:xfrm>
        </p:grpSpPr>
        <p:grpSp>
          <p:nvGrpSpPr>
            <p:cNvPr id="10" name="组合 9"/>
            <p:cNvGrpSpPr/>
            <p:nvPr/>
          </p:nvGrpSpPr>
          <p:grpSpPr>
            <a:xfrm>
              <a:off x="2714625" y="533400"/>
              <a:ext cx="1419225" cy="1419225"/>
              <a:chOff x="2781300" y="561975"/>
              <a:chExt cx="1419225" cy="1419225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781300" y="5619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chemeClr val="bg1"/>
              </a:solidFill>
              <a:ln w="38100">
                <a:solidFill>
                  <a:srgbClr val="FD3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6" t="5779" r="12036" b="4152"/>
              <a:stretch>
                <a:fillRect/>
              </a:stretch>
            </p:blipFill>
            <p:spPr>
              <a:xfrm>
                <a:off x="3009900" y="700038"/>
                <a:ext cx="1047750" cy="112876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21866" y="1990723"/>
              <a:ext cx="1418020" cy="52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FD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废电池</a:t>
              </a:r>
              <a:endParaRPr lang="zh-CN" altLang="en-US" sz="1200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93591" y="504771"/>
            <a:ext cx="767321" cy="1057872"/>
            <a:chOff x="4701997" y="523875"/>
            <a:chExt cx="1451153" cy="2000641"/>
          </a:xfrm>
        </p:grpSpPr>
        <p:grpSp>
          <p:nvGrpSpPr>
            <p:cNvPr id="15" name="组合 14"/>
            <p:cNvGrpSpPr/>
            <p:nvPr/>
          </p:nvGrpSpPr>
          <p:grpSpPr>
            <a:xfrm>
              <a:off x="4733925" y="523875"/>
              <a:ext cx="1419225" cy="1419225"/>
              <a:chOff x="4733925" y="523875"/>
              <a:chExt cx="1419225" cy="141922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733925" y="5238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chemeClr val="bg1"/>
              </a:solidFill>
              <a:ln w="38100">
                <a:solidFill>
                  <a:srgbClr val="FD3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630" y="609600"/>
                <a:ext cx="1244320" cy="124432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701997" y="2000657"/>
              <a:ext cx="1446627" cy="52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FD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杀虫剂</a:t>
              </a:r>
              <a:endParaRPr lang="zh-CN" altLang="en-US" sz="1200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10976" y="2072186"/>
            <a:ext cx="815215" cy="1047584"/>
            <a:chOff x="6831970" y="542925"/>
            <a:chExt cx="1541730" cy="1981184"/>
          </a:xfrm>
        </p:grpSpPr>
        <p:sp>
          <p:nvSpPr>
            <p:cNvPr id="19" name="圆角矩形 18"/>
            <p:cNvSpPr/>
            <p:nvPr/>
          </p:nvSpPr>
          <p:spPr>
            <a:xfrm>
              <a:off x="6867525" y="542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chemeClr val="bg1"/>
            </a:solidFill>
            <a:ln w="38100">
              <a:solidFill>
                <a:srgbClr val="FD3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206" y="619124"/>
              <a:ext cx="1276351" cy="12763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31970" y="2000250"/>
              <a:ext cx="1541730" cy="52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FD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废墨盒</a:t>
              </a:r>
              <a:endParaRPr lang="zh-CN" altLang="en-US" sz="1200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94111" y="1875577"/>
            <a:ext cx="822830" cy="1047582"/>
            <a:chOff x="559437" y="2828925"/>
            <a:chExt cx="1556132" cy="1981182"/>
          </a:xfrm>
        </p:grpSpPr>
        <p:sp>
          <p:nvSpPr>
            <p:cNvPr id="23" name="圆角矩形 22"/>
            <p:cNvSpPr/>
            <p:nvPr/>
          </p:nvSpPr>
          <p:spPr>
            <a:xfrm>
              <a:off x="676275" y="2828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chemeClr val="bg1"/>
            </a:solidFill>
            <a:ln w="38100">
              <a:solidFill>
                <a:srgbClr val="FD3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93" y="2952750"/>
              <a:ext cx="1250631" cy="125063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9437" y="4286248"/>
              <a:ext cx="1556132" cy="52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FD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废油漆桶</a:t>
              </a:r>
              <a:endParaRPr lang="zh-CN" altLang="en-US" sz="1200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62917" y="498406"/>
            <a:ext cx="824754" cy="1047582"/>
            <a:chOff x="2701171" y="2819400"/>
            <a:chExt cx="1559770" cy="1981182"/>
          </a:xfrm>
        </p:grpSpPr>
        <p:sp>
          <p:nvSpPr>
            <p:cNvPr id="27" name="圆角矩形 26"/>
            <p:cNvSpPr/>
            <p:nvPr/>
          </p:nvSpPr>
          <p:spPr>
            <a:xfrm>
              <a:off x="277177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chemeClr val="bg1"/>
            </a:solidFill>
            <a:ln w="38100">
              <a:solidFill>
                <a:srgbClr val="FD3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583" y="2910383"/>
              <a:ext cx="1304925" cy="13049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01171" y="4276723"/>
              <a:ext cx="1559770" cy="52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FD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过期药品</a:t>
              </a:r>
              <a:endParaRPr lang="zh-CN" altLang="en-US" sz="1200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Rectangle 3"/>
          <p:cNvSpPr txBox="1">
            <a:spLocks noRot="1" noChangeArrowheads="1"/>
          </p:cNvSpPr>
          <p:nvPr/>
        </p:nvSpPr>
        <p:spPr>
          <a:xfrm>
            <a:off x="3168740" y="3343274"/>
            <a:ext cx="4989143" cy="2381250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42047" y="1988255"/>
            <a:ext cx="2223248" cy="1732099"/>
            <a:chOff x="242047" y="1988254"/>
            <a:chExt cx="2223248" cy="1732099"/>
          </a:xfrm>
        </p:grpSpPr>
        <p:grpSp>
          <p:nvGrpSpPr>
            <p:cNvPr id="2" name="组合 1"/>
            <p:cNvGrpSpPr/>
            <p:nvPr/>
          </p:nvGrpSpPr>
          <p:grpSpPr>
            <a:xfrm>
              <a:off x="635044" y="1988254"/>
              <a:ext cx="1402746" cy="1644267"/>
              <a:chOff x="3683604" y="2836625"/>
              <a:chExt cx="1523454" cy="1785758"/>
            </a:xfrm>
          </p:grpSpPr>
          <p:sp>
            <p:nvSpPr>
              <p:cNvPr id="30" name="梯形 29"/>
              <p:cNvSpPr/>
              <p:nvPr/>
            </p:nvSpPr>
            <p:spPr>
              <a:xfrm flipV="1">
                <a:off x="3793766" y="3225884"/>
                <a:ext cx="1333022" cy="1396499"/>
              </a:xfrm>
              <a:prstGeom prst="trapezoid">
                <a:avLst>
                  <a:gd name="adj" fmla="val 14922"/>
                </a:avLst>
              </a:prstGeom>
              <a:solidFill>
                <a:srgbClr val="FD679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3683604" y="2836625"/>
                <a:ext cx="1523454" cy="317386"/>
                <a:chOff x="3563888" y="1203598"/>
                <a:chExt cx="1728192" cy="360040"/>
              </a:xfrm>
            </p:grpSpPr>
            <p:sp>
              <p:nvSpPr>
                <p:cNvPr id="32" name="同侧圆角矩形 31"/>
                <p:cNvSpPr/>
                <p:nvPr/>
              </p:nvSpPr>
              <p:spPr>
                <a:xfrm>
                  <a:off x="3563888" y="1347614"/>
                  <a:ext cx="1728192" cy="216024"/>
                </a:xfrm>
                <a:prstGeom prst="round2SameRect">
                  <a:avLst/>
                </a:prstGeom>
                <a:solidFill>
                  <a:srgbClr val="FD679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3" name="左中括号 32"/>
                <p:cNvSpPr/>
                <p:nvPr/>
              </p:nvSpPr>
              <p:spPr>
                <a:xfrm rot="5400000">
                  <a:off x="4355976" y="987574"/>
                  <a:ext cx="144016" cy="576064"/>
                </a:xfrm>
                <a:prstGeom prst="leftBracket">
                  <a:avLst/>
                </a:prstGeom>
                <a:ln w="101600">
                  <a:solidFill>
                    <a:srgbClr val="FD679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35" t="19450" r="32941" b="19686"/>
              <a:stretch>
                <a:fillRect/>
              </a:stretch>
            </p:blipFill>
            <p:spPr>
              <a:xfrm>
                <a:off x="4092277" y="3404039"/>
                <a:ext cx="731520" cy="719163"/>
              </a:xfrm>
              <a:prstGeom prst="rect">
                <a:avLst/>
              </a:prstGeom>
            </p:spPr>
          </p:pic>
        </p:grpSp>
        <p:sp>
          <p:nvSpPr>
            <p:cNvPr id="40" name="矩形 39"/>
            <p:cNvSpPr/>
            <p:nvPr/>
          </p:nvSpPr>
          <p:spPr>
            <a:xfrm>
              <a:off x="242047" y="3603811"/>
              <a:ext cx="2223248" cy="116542"/>
            </a:xfrm>
            <a:prstGeom prst="rect">
              <a:avLst/>
            </a:prstGeom>
            <a:solidFill>
              <a:srgbClr val="FD67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1" name="五边形 40"/>
          <p:cNvSpPr/>
          <p:nvPr/>
        </p:nvSpPr>
        <p:spPr>
          <a:xfrm>
            <a:off x="0" y="1120589"/>
            <a:ext cx="537882" cy="430306"/>
          </a:xfrm>
          <a:prstGeom prst="homePlate">
            <a:avLst>
              <a:gd name="adj" fmla="val 31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TextBox 41"/>
          <p:cNvSpPr txBox="1"/>
          <p:nvPr/>
        </p:nvSpPr>
        <p:spPr>
          <a:xfrm>
            <a:off x="591471" y="1088317"/>
            <a:ext cx="1551094" cy="4385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有害垃圾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39" grpId="0"/>
          <p:bldP spid="41" grpId="0" animBg="1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39" grpId="0"/>
          <p:bldP spid="41" grpId="0" animBg="1"/>
          <p:bldP spid="4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60100" y="996953"/>
            <a:ext cx="1029115" cy="1364519"/>
            <a:chOff x="2143125" y="828675"/>
            <a:chExt cx="1419225" cy="18817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895349"/>
              <a:ext cx="1285876" cy="1285876"/>
            </a:xfrm>
            <a:prstGeom prst="rect">
              <a:avLst/>
            </a:prstGeom>
          </p:spPr>
        </p:pic>
        <p:sp>
          <p:nvSpPr>
            <p:cNvPr id="3" name="圆角矩形 2"/>
            <p:cNvSpPr/>
            <p:nvPr/>
          </p:nvSpPr>
          <p:spPr>
            <a:xfrm>
              <a:off x="2143125" y="828675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>
              <a:solidFill>
                <a:srgbClr val="8C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8850" y="2286001"/>
              <a:ext cx="1238251" cy="42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8CA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宠物粪便</a:t>
              </a:r>
              <a:endParaRPr lang="zh-CN" altLang="en-US" dirty="0">
                <a:solidFill>
                  <a:srgbClr val="8CA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" y="2617694"/>
            <a:ext cx="657112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816393" y="996953"/>
            <a:ext cx="1029115" cy="1395297"/>
            <a:chOff x="2781300" y="600075"/>
            <a:chExt cx="1419225" cy="1924217"/>
          </a:xfrm>
        </p:grpSpPr>
        <p:sp>
          <p:nvSpPr>
            <p:cNvPr id="6" name="圆角矩形 5"/>
            <p:cNvSpPr/>
            <p:nvPr/>
          </p:nvSpPr>
          <p:spPr>
            <a:xfrm>
              <a:off x="2781300" y="600075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>
              <a:solidFill>
                <a:srgbClr val="8C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925" y="654366"/>
              <a:ext cx="1314450" cy="13173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05151" y="2057401"/>
              <a:ext cx="895350" cy="46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CA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灰土</a:t>
              </a:r>
              <a:endParaRPr lang="zh-CN" altLang="en-US" sz="1600" dirty="0">
                <a:solidFill>
                  <a:srgbClr val="8CA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72685" y="996953"/>
            <a:ext cx="1029115" cy="1364519"/>
            <a:chOff x="4895850" y="647700"/>
            <a:chExt cx="1419225" cy="1881773"/>
          </a:xfrm>
        </p:grpSpPr>
        <p:grpSp>
          <p:nvGrpSpPr>
            <p:cNvPr id="12" name="组合 11"/>
            <p:cNvGrpSpPr/>
            <p:nvPr/>
          </p:nvGrpSpPr>
          <p:grpSpPr>
            <a:xfrm>
              <a:off x="4895850" y="647700"/>
              <a:ext cx="1419225" cy="1419225"/>
              <a:chOff x="4895850" y="647700"/>
              <a:chExt cx="1419225" cy="1419225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0626" y="828675"/>
                <a:ext cx="1209674" cy="1209674"/>
              </a:xfrm>
              <a:prstGeom prst="rect">
                <a:avLst/>
              </a:prstGeom>
            </p:spPr>
          </p:pic>
          <p:sp>
            <p:nvSpPr>
              <p:cNvPr id="11" name="圆角矩形 10"/>
              <p:cNvSpPr/>
              <p:nvPr/>
            </p:nvSpPr>
            <p:spPr>
              <a:xfrm>
                <a:off x="4895850" y="647700"/>
                <a:ext cx="1419225" cy="1419225"/>
              </a:xfrm>
              <a:prstGeom prst="roundRect">
                <a:avLst>
                  <a:gd name="adj" fmla="val 8613"/>
                </a:avLst>
              </a:prstGeom>
              <a:noFill/>
              <a:ln w="63500">
                <a:solidFill>
                  <a:srgbClr val="8CA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962525" y="2105026"/>
              <a:ext cx="1238251" cy="42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8CA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废旧陶瓷</a:t>
              </a:r>
              <a:endParaRPr lang="zh-CN" altLang="en-US" dirty="0">
                <a:solidFill>
                  <a:srgbClr val="8CA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54755" y="2957934"/>
            <a:ext cx="1029115" cy="1364519"/>
            <a:chOff x="7048500" y="619125"/>
            <a:chExt cx="1419225" cy="1881773"/>
          </a:xfrm>
        </p:grpSpPr>
        <p:grpSp>
          <p:nvGrpSpPr>
            <p:cNvPr id="17" name="组合 16"/>
            <p:cNvGrpSpPr/>
            <p:nvPr/>
          </p:nvGrpSpPr>
          <p:grpSpPr>
            <a:xfrm>
              <a:off x="7048500" y="619125"/>
              <a:ext cx="1419225" cy="1419225"/>
              <a:chOff x="7048500" y="619125"/>
              <a:chExt cx="1419225" cy="141922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4107" y="736808"/>
                <a:ext cx="776918" cy="1168192"/>
              </a:xfrm>
              <a:prstGeom prst="rect">
                <a:avLst/>
              </a:prstGeom>
            </p:spPr>
          </p:pic>
          <p:sp>
            <p:nvSpPr>
              <p:cNvPr id="16" name="圆角矩形 15"/>
              <p:cNvSpPr/>
              <p:nvPr/>
            </p:nvSpPr>
            <p:spPr>
              <a:xfrm>
                <a:off x="7048500" y="619125"/>
                <a:ext cx="1419225" cy="1419225"/>
              </a:xfrm>
              <a:prstGeom prst="roundRect">
                <a:avLst>
                  <a:gd name="adj" fmla="val 8613"/>
                </a:avLst>
              </a:prstGeom>
              <a:noFill/>
              <a:ln w="63500">
                <a:solidFill>
                  <a:srgbClr val="8CA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153275" y="2076451"/>
              <a:ext cx="1238251" cy="42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8CA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污染纸张</a:t>
              </a:r>
              <a:endParaRPr lang="zh-CN" altLang="en-US" dirty="0">
                <a:solidFill>
                  <a:srgbClr val="8CA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42170" y="2957933"/>
            <a:ext cx="1029115" cy="1395297"/>
            <a:chOff x="2838450" y="2905125"/>
            <a:chExt cx="1419225" cy="192421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47" y="3019425"/>
              <a:ext cx="1206227" cy="1206227"/>
            </a:xfrm>
            <a:prstGeom prst="rect">
              <a:avLst/>
            </a:prstGeom>
          </p:spPr>
        </p:pic>
        <p:sp>
          <p:nvSpPr>
            <p:cNvPr id="21" name="圆角矩形 20"/>
            <p:cNvSpPr/>
            <p:nvPr/>
          </p:nvSpPr>
          <p:spPr>
            <a:xfrm>
              <a:off x="2838450" y="2905125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>
              <a:solidFill>
                <a:srgbClr val="8C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86100" y="4362451"/>
              <a:ext cx="895350" cy="46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CA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烟头</a:t>
              </a:r>
              <a:endParaRPr lang="zh-CN" altLang="en-US" sz="1600" dirty="0">
                <a:solidFill>
                  <a:srgbClr val="8CA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50114" y="2957934"/>
            <a:ext cx="1125810" cy="1357613"/>
            <a:chOff x="2790824" y="2819400"/>
            <a:chExt cx="1552575" cy="187224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806" y="2933700"/>
              <a:ext cx="1203094" cy="1203094"/>
            </a:xfrm>
            <a:prstGeom prst="rect">
              <a:avLst/>
            </a:prstGeom>
          </p:spPr>
        </p:pic>
        <p:sp>
          <p:nvSpPr>
            <p:cNvPr id="25" name="圆角矩形 24"/>
            <p:cNvSpPr/>
            <p:nvPr/>
          </p:nvSpPr>
          <p:spPr>
            <a:xfrm>
              <a:off x="2867025" y="2819400"/>
              <a:ext cx="1419225" cy="1419225"/>
            </a:xfrm>
            <a:prstGeom prst="roundRect">
              <a:avLst>
                <a:gd name="adj" fmla="val 8613"/>
              </a:avLst>
            </a:prstGeom>
            <a:noFill/>
            <a:ln w="63500">
              <a:solidFill>
                <a:srgbClr val="8C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0824" y="4267202"/>
              <a:ext cx="1552575" cy="42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8CA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一次性餐盒</a:t>
              </a:r>
              <a:endParaRPr lang="zh-CN" altLang="en-US" dirty="0">
                <a:solidFill>
                  <a:srgbClr val="8CA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Rectangle 3"/>
          <p:cNvSpPr txBox="1">
            <a:spLocks noRot="1" noChangeArrowheads="1"/>
          </p:cNvSpPr>
          <p:nvPr/>
        </p:nvSpPr>
        <p:spPr>
          <a:xfrm>
            <a:off x="6246160" y="3645836"/>
            <a:ext cx="2655795" cy="890307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包括除上述几类垃圾之外的砖瓦陶瓷、渣土、卫生间废纸、纸巾等难以回收的废弃物，通常根据垃圾特性采取焚烧或者填埋的方式处理。 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703921" y="703030"/>
            <a:ext cx="1651200" cy="688529"/>
            <a:chOff x="800100" y="877294"/>
            <a:chExt cx="1847850" cy="770531"/>
          </a:xfrm>
        </p:grpSpPr>
        <p:sp>
          <p:nvSpPr>
            <p:cNvPr id="43" name="下箭头标注 42"/>
            <p:cNvSpPr/>
            <p:nvPr/>
          </p:nvSpPr>
          <p:spPr>
            <a:xfrm>
              <a:off x="800100" y="914400"/>
              <a:ext cx="1847850" cy="733425"/>
            </a:xfrm>
            <a:prstGeom prst="downArrow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9680" y="877294"/>
              <a:ext cx="1722545" cy="5166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其他垃圾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03298" y="1490377"/>
            <a:ext cx="1701077" cy="1985000"/>
            <a:chOff x="6703297" y="1490377"/>
            <a:chExt cx="1701077" cy="1985000"/>
          </a:xfrm>
        </p:grpSpPr>
        <p:sp>
          <p:nvSpPr>
            <p:cNvPr id="36" name="梯形 35"/>
            <p:cNvSpPr/>
            <p:nvPr/>
          </p:nvSpPr>
          <p:spPr>
            <a:xfrm flipV="1">
              <a:off x="6835269" y="1916057"/>
              <a:ext cx="1488442" cy="1559320"/>
            </a:xfrm>
            <a:prstGeom prst="trapezoid">
              <a:avLst>
                <a:gd name="adj" fmla="val 14922"/>
              </a:avLst>
            </a:prstGeom>
            <a:solidFill>
              <a:srgbClr val="78D00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703297" y="1490377"/>
              <a:ext cx="1701077" cy="354391"/>
              <a:chOff x="3563888" y="1203598"/>
              <a:chExt cx="1728192" cy="360040"/>
            </a:xfrm>
          </p:grpSpPr>
          <p:sp>
            <p:nvSpPr>
              <p:cNvPr id="39" name="同侧圆角矩形 38"/>
              <p:cNvSpPr/>
              <p:nvPr/>
            </p:nvSpPr>
            <p:spPr>
              <a:xfrm>
                <a:off x="3563888" y="1347614"/>
                <a:ext cx="1728192" cy="216024"/>
              </a:xfrm>
              <a:prstGeom prst="round2SameRect">
                <a:avLst/>
              </a:prstGeom>
              <a:solidFill>
                <a:srgbClr val="78D00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0" name="左中括号 39"/>
              <p:cNvSpPr/>
              <p:nvPr/>
            </p:nvSpPr>
            <p:spPr>
              <a:xfrm rot="5400000">
                <a:off x="4355976" y="987574"/>
                <a:ext cx="144016" cy="576064"/>
              </a:xfrm>
              <a:prstGeom prst="leftBracket">
                <a:avLst/>
              </a:prstGeom>
              <a:ln w="101600">
                <a:solidFill>
                  <a:srgbClr val="78D00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73" y="2169165"/>
              <a:ext cx="770014" cy="739938"/>
            </a:xfrm>
            <a:prstGeom prst="rect">
              <a:avLst/>
            </a:prstGeom>
          </p:spPr>
        </p:pic>
        <p:sp>
          <p:nvSpPr>
            <p:cNvPr id="45" name="椭圆 44"/>
            <p:cNvSpPr/>
            <p:nvPr/>
          </p:nvSpPr>
          <p:spPr>
            <a:xfrm>
              <a:off x="7222229" y="2152936"/>
              <a:ext cx="754429" cy="7544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7" name="矩形 46"/>
          <p:cNvSpPr/>
          <p:nvPr/>
        </p:nvSpPr>
        <p:spPr>
          <a:xfrm>
            <a:off x="6472519" y="3478305"/>
            <a:ext cx="2223248" cy="116542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4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容器, 箱, 停车&#10;&#10;已生成极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2" r="50842"/>
          <a:stretch>
            <a:fillRect/>
          </a:stretch>
        </p:blipFill>
        <p:spPr>
          <a:xfrm>
            <a:off x="-64083" y="2408531"/>
            <a:ext cx="3674640" cy="322465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981449" y="1057276"/>
            <a:ext cx="3457575" cy="561975"/>
          </a:xfrm>
          <a:prstGeom prst="roundRect">
            <a:avLst>
              <a:gd name="adj" fmla="val 678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833" r="29375" b="11042"/>
          <a:stretch>
            <a:fillRect/>
          </a:stretch>
        </p:blipFill>
        <p:spPr>
          <a:xfrm>
            <a:off x="1199477" y="1"/>
            <a:ext cx="2030663" cy="2066925"/>
          </a:xfrm>
          <a:prstGeom prst="rect">
            <a:avLst/>
          </a:prstGeom>
          <a:effectLst>
            <a:outerShdw blurRad="101600" dist="635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04950" y="857251"/>
            <a:ext cx="1447800" cy="6847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effectLst>
                  <a:outerShdw blurRad="152400" dist="88900" dir="5400000" algn="t" rotWithShape="0">
                    <a:prstClr val="black">
                      <a:alpha val="57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effectLst>
                <a:outerShdw blurRad="152400" dist="88900" dir="5400000" algn="t" rotWithShape="0">
                  <a:prstClr val="black">
                    <a:alpha val="57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19549" y="3124201"/>
            <a:ext cx="3457575" cy="561975"/>
          </a:xfrm>
          <a:prstGeom prst="roundRect">
            <a:avLst>
              <a:gd name="adj" fmla="val 678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81784" y="2628901"/>
            <a:ext cx="1662216" cy="2352675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56061" y="1533526"/>
            <a:ext cx="144431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1800" spc="300" dirty="0">
                <a:solidFill>
                  <a:schemeClr val="bg2">
                    <a:lumMod val="25000"/>
                  </a:schemeClr>
                </a:solidFill>
                <a:effectLst>
                  <a:innerShdw blurRad="38100" dist="50800" dir="16200000">
                    <a:prstClr val="black">
                      <a:alpha val="86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CONTANTS</a:t>
            </a:r>
            <a:endParaRPr lang="zh-HK" altLang="en-US" sz="1800" spc="300" dirty="0">
              <a:solidFill>
                <a:schemeClr val="bg2">
                  <a:lumMod val="25000"/>
                </a:schemeClr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  <a:p>
            <a:pPr algn="dist"/>
            <a:endParaRPr lang="zh-CN" altLang="en-US" sz="1800" dirty="0">
              <a:solidFill>
                <a:schemeClr val="bg2">
                  <a:lumMod val="25000"/>
                </a:schemeClr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latin typeface="Autumn" pitchFamily="2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90974" y="2028826"/>
            <a:ext cx="3457575" cy="561975"/>
          </a:xfrm>
          <a:prstGeom prst="roundRect">
            <a:avLst>
              <a:gd name="adj" fmla="val 678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-92545"/>
            <a:ext cx="2101818" cy="1224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73170" y="1102435"/>
            <a:ext cx="282775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垃圾处理的现状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800" dist="50800" dir="16200000">
                  <a:schemeClr val="tx1"/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4121" y="3171826"/>
            <a:ext cx="288490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如何做好垃圾分类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52732" y="2076451"/>
            <a:ext cx="280056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垃圾的分类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3850" y="1143001"/>
            <a:ext cx="41870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latin typeface="AcmeFont" pitchFamily="2" charset="0"/>
              </a:rPr>
              <a:t>1</a:t>
            </a:r>
            <a:endParaRPr lang="zh-CN" altLang="en-US" sz="2400" dirty="0">
              <a:latin typeface="AcmeFo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2114551"/>
            <a:ext cx="41870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latin typeface="AcmeFont" pitchFamily="2" charset="0"/>
              </a:rPr>
              <a:t>2</a:t>
            </a:r>
            <a:endParaRPr lang="zh-CN" altLang="en-US" sz="2400" dirty="0">
              <a:latin typeface="AcmeFo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5275" y="3219451"/>
            <a:ext cx="418704" cy="369332"/>
          </a:xfrm>
          <a:prstGeom prst="rect">
            <a:avLst/>
          </a:prstGeom>
          <a:solidFill>
            <a:srgbClr val="78D00E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latin typeface="AcmeFont" pitchFamily="2" charset="0"/>
              </a:rPr>
              <a:t>3</a:t>
            </a:r>
            <a:endParaRPr lang="zh-CN" altLang="en-US" sz="2400" dirty="0">
              <a:latin typeface="AcmeFo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4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4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4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8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8000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8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5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10" grpId="0" animBg="1"/>
          <p:bldP spid="11" grpId="0"/>
          <p:bldP spid="12" grpId="0" animBg="1"/>
          <p:bldP spid="14" grpId="0"/>
          <p:bldP spid="14" grpId="1"/>
          <p:bldP spid="15" grpId="0"/>
          <p:bldP spid="15" grpId="1"/>
          <p:bldP spid="16" grpId="0"/>
          <p:bldP spid="16" grpId="1"/>
          <p:bldP spid="18" grpId="0" animBg="1"/>
          <p:bldP spid="19" grpId="0" animBg="1"/>
          <p:bldP spid="2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5" presetClass="entr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10" grpId="0" animBg="1"/>
          <p:bldP spid="11" grpId="0"/>
          <p:bldP spid="12" grpId="0" animBg="1"/>
          <p:bldP spid="14" grpId="0"/>
          <p:bldP spid="14" grpId="1"/>
          <p:bldP spid="15" grpId="0"/>
          <p:bldP spid="15" grpId="1"/>
          <p:bldP spid="16" grpId="0"/>
          <p:bldP spid="16" grpId="1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上箭头 1"/>
          <p:cNvSpPr/>
          <p:nvPr/>
        </p:nvSpPr>
        <p:spPr>
          <a:xfrm>
            <a:off x="4399449" y="1694218"/>
            <a:ext cx="502675" cy="2421449"/>
          </a:xfrm>
          <a:prstGeom prst="upArrow">
            <a:avLst/>
          </a:prstGeom>
          <a:solidFill>
            <a:srgbClr val="F7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1280977" y="1775676"/>
            <a:ext cx="2284520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厕纸是纸，也可回收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3965" y="1703440"/>
            <a:ext cx="221599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rgbClr val="74A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厨余垃圾装袋扔进桶</a:t>
            </a:r>
            <a:endParaRPr lang="zh-CN" altLang="en-US" sz="1800" b="1" dirty="0">
              <a:solidFill>
                <a:srgbClr val="74A9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186" y="209551"/>
            <a:ext cx="2053688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1800" b="1" dirty="0">
                <a:solidFill>
                  <a:srgbClr val="FD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大棒骨是厨余垃圾 </a:t>
            </a:r>
            <a:endParaRPr lang="zh-CN" altLang="en-US" sz="1800" b="1" dirty="0">
              <a:solidFill>
                <a:srgbClr val="FD3F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空心弧 12"/>
          <p:cNvSpPr/>
          <p:nvPr/>
        </p:nvSpPr>
        <p:spPr>
          <a:xfrm rot="5400000">
            <a:off x="3951256" y="2500368"/>
            <a:ext cx="1304363" cy="1304362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256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3789475" y="2399492"/>
            <a:ext cx="817200" cy="4032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256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5051059" y="3117160"/>
            <a:ext cx="204560" cy="993043"/>
          </a:xfrm>
          <a:prstGeom prst="rect">
            <a:avLst/>
          </a:prstGeom>
          <a:solidFill>
            <a:srgbClr val="256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空心弧 15"/>
          <p:cNvSpPr/>
          <p:nvPr/>
        </p:nvSpPr>
        <p:spPr>
          <a:xfrm rot="16200000" flipH="1">
            <a:off x="4060209" y="2512917"/>
            <a:ext cx="1304363" cy="1304362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左箭头 16"/>
          <p:cNvSpPr/>
          <p:nvPr/>
        </p:nvSpPr>
        <p:spPr>
          <a:xfrm flipH="1">
            <a:off x="4709152" y="2412042"/>
            <a:ext cx="817200" cy="4032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/>
        </p:nvSpPr>
        <p:spPr>
          <a:xfrm flipH="1">
            <a:off x="4060209" y="3129710"/>
            <a:ext cx="204560" cy="993043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五边形 18"/>
          <p:cNvSpPr/>
          <p:nvPr/>
        </p:nvSpPr>
        <p:spPr>
          <a:xfrm>
            <a:off x="921797" y="2242859"/>
            <a:ext cx="2818504" cy="806823"/>
          </a:xfrm>
          <a:prstGeom prst="homePlate">
            <a:avLst>
              <a:gd name="adj" fmla="val 17273"/>
            </a:avLst>
          </a:prstGeom>
          <a:gradFill>
            <a:gsLst>
              <a:gs pos="5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0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31408" y="2319989"/>
            <a:ext cx="2447526" cy="5772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Tx/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厕纸、卫生纸遇水即溶，不算可回收的“纸张”，类似的还有陶器、烟盒等。 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37"/>
          <p:cNvSpPr/>
          <p:nvPr/>
        </p:nvSpPr>
        <p:spPr>
          <a:xfrm flipV="1">
            <a:off x="3170145" y="672236"/>
            <a:ext cx="2883050" cy="904012"/>
          </a:xfrm>
          <a:custGeom>
            <a:avLst/>
            <a:gdLst/>
            <a:ahLst/>
            <a:cxnLst/>
            <a:rect l="l" t="t" r="r" b="b"/>
            <a:pathLst>
              <a:path w="2667897" h="904012">
                <a:moveTo>
                  <a:pt x="19729" y="904012"/>
                </a:moveTo>
                <a:lnTo>
                  <a:pt x="2648168" y="904012"/>
                </a:lnTo>
                <a:cubicBezTo>
                  <a:pt x="2659064" y="904012"/>
                  <a:pt x="2667897" y="895179"/>
                  <a:pt x="2667897" y="884283"/>
                </a:cubicBezTo>
                <a:lnTo>
                  <a:pt x="2667897" y="159948"/>
                </a:lnTo>
                <a:cubicBezTo>
                  <a:pt x="2667897" y="149052"/>
                  <a:pt x="2659064" y="140219"/>
                  <a:pt x="2648168" y="140219"/>
                </a:cubicBezTo>
                <a:lnTo>
                  <a:pt x="1509080" y="140219"/>
                </a:lnTo>
                <a:lnTo>
                  <a:pt x="1355463" y="0"/>
                </a:lnTo>
                <a:lnTo>
                  <a:pt x="1201846" y="140219"/>
                </a:lnTo>
                <a:lnTo>
                  <a:pt x="19729" y="140219"/>
                </a:lnTo>
                <a:cubicBezTo>
                  <a:pt x="8833" y="140219"/>
                  <a:pt x="0" y="149052"/>
                  <a:pt x="0" y="159948"/>
                </a:cubicBezTo>
                <a:lnTo>
                  <a:pt x="0" y="884283"/>
                </a:lnTo>
                <a:cubicBezTo>
                  <a:pt x="0" y="895179"/>
                  <a:pt x="8833" y="904012"/>
                  <a:pt x="19729" y="904012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0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6406" y="4109510"/>
            <a:ext cx="4436534" cy="214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3445618" y="772771"/>
            <a:ext cx="2673927" cy="5772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Tx/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事实上，大棒骨因为“难腐蚀”被列入“其它垃圾”。类似的还有玉米核、坚果壳、果核等。鸡骨等则是厨余垃圾。 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五边形 22"/>
          <p:cNvSpPr/>
          <p:nvPr/>
        </p:nvSpPr>
        <p:spPr>
          <a:xfrm flipH="1">
            <a:off x="5617622" y="2115896"/>
            <a:ext cx="2818504" cy="1008305"/>
          </a:xfrm>
          <a:prstGeom prst="homePlate">
            <a:avLst>
              <a:gd name="adj" fmla="val 17273"/>
            </a:avLst>
          </a:prstGeom>
          <a:gradFill>
            <a:gsLst>
              <a:gs pos="5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0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17666" y="2173202"/>
            <a:ext cx="2494634" cy="9158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常用的塑料袋，即使是可以降解的也远比厨余垃圾更难腐蚀。此外塑料袋本身是可回收垃圾。正确做法应该是将厨余垃圾倒入垃圾桶，塑料袋另扔进“可回收垃圾”桶 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24312" y="412267"/>
            <a:ext cx="561190" cy="561191"/>
            <a:chOff x="3031335" y="611394"/>
            <a:chExt cx="383288" cy="383288"/>
          </a:xfrm>
        </p:grpSpPr>
        <p:sp>
          <p:nvSpPr>
            <p:cNvPr id="26" name="椭圆 25"/>
            <p:cNvSpPr/>
            <p:nvPr/>
          </p:nvSpPr>
          <p:spPr>
            <a:xfrm>
              <a:off x="3031335" y="611394"/>
              <a:ext cx="383288" cy="383288"/>
            </a:xfrm>
            <a:prstGeom prst="ellipse">
              <a:avLst/>
            </a:prstGeom>
            <a:gradFill>
              <a:gsLst>
                <a:gs pos="4800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108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52291" y="653334"/>
              <a:ext cx="296920" cy="31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7437B"/>
                  </a:solidFill>
                  <a:latin typeface="Autumn" pitchFamily="2" charset="0"/>
                </a:rPr>
                <a:t>01</a:t>
              </a:r>
              <a:endParaRPr lang="zh-CN" altLang="en-US" sz="2400" dirty="0">
                <a:solidFill>
                  <a:srgbClr val="F7437B"/>
                </a:solidFill>
                <a:latin typeface="Autumn" pitchFamily="2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7780" y="1898617"/>
            <a:ext cx="640586" cy="640588"/>
            <a:chOff x="763265" y="2216076"/>
            <a:chExt cx="383288" cy="383288"/>
          </a:xfrm>
        </p:grpSpPr>
        <p:sp>
          <p:nvSpPr>
            <p:cNvPr id="29" name="椭圆 28"/>
            <p:cNvSpPr/>
            <p:nvPr/>
          </p:nvSpPr>
          <p:spPr>
            <a:xfrm>
              <a:off x="763265" y="2216076"/>
              <a:ext cx="383288" cy="383288"/>
            </a:xfrm>
            <a:prstGeom prst="ellipse">
              <a:avLst/>
            </a:prstGeom>
            <a:gradFill>
              <a:gsLst>
                <a:gs pos="4800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108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0642" y="2265129"/>
              <a:ext cx="260119" cy="27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Autumn" pitchFamily="2" charset="0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latin typeface="Autumn" pitchFamily="2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95617" y="1736182"/>
            <a:ext cx="668150" cy="668150"/>
            <a:chOff x="8304375" y="2151530"/>
            <a:chExt cx="383288" cy="383288"/>
          </a:xfrm>
        </p:grpSpPr>
        <p:sp>
          <p:nvSpPr>
            <p:cNvPr id="32" name="椭圆 31"/>
            <p:cNvSpPr/>
            <p:nvPr/>
          </p:nvSpPr>
          <p:spPr>
            <a:xfrm>
              <a:off x="8304375" y="2151530"/>
              <a:ext cx="383288" cy="383288"/>
            </a:xfrm>
            <a:prstGeom prst="ellipse">
              <a:avLst/>
            </a:prstGeom>
            <a:gradFill>
              <a:gsLst>
                <a:gs pos="48000">
                  <a:schemeClr val="bg1"/>
                </a:gs>
                <a:gs pos="50000">
                  <a:schemeClr val="bg1">
                    <a:lumMod val="95000"/>
                  </a:schemeClr>
                </a:gs>
              </a:gsLst>
              <a:lin ang="108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48686" y="2216826"/>
              <a:ext cx="249388" cy="264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74A91F"/>
                  </a:solidFill>
                  <a:latin typeface="Autumn" pitchFamily="2" charset="0"/>
                </a:rPr>
                <a:t>03</a:t>
              </a:r>
              <a:endParaRPr lang="zh-CN" altLang="en-US" sz="2400" dirty="0">
                <a:solidFill>
                  <a:srgbClr val="74A91F"/>
                </a:solidFill>
                <a:latin typeface="Autumn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23397" y="4350684"/>
            <a:ext cx="237676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垃圾分类小误区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46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46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 animBg="1"/>
          <p:bldP spid="12" grpId="0" animBg="1"/>
          <p:bldP spid="22" grpId="0"/>
          <p:bldP spid="23" grpId="0" animBg="1"/>
          <p:bldP spid="24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 animBg="1"/>
          <p:bldP spid="12" grpId="0" animBg="1"/>
          <p:bldP spid="22" grpId="0"/>
          <p:bldP spid="23" grpId="0" animBg="1"/>
          <p:bldP spid="24" grpId="0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332616" y="845979"/>
            <a:ext cx="4373649" cy="1018345"/>
            <a:chOff x="2471234" y="1036366"/>
            <a:chExt cx="4373649" cy="10183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234" y="1036366"/>
              <a:ext cx="4373649" cy="8875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圆角矩形 13"/>
            <p:cNvSpPr/>
            <p:nvPr/>
          </p:nvSpPr>
          <p:spPr>
            <a:xfrm>
              <a:off x="2795083" y="1364651"/>
              <a:ext cx="3634798" cy="690060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6" name="菱形 15"/>
          <p:cNvSpPr/>
          <p:nvPr/>
        </p:nvSpPr>
        <p:spPr>
          <a:xfrm>
            <a:off x="2765947" y="1283410"/>
            <a:ext cx="484094" cy="484094"/>
          </a:xfrm>
          <a:prstGeom prst="diamond">
            <a:avLst/>
          </a:prstGeom>
          <a:solidFill>
            <a:srgbClr val="74A91F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latin typeface="AcmeFo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9701" y="1276354"/>
            <a:ext cx="292726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如何做好垃圾分类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45699" y="1336085"/>
            <a:ext cx="2314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cmeFont" pitchFamily="2" charset="0"/>
              </a:rPr>
              <a:t>3</a:t>
            </a:r>
            <a:endParaRPr lang="zh-CN" altLang="en-US" sz="1800" dirty="0">
              <a:solidFill>
                <a:schemeClr val="bg1"/>
              </a:solidFill>
              <a:latin typeface="AcmeFont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65" y="159609"/>
            <a:ext cx="790576" cy="7905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15" y="666750"/>
            <a:ext cx="1612426" cy="12254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60">
            <a:off x="5818701" y="3142936"/>
            <a:ext cx="2730356" cy="174258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71575" y="2667000"/>
            <a:ext cx="2019300" cy="476250"/>
            <a:chOff x="1171575" y="2667000"/>
            <a:chExt cx="2019300" cy="476250"/>
          </a:xfrm>
        </p:grpSpPr>
        <p:sp>
          <p:nvSpPr>
            <p:cNvPr id="6" name="TextBox 5"/>
            <p:cNvSpPr txBox="1"/>
            <p:nvPr/>
          </p:nvSpPr>
          <p:spPr>
            <a:xfrm>
              <a:off x="1209954" y="2713897"/>
              <a:ext cx="1914246" cy="40011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分类处理垃圾</a:t>
              </a:r>
              <a:endPara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171575" y="2667000"/>
              <a:ext cx="2019300" cy="476250"/>
            </a:xfrm>
            <a:prstGeom prst="round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29025" y="2676524"/>
            <a:ext cx="1809750" cy="476250"/>
            <a:chOff x="3629025" y="2676525"/>
            <a:chExt cx="1809750" cy="476250"/>
          </a:xfrm>
        </p:grpSpPr>
        <p:sp>
          <p:nvSpPr>
            <p:cNvPr id="7" name="TextBox 6"/>
            <p:cNvSpPr txBox="1"/>
            <p:nvPr/>
          </p:nvSpPr>
          <p:spPr>
            <a:xfrm>
              <a:off x="3776436" y="2705154"/>
              <a:ext cx="1509939" cy="40011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废物利用</a:t>
              </a:r>
              <a:endPara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629025" y="2676525"/>
              <a:ext cx="1809750" cy="476250"/>
            </a:xfrm>
            <a:prstGeom prst="round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05500" y="2495549"/>
            <a:ext cx="2076450" cy="1041830"/>
            <a:chOff x="5905500" y="2495549"/>
            <a:chExt cx="2076450" cy="1041830"/>
          </a:xfrm>
        </p:grpSpPr>
        <p:sp>
          <p:nvSpPr>
            <p:cNvPr id="8" name="TextBox 7"/>
            <p:cNvSpPr txBox="1"/>
            <p:nvPr/>
          </p:nvSpPr>
          <p:spPr>
            <a:xfrm>
              <a:off x="5977609" y="2521716"/>
              <a:ext cx="1928141" cy="1015663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改变生活习惯</a:t>
              </a:r>
              <a:endParaRPr lang="en-US" altLang="zh-CN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zh-CN" sz="2000" b="1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减少垃圾制造</a:t>
              </a:r>
              <a:endParaRPr lang="zh-CN" altLang="zh-CN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endPara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5905500" y="2495549"/>
              <a:ext cx="2076450" cy="781051"/>
            </a:xfrm>
            <a:prstGeom prst="round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51" y="1"/>
            <a:ext cx="1326573" cy="132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99 0.01543 L 0.00399 0.01543 C 0.00191 0.0142 -0.00035 0.01327 -0.00226 0.01142 C -0.00399 0.00988 -0.00521 0.00741 -0.00695 0.00587 C -0.00799 0.00494 -0.00903 0.00401 -0.01007 0.00309 C -0.01094 0.00216 -0.01163 0.00155 -0.01233 0.00031 C -0.0132 -0.00092 -0.01372 -0.00308 -0.01476 -0.0037 C -0.01615 -0.00494 -0.01788 -0.00463 -0.01927 -0.00524 C -0.02413 -0.0108 -0.01892 -0.00524 -0.02552 -0.00926 C -0.02674 -0.00987 -0.02761 -0.01111 -0.02865 -0.01203 C -0.02934 -0.01265 -0.03021 -0.01296 -0.0309 -0.01358 C -0.03212 -0.0142 -0.03299 -0.01543 -0.03403 -0.01636 C -0.03559 -0.01728 -0.03872 -0.01882 -0.03872 -0.01882 C -0.04202 -0.02284 -0.04063 -0.0216 -0.04497 -0.02438 C -0.04566 -0.025 -0.04653 -0.02561 -0.04722 -0.02592 C -0.04931 -0.02654 -0.05139 -0.02685 -0.05347 -0.02716 C -0.05556 -0.02808 -0.05764 -0.02932 -0.05972 -0.02994 L -0.06424 -0.03148 C -0.06563 -0.03179 -0.06684 -0.03241 -0.06823 -0.03271 C -0.06997 -0.03333 -0.07188 -0.03364 -0.07361 -0.03426 C -0.07899 -0.03734 -0.07257 -0.03395 -0.08299 -0.03703 C -0.08368 -0.03703 -0.08455 -0.03796 -0.08524 -0.03827 C -0.08629 -0.03889 -0.08733 -0.0392 -0.08837 -0.0395 C -0.09636 -0.0392 -0.10434 -0.0392 -0.11233 -0.03827 C -0.11337 -0.03827 -0.11441 -0.03734 -0.11545 -0.03703 C -0.11736 -0.03642 -0.1191 -0.03611 -0.12083 -0.03549 C -0.12431 -0.03457 -0.12344 -0.03426 -0.12639 -0.03271 C -0.12743 -0.0321 -0.12847 -0.03179 -0.12952 -0.03148 C -0.13108 -0.03055 -0.13247 -0.02932 -0.13403 -0.0287 C -0.13507 -0.02808 -0.13611 -0.02778 -0.13715 -0.02716 C -0.13802 -0.02685 -0.13872 -0.02623 -0.13958 -0.02592 C -0.14063 -0.02531 -0.14167 -0.025 -0.14271 -0.02438 C -0.1434 -0.02407 -0.1441 -0.02345 -0.14497 -0.02315 C -0.14722 -0.02253 -0.14965 -0.02222 -0.15191 -0.0216 C -0.15295 -0.02129 -0.15399 -0.02068 -0.15504 -0.02037 C -0.16285 -0.0179 -0.15799 -0.02037 -0.16285 -0.01759 C -0.16719 -0.01821 -0.17361 -0.01882 -0.1783 -0.02037 C -0.17917 -0.02068 -0.17986 -0.02129 -0.18056 -0.0216 C -0.18195 -0.02222 -0.18316 -0.02253 -0.18455 -0.02315 C -0.18524 -0.02345 -0.18594 -0.02407 -0.18681 -0.02438 C -0.18854 -0.025 -0.19045 -0.02531 -0.19219 -0.02592 C -0.19306 -0.02623 -0.19375 -0.02685 -0.19462 -0.02716 C -0.19583 -0.02778 -0.19722 -0.02808 -0.19844 -0.0287 C -0.19983 -0.02932 -0.20104 -0.03055 -0.20226 -0.03148 C -0.20886 -0.03086 -0.21528 -0.03179 -0.2217 -0.02994 C -0.2217 -0.02994 -0.22761 -0.02315 -0.22865 -0.0216 L -0.23108 -0.01882 C -0.23177 -0.0179 -0.23247 -0.01666 -0.23333 -0.01636 C -0.23872 -0.01296 -0.23212 -0.01728 -0.23872 -0.01203 C -0.2467 -0.00586 -0.23386 -0.01697 -0.24427 -0.00802 C -0.24514 -0.00524 -0.24757 -0.00308 -0.24722 0.00031 C -0.24688 0.00587 -0.24653 0.01142 -0.24566 0.01698 C -0.24549 0.01821 -0.24531 0.01976 -0.24497 0.02099 C -0.24462 0.02253 -0.24392 0.02377 -0.2434 0.02531 C -0.24202 0.03241 -0.24358 0.02685 -0.24028 0.0321 C -0.23872 0.03457 -0.23715 0.03766 -0.23559 0.04043 C -0.23507 0.04167 -0.23403 0.04198 -0.23333 0.04321 C -0.23247 0.04445 -0.23195 0.04599 -0.23108 0.04722 C -0.23004 0.04846 -0.22899 0.04908 -0.22795 0.05 C -0.22708 0.05093 -0.22639 0.05185 -0.22552 0.05278 C -0.22448 0.05401 -0.22361 0.05587 -0.2224 0.05679 C -0.22153 0.05772 -0.21788 0.05926 -0.21702 0.05957 C -0.21146 0.06266 -0.21875 0.05957 -0.21077 0.06235 C -0.2099 0.06327 -0.20886 0.06513 -0.20781 0.06513 C -0.20278 0.06543 -0.19792 0.06451 -0.19306 0.06389 C -0.19219 0.06358 -0.19149 0.06266 -0.19063 0.06235 C -0.18941 0.06173 -0.1882 0.06142 -0.18681 0.06111 C -0.1842 0.05803 -0.18386 0.05834 -0.18212 0.05278 C -0.18038 0.04722 -0.18281 0.04908 -0.17899 0.04445 C -0.1783 0.04383 -0.17743 0.04383 -0.17674 0.04321 C -0.1757 0.04229 -0.17465 0.04105 -0.17361 0.04043 C -0.17205 0.0392 -0.16892 0.03766 -0.16892 0.03766 C -0.16823 0.03673 -0.16736 0.0358 -0.16667 0.03488 C -0.1658 0.03364 -0.16441 0.03056 -0.16441 0.03056 L -0.16441 0.03056 L -0.16441 0.0321 " pathEditMode="relative" ptsTypes="AAAAAAAAAAAAAAAAAAAAAAAAAAAAAAAAAAAAAAAAAAAAAAAAAAAAAAAAAAAAAAAAAAAAAAAAAAAA">
                                          <p:cBhvr>
                                            <p:cTn id="5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4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99 0.01543 L 0.00399 0.01543 C 0.00191 0.0142 -0.00035 0.01327 -0.00226 0.01142 C -0.00399 0.00988 -0.00521 0.00741 -0.00695 0.00587 C -0.00799 0.00494 -0.00903 0.00401 -0.01007 0.00309 C -0.01094 0.00216 -0.01163 0.00155 -0.01233 0.00031 C -0.0132 -0.00092 -0.01372 -0.00308 -0.01476 -0.0037 C -0.01615 -0.00494 -0.01788 -0.00463 -0.01927 -0.00524 C -0.02413 -0.0108 -0.01892 -0.00524 -0.02552 -0.00926 C -0.02674 -0.00987 -0.02761 -0.01111 -0.02865 -0.01203 C -0.02934 -0.01265 -0.03021 -0.01296 -0.0309 -0.01358 C -0.03212 -0.0142 -0.03299 -0.01543 -0.03403 -0.01636 C -0.03559 -0.01728 -0.03872 -0.01882 -0.03872 -0.01882 C -0.04202 -0.02284 -0.04063 -0.0216 -0.04497 -0.02438 C -0.04566 -0.025 -0.04653 -0.02561 -0.04722 -0.02592 C -0.04931 -0.02654 -0.05139 -0.02685 -0.05347 -0.02716 C -0.05556 -0.02808 -0.05764 -0.02932 -0.05972 -0.02994 L -0.06424 -0.03148 C -0.06563 -0.03179 -0.06684 -0.03241 -0.06823 -0.03271 C -0.06997 -0.03333 -0.07188 -0.03364 -0.07361 -0.03426 C -0.07899 -0.03734 -0.07257 -0.03395 -0.08299 -0.03703 C -0.08368 -0.03703 -0.08455 -0.03796 -0.08524 -0.03827 C -0.08629 -0.03889 -0.08733 -0.0392 -0.08837 -0.0395 C -0.09636 -0.0392 -0.10434 -0.0392 -0.11233 -0.03827 C -0.11337 -0.03827 -0.11441 -0.03734 -0.11545 -0.03703 C -0.11736 -0.03642 -0.1191 -0.03611 -0.12083 -0.03549 C -0.12431 -0.03457 -0.12344 -0.03426 -0.12639 -0.03271 C -0.12743 -0.0321 -0.12847 -0.03179 -0.12952 -0.03148 C -0.13108 -0.03055 -0.13247 -0.02932 -0.13403 -0.0287 C -0.13507 -0.02808 -0.13611 -0.02778 -0.13715 -0.02716 C -0.13802 -0.02685 -0.13872 -0.02623 -0.13958 -0.02592 C -0.14063 -0.02531 -0.14167 -0.025 -0.14271 -0.02438 C -0.1434 -0.02407 -0.1441 -0.02345 -0.14497 -0.02315 C -0.14722 -0.02253 -0.14965 -0.02222 -0.15191 -0.0216 C -0.15295 -0.02129 -0.15399 -0.02068 -0.15504 -0.02037 C -0.16285 -0.0179 -0.15799 -0.02037 -0.16285 -0.01759 C -0.16719 -0.01821 -0.17361 -0.01882 -0.1783 -0.02037 C -0.17917 -0.02068 -0.17986 -0.02129 -0.18056 -0.0216 C -0.18195 -0.02222 -0.18316 -0.02253 -0.18455 -0.02315 C -0.18524 -0.02345 -0.18594 -0.02407 -0.18681 -0.02438 C -0.18854 -0.025 -0.19045 -0.02531 -0.19219 -0.02592 C -0.19306 -0.02623 -0.19375 -0.02685 -0.19462 -0.02716 C -0.19583 -0.02778 -0.19722 -0.02808 -0.19844 -0.0287 C -0.19983 -0.02932 -0.20104 -0.03055 -0.20226 -0.03148 C -0.20886 -0.03086 -0.21528 -0.03179 -0.2217 -0.02994 C -0.2217 -0.02994 -0.22761 -0.02315 -0.22865 -0.0216 L -0.23108 -0.01882 C -0.23177 -0.0179 -0.23247 -0.01666 -0.23333 -0.01636 C -0.23872 -0.01296 -0.23212 -0.01728 -0.23872 -0.01203 C -0.2467 -0.00586 -0.23386 -0.01697 -0.24427 -0.00802 C -0.24514 -0.00524 -0.24757 -0.00308 -0.24722 0.00031 C -0.24688 0.00587 -0.24653 0.01142 -0.24566 0.01698 C -0.24549 0.01821 -0.24531 0.01976 -0.24497 0.02099 C -0.24462 0.02253 -0.24392 0.02377 -0.2434 0.02531 C -0.24202 0.03241 -0.24358 0.02685 -0.24028 0.0321 C -0.23872 0.03457 -0.23715 0.03766 -0.23559 0.04043 C -0.23507 0.04167 -0.23403 0.04198 -0.23333 0.04321 C -0.23247 0.04445 -0.23195 0.04599 -0.23108 0.04722 C -0.23004 0.04846 -0.22899 0.04908 -0.22795 0.05 C -0.22708 0.05093 -0.22639 0.05185 -0.22552 0.05278 C -0.22448 0.05401 -0.22361 0.05587 -0.2224 0.05679 C -0.22153 0.05772 -0.21788 0.05926 -0.21702 0.05957 C -0.21146 0.06266 -0.21875 0.05957 -0.21077 0.06235 C -0.2099 0.06327 -0.20886 0.06513 -0.20781 0.06513 C -0.20278 0.06543 -0.19792 0.06451 -0.19306 0.06389 C -0.19219 0.06358 -0.19149 0.06266 -0.19063 0.06235 C -0.18941 0.06173 -0.1882 0.06142 -0.18681 0.06111 C -0.1842 0.05803 -0.18386 0.05834 -0.18212 0.05278 C -0.18038 0.04722 -0.18281 0.04908 -0.17899 0.04445 C -0.1783 0.04383 -0.17743 0.04383 -0.17674 0.04321 C -0.1757 0.04229 -0.17465 0.04105 -0.17361 0.04043 C -0.17205 0.0392 -0.16892 0.03766 -0.16892 0.03766 C -0.16823 0.03673 -0.16736 0.0358 -0.16667 0.03488 C -0.1658 0.03364 -0.16441 0.03056 -0.16441 0.03056 L -0.16441 0.03056 L -0.16441 0.0321 " pathEditMode="relative" ptsTypes="AAAAAAAAAAAAAAAAAAAAAAAAAAAAAAAAAAAAAAAAAAAAAAAAAAAAAAAAAAAAAAAAAAAAAAAAAAAA">
                                          <p:cBhvr>
                                            <p:cTn id="5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4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9382" y="1253941"/>
            <a:ext cx="2297768" cy="5617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78D0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废物利用</a:t>
            </a:r>
            <a:endParaRPr lang="zh-CN" altLang="en-US" sz="3200" b="1" dirty="0">
              <a:solidFill>
                <a:srgbClr val="78D0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204297" y="1904402"/>
            <a:ext cx="3148629" cy="1143000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对于垃圾，不论哪种处理方式都会对环境产生危害，增加社会负担，造成资源的浪费。所以解决垃圾处理的最好方法就是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废物利用。</a:t>
            </a:r>
            <a:endParaRPr lang="zh-CN" altLang="zh-CN" sz="1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797" y="2847975"/>
            <a:ext cx="2816679" cy="148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0229" y="642938"/>
            <a:ext cx="2346518" cy="14716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6" y="1457326"/>
            <a:ext cx="1685925" cy="16859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83484" y="589436"/>
            <a:ext cx="4017775" cy="30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多一点节俭，少一点铺张浪费；</a:t>
            </a: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将垃圾分类，尽可能的回收利用；</a:t>
            </a: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减少或不使用一次性用品；</a:t>
            </a: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物品进行多次利用，增加物品的利用效率。</a:t>
            </a:r>
            <a:endParaRPr lang="zh-CN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609" y="2017755"/>
            <a:ext cx="216217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zh-CN" sz="18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就在平常的生活中</a:t>
            </a:r>
            <a:endParaRPr lang="zh-CN" altLang="zh-CN" sz="18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endParaRPr lang="zh-CN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608" y="706014"/>
            <a:ext cx="1897395" cy="93092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圾</a:t>
            </a:r>
            <a:endParaRPr lang="en-US" altLang="zh-CN" sz="28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图片 5" descr="图片包含 玩偶, 玩具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12" y="1183067"/>
            <a:ext cx="3746672" cy="4154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5924" y="2945025"/>
            <a:ext cx="6286501" cy="105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       节约每一张纸，节约每一支笔，减少垃圾产生。</a:t>
            </a:r>
            <a:b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191745" y="1171576"/>
            <a:ext cx="438150" cy="276225"/>
          </a:xfrm>
          <a:prstGeom prst="homePlate">
            <a:avLst>
              <a:gd name="adj" fmla="val 36111"/>
            </a:avLst>
          </a:prstGeom>
          <a:solidFill>
            <a:srgbClr val="FD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五边形 6"/>
          <p:cNvSpPr/>
          <p:nvPr/>
        </p:nvSpPr>
        <p:spPr>
          <a:xfrm>
            <a:off x="1191735" y="1666876"/>
            <a:ext cx="438150" cy="276225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五边形 7"/>
          <p:cNvSpPr/>
          <p:nvPr/>
        </p:nvSpPr>
        <p:spPr>
          <a:xfrm>
            <a:off x="1191735" y="2162176"/>
            <a:ext cx="438150" cy="276225"/>
          </a:xfrm>
          <a:prstGeom prst="homePlate">
            <a:avLst>
              <a:gd name="adj" fmla="val 36111"/>
            </a:avLst>
          </a:prstGeom>
          <a:solidFill>
            <a:srgbClr val="78D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五边形 8"/>
          <p:cNvSpPr/>
          <p:nvPr/>
        </p:nvSpPr>
        <p:spPr>
          <a:xfrm>
            <a:off x="1191735" y="2657476"/>
            <a:ext cx="438150" cy="276225"/>
          </a:xfrm>
          <a:prstGeom prst="homePlate">
            <a:avLst>
              <a:gd name="adj" fmla="val 3611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五边形 9"/>
          <p:cNvSpPr/>
          <p:nvPr/>
        </p:nvSpPr>
        <p:spPr>
          <a:xfrm>
            <a:off x="1191735" y="3152776"/>
            <a:ext cx="438150" cy="276225"/>
          </a:xfrm>
          <a:prstGeom prst="homePlate">
            <a:avLst>
              <a:gd name="adj" fmla="val 361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5" r="51771" b="29243"/>
          <a:stretch>
            <a:fillRect/>
          </a:stretch>
        </p:blipFill>
        <p:spPr>
          <a:xfrm flipH="1">
            <a:off x="4467226" y="3271374"/>
            <a:ext cx="3914775" cy="13958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8148" r="23333" b="27222"/>
          <a:stretch>
            <a:fillRect/>
          </a:stretch>
        </p:blipFill>
        <p:spPr>
          <a:xfrm>
            <a:off x="8362390" y="3599330"/>
            <a:ext cx="2351925" cy="110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9945" y="1147483"/>
            <a:ext cx="5894883" cy="5615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当你日常外出时，常备一个购物纸袋，购物时尽量不用塑料袋；</a:t>
            </a:r>
            <a:b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9946" y="1648064"/>
            <a:ext cx="5689298" cy="5615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当你买菜时，如果可能，拎上你的菜篮子，千万不用塑料袋；</a:t>
            </a:r>
            <a:b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6840" y="1987279"/>
            <a:ext cx="5689298" cy="8077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当你在外用餐时，请带上一个饭盒，不要用泡沫饭盒来盛餐；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120" y="2603494"/>
            <a:ext cx="2048879" cy="31542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自觉做好垃圾分类；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9653 1.23457E-6 L -0.93455 1.23457E-6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3.33333E-6 -1.06449E-6 L 0.0382 -1.06449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" grpId="0"/>
      <p:bldP spid="5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03975" y="759698"/>
            <a:ext cx="3705225" cy="282892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垃圾要分类，资源要利用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今天分一分，明天美十分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积极参与垃圾分类，创优美社区环境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分类收集人人有责，男女老幼齐参与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未来人类的文明，将是绿色文明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提高社区的品味，从垃圾分类开始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垃圾分类，举手之劳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垃圾分一分，环境美十分 </a:t>
            </a: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19444" r="26354" b="20370"/>
          <a:stretch>
            <a:fillRect/>
          </a:stretch>
        </p:blipFill>
        <p:spPr>
          <a:xfrm flipH="1">
            <a:off x="6813839" y="267097"/>
            <a:ext cx="1990725" cy="1418828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42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020991" y="3590925"/>
            <a:ext cx="2819400" cy="571500"/>
            <a:chOff x="1257300" y="2286000"/>
            <a:chExt cx="2819400" cy="571500"/>
          </a:xfrm>
        </p:grpSpPr>
        <p:sp>
          <p:nvSpPr>
            <p:cNvPr id="7" name="五边形 6"/>
            <p:cNvSpPr/>
            <p:nvPr/>
          </p:nvSpPr>
          <p:spPr>
            <a:xfrm>
              <a:off x="1257300" y="2286000"/>
              <a:ext cx="2819400" cy="571500"/>
            </a:xfrm>
            <a:prstGeom prst="homePlate">
              <a:avLst>
                <a:gd name="adj" fmla="val 25000"/>
              </a:avLst>
            </a:prstGeom>
            <a:solidFill>
              <a:srgbClr val="74A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76910" y="2330824"/>
              <a:ext cx="2577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垃圾分类环保歌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 descr="图片包含 玩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7" y="548195"/>
            <a:ext cx="2167544" cy="3065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5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0334"/>
            <a:ext cx="9144000" cy="29677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1000124"/>
            <a:ext cx="1762125" cy="1762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00" y="-752401"/>
            <a:ext cx="628576" cy="628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95" y="-1095376"/>
            <a:ext cx="822181" cy="8221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47" y="-1381126"/>
            <a:ext cx="1145979" cy="1145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1" y="5238750"/>
            <a:ext cx="720610" cy="72061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988457" y="2718198"/>
            <a:ext cx="4381500" cy="352425"/>
            <a:chOff x="4133851" y="1619250"/>
            <a:chExt cx="4381500" cy="35242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" name="矩形 1"/>
            <p:cNvSpPr/>
            <p:nvPr/>
          </p:nvSpPr>
          <p:spPr>
            <a:xfrm>
              <a:off x="4133851" y="1619250"/>
              <a:ext cx="4381500" cy="352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1625084"/>
              <a:ext cx="409919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环境保护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节能减排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再生能源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837">
            <a:off x="3569878" y="372613"/>
            <a:ext cx="1713947" cy="1569896"/>
          </a:xfrm>
          <a:prstGeom prst="rect">
            <a:avLst/>
          </a:prstGeom>
        </p:spPr>
      </p:pic>
      <p:pic>
        <p:nvPicPr>
          <p:cNvPr id="20" name="图片 19" descr="图片包含 文字&#10;&#10;已生成高可信度的说明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70" y="463661"/>
            <a:ext cx="4509077" cy="4509077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76" y="1586697"/>
            <a:ext cx="1588325" cy="1588325"/>
          </a:xfrm>
          <a:prstGeom prst="rect">
            <a:avLst/>
          </a:prstGeom>
        </p:spPr>
      </p:pic>
      <p:pic>
        <p:nvPicPr>
          <p:cNvPr id="24" name="图片 23" descr="图片包含 户外, 物体&#10;&#10;已生成高可信度的说明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" y="908843"/>
            <a:ext cx="1700890" cy="1700890"/>
          </a:xfrm>
          <a:prstGeom prst="rect">
            <a:avLst/>
          </a:prstGeom>
        </p:spPr>
      </p:pic>
      <p:pic>
        <p:nvPicPr>
          <p:cNvPr id="26" name="图片 25" descr="图片包含 室内, 就坐&#10;&#10;已生成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7" y="2019406"/>
            <a:ext cx="1843904" cy="1843904"/>
          </a:xfrm>
          <a:prstGeom prst="rect">
            <a:avLst/>
          </a:prstGeom>
        </p:spPr>
      </p:pic>
      <p:pic>
        <p:nvPicPr>
          <p:cNvPr id="28" name="图片 27" descr="图片包含 动物&#10;&#10;已生成极高可信度的说明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55" y="1357820"/>
            <a:ext cx="1009908" cy="1009908"/>
          </a:xfrm>
          <a:prstGeom prst="rect">
            <a:avLst/>
          </a:prstGeom>
        </p:spPr>
      </p:pic>
      <p:pic>
        <p:nvPicPr>
          <p:cNvPr id="32" name="图片 31" descr="图片包含 音乐&#10;&#10;已生成高可信度的说明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05" b="9462"/>
          <a:stretch>
            <a:fillRect/>
          </a:stretch>
        </p:blipFill>
        <p:spPr>
          <a:xfrm>
            <a:off x="3634209" y="3347643"/>
            <a:ext cx="5109508" cy="1871766"/>
          </a:xfrm>
          <a:prstGeom prst="rect">
            <a:avLst/>
          </a:prstGeom>
        </p:spPr>
      </p:pic>
      <p:sp>
        <p:nvSpPr>
          <p:cNvPr id="21" name="TextBox 17"/>
          <p:cNvSpPr txBox="1"/>
          <p:nvPr/>
        </p:nvSpPr>
        <p:spPr>
          <a:xfrm>
            <a:off x="4278344" y="1286205"/>
            <a:ext cx="3667126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54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1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1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55 L -0.00156 -0.00155 C -0.0059 -0.00278 -0.01007 -0.0034 -0.01423 -0.00494 C -0.01614 -0.00556 -0.01788 -0.00741 -0.01961 -0.00803 C -0.02135 -0.00895 -0.02326 -0.00895 -0.025 -0.00957 C -0.02777 -0.01111 -0.03316 -0.01451 -0.03316 -0.01451 C -0.03923 -0.02161 -0.03177 -0.01358 -0.04218 -0.02099 C -0.04323 -0.02161 -0.04392 -0.02315 -0.04496 -0.02408 C -0.04566 -0.025 -0.0467 -0.025 -0.04757 -0.02562 C -0.04948 -0.02747 -0.05086 -0.03087 -0.05295 -0.0321 C -0.05555 -0.03364 -0.05677 -0.03426 -0.05937 -0.03704 C -0.06059 -0.03827 -0.06163 -0.04013 -0.06284 -0.04167 C -0.0658 -0.04568 -0.06562 -0.04506 -0.06927 -0.04815 C -0.07118 -0.05278 -0.07205 -0.05556 -0.07465 -0.05926 C -0.08177 -0.07006 -0.07205 -0.05402 -0.0809 -0.06574 C -0.08229 -0.0676 -0.08316 -0.07037 -0.08455 -0.07223 C -0.08524 -0.07315 -0.08628 -0.07315 -0.08715 -0.07377 C -0.08975 -0.07593 -0.09218 -0.07747 -0.09444 -0.08025 C -0.09791 -0.08426 -0.09618 -0.08272 -0.09982 -0.08488 C -0.10069 -0.08611 -0.10486 -0.09198 -0.10607 -0.0929 C -0.10694 -0.09383 -0.10798 -0.09383 -0.10885 -0.09476 C -0.10989 -0.09537 -0.11059 -0.09692 -0.11163 -0.09784 C -0.11788 -0.10278 -0.11527 -0.09969 -0.12048 -0.10278 C -0.12205 -0.10371 -0.12361 -0.10494 -0.125 -0.10587 C -0.12586 -0.10648 -0.12691 -0.10679 -0.12777 -0.10741 C -0.1368 -0.11544 -0.12309 -0.10556 -0.13402 -0.11389 C -0.13489 -0.11451 -0.13593 -0.11482 -0.1368 -0.11544 C -0.13802 -0.11636 -0.13906 -0.1179 -0.14045 -0.11852 C -0.14409 -0.1213 -0.14583 -0.12192 -0.1493 -0.12346 C -0.15243 -0.12624 -0.15573 -0.12994 -0.15937 -0.13148 C -0.16076 -0.1321 -0.16232 -0.13241 -0.16371 -0.13303 C -0.16475 -0.13426 -0.16545 -0.1355 -0.16649 -0.13642 C -0.1684 -0.13797 -0.17187 -0.13889 -0.17378 -0.13951 C -0.18246 -0.1429 -0.17152 -0.14044 -0.18906 -0.1426 C -0.18993 -0.14321 -0.1908 -0.14383 -0.19166 -0.14445 C -0.1967 -0.14661 -0.19687 -0.14568 -0.2026 -0.14753 C -0.20382 -0.14784 -0.20486 -0.14846 -0.20607 -0.14908 C -0.21198 -0.14877 -0.2335 -0.15 -0.24479 -0.14599 C -0.24687 -0.14537 -0.24965 -0.1426 -0.25121 -0.14105 C -0.25208 -0.14013 -0.25295 -0.13858 -0.25382 -0.13797 C -0.25503 -0.13704 -0.25625 -0.13704 -0.25746 -0.13642 C -0.25902 -0.1355 -0.26041 -0.13395 -0.26198 -0.13303 C -0.26927 -0.12963 -0.2651 -0.13334 -0.271 -0.12994 C -0.27257 -0.12902 -0.27395 -0.12778 -0.27552 -0.12655 C -0.27639 -0.12624 -0.27725 -0.12562 -0.27812 -0.125 C -0.27951 -0.12408 -0.28055 -0.12284 -0.28177 -0.12192 C -0.28298 -0.12099 -0.2842 -0.12099 -0.28541 -0.12037 C -0.29461 -0.11544 -0.28698 -0.1179 -0.29809 -0.11544 C -0.29982 -0.11451 -0.30156 -0.11297 -0.30347 -0.11235 C -0.31041 -0.11019 -0.30711 -0.11142 -0.31336 -0.10895 C -0.34027 -0.10957 -0.36736 -0.10926 -0.39444 -0.11081 C -0.39583 -0.11081 -0.3967 -0.11297 -0.39809 -0.11389 C -0.39982 -0.11513 -0.40173 -0.11574 -0.40347 -0.11698 C -0.43177 -0.13951 -0.40295 -0.11914 -0.41961 -0.12994 C -0.4302 -0.13673 -0.41736 -0.12902 -0.42951 -0.13797 C -0.43125 -0.1392 -0.43316 -0.13982 -0.43489 -0.14105 C -0.43802 -0.14352 -0.44618 -0.15062 -0.4493 -0.15556 C -0.45086 -0.15772 -0.45173 -0.16081 -0.45295 -0.16358 C -0.45555 -0.16976 -0.45816 -0.17593 -0.46024 -0.18272 C -0.46145 -0.18704 -0.46371 -0.19568 -0.46371 -0.19568 C -0.46406 -0.19877 -0.46458 -0.20525 -0.46562 -0.20834 C -0.46597 -0.21019 -0.46684 -0.21173 -0.46736 -0.21327 C -0.4677 -0.21544 -0.46788 -0.2176 -0.46823 -0.21976 C -0.46927 -0.22408 -0.471 -0.22778 -0.47187 -0.23241 C -0.47222 -0.23395 -0.47239 -0.23581 -0.47274 -0.23735 C -0.47326 -0.23889 -0.47413 -0.24044 -0.47465 -0.24198 C -0.475 -0.24352 -0.475 -0.24537 -0.47552 -0.24692 C -0.47656 -0.25031 -0.47847 -0.25278 -0.47916 -0.25648 C -0.48038 -0.26389 -0.47934 -0.25988 -0.48264 -0.2676 C -0.48298 -0.26945 -0.48316 -0.27099 -0.4835 -0.27253 C -0.48489 -0.27685 -0.48611 -0.27871 -0.48802 -0.2821 C -0.48871 -0.28519 -0.48923 -0.28951 -0.4908 -0.29167 C -0.49149 -0.2929 -0.49253 -0.2929 -0.49357 -0.29321 C -0.49514 -0.29537 -0.50121 -0.30371 -0.50243 -0.30463 C -0.50885 -0.30834 -0.50104 -0.3034 -0.50885 -0.30926 C -0.50972 -0.30988 -0.51059 -0.3105 -0.51145 -0.31081 C -0.52014 -0.3105 -0.52899 -0.31019 -0.53767 -0.30926 C -0.53854 -0.30926 -0.53941 -0.30834 -0.54027 -0.30772 C -0.54149 -0.3071 -0.5427 -0.30679 -0.54392 -0.30618 C -0.55295 -0.30155 -0.53906 -0.30803 -0.55017 -0.30309 C -0.55121 -0.30185 -0.55191 -0.30062 -0.55295 -0.29969 C -0.55416 -0.29877 -0.55538 -0.29877 -0.55659 -0.29815 C -0.55746 -0.29753 -0.55833 -0.29723 -0.5592 -0.29661 C -0.56354 -0.28889 -0.56041 -0.29352 -0.56649 -0.28704 C -0.56736 -0.28581 -0.56823 -0.28457 -0.56909 -0.28364 C -0.56996 -0.28303 -0.571 -0.28272 -0.57187 -0.2821 C -0.57309 -0.28118 -0.5743 -0.28025 -0.57552 -0.27902 C -0.57639 -0.27809 -0.57725 -0.27655 -0.57812 -0.27562 C -0.58055 -0.27346 -0.58541 -0.26945 -0.58541 -0.26945 C -0.58593 -0.2676 -0.58645 -0.26605 -0.58715 -0.26451 C -0.58889 -0.26111 -0.59253 -0.25494 -0.59253 -0.25494 C -0.59323 -0.25031 -0.59427 -0.2429 -0.59531 -0.23889 C -0.59791 -0.22932 -0.5967 -0.23457 -0.59895 -0.22284 L -0.60069 -0.21327 C -0.60104 -0.21173 -0.60104 -0.20988 -0.60156 -0.20834 C -0.60225 -0.20679 -0.60295 -0.20525 -0.60347 -0.20371 C -0.60416 -0.20062 -0.6033 -0.19476 -0.6052 -0.19414 C -0.61354 -0.19044 -0.60764 -0.1926 -0.62326 -0.19074 C -0.6335 -0.19136 -0.64357 -0.19136 -0.65382 -0.19229 C -0.65555 -0.1926 -0.65833 -0.19476 -0.66007 -0.19568 C -0.66198 -0.19661 -0.66458 -0.19723 -0.66649 -0.19877 C -0.66892 -0.20062 -0.67118 -0.20371 -0.67361 -0.20525 C -0.6776 -0.20741 -0.67552 -0.20648 -0.68003 -0.20834 C -0.68333 -0.21204 -0.68628 -0.21636 -0.68993 -0.21976 C -0.69114 -0.22068 -0.69236 -0.22161 -0.6934 -0.22284 C -0.69531 -0.22469 -0.69705 -0.22716 -0.69895 -0.22932 C -0.69982 -0.23025 -0.70069 -0.23148 -0.70156 -0.23241 C -0.70277 -0.23364 -0.70399 -0.23457 -0.7052 -0.2355 C -0.70659 -0.23673 -0.70833 -0.23735 -0.70972 -0.23889 C -0.71093 -0.24013 -0.71198 -0.24229 -0.71336 -0.24352 C -0.71441 -0.24506 -0.7158 -0.24568 -0.71684 -0.24692 C -0.71788 -0.24784 -0.71857 -0.24939 -0.71961 -0.25 C -0.72066 -0.25093 -0.72205 -0.25093 -0.72326 -0.25155 C -0.72465 -0.25247 -0.72621 -0.25402 -0.72777 -0.25494 C -0.73177 -0.25772 -0.72934 -0.25556 -0.73402 -0.25803 C -0.73576 -0.25895 -0.7375 -0.2605 -0.73941 -0.26142 C -0.74705 -0.26482 -0.73836 -0.26111 -0.7493 -0.26451 C -0.75225 -0.26544 -0.75538 -0.26667 -0.75833 -0.2676 L -0.76371 -0.26945 C -0.76857 -0.27223 -0.76441 -0.27006 -0.771 -0.27253 C -0.77691 -0.27469 -0.77257 -0.27377 -0.78003 -0.27562 C -0.78229 -0.27624 -0.78472 -0.27655 -0.78715 -0.27716 C -0.79531 -0.27963 -0.78802 -0.27809 -0.79705 -0.2821 C -0.79878 -0.28303 -0.80069 -0.28303 -0.80243 -0.28364 C -0.80468 -0.28457 -0.80659 -0.28611 -0.80885 -0.28704 C -0.81701 -0.29044 -0.82916 -0.28951 -0.83576 -0.29013 C -0.84166 -0.28951 -0.84948 -0.29074 -0.85555 -0.28704 C -0.85711 -0.28611 -0.85868 -0.28519 -0.86007 -0.28364 C -0.86198 -0.28179 -0.86371 -0.27932 -0.86545 -0.27716 L -0.86823 -0.27408 C -0.86909 -0.27315 -0.87014 -0.27223 -0.871 -0.27099 C -0.87621 -0.26358 -0.87361 -0.26544 -0.87812 -0.26297 C -0.88541 -0.25432 -0.87656 -0.26544 -0.88264 -0.25494 C -0.88385 -0.25247 -0.8875 -0.24969 -0.88889 -0.24846 C -0.88993 -0.24692 -0.89097 -0.24537 -0.89166 -0.24352 C -0.89444 -0.23673 -0.89201 -0.23735 -0.89427 -0.23735 L -0.89427 -0.23735 " pathEditMode="relative" ptsTypes="AAAAAAAAAAAAAAAAAAAAAAAAAAAAAAAAAAAAAAAAAAAAAAAAAAAAAAAAAAAAAAAAAAAAAA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499811" y="1036367"/>
            <a:ext cx="4105274" cy="1018345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86804" y="1485115"/>
            <a:ext cx="282775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垃圾处理的现状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800" dist="50800" dir="16200000">
                  <a:schemeClr val="tx1"/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95638" y="2589457"/>
            <a:ext cx="1714501" cy="561975"/>
            <a:chOff x="5895637" y="2589455"/>
            <a:chExt cx="1714501" cy="561975"/>
          </a:xfrm>
        </p:grpSpPr>
        <p:sp>
          <p:nvSpPr>
            <p:cNvPr id="15" name="圆角矩形 14"/>
            <p:cNvSpPr/>
            <p:nvPr/>
          </p:nvSpPr>
          <p:spPr>
            <a:xfrm>
              <a:off x="5895637" y="2589455"/>
              <a:ext cx="1714501" cy="5619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7279" y="2696696"/>
              <a:ext cx="146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处理方法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488" y="2589457"/>
            <a:ext cx="1714501" cy="561975"/>
            <a:chOff x="1647487" y="2589455"/>
            <a:chExt cx="1714501" cy="561975"/>
          </a:xfrm>
        </p:grpSpPr>
        <p:sp>
          <p:nvSpPr>
            <p:cNvPr id="13" name="圆角矩形 12"/>
            <p:cNvSpPr/>
            <p:nvPr/>
          </p:nvSpPr>
          <p:spPr>
            <a:xfrm>
              <a:off x="1647487" y="2589455"/>
              <a:ext cx="1714501" cy="5619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4729" y="2664423"/>
              <a:ext cx="1523999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垃圾的去向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9295" y="2602004"/>
            <a:ext cx="1714501" cy="561975"/>
            <a:chOff x="3779294" y="2602005"/>
            <a:chExt cx="1714501" cy="561975"/>
          </a:xfrm>
        </p:grpSpPr>
        <p:sp>
          <p:nvSpPr>
            <p:cNvPr id="26" name="圆角矩形 25"/>
            <p:cNvSpPr/>
            <p:nvPr/>
          </p:nvSpPr>
          <p:spPr>
            <a:xfrm>
              <a:off x="3779294" y="2602005"/>
              <a:ext cx="1714501" cy="5619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9752" y="2696696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垃圾的危害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9559" y="-206524"/>
            <a:ext cx="2994595" cy="1744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菱形 21"/>
          <p:cNvSpPr/>
          <p:nvPr/>
        </p:nvSpPr>
        <p:spPr>
          <a:xfrm>
            <a:off x="2904565" y="1473799"/>
            <a:ext cx="484094" cy="484094"/>
          </a:xfrm>
          <a:prstGeom prst="diamond">
            <a:avLst/>
          </a:prstGeom>
          <a:solidFill>
            <a:srgbClr val="F4A302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latin typeface="AcmeFon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1386" y="1484557"/>
            <a:ext cx="742278" cy="807914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AcmeFont" pitchFamily="2" charset="0"/>
              </a:rPr>
              <a:t>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cmeFont" pitchFamily="2" charset="0"/>
            </a:endParaRPr>
          </a:p>
          <a:p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图片 24" descr="图片包含 音乐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05" b="9462"/>
          <a:stretch>
            <a:fillRect/>
          </a:stretch>
        </p:blipFill>
        <p:spPr>
          <a:xfrm>
            <a:off x="1863074" y="3425331"/>
            <a:ext cx="5109508" cy="1871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2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2000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2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 animBg="1"/>
          <p:bldP spid="22" grpId="1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05142" y="1272989"/>
            <a:ext cx="1346389" cy="1344706"/>
          </a:xfrm>
          <a:prstGeom prst="roundRect">
            <a:avLst>
              <a:gd name="adj" fmla="val 678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剪去单角的矩形 8"/>
          <p:cNvSpPr/>
          <p:nvPr/>
        </p:nvSpPr>
        <p:spPr>
          <a:xfrm>
            <a:off x="2999716" y="616604"/>
            <a:ext cx="5686425" cy="3876675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圆角矩形 18"/>
          <p:cNvSpPr/>
          <p:nvPr/>
        </p:nvSpPr>
        <p:spPr>
          <a:xfrm>
            <a:off x="3380716" y="902353"/>
            <a:ext cx="4905375" cy="3295650"/>
          </a:xfrm>
          <a:prstGeom prst="roundRect">
            <a:avLst>
              <a:gd name="adj" fmla="val 193"/>
            </a:avLst>
          </a:prstGeom>
          <a:noFill/>
          <a:ln w="22225">
            <a:solidFill>
              <a:srgbClr val="78D00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直角三角形 9"/>
          <p:cNvSpPr/>
          <p:nvPr/>
        </p:nvSpPr>
        <p:spPr>
          <a:xfrm>
            <a:off x="8000341" y="578504"/>
            <a:ext cx="723900" cy="72390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3523590" y="1055692"/>
            <a:ext cx="4572000" cy="308613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Tahoma" panose="020B0604030504040204" pitchFamily="34" charset="0"/>
              </a:rPr>
              <a:t>            城市中的人们每天会产生大量的生活垃圾(据说，上海每年的生活垃圾有5个金茂大厦的体积那么多)，而在太平洋中漂浮的规模庞大的塑料垃圾带形成了触目惊心的</a:t>
            </a:r>
            <a:r>
              <a:rPr lang="zh-CN" altLang="en-US" dirty="0">
                <a:latin typeface="Arial" panose="020B0604020202020204"/>
              </a:rPr>
              <a:t>“</a:t>
            </a:r>
            <a:r>
              <a:rPr lang="zh-CN" altLang="en-US" dirty="0">
                <a:latin typeface="Tahoma" panose="020B0604030504040204" pitchFamily="34" charset="0"/>
              </a:rPr>
              <a:t>第八大陆</a:t>
            </a:r>
            <a:r>
              <a:rPr lang="zh-CN" altLang="en-US" dirty="0">
                <a:latin typeface="Arial" panose="020B0604020202020204"/>
              </a:rPr>
              <a:t>”</a:t>
            </a:r>
            <a:r>
              <a:rPr lang="zh-CN" altLang="en-US" dirty="0">
                <a:latin typeface="Tahoma" panose="020B0604030504040204" pitchFamily="34" charset="0"/>
              </a:rPr>
              <a:t>。</a:t>
            </a:r>
            <a:endParaRPr lang="zh-CN" altLang="en-US" dirty="0">
              <a:latin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Tahoma" panose="020B0604030504040204" pitchFamily="34" charset="0"/>
              </a:rPr>
              <a:t>       垃圾的去向，是个长久以来被忽视，却值得追问下去的问题。用智能标签追踪垃圾去向的</a:t>
            </a:r>
            <a:r>
              <a:rPr lang="zh-CN" altLang="en-US" dirty="0">
                <a:latin typeface="Arial" panose="020B0604020202020204"/>
              </a:rPr>
              <a:t>“</a:t>
            </a:r>
            <a:r>
              <a:rPr lang="zh-CN" altLang="en-US" dirty="0">
                <a:latin typeface="Tahoma" panose="020B0604030504040204" pitchFamily="34" charset="0"/>
              </a:rPr>
              <a:t>垃圾追踪</a:t>
            </a:r>
            <a:r>
              <a:rPr lang="zh-CN" altLang="en-US" dirty="0">
                <a:latin typeface="Arial" panose="020B0604020202020204"/>
              </a:rPr>
              <a:t>”</a:t>
            </a:r>
            <a:r>
              <a:rPr lang="zh-CN" altLang="en-US" dirty="0">
                <a:latin typeface="Tahoma" panose="020B0604030504040204" pitchFamily="34" charset="0"/>
              </a:rPr>
              <a:t>计划就是为了解决这个问题。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760124">
            <a:off x="2710816" y="527281"/>
            <a:ext cx="628309" cy="257175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/>
        </p:nvSpPr>
        <p:spPr>
          <a:xfrm rot="19942792">
            <a:off x="2663191" y="4137256"/>
            <a:ext cx="628309" cy="257175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/>
        </p:nvSpPr>
        <p:spPr>
          <a:xfrm rot="922134">
            <a:off x="8330566" y="3708629"/>
            <a:ext cx="628309" cy="257175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-92545"/>
            <a:ext cx="3232720" cy="1882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1129555" y="1317517"/>
            <a:ext cx="708211" cy="879428"/>
            <a:chOff x="1237130" y="1264023"/>
            <a:chExt cx="815788" cy="1013012"/>
          </a:xfrm>
          <a:solidFill>
            <a:schemeClr val="bg1"/>
          </a:solidFill>
          <a:effectLst>
            <a:outerShdw blurRad="101600" dist="63500" dir="5400000" algn="t" rotWithShape="0">
              <a:prstClr val="black">
                <a:alpha val="56000"/>
              </a:prstClr>
            </a:outerShdw>
          </a:effectLst>
        </p:grpSpPr>
        <p:sp>
          <p:nvSpPr>
            <p:cNvPr id="3" name="空心弧 2"/>
            <p:cNvSpPr/>
            <p:nvPr/>
          </p:nvSpPr>
          <p:spPr>
            <a:xfrm>
              <a:off x="1237130" y="1264023"/>
              <a:ext cx="815788" cy="815788"/>
            </a:xfrm>
            <a:prstGeom prst="blockArc">
              <a:avLst>
                <a:gd name="adj1" fmla="val 12381391"/>
                <a:gd name="adj2" fmla="val 5822591"/>
                <a:gd name="adj3" fmla="val 308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70215" y="1828799"/>
              <a:ext cx="259973" cy="4482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6" name="椭圆 5"/>
          <p:cNvSpPr/>
          <p:nvPr/>
        </p:nvSpPr>
        <p:spPr>
          <a:xfrm>
            <a:off x="1292989" y="2243640"/>
            <a:ext cx="311301" cy="3113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88900" dir="5400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图片包含 容器, 箱, 停车&#10;&#10;已生成极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9" t="56376" b="12017"/>
          <a:stretch>
            <a:fillRect/>
          </a:stretch>
        </p:blipFill>
        <p:spPr>
          <a:xfrm>
            <a:off x="247005" y="2601637"/>
            <a:ext cx="2621177" cy="2375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54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3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1" grpId="0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3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1" grpId="0"/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438782" y="0"/>
            <a:ext cx="3019418" cy="5143500"/>
            <a:chOff x="5438781" y="0"/>
            <a:chExt cx="3019418" cy="5143500"/>
          </a:xfrm>
        </p:grpSpPr>
        <p:sp>
          <p:nvSpPr>
            <p:cNvPr id="12" name="椭圆 11"/>
            <p:cNvSpPr/>
            <p:nvPr/>
          </p:nvSpPr>
          <p:spPr>
            <a:xfrm rot="16200000">
              <a:off x="5772150" y="2419351"/>
              <a:ext cx="4933950" cy="43814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0"/>
                  </a:schemeClr>
                </a:gs>
                <a:gs pos="26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椭圆 10"/>
            <p:cNvSpPr/>
            <p:nvPr/>
          </p:nvSpPr>
          <p:spPr>
            <a:xfrm rot="16200000" flipV="1">
              <a:off x="3290891" y="2271715"/>
              <a:ext cx="4933950" cy="6381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0"/>
                  </a:schemeClr>
                </a:gs>
                <a:gs pos="26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/>
            <p:cNvSpPr/>
            <p:nvPr/>
          </p:nvSpPr>
          <p:spPr>
            <a:xfrm>
              <a:off x="5495925" y="0"/>
              <a:ext cx="291465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矩形 2"/>
          <p:cNvSpPr/>
          <p:nvPr/>
        </p:nvSpPr>
        <p:spPr>
          <a:xfrm>
            <a:off x="658907" y="1638860"/>
            <a:ext cx="4486275" cy="25309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它们通常是先被送到堆放场，然后再送去填埋。 垃圾填埋的费用是非常高昂的，处理一吨垃圾的费用约为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元人民币。人们大量地消耗资源，大规模生产，大量地消费，又大量地产生着废弃物。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06" y="333481"/>
            <a:ext cx="1967878" cy="1301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31" y="1918458"/>
            <a:ext cx="1988517" cy="1210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0" y="3411352"/>
            <a:ext cx="2017190" cy="1328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5" name="五边形 14"/>
          <p:cNvSpPr/>
          <p:nvPr/>
        </p:nvSpPr>
        <p:spPr>
          <a:xfrm rot="5400000">
            <a:off x="2657474" y="-352425"/>
            <a:ext cx="542925" cy="1247777"/>
          </a:xfrm>
          <a:prstGeom prst="homePlate">
            <a:avLst>
              <a:gd name="adj" fmla="val 2976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17" name="直接连接符 16"/>
          <p:cNvCxnSpPr/>
          <p:nvPr/>
        </p:nvCxnSpPr>
        <p:spPr>
          <a:xfrm>
            <a:off x="466726" y="4457700"/>
            <a:ext cx="471487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53717" y="682873"/>
            <a:ext cx="3461718" cy="753162"/>
            <a:chOff x="1271647" y="494614"/>
            <a:chExt cx="3461718" cy="7531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647" y="494614"/>
              <a:ext cx="3461718" cy="7025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圆角矩形 13"/>
            <p:cNvSpPr/>
            <p:nvPr/>
          </p:nvSpPr>
          <p:spPr>
            <a:xfrm>
              <a:off x="1762124" y="742950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733425"/>
              <a:ext cx="2085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垃圾的去向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4843004" y="415118"/>
            <a:ext cx="4415297" cy="3817577"/>
            <a:chOff x="4843003" y="415117"/>
            <a:chExt cx="4415297" cy="3817577"/>
          </a:xfrm>
        </p:grpSpPr>
        <p:sp>
          <p:nvSpPr>
            <p:cNvPr id="3" name="矩形 30"/>
            <p:cNvSpPr/>
            <p:nvPr/>
          </p:nvSpPr>
          <p:spPr>
            <a:xfrm>
              <a:off x="4843003" y="2486025"/>
              <a:ext cx="4300997" cy="1714485"/>
            </a:xfrm>
            <a:custGeom>
              <a:avLst/>
              <a:gdLst/>
              <a:ahLst/>
              <a:cxnLst/>
              <a:rect l="l" t="t" r="r" b="b"/>
              <a:pathLst>
                <a:path w="4300997" h="1714485">
                  <a:moveTo>
                    <a:pt x="424322" y="0"/>
                  </a:moveTo>
                  <a:lnTo>
                    <a:pt x="4300997" y="0"/>
                  </a:lnTo>
                  <a:lnTo>
                    <a:pt x="4300997" y="1085850"/>
                  </a:lnTo>
                  <a:lnTo>
                    <a:pt x="762841" y="1085850"/>
                  </a:lnTo>
                  <a:lnTo>
                    <a:pt x="384301" y="1714485"/>
                  </a:lnTo>
                  <a:lnTo>
                    <a:pt x="0" y="1065763"/>
                  </a:lnTo>
                  <a:lnTo>
                    <a:pt x="424322" y="8143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1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5413765" y="415117"/>
              <a:ext cx="3844535" cy="287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平行四边形 16"/>
            <p:cNvSpPr/>
            <p:nvPr/>
          </p:nvSpPr>
          <p:spPr>
            <a:xfrm rot="16200000" flipH="1">
              <a:off x="3410073" y="2226940"/>
              <a:ext cx="3811402" cy="200106"/>
            </a:xfrm>
            <a:prstGeom prst="parallelogram">
              <a:avLst>
                <a:gd name="adj" fmla="val 49777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466851"/>
            <a:ext cx="5219700" cy="2733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dist="76200" dir="5400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1880721" y="1566153"/>
            <a:ext cx="1429699" cy="1034120"/>
          </a:xfrm>
          <a:prstGeom prst="rect">
            <a:avLst/>
          </a:prstGeom>
          <a:solidFill>
            <a:srgbClr val="C2C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79080" y="3222049"/>
            <a:ext cx="1773946" cy="860166"/>
          </a:xfrm>
          <a:prstGeom prst="rect">
            <a:avLst/>
          </a:prstGeom>
          <a:solidFill>
            <a:srgbClr val="FC9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5801" y="523878"/>
            <a:ext cx="1837974" cy="1399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6" y="2685383"/>
            <a:ext cx="1476375" cy="141536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041578" y="282884"/>
            <a:ext cx="3272429" cy="848127"/>
            <a:chOff x="1041577" y="282884"/>
            <a:chExt cx="3272429" cy="8481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2821">
              <a:off x="3417224" y="282884"/>
              <a:ext cx="896782" cy="67546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2821">
              <a:off x="1041577" y="381495"/>
              <a:ext cx="896782" cy="67546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646">
              <a:off x="2691082" y="291847"/>
              <a:ext cx="896782" cy="67546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646">
              <a:off x="1642211" y="354600"/>
              <a:ext cx="896782" cy="67546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>
              <a:off x="1302347" y="569036"/>
              <a:ext cx="2667000" cy="5619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9971" y="616660"/>
              <a:ext cx="2562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垃圾污染的危害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28496" y="1566725"/>
            <a:ext cx="1485900" cy="12231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垃圾露天堆放大量氨、硫化物等有害气体释放，严重污染了大气和城市的生活环境。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3837" y="3212752"/>
            <a:ext cx="1854393" cy="9922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生物性污染。垃圾中有许多致病微生物，同时垃圾往往是蚊、蝇、蟑螂和老鼠的孳生地，这些必然危害着广大市民的身体健康。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0" y="554653"/>
            <a:ext cx="1733550" cy="15933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侵占大量土地。据初步调查，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年全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668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座城市中已有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被垃圾带所包围全国垃圾存占地累计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万亩。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48549" y="2019300"/>
            <a:ext cx="1581151" cy="1123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7500029" y="2073906"/>
            <a:ext cx="1476448" cy="9923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垃圾堆积发酵产生甲烷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甲烷是可燃性气体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浓度达到一定量遇到明火即可发生爆炸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57376" y="2695575"/>
            <a:ext cx="1476375" cy="3429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1859806" y="2690020"/>
            <a:ext cx="1465759" cy="5615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严重污染水体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554538"/>
            <a:ext cx="1714500" cy="255039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9340" y="1552576"/>
            <a:ext cx="1707458" cy="35300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165870" y="1570469"/>
            <a:ext cx="1516348" cy="3154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严重污染大气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73" y="1560559"/>
            <a:ext cx="1758999" cy="157640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383747" y="1565373"/>
            <a:ext cx="1760625" cy="34021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3550913" y="1559585"/>
            <a:ext cx="1458853" cy="3154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生物性污染</a:t>
            </a:r>
            <a:endParaRPr lang="zh-CN" altLang="en-US" sz="1600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2" y="2007353"/>
            <a:ext cx="1838310" cy="118090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518511" y="2003959"/>
            <a:ext cx="1831591" cy="33439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5619022" y="2003305"/>
            <a:ext cx="1633357" cy="3154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侵占大量土地</a:t>
            </a:r>
            <a:endParaRPr lang="zh-CN" altLang="en-US" sz="1600" b="1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90" y="523512"/>
            <a:ext cx="1564319" cy="140999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454804" y="523003"/>
            <a:ext cx="1555411" cy="33439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2" name="TextBox 31"/>
          <p:cNvSpPr txBox="1"/>
          <p:nvPr/>
        </p:nvSpPr>
        <p:spPr>
          <a:xfrm>
            <a:off x="7657227" y="516532"/>
            <a:ext cx="1242468" cy="3154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垃圾爆炸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57264" y="3080823"/>
            <a:ext cx="1457326" cy="2062678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43000"/>
              </a:prstClr>
            </a:outerShdw>
          </a:effectLst>
        </p:spPr>
      </p:pic>
      <p:grpSp>
        <p:nvGrpSpPr>
          <p:cNvPr id="41" name="组合 40"/>
          <p:cNvGrpSpPr/>
          <p:nvPr/>
        </p:nvGrpSpPr>
        <p:grpSpPr>
          <a:xfrm>
            <a:off x="5939170" y="3448854"/>
            <a:ext cx="3774846" cy="2050676"/>
            <a:chOff x="5939170" y="3448853"/>
            <a:chExt cx="3774846" cy="205067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7052">
              <a:off x="7116954" y="3448853"/>
              <a:ext cx="2597062" cy="205067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9170" y="4161641"/>
              <a:ext cx="2706922" cy="98185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37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900" decel="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37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900" decel="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57651"/>
            <a:ext cx="9144000" cy="1085849"/>
          </a:xfrm>
          <a:prstGeom prst="rect">
            <a:avLst/>
          </a:prstGeom>
          <a:solidFill>
            <a:srgbClr val="C2C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梯形 5"/>
          <p:cNvSpPr/>
          <p:nvPr/>
        </p:nvSpPr>
        <p:spPr>
          <a:xfrm>
            <a:off x="371475" y="476251"/>
            <a:ext cx="2095500" cy="295275"/>
          </a:xfrm>
          <a:prstGeom prst="trapezoid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1" y="613432"/>
            <a:ext cx="3819525" cy="24536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梯形 19"/>
          <p:cNvSpPr/>
          <p:nvPr/>
        </p:nvSpPr>
        <p:spPr>
          <a:xfrm>
            <a:off x="2971800" y="1476376"/>
            <a:ext cx="2362200" cy="295275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/>
        </p:nvSpPr>
        <p:spPr>
          <a:xfrm>
            <a:off x="161926" y="2209800"/>
            <a:ext cx="3762375" cy="8572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梯形 20"/>
          <p:cNvSpPr/>
          <p:nvPr/>
        </p:nvSpPr>
        <p:spPr>
          <a:xfrm>
            <a:off x="6419850" y="2171701"/>
            <a:ext cx="2419350" cy="295275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5461" y="1649843"/>
            <a:ext cx="3751731" cy="2517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28600" dist="63500" dir="10800000" sx="103000" sy="103000" algn="r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2238376" y="3162301"/>
            <a:ext cx="3762375" cy="1000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274833" y="2295619"/>
            <a:ext cx="3642575" cy="22598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28600" dist="63500" dir="10800000" sx="103000" sy="103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23825" y="2258795"/>
            <a:ext cx="207645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由于废旧塑料包装物（聚乙烯、聚氯乙烯、聚苯乙烯等）大多呈白色，因此造成的环境污染被称为“白色污染。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979" y="3225204"/>
            <a:ext cx="2858622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</a:r>
            <a:endParaRPr lang="zh-CN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梯形 16"/>
          <p:cNvSpPr/>
          <p:nvPr/>
        </p:nvSpPr>
        <p:spPr>
          <a:xfrm flipV="1">
            <a:off x="6503333" y="2169235"/>
            <a:ext cx="2226834" cy="505610"/>
          </a:xfrm>
          <a:prstGeom prst="trapezoid">
            <a:avLst>
              <a:gd name="adj" fmla="val 1648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6713759" y="2233783"/>
            <a:ext cx="1801813" cy="3770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洋垃圾污染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梯形 17"/>
          <p:cNvSpPr/>
          <p:nvPr/>
        </p:nvSpPr>
        <p:spPr>
          <a:xfrm flipV="1">
            <a:off x="3035450" y="1478617"/>
            <a:ext cx="2226834" cy="505610"/>
          </a:xfrm>
          <a:prstGeom prst="trapezoid">
            <a:avLst>
              <a:gd name="adj" fmla="val 1648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91879" y="1533245"/>
            <a:ext cx="1908660" cy="3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废旧电池污染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梯形 18"/>
          <p:cNvSpPr/>
          <p:nvPr/>
        </p:nvSpPr>
        <p:spPr>
          <a:xfrm flipV="1">
            <a:off x="454176" y="468967"/>
            <a:ext cx="1927075" cy="505610"/>
          </a:xfrm>
          <a:prstGeom prst="trapezoid">
            <a:avLst>
              <a:gd name="adj" fmla="val 164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570809" y="499334"/>
            <a:ext cx="1674978" cy="68489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“白色污染”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67326" y="3409950"/>
            <a:ext cx="3648075" cy="11620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5309841" y="3526000"/>
            <a:ext cx="364702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所谓”洋垃圾“大多数是混杂着大量生活垃圾的工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业废料等。在发达国家，处理1吨有毒废物，需要花费400多美元，而向境外倾倒有毒废料只需花几十美元， 甚至还能带来微薄利润。为此，有些为富不仁的洋老板便不择手段向海外转移工业废料。</a:t>
            </a:r>
            <a:endParaRPr lang="zh-CN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五边形 14"/>
          <p:cNvSpPr/>
          <p:nvPr/>
        </p:nvSpPr>
        <p:spPr>
          <a:xfrm rot="5400000">
            <a:off x="6524624" y="-352425"/>
            <a:ext cx="542925" cy="1247777"/>
          </a:xfrm>
          <a:prstGeom prst="homePlate">
            <a:avLst>
              <a:gd name="adj" fmla="val 2976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29" name="组合 28"/>
          <p:cNvGrpSpPr/>
          <p:nvPr/>
        </p:nvGrpSpPr>
        <p:grpSpPr>
          <a:xfrm>
            <a:off x="5201202" y="354601"/>
            <a:ext cx="3272429" cy="814733"/>
            <a:chOff x="5147413" y="435284"/>
            <a:chExt cx="3272429" cy="814733"/>
          </a:xfrm>
        </p:grpSpPr>
        <p:grpSp>
          <p:nvGrpSpPr>
            <p:cNvPr id="11" name="组合 10"/>
            <p:cNvGrpSpPr/>
            <p:nvPr/>
          </p:nvGrpSpPr>
          <p:grpSpPr>
            <a:xfrm>
              <a:off x="5147413" y="435284"/>
              <a:ext cx="3272429" cy="774071"/>
              <a:chOff x="5138448" y="318743"/>
              <a:chExt cx="3272429" cy="77407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2821">
                <a:off x="7514095" y="318743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2821">
                <a:off x="5138448" y="41735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646">
                <a:off x="6787953" y="327706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646">
                <a:off x="5739082" y="390459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5" name="圆角矩形 24"/>
            <p:cNvSpPr/>
            <p:nvPr/>
          </p:nvSpPr>
          <p:spPr>
            <a:xfrm>
              <a:off x="5581089" y="745191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8920" y="791117"/>
              <a:ext cx="229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垃圾污染的种类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54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54000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54000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20" grpId="0" animBg="1"/>
          <p:bldP spid="23" grpId="0" animBg="1"/>
          <p:bldP spid="21" grpId="0" animBg="1"/>
          <p:bldP spid="22" grpId="0" animBg="1"/>
          <p:bldP spid="12" grpId="0"/>
          <p:bldP spid="13" grpId="0"/>
          <p:bldP spid="17" grpId="0" animBg="1"/>
          <p:bldP spid="10" grpId="0"/>
          <p:bldP spid="18" grpId="0" animBg="1"/>
          <p:bldP spid="9" grpId="0"/>
          <p:bldP spid="19" grpId="0" animBg="1"/>
          <p:bldP spid="8" grpId="0"/>
          <p:bldP spid="16" grpId="0" animBg="1"/>
          <p:bldP spid="14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20" grpId="0" animBg="1"/>
          <p:bldP spid="23" grpId="0" animBg="1"/>
          <p:bldP spid="21" grpId="0" animBg="1"/>
          <p:bldP spid="22" grpId="0" animBg="1"/>
          <p:bldP spid="12" grpId="0"/>
          <p:bldP spid="13" grpId="0"/>
          <p:bldP spid="17" grpId="0" animBg="1"/>
          <p:bldP spid="10" grpId="0"/>
          <p:bldP spid="18" grpId="0" animBg="1"/>
          <p:bldP spid="9" grpId="0"/>
          <p:bldP spid="19" grpId="0" animBg="1"/>
          <p:bldP spid="8" grpId="0"/>
          <p:bldP spid="16" grpId="0" animBg="1"/>
          <p:bldP spid="14" grpId="0"/>
          <p:bldP spid="1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五边形 31"/>
          <p:cNvSpPr/>
          <p:nvPr/>
        </p:nvSpPr>
        <p:spPr>
          <a:xfrm rot="5400000">
            <a:off x="1635500" y="-352425"/>
            <a:ext cx="542925" cy="1247777"/>
          </a:xfrm>
          <a:prstGeom prst="homePlate">
            <a:avLst>
              <a:gd name="adj" fmla="val 2976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933950" y="1285876"/>
            <a:ext cx="0" cy="2952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24403" y="363566"/>
            <a:ext cx="3272429" cy="982260"/>
            <a:chOff x="324402" y="363566"/>
            <a:chExt cx="3272429" cy="982260"/>
          </a:xfrm>
        </p:grpSpPr>
        <p:grpSp>
          <p:nvGrpSpPr>
            <p:cNvPr id="3" name="组合 2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7" name="圆角矩形 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571" y="782170"/>
              <a:ext cx="280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垃圾的处理方法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1951" y="1862136"/>
            <a:ext cx="1362075" cy="390525"/>
            <a:chOff x="361950" y="1862137"/>
            <a:chExt cx="1362075" cy="390525"/>
          </a:xfrm>
        </p:grpSpPr>
        <p:sp>
          <p:nvSpPr>
            <p:cNvPr id="43" name="圆角矩形 42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4A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575" y="1866900"/>
              <a:ext cx="1285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综合利用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62151" y="1863257"/>
            <a:ext cx="1362075" cy="390525"/>
            <a:chOff x="1962150" y="1863257"/>
            <a:chExt cx="1362075" cy="390525"/>
          </a:xfrm>
        </p:grpSpPr>
        <p:sp>
          <p:nvSpPr>
            <p:cNvPr id="42" name="圆角矩形 41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9604" y="1876985"/>
              <a:ext cx="1285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卫生填埋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2426" y="2662237"/>
            <a:ext cx="1362075" cy="390525"/>
            <a:chOff x="352425" y="2662237"/>
            <a:chExt cx="1362075" cy="390525"/>
          </a:xfrm>
        </p:grpSpPr>
        <p:sp>
          <p:nvSpPr>
            <p:cNvPr id="44" name="圆角矩形 43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475" y="2676525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焚烧发电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24051" y="2662237"/>
            <a:ext cx="1362075" cy="390525"/>
            <a:chOff x="1924050" y="2662237"/>
            <a:chExt cx="1362075" cy="390525"/>
          </a:xfrm>
        </p:grpSpPr>
        <p:sp>
          <p:nvSpPr>
            <p:cNvPr id="45" name="圆角矩形 44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5975" y="2667000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堆       肥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04901" y="3471861"/>
            <a:ext cx="1362075" cy="390525"/>
            <a:chOff x="1104900" y="3471862"/>
            <a:chExt cx="1362075" cy="390525"/>
          </a:xfrm>
        </p:grpSpPr>
        <p:sp>
          <p:nvSpPr>
            <p:cNvPr id="46" name="圆角矩形 45"/>
            <p:cNvSpPr/>
            <p:nvPr/>
          </p:nvSpPr>
          <p:spPr>
            <a:xfrm>
              <a:off x="1104900" y="3471862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D67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17" y="3476625"/>
              <a:ext cx="1257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资源返还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V="1">
            <a:off x="8149001" y="3403190"/>
            <a:ext cx="0" cy="276225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8607" y="3039035"/>
            <a:ext cx="3503748" cy="18915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5040" y="118334"/>
            <a:ext cx="2796990" cy="11906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4111" y="1502653"/>
            <a:ext cx="1378549" cy="19176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94" y="1535784"/>
            <a:ext cx="1215304" cy="12281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2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5" y="86059"/>
            <a:ext cx="1409575" cy="12227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1"/>
          <a:stretch>
            <a:fillRect/>
          </a:stretch>
        </p:blipFill>
        <p:spPr bwMode="auto">
          <a:xfrm>
            <a:off x="7430389" y="3636660"/>
            <a:ext cx="1381255" cy="12827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接连接符 21"/>
          <p:cNvCxnSpPr>
            <a:stCxn id="10" idx="0"/>
          </p:cNvCxnSpPr>
          <p:nvPr/>
        </p:nvCxnSpPr>
        <p:spPr>
          <a:xfrm flipV="1">
            <a:off x="1052514" y="1590678"/>
            <a:ext cx="1" cy="276221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57275" y="1581150"/>
            <a:ext cx="386715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378824" y="1440384"/>
            <a:ext cx="130343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377648" y="1432746"/>
            <a:ext cx="0" cy="62017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704911" y="1282763"/>
            <a:ext cx="2393" cy="16261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282782" y="2871315"/>
            <a:ext cx="4144101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026082" y="2424585"/>
            <a:ext cx="5027964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009468" y="2424121"/>
            <a:ext cx="0" cy="276225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464940" y="3658909"/>
            <a:ext cx="1381125" cy="0"/>
          </a:xfrm>
          <a:prstGeom prst="line">
            <a:avLst/>
          </a:prstGeom>
          <a:ln w="12700">
            <a:solidFill>
              <a:srgbClr val="FD3F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302597" y="2066122"/>
            <a:ext cx="20797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5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9310" y="3522346"/>
            <a:ext cx="6830291" cy="1105766"/>
            <a:chOff x="1094438" y="3446145"/>
            <a:chExt cx="6830291" cy="1105766"/>
          </a:xfrm>
        </p:grpSpPr>
        <p:sp>
          <p:nvSpPr>
            <p:cNvPr id="3" name="矩形 2"/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74A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梯形 3"/>
            <p:cNvSpPr/>
            <p:nvPr/>
          </p:nvSpPr>
          <p:spPr>
            <a:xfrm>
              <a:off x="1094438" y="3446145"/>
              <a:ext cx="6830291" cy="953366"/>
            </a:xfrm>
            <a:prstGeom prst="trapezoid">
              <a:avLst>
                <a:gd name="adj" fmla="val 10863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43027"/>
            <a:ext cx="3915685" cy="2662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395" y="606005"/>
            <a:ext cx="2079431" cy="311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将固体废物直接倾倒在距离、深度都合适的海水中，利用海洋巨大的环境容量和稀释能力，使海洋环境中的污染物保持在很低的水平。根据废物倾倒后能够使海洋遭到损害的程度，将废物分为三类：第一类为绝对禁止投放的废物（黑名单）；第二类是经过特别准许后能够倾倒的废物（灰名单）；第三类是允许排放的低毒、无毒废物（白名单）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6417" y="654730"/>
            <a:ext cx="2113734" cy="2439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200000"/>
              </a:lnSpc>
              <a:buFontTx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远洋焚烧是利用焚烧船在远海对固体废物进行焚烧，焚烧过程的各种产物直接排入海中。远洋焚烧适于处理易燃性废物，焚烧在专用的船上所设的焚烧炉内进行，焚烧销毁率达99%以上。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171515" y="2000250"/>
            <a:ext cx="73622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333751" y="2000250"/>
            <a:ext cx="73622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905250" y="1666876"/>
            <a:ext cx="1600200" cy="828675"/>
            <a:chOff x="3905250" y="1666875"/>
            <a:chExt cx="1600200" cy="828675"/>
          </a:xfrm>
        </p:grpSpPr>
        <p:sp>
          <p:nvSpPr>
            <p:cNvPr id="26" name="下箭头标注 25"/>
            <p:cNvSpPr/>
            <p:nvPr/>
          </p:nvSpPr>
          <p:spPr>
            <a:xfrm>
              <a:off x="3905250" y="1666875"/>
              <a:ext cx="1600200" cy="828675"/>
            </a:xfrm>
            <a:prstGeom prst="downArrowCallout">
              <a:avLst>
                <a:gd name="adj1" fmla="val 38793"/>
                <a:gd name="adj2" fmla="val 25000"/>
                <a:gd name="adj3" fmla="val 25000"/>
                <a:gd name="adj4" fmla="val 6497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2277" y="1686821"/>
              <a:ext cx="1485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综合处理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94479" y="590551"/>
            <a:ext cx="119649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海洋倾倒</a:t>
            </a:r>
            <a:endParaRPr lang="zh-CN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5537" y="619126"/>
            <a:ext cx="121336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远洋焚烧</a:t>
            </a:r>
            <a:endParaRPr lang="zh-CN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1800" b="1" dirty="0"/>
          </a:p>
        </p:txBody>
      </p:sp>
      <p:sp>
        <p:nvSpPr>
          <p:cNvPr id="12" name="矩形 11"/>
          <p:cNvSpPr/>
          <p:nvPr/>
        </p:nvSpPr>
        <p:spPr>
          <a:xfrm>
            <a:off x="2724150" y="952501"/>
            <a:ext cx="1276350" cy="85725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5219700" y="971551"/>
            <a:ext cx="1276350" cy="857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等腰三角形 13"/>
          <p:cNvSpPr/>
          <p:nvPr/>
        </p:nvSpPr>
        <p:spPr>
          <a:xfrm>
            <a:off x="3215450" y="1043748"/>
            <a:ext cx="254127" cy="150876"/>
          </a:xfrm>
          <a:prstGeom prst="triangle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等腰三角形 14"/>
          <p:cNvSpPr/>
          <p:nvPr/>
        </p:nvSpPr>
        <p:spPr>
          <a:xfrm flipH="1">
            <a:off x="5768150" y="1053274"/>
            <a:ext cx="254127" cy="15087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3343276" y="1236882"/>
            <a:ext cx="1827" cy="7728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895976" y="1236882"/>
            <a:ext cx="1827" cy="7728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081939" y="4062264"/>
            <a:ext cx="4985611" cy="25390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rgbClr val="74A91F">
                  <a:alpha val="60000"/>
                </a:srgbClr>
              </a:gs>
              <a:gs pos="100000">
                <a:srgbClr val="74A91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8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8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2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9" grpId="0"/>
          <p:bldP spid="10" grpId="0"/>
          <p:bldP spid="12" grpId="0" animBg="1"/>
          <p:bldP spid="13" grpId="0" animBg="1"/>
          <p:bldP spid="14" grpId="0" animBg="1"/>
          <p:bldP spid="15" grpId="0" animBg="1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2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2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/>
          <p:bldP spid="9" grpId="0"/>
          <p:bldP spid="10" grpId="0"/>
          <p:bldP spid="12" grpId="0" animBg="1"/>
          <p:bldP spid="13" grpId="0" animBg="1"/>
          <p:bldP spid="14" grpId="0" animBg="1"/>
          <p:bldP spid="15" grpId="0" animBg="1"/>
          <p:bldP spid="28" grpId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垃圾"/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3624</Words>
  <Application>WPS 演示</Application>
  <PresentationFormat>全屏显示(16:9)</PresentationFormat>
  <Paragraphs>311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Autumn</vt:lpstr>
      <vt:lpstr>Segoe Print</vt:lpstr>
      <vt:lpstr>AcmeFont</vt:lpstr>
      <vt:lpstr>Tahoma</vt:lpstr>
      <vt:lpstr>Arial</vt:lpstr>
      <vt:lpstr>等线</vt:lpstr>
      <vt:lpstr>Calibri</vt:lpstr>
      <vt:lpstr>Arial Unicode MS</vt:lpstr>
      <vt:lpstr>Calibri</vt:lpstr>
      <vt:lpstr>Meiryo</vt:lpstr>
      <vt:lpstr>Yu Gothic UI</vt:lpstr>
      <vt:lpstr>Arial Narrow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24</cp:revision>
  <dcterms:created xsi:type="dcterms:W3CDTF">2017-08-18T03:02:00Z</dcterms:created>
  <dcterms:modified xsi:type="dcterms:W3CDTF">2024-06-10T07:21:55Z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0EE8F67F20B64837973DC9628E3F576B_13</vt:lpwstr>
  </property>
</Properties>
</file>