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91" r:id="rId23"/>
    <p:sldId id="292" r:id="rId24"/>
    <p:sldId id="277" r:id="rId25"/>
    <p:sldId id="279" r:id="rId26"/>
    <p:sldId id="280" r:id="rId27"/>
    <p:sldId id="281" r:id="rId28"/>
    <p:sldId id="282" r:id="rId29"/>
    <p:sldId id="283" r:id="rId30"/>
    <p:sldId id="284" r:id="rId31"/>
    <p:sldId id="285" r:id="rId32"/>
    <p:sldId id="286" r:id="rId33"/>
    <p:sldId id="287" r:id="rId34"/>
    <p:sldId id="293" r:id="rId35"/>
    <p:sldId id="305" r:id="rId36"/>
  </p:sldIdLst>
  <p:sldSz cx="11910695"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E74"/>
    <a:srgbClr val="33CC33"/>
    <a:srgbClr val="CAE65F"/>
    <a:srgbClr val="FF5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7" d="100"/>
          <a:sy n="107" d="100"/>
        </p:scale>
        <p:origin x="810" y="96"/>
      </p:cViewPr>
      <p:guideLst>
        <p:guide orient="horz" pos="2160"/>
        <p:guide pos="37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A61C2-7209-4C63-B7E3-14210D4B1C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52438" y="685800"/>
            <a:ext cx="59531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D2D60-CB6B-40AA-BD02-88C1E7CC96C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93326" y="2130426"/>
            <a:ext cx="10124361"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786652" y="3886200"/>
            <a:ext cx="833770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249290" y="274639"/>
            <a:ext cx="3490589"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75458" y="274639"/>
            <a:ext cx="10275316"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40888" y="4406901"/>
            <a:ext cx="1012436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40888" y="2906713"/>
            <a:ext cx="101243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75457" y="1600201"/>
            <a:ext cx="688191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855893" y="1600201"/>
            <a:ext cx="6883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95551" y="274638"/>
            <a:ext cx="10719912"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95551" y="1535113"/>
            <a:ext cx="5262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95551" y="2174875"/>
            <a:ext cx="5262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050630" y="1535113"/>
            <a:ext cx="5264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050630" y="2174875"/>
            <a:ext cx="5264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5551" y="273050"/>
            <a:ext cx="3918641"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656875" y="273051"/>
            <a:ext cx="665858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95551" y="1435101"/>
            <a:ext cx="391864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34642" y="4800600"/>
            <a:ext cx="714660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34642" y="612775"/>
            <a:ext cx="714660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34642" y="5367338"/>
            <a:ext cx="714660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CF82B83-F68B-4011-B04D-379142B4D1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95551" y="274638"/>
            <a:ext cx="10719912"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95551" y="1600201"/>
            <a:ext cx="10719912"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95551" y="6356351"/>
            <a:ext cx="27792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fld>
            <a:endParaRPr lang="zh-CN" altLang="en-US"/>
          </a:p>
        </p:txBody>
      </p:sp>
      <p:sp>
        <p:nvSpPr>
          <p:cNvPr id="5" name="页脚占位符 4"/>
          <p:cNvSpPr>
            <a:spLocks noGrp="1"/>
          </p:cNvSpPr>
          <p:nvPr>
            <p:ph type="ftr" sz="quarter" idx="3"/>
          </p:nvPr>
        </p:nvSpPr>
        <p:spPr>
          <a:xfrm>
            <a:off x="4069596" y="6356351"/>
            <a:ext cx="377182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536226" y="6356351"/>
            <a:ext cx="27792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emf"/><Relationship Id="rId7" Type="http://schemas.openxmlformats.org/officeDocument/2006/relationships/image" Target="../media/image7.emf"/><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1.xml"/><Relationship Id="rId15" Type="http://schemas.openxmlformats.org/officeDocument/2006/relationships/slideLayout" Target="../slideLayouts/slideLayout1.xml"/><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28.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23.png"/><Relationship Id="rId12" Type="http://schemas.openxmlformats.org/officeDocument/2006/relationships/notesSlide" Target="../notesSlides/notesSlide10.xml"/><Relationship Id="rId11" Type="http://schemas.openxmlformats.org/officeDocument/2006/relationships/slideLayout" Target="../slideLayouts/slideLayout2.xml"/><Relationship Id="rId10" Type="http://schemas.openxmlformats.org/officeDocument/2006/relationships/image" Target="../media/image14.png"/><Relationship Id="rId1" Type="http://schemas.openxmlformats.org/officeDocument/2006/relationships/image" Target="../media/image22.jpeg"/></Relationships>
</file>

<file path=ppt/slides/_rels/slide1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45.png"/><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23.png"/><Relationship Id="rId13" Type="http://schemas.openxmlformats.org/officeDocument/2006/relationships/notesSlide" Target="../notesSlides/notesSlide11.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28.png"/><Relationship Id="rId5" Type="http://schemas.openxmlformats.org/officeDocument/2006/relationships/image" Target="../media/image55.jpeg"/><Relationship Id="rId4" Type="http://schemas.openxmlformats.org/officeDocument/2006/relationships/image" Target="../media/image54.emf"/><Relationship Id="rId3" Type="http://schemas.openxmlformats.org/officeDocument/2006/relationships/image" Target="../media/image53.png"/><Relationship Id="rId2" Type="http://schemas.openxmlformats.org/officeDocument/2006/relationships/image" Target="../media/image52.png"/><Relationship Id="rId12" Type="http://schemas.openxmlformats.org/officeDocument/2006/relationships/notesSlide" Target="../notesSlides/notesSlide12.xml"/><Relationship Id="rId11" Type="http://schemas.openxmlformats.org/officeDocument/2006/relationships/slideLayout" Target="../slideLayouts/slideLayout2.xml"/><Relationship Id="rId10" Type="http://schemas.openxmlformats.org/officeDocument/2006/relationships/image" Target="../media/image14.png"/><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9" Type="http://schemas.openxmlformats.org/officeDocument/2006/relationships/image" Target="../media/image62.png"/><Relationship Id="rId8" Type="http://schemas.openxmlformats.org/officeDocument/2006/relationships/image" Target="../media/image61.jpeg"/><Relationship Id="rId7" Type="http://schemas.openxmlformats.org/officeDocument/2006/relationships/image" Target="../media/image60.jpeg"/><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3" Type="http://schemas.openxmlformats.org/officeDocument/2006/relationships/image" Target="../media/image56.png"/><Relationship Id="rId2" Type="http://schemas.openxmlformats.org/officeDocument/2006/relationships/image" Target="../media/image23.png"/><Relationship Id="rId16" Type="http://schemas.openxmlformats.org/officeDocument/2006/relationships/notesSlide" Target="../notesSlides/notesSlide13.xml"/><Relationship Id="rId15" Type="http://schemas.openxmlformats.org/officeDocument/2006/relationships/slideLayout" Target="../slideLayouts/slideLayout2.xml"/><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28.png"/><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48.png"/><Relationship Id="rId5" Type="http://schemas.openxmlformats.org/officeDocument/2006/relationships/image" Target="../media/image65.png"/><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23.png"/><Relationship Id="rId13" Type="http://schemas.openxmlformats.org/officeDocument/2006/relationships/notesSlide" Target="../notesSlides/notesSlide14.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28.png"/><Relationship Id="rId7" Type="http://schemas.openxmlformats.org/officeDocument/2006/relationships/image" Target="../media/image70.png"/><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image" Target="../media/image23.png"/><Relationship Id="rId14" Type="http://schemas.openxmlformats.org/officeDocument/2006/relationships/notesSlide" Target="../notesSlides/notesSlide15.xml"/><Relationship Id="rId13" Type="http://schemas.openxmlformats.org/officeDocument/2006/relationships/slideLayout" Target="../slideLayouts/slideLayout2.xml"/><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28.png"/><Relationship Id="rId7" Type="http://schemas.openxmlformats.org/officeDocument/2006/relationships/image" Target="../media/image45.png"/><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23.png"/><Relationship Id="rId14" Type="http://schemas.openxmlformats.org/officeDocument/2006/relationships/notesSlide" Target="../notesSlides/notesSlide16.xml"/><Relationship Id="rId13" Type="http://schemas.openxmlformats.org/officeDocument/2006/relationships/slideLayout" Target="../slideLayouts/slideLayout2.xml"/><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48.png"/><Relationship Id="rId5" Type="http://schemas.openxmlformats.org/officeDocument/2006/relationships/image" Target="../media/image77.png"/><Relationship Id="rId4" Type="http://schemas.openxmlformats.org/officeDocument/2006/relationships/image" Target="../media/image76.png"/><Relationship Id="rId3" Type="http://schemas.openxmlformats.org/officeDocument/2006/relationships/image" Target="../media/image75.png"/><Relationship Id="rId2" Type="http://schemas.openxmlformats.org/officeDocument/2006/relationships/image" Target="../media/image23.png"/><Relationship Id="rId13" Type="http://schemas.openxmlformats.org/officeDocument/2006/relationships/notesSlide" Target="../notesSlides/notesSlide17.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3" Type="http://schemas.openxmlformats.org/officeDocument/2006/relationships/image" Target="../media/image45.png"/><Relationship Id="rId2" Type="http://schemas.openxmlformats.org/officeDocument/2006/relationships/image" Target="../media/image23.png"/><Relationship Id="rId13" Type="http://schemas.openxmlformats.org/officeDocument/2006/relationships/notesSlide" Target="../notesSlides/notesSlide18.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3" Type="http://schemas.openxmlformats.org/officeDocument/2006/relationships/image" Target="../media/image81.png"/><Relationship Id="rId2" Type="http://schemas.openxmlformats.org/officeDocument/2006/relationships/image" Target="../media/image23.png"/><Relationship Id="rId13" Type="http://schemas.openxmlformats.org/officeDocument/2006/relationships/notesSlide" Target="../notesSlides/notesSlide19.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2.xm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4.png"/><Relationship Id="rId2" Type="http://schemas.openxmlformats.org/officeDocument/2006/relationships/image" Target="../media/image85.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28.png"/><Relationship Id="rId7" Type="http://schemas.openxmlformats.org/officeDocument/2006/relationships/image" Target="../media/image45.png"/><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png"/><Relationship Id="rId3" Type="http://schemas.openxmlformats.org/officeDocument/2006/relationships/image" Target="../media/image86.png"/><Relationship Id="rId2" Type="http://schemas.openxmlformats.org/officeDocument/2006/relationships/image" Target="../media/image23.png"/><Relationship Id="rId14" Type="http://schemas.openxmlformats.org/officeDocument/2006/relationships/notesSlide" Target="../notesSlides/notesSlide22.xml"/><Relationship Id="rId13" Type="http://schemas.openxmlformats.org/officeDocument/2006/relationships/slideLayout" Target="../slideLayouts/slideLayout2.xml"/><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95.jpeg"/><Relationship Id="rId7" Type="http://schemas.openxmlformats.org/officeDocument/2006/relationships/image" Target="../media/image94.jpeg"/><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image" Target="../media/image91.png"/><Relationship Id="rId3" Type="http://schemas.openxmlformats.org/officeDocument/2006/relationships/image" Target="../media/image90.png"/><Relationship Id="rId2" Type="http://schemas.openxmlformats.org/officeDocument/2006/relationships/image" Target="../media/image23.png"/><Relationship Id="rId16" Type="http://schemas.openxmlformats.org/officeDocument/2006/relationships/notesSlide" Target="../notesSlides/notesSlide23.xml"/><Relationship Id="rId15" Type="http://schemas.openxmlformats.org/officeDocument/2006/relationships/slideLayout" Target="../slideLayouts/slideLayout2.xml"/><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28.pn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3" Type="http://schemas.openxmlformats.org/officeDocument/2006/relationships/image" Target="../media/image96.jpeg"/><Relationship Id="rId2" Type="http://schemas.openxmlformats.org/officeDocument/2006/relationships/image" Target="../media/image23.png"/><Relationship Id="rId13" Type="http://schemas.openxmlformats.org/officeDocument/2006/relationships/notesSlide" Target="../notesSlides/notesSlide24.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28.png"/><Relationship Id="rId5" Type="http://schemas.openxmlformats.org/officeDocument/2006/relationships/image" Target="../media/image45.png"/><Relationship Id="rId4" Type="http://schemas.openxmlformats.org/officeDocument/2006/relationships/image" Target="../media/image101.png"/><Relationship Id="rId3" Type="http://schemas.openxmlformats.org/officeDocument/2006/relationships/image" Target="../media/image100.jpeg"/><Relationship Id="rId2" Type="http://schemas.openxmlformats.org/officeDocument/2006/relationships/image" Target="../media/image23.png"/><Relationship Id="rId12" Type="http://schemas.openxmlformats.org/officeDocument/2006/relationships/notesSlide" Target="../notesSlides/notesSlide25.xml"/><Relationship Id="rId11" Type="http://schemas.openxmlformats.org/officeDocument/2006/relationships/slideLayout" Target="../slideLayouts/slideLayout2.xml"/><Relationship Id="rId10" Type="http://schemas.openxmlformats.org/officeDocument/2006/relationships/image" Target="../media/image14.png"/><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28.png"/><Relationship Id="rId5" Type="http://schemas.openxmlformats.org/officeDocument/2006/relationships/image" Target="../media/image48.png"/><Relationship Id="rId4" Type="http://schemas.openxmlformats.org/officeDocument/2006/relationships/image" Target="../media/image103.png"/><Relationship Id="rId3" Type="http://schemas.openxmlformats.org/officeDocument/2006/relationships/image" Target="../media/image102.png"/><Relationship Id="rId2" Type="http://schemas.openxmlformats.org/officeDocument/2006/relationships/image" Target="../media/image23.png"/><Relationship Id="rId12" Type="http://schemas.openxmlformats.org/officeDocument/2006/relationships/notesSlide" Target="../notesSlides/notesSlide26.xml"/><Relationship Id="rId11" Type="http://schemas.openxmlformats.org/officeDocument/2006/relationships/slideLayout" Target="../slideLayouts/slideLayout2.xml"/><Relationship Id="rId10" Type="http://schemas.openxmlformats.org/officeDocument/2006/relationships/image" Target="../media/image14.png"/><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45.png"/><Relationship Id="rId5" Type="http://schemas.openxmlformats.org/officeDocument/2006/relationships/image" Target="../media/image106.png"/><Relationship Id="rId4" Type="http://schemas.openxmlformats.org/officeDocument/2006/relationships/image" Target="../media/image105.png"/><Relationship Id="rId3" Type="http://schemas.openxmlformats.org/officeDocument/2006/relationships/image" Target="../media/image104.jpeg"/><Relationship Id="rId2" Type="http://schemas.openxmlformats.org/officeDocument/2006/relationships/image" Target="../media/image23.png"/><Relationship Id="rId13" Type="http://schemas.openxmlformats.org/officeDocument/2006/relationships/notesSlide" Target="../notesSlides/notesSlide27.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_rels/slide2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28.png"/><Relationship Id="rId5" Type="http://schemas.openxmlformats.org/officeDocument/2006/relationships/image" Target="../media/image48.png"/><Relationship Id="rId4" Type="http://schemas.openxmlformats.org/officeDocument/2006/relationships/image" Target="../media/image108.png"/><Relationship Id="rId3" Type="http://schemas.openxmlformats.org/officeDocument/2006/relationships/image" Target="../media/image107.png"/><Relationship Id="rId2" Type="http://schemas.openxmlformats.org/officeDocument/2006/relationships/image" Target="../media/image23.png"/><Relationship Id="rId12" Type="http://schemas.openxmlformats.org/officeDocument/2006/relationships/notesSlide" Target="../notesSlides/notesSlide28.xml"/><Relationship Id="rId11" Type="http://schemas.openxmlformats.org/officeDocument/2006/relationships/slideLayout" Target="../slideLayouts/slideLayout2.xml"/><Relationship Id="rId10" Type="http://schemas.openxmlformats.org/officeDocument/2006/relationships/image" Target="../media/image14.png"/><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28.png"/><Relationship Id="rId7" Type="http://schemas.openxmlformats.org/officeDocument/2006/relationships/image" Target="../media/image45.png"/><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3" Type="http://schemas.openxmlformats.org/officeDocument/2006/relationships/image" Target="../media/image109.png"/><Relationship Id="rId2" Type="http://schemas.openxmlformats.org/officeDocument/2006/relationships/image" Target="../media/image23.png"/><Relationship Id="rId14" Type="http://schemas.openxmlformats.org/officeDocument/2006/relationships/notesSlide" Target="../notesSlides/notesSlide29.xml"/><Relationship Id="rId13" Type="http://schemas.openxmlformats.org/officeDocument/2006/relationships/slideLayout" Target="../slideLayouts/slideLayout2.xml"/><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png"/><Relationship Id="rId3" Type="http://schemas.openxmlformats.org/officeDocument/2006/relationships/image" Target="../media/image4.png"/><Relationship Id="rId2" Type="http://schemas.openxmlformats.org/officeDocument/2006/relationships/image" Target="../media/image15.png"/><Relationship Id="rId10" Type="http://schemas.openxmlformats.org/officeDocument/2006/relationships/notesSlide" Target="../notesSlides/notesSlide3.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28.png"/><Relationship Id="rId5" Type="http://schemas.openxmlformats.org/officeDocument/2006/relationships/image" Target="../media/image48.png"/><Relationship Id="rId4" Type="http://schemas.openxmlformats.org/officeDocument/2006/relationships/image" Target="../media/image114.png"/><Relationship Id="rId3" Type="http://schemas.openxmlformats.org/officeDocument/2006/relationships/image" Target="../media/image113.png"/><Relationship Id="rId2" Type="http://schemas.openxmlformats.org/officeDocument/2006/relationships/image" Target="../media/image23.png"/><Relationship Id="rId12" Type="http://schemas.openxmlformats.org/officeDocument/2006/relationships/notesSlide" Target="../notesSlides/notesSlide30.xml"/><Relationship Id="rId11" Type="http://schemas.openxmlformats.org/officeDocument/2006/relationships/slideLayout" Target="../slideLayouts/slideLayout2.xml"/><Relationship Id="rId10" Type="http://schemas.openxmlformats.org/officeDocument/2006/relationships/image" Target="../media/image14.png"/><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45.png"/><Relationship Id="rId5" Type="http://schemas.openxmlformats.org/officeDocument/2006/relationships/image" Target="../media/image117.png"/><Relationship Id="rId4" Type="http://schemas.openxmlformats.org/officeDocument/2006/relationships/image" Target="../media/image116.png"/><Relationship Id="rId3" Type="http://schemas.openxmlformats.org/officeDocument/2006/relationships/image" Target="../media/image115.png"/><Relationship Id="rId2" Type="http://schemas.openxmlformats.org/officeDocument/2006/relationships/image" Target="../media/image23.png"/><Relationship Id="rId13" Type="http://schemas.openxmlformats.org/officeDocument/2006/relationships/notesSlide" Target="../notesSlides/notesSlide31.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_rels/slide3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emf"/><Relationship Id="rId7" Type="http://schemas.openxmlformats.org/officeDocument/2006/relationships/image" Target="../media/image7.emf"/><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32.xml"/><Relationship Id="rId15" Type="http://schemas.openxmlformats.org/officeDocument/2006/relationships/slideLayout" Target="../slideLayouts/slideLayout1.xml"/><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8.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4.png"/><Relationship Id="rId2" Type="http://schemas.openxmlformats.org/officeDocument/2006/relationships/image" Target="../media/image18.png"/><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3" Type="http://schemas.openxmlformats.org/officeDocument/2006/relationships/notesSlide" Target="../notesSlides/notesSlide6.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_rels/slide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3.png"/><Relationship Id="rId13" Type="http://schemas.openxmlformats.org/officeDocument/2006/relationships/notesSlide" Target="../notesSlides/notesSlide7.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9" Type="http://schemas.openxmlformats.org/officeDocument/2006/relationships/image" Target="../media/image39.jpeg"/><Relationship Id="rId8" Type="http://schemas.openxmlformats.org/officeDocument/2006/relationships/image" Target="../media/image38.jpeg"/><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23.png"/><Relationship Id="rId18" Type="http://schemas.openxmlformats.org/officeDocument/2006/relationships/notesSlide" Target="../notesSlides/notesSlide8.xml"/><Relationship Id="rId17" Type="http://schemas.openxmlformats.org/officeDocument/2006/relationships/slideLayout" Target="../slideLayouts/slideLayout2.xml"/><Relationship Id="rId16" Type="http://schemas.openxmlformats.org/officeDocument/2006/relationships/image" Target="../media/image14.png"/><Relationship Id="rId15" Type="http://schemas.openxmlformats.org/officeDocument/2006/relationships/image" Target="../media/image13.png"/><Relationship Id="rId14" Type="http://schemas.openxmlformats.org/officeDocument/2006/relationships/image" Target="../media/image12.png"/><Relationship Id="rId13" Type="http://schemas.openxmlformats.org/officeDocument/2006/relationships/image" Target="../media/image11.png"/><Relationship Id="rId12" Type="http://schemas.openxmlformats.org/officeDocument/2006/relationships/image" Target="../media/image28.png"/><Relationship Id="rId11" Type="http://schemas.openxmlformats.org/officeDocument/2006/relationships/image" Target="../media/image41.jpeg"/><Relationship Id="rId10" Type="http://schemas.openxmlformats.org/officeDocument/2006/relationships/image" Target="../media/image40.jpeg"/><Relationship Id="rId1" Type="http://schemas.openxmlformats.org/officeDocument/2006/relationships/image" Target="../media/image22.jpeg"/></Relationships>
</file>

<file path=ppt/slides/_rels/slide9.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28.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jpeg"/><Relationship Id="rId2" Type="http://schemas.openxmlformats.org/officeDocument/2006/relationships/image" Target="../media/image23.png"/><Relationship Id="rId13" Type="http://schemas.openxmlformats.org/officeDocument/2006/relationships/notesSlide" Target="../notesSlides/notesSlide9.xml"/><Relationship Id="rId12" Type="http://schemas.openxmlformats.org/officeDocument/2006/relationships/slideLayout" Target="../slideLayouts/slideLayout2.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15008" b="8142"/>
          <a:stretch>
            <a:fillRect/>
          </a:stretch>
        </p:blipFill>
        <p:spPr>
          <a:xfrm>
            <a:off x="-2" y="558362"/>
            <a:ext cx="5828731" cy="6299638"/>
          </a:xfrm>
          <a:prstGeom prst="rect">
            <a:avLst/>
          </a:prstGeom>
        </p:spPr>
      </p:pic>
      <p:sp>
        <p:nvSpPr>
          <p:cNvPr id="11" name="Rectangle 13"/>
          <p:cNvSpPr txBox="1">
            <a:spLocks noChangeArrowheads="1"/>
          </p:cNvSpPr>
          <p:nvPr/>
        </p:nvSpPr>
        <p:spPr>
          <a:xfrm>
            <a:off x="5789215" y="1128779"/>
            <a:ext cx="5163374" cy="1412426"/>
          </a:xfrm>
          <a:prstGeom prst="rect">
            <a:avLst/>
          </a:prstGeom>
        </p:spPr>
        <p:txBody>
          <a:bodyPr vert="horz" lIns="91440" tIns="45720" rIns="4572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6000" dirty="0">
                <a:solidFill>
                  <a:srgbClr val="33CC33"/>
                </a:solidFill>
                <a:latin typeface="方正大黑简体" panose="02010601030101010101" pitchFamily="2" charset="-122"/>
                <a:ea typeface="方正大黑简体" panose="02010601030101010101" pitchFamily="2" charset="-122"/>
                <a:sym typeface="FZXiQian-M15S"/>
              </a:rPr>
              <a:t>交通安全教育</a:t>
            </a:r>
            <a:endParaRPr lang="zh-CN" altLang="en-US" sz="6000" dirty="0">
              <a:solidFill>
                <a:srgbClr val="33CC33"/>
              </a:solidFill>
              <a:latin typeface="方正大黑简体" panose="02010601030101010101" pitchFamily="2" charset="-122"/>
              <a:ea typeface="方正大黑简体" panose="02010601030101010101" pitchFamily="2" charset="-122"/>
              <a:sym typeface="FZXiQian-M15S"/>
            </a:endParaRPr>
          </a:p>
        </p:txBody>
      </p:sp>
      <p:sp>
        <p:nvSpPr>
          <p:cNvPr id="12" name="Rectangle 13"/>
          <p:cNvSpPr txBox="1">
            <a:spLocks noChangeArrowheads="1"/>
          </p:cNvSpPr>
          <p:nvPr/>
        </p:nvSpPr>
        <p:spPr>
          <a:xfrm>
            <a:off x="6275457" y="2287776"/>
            <a:ext cx="4551798" cy="476131"/>
          </a:xfrm>
          <a:prstGeom prst="rect">
            <a:avLst/>
          </a:prstGeom>
        </p:spPr>
        <p:txBody>
          <a:bodyPr vert="horz" lIns="91440" tIns="45720" rIns="4572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solidFill>
                  <a:srgbClr val="FF5E74"/>
                </a:solidFill>
                <a:latin typeface="方正大黑简体" panose="02010601030101010101" pitchFamily="2" charset="-122"/>
                <a:ea typeface="方正大黑简体" panose="02010601030101010101" pitchFamily="2" charset="-122"/>
                <a:sym typeface="FZXiQian-M15S"/>
              </a:rPr>
              <a:t>祖国花朵 快乐成长  专题</a:t>
            </a:r>
            <a:r>
              <a:rPr lang="en-US" altLang="zh-CN" sz="2000" dirty="0">
                <a:solidFill>
                  <a:srgbClr val="FF5E74"/>
                </a:solidFill>
                <a:latin typeface="方正大黑简体" panose="02010601030101010101" pitchFamily="2" charset="-122"/>
                <a:ea typeface="方正大黑简体" panose="02010601030101010101" pitchFamily="2" charset="-122"/>
                <a:sym typeface="FZXiQian-M15S"/>
              </a:rPr>
              <a:t>PPT</a:t>
            </a:r>
            <a:r>
              <a:rPr lang="zh-CN" altLang="en-US" sz="2000" dirty="0">
                <a:solidFill>
                  <a:srgbClr val="FF5E74"/>
                </a:solidFill>
                <a:latin typeface="方正大黑简体" panose="02010601030101010101" pitchFamily="2" charset="-122"/>
                <a:ea typeface="方正大黑简体" panose="02010601030101010101" pitchFamily="2" charset="-122"/>
                <a:sym typeface="FZXiQian-M15S"/>
              </a:rPr>
              <a:t>模板</a:t>
            </a:r>
            <a:endParaRPr lang="zh-CN" altLang="en-US" sz="2000" dirty="0">
              <a:solidFill>
                <a:srgbClr val="FF5E74"/>
              </a:solidFill>
              <a:latin typeface="方正大黑简体" panose="02010601030101010101" pitchFamily="2" charset="-122"/>
              <a:ea typeface="方正大黑简体" panose="02010601030101010101" pitchFamily="2" charset="-122"/>
              <a:sym typeface="FZXiQian-M15S"/>
            </a:endParaRP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5471"/>
          <a:stretch>
            <a:fillRect/>
          </a:stretch>
        </p:blipFill>
        <p:spPr>
          <a:xfrm>
            <a:off x="-1" y="1203639"/>
            <a:ext cx="6720925" cy="541501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99525"/>
            <a:ext cx="11911013" cy="4058475"/>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92501">
            <a:off x="3831419" y="2533536"/>
            <a:ext cx="875371" cy="1048090"/>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36514">
            <a:off x="1535712" y="1058565"/>
            <a:ext cx="756252" cy="1061260"/>
          </a:xfrm>
          <a:prstGeom prst="rect">
            <a:avLst/>
          </a:prstGeom>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50" y="3139005"/>
            <a:ext cx="708025"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9307" y="2275374"/>
            <a:ext cx="844215" cy="204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21"/>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flipH="1">
            <a:off x="787939" y="3140968"/>
            <a:ext cx="4231463" cy="3517101"/>
          </a:xfrm>
          <a:prstGeom prst="rect">
            <a:avLst/>
          </a:prstGeom>
        </p:spPr>
      </p:pic>
      <p:pic>
        <p:nvPicPr>
          <p:cNvPr id="23" name="图片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27665" y="3307686"/>
            <a:ext cx="2579739" cy="3310971"/>
          </a:xfrm>
          <a:prstGeom prst="rect">
            <a:avLst/>
          </a:prstGeom>
        </p:spPr>
      </p:pic>
      <p:pic>
        <p:nvPicPr>
          <p:cNvPr id="20"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75707"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60951" y="3365021"/>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96407" y="360571"/>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ppt_x</p:attrName>
                                        </p:attrNameLst>
                                      </p:cBhvr>
                                      <p:tavLst>
                                        <p:tav tm="0">
                                          <p:val>
                                            <p:strVal val="#ppt_x"/>
                                          </p:val>
                                        </p:tav>
                                        <p:tav tm="100000">
                                          <p:val>
                                            <p:strVal val="#ppt_x"/>
                                          </p:val>
                                        </p:tav>
                                      </p:tavLst>
                                    </p:anim>
                                    <p:anim calcmode="lin" valueType="num">
                                      <p:cBhvr>
                                        <p:cTn id="14" dur="2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anim calcmode="lin" valueType="num">
                                      <p:cBhvr>
                                        <p:cTn id="18" dur="2000" fill="hold"/>
                                        <p:tgtEl>
                                          <p:spTgt spid="24"/>
                                        </p:tgtEl>
                                        <p:attrNameLst>
                                          <p:attrName>ppt_x</p:attrName>
                                        </p:attrNameLst>
                                      </p:cBhvr>
                                      <p:tavLst>
                                        <p:tav tm="0">
                                          <p:val>
                                            <p:strVal val="#ppt_x"/>
                                          </p:val>
                                        </p:tav>
                                        <p:tav tm="100000">
                                          <p:val>
                                            <p:strVal val="#ppt_x"/>
                                          </p:val>
                                        </p:tav>
                                      </p:tavLst>
                                    </p:anim>
                                    <p:anim calcmode="lin" valueType="num">
                                      <p:cBhvr>
                                        <p:cTn id="19" dur="2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anim calcmode="lin" valueType="num">
                                      <p:cBhvr>
                                        <p:cTn id="23" dur="2000" fill="hold"/>
                                        <p:tgtEl>
                                          <p:spTgt spid="25"/>
                                        </p:tgtEl>
                                        <p:attrNameLst>
                                          <p:attrName>ppt_x</p:attrName>
                                        </p:attrNameLst>
                                      </p:cBhvr>
                                      <p:tavLst>
                                        <p:tav tm="0">
                                          <p:val>
                                            <p:strVal val="#ppt_x"/>
                                          </p:val>
                                        </p:tav>
                                        <p:tav tm="100000">
                                          <p:val>
                                            <p:strVal val="#ppt_x"/>
                                          </p:val>
                                        </p:tav>
                                      </p:tavLst>
                                    </p:anim>
                                    <p:anim calcmode="lin" valueType="num">
                                      <p:cBhvr>
                                        <p:cTn id="24" dur="2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ppt_x</p:attrName>
                                        </p:attrNameLst>
                                      </p:cBhvr>
                                      <p:tavLst>
                                        <p:tav tm="0">
                                          <p:val>
                                            <p:strVal val="#ppt_x-#ppt_w*1.125000"/>
                                          </p:val>
                                        </p:tav>
                                        <p:tav tm="100000">
                                          <p:val>
                                            <p:strVal val="#ppt_x"/>
                                          </p:val>
                                        </p:tav>
                                      </p:tavLst>
                                    </p:anim>
                                    <p:animEffect transition="in" filter="wipe(right)">
                                      <p:cBhvr>
                                        <p:cTn id="33" dur="500"/>
                                        <p:tgtEl>
                                          <p:spTgt spid="2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p:cTn id="37" dur="500" fill="hold"/>
                                        <p:tgtEl>
                                          <p:spTgt spid="1028"/>
                                        </p:tgtEl>
                                        <p:attrNameLst>
                                          <p:attrName>ppt_w</p:attrName>
                                        </p:attrNameLst>
                                      </p:cBhvr>
                                      <p:tavLst>
                                        <p:tav tm="0">
                                          <p:val>
                                            <p:fltVal val="0"/>
                                          </p:val>
                                        </p:tav>
                                        <p:tav tm="100000">
                                          <p:val>
                                            <p:strVal val="#ppt_w"/>
                                          </p:val>
                                        </p:tav>
                                      </p:tavLst>
                                    </p:anim>
                                    <p:anim calcmode="lin" valueType="num">
                                      <p:cBhvr>
                                        <p:cTn id="38" dur="500" fill="hold"/>
                                        <p:tgtEl>
                                          <p:spTgt spid="1028"/>
                                        </p:tgtEl>
                                        <p:attrNameLst>
                                          <p:attrName>ppt_h</p:attrName>
                                        </p:attrNameLst>
                                      </p:cBhvr>
                                      <p:tavLst>
                                        <p:tav tm="0">
                                          <p:val>
                                            <p:fltVal val="0"/>
                                          </p:val>
                                        </p:tav>
                                        <p:tav tm="100000">
                                          <p:val>
                                            <p:strVal val="#ppt_h"/>
                                          </p:val>
                                        </p:tav>
                                      </p:tavLst>
                                    </p:anim>
                                    <p:animEffect transition="in" filter="fade">
                                      <p:cBhvr>
                                        <p:cTn id="39" dur="500"/>
                                        <p:tgtEl>
                                          <p:spTgt spid="1028"/>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1000"/>
                                        <p:tgtEl>
                                          <p:spTgt spid="1027"/>
                                        </p:tgtEl>
                                      </p:cBhvr>
                                    </p:animEffect>
                                    <p:anim calcmode="lin" valueType="num">
                                      <p:cBhvr>
                                        <p:cTn id="44" dur="1000" fill="hold"/>
                                        <p:tgtEl>
                                          <p:spTgt spid="1027"/>
                                        </p:tgtEl>
                                        <p:attrNameLst>
                                          <p:attrName>ppt_x</p:attrName>
                                        </p:attrNameLst>
                                      </p:cBhvr>
                                      <p:tavLst>
                                        <p:tav tm="0">
                                          <p:val>
                                            <p:strVal val="#ppt_x"/>
                                          </p:val>
                                        </p:tav>
                                        <p:tav tm="100000">
                                          <p:val>
                                            <p:strVal val="#ppt_x"/>
                                          </p:val>
                                        </p:tav>
                                      </p:tavLst>
                                    </p:anim>
                                    <p:anim calcmode="lin" valueType="num">
                                      <p:cBhvr>
                                        <p:cTn id="45" dur="1000" fill="hold"/>
                                        <p:tgtEl>
                                          <p:spTgt spid="1027"/>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par>
                          <p:cTn id="63" fill="hold">
                            <p:stCondLst>
                              <p:cond delay="6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anim calcmode="lin" valueType="num">
                                      <p:cBhvr>
                                        <p:cTn id="6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1"/>
                                        </p:tgtEl>
                                      </p:cBhvr>
                                    </p:animEffect>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childTnLst>
                          </p:cTn>
                        </p:par>
                        <p:par>
                          <p:cTn id="77" fill="hold">
                            <p:stCondLst>
                              <p:cond delay="5750"/>
                            </p:stCondLst>
                            <p:childTnLst>
                              <p:par>
                                <p:cTn id="78" presetID="31" presetClass="entr" presetSubtype="0"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par>
                          <p:cTn id="84" fill="hold">
                            <p:stCondLst>
                              <p:cond delay="6750"/>
                            </p:stCondLst>
                            <p:childTnLst>
                              <p:par>
                                <p:cTn id="85" presetID="26" presetClass="emph" presetSubtype="0" fill="hold" grpId="1" nodeType="afterEffect">
                                  <p:stCondLst>
                                    <p:cond delay="0"/>
                                  </p:stCondLst>
                                  <p:iterate type="lt">
                                    <p:tmPct val="0"/>
                                  </p:iterate>
                                  <p:childTnLst>
                                    <p:animEffect transition="out" filter="fade">
                                      <p:cBhvr>
                                        <p:cTn id="86" dur="500" tmFilter="0, 0; .2, .5; .8, .5; 1, 0"/>
                                        <p:tgtEl>
                                          <p:spTgt spid="11"/>
                                        </p:tgtEl>
                                      </p:cBhvr>
                                    </p:animEffect>
                                    <p:animScale>
                                      <p:cBhvr>
                                        <p:cTn id="87" dur="250" autoRev="1" fill="hold"/>
                                        <p:tgtEl>
                                          <p:spTgt spid="11"/>
                                        </p:tgtEl>
                                      </p:cBhvr>
                                      <p:by x="105000" y="105000"/>
                                    </p:animScale>
                                  </p:childTnLst>
                                </p:cTn>
                              </p:par>
                            </p:childTnLst>
                          </p:cTn>
                        </p:par>
                        <p:par>
                          <p:cTn id="88" fill="hold">
                            <p:stCondLst>
                              <p:cond delay="7250"/>
                            </p:stCondLst>
                            <p:childTnLst>
                              <p:par>
                                <p:cTn id="89" presetID="32" presetClass="emph" presetSubtype="0" fill="hold" nodeType="afterEffect">
                                  <p:stCondLst>
                                    <p:cond delay="0"/>
                                  </p:stCondLst>
                                  <p:childTnLst>
                                    <p:animRot by="120000">
                                      <p:cBhvr>
                                        <p:cTn id="90" dur="100" fill="hold">
                                          <p:stCondLst>
                                            <p:cond delay="0"/>
                                          </p:stCondLst>
                                        </p:cTn>
                                        <p:tgtEl>
                                          <p:spTgt spid="23"/>
                                        </p:tgtEl>
                                        <p:attrNameLst>
                                          <p:attrName>r</p:attrName>
                                        </p:attrNameLst>
                                      </p:cBhvr>
                                    </p:animRot>
                                    <p:animRot by="-240000">
                                      <p:cBhvr>
                                        <p:cTn id="91" dur="200" fill="hold">
                                          <p:stCondLst>
                                            <p:cond delay="200"/>
                                          </p:stCondLst>
                                        </p:cTn>
                                        <p:tgtEl>
                                          <p:spTgt spid="23"/>
                                        </p:tgtEl>
                                        <p:attrNameLst>
                                          <p:attrName>r</p:attrName>
                                        </p:attrNameLst>
                                      </p:cBhvr>
                                    </p:animRot>
                                    <p:animRot by="240000">
                                      <p:cBhvr>
                                        <p:cTn id="92" dur="200" fill="hold">
                                          <p:stCondLst>
                                            <p:cond delay="400"/>
                                          </p:stCondLst>
                                        </p:cTn>
                                        <p:tgtEl>
                                          <p:spTgt spid="23"/>
                                        </p:tgtEl>
                                        <p:attrNameLst>
                                          <p:attrName>r</p:attrName>
                                        </p:attrNameLst>
                                      </p:cBhvr>
                                    </p:animRot>
                                    <p:animRot by="-240000">
                                      <p:cBhvr>
                                        <p:cTn id="93" dur="200" fill="hold">
                                          <p:stCondLst>
                                            <p:cond delay="600"/>
                                          </p:stCondLst>
                                        </p:cTn>
                                        <p:tgtEl>
                                          <p:spTgt spid="23"/>
                                        </p:tgtEl>
                                        <p:attrNameLst>
                                          <p:attrName>r</p:attrName>
                                        </p:attrNameLst>
                                      </p:cBhvr>
                                    </p:animRot>
                                    <p:animRot by="120000">
                                      <p:cBhvr>
                                        <p:cTn id="94" dur="200" fill="hold">
                                          <p:stCondLst>
                                            <p:cond delay="800"/>
                                          </p:stCondLst>
                                        </p:cTn>
                                        <p:tgtEl>
                                          <p:spTgt spid="23"/>
                                        </p:tgtEl>
                                        <p:attrNameLst>
                                          <p:attrName>r</p:attrName>
                                        </p:attrNameLst>
                                      </p:cBhvr>
                                    </p:animRot>
                                  </p:childTnLst>
                                </p:cTn>
                              </p:par>
                            </p:childTnLst>
                          </p:cTn>
                        </p:par>
                        <p:par>
                          <p:cTn id="95" fill="hold">
                            <p:stCondLst>
                              <p:cond delay="8250"/>
                            </p:stCondLst>
                            <p:childTnLst>
                              <p:par>
                                <p:cTn id="96" presetID="6" presetClass="emph" presetSubtype="0" fill="hold" nodeType="afterEffect">
                                  <p:stCondLst>
                                    <p:cond delay="0"/>
                                  </p:stCondLst>
                                  <p:childTnLst>
                                    <p:animScale>
                                      <p:cBhvr>
                                        <p:cTn id="97"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55306" y="476672"/>
            <a:ext cx="3791423"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不要在道路上嬉戏打闹</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1" name="Picture 4"/>
          <p:cNvPicPr>
            <a:picLocks noChangeAspect="1"/>
          </p:cNvPicPr>
          <p:nvPr/>
        </p:nvPicPr>
        <p:blipFill>
          <a:blip r:embed="rId3"/>
          <a:srcRect/>
          <a:stretch>
            <a:fillRect/>
          </a:stretch>
        </p:blipFill>
        <p:spPr bwMode="auto">
          <a:xfrm>
            <a:off x="6315546" y="1364586"/>
            <a:ext cx="4356525" cy="354126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6"/>
          <p:cNvPicPr>
            <a:picLocks noChangeAspect="1"/>
          </p:cNvPicPr>
          <p:nvPr/>
        </p:nvPicPr>
        <p:blipFill>
          <a:blip r:embed="rId4"/>
          <a:srcRect/>
          <a:stretch>
            <a:fillRect/>
          </a:stretch>
        </p:blipFill>
        <p:spPr bwMode="auto">
          <a:xfrm>
            <a:off x="1298178" y="1841296"/>
            <a:ext cx="4511204" cy="339994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2" name="Picture 4" descr="C:\Users\Administrator\Desktop\Wooden Billboards2 [转换]-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1210" y="4173400"/>
            <a:ext cx="2304287" cy="27133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633242" y="4779571"/>
            <a:ext cx="1620221" cy="923330"/>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不要</a:t>
            </a:r>
            <a:r>
              <a:rPr lang="zh-CN" altLang="zh-CN" b="1" dirty="0">
                <a:latin typeface="微软雅黑" panose="020B0503020204020204" pitchFamily="34" charset="-122"/>
                <a:ea typeface="微软雅黑" panose="020B0503020204020204" pitchFamily="34" charset="-122"/>
              </a:rPr>
              <a:t>在车行道内坐卧、停留、</a:t>
            </a:r>
            <a:r>
              <a:rPr lang="zh-CN" altLang="en-US" b="1" dirty="0">
                <a:latin typeface="微软雅黑" panose="020B0503020204020204" pitchFamily="34" charset="-122"/>
                <a:ea typeface="微软雅黑" panose="020B0503020204020204" pitchFamily="34" charset="-122"/>
              </a:rPr>
              <a:t>嬉戏打闹。</a:t>
            </a:r>
            <a:endParaRPr lang="zh-CN" altLang="en-US" b="1" dirty="0">
              <a:latin typeface="微软雅黑" panose="020B0503020204020204" pitchFamily="34" charset="-122"/>
              <a:ea typeface="微软雅黑" panose="020B0503020204020204" pitchFamily="34" charset="-122"/>
            </a:endParaRPr>
          </a:p>
        </p:txBody>
      </p:sp>
      <p:pic>
        <p:nvPicPr>
          <p:cNvPr id="1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ppt_x</p:attrName>
                                        </p:attrNameLst>
                                      </p:cBhvr>
                                      <p:tavLst>
                                        <p:tav tm="0">
                                          <p:val>
                                            <p:strVal val="#ppt_x"/>
                                          </p:val>
                                        </p:tav>
                                        <p:tav tm="100000">
                                          <p:val>
                                            <p:strVal val="#ppt_x"/>
                                          </p:val>
                                        </p:tav>
                                      </p:tavLst>
                                    </p:anim>
                                    <p:anim calcmode="lin" valueType="num">
                                      <p:cBhvr>
                                        <p:cTn id="14" dur="2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ppt_x</p:attrName>
                                        </p:attrNameLst>
                                      </p:cBhvr>
                                      <p:tavLst>
                                        <p:tav tm="0">
                                          <p:val>
                                            <p:strVal val="#ppt_x"/>
                                          </p:val>
                                        </p:tav>
                                        <p:tav tm="100000">
                                          <p:val>
                                            <p:strVal val="#ppt_x"/>
                                          </p:val>
                                        </p:tav>
                                      </p:tavLst>
                                    </p:anim>
                                    <p:anim calcmode="lin" valueType="num">
                                      <p:cBhvr>
                                        <p:cTn id="19" dur="2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anim calcmode="lin" valueType="num">
                                      <p:cBhvr>
                                        <p:cTn id="23" dur="2000" fill="hold"/>
                                        <p:tgtEl>
                                          <p:spTgt spid="18"/>
                                        </p:tgtEl>
                                        <p:attrNameLst>
                                          <p:attrName>ppt_x</p:attrName>
                                        </p:attrNameLst>
                                      </p:cBhvr>
                                      <p:tavLst>
                                        <p:tav tm="0">
                                          <p:val>
                                            <p:strVal val="#ppt_x"/>
                                          </p:val>
                                        </p:tav>
                                        <p:tav tm="100000">
                                          <p:val>
                                            <p:strVal val="#ppt_x"/>
                                          </p:val>
                                        </p:tav>
                                      </p:tavLst>
                                    </p:anim>
                                    <p:anim calcmode="lin" valueType="num">
                                      <p:cBhvr>
                                        <p:cTn id="24" dur="20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7172"/>
                                        </p:tgtEl>
                                        <p:attrNameLst>
                                          <p:attrName>style.visibility</p:attrName>
                                        </p:attrNameLst>
                                      </p:cBhvr>
                                      <p:to>
                                        <p:strVal val="visible"/>
                                      </p:to>
                                    </p:set>
                                    <p:animEffect transition="in" filter="fade">
                                      <p:cBhvr>
                                        <p:cTn id="46" dur="1000"/>
                                        <p:tgtEl>
                                          <p:spTgt spid="7172"/>
                                        </p:tgtEl>
                                      </p:cBhvr>
                                    </p:animEffect>
                                    <p:anim calcmode="lin" valueType="num">
                                      <p:cBhvr>
                                        <p:cTn id="47" dur="1000" fill="hold"/>
                                        <p:tgtEl>
                                          <p:spTgt spid="7172"/>
                                        </p:tgtEl>
                                        <p:attrNameLst>
                                          <p:attrName>ppt_x</p:attrName>
                                        </p:attrNameLst>
                                      </p:cBhvr>
                                      <p:tavLst>
                                        <p:tav tm="0">
                                          <p:val>
                                            <p:strVal val="#ppt_x"/>
                                          </p:val>
                                        </p:tav>
                                        <p:tav tm="100000">
                                          <p:val>
                                            <p:strVal val="#ppt_x"/>
                                          </p:val>
                                        </p:tav>
                                      </p:tavLst>
                                    </p:anim>
                                    <p:anim calcmode="lin" valueType="num">
                                      <p:cBhvr>
                                        <p:cTn id="48" dur="1000" fill="hold"/>
                                        <p:tgtEl>
                                          <p:spTgt spid="717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4"/>
                                        </p:tgtEl>
                                        <p:attrNameLst>
                                          <p:attrName>ppt_y</p:attrName>
                                        </p:attrNameLst>
                                      </p:cBhvr>
                                      <p:tavLst>
                                        <p:tav tm="0">
                                          <p:val>
                                            <p:strVal val="#ppt_y"/>
                                          </p:val>
                                        </p:tav>
                                        <p:tav tm="100000">
                                          <p:val>
                                            <p:strVal val="#ppt_y"/>
                                          </p:val>
                                        </p:tav>
                                      </p:tavLst>
                                    </p:anim>
                                    <p:anim calcmode="lin" valueType="num">
                                      <p:cBhvr>
                                        <p:cTn id="5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4"/>
                                        </p:tgtEl>
                                      </p:cBhvr>
                                    </p:animEffect>
                                  </p:childTnLst>
                                </p:cTn>
                              </p:par>
                            </p:childTnLst>
                          </p:cTn>
                        </p:par>
                        <p:par>
                          <p:cTn id="57" fill="hold">
                            <p:stCondLst>
                              <p:cond delay="3849"/>
                            </p:stCondLst>
                            <p:childTnLst>
                              <p:par>
                                <p:cTn id="58" presetID="32" presetClass="emph" presetSubtype="0" fill="hold" nodeType="afterEffect">
                                  <p:stCondLst>
                                    <p:cond delay="0"/>
                                  </p:stCondLst>
                                  <p:childTnLst>
                                    <p:animRot by="120000">
                                      <p:cBhvr>
                                        <p:cTn id="59" dur="100" fill="hold">
                                          <p:stCondLst>
                                            <p:cond delay="0"/>
                                          </p:stCondLst>
                                        </p:cTn>
                                        <p:tgtEl>
                                          <p:spTgt spid="12"/>
                                        </p:tgtEl>
                                        <p:attrNameLst>
                                          <p:attrName>r</p:attrName>
                                        </p:attrNameLst>
                                      </p:cBhvr>
                                    </p:animRot>
                                    <p:animRot by="-240000">
                                      <p:cBhvr>
                                        <p:cTn id="60" dur="200" fill="hold">
                                          <p:stCondLst>
                                            <p:cond delay="200"/>
                                          </p:stCondLst>
                                        </p:cTn>
                                        <p:tgtEl>
                                          <p:spTgt spid="12"/>
                                        </p:tgtEl>
                                        <p:attrNameLst>
                                          <p:attrName>r</p:attrName>
                                        </p:attrNameLst>
                                      </p:cBhvr>
                                    </p:animRot>
                                    <p:animRot by="240000">
                                      <p:cBhvr>
                                        <p:cTn id="61" dur="200" fill="hold">
                                          <p:stCondLst>
                                            <p:cond delay="400"/>
                                          </p:stCondLst>
                                        </p:cTn>
                                        <p:tgtEl>
                                          <p:spTgt spid="12"/>
                                        </p:tgtEl>
                                        <p:attrNameLst>
                                          <p:attrName>r</p:attrName>
                                        </p:attrNameLst>
                                      </p:cBhvr>
                                    </p:animRot>
                                    <p:animRot by="-240000">
                                      <p:cBhvr>
                                        <p:cTn id="62" dur="200" fill="hold">
                                          <p:stCondLst>
                                            <p:cond delay="600"/>
                                          </p:stCondLst>
                                        </p:cTn>
                                        <p:tgtEl>
                                          <p:spTgt spid="12"/>
                                        </p:tgtEl>
                                        <p:attrNameLst>
                                          <p:attrName>r</p:attrName>
                                        </p:attrNameLst>
                                      </p:cBhvr>
                                    </p:animRot>
                                    <p:animRot by="120000">
                                      <p:cBhvr>
                                        <p:cTn id="63" dur="200" fill="hold">
                                          <p:stCondLst>
                                            <p:cond delay="800"/>
                                          </p:stCondLst>
                                        </p:cTn>
                                        <p:tgtEl>
                                          <p:spTgt spid="12"/>
                                        </p:tgtEl>
                                        <p:attrNameLst>
                                          <p:attrName>r</p:attrName>
                                        </p:attrNameLst>
                                      </p:cBhvr>
                                    </p:animRot>
                                  </p:childTnLst>
                                </p:cTn>
                              </p:par>
                              <p:par>
                                <p:cTn id="64" presetID="32" presetClass="emph" presetSubtype="0" fill="hold" nodeType="withEffect">
                                  <p:stCondLst>
                                    <p:cond delay="0"/>
                                  </p:stCondLst>
                                  <p:childTnLst>
                                    <p:animRot by="120000">
                                      <p:cBhvr>
                                        <p:cTn id="65" dur="100" fill="hold">
                                          <p:stCondLst>
                                            <p:cond delay="0"/>
                                          </p:stCondLst>
                                        </p:cTn>
                                        <p:tgtEl>
                                          <p:spTgt spid="11"/>
                                        </p:tgtEl>
                                        <p:attrNameLst>
                                          <p:attrName>r</p:attrName>
                                        </p:attrNameLst>
                                      </p:cBhvr>
                                    </p:animRot>
                                    <p:animRot by="-240000">
                                      <p:cBhvr>
                                        <p:cTn id="66" dur="200" fill="hold">
                                          <p:stCondLst>
                                            <p:cond delay="200"/>
                                          </p:stCondLst>
                                        </p:cTn>
                                        <p:tgtEl>
                                          <p:spTgt spid="11"/>
                                        </p:tgtEl>
                                        <p:attrNameLst>
                                          <p:attrName>r</p:attrName>
                                        </p:attrNameLst>
                                      </p:cBhvr>
                                    </p:animRot>
                                    <p:animRot by="240000">
                                      <p:cBhvr>
                                        <p:cTn id="67" dur="200" fill="hold">
                                          <p:stCondLst>
                                            <p:cond delay="400"/>
                                          </p:stCondLst>
                                        </p:cTn>
                                        <p:tgtEl>
                                          <p:spTgt spid="11"/>
                                        </p:tgtEl>
                                        <p:attrNameLst>
                                          <p:attrName>r</p:attrName>
                                        </p:attrNameLst>
                                      </p:cBhvr>
                                    </p:animRot>
                                    <p:animRot by="-240000">
                                      <p:cBhvr>
                                        <p:cTn id="68" dur="200" fill="hold">
                                          <p:stCondLst>
                                            <p:cond delay="600"/>
                                          </p:stCondLst>
                                        </p:cTn>
                                        <p:tgtEl>
                                          <p:spTgt spid="11"/>
                                        </p:tgtEl>
                                        <p:attrNameLst>
                                          <p:attrName>r</p:attrName>
                                        </p:attrNameLst>
                                      </p:cBhvr>
                                    </p:animRot>
                                    <p:animRot by="120000">
                                      <p:cBhvr>
                                        <p:cTn id="69"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396967" y="476672"/>
            <a:ext cx="3430747"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过马路要遵守信号灯</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7146" t="1476"/>
          <a:stretch>
            <a:fillRect/>
          </a:stretch>
        </p:blipFill>
        <p:spPr bwMode="auto">
          <a:xfrm rot="21360001">
            <a:off x="3709143" y="1420782"/>
            <a:ext cx="4483100" cy="35623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1"/>
          <p:cNvPicPr>
            <a:picLocks noChangeAspect="1"/>
          </p:cNvPicPr>
          <p:nvPr/>
        </p:nvPicPr>
        <p:blipFill>
          <a:blip r:embed="rId4"/>
          <a:srcRect/>
          <a:stretch>
            <a:fillRect/>
          </a:stretch>
        </p:blipFill>
        <p:spPr bwMode="auto">
          <a:xfrm rot="21134801">
            <a:off x="8501503" y="1011767"/>
            <a:ext cx="3184525" cy="2557463"/>
          </a:xfrm>
          <a:prstGeom prst="ellipse">
            <a:avLst/>
          </a:prstGeom>
          <a:ln>
            <a:noFill/>
          </a:ln>
          <a:effectLst>
            <a:softEdge rad="112500"/>
          </a:effectLst>
        </p:spPr>
      </p:pic>
      <p:pic>
        <p:nvPicPr>
          <p:cNvPr id="15" name="Picture 12"/>
          <p:cNvPicPr>
            <a:picLocks noChangeAspect="1"/>
          </p:cNvPicPr>
          <p:nvPr/>
        </p:nvPicPr>
        <p:blipFill>
          <a:blip r:embed="rId5"/>
          <a:srcRect/>
          <a:stretch>
            <a:fillRect/>
          </a:stretch>
        </p:blipFill>
        <p:spPr bwMode="auto">
          <a:xfrm rot="367405">
            <a:off x="36638" y="1943437"/>
            <a:ext cx="3413125" cy="2667000"/>
          </a:xfrm>
          <a:prstGeom prst="ellipse">
            <a:avLst/>
          </a:prstGeom>
          <a:ln>
            <a:noFill/>
          </a:ln>
          <a:effectLst>
            <a:softEdge rad="112500"/>
          </a:effectLst>
        </p:spPr>
      </p:pic>
      <p:pic>
        <p:nvPicPr>
          <p:cNvPr id="16"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4139" y="3510209"/>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763818" y="4077072"/>
            <a:ext cx="2304256"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绿灯亮时，准许行人通过人行横道；红灯亮时，禁止行人进入人行横道。</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p:txBody>
      </p:sp>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ppt_x</p:attrName>
                                        </p:attrNameLst>
                                      </p:cBhvr>
                                      <p:tavLst>
                                        <p:tav tm="0">
                                          <p:val>
                                            <p:strVal val="#ppt_x"/>
                                          </p:val>
                                        </p:tav>
                                        <p:tav tm="100000">
                                          <p:val>
                                            <p:strVal val="#ppt_x"/>
                                          </p:val>
                                        </p:tav>
                                      </p:tavLst>
                                    </p:anim>
                                    <p:anim calcmode="lin" valueType="num">
                                      <p:cBhvr>
                                        <p:cTn id="14" dur="2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ppt_x</p:attrName>
                                        </p:attrNameLst>
                                      </p:cBhvr>
                                      <p:tavLst>
                                        <p:tav tm="0">
                                          <p:val>
                                            <p:strVal val="#ppt_x"/>
                                          </p:val>
                                        </p:tav>
                                        <p:tav tm="100000">
                                          <p:val>
                                            <p:strVal val="#ppt_x"/>
                                          </p:val>
                                        </p:tav>
                                      </p:tavLst>
                                    </p:anim>
                                    <p:anim calcmode="lin" valueType="num">
                                      <p:cBhvr>
                                        <p:cTn id="19" dur="2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anim calcmode="lin" valueType="num">
                                      <p:cBhvr>
                                        <p:cTn id="23" dur="2000" fill="hold"/>
                                        <p:tgtEl>
                                          <p:spTgt spid="20"/>
                                        </p:tgtEl>
                                        <p:attrNameLst>
                                          <p:attrName>ppt_x</p:attrName>
                                        </p:attrNameLst>
                                      </p:cBhvr>
                                      <p:tavLst>
                                        <p:tav tm="0">
                                          <p:val>
                                            <p:strVal val="#ppt_x"/>
                                          </p:val>
                                        </p:tav>
                                        <p:tav tm="100000">
                                          <p:val>
                                            <p:strVal val="#ppt_x"/>
                                          </p:val>
                                        </p:tav>
                                      </p:tavLst>
                                    </p:anim>
                                    <p:anim calcmode="lin" valueType="num">
                                      <p:cBhvr>
                                        <p:cTn id="24" dur="2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4000"/>
                            </p:stCondLst>
                            <p:childTnLst>
                              <p:par>
                                <p:cTn id="45" presetID="31"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5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8"/>
                                        </p:tgtEl>
                                        <p:attrNameLst>
                                          <p:attrName>ppt_y</p:attrName>
                                        </p:attrNameLst>
                                      </p:cBhvr>
                                      <p:tavLst>
                                        <p:tav tm="0">
                                          <p:val>
                                            <p:strVal val="#ppt_y"/>
                                          </p:val>
                                        </p:tav>
                                        <p:tav tm="100000">
                                          <p:val>
                                            <p:strVal val="#ppt_y"/>
                                          </p:val>
                                        </p:tav>
                                      </p:tavLst>
                                    </p:anim>
                                    <p:anim calcmode="lin" valueType="num">
                                      <p:cBhvr>
                                        <p:cTn id="6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8"/>
                                        </p:tgtEl>
                                      </p:cBhvr>
                                    </p:animEffect>
                                  </p:childTnLst>
                                </p:cTn>
                              </p:par>
                            </p:childTnLst>
                          </p:cTn>
                        </p:par>
                        <p:par>
                          <p:cTn id="65" fill="hold">
                            <p:stCondLst>
                              <p:cond delay="5550"/>
                            </p:stCondLst>
                            <p:childTnLst>
                              <p:par>
                                <p:cTn id="66" presetID="26" presetClass="emph" presetSubtype="0" fill="hold" nodeType="afterEffect">
                                  <p:stCondLst>
                                    <p:cond delay="0"/>
                                  </p:stCondLst>
                                  <p:childTnLst>
                                    <p:animEffect transition="out" filter="fade">
                                      <p:cBhvr>
                                        <p:cTn id="67" dur="500" tmFilter="0, 0; .2, .5; .8, .5; 1, 0"/>
                                        <p:tgtEl>
                                          <p:spTgt spid="15"/>
                                        </p:tgtEl>
                                      </p:cBhvr>
                                    </p:animEffect>
                                    <p:animScale>
                                      <p:cBhvr>
                                        <p:cTn id="68" dur="250" autoRev="1" fill="hold"/>
                                        <p:tgtEl>
                                          <p:spTgt spid="15"/>
                                        </p:tgtEl>
                                      </p:cBhvr>
                                      <p:by x="105000" y="105000"/>
                                    </p:animScale>
                                  </p:childTnLst>
                                </p:cTn>
                              </p:par>
                              <p:par>
                                <p:cTn id="69" presetID="26" presetClass="emph" presetSubtype="0" fill="hold" nodeType="withEffect">
                                  <p:stCondLst>
                                    <p:cond delay="0"/>
                                  </p:stCondLst>
                                  <p:childTnLst>
                                    <p:animEffect transition="out" filter="fade">
                                      <p:cBhvr>
                                        <p:cTn id="70" dur="500" tmFilter="0, 0; .2, .5; .8, .5; 1, 0"/>
                                        <p:tgtEl>
                                          <p:spTgt spid="10"/>
                                        </p:tgtEl>
                                      </p:cBhvr>
                                    </p:animEffect>
                                    <p:animScale>
                                      <p:cBhvr>
                                        <p:cTn id="71" dur="250" autoRev="1" fill="hold"/>
                                        <p:tgtEl>
                                          <p:spTgt spid="1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13"/>
                                        </p:tgtEl>
                                      </p:cBhvr>
                                    </p:animEffect>
                                    <p:animScale>
                                      <p:cBhvr>
                                        <p:cTn id="7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8194" name="Picture 2" descr="C:\Users\Administrator\Desktop\可爱卡通手绘边框-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114" y="35693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235875"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82"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矩形 19"/>
          <p:cNvSpPr/>
          <p:nvPr/>
        </p:nvSpPr>
        <p:spPr>
          <a:xfrm>
            <a:off x="757600" y="907464"/>
            <a:ext cx="3180679" cy="1077218"/>
          </a:xfrm>
          <a:prstGeom prst="rect">
            <a:avLst/>
          </a:prstGeom>
        </p:spPr>
        <p:txBody>
          <a:bodyPr wrap="none">
            <a:spAutoFit/>
          </a:bodyPr>
          <a:lstStyle/>
          <a:p>
            <a:r>
              <a:rPr lang="zh-CN" altLang="en-US" sz="32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   小朋友你认识</a:t>
            </a:r>
            <a:endParaRPr lang="en-US" altLang="zh-CN" sz="32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a:p>
            <a:r>
              <a:rPr lang="zh-CN" altLang="en-US" sz="32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交通信号灯吗</a:t>
            </a:r>
            <a:r>
              <a:rPr lang="en-US" altLang="zh-CN" sz="32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a:t>
            </a:r>
            <a:endParaRPr lang="zh-CN" altLang="en-US" sz="32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978"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4"/>
          <p:cNvSpPr txBox="1">
            <a:spLocks noChangeArrowheads="1"/>
          </p:cNvSpPr>
          <p:nvPr/>
        </p:nvSpPr>
        <p:spPr bwMode="auto">
          <a:xfrm>
            <a:off x="4133788" y="1484784"/>
            <a:ext cx="4075484"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3200" b="1" dirty="0"/>
              <a:t>     </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交通信号灯是交通信号中的重要组成部分，是道路交通的基本语言。交通信号灯由红灯</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表示禁止通行</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、绿灯</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表示允许通行</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、黄灯</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表示警示</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组成。分为：机动车信号灯、非机动车信号灯、人行横道信号灯、车道信号灯、方向指示信号灯、闪光警告信号灯、道路与铁路平面交叉道口信号灯。</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23" name="Picture 12" descr="x_c832800064_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5746" y="2922042"/>
            <a:ext cx="3316608" cy="3316608"/>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fade">
                                      <p:cBhvr>
                                        <p:cTn id="28" dur="1000"/>
                                        <p:tgtEl>
                                          <p:spTgt spid="8197"/>
                                        </p:tgtEl>
                                      </p:cBhvr>
                                    </p:animEffect>
                                    <p:anim calcmode="lin" valueType="num">
                                      <p:cBhvr>
                                        <p:cTn id="29" dur="1000" fill="hold"/>
                                        <p:tgtEl>
                                          <p:spTgt spid="8197"/>
                                        </p:tgtEl>
                                        <p:attrNameLst>
                                          <p:attrName>ppt_x</p:attrName>
                                        </p:attrNameLst>
                                      </p:cBhvr>
                                      <p:tavLst>
                                        <p:tav tm="0">
                                          <p:val>
                                            <p:strVal val="#ppt_x"/>
                                          </p:val>
                                        </p:tav>
                                        <p:tav tm="100000">
                                          <p:val>
                                            <p:strVal val="#ppt_x"/>
                                          </p:val>
                                        </p:tav>
                                      </p:tavLst>
                                    </p:anim>
                                    <p:anim calcmode="lin" valueType="num">
                                      <p:cBhvr>
                                        <p:cTn id="30" dur="1000" fill="hold"/>
                                        <p:tgtEl>
                                          <p:spTgt spid="8197"/>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4000"/>
                            </p:stCondLst>
                            <p:childTnLst>
                              <p:par>
                                <p:cTn id="44" presetID="26" presetClass="entr" presetSubtype="0" fill="hold" nodeType="afterEffect">
                                  <p:stCondLst>
                                    <p:cond delay="0"/>
                                  </p:stCondLst>
                                  <p:childTnLst>
                                    <p:set>
                                      <p:cBhvr>
                                        <p:cTn id="45" dur="1" fill="hold">
                                          <p:stCondLst>
                                            <p:cond delay="0"/>
                                          </p:stCondLst>
                                        </p:cTn>
                                        <p:tgtEl>
                                          <p:spTgt spid="8194"/>
                                        </p:tgtEl>
                                        <p:attrNameLst>
                                          <p:attrName>style.visibility</p:attrName>
                                        </p:attrNameLst>
                                      </p:cBhvr>
                                      <p:to>
                                        <p:strVal val="visible"/>
                                      </p:to>
                                    </p:set>
                                    <p:animEffect transition="in" filter="wipe(down)">
                                      <p:cBhvr>
                                        <p:cTn id="46" dur="580">
                                          <p:stCondLst>
                                            <p:cond delay="0"/>
                                          </p:stCondLst>
                                        </p:cTn>
                                        <p:tgtEl>
                                          <p:spTgt spid="8194"/>
                                        </p:tgtEl>
                                      </p:cBhvr>
                                    </p:animEffect>
                                    <p:anim calcmode="lin" valueType="num">
                                      <p:cBhvr>
                                        <p:cTn id="47"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52" dur="26">
                                          <p:stCondLst>
                                            <p:cond delay="650"/>
                                          </p:stCondLst>
                                        </p:cTn>
                                        <p:tgtEl>
                                          <p:spTgt spid="8194"/>
                                        </p:tgtEl>
                                      </p:cBhvr>
                                      <p:to x="100000" y="60000"/>
                                    </p:animScale>
                                    <p:animScale>
                                      <p:cBhvr>
                                        <p:cTn id="53" dur="166" decel="50000">
                                          <p:stCondLst>
                                            <p:cond delay="676"/>
                                          </p:stCondLst>
                                        </p:cTn>
                                        <p:tgtEl>
                                          <p:spTgt spid="8194"/>
                                        </p:tgtEl>
                                      </p:cBhvr>
                                      <p:to x="100000" y="100000"/>
                                    </p:animScale>
                                    <p:animScale>
                                      <p:cBhvr>
                                        <p:cTn id="54" dur="26">
                                          <p:stCondLst>
                                            <p:cond delay="1312"/>
                                          </p:stCondLst>
                                        </p:cTn>
                                        <p:tgtEl>
                                          <p:spTgt spid="8194"/>
                                        </p:tgtEl>
                                      </p:cBhvr>
                                      <p:to x="100000" y="80000"/>
                                    </p:animScale>
                                    <p:animScale>
                                      <p:cBhvr>
                                        <p:cTn id="55" dur="166" decel="50000">
                                          <p:stCondLst>
                                            <p:cond delay="1338"/>
                                          </p:stCondLst>
                                        </p:cTn>
                                        <p:tgtEl>
                                          <p:spTgt spid="8194"/>
                                        </p:tgtEl>
                                      </p:cBhvr>
                                      <p:to x="100000" y="100000"/>
                                    </p:animScale>
                                    <p:animScale>
                                      <p:cBhvr>
                                        <p:cTn id="56" dur="26">
                                          <p:stCondLst>
                                            <p:cond delay="1642"/>
                                          </p:stCondLst>
                                        </p:cTn>
                                        <p:tgtEl>
                                          <p:spTgt spid="8194"/>
                                        </p:tgtEl>
                                      </p:cBhvr>
                                      <p:to x="100000" y="90000"/>
                                    </p:animScale>
                                    <p:animScale>
                                      <p:cBhvr>
                                        <p:cTn id="57" dur="166" decel="50000">
                                          <p:stCondLst>
                                            <p:cond delay="1668"/>
                                          </p:stCondLst>
                                        </p:cTn>
                                        <p:tgtEl>
                                          <p:spTgt spid="8194"/>
                                        </p:tgtEl>
                                      </p:cBhvr>
                                      <p:to x="100000" y="100000"/>
                                    </p:animScale>
                                    <p:animScale>
                                      <p:cBhvr>
                                        <p:cTn id="58" dur="26">
                                          <p:stCondLst>
                                            <p:cond delay="1808"/>
                                          </p:stCondLst>
                                        </p:cTn>
                                        <p:tgtEl>
                                          <p:spTgt spid="8194"/>
                                        </p:tgtEl>
                                      </p:cBhvr>
                                      <p:to x="100000" y="95000"/>
                                    </p:animScale>
                                    <p:animScale>
                                      <p:cBhvr>
                                        <p:cTn id="59" dur="166" decel="50000">
                                          <p:stCondLst>
                                            <p:cond delay="1834"/>
                                          </p:stCondLst>
                                        </p:cTn>
                                        <p:tgtEl>
                                          <p:spTgt spid="8194"/>
                                        </p:tgtEl>
                                      </p:cBhvr>
                                      <p:to x="100000" y="100000"/>
                                    </p:animScale>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3" fill="hold" nodeType="afterEffect">
                                  <p:stCondLst>
                                    <p:cond delay="0"/>
                                  </p:stCondLst>
                                  <p:childTnLst>
                                    <p:set>
                                      <p:cBhvr>
                                        <p:cTn id="68" dur="1" fill="hold">
                                          <p:stCondLst>
                                            <p:cond delay="0"/>
                                          </p:stCondLst>
                                        </p:cTn>
                                        <p:tgtEl>
                                          <p:spTgt spid="8195"/>
                                        </p:tgtEl>
                                        <p:attrNameLst>
                                          <p:attrName>style.visibility</p:attrName>
                                        </p:attrNameLst>
                                      </p:cBhvr>
                                      <p:to>
                                        <p:strVal val="visible"/>
                                      </p:to>
                                    </p:set>
                                    <p:anim calcmode="lin" valueType="num">
                                      <p:cBhvr additive="base">
                                        <p:cTn id="69" dur="500" fill="hold"/>
                                        <p:tgtEl>
                                          <p:spTgt spid="8195"/>
                                        </p:tgtEl>
                                        <p:attrNameLst>
                                          <p:attrName>ppt_x</p:attrName>
                                        </p:attrNameLst>
                                      </p:cBhvr>
                                      <p:tavLst>
                                        <p:tav tm="0">
                                          <p:val>
                                            <p:strVal val="1+#ppt_w/2"/>
                                          </p:val>
                                        </p:tav>
                                        <p:tav tm="100000">
                                          <p:val>
                                            <p:strVal val="#ppt_x"/>
                                          </p:val>
                                        </p:tav>
                                      </p:tavLst>
                                    </p:anim>
                                    <p:anim calcmode="lin" valueType="num">
                                      <p:cBhvr additive="base">
                                        <p:cTn id="70" dur="500" fill="hold"/>
                                        <p:tgtEl>
                                          <p:spTgt spid="8195"/>
                                        </p:tgtEl>
                                        <p:attrNameLst>
                                          <p:attrName>ppt_y</p:attrName>
                                        </p:attrNameLst>
                                      </p:cBhvr>
                                      <p:tavLst>
                                        <p:tav tm="0">
                                          <p:val>
                                            <p:strVal val="0-#ppt_h/2"/>
                                          </p:val>
                                        </p:tav>
                                        <p:tav tm="100000">
                                          <p:val>
                                            <p:strVal val="#ppt_y"/>
                                          </p:val>
                                        </p:tav>
                                      </p:tavLst>
                                    </p:anim>
                                  </p:childTnLst>
                                </p:cTn>
                              </p:par>
                            </p:childTnLst>
                          </p:cTn>
                        </p:par>
                        <p:par>
                          <p:cTn id="71" fill="hold">
                            <p:stCondLst>
                              <p:cond delay="7500"/>
                            </p:stCondLst>
                            <p:childTnLst>
                              <p:par>
                                <p:cTn id="72" presetID="42" presetClass="entr" presetSubtype="0"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8" presetClass="emph" presetSubtype="0" fill="hold" nodeType="afterEffect">
                                  <p:stCondLst>
                                    <p:cond delay="0"/>
                                  </p:stCondLst>
                                  <p:childTnLst>
                                    <p:animRot by="21600000">
                                      <p:cBhvr>
                                        <p:cTn id="79" dur="2000" fill="hold"/>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7" y="14981"/>
            <a:ext cx="11911299" cy="6857836"/>
          </a:xfrm>
          <a:prstGeom prst="rect">
            <a:avLst/>
          </a:prstGeom>
        </p:spPr>
      </p:pic>
      <p:sp>
        <p:nvSpPr>
          <p:cNvPr id="5" name="圆角矩形 4"/>
          <p:cNvSpPr/>
          <p:nvPr/>
        </p:nvSpPr>
        <p:spPr>
          <a:xfrm>
            <a:off x="1136692" y="2441607"/>
            <a:ext cx="2611413" cy="3559131"/>
          </a:xfrm>
          <a:prstGeom prst="roundRect">
            <a:avLst/>
          </a:prstGeom>
          <a:solidFill>
            <a:schemeClr val="bg1"/>
          </a:solidFill>
          <a:ln>
            <a:solidFill>
              <a:srgbClr val="FF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4614883" y="2441607"/>
            <a:ext cx="2611413" cy="3559131"/>
          </a:xfrm>
          <a:prstGeom prst="roundRect">
            <a:avLst/>
          </a:prstGeom>
          <a:solidFill>
            <a:schemeClr val="bg1"/>
          </a:solidFill>
          <a:ln>
            <a:solidFill>
              <a:srgbClr val="FF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7880597" y="2441607"/>
            <a:ext cx="2611413" cy="3559131"/>
          </a:xfrm>
          <a:prstGeom prst="roundRect">
            <a:avLst/>
          </a:prstGeom>
          <a:solidFill>
            <a:schemeClr val="bg1"/>
          </a:solidFill>
          <a:ln>
            <a:solidFill>
              <a:srgbClr val="FF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55306" y="476672"/>
            <a:ext cx="3791423"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各种各样的交通信号灯</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26" name="Picture 6" descr="t01cd0d65ecbb2b53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680" y="2816928"/>
            <a:ext cx="2307439" cy="9645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t017efa6cef4345a3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832" y="3949898"/>
            <a:ext cx="880434" cy="19291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134538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7394" y="4171625"/>
            <a:ext cx="2052895" cy="18496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t0113ee0f818c12a66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a:off x="5635163" y="2534581"/>
            <a:ext cx="659254" cy="168650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2" descr="x2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4805" y="4091322"/>
            <a:ext cx="1492307" cy="17877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4" descr="t012e3e7e03fbf2b9b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a:fillRect/>
          </a:stretch>
        </p:blipFill>
        <p:spPr bwMode="auto">
          <a:xfrm>
            <a:off x="8036790" y="2689669"/>
            <a:ext cx="2236841" cy="114134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Administrator\Desktop\08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0837" y="1299428"/>
            <a:ext cx="2275282" cy="1049452"/>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p:nvPr/>
        </p:nvSpPr>
        <p:spPr>
          <a:xfrm>
            <a:off x="1448465" y="1761360"/>
            <a:ext cx="1733167" cy="400110"/>
          </a:xfrm>
          <a:prstGeom prst="rect">
            <a:avLst/>
          </a:prstGeom>
        </p:spPr>
        <p:txBody>
          <a:bodyPr wrap="none">
            <a:spAutoFit/>
          </a:bodyPr>
          <a:lstStyle/>
          <a:p>
            <a:r>
              <a:rPr lang="zh-CN" altLang="en-US" sz="2000" dirty="0">
                <a:solidFill>
                  <a:srgbClr val="FF5E74"/>
                </a:solidFill>
                <a:effectLst>
                  <a:glow rad="165100">
                    <a:schemeClr val="bg1"/>
                  </a:glow>
                </a:effectLst>
                <a:latin typeface="方正稚艺_GBK" pitchFamily="65" charset="-122"/>
                <a:ea typeface="方正稚艺_GBK" pitchFamily="65" charset="-122"/>
              </a:rPr>
              <a:t>机动车信号灯</a:t>
            </a:r>
            <a:endParaRPr lang="zh-CN" altLang="en-US" sz="2000" dirty="0">
              <a:solidFill>
                <a:srgbClr val="FF5E74"/>
              </a:solidFill>
              <a:effectLst>
                <a:glow rad="165100">
                  <a:schemeClr val="bg1"/>
                </a:glow>
              </a:effectLst>
              <a:latin typeface="方正稚艺_GBK" pitchFamily="65" charset="-122"/>
              <a:ea typeface="方正稚艺_GBK" pitchFamily="65" charset="-122"/>
            </a:endParaRPr>
          </a:p>
        </p:txBody>
      </p:sp>
      <p:pic>
        <p:nvPicPr>
          <p:cNvPr id="37" name="Picture 2" descr="C:\Users\Administrator\Desktop\08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8137" y="1305815"/>
            <a:ext cx="2275282" cy="1049452"/>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a:off x="5030145" y="1767747"/>
            <a:ext cx="1980029" cy="400110"/>
          </a:xfrm>
          <a:prstGeom prst="rect">
            <a:avLst/>
          </a:prstGeom>
        </p:spPr>
        <p:txBody>
          <a:bodyPr wrap="none">
            <a:spAutoFit/>
          </a:bodyPr>
          <a:lstStyle/>
          <a:p>
            <a:r>
              <a:rPr lang="zh-CN" altLang="en-US" sz="2000" dirty="0">
                <a:solidFill>
                  <a:srgbClr val="FF5E74"/>
                </a:solidFill>
                <a:effectLst>
                  <a:glow rad="165100">
                    <a:schemeClr val="bg1"/>
                  </a:glow>
                </a:effectLst>
                <a:latin typeface="方正稚艺_GBK" pitchFamily="65" charset="-122"/>
                <a:ea typeface="方正稚艺_GBK" pitchFamily="65" charset="-122"/>
              </a:rPr>
              <a:t>非机动车信号灯</a:t>
            </a:r>
            <a:endParaRPr lang="zh-CN" altLang="en-US" sz="2000" dirty="0">
              <a:solidFill>
                <a:srgbClr val="FF5E74"/>
              </a:solidFill>
              <a:effectLst>
                <a:glow rad="165100">
                  <a:schemeClr val="bg1"/>
                </a:glow>
              </a:effectLst>
              <a:latin typeface="方正稚艺_GBK" pitchFamily="65" charset="-122"/>
              <a:ea typeface="方正稚艺_GBK" pitchFamily="65" charset="-122"/>
            </a:endParaRPr>
          </a:p>
        </p:txBody>
      </p:sp>
      <p:pic>
        <p:nvPicPr>
          <p:cNvPr id="39" name="Picture 2" descr="C:\Users\Administrator\Desktop\08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96816" y="1343398"/>
            <a:ext cx="2275282" cy="1049452"/>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8268824" y="1805330"/>
            <a:ext cx="1980029" cy="400110"/>
          </a:xfrm>
          <a:prstGeom prst="rect">
            <a:avLst/>
          </a:prstGeom>
        </p:spPr>
        <p:txBody>
          <a:bodyPr wrap="none">
            <a:spAutoFit/>
          </a:bodyPr>
          <a:lstStyle/>
          <a:p>
            <a:r>
              <a:rPr lang="zh-CN" altLang="en-US" sz="2000" dirty="0">
                <a:solidFill>
                  <a:srgbClr val="FF5E74"/>
                </a:solidFill>
                <a:effectLst>
                  <a:glow rad="165100">
                    <a:schemeClr val="bg1"/>
                  </a:glow>
                </a:effectLst>
                <a:latin typeface="方正稚艺_GBK" pitchFamily="65" charset="-122"/>
                <a:ea typeface="方正稚艺_GBK" pitchFamily="65" charset="-122"/>
              </a:rPr>
              <a:t>人行横道信号灯</a:t>
            </a:r>
            <a:endParaRPr lang="zh-CN" altLang="en-US" sz="2000" dirty="0">
              <a:solidFill>
                <a:srgbClr val="FF5E74"/>
              </a:solidFill>
              <a:effectLst>
                <a:glow rad="165100">
                  <a:schemeClr val="bg1"/>
                </a:glow>
              </a:effectLst>
              <a:latin typeface="方正稚艺_GBK" pitchFamily="65" charset="-122"/>
              <a:ea typeface="方正稚艺_GBK" pitchFamily="65" charset="-122"/>
            </a:endParaRPr>
          </a:p>
        </p:txBody>
      </p:sp>
      <p:pic>
        <p:nvPicPr>
          <p:cNvPr id="21"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Desktop\56e262d2db7d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ppt_x</p:attrName>
                                        </p:attrNameLst>
                                      </p:cBhvr>
                                      <p:tavLst>
                                        <p:tav tm="0">
                                          <p:val>
                                            <p:strVal val="#ppt_x"/>
                                          </p:val>
                                        </p:tav>
                                        <p:tav tm="100000">
                                          <p:val>
                                            <p:strVal val="#ppt_x"/>
                                          </p:val>
                                        </p:tav>
                                      </p:tavLst>
                                    </p:anim>
                                    <p:anim calcmode="lin" valueType="num">
                                      <p:cBhvr>
                                        <p:cTn id="9" dur="2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anim calcmode="lin" valueType="num">
                                      <p:cBhvr>
                                        <p:cTn id="13" dur="2000" fill="hold"/>
                                        <p:tgtEl>
                                          <p:spTgt spid="23"/>
                                        </p:tgtEl>
                                        <p:attrNameLst>
                                          <p:attrName>ppt_x</p:attrName>
                                        </p:attrNameLst>
                                      </p:cBhvr>
                                      <p:tavLst>
                                        <p:tav tm="0">
                                          <p:val>
                                            <p:strVal val="#ppt_x"/>
                                          </p:val>
                                        </p:tav>
                                        <p:tav tm="100000">
                                          <p:val>
                                            <p:strVal val="#ppt_x"/>
                                          </p:val>
                                        </p:tav>
                                      </p:tavLst>
                                    </p:anim>
                                    <p:anim calcmode="lin" valueType="num">
                                      <p:cBhvr>
                                        <p:cTn id="14" dur="2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anim calcmode="lin" valueType="num">
                                      <p:cBhvr>
                                        <p:cTn id="18" dur="2000" fill="hold"/>
                                        <p:tgtEl>
                                          <p:spTgt spid="24"/>
                                        </p:tgtEl>
                                        <p:attrNameLst>
                                          <p:attrName>ppt_x</p:attrName>
                                        </p:attrNameLst>
                                      </p:cBhvr>
                                      <p:tavLst>
                                        <p:tav tm="0">
                                          <p:val>
                                            <p:strVal val="#ppt_x"/>
                                          </p:val>
                                        </p:tav>
                                        <p:tav tm="100000">
                                          <p:val>
                                            <p:strVal val="#ppt_x"/>
                                          </p:val>
                                        </p:tav>
                                      </p:tavLst>
                                    </p:anim>
                                    <p:anim calcmode="lin" valueType="num">
                                      <p:cBhvr>
                                        <p:cTn id="19" dur="2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anim calcmode="lin" valueType="num">
                                      <p:cBhvr>
                                        <p:cTn id="23" dur="2000" fill="hold"/>
                                        <p:tgtEl>
                                          <p:spTgt spid="25"/>
                                        </p:tgtEl>
                                        <p:attrNameLst>
                                          <p:attrName>ppt_x</p:attrName>
                                        </p:attrNameLst>
                                      </p:cBhvr>
                                      <p:tavLst>
                                        <p:tav tm="0">
                                          <p:val>
                                            <p:strVal val="#ppt_x"/>
                                          </p:val>
                                        </p:tav>
                                        <p:tav tm="100000">
                                          <p:val>
                                            <p:strVal val="#ppt_x"/>
                                          </p:val>
                                        </p:tav>
                                      </p:tavLst>
                                    </p:anim>
                                    <p:anim calcmode="lin" valueType="num">
                                      <p:cBhvr>
                                        <p:cTn id="24" dur="2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9218"/>
                                        </p:tgtEl>
                                        <p:attrNameLst>
                                          <p:attrName>style.visibility</p:attrName>
                                        </p:attrNameLst>
                                      </p:cBhvr>
                                      <p:to>
                                        <p:strVal val="visible"/>
                                      </p:to>
                                    </p:set>
                                    <p:animEffect transition="in" filter="wipe(down)">
                                      <p:cBhvr>
                                        <p:cTn id="37" dur="500"/>
                                        <p:tgtEl>
                                          <p:spTgt spid="92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par>
                          <p:cTn id="59" fill="hold">
                            <p:stCondLst>
                              <p:cond delay="5000"/>
                            </p:stCondLst>
                            <p:childTnLst>
                              <p:par>
                                <p:cTn id="60" presetID="2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down)">
                                      <p:cBhvr>
                                        <p:cTn id="62" dur="500"/>
                                        <p:tgtEl>
                                          <p:spTgt spid="37"/>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childTnLst>
                          </p:cTn>
                        </p:par>
                        <p:par>
                          <p:cTn id="69" fill="hold">
                            <p:stCondLst>
                              <p:cond delay="6000"/>
                            </p:stCondLst>
                            <p:childTnLst>
                              <p:par>
                                <p:cTn id="70" presetID="42"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53" presetClass="entr" presetSubtype="16"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par>
                                <p:cTn id="81" presetID="53" presetClass="entr" presetSubtype="16"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childTnLst>
                                </p:cTn>
                              </p:par>
                            </p:childTnLst>
                          </p:cTn>
                        </p:par>
                        <p:par>
                          <p:cTn id="86" fill="hold">
                            <p:stCondLst>
                              <p:cond delay="7500"/>
                            </p:stCondLst>
                            <p:childTnLst>
                              <p:par>
                                <p:cTn id="87" presetID="22" presetClass="entr" presetSubtype="4"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childTnLst>
                          </p:cTn>
                        </p:par>
                        <p:par>
                          <p:cTn id="96" fill="hold">
                            <p:stCondLst>
                              <p:cond delay="8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9500"/>
                            </p:stCondLst>
                            <p:childTnLst>
                              <p:par>
                                <p:cTn id="103" presetID="53" presetClass="entr" presetSubtype="16"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500" fill="hold"/>
                                        <p:tgtEl>
                                          <p:spTgt spid="33"/>
                                        </p:tgtEl>
                                        <p:attrNameLst>
                                          <p:attrName>ppt_w</p:attrName>
                                        </p:attrNameLst>
                                      </p:cBhvr>
                                      <p:tavLst>
                                        <p:tav tm="0">
                                          <p:val>
                                            <p:fltVal val="0"/>
                                          </p:val>
                                        </p:tav>
                                        <p:tav tm="100000">
                                          <p:val>
                                            <p:strVal val="#ppt_w"/>
                                          </p:val>
                                        </p:tav>
                                      </p:tavLst>
                                    </p:anim>
                                    <p:anim calcmode="lin" valueType="num">
                                      <p:cBhvr>
                                        <p:cTn id="106" dur="500" fill="hold"/>
                                        <p:tgtEl>
                                          <p:spTgt spid="33"/>
                                        </p:tgtEl>
                                        <p:attrNameLst>
                                          <p:attrName>ppt_h</p:attrName>
                                        </p:attrNameLst>
                                      </p:cBhvr>
                                      <p:tavLst>
                                        <p:tav tm="0">
                                          <p:val>
                                            <p:fltVal val="0"/>
                                          </p:val>
                                        </p:tav>
                                        <p:tav tm="100000">
                                          <p:val>
                                            <p:strVal val="#ppt_h"/>
                                          </p:val>
                                        </p:tav>
                                      </p:tavLst>
                                    </p:anim>
                                    <p:animEffect transition="in" filter="fade">
                                      <p:cBhvr>
                                        <p:cTn id="107" dur="500"/>
                                        <p:tgtEl>
                                          <p:spTgt spid="33"/>
                                        </p:tgtEl>
                                      </p:cBhvr>
                                    </p:animEffect>
                                  </p:childTnLst>
                                </p:cTn>
                              </p:par>
                              <p:par>
                                <p:cTn id="108" presetID="53" presetClass="entr" presetSubtype="16"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17" grpId="0"/>
      <p:bldP spid="36" grpId="0"/>
      <p:bldP spid="38"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26" y="14981"/>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0806" y="14981"/>
            <a:ext cx="6573092"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867274" y="476672"/>
            <a:ext cx="5234125"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过马路要走过街设施和人行横道</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250"/>
          <a:stretch>
            <a:fillRect/>
          </a:stretch>
        </p:blipFill>
        <p:spPr bwMode="auto">
          <a:xfrm>
            <a:off x="4371330" y="1387460"/>
            <a:ext cx="3207485" cy="2401580"/>
          </a:xfrm>
          <a:prstGeom prst="ellipse">
            <a:avLst/>
          </a:prstGeom>
          <a:ln w="762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0000">
            <a:off x="8031588" y="2071149"/>
            <a:ext cx="3207484" cy="2371410"/>
          </a:xfrm>
          <a:prstGeom prst="ellipse">
            <a:avLst/>
          </a:prstGeom>
          <a:ln w="762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9" name="Picture 17"/>
          <p:cNvPicPr>
            <a:picLocks noChangeAspect="1"/>
          </p:cNvPicPr>
          <p:nvPr/>
        </p:nvPicPr>
        <p:blipFill>
          <a:blip r:embed="rId5"/>
          <a:srcRect/>
          <a:stretch>
            <a:fillRect/>
          </a:stretch>
        </p:blipFill>
        <p:spPr bwMode="auto">
          <a:xfrm>
            <a:off x="803805" y="2094229"/>
            <a:ext cx="3207485" cy="2170733"/>
          </a:xfrm>
          <a:prstGeom prst="ellipse">
            <a:avLst/>
          </a:prstGeom>
          <a:ln w="762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 name="Picture 4" descr="C:\Users\Administrator\Desktop\Wooden Billboards2 [转换]-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1330"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4713362" y="4149080"/>
            <a:ext cx="2106240" cy="1754326"/>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行人过机动车道，应当从行人过街设施通过；没有行人过街设施的，应当从人行横道通过。</a:t>
            </a:r>
            <a:br>
              <a:rPr lang="zh-CN" altLang="en-US" b="1" dirty="0">
                <a:latin typeface="微软雅黑" panose="020B0503020204020204" pitchFamily="34" charset="-122"/>
                <a:ea typeface="微软雅黑" panose="020B0503020204020204" pitchFamily="34" charset="-122"/>
              </a:rPr>
            </a:br>
            <a:endParaRPr lang="zh-CN" altLang="en-US" b="1" dirty="0">
              <a:latin typeface="微软雅黑" panose="020B0503020204020204" pitchFamily="34" charset="-122"/>
              <a:ea typeface="微软雅黑" panose="020B0503020204020204" pitchFamily="34" charset="-122"/>
            </a:endParaRPr>
          </a:p>
        </p:txBody>
      </p:sp>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 calcmode="lin" valueType="num">
                                      <p:cBhvr>
                                        <p:cTn id="39" dur="1000" fill="hold"/>
                                        <p:tgtEl>
                                          <p:spTgt spid="29"/>
                                        </p:tgtEl>
                                        <p:attrNameLst>
                                          <p:attrName>style.rotation</p:attrName>
                                        </p:attrNameLst>
                                      </p:cBhvr>
                                      <p:tavLst>
                                        <p:tav tm="0">
                                          <p:val>
                                            <p:fltVal val="90"/>
                                          </p:val>
                                        </p:tav>
                                        <p:tav tm="100000">
                                          <p:val>
                                            <p:fltVal val="0"/>
                                          </p:val>
                                        </p:tav>
                                      </p:tavLst>
                                    </p:anim>
                                    <p:animEffect transition="in" filter="fade">
                                      <p:cBhvr>
                                        <p:cTn id="40" dur="1000"/>
                                        <p:tgtEl>
                                          <p:spTgt spid="29"/>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p:stCondLst>
                              <p:cond delay="4500"/>
                            </p:stCondLst>
                            <p:childTnLst>
                              <p:par>
                                <p:cTn id="48" presetID="26"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80">
                                          <p:stCondLst>
                                            <p:cond delay="0"/>
                                          </p:stCondLst>
                                        </p:cTn>
                                        <p:tgtEl>
                                          <p:spTgt spid="25"/>
                                        </p:tgtEl>
                                      </p:cBhvr>
                                    </p:animEffect>
                                    <p:anim calcmode="lin" valueType="num">
                                      <p:cBhvr>
                                        <p:cTn id="5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6" dur="26">
                                          <p:stCondLst>
                                            <p:cond delay="650"/>
                                          </p:stCondLst>
                                        </p:cTn>
                                        <p:tgtEl>
                                          <p:spTgt spid="25"/>
                                        </p:tgtEl>
                                      </p:cBhvr>
                                      <p:to x="100000" y="60000"/>
                                    </p:animScale>
                                    <p:animScale>
                                      <p:cBhvr>
                                        <p:cTn id="57" dur="166" decel="50000">
                                          <p:stCondLst>
                                            <p:cond delay="676"/>
                                          </p:stCondLst>
                                        </p:cTn>
                                        <p:tgtEl>
                                          <p:spTgt spid="25"/>
                                        </p:tgtEl>
                                      </p:cBhvr>
                                      <p:to x="100000" y="100000"/>
                                    </p:animScale>
                                    <p:animScale>
                                      <p:cBhvr>
                                        <p:cTn id="58" dur="26">
                                          <p:stCondLst>
                                            <p:cond delay="1312"/>
                                          </p:stCondLst>
                                        </p:cTn>
                                        <p:tgtEl>
                                          <p:spTgt spid="25"/>
                                        </p:tgtEl>
                                      </p:cBhvr>
                                      <p:to x="100000" y="80000"/>
                                    </p:animScale>
                                    <p:animScale>
                                      <p:cBhvr>
                                        <p:cTn id="59" dur="166" decel="50000">
                                          <p:stCondLst>
                                            <p:cond delay="1338"/>
                                          </p:stCondLst>
                                        </p:cTn>
                                        <p:tgtEl>
                                          <p:spTgt spid="25"/>
                                        </p:tgtEl>
                                      </p:cBhvr>
                                      <p:to x="100000" y="100000"/>
                                    </p:animScale>
                                    <p:animScale>
                                      <p:cBhvr>
                                        <p:cTn id="60" dur="26">
                                          <p:stCondLst>
                                            <p:cond delay="1642"/>
                                          </p:stCondLst>
                                        </p:cTn>
                                        <p:tgtEl>
                                          <p:spTgt spid="25"/>
                                        </p:tgtEl>
                                      </p:cBhvr>
                                      <p:to x="100000" y="90000"/>
                                    </p:animScale>
                                    <p:animScale>
                                      <p:cBhvr>
                                        <p:cTn id="61" dur="166" decel="50000">
                                          <p:stCondLst>
                                            <p:cond delay="1668"/>
                                          </p:stCondLst>
                                        </p:cTn>
                                        <p:tgtEl>
                                          <p:spTgt spid="25"/>
                                        </p:tgtEl>
                                      </p:cBhvr>
                                      <p:to x="100000" y="100000"/>
                                    </p:animScale>
                                    <p:animScale>
                                      <p:cBhvr>
                                        <p:cTn id="62" dur="26">
                                          <p:stCondLst>
                                            <p:cond delay="1808"/>
                                          </p:stCondLst>
                                        </p:cTn>
                                        <p:tgtEl>
                                          <p:spTgt spid="25"/>
                                        </p:tgtEl>
                                      </p:cBhvr>
                                      <p:to x="100000" y="95000"/>
                                    </p:animScale>
                                    <p:animScale>
                                      <p:cBhvr>
                                        <p:cTn id="63" dur="166" decel="50000">
                                          <p:stCondLst>
                                            <p:cond delay="1834"/>
                                          </p:stCondLst>
                                        </p:cTn>
                                        <p:tgtEl>
                                          <p:spTgt spid="25"/>
                                        </p:tgtEl>
                                      </p:cBhvr>
                                      <p:to x="100000" y="100000"/>
                                    </p:animScale>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42"/>
                                        </p:tgtEl>
                                        <p:attrNameLst>
                                          <p:attrName>style.visibility</p:attrName>
                                        </p:attrNameLst>
                                      </p:cBhvr>
                                      <p:to>
                                        <p:strVal val="visible"/>
                                      </p:to>
                                    </p:set>
                                    <p:anim calcmode="lin" valueType="num">
                                      <p:cBhvr>
                                        <p:cTn id="73"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2"/>
                                        </p:tgtEl>
                                        <p:attrNameLst>
                                          <p:attrName>ppt_y</p:attrName>
                                        </p:attrNameLst>
                                      </p:cBhvr>
                                      <p:tavLst>
                                        <p:tav tm="0">
                                          <p:val>
                                            <p:strVal val="#ppt_y"/>
                                          </p:val>
                                        </p:tav>
                                        <p:tav tm="100000">
                                          <p:val>
                                            <p:strVal val="#ppt_y"/>
                                          </p:val>
                                        </p:tav>
                                      </p:tavLst>
                                    </p:anim>
                                    <p:anim calcmode="lin" valueType="num">
                                      <p:cBhvr>
                                        <p:cTn id="75"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2"/>
                                        </p:tgtEl>
                                      </p:cBhvr>
                                    </p:animEffect>
                                  </p:childTnLst>
                                </p:cTn>
                              </p:par>
                            </p:childTnLst>
                          </p:cTn>
                        </p:par>
                        <p:par>
                          <p:cTn id="78" fill="hold">
                            <p:stCondLst>
                              <p:cond delay="7949"/>
                            </p:stCondLst>
                            <p:childTnLst>
                              <p:par>
                                <p:cTn id="79" presetID="32" presetClass="emph" presetSubtype="0" fill="hold" nodeType="afterEffect">
                                  <p:stCondLst>
                                    <p:cond delay="0"/>
                                  </p:stCondLst>
                                  <p:childTnLst>
                                    <p:animRot by="120000">
                                      <p:cBhvr>
                                        <p:cTn id="80" dur="100" fill="hold">
                                          <p:stCondLst>
                                            <p:cond delay="0"/>
                                          </p:stCondLst>
                                        </p:cTn>
                                        <p:tgtEl>
                                          <p:spTgt spid="29"/>
                                        </p:tgtEl>
                                        <p:attrNameLst>
                                          <p:attrName>r</p:attrName>
                                        </p:attrNameLst>
                                      </p:cBhvr>
                                    </p:animRot>
                                    <p:animRot by="-240000">
                                      <p:cBhvr>
                                        <p:cTn id="81" dur="200" fill="hold">
                                          <p:stCondLst>
                                            <p:cond delay="200"/>
                                          </p:stCondLst>
                                        </p:cTn>
                                        <p:tgtEl>
                                          <p:spTgt spid="29"/>
                                        </p:tgtEl>
                                        <p:attrNameLst>
                                          <p:attrName>r</p:attrName>
                                        </p:attrNameLst>
                                      </p:cBhvr>
                                    </p:animRot>
                                    <p:animRot by="240000">
                                      <p:cBhvr>
                                        <p:cTn id="82" dur="200" fill="hold">
                                          <p:stCondLst>
                                            <p:cond delay="400"/>
                                          </p:stCondLst>
                                        </p:cTn>
                                        <p:tgtEl>
                                          <p:spTgt spid="29"/>
                                        </p:tgtEl>
                                        <p:attrNameLst>
                                          <p:attrName>r</p:attrName>
                                        </p:attrNameLst>
                                      </p:cBhvr>
                                    </p:animRot>
                                    <p:animRot by="-240000">
                                      <p:cBhvr>
                                        <p:cTn id="83" dur="200" fill="hold">
                                          <p:stCondLst>
                                            <p:cond delay="600"/>
                                          </p:stCondLst>
                                        </p:cTn>
                                        <p:tgtEl>
                                          <p:spTgt spid="29"/>
                                        </p:tgtEl>
                                        <p:attrNameLst>
                                          <p:attrName>r</p:attrName>
                                        </p:attrNameLst>
                                      </p:cBhvr>
                                    </p:animRot>
                                    <p:animRot by="120000">
                                      <p:cBhvr>
                                        <p:cTn id="84" dur="200" fill="hold">
                                          <p:stCondLst>
                                            <p:cond delay="800"/>
                                          </p:stCondLst>
                                        </p:cTn>
                                        <p:tgtEl>
                                          <p:spTgt spid="29"/>
                                        </p:tgtEl>
                                        <p:attrNameLst>
                                          <p:attrName>r</p:attrName>
                                        </p:attrNameLst>
                                      </p:cBhvr>
                                    </p:animRot>
                                  </p:childTnLst>
                                </p:cTn>
                              </p:par>
                              <p:par>
                                <p:cTn id="85" presetID="32" presetClass="emph" presetSubtype="0" fill="hold" nodeType="with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par>
                                <p:cTn id="91" presetID="32" presetClass="emph" presetSubtype="0" fill="hold" nodeType="withEffect">
                                  <p:stCondLst>
                                    <p:cond delay="0"/>
                                  </p:stCondLst>
                                  <p:childTnLst>
                                    <p:animRot by="120000">
                                      <p:cBhvr>
                                        <p:cTn id="92" dur="100" fill="hold">
                                          <p:stCondLst>
                                            <p:cond delay="0"/>
                                          </p:stCondLst>
                                        </p:cTn>
                                        <p:tgtEl>
                                          <p:spTgt spid="25"/>
                                        </p:tgtEl>
                                        <p:attrNameLst>
                                          <p:attrName>r</p:attrName>
                                        </p:attrNameLst>
                                      </p:cBhvr>
                                    </p:animRot>
                                    <p:animRot by="-240000">
                                      <p:cBhvr>
                                        <p:cTn id="93" dur="200" fill="hold">
                                          <p:stCondLst>
                                            <p:cond delay="200"/>
                                          </p:stCondLst>
                                        </p:cTn>
                                        <p:tgtEl>
                                          <p:spTgt spid="25"/>
                                        </p:tgtEl>
                                        <p:attrNameLst>
                                          <p:attrName>r</p:attrName>
                                        </p:attrNameLst>
                                      </p:cBhvr>
                                    </p:animRot>
                                    <p:animRot by="240000">
                                      <p:cBhvr>
                                        <p:cTn id="94" dur="200" fill="hold">
                                          <p:stCondLst>
                                            <p:cond delay="400"/>
                                          </p:stCondLst>
                                        </p:cTn>
                                        <p:tgtEl>
                                          <p:spTgt spid="25"/>
                                        </p:tgtEl>
                                        <p:attrNameLst>
                                          <p:attrName>r</p:attrName>
                                        </p:attrNameLst>
                                      </p:cBhvr>
                                    </p:animRot>
                                    <p:animRot by="-240000">
                                      <p:cBhvr>
                                        <p:cTn id="95" dur="200" fill="hold">
                                          <p:stCondLst>
                                            <p:cond delay="600"/>
                                          </p:stCondLst>
                                        </p:cTn>
                                        <p:tgtEl>
                                          <p:spTgt spid="25"/>
                                        </p:tgtEl>
                                        <p:attrNameLst>
                                          <p:attrName>r</p:attrName>
                                        </p:attrNameLst>
                                      </p:cBhvr>
                                    </p:animRot>
                                    <p:animRot by="120000">
                                      <p:cBhvr>
                                        <p:cTn id="96"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541619" y="476672"/>
            <a:ext cx="3070071"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不要随意横过马路</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16730">
            <a:off x="401933" y="3345505"/>
            <a:ext cx="3187127" cy="24271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2" name="Picture 7"/>
          <p:cNvPicPr>
            <a:picLocks noChangeAspect="1" noChangeArrowheads="1"/>
          </p:cNvPicPr>
          <p:nvPr/>
        </p:nvPicPr>
        <p:blipFill>
          <a:blip r:embed="rId4"/>
          <a:srcRect/>
          <a:stretch>
            <a:fillRect/>
          </a:stretch>
        </p:blipFill>
        <p:spPr bwMode="auto">
          <a:xfrm rot="504199">
            <a:off x="4006614" y="3619382"/>
            <a:ext cx="2908561" cy="26429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40011">
            <a:off x="4978550" y="1476970"/>
            <a:ext cx="2869122" cy="22315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9" name="图片 1" descr="4.jpg"/>
          <p:cNvPicPr>
            <a:picLocks noChangeAspect="1"/>
          </p:cNvPicPr>
          <p:nvPr/>
        </p:nvPicPr>
        <p:blipFill>
          <a:blip r:embed="rId6"/>
          <a:srcRect/>
          <a:stretch>
            <a:fillRect/>
          </a:stretch>
        </p:blipFill>
        <p:spPr bwMode="auto">
          <a:xfrm rot="344116">
            <a:off x="1026598" y="1076807"/>
            <a:ext cx="3192655" cy="23944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 name="Picture 7" descr="C:\Users\Administrator\Desktop\56d673f7b44b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3738" y="2204864"/>
            <a:ext cx="3653239" cy="3079982"/>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482397" y="2582890"/>
            <a:ext cx="2861728" cy="1569660"/>
          </a:xfrm>
          <a:prstGeom prst="rect">
            <a:avLst/>
          </a:prstGeom>
          <a:noFill/>
        </p:spPr>
        <p:txBody>
          <a:bodyPr wrap="square" rtlCol="0">
            <a:spAutoFit/>
          </a:bodyPr>
          <a:lstStyle/>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应当观察来往车辆的情况，确认安全后直行通过，不得在车辆临近时突然加速横穿或者中途倒退、折返。</a:t>
            </a:r>
            <a:endPar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3"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ppt_x</p:attrName>
                                        </p:attrNameLst>
                                      </p:cBhvr>
                                      <p:tavLst>
                                        <p:tav tm="0">
                                          <p:val>
                                            <p:strVal val="#ppt_x"/>
                                          </p:val>
                                        </p:tav>
                                        <p:tav tm="100000">
                                          <p:val>
                                            <p:strVal val="#ppt_x"/>
                                          </p:val>
                                        </p:tav>
                                      </p:tavLst>
                                    </p:anim>
                                    <p:anim calcmode="lin" valueType="num">
                                      <p:cBhvr>
                                        <p:cTn id="19" dur="2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anim calcmode="lin" valueType="num">
                                      <p:cBhvr>
                                        <p:cTn id="23" dur="2000" fill="hold"/>
                                        <p:tgtEl>
                                          <p:spTgt spid="22"/>
                                        </p:tgtEl>
                                        <p:attrNameLst>
                                          <p:attrName>ppt_x</p:attrName>
                                        </p:attrNameLst>
                                      </p:cBhvr>
                                      <p:tavLst>
                                        <p:tav tm="0">
                                          <p:val>
                                            <p:strVal val="#ppt_x"/>
                                          </p:val>
                                        </p:tav>
                                        <p:tav tm="100000">
                                          <p:val>
                                            <p:strVal val="#ppt_x"/>
                                          </p:val>
                                        </p:tav>
                                      </p:tavLst>
                                    </p:anim>
                                    <p:anim calcmode="lin" valueType="num">
                                      <p:cBhvr>
                                        <p:cTn id="24" dur="2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40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1"/>
                                        </p:tgtEl>
                                        <p:attrNameLst>
                                          <p:attrName>ppt_y</p:attrName>
                                        </p:attrNameLst>
                                      </p:cBhvr>
                                      <p:tavLst>
                                        <p:tav tm="0">
                                          <p:val>
                                            <p:strVal val="#ppt_y"/>
                                          </p:val>
                                        </p:tav>
                                        <p:tav tm="100000">
                                          <p:val>
                                            <p:strVal val="#ppt_y"/>
                                          </p:val>
                                        </p:tav>
                                      </p:tavLst>
                                    </p:anim>
                                    <p:anim calcmode="lin" valueType="num">
                                      <p:cBhvr>
                                        <p:cTn id="6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1"/>
                                        </p:tgtEl>
                                      </p:cBhvr>
                                    </p:animEffect>
                                  </p:childTnLst>
                                </p:cTn>
                              </p:par>
                            </p:childTnLst>
                          </p:cTn>
                        </p:par>
                        <p:par>
                          <p:cTn id="65" fill="hold">
                            <p:stCondLst>
                              <p:cond delay="4750"/>
                            </p:stCondLst>
                            <p:childTnLst>
                              <p:par>
                                <p:cTn id="66" presetID="26" presetClass="emph" presetSubtype="0" fill="hold" nodeType="afterEffect">
                                  <p:stCondLst>
                                    <p:cond delay="0"/>
                                  </p:stCondLst>
                                  <p:childTnLst>
                                    <p:animEffect transition="out" filter="fade">
                                      <p:cBhvr>
                                        <p:cTn id="67" dur="500" tmFilter="0, 0; .2, .5; .8, .5; 1, 0"/>
                                        <p:tgtEl>
                                          <p:spTgt spid="19"/>
                                        </p:tgtEl>
                                      </p:cBhvr>
                                    </p:animEffect>
                                    <p:animScale>
                                      <p:cBhvr>
                                        <p:cTn id="68" dur="250" autoRev="1" fill="hold"/>
                                        <p:tgtEl>
                                          <p:spTgt spid="19"/>
                                        </p:tgtEl>
                                      </p:cBhvr>
                                      <p:by x="105000" y="105000"/>
                                    </p:animScale>
                                  </p:childTnLst>
                                </p:cTn>
                              </p:par>
                              <p:par>
                                <p:cTn id="69" presetID="26" presetClass="emph" presetSubtype="0" fill="hold" nodeType="withEffect">
                                  <p:stCondLst>
                                    <p:cond delay="0"/>
                                  </p:stCondLst>
                                  <p:childTnLst>
                                    <p:animEffect transition="out" filter="fade">
                                      <p:cBhvr>
                                        <p:cTn id="70" dur="500" tmFilter="0, 0; .2, .5; .8, .5; 1, 0"/>
                                        <p:tgtEl>
                                          <p:spTgt spid="11"/>
                                        </p:tgtEl>
                                      </p:cBhvr>
                                    </p:animEffect>
                                    <p:animScale>
                                      <p:cBhvr>
                                        <p:cTn id="71" dur="250" autoRev="1" fill="hold"/>
                                        <p:tgtEl>
                                          <p:spTgt spid="11"/>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14"/>
                                        </p:tgtEl>
                                      </p:cBhvr>
                                    </p:animEffect>
                                    <p:animScale>
                                      <p:cBhvr>
                                        <p:cTn id="74" dur="250" autoRev="1" fill="hold"/>
                                        <p:tgtEl>
                                          <p:spTgt spid="14"/>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902930" y="476672"/>
            <a:ext cx="2348720"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不要翻越护栏</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3" name="Picture 5"/>
          <p:cNvPicPr>
            <a:picLocks noChangeAspect="1"/>
          </p:cNvPicPr>
          <p:nvPr/>
        </p:nvPicPr>
        <p:blipFill>
          <a:blip r:embed="rId3"/>
          <a:srcRect/>
          <a:stretch>
            <a:fillRect/>
          </a:stretch>
        </p:blipFill>
        <p:spPr bwMode="auto">
          <a:xfrm rot="21249245">
            <a:off x="8198091" y="1055361"/>
            <a:ext cx="2880000" cy="1987334"/>
          </a:xfrm>
          <a:prstGeom prst="ellipse">
            <a:avLst/>
          </a:prstGeom>
          <a:ln>
            <a:noFill/>
          </a:ln>
          <a:effectLst>
            <a:softEdge rad="112500"/>
          </a:effectLst>
        </p:spPr>
      </p:pic>
      <p:pic>
        <p:nvPicPr>
          <p:cNvPr id="15" name="Picture 7"/>
          <p:cNvPicPr>
            <a:picLocks noChangeAspect="1" noChangeArrowheads="1"/>
          </p:cNvPicPr>
          <p:nvPr/>
        </p:nvPicPr>
        <p:blipFill>
          <a:blip r:embed="rId4"/>
          <a:srcRect/>
          <a:stretch>
            <a:fillRect/>
          </a:stretch>
        </p:blipFill>
        <p:spPr bwMode="auto">
          <a:xfrm>
            <a:off x="877967" y="1162966"/>
            <a:ext cx="2880000" cy="2431520"/>
          </a:xfrm>
          <a:prstGeom prst="ellipse">
            <a:avLst/>
          </a:prstGeom>
          <a:ln>
            <a:noFill/>
          </a:ln>
          <a:effectLst>
            <a:softEdge rad="112500"/>
          </a:effectLst>
        </p:spPr>
      </p:pic>
      <p:pic>
        <p:nvPicPr>
          <p:cNvPr id="16" name="图片 15"/>
          <p:cNvPicPr/>
          <p:nvPr/>
        </p:nvPicPr>
        <p:blipFill>
          <a:blip r:embed="rId5"/>
          <a:srcRect/>
          <a:stretch>
            <a:fillRect/>
          </a:stretch>
        </p:blipFill>
        <p:spPr bwMode="auto">
          <a:xfrm>
            <a:off x="8476106" y="3594486"/>
            <a:ext cx="2880000" cy="1665343"/>
          </a:xfrm>
          <a:prstGeom prst="ellipse">
            <a:avLst/>
          </a:prstGeom>
          <a:ln>
            <a:noFill/>
          </a:ln>
          <a:effectLst>
            <a:softEdge rad="112500"/>
          </a:effectLst>
        </p:spPr>
      </p:pic>
      <p:pic>
        <p:nvPicPr>
          <p:cNvPr id="18" name="Picture 13"/>
          <p:cNvPicPr>
            <a:picLocks noChangeAspect="1"/>
          </p:cNvPicPr>
          <p:nvPr/>
        </p:nvPicPr>
        <p:blipFill>
          <a:blip r:embed="rId6"/>
          <a:srcRect/>
          <a:stretch>
            <a:fillRect/>
          </a:stretch>
        </p:blipFill>
        <p:spPr bwMode="auto">
          <a:xfrm>
            <a:off x="3848751" y="1582983"/>
            <a:ext cx="4287644" cy="3364412"/>
          </a:xfrm>
          <a:prstGeom prst="ellipse">
            <a:avLst/>
          </a:prstGeom>
          <a:ln>
            <a:noFill/>
          </a:ln>
          <a:effectLst>
            <a:softEdge rad="112500"/>
          </a:effec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220321" y="3474584"/>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509954" y="4294837"/>
            <a:ext cx="2304256" cy="646331"/>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行人不得跨越、倚坐道路隔离设施。</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p:txBody>
      </p:sp>
      <p:pic>
        <p:nvPicPr>
          <p:cNvPr id="12"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anim calcmode="lin" valueType="num">
                                      <p:cBhvr>
                                        <p:cTn id="13" dur="2000" fill="hold"/>
                                        <p:tgtEl>
                                          <p:spTgt spid="19"/>
                                        </p:tgtEl>
                                        <p:attrNameLst>
                                          <p:attrName>ppt_x</p:attrName>
                                        </p:attrNameLst>
                                      </p:cBhvr>
                                      <p:tavLst>
                                        <p:tav tm="0">
                                          <p:val>
                                            <p:strVal val="#ppt_x"/>
                                          </p:val>
                                        </p:tav>
                                        <p:tav tm="100000">
                                          <p:val>
                                            <p:strVal val="#ppt_x"/>
                                          </p:val>
                                        </p:tav>
                                      </p:tavLst>
                                    </p:anim>
                                    <p:anim calcmode="lin" valueType="num">
                                      <p:cBhvr>
                                        <p:cTn id="14" dur="2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anim calcmode="lin" valueType="num">
                                      <p:cBhvr>
                                        <p:cTn id="18" dur="2000" fill="hold"/>
                                        <p:tgtEl>
                                          <p:spTgt spid="20"/>
                                        </p:tgtEl>
                                        <p:attrNameLst>
                                          <p:attrName>ppt_x</p:attrName>
                                        </p:attrNameLst>
                                      </p:cBhvr>
                                      <p:tavLst>
                                        <p:tav tm="0">
                                          <p:val>
                                            <p:strVal val="#ppt_x"/>
                                          </p:val>
                                        </p:tav>
                                        <p:tav tm="100000">
                                          <p:val>
                                            <p:strVal val="#ppt_x"/>
                                          </p:val>
                                        </p:tav>
                                      </p:tavLst>
                                    </p:anim>
                                    <p:anim calcmode="lin" valueType="num">
                                      <p:cBhvr>
                                        <p:cTn id="19" dur="2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anim calcmode="lin" valueType="num">
                                      <p:cBhvr>
                                        <p:cTn id="23" dur="2000" fill="hold"/>
                                        <p:tgtEl>
                                          <p:spTgt spid="21"/>
                                        </p:tgtEl>
                                        <p:attrNameLst>
                                          <p:attrName>ppt_x</p:attrName>
                                        </p:attrNameLst>
                                      </p:cBhvr>
                                      <p:tavLst>
                                        <p:tav tm="0">
                                          <p:val>
                                            <p:strVal val="#ppt_x"/>
                                          </p:val>
                                        </p:tav>
                                        <p:tav tm="100000">
                                          <p:val>
                                            <p:strVal val="#ppt_x"/>
                                          </p:val>
                                        </p:tav>
                                      </p:tavLst>
                                    </p:anim>
                                    <p:anim calcmode="lin" valueType="num">
                                      <p:cBhvr>
                                        <p:cTn id="24" dur="2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par>
                          <p:cTn id="61" fill="hold">
                            <p:stCondLst>
                              <p:cond delay="10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3"/>
                                        </p:tgtEl>
                                        <p:attrNameLst>
                                          <p:attrName>ppt_y</p:attrName>
                                        </p:attrNameLst>
                                      </p:cBhvr>
                                      <p:tavLst>
                                        <p:tav tm="0">
                                          <p:val>
                                            <p:strVal val="#ppt_y"/>
                                          </p:val>
                                        </p:tav>
                                        <p:tav tm="100000">
                                          <p:val>
                                            <p:strVal val="#ppt_y"/>
                                          </p:val>
                                        </p:tav>
                                      </p:tavLst>
                                    </p:anim>
                                    <p:anim calcmode="lin" valueType="num">
                                      <p:cBhvr>
                                        <p:cTn id="6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3"/>
                                        </p:tgtEl>
                                      </p:cBhvr>
                                    </p:animEffect>
                                  </p:childTnLst>
                                </p:cTn>
                              </p:par>
                            </p:childTnLst>
                          </p:cTn>
                        </p:par>
                        <p:par>
                          <p:cTn id="69" fill="hold">
                            <p:stCondLst>
                              <p:cond delay="2250"/>
                            </p:stCondLst>
                            <p:childTnLst>
                              <p:par>
                                <p:cTn id="70" presetID="26" presetClass="emph" presetSubtype="0" fill="hold" nodeType="afterEffect">
                                  <p:stCondLst>
                                    <p:cond delay="0"/>
                                  </p:stCondLst>
                                  <p:childTnLst>
                                    <p:animEffect transition="out" filter="fade">
                                      <p:cBhvr>
                                        <p:cTn id="71" dur="500" tmFilter="0, 0; .2, .5; .8, .5; 1, 0"/>
                                        <p:tgtEl>
                                          <p:spTgt spid="15"/>
                                        </p:tgtEl>
                                      </p:cBhvr>
                                    </p:animEffect>
                                    <p:animScale>
                                      <p:cBhvr>
                                        <p:cTn id="72" dur="250" autoRev="1" fill="hold"/>
                                        <p:tgtEl>
                                          <p:spTgt spid="15"/>
                                        </p:tgtEl>
                                      </p:cBhvr>
                                      <p:by x="105000" y="105000"/>
                                    </p:animScale>
                                  </p:childTnLst>
                                </p:cTn>
                              </p:par>
                              <p:par>
                                <p:cTn id="73" presetID="26" presetClass="emph" presetSubtype="0" fill="hold" nodeType="withEffect">
                                  <p:stCondLst>
                                    <p:cond delay="0"/>
                                  </p:stCondLst>
                                  <p:childTnLst>
                                    <p:animEffect transition="out" filter="fade">
                                      <p:cBhvr>
                                        <p:cTn id="74" dur="500" tmFilter="0, 0; .2, .5; .8, .5; 1, 0"/>
                                        <p:tgtEl>
                                          <p:spTgt spid="18"/>
                                        </p:tgtEl>
                                      </p:cBhvr>
                                    </p:animEffect>
                                    <p:animScale>
                                      <p:cBhvr>
                                        <p:cTn id="75" dur="250" autoRev="1" fill="hold"/>
                                        <p:tgtEl>
                                          <p:spTgt spid="18"/>
                                        </p:tgtEl>
                                      </p:cBhvr>
                                      <p:by x="105000" y="105000"/>
                                    </p:animScale>
                                  </p:childTnLst>
                                </p:cTn>
                              </p:par>
                              <p:par>
                                <p:cTn id="76" presetID="26" presetClass="emph" presetSubtype="0" fill="hold" nodeType="withEffect">
                                  <p:stCondLst>
                                    <p:cond delay="0"/>
                                  </p:stCondLst>
                                  <p:childTnLst>
                                    <p:animEffect transition="out" filter="fade">
                                      <p:cBhvr>
                                        <p:cTn id="77" dur="500" tmFilter="0, 0; .2, .5; .8, .5; 1, 0"/>
                                        <p:tgtEl>
                                          <p:spTgt spid="13"/>
                                        </p:tgtEl>
                                      </p:cBhvr>
                                    </p:animEffect>
                                    <p:animScale>
                                      <p:cBhvr>
                                        <p:cTn id="78" dur="250" autoRev="1" fill="hold"/>
                                        <p:tgtEl>
                                          <p:spTgt spid="13"/>
                                        </p:tgtEl>
                                      </p:cBhvr>
                                      <p:by x="105000" y="105000"/>
                                    </p:animScale>
                                  </p:childTnLst>
                                </p:cTn>
                              </p:par>
                              <p:par>
                                <p:cTn id="79" presetID="26" presetClass="emph" presetSubtype="0" fill="hold" nodeType="withEffect">
                                  <p:stCondLst>
                                    <p:cond delay="0"/>
                                  </p:stCondLst>
                                  <p:childTnLst>
                                    <p:animEffect transition="out" filter="fade">
                                      <p:cBhvr>
                                        <p:cTn id="80" dur="500" tmFilter="0, 0; .2, .5; .8, .5; 1, 0"/>
                                        <p:tgtEl>
                                          <p:spTgt spid="16"/>
                                        </p:tgtEl>
                                      </p:cBhvr>
                                    </p:animEffect>
                                    <p:animScale>
                                      <p:cBhvr>
                                        <p:cTn id="81"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1090" y="188640"/>
            <a:ext cx="779722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2999948" y="640115"/>
            <a:ext cx="7008370" cy="523220"/>
          </a:xfrm>
          <a:prstGeom prst="rect">
            <a:avLst/>
          </a:prstGeom>
        </p:spPr>
        <p:txBody>
          <a:bodyPr wrap="squar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不要在道路上踢足球、玩滑板、滑旱冰等</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2" name="Picture 4"/>
          <p:cNvPicPr>
            <a:picLocks noChangeAspect="1"/>
          </p:cNvPicPr>
          <p:nvPr/>
        </p:nvPicPr>
        <p:blipFill>
          <a:blip r:embed="rId3"/>
          <a:srcRect/>
          <a:stretch>
            <a:fillRect/>
          </a:stretch>
        </p:blipFill>
        <p:spPr bwMode="auto">
          <a:xfrm rot="21006827">
            <a:off x="8484232" y="3020514"/>
            <a:ext cx="2966678" cy="203256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5"/>
          <p:cNvPicPr>
            <a:picLocks noChangeAspect="1"/>
          </p:cNvPicPr>
          <p:nvPr/>
        </p:nvPicPr>
        <p:blipFill>
          <a:blip r:embed="rId4"/>
          <a:srcRect/>
          <a:stretch>
            <a:fillRect/>
          </a:stretch>
        </p:blipFill>
        <p:spPr bwMode="auto">
          <a:xfrm rot="21372433">
            <a:off x="504337" y="2226586"/>
            <a:ext cx="3729268" cy="249680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6"/>
          <p:cNvPicPr>
            <a:picLocks noChangeAspect="1"/>
          </p:cNvPicPr>
          <p:nvPr/>
        </p:nvPicPr>
        <p:blipFill>
          <a:blip r:embed="rId5"/>
          <a:srcRect/>
          <a:stretch>
            <a:fillRect/>
          </a:stretch>
        </p:blipFill>
        <p:spPr bwMode="auto">
          <a:xfrm rot="21262063">
            <a:off x="4608191" y="1840069"/>
            <a:ext cx="3126511" cy="20458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4" descr="C:\Users\Administrator\Desktop\Wooden Billboards2 [转换]-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1330"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713362" y="4449886"/>
            <a:ext cx="2106240" cy="923330"/>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行人不得在道路上使用滑板、旱冰鞋等滑行工具</a:t>
            </a:r>
            <a:endParaRPr lang="zh-CN" altLang="en-US" b="1" dirty="0">
              <a:latin typeface="微软雅黑" panose="020B0503020204020204" pitchFamily="34" charset="-122"/>
              <a:ea typeface="微软雅黑" panose="020B0503020204020204" pitchFamily="34" charset="-122"/>
            </a:endParaRPr>
          </a:p>
        </p:txBody>
      </p:sp>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ppt_x</p:attrName>
                                        </p:attrNameLst>
                                      </p:cBhvr>
                                      <p:tavLst>
                                        <p:tav tm="0">
                                          <p:val>
                                            <p:strVal val="#ppt_x"/>
                                          </p:val>
                                        </p:tav>
                                        <p:tav tm="100000">
                                          <p:val>
                                            <p:strVal val="#ppt_x"/>
                                          </p:val>
                                        </p:tav>
                                      </p:tavLst>
                                    </p:anim>
                                    <p:anim calcmode="lin" valueType="num">
                                      <p:cBhvr>
                                        <p:cTn id="14" dur="2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ppt_x</p:attrName>
                                        </p:attrNameLst>
                                      </p:cBhvr>
                                      <p:tavLst>
                                        <p:tav tm="0">
                                          <p:val>
                                            <p:strVal val="#ppt_x"/>
                                          </p:val>
                                        </p:tav>
                                        <p:tav tm="100000">
                                          <p:val>
                                            <p:strVal val="#ppt_x"/>
                                          </p:val>
                                        </p:tav>
                                      </p:tavLst>
                                    </p:anim>
                                    <p:anim calcmode="lin" valueType="num">
                                      <p:cBhvr>
                                        <p:cTn id="19" dur="2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anim calcmode="lin" valueType="num">
                                      <p:cBhvr>
                                        <p:cTn id="23" dur="2000" fill="hold"/>
                                        <p:tgtEl>
                                          <p:spTgt spid="18"/>
                                        </p:tgtEl>
                                        <p:attrNameLst>
                                          <p:attrName>ppt_x</p:attrName>
                                        </p:attrNameLst>
                                      </p:cBhvr>
                                      <p:tavLst>
                                        <p:tav tm="0">
                                          <p:val>
                                            <p:strVal val="#ppt_x"/>
                                          </p:val>
                                        </p:tav>
                                        <p:tav tm="100000">
                                          <p:val>
                                            <p:strVal val="#ppt_x"/>
                                          </p:val>
                                        </p:tav>
                                      </p:tavLst>
                                    </p:anim>
                                    <p:anim calcmode="lin" valueType="num">
                                      <p:cBhvr>
                                        <p:cTn id="24" dur="20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3"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1"/>
                                        </p:tgtEl>
                                        <p:attrNameLst>
                                          <p:attrName>ppt_y</p:attrName>
                                        </p:attrNameLst>
                                      </p:cBhvr>
                                      <p:tavLst>
                                        <p:tav tm="0">
                                          <p:val>
                                            <p:strVal val="#ppt_y"/>
                                          </p:val>
                                        </p:tav>
                                        <p:tav tm="100000">
                                          <p:val>
                                            <p:strVal val="#ppt_y"/>
                                          </p:val>
                                        </p:tav>
                                      </p:tavLst>
                                    </p:anim>
                                    <p:anim calcmode="lin" valueType="num">
                                      <p:cBhvr>
                                        <p:cTn id="6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1"/>
                                        </p:tgtEl>
                                      </p:cBhvr>
                                    </p:animEffect>
                                  </p:childTnLst>
                                </p:cTn>
                              </p:par>
                            </p:childTnLst>
                          </p:cTn>
                        </p:par>
                        <p:par>
                          <p:cTn id="63" fill="hold">
                            <p:stCondLst>
                              <p:cond delay="5000"/>
                            </p:stCondLst>
                            <p:childTnLst>
                              <p:par>
                                <p:cTn id="64" presetID="32" presetClass="emph" presetSubtype="0" fill="hold" nodeType="afterEffect">
                                  <p:stCondLst>
                                    <p:cond delay="0"/>
                                  </p:stCondLst>
                                  <p:childTnLst>
                                    <p:animRot by="120000">
                                      <p:cBhvr>
                                        <p:cTn id="65" dur="100" fill="hold">
                                          <p:stCondLst>
                                            <p:cond delay="0"/>
                                          </p:stCondLst>
                                        </p:cTn>
                                        <p:tgtEl>
                                          <p:spTgt spid="14"/>
                                        </p:tgtEl>
                                        <p:attrNameLst>
                                          <p:attrName>r</p:attrName>
                                        </p:attrNameLst>
                                      </p:cBhvr>
                                    </p:animRot>
                                    <p:animRot by="-240000">
                                      <p:cBhvr>
                                        <p:cTn id="66" dur="200" fill="hold">
                                          <p:stCondLst>
                                            <p:cond delay="200"/>
                                          </p:stCondLst>
                                        </p:cTn>
                                        <p:tgtEl>
                                          <p:spTgt spid="14"/>
                                        </p:tgtEl>
                                        <p:attrNameLst>
                                          <p:attrName>r</p:attrName>
                                        </p:attrNameLst>
                                      </p:cBhvr>
                                    </p:animRot>
                                    <p:animRot by="240000">
                                      <p:cBhvr>
                                        <p:cTn id="67" dur="200" fill="hold">
                                          <p:stCondLst>
                                            <p:cond delay="400"/>
                                          </p:stCondLst>
                                        </p:cTn>
                                        <p:tgtEl>
                                          <p:spTgt spid="14"/>
                                        </p:tgtEl>
                                        <p:attrNameLst>
                                          <p:attrName>r</p:attrName>
                                        </p:attrNameLst>
                                      </p:cBhvr>
                                    </p:animRot>
                                    <p:animRot by="-240000">
                                      <p:cBhvr>
                                        <p:cTn id="68" dur="200" fill="hold">
                                          <p:stCondLst>
                                            <p:cond delay="600"/>
                                          </p:stCondLst>
                                        </p:cTn>
                                        <p:tgtEl>
                                          <p:spTgt spid="14"/>
                                        </p:tgtEl>
                                        <p:attrNameLst>
                                          <p:attrName>r</p:attrName>
                                        </p:attrNameLst>
                                      </p:cBhvr>
                                    </p:animRot>
                                    <p:animRot by="120000">
                                      <p:cBhvr>
                                        <p:cTn id="69" dur="200" fill="hold">
                                          <p:stCondLst>
                                            <p:cond delay="800"/>
                                          </p:stCondLst>
                                        </p:cTn>
                                        <p:tgtEl>
                                          <p:spTgt spid="14"/>
                                        </p:tgtEl>
                                        <p:attrNameLst>
                                          <p:attrName>r</p:attrName>
                                        </p:attrNameLst>
                                      </p:cBhvr>
                                    </p:animRot>
                                  </p:childTnLst>
                                </p:cTn>
                              </p:par>
                              <p:par>
                                <p:cTn id="70" presetID="32" presetClass="emph" presetSubtype="0" fill="hold" nodeType="withEffect">
                                  <p:stCondLst>
                                    <p:cond delay="0"/>
                                  </p:stCondLst>
                                  <p:childTnLst>
                                    <p:animRot by="120000">
                                      <p:cBhvr>
                                        <p:cTn id="71" dur="100" fill="hold">
                                          <p:stCondLst>
                                            <p:cond delay="0"/>
                                          </p:stCondLst>
                                        </p:cTn>
                                        <p:tgtEl>
                                          <p:spTgt spid="19"/>
                                        </p:tgtEl>
                                        <p:attrNameLst>
                                          <p:attrName>r</p:attrName>
                                        </p:attrNameLst>
                                      </p:cBhvr>
                                    </p:animRot>
                                    <p:animRot by="-240000">
                                      <p:cBhvr>
                                        <p:cTn id="72" dur="200" fill="hold">
                                          <p:stCondLst>
                                            <p:cond delay="200"/>
                                          </p:stCondLst>
                                        </p:cTn>
                                        <p:tgtEl>
                                          <p:spTgt spid="19"/>
                                        </p:tgtEl>
                                        <p:attrNameLst>
                                          <p:attrName>r</p:attrName>
                                        </p:attrNameLst>
                                      </p:cBhvr>
                                    </p:animRot>
                                    <p:animRot by="240000">
                                      <p:cBhvr>
                                        <p:cTn id="73" dur="200" fill="hold">
                                          <p:stCondLst>
                                            <p:cond delay="400"/>
                                          </p:stCondLst>
                                        </p:cTn>
                                        <p:tgtEl>
                                          <p:spTgt spid="19"/>
                                        </p:tgtEl>
                                        <p:attrNameLst>
                                          <p:attrName>r</p:attrName>
                                        </p:attrNameLst>
                                      </p:cBhvr>
                                    </p:animRot>
                                    <p:animRot by="-240000">
                                      <p:cBhvr>
                                        <p:cTn id="74" dur="200" fill="hold">
                                          <p:stCondLst>
                                            <p:cond delay="600"/>
                                          </p:stCondLst>
                                        </p:cTn>
                                        <p:tgtEl>
                                          <p:spTgt spid="19"/>
                                        </p:tgtEl>
                                        <p:attrNameLst>
                                          <p:attrName>r</p:attrName>
                                        </p:attrNameLst>
                                      </p:cBhvr>
                                    </p:animRot>
                                    <p:animRot by="120000">
                                      <p:cBhvr>
                                        <p:cTn id="75" dur="200" fill="hold">
                                          <p:stCondLst>
                                            <p:cond delay="800"/>
                                          </p:stCondLst>
                                        </p:cTn>
                                        <p:tgtEl>
                                          <p:spTgt spid="19"/>
                                        </p:tgtEl>
                                        <p:attrNameLst>
                                          <p:attrName>r</p:attrName>
                                        </p:attrNameLst>
                                      </p:cBhvr>
                                    </p:animRot>
                                  </p:childTnLst>
                                </p:cTn>
                              </p:par>
                              <p:par>
                                <p:cTn id="76" presetID="32" presetClass="emph" presetSubtype="0" fill="hold" nodeType="withEffect">
                                  <p:stCondLst>
                                    <p:cond delay="0"/>
                                  </p:stCondLst>
                                  <p:childTnLst>
                                    <p:animRot by="120000">
                                      <p:cBhvr>
                                        <p:cTn id="77" dur="100" fill="hold">
                                          <p:stCondLst>
                                            <p:cond delay="0"/>
                                          </p:stCondLst>
                                        </p:cTn>
                                        <p:tgtEl>
                                          <p:spTgt spid="12"/>
                                        </p:tgtEl>
                                        <p:attrNameLst>
                                          <p:attrName>r</p:attrName>
                                        </p:attrNameLst>
                                      </p:cBhvr>
                                    </p:animRot>
                                    <p:animRot by="-240000">
                                      <p:cBhvr>
                                        <p:cTn id="78" dur="200" fill="hold">
                                          <p:stCondLst>
                                            <p:cond delay="200"/>
                                          </p:stCondLst>
                                        </p:cTn>
                                        <p:tgtEl>
                                          <p:spTgt spid="12"/>
                                        </p:tgtEl>
                                        <p:attrNameLst>
                                          <p:attrName>r</p:attrName>
                                        </p:attrNameLst>
                                      </p:cBhvr>
                                    </p:animRot>
                                    <p:animRot by="240000">
                                      <p:cBhvr>
                                        <p:cTn id="79" dur="200" fill="hold">
                                          <p:stCondLst>
                                            <p:cond delay="400"/>
                                          </p:stCondLst>
                                        </p:cTn>
                                        <p:tgtEl>
                                          <p:spTgt spid="12"/>
                                        </p:tgtEl>
                                        <p:attrNameLst>
                                          <p:attrName>r</p:attrName>
                                        </p:attrNameLst>
                                      </p:cBhvr>
                                    </p:animRot>
                                    <p:animRot by="-240000">
                                      <p:cBhvr>
                                        <p:cTn id="80" dur="200" fill="hold">
                                          <p:stCondLst>
                                            <p:cond delay="600"/>
                                          </p:stCondLst>
                                        </p:cTn>
                                        <p:tgtEl>
                                          <p:spTgt spid="12"/>
                                        </p:tgtEl>
                                        <p:attrNameLst>
                                          <p:attrName>r</p:attrName>
                                        </p:attrNameLst>
                                      </p:cBhvr>
                                    </p:animRot>
                                    <p:animRot by="120000">
                                      <p:cBhvr>
                                        <p:cTn id="81"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7234" y="14981"/>
            <a:ext cx="527694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987190" y="476672"/>
            <a:ext cx="4580968" cy="523220"/>
          </a:xfrm>
          <a:prstGeom prst="rect">
            <a:avLst/>
          </a:prstGeom>
        </p:spPr>
        <p:txBody>
          <a:bodyPr wrap="squar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不要扒车、追车、抛物击车</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22"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0321" y="3474584"/>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509954" y="4149080"/>
            <a:ext cx="2304256"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行人不得有追车、抛物击车等妨碍道路交通安全的行为。</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p:txBody>
      </p:sp>
      <p:pic>
        <p:nvPicPr>
          <p:cNvPr id="12" name="Picture 7"/>
          <p:cNvPicPr>
            <a:picLocks noChangeAspect="1"/>
          </p:cNvPicPr>
          <p:nvPr/>
        </p:nvPicPr>
        <p:blipFill>
          <a:blip r:embed="rId4"/>
          <a:srcRect/>
          <a:stretch>
            <a:fillRect/>
          </a:stretch>
        </p:blipFill>
        <p:spPr bwMode="auto">
          <a:xfrm rot="21364016">
            <a:off x="481651" y="1672559"/>
            <a:ext cx="2953688" cy="189097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1"/>
          <p:cNvPicPr>
            <a:picLocks noChangeAspect="1"/>
          </p:cNvPicPr>
          <p:nvPr/>
        </p:nvPicPr>
        <p:blipFill>
          <a:blip r:embed="rId5"/>
          <a:srcRect/>
          <a:stretch>
            <a:fillRect/>
          </a:stretch>
        </p:blipFill>
        <p:spPr bwMode="auto">
          <a:xfrm rot="21021546">
            <a:off x="8494030" y="2839974"/>
            <a:ext cx="2820236" cy="201445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3"/>
          <p:cNvPicPr>
            <a:picLocks noChangeAspect="1" noChangeArrowheads="1"/>
          </p:cNvPicPr>
          <p:nvPr/>
        </p:nvPicPr>
        <p:blipFill>
          <a:blip r:embed="rId6"/>
          <a:srcRect/>
          <a:stretch>
            <a:fillRect/>
          </a:stretch>
        </p:blipFill>
        <p:spPr bwMode="auto">
          <a:xfrm rot="21169741">
            <a:off x="4168630" y="1970346"/>
            <a:ext cx="3690281" cy="26350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ppt_x</p:attrName>
                                        </p:attrNameLst>
                                      </p:cBhvr>
                                      <p:tavLst>
                                        <p:tav tm="0">
                                          <p:val>
                                            <p:strVal val="#ppt_x"/>
                                          </p:val>
                                        </p:tav>
                                        <p:tav tm="100000">
                                          <p:val>
                                            <p:strVal val="#ppt_x"/>
                                          </p:val>
                                        </p:tav>
                                      </p:tavLst>
                                    </p:anim>
                                    <p:anim calcmode="lin" valueType="num">
                                      <p:cBhvr>
                                        <p:cTn id="14" dur="2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ppt_x</p:attrName>
                                        </p:attrNameLst>
                                      </p:cBhvr>
                                      <p:tavLst>
                                        <p:tav tm="0">
                                          <p:val>
                                            <p:strVal val="#ppt_x"/>
                                          </p:val>
                                        </p:tav>
                                        <p:tav tm="100000">
                                          <p:val>
                                            <p:strVal val="#ppt_x"/>
                                          </p:val>
                                        </p:tav>
                                      </p:tavLst>
                                    </p:anim>
                                    <p:anim calcmode="lin" valueType="num">
                                      <p:cBhvr>
                                        <p:cTn id="19" dur="2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anim calcmode="lin" valueType="num">
                                      <p:cBhvr>
                                        <p:cTn id="23" dur="2000" fill="hold"/>
                                        <p:tgtEl>
                                          <p:spTgt spid="18"/>
                                        </p:tgtEl>
                                        <p:attrNameLst>
                                          <p:attrName>ppt_x</p:attrName>
                                        </p:attrNameLst>
                                      </p:cBhvr>
                                      <p:tavLst>
                                        <p:tav tm="0">
                                          <p:val>
                                            <p:strVal val="#ppt_x"/>
                                          </p:val>
                                        </p:tav>
                                        <p:tav tm="100000">
                                          <p:val>
                                            <p:strVal val="#ppt_x"/>
                                          </p:val>
                                        </p:tav>
                                      </p:tavLst>
                                    </p:anim>
                                    <p:anim calcmode="lin" valueType="num">
                                      <p:cBhvr>
                                        <p:cTn id="24" dur="20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7"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6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3"/>
                                        </p:tgtEl>
                                        <p:attrNameLst>
                                          <p:attrName>ppt_y</p:attrName>
                                        </p:attrNameLst>
                                      </p:cBhvr>
                                      <p:tavLst>
                                        <p:tav tm="0">
                                          <p:val>
                                            <p:strVal val="#ppt_y"/>
                                          </p:val>
                                        </p:tav>
                                        <p:tav tm="100000">
                                          <p:val>
                                            <p:strVal val="#ppt_y"/>
                                          </p:val>
                                        </p:tav>
                                      </p:tavLst>
                                    </p:anim>
                                    <p:anim calcmode="lin" valueType="num">
                                      <p:cBhvr>
                                        <p:cTn id="6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7234" y="14981"/>
            <a:ext cx="4248472"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635262" y="476672"/>
            <a:ext cx="2832412" cy="523220"/>
          </a:xfrm>
          <a:prstGeom prst="rect">
            <a:avLst/>
          </a:prstGeom>
        </p:spPr>
        <p:txBody>
          <a:bodyPr wrap="squar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认识交通标志</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1" name="Picture 7" descr="C:\Users\Administrator\Desktop\56d673f7b44b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74" y="1735973"/>
            <a:ext cx="5424554" cy="4573347"/>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82464" y="2204864"/>
            <a:ext cx="4593373" cy="2677656"/>
          </a:xfrm>
          <a:prstGeom prst="rect">
            <a:avLst/>
          </a:prstGeom>
          <a:noFill/>
        </p:spPr>
        <p:txBody>
          <a:bodyPr wrap="square" rtlCol="0">
            <a:spAutoFit/>
          </a:bodyPr>
          <a:lstStyle/>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）黄色的是警告标志，表示前面可能有危险。</a:t>
            </a:r>
            <a:endPar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2</a:t>
            </a: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）红色的是禁令标志，表示前面不可以走。</a:t>
            </a:r>
            <a:endPar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3</a:t>
            </a: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）蓝色的是指路标志，表示前面可以走，指明道路方向、地点和距离。</a:t>
            </a:r>
            <a:endPar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4</a:t>
            </a: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）棕色的是旅游区标志，告诉旅游区的方向和距离。</a:t>
            </a:r>
            <a:endPar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5</a:t>
            </a: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）绿色的是高速公路标志。</a:t>
            </a:r>
            <a:endPar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5" name="Picture 15"/>
          <p:cNvPicPr>
            <a:picLocks noChangeAspect="1"/>
          </p:cNvPicPr>
          <p:nvPr/>
        </p:nvPicPr>
        <p:blipFill rotWithShape="1">
          <a:blip r:embed="rId4"/>
          <a:srcRect b="7373"/>
          <a:stretch>
            <a:fillRect/>
          </a:stretch>
        </p:blipFill>
        <p:spPr bwMode="auto">
          <a:xfrm>
            <a:off x="5811490" y="1816056"/>
            <a:ext cx="2916324" cy="1353680"/>
          </a:xfrm>
          <a:prstGeom prst="rect">
            <a:avLst/>
          </a:prstGeom>
          <a:ln w="25400">
            <a:solidFill>
              <a:srgbClr val="000000"/>
            </a:solidFill>
            <a:miter lim="800000"/>
            <a:headEnd/>
            <a:tailEnd/>
          </a:ln>
          <a:effectLst>
            <a:outerShdw blurRad="50800" dist="38100" dir="2700000" algn="tl" rotWithShape="0">
              <a:srgbClr val="000000">
                <a:alpha val="43000"/>
              </a:srgbClr>
            </a:outerShdw>
          </a:effectLst>
        </p:spPr>
      </p:pic>
      <p:pic>
        <p:nvPicPr>
          <p:cNvPr id="18"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89096" y="1816056"/>
            <a:ext cx="2916324" cy="147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9"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19412" y="3501008"/>
            <a:ext cx="595779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2"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anim calcmode="lin" valueType="num">
                                      <p:cBhvr>
                                        <p:cTn id="18" dur="2000" fill="hold"/>
                                        <p:tgtEl>
                                          <p:spTgt spid="20"/>
                                        </p:tgtEl>
                                        <p:attrNameLst>
                                          <p:attrName>ppt_x</p:attrName>
                                        </p:attrNameLst>
                                      </p:cBhvr>
                                      <p:tavLst>
                                        <p:tav tm="0">
                                          <p:val>
                                            <p:strVal val="#ppt_x"/>
                                          </p:val>
                                        </p:tav>
                                        <p:tav tm="100000">
                                          <p:val>
                                            <p:strVal val="#ppt_x"/>
                                          </p:val>
                                        </p:tav>
                                      </p:tavLst>
                                    </p:anim>
                                    <p:anim calcmode="lin" valueType="num">
                                      <p:cBhvr>
                                        <p:cTn id="19" dur="2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anim calcmode="lin" valueType="num">
                                      <p:cBhvr>
                                        <p:cTn id="23" dur="2000" fill="hold"/>
                                        <p:tgtEl>
                                          <p:spTgt spid="21"/>
                                        </p:tgtEl>
                                        <p:attrNameLst>
                                          <p:attrName>ppt_x</p:attrName>
                                        </p:attrNameLst>
                                      </p:cBhvr>
                                      <p:tavLst>
                                        <p:tav tm="0">
                                          <p:val>
                                            <p:strVal val="#ppt_x"/>
                                          </p:val>
                                        </p:tav>
                                        <p:tav tm="100000">
                                          <p:val>
                                            <p:strVal val="#ppt_x"/>
                                          </p:val>
                                        </p:tav>
                                      </p:tavLst>
                                    </p:anim>
                                    <p:anim calcmode="lin" valueType="num">
                                      <p:cBhvr>
                                        <p:cTn id="24" dur="2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childTnLst>
                          </p:cTn>
                        </p:par>
                        <p:par>
                          <p:cTn id="34" fill="hold">
                            <p:stCondLst>
                              <p:cond delay="3000"/>
                            </p:stCondLst>
                            <p:childTnLst>
                              <p:par>
                                <p:cTn id="35" presetID="26"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par>
                          <p:cTn id="51" fill="hold">
                            <p:stCondLst>
                              <p:cond delay="50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3"/>
                                        </p:tgtEl>
                                        <p:attrNameLst>
                                          <p:attrName>ppt_y</p:attrName>
                                        </p:attrNameLst>
                                      </p:cBhvr>
                                      <p:tavLst>
                                        <p:tav tm="0">
                                          <p:val>
                                            <p:strVal val="#ppt_y"/>
                                          </p:val>
                                        </p:tav>
                                        <p:tav tm="100000">
                                          <p:val>
                                            <p:strVal val="#ppt_y"/>
                                          </p:val>
                                        </p:tav>
                                      </p:tavLst>
                                    </p:anim>
                                    <p:anim calcmode="lin" valueType="num">
                                      <p:cBhvr>
                                        <p:cTn id="5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3"/>
                                        </p:tgtEl>
                                      </p:cBhvr>
                                    </p:animEffect>
                                  </p:childTnLst>
                                </p:cTn>
                              </p:par>
                            </p:childTnLst>
                          </p:cTn>
                        </p:par>
                        <p:par>
                          <p:cTn id="59" fill="hold">
                            <p:stCondLst>
                              <p:cond delay="9199"/>
                            </p:stCondLst>
                            <p:childTnLst>
                              <p:par>
                                <p:cTn id="60" presetID="53" presetClass="entr" presetSubtype="16"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506" y="0"/>
            <a:ext cx="6858000" cy="68580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525"/>
            <a:ext cx="11911013" cy="4058475"/>
          </a:xfrm>
          <a:prstGeom prst="rect">
            <a:avLst/>
          </a:prstGeom>
        </p:spPr>
      </p:pic>
      <p:sp>
        <p:nvSpPr>
          <p:cNvPr id="5" name="矩形 4"/>
          <p:cNvSpPr/>
          <p:nvPr/>
        </p:nvSpPr>
        <p:spPr>
          <a:xfrm>
            <a:off x="5091410" y="548680"/>
            <a:ext cx="1422184" cy="830997"/>
          </a:xfrm>
          <a:prstGeom prst="rect">
            <a:avLst/>
          </a:prstGeom>
        </p:spPr>
        <p:txBody>
          <a:bodyPr wrap="none">
            <a:spAutoFit/>
          </a:bodyPr>
          <a:lstStyle/>
          <a:p>
            <a:r>
              <a:rPr lang="zh-CN" altLang="en-US" sz="4800" b="1" dirty="0">
                <a:solidFill>
                  <a:srgbClr val="FF5E74"/>
                </a:solidFill>
                <a:latin typeface="方正大黑简体" panose="02010601030101010101" pitchFamily="2" charset="-122"/>
                <a:ea typeface="方正大黑简体" panose="02010601030101010101" pitchFamily="2" charset="-122"/>
              </a:rPr>
              <a:t>前言</a:t>
            </a:r>
            <a:endParaRPr lang="zh-CN" altLang="en-US" sz="4800" dirty="0">
              <a:solidFill>
                <a:srgbClr val="FF5E74"/>
              </a:solidFill>
              <a:latin typeface="方正大黑简体" panose="02010601030101010101" pitchFamily="2" charset="-122"/>
              <a:ea typeface="方正大黑简体" panose="02010601030101010101" pitchFamily="2" charset="-122"/>
            </a:endParaRPr>
          </a:p>
        </p:txBody>
      </p:sp>
      <p:sp>
        <p:nvSpPr>
          <p:cNvPr id="6" name="矩形 5"/>
          <p:cNvSpPr/>
          <p:nvPr/>
        </p:nvSpPr>
        <p:spPr>
          <a:xfrm>
            <a:off x="2931170" y="1541398"/>
            <a:ext cx="6480720" cy="4247317"/>
          </a:xfrm>
          <a:prstGeom prst="rect">
            <a:avLst/>
          </a:prstGeom>
        </p:spPr>
        <p:txBody>
          <a:bodyPr wrap="square">
            <a:spAutoFit/>
          </a:bodyPr>
          <a:lstStyle/>
          <a:p>
            <a:pPr algn="just">
              <a:lnSpc>
                <a:spcPct val="150000"/>
              </a:lnSpc>
            </a:pPr>
            <a:r>
              <a:rPr lang="zh-CN" altLang="en-US" sz="1400" dirty="0">
                <a:latin typeface="Times New Roman" panose="02020603050405020304" pitchFamily="18" charset="0"/>
                <a:cs typeface="Times New Roman" panose="02020603050405020304" pitchFamily="18" charset="0"/>
              </a:rPr>
              <a:t>          </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少年儿童是祖国的未来、民族的希望。孩子们的交通安全不仅关系到每一个家庭的幸福美满，也关系到国家和民族的兴衰与长远发展。目前，我国每年有超过</a:t>
            </a:r>
            <a:r>
              <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1.85</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万名</a:t>
            </a:r>
            <a:r>
              <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14</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岁以下的儿童死于道路交通事故</a:t>
            </a:r>
            <a:r>
              <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很多事故都是因为家长和孩子交通安全意识的淡薄和交通安全常识的匮乏造成的。</a:t>
            </a:r>
            <a:endPar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        孩子的健康成长和生命安全，需要全社会的关注和重视，教导孩子增强交通安全意识和掌握必要的交通安全常识，是家庭、学校和社会共同的责任和义务。让孩子们从小养成遵守交通法规、文明出行的良好习惯，确保孩子们健康快乐的成长，安全幸福的生活，是我们共同的期盼。</a:t>
            </a:r>
            <a:endParaRPr lang="zh-CN" altLang="en-US" dirty="0">
              <a:solidFill>
                <a:schemeClr val="bg2">
                  <a:lumMod val="10000"/>
                </a:schemeClr>
              </a:solidFill>
              <a:latin typeface="微软雅黑" panose="020B0503020204020204" pitchFamily="34" charset="-122"/>
              <a:ea typeface="微软雅黑" panose="020B0503020204020204" pitchFamily="34" charset="-122"/>
            </a:endParaRPr>
          </a:p>
        </p:txBody>
      </p:sp>
      <p:pic>
        <p:nvPicPr>
          <p:cNvPr id="9"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8" y="3155026"/>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2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ppt_x</p:attrName>
                                        </p:attrNameLst>
                                      </p:cBhvr>
                                      <p:tavLst>
                                        <p:tav tm="0">
                                          <p:val>
                                            <p:strVal val="#ppt_x"/>
                                          </p:val>
                                        </p:tav>
                                        <p:tav tm="100000">
                                          <p:val>
                                            <p:strVal val="#ppt_x"/>
                                          </p:val>
                                        </p:tav>
                                      </p:tavLst>
                                    </p:anim>
                                    <p:anim calcmode="lin" valueType="num">
                                      <p:cBhvr>
                                        <p:cTn id="19" dur="2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ppt_x</p:attrName>
                                        </p:attrNameLst>
                                      </p:cBhvr>
                                      <p:tavLst>
                                        <p:tav tm="0">
                                          <p:val>
                                            <p:strVal val="#ppt_x"/>
                                          </p:val>
                                        </p:tav>
                                        <p:tav tm="100000">
                                          <p:val>
                                            <p:strVal val="#ppt_x"/>
                                          </p:val>
                                        </p:tav>
                                      </p:tavLst>
                                    </p:anim>
                                    <p:anim calcmode="lin" valueType="num">
                                      <p:cBhvr>
                                        <p:cTn id="24" dur="2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4500"/>
                            </p:stCondLst>
                            <p:childTnLst>
                              <p:par>
                                <p:cTn id="46" presetID="6" presetClass="emph" presetSubtype="0" fill="hold" nodeType="afterEffect">
                                  <p:stCondLst>
                                    <p:cond delay="0"/>
                                  </p:stCondLst>
                                  <p:childTnLst>
                                    <p:animScale>
                                      <p:cBhvr>
                                        <p:cTn id="47"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2129410" y="-49140"/>
            <a:ext cx="8562939" cy="6907139"/>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799525"/>
            <a:ext cx="11911013" cy="4058475"/>
          </a:xfrm>
          <a:prstGeom prst="rect">
            <a:avLst/>
          </a:prstGeom>
        </p:spPr>
      </p:pic>
      <p:pic>
        <p:nvPicPr>
          <p:cNvPr id="11"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871" y="1570937"/>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344" y="3769338"/>
            <a:ext cx="1345394" cy="122862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155306" y="3550126"/>
            <a:ext cx="4432624" cy="1107996"/>
          </a:xfrm>
          <a:prstGeom prst="rect">
            <a:avLst/>
          </a:prstGeom>
        </p:spPr>
        <p:txBody>
          <a:bodyPr wrap="none">
            <a:spAutoFit/>
          </a:bodyPr>
          <a:lstStyle/>
          <a:p>
            <a:r>
              <a:rPr lang="zh-CN" altLang="en-US" sz="6600" b="1" dirty="0">
                <a:solidFill>
                  <a:srgbClr val="FF5E74"/>
                </a:solidFill>
                <a:effectLst>
                  <a:glow rad="165100">
                    <a:schemeClr val="bg1"/>
                  </a:glow>
                  <a:outerShdw blurRad="50800" dist="38100" dir="8100000" algn="tr" rotWithShape="0">
                    <a:prstClr val="black">
                      <a:alpha val="40000"/>
                    </a:prstClr>
                  </a:outerShdw>
                </a:effectLst>
                <a:latin typeface="方正稚艺_GBK" pitchFamily="65" charset="-122"/>
                <a:ea typeface="方正稚艺_GBK" pitchFamily="65" charset="-122"/>
              </a:rPr>
              <a:t>乘车安全篇</a:t>
            </a:r>
            <a:endParaRPr lang="zh-CN" altLang="en-US" sz="6600" b="1" dirty="0">
              <a:solidFill>
                <a:srgbClr val="FF5E74"/>
              </a:solidFill>
              <a:effectLst>
                <a:glow rad="165100">
                  <a:schemeClr val="bg1"/>
                </a:glow>
                <a:outerShdw blurRad="50800" dist="38100" dir="8100000" algn="tr" rotWithShape="0">
                  <a:prstClr val="black">
                    <a:alpha val="40000"/>
                  </a:prstClr>
                </a:outerShdw>
              </a:effectLst>
              <a:latin typeface="方正稚艺_GBK" pitchFamily="65" charset="-122"/>
              <a:ea typeface="方正稚艺_GBK" pitchFamily="65" charset="-122"/>
            </a:endParaRPr>
          </a:p>
        </p:txBody>
      </p:sp>
      <p:sp>
        <p:nvSpPr>
          <p:cNvPr id="21" name="矩形 20"/>
          <p:cNvSpPr/>
          <p:nvPr/>
        </p:nvSpPr>
        <p:spPr>
          <a:xfrm>
            <a:off x="5523458" y="1772816"/>
            <a:ext cx="1774845" cy="2092881"/>
          </a:xfrm>
          <a:prstGeom prst="rect">
            <a:avLst/>
          </a:prstGeom>
        </p:spPr>
        <p:txBody>
          <a:bodyPr wrap="none">
            <a:spAutoFit/>
          </a:bodyPr>
          <a:lstStyle/>
          <a:p>
            <a:r>
              <a:rPr lang="en-US" altLang="zh-CN" sz="13000" b="1" dirty="0">
                <a:solidFill>
                  <a:srgbClr val="33CC33"/>
                </a:solidFill>
                <a:effectLst>
                  <a:glow rad="88900">
                    <a:schemeClr val="bg1"/>
                  </a:glow>
                  <a:outerShdw blurRad="50800" dist="38100" dir="8100000" algn="tr" rotWithShape="0">
                    <a:prstClr val="black">
                      <a:alpha val="40000"/>
                    </a:prstClr>
                  </a:outerShdw>
                </a:effectLst>
                <a:latin typeface="方正稚艺_GBK" pitchFamily="65" charset="-122"/>
                <a:ea typeface="方正稚艺_GBK" pitchFamily="65" charset="-122"/>
              </a:rPr>
              <a:t>02</a:t>
            </a:r>
            <a:endParaRPr lang="zh-CN" altLang="en-US" sz="13000" b="1" dirty="0">
              <a:solidFill>
                <a:srgbClr val="33CC33"/>
              </a:solidFill>
              <a:effectLst>
                <a:glow rad="88900">
                  <a:schemeClr val="bg1"/>
                </a:glow>
                <a:outerShdw blurRad="50800" dist="38100" dir="8100000" algn="tr" rotWithShape="0">
                  <a:prstClr val="black">
                    <a:alpha val="40000"/>
                  </a:prstClr>
                </a:outerShdw>
              </a:effectLst>
              <a:latin typeface="方正稚艺_GBK" pitchFamily="65" charset="-122"/>
              <a:ea typeface="方正稚艺_GBK"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200"/>
                            </p:stCondLst>
                            <p:childTnLst>
                              <p:par>
                                <p:cTn id="17" presetID="26" presetClass="emph" presetSubtype="0" fill="hold" grpId="1" nodeType="afterEffect">
                                  <p:stCondLst>
                                    <p:cond delay="0"/>
                                  </p:stCondLst>
                                  <p:childTnLst>
                                    <p:animEffect transition="out" filter="fade">
                                      <p:cBhvr>
                                        <p:cTn id="18" dur="500" tmFilter="0, 0; .2, .5; .8, .5; 1, 0"/>
                                        <p:tgtEl>
                                          <p:spTgt spid="21"/>
                                        </p:tgtEl>
                                      </p:cBhvr>
                                    </p:animEffect>
                                    <p:animScale>
                                      <p:cBhvr>
                                        <p:cTn id="19" dur="250" autoRev="1" fill="hold"/>
                                        <p:tgtEl>
                                          <p:spTgt spid="21"/>
                                        </p:tgtEl>
                                      </p:cBhvr>
                                      <p:by x="105000" y="105000"/>
                                    </p:animScale>
                                  </p:childTnLst>
                                </p:cTn>
                              </p:par>
                              <p:par>
                                <p:cTn id="20" presetID="26" presetClass="emph" presetSubtype="0" fill="hold" grpId="1" nodeType="withEffect">
                                  <p:stCondLst>
                                    <p:cond delay="0"/>
                                  </p:stCondLst>
                                  <p:iterate type="lt">
                                    <p:tmPct val="0"/>
                                  </p:iterate>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par>
                                <p:cTn id="23" presetID="47" presetClass="entr" presetSubtype="0" repeatCount="indefinite"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ppt_x</p:attrName>
                                        </p:attrNameLst>
                                      </p:cBhvr>
                                      <p:tavLst>
                                        <p:tav tm="0">
                                          <p:val>
                                            <p:strVal val="#ppt_x"/>
                                          </p:val>
                                        </p:tav>
                                        <p:tav tm="100000">
                                          <p:val>
                                            <p:strVal val="#ppt_x"/>
                                          </p:val>
                                        </p:tav>
                                      </p:tavLst>
                                    </p:anim>
                                    <p:anim calcmode="lin" valueType="num">
                                      <p:cBhvr>
                                        <p:cTn id="27" dur="2000" fill="hold"/>
                                        <p:tgtEl>
                                          <p:spTgt spid="11"/>
                                        </p:tgtEl>
                                        <p:attrNameLst>
                                          <p:attrName>ppt_y</p:attrName>
                                        </p:attrNameLst>
                                      </p:cBhvr>
                                      <p:tavLst>
                                        <p:tav tm="0">
                                          <p:val>
                                            <p:strVal val="#ppt_y-.1"/>
                                          </p:val>
                                        </p:tav>
                                        <p:tav tm="100000">
                                          <p:val>
                                            <p:strVal val="#ppt_y"/>
                                          </p:val>
                                        </p:tav>
                                      </p:tavLst>
                                    </p:anim>
                                  </p:childTnLst>
                                </p:cTn>
                              </p:par>
                              <p:par>
                                <p:cTn id="28" presetID="47" presetClass="entr" presetSubtype="0" repeatCount="indefinite"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anim calcmode="lin" valueType="num">
                                      <p:cBhvr>
                                        <p:cTn id="31" dur="2000" fill="hold"/>
                                        <p:tgtEl>
                                          <p:spTgt spid="12"/>
                                        </p:tgtEl>
                                        <p:attrNameLst>
                                          <p:attrName>ppt_x</p:attrName>
                                        </p:attrNameLst>
                                      </p:cBhvr>
                                      <p:tavLst>
                                        <p:tav tm="0">
                                          <p:val>
                                            <p:strVal val="#ppt_x"/>
                                          </p:val>
                                        </p:tav>
                                        <p:tav tm="100000">
                                          <p:val>
                                            <p:strVal val="#ppt_x"/>
                                          </p:val>
                                        </p:tav>
                                      </p:tavLst>
                                    </p:anim>
                                    <p:anim calcmode="lin" valueType="num">
                                      <p:cBhvr>
                                        <p:cTn id="32" dur="2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repeatCount="indefinite"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anim calcmode="lin" valueType="num">
                                      <p:cBhvr>
                                        <p:cTn id="36" dur="2000" fill="hold"/>
                                        <p:tgtEl>
                                          <p:spTgt spid="13"/>
                                        </p:tgtEl>
                                        <p:attrNameLst>
                                          <p:attrName>ppt_x</p:attrName>
                                        </p:attrNameLst>
                                      </p:cBhvr>
                                      <p:tavLst>
                                        <p:tav tm="0">
                                          <p:val>
                                            <p:strVal val="#ppt_x"/>
                                          </p:val>
                                        </p:tav>
                                        <p:tav tm="100000">
                                          <p:val>
                                            <p:strVal val="#ppt_x"/>
                                          </p:val>
                                        </p:tav>
                                      </p:tavLst>
                                    </p:anim>
                                    <p:anim calcmode="lin" valueType="num">
                                      <p:cBhvr>
                                        <p:cTn id="37" dur="2000" fill="hold"/>
                                        <p:tgtEl>
                                          <p:spTgt spid="13"/>
                                        </p:tgtEl>
                                        <p:attrNameLst>
                                          <p:attrName>ppt_y</p:attrName>
                                        </p:attrNameLst>
                                      </p:cBhvr>
                                      <p:tavLst>
                                        <p:tav tm="0">
                                          <p:val>
                                            <p:strVal val="#ppt_y+.1"/>
                                          </p:val>
                                        </p:tav>
                                        <p:tav tm="100000">
                                          <p:val>
                                            <p:strVal val="#ppt_y"/>
                                          </p:val>
                                        </p:tav>
                                      </p:tavLst>
                                    </p:anim>
                                  </p:childTnLst>
                                </p:cTn>
                              </p:par>
                              <p:par>
                                <p:cTn id="38" presetID="47" presetClass="entr" presetSubtype="0" repeatCount="indefinite"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ppt_x</p:attrName>
                                        </p:attrNameLst>
                                      </p:cBhvr>
                                      <p:tavLst>
                                        <p:tav tm="0">
                                          <p:val>
                                            <p:strVal val="#ppt_x"/>
                                          </p:val>
                                        </p:tav>
                                        <p:tav tm="100000">
                                          <p:val>
                                            <p:strVal val="#ppt_x"/>
                                          </p:val>
                                        </p:tav>
                                      </p:tavLst>
                                    </p:anim>
                                    <p:anim calcmode="lin" valueType="num">
                                      <p:cBhvr>
                                        <p:cTn id="42"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2074833" y="1040"/>
            <a:ext cx="8792421" cy="685696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859162" y="2116736"/>
            <a:ext cx="6506536" cy="2536400"/>
          </a:xfrm>
          <a:prstGeom prst="rect">
            <a:avLst/>
          </a:prstGeom>
        </p:spPr>
        <p:txBody>
          <a:bodyPr wrap="square">
            <a:spAutoFit/>
          </a:bodyPr>
          <a:lstStyle/>
          <a:p>
            <a:pPr>
              <a:lnSpc>
                <a:spcPct val="150000"/>
              </a:lnSpc>
            </a:pP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       乘车安全篇主要围绕乘坐校车、搭乘公交车、搭乘小汽车、电动自行车等乘车方式，记住“五要、五不要”。“五要”：上车要系好安全带，要从汽车右侧下车，要在车辆停稳后下车，乘坐公交车要坐稳扶好，儿童乘车要坐安全座椅。“五不要”：儿童不要坐在副驾驶座位，乘车时不要将头或手伸到车外，不要乘坐超员车辆、农用车辆以及酒驾司机的车等。</a:t>
            </a:r>
            <a:endPar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799525"/>
            <a:ext cx="11911013" cy="4058475"/>
          </a:xfrm>
          <a:prstGeom prst="rect">
            <a:avLst/>
          </a:prstGeom>
        </p:spPr>
      </p:pic>
      <p:pic>
        <p:nvPicPr>
          <p:cNvPr id="17"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262" y="1731684"/>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7" presetClass="entr" presetSubtype="0" repeatCount="indefinite"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anim calcmode="lin" valueType="num">
                                      <p:cBhvr>
                                        <p:cTn id="11" dur="2000" fill="hold"/>
                                        <p:tgtEl>
                                          <p:spTgt spid="17"/>
                                        </p:tgtEl>
                                        <p:attrNameLst>
                                          <p:attrName>ppt_x</p:attrName>
                                        </p:attrNameLst>
                                      </p:cBhvr>
                                      <p:tavLst>
                                        <p:tav tm="0">
                                          <p:val>
                                            <p:strVal val="#ppt_x"/>
                                          </p:val>
                                        </p:tav>
                                        <p:tav tm="100000">
                                          <p:val>
                                            <p:strVal val="#ppt_x"/>
                                          </p:val>
                                        </p:tav>
                                      </p:tavLst>
                                    </p:anim>
                                    <p:anim calcmode="lin" valueType="num">
                                      <p:cBhvr>
                                        <p:cTn id="12" dur="2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repeatCount="indefinite"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anim calcmode="lin" valueType="num">
                                      <p:cBhvr>
                                        <p:cTn id="16" dur="2000" fill="hold"/>
                                        <p:tgtEl>
                                          <p:spTgt spid="18"/>
                                        </p:tgtEl>
                                        <p:attrNameLst>
                                          <p:attrName>ppt_x</p:attrName>
                                        </p:attrNameLst>
                                      </p:cBhvr>
                                      <p:tavLst>
                                        <p:tav tm="0">
                                          <p:val>
                                            <p:strVal val="#ppt_x"/>
                                          </p:val>
                                        </p:tav>
                                        <p:tav tm="100000">
                                          <p:val>
                                            <p:strVal val="#ppt_x"/>
                                          </p:val>
                                        </p:tav>
                                      </p:tavLst>
                                    </p:anim>
                                    <p:anim calcmode="lin" valueType="num">
                                      <p:cBhvr>
                                        <p:cTn id="17" dur="2000" fill="hold"/>
                                        <p:tgtEl>
                                          <p:spTgt spid="18"/>
                                        </p:tgtEl>
                                        <p:attrNameLst>
                                          <p:attrName>ppt_y</p:attrName>
                                        </p:attrNameLst>
                                      </p:cBhvr>
                                      <p:tavLst>
                                        <p:tav tm="0">
                                          <p:val>
                                            <p:strVal val="#ppt_y+.1"/>
                                          </p:val>
                                        </p:tav>
                                        <p:tav tm="100000">
                                          <p:val>
                                            <p:strVal val="#ppt_y"/>
                                          </p:val>
                                        </p:tav>
                                      </p:tavLst>
                                    </p:anim>
                                  </p:childTnLst>
                                </p:cTn>
                              </p:par>
                              <p:par>
                                <p:cTn id="18" presetID="47" presetClass="entr" presetSubtype="0" repeatCount="indefinite"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anim calcmode="lin" valueType="num">
                                      <p:cBhvr>
                                        <p:cTn id="21" dur="2000" fill="hold"/>
                                        <p:tgtEl>
                                          <p:spTgt spid="19"/>
                                        </p:tgtEl>
                                        <p:attrNameLst>
                                          <p:attrName>ppt_x</p:attrName>
                                        </p:attrNameLst>
                                      </p:cBhvr>
                                      <p:tavLst>
                                        <p:tav tm="0">
                                          <p:val>
                                            <p:strVal val="#ppt_x"/>
                                          </p:val>
                                        </p:tav>
                                        <p:tav tm="100000">
                                          <p:val>
                                            <p:strVal val="#ppt_x"/>
                                          </p:val>
                                        </p:tav>
                                      </p:tavLst>
                                    </p:anim>
                                    <p:anim calcmode="lin" valueType="num">
                                      <p:cBhvr>
                                        <p:cTn id="22"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08299" y="476672"/>
            <a:ext cx="3791423"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儿童乘车要坐安全座椅</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9316" y="1599132"/>
            <a:ext cx="2339310" cy="163479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6"/>
          <p:cNvPicPr>
            <a:picLocks noChangeAspect="1"/>
          </p:cNvPicPr>
          <p:nvPr/>
        </p:nvPicPr>
        <p:blipFill>
          <a:blip r:embed="rId4"/>
          <a:srcRect/>
          <a:stretch>
            <a:fillRect/>
          </a:stretch>
        </p:blipFill>
        <p:spPr bwMode="auto">
          <a:xfrm>
            <a:off x="986954" y="3919945"/>
            <a:ext cx="2592288" cy="212787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57443">
            <a:off x="2635765" y="1547664"/>
            <a:ext cx="2693125" cy="182873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图片 7" descr="C:\Users\Howard\Desktop\课件插图\16.jpg"/>
          <p:cNvPicPr>
            <a:picLocks noChangeAspect="1" noChangeArrowheads="1"/>
          </p:cNvPicPr>
          <p:nvPr/>
        </p:nvPicPr>
        <p:blipFill>
          <a:blip r:embed="rId6"/>
          <a:srcRect/>
          <a:stretch>
            <a:fillRect/>
          </a:stretch>
        </p:blipFill>
        <p:spPr bwMode="auto">
          <a:xfrm>
            <a:off x="8135689" y="3525108"/>
            <a:ext cx="3074265" cy="230425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371330" y="3474584"/>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587354" y="4077072"/>
            <a:ext cx="2806712"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儿童乘车建议使用安全座椅，或使用适合其身高、年龄的安全带。</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不可以让家长抱着乘车。</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p:txBody>
      </p:sp>
      <p:pic>
        <p:nvPicPr>
          <p:cNvPr id="13"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ppt_x</p:attrName>
                                        </p:attrNameLst>
                                      </p:cBhvr>
                                      <p:tavLst>
                                        <p:tav tm="0">
                                          <p:val>
                                            <p:strVal val="#ppt_x"/>
                                          </p:val>
                                        </p:tav>
                                        <p:tav tm="100000">
                                          <p:val>
                                            <p:strVal val="#ppt_x"/>
                                          </p:val>
                                        </p:tav>
                                      </p:tavLst>
                                    </p:anim>
                                    <p:anim calcmode="lin" valueType="num">
                                      <p:cBhvr>
                                        <p:cTn id="19" dur="2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anim calcmode="lin" valueType="num">
                                      <p:cBhvr>
                                        <p:cTn id="23" dur="2000" fill="hold"/>
                                        <p:tgtEl>
                                          <p:spTgt spid="22"/>
                                        </p:tgtEl>
                                        <p:attrNameLst>
                                          <p:attrName>ppt_x</p:attrName>
                                        </p:attrNameLst>
                                      </p:cBhvr>
                                      <p:tavLst>
                                        <p:tav tm="0">
                                          <p:val>
                                            <p:strVal val="#ppt_x"/>
                                          </p:val>
                                        </p:tav>
                                        <p:tav tm="100000">
                                          <p:val>
                                            <p:strVal val="#ppt_x"/>
                                          </p:val>
                                        </p:tav>
                                      </p:tavLst>
                                    </p:anim>
                                    <p:anim calcmode="lin" valueType="num">
                                      <p:cBhvr>
                                        <p:cTn id="24" dur="2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14" presetClass="entr" presetSubtype="1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par>
                          <p:cTn id="44" fill="hold">
                            <p:stCondLst>
                              <p:cond delay="4000"/>
                            </p:stCondLst>
                            <p:childTnLst>
                              <p:par>
                                <p:cTn id="45" presetID="16" presetClass="entr" presetSubtype="2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par>
                          <p:cTn id="48" fill="hold">
                            <p:stCondLst>
                              <p:cond delay="4500"/>
                            </p:stCondLst>
                            <p:childTnLst>
                              <p:par>
                                <p:cTn id="49" presetID="42"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childTnLst>
                          </p:cTn>
                        </p:par>
                        <p:par>
                          <p:cTn id="60" fill="hold">
                            <p:stCondLst>
                              <p:cond delay="6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24"/>
                                        </p:tgtEl>
                                        <p:attrNameLst>
                                          <p:attrName>ppt_y</p:attrName>
                                        </p:attrNameLst>
                                      </p:cBhvr>
                                      <p:tavLst>
                                        <p:tav tm="0">
                                          <p:val>
                                            <p:strVal val="#ppt_y"/>
                                          </p:val>
                                        </p:tav>
                                        <p:tav tm="100000">
                                          <p:val>
                                            <p:strVal val="#ppt_y"/>
                                          </p:val>
                                        </p:tav>
                                      </p:tavLst>
                                    </p:anim>
                                    <p:anim calcmode="lin" valueType="num">
                                      <p:cBhvr>
                                        <p:cTn id="6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24"/>
                                        </p:tgtEl>
                                      </p:cBhvr>
                                    </p:animEffect>
                                  </p:childTnLst>
                                </p:cTn>
                              </p:par>
                            </p:childTnLst>
                          </p:cTn>
                        </p:par>
                        <p:par>
                          <p:cTn id="68" fill="hold">
                            <p:stCondLst>
                              <p:cond delay="6449"/>
                            </p:stCondLst>
                            <p:childTnLst>
                              <p:par>
                                <p:cTn id="69" presetID="26" presetClass="emph" presetSubtype="0" fill="hold" nodeType="afterEffect">
                                  <p:stCondLst>
                                    <p:cond delay="0"/>
                                  </p:stCondLst>
                                  <p:childTnLst>
                                    <p:animEffect transition="out" filter="fade">
                                      <p:cBhvr>
                                        <p:cTn id="70" dur="500" tmFilter="0, 0; .2, .5; .8, .5; 1, 0"/>
                                        <p:tgtEl>
                                          <p:spTgt spid="19"/>
                                        </p:tgtEl>
                                      </p:cBhvr>
                                    </p:animEffect>
                                    <p:animScale>
                                      <p:cBhvr>
                                        <p:cTn id="71" dur="250" autoRev="1" fill="hold"/>
                                        <p:tgtEl>
                                          <p:spTgt spid="19"/>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14"/>
                                        </p:tgtEl>
                                      </p:cBhvr>
                                    </p:animEffect>
                                    <p:animScale>
                                      <p:cBhvr>
                                        <p:cTn id="74" dur="250" autoRev="1" fill="hold"/>
                                        <p:tgtEl>
                                          <p:spTgt spid="14"/>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par>
                                <p:cTn id="78" presetID="26" presetClass="emph" presetSubtype="0" fill="hold" nodeType="withEffect">
                                  <p:stCondLst>
                                    <p:cond delay="0"/>
                                  </p:stCondLst>
                                  <p:childTnLst>
                                    <p:animEffect transition="out" filter="fade">
                                      <p:cBhvr>
                                        <p:cTn id="79" dur="500" tmFilter="0, 0; .2, .5; .8, .5; 1, 0"/>
                                        <p:tgtEl>
                                          <p:spTgt spid="20"/>
                                        </p:tgtEl>
                                      </p:cBhvr>
                                    </p:animEffect>
                                    <p:animScale>
                                      <p:cBhvr>
                                        <p:cTn id="80"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772892"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79671" y="476672"/>
            <a:ext cx="4152099"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儿童不要坐在副驾驶座位</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grpSp>
        <p:nvGrpSpPr>
          <p:cNvPr id="13" name="Group 3"/>
          <p:cNvGrpSpPr/>
          <p:nvPr/>
        </p:nvGrpSpPr>
        <p:grpSpPr bwMode="auto">
          <a:xfrm>
            <a:off x="929685" y="3284984"/>
            <a:ext cx="3249986" cy="2244202"/>
            <a:chOff x="-11" y="159"/>
            <a:chExt cx="3984" cy="2653"/>
          </a:xfrm>
        </p:grpSpPr>
        <p:pic>
          <p:nvPicPr>
            <p:cNvPr id="1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 y="266"/>
              <a:ext cx="3528" cy="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 y="159"/>
              <a:ext cx="3984" cy="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18" name="Picture 8"/>
          <p:cNvPicPr>
            <a:picLocks noChangeAspect="1"/>
          </p:cNvPicPr>
          <p:nvPr/>
        </p:nvPicPr>
        <p:blipFill>
          <a:blip r:embed="rId5"/>
          <a:srcRect/>
          <a:stretch>
            <a:fillRect/>
          </a:stretch>
        </p:blipFill>
        <p:spPr bwMode="auto">
          <a:xfrm>
            <a:off x="8043738" y="3371141"/>
            <a:ext cx="3035591" cy="2158045"/>
          </a:xfrm>
          <a:prstGeom prst="rect">
            <a:avLst/>
          </a:prstGeom>
          <a:solidFill>
            <a:srgbClr val="FFFFFF">
              <a:shade val="85000"/>
            </a:srgbClr>
          </a:solidFill>
          <a:ln w="762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图片 1" descr="7、儿童乘车不要坐在副驾驶座位.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2820" y="1728190"/>
            <a:ext cx="2225444" cy="1572818"/>
          </a:xfrm>
          <a:prstGeom prst="rect">
            <a:avLst/>
          </a:prstGeom>
          <a:noFill/>
          <a:ln>
            <a:noFill/>
          </a:ln>
          <a:effectLst>
            <a:outerShdw dist="507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C:\Users\apple\Desktop\改\改\7、儿童乘车不要坐在副驾驶座位加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6644" y="1703134"/>
            <a:ext cx="2224800" cy="1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C:\Users\apple\Desktop\改\改\7、儿童乘车不要坐在副驾驶座位加2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7236" y="1709918"/>
            <a:ext cx="2206830" cy="156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C:\Users\Administrator\Desktop\Wooden Billboards2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8660"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020692" y="4449886"/>
            <a:ext cx="2106240" cy="646331"/>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儿童不要坐在副驾驶座位</a:t>
            </a:r>
            <a:endParaRPr lang="zh-CN" altLang="en-US" b="1" dirty="0">
              <a:latin typeface="微软雅黑" panose="020B0503020204020204" pitchFamily="34" charset="-122"/>
              <a:ea typeface="微软雅黑" panose="020B0503020204020204" pitchFamily="34" charset="-122"/>
            </a:endParaRPr>
          </a:p>
        </p:txBody>
      </p:sp>
      <p:pic>
        <p:nvPicPr>
          <p:cNvPr id="19"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ppt_x</p:attrName>
                                        </p:attrNameLst>
                                      </p:cBhvr>
                                      <p:tavLst>
                                        <p:tav tm="0">
                                          <p:val>
                                            <p:strVal val="#ppt_x"/>
                                          </p:val>
                                        </p:tav>
                                        <p:tav tm="100000">
                                          <p:val>
                                            <p:strVal val="#ppt_x"/>
                                          </p:val>
                                        </p:tav>
                                      </p:tavLst>
                                    </p:anim>
                                    <p:anim calcmode="lin" valueType="num">
                                      <p:cBhvr>
                                        <p:cTn id="14" dur="2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anim calcmode="lin" valueType="num">
                                      <p:cBhvr>
                                        <p:cTn id="18" dur="2000" fill="hold"/>
                                        <p:tgtEl>
                                          <p:spTgt spid="24"/>
                                        </p:tgtEl>
                                        <p:attrNameLst>
                                          <p:attrName>ppt_x</p:attrName>
                                        </p:attrNameLst>
                                      </p:cBhvr>
                                      <p:tavLst>
                                        <p:tav tm="0">
                                          <p:val>
                                            <p:strVal val="#ppt_x"/>
                                          </p:val>
                                        </p:tav>
                                        <p:tav tm="100000">
                                          <p:val>
                                            <p:strVal val="#ppt_x"/>
                                          </p:val>
                                        </p:tav>
                                      </p:tavLst>
                                    </p:anim>
                                    <p:anim calcmode="lin" valueType="num">
                                      <p:cBhvr>
                                        <p:cTn id="19" dur="2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000"/>
                                        <p:tgtEl>
                                          <p:spTgt spid="28"/>
                                        </p:tgtEl>
                                      </p:cBhvr>
                                    </p:animEffect>
                                    <p:anim calcmode="lin" valueType="num">
                                      <p:cBhvr>
                                        <p:cTn id="23" dur="2000" fill="hold"/>
                                        <p:tgtEl>
                                          <p:spTgt spid="28"/>
                                        </p:tgtEl>
                                        <p:attrNameLst>
                                          <p:attrName>ppt_x</p:attrName>
                                        </p:attrNameLst>
                                      </p:cBhvr>
                                      <p:tavLst>
                                        <p:tav tm="0">
                                          <p:val>
                                            <p:strVal val="#ppt_x"/>
                                          </p:val>
                                        </p:tav>
                                        <p:tav tm="100000">
                                          <p:val>
                                            <p:strVal val="#ppt_x"/>
                                          </p:val>
                                        </p:tav>
                                      </p:tavLst>
                                    </p:anim>
                                    <p:anim calcmode="lin" valueType="num">
                                      <p:cBhvr>
                                        <p:cTn id="24" dur="200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up)">
                                      <p:cBhvr>
                                        <p:cTn id="33" dur="500"/>
                                        <p:tgtEl>
                                          <p:spTgt spid="17"/>
                                        </p:tgtEl>
                                      </p:cBhvr>
                                    </p:animEffect>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1+#ppt_w/2"/>
                                          </p:val>
                                        </p:tav>
                                        <p:tav tm="100000">
                                          <p:val>
                                            <p:strVal val="#ppt_x"/>
                                          </p:val>
                                        </p:tav>
                                      </p:tavLst>
                                    </p:anim>
                                    <p:anim calcmode="lin" valueType="num">
                                      <p:cBhvr additive="base">
                                        <p:cTn id="42" dur="500" fill="hold"/>
                                        <p:tgtEl>
                                          <p:spTgt spid="25"/>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par>
                          <p:cTn id="59" fill="hold">
                            <p:stCondLst>
                              <p:cond delay="5000"/>
                            </p:stCondLst>
                            <p:childTnLst>
                              <p:par>
                                <p:cTn id="60" presetID="16" presetClass="entr" presetSubtype="21"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par>
                          <p:cTn id="63" fill="hold">
                            <p:stCondLst>
                              <p:cond delay="5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7"/>
                                        </p:tgtEl>
                                        <p:attrNameLst>
                                          <p:attrName>ppt_y</p:attrName>
                                        </p:attrNameLst>
                                      </p:cBhvr>
                                      <p:tavLst>
                                        <p:tav tm="0">
                                          <p:val>
                                            <p:strVal val="#ppt_y"/>
                                          </p:val>
                                        </p:tav>
                                        <p:tav tm="100000">
                                          <p:val>
                                            <p:strVal val="#ppt_y"/>
                                          </p:val>
                                        </p:tav>
                                      </p:tavLst>
                                    </p:anim>
                                    <p:anim calcmode="lin" valueType="num">
                                      <p:cBhvr>
                                        <p:cTn id="6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7"/>
                                        </p:tgtEl>
                                      </p:cBhvr>
                                    </p:animEffect>
                                  </p:childTnLst>
                                </p:cTn>
                              </p:par>
                            </p:childTnLst>
                          </p:cTn>
                        </p:par>
                        <p:par>
                          <p:cTn id="71" fill="hold">
                            <p:stCondLst>
                              <p:cond delay="4500"/>
                            </p:stCondLst>
                            <p:childTnLst>
                              <p:par>
                                <p:cTn id="72" presetID="26" presetClass="emph" presetSubtype="0" fill="hold" nodeType="afterEffect">
                                  <p:stCondLst>
                                    <p:cond delay="0"/>
                                  </p:stCondLst>
                                  <p:childTnLst>
                                    <p:animEffect transition="out" filter="fade">
                                      <p:cBhvr>
                                        <p:cTn id="73" dur="500" tmFilter="0, 0; .2, .5; .8, .5; 1, 0"/>
                                        <p:tgtEl>
                                          <p:spTgt spid="25"/>
                                        </p:tgtEl>
                                      </p:cBhvr>
                                    </p:animEffect>
                                    <p:animScale>
                                      <p:cBhvr>
                                        <p:cTn id="74" dur="250" autoRev="1" fill="hold"/>
                                        <p:tgtEl>
                                          <p:spTgt spid="25"/>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13"/>
                                        </p:tgtEl>
                                      </p:cBhvr>
                                    </p:animEffect>
                                    <p:animScale>
                                      <p:cBhvr>
                                        <p:cTn id="77" dur="250" autoRev="1" fill="hold"/>
                                        <p:tgtEl>
                                          <p:spTgt spid="13"/>
                                        </p:tgtEl>
                                      </p:cBhvr>
                                      <p:by x="105000" y="105000"/>
                                    </p:animScale>
                                  </p:childTnLst>
                                </p:cTn>
                              </p:par>
                              <p:par>
                                <p:cTn id="78" presetID="26" presetClass="emph" presetSubtype="0" fill="hold" nodeType="withEffect">
                                  <p:stCondLst>
                                    <p:cond delay="0"/>
                                  </p:stCondLst>
                                  <p:childTnLst>
                                    <p:animEffect transition="out" filter="fade">
                                      <p:cBhvr>
                                        <p:cTn id="79" dur="500" tmFilter="0, 0; .2, .5; .8, .5; 1, 0"/>
                                        <p:tgtEl>
                                          <p:spTgt spid="18"/>
                                        </p:tgtEl>
                                      </p:cBhvr>
                                    </p:animEffect>
                                    <p:animScale>
                                      <p:cBhvr>
                                        <p:cTn id="8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772892"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79671" y="476672"/>
            <a:ext cx="4152099"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上车后一定要系好安全带</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9" name="图片 1" descr="H104SE@[K7CR~M2}TA6FT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4902" y="1772816"/>
            <a:ext cx="4975660" cy="37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662" y="3745353"/>
            <a:ext cx="3116669" cy="17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662" y="1784088"/>
            <a:ext cx="3116658" cy="185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4" name="Picture 7" descr="C:\Users\Administrator\Desktop\56d673f7b44b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7834" y="2592245"/>
            <a:ext cx="2736304" cy="2306930"/>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9267874" y="2848209"/>
            <a:ext cx="2143456" cy="1156855"/>
          </a:xfrm>
          <a:prstGeom prst="rect">
            <a:avLst/>
          </a:prstGeom>
          <a:noFill/>
        </p:spPr>
        <p:txBody>
          <a:bodyPr wrap="square" rtlCol="0">
            <a:spAutoFit/>
          </a:bodyPr>
          <a:lstStyle/>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机动车行驶时，驾驶人、乘坐人员应当按规定使用安全带。</a:t>
            </a:r>
            <a:endPar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down)">
                                      <p:cBhvr>
                                        <p:cTn id="34" dur="500"/>
                                        <p:tgtEl>
                                          <p:spTgt spid="17"/>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1000"/>
                            </p:stCondLst>
                            <p:childTnLst>
                              <p:par>
                                <p:cTn id="42" presetID="16" presetClass="entr" presetSubtype="2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6"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80">
                                          <p:stCondLst>
                                            <p:cond delay="0"/>
                                          </p:stCondLst>
                                        </p:cTn>
                                        <p:tgtEl>
                                          <p:spTgt spid="24"/>
                                        </p:tgtEl>
                                      </p:cBhvr>
                                    </p:animEffect>
                                    <p:anim calcmode="lin" valueType="num">
                                      <p:cBhvr>
                                        <p:cTn id="5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1" dur="26">
                                          <p:stCondLst>
                                            <p:cond delay="650"/>
                                          </p:stCondLst>
                                        </p:cTn>
                                        <p:tgtEl>
                                          <p:spTgt spid="24"/>
                                        </p:tgtEl>
                                      </p:cBhvr>
                                      <p:to x="100000" y="60000"/>
                                    </p:animScale>
                                    <p:animScale>
                                      <p:cBhvr>
                                        <p:cTn id="62" dur="166" decel="50000">
                                          <p:stCondLst>
                                            <p:cond delay="676"/>
                                          </p:stCondLst>
                                        </p:cTn>
                                        <p:tgtEl>
                                          <p:spTgt spid="24"/>
                                        </p:tgtEl>
                                      </p:cBhvr>
                                      <p:to x="100000" y="100000"/>
                                    </p:animScale>
                                    <p:animScale>
                                      <p:cBhvr>
                                        <p:cTn id="63" dur="26">
                                          <p:stCondLst>
                                            <p:cond delay="1312"/>
                                          </p:stCondLst>
                                        </p:cTn>
                                        <p:tgtEl>
                                          <p:spTgt spid="24"/>
                                        </p:tgtEl>
                                      </p:cBhvr>
                                      <p:to x="100000" y="80000"/>
                                    </p:animScale>
                                    <p:animScale>
                                      <p:cBhvr>
                                        <p:cTn id="64" dur="166" decel="50000">
                                          <p:stCondLst>
                                            <p:cond delay="1338"/>
                                          </p:stCondLst>
                                        </p:cTn>
                                        <p:tgtEl>
                                          <p:spTgt spid="24"/>
                                        </p:tgtEl>
                                      </p:cBhvr>
                                      <p:to x="100000" y="100000"/>
                                    </p:animScale>
                                    <p:animScale>
                                      <p:cBhvr>
                                        <p:cTn id="65" dur="26">
                                          <p:stCondLst>
                                            <p:cond delay="1642"/>
                                          </p:stCondLst>
                                        </p:cTn>
                                        <p:tgtEl>
                                          <p:spTgt spid="24"/>
                                        </p:tgtEl>
                                      </p:cBhvr>
                                      <p:to x="100000" y="90000"/>
                                    </p:animScale>
                                    <p:animScale>
                                      <p:cBhvr>
                                        <p:cTn id="66" dur="166" decel="50000">
                                          <p:stCondLst>
                                            <p:cond delay="1668"/>
                                          </p:stCondLst>
                                        </p:cTn>
                                        <p:tgtEl>
                                          <p:spTgt spid="24"/>
                                        </p:tgtEl>
                                      </p:cBhvr>
                                      <p:to x="100000" y="100000"/>
                                    </p:animScale>
                                    <p:animScale>
                                      <p:cBhvr>
                                        <p:cTn id="67" dur="26">
                                          <p:stCondLst>
                                            <p:cond delay="1808"/>
                                          </p:stCondLst>
                                        </p:cTn>
                                        <p:tgtEl>
                                          <p:spTgt spid="24"/>
                                        </p:tgtEl>
                                      </p:cBhvr>
                                      <p:to x="100000" y="95000"/>
                                    </p:animScale>
                                    <p:animScale>
                                      <p:cBhvr>
                                        <p:cTn id="68" dur="166" decel="50000">
                                          <p:stCondLst>
                                            <p:cond delay="1834"/>
                                          </p:stCondLst>
                                        </p:cTn>
                                        <p:tgtEl>
                                          <p:spTgt spid="24"/>
                                        </p:tgtEl>
                                      </p:cBhvr>
                                      <p:to x="100000" y="100000"/>
                                    </p:animScale>
                                  </p:childTnLst>
                                </p:cTn>
                              </p:par>
                            </p:childTnLst>
                          </p:cTn>
                        </p:par>
                        <p:par>
                          <p:cTn id="69" fill="hold">
                            <p:stCondLst>
                              <p:cond delay="3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8"/>
                                        </p:tgtEl>
                                        <p:attrNameLst>
                                          <p:attrName>ppt_y</p:attrName>
                                        </p:attrNameLst>
                                      </p:cBhvr>
                                      <p:tavLst>
                                        <p:tav tm="0">
                                          <p:val>
                                            <p:strVal val="#ppt_y"/>
                                          </p:val>
                                        </p:tav>
                                        <p:tav tm="100000">
                                          <p:val>
                                            <p:strVal val="#ppt_y"/>
                                          </p:val>
                                        </p:tav>
                                      </p:tavLst>
                                    </p:anim>
                                    <p:anim calcmode="lin" valueType="num">
                                      <p:cBhvr>
                                        <p:cTn id="7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8"/>
                                        </p:tgtEl>
                                      </p:cBhvr>
                                    </p:animEffect>
                                  </p:childTnLst>
                                </p:cTn>
                              </p:par>
                            </p:childTnLst>
                          </p:cTn>
                        </p:par>
                        <p:par>
                          <p:cTn id="77" fill="hold">
                            <p:stCondLst>
                              <p:cond delay="4750"/>
                            </p:stCondLst>
                            <p:childTnLst>
                              <p:par>
                                <p:cTn id="78" presetID="26" presetClass="emph" presetSubtype="0" fill="hold" nodeType="afterEffect">
                                  <p:stCondLst>
                                    <p:cond delay="0"/>
                                  </p:stCondLst>
                                  <p:childTnLst>
                                    <p:animEffect transition="out" filter="fade">
                                      <p:cBhvr>
                                        <p:cTn id="79" dur="500" tmFilter="0, 0; .2, .5; .8, .5; 1, 0"/>
                                        <p:tgtEl>
                                          <p:spTgt spid="21"/>
                                        </p:tgtEl>
                                      </p:cBhvr>
                                    </p:animEffect>
                                    <p:animScale>
                                      <p:cBhvr>
                                        <p:cTn id="80" dur="250" autoRev="1" fill="hold"/>
                                        <p:tgtEl>
                                          <p:spTgt spid="21"/>
                                        </p:tgtEl>
                                      </p:cBhvr>
                                      <p:by x="105000" y="105000"/>
                                    </p:animScale>
                                  </p:childTnLst>
                                </p:cTn>
                              </p:par>
                              <p:par>
                                <p:cTn id="81" presetID="26" presetClass="emph" presetSubtype="0" fill="hold" nodeType="withEffect">
                                  <p:stCondLst>
                                    <p:cond delay="0"/>
                                  </p:stCondLst>
                                  <p:childTnLst>
                                    <p:animEffect transition="out" filter="fade">
                                      <p:cBhvr>
                                        <p:cTn id="82" dur="500" tmFilter="0, 0; .2, .5; .8, .5; 1, 0"/>
                                        <p:tgtEl>
                                          <p:spTgt spid="20"/>
                                        </p:tgtEl>
                                      </p:cBhvr>
                                    </p:animEffect>
                                    <p:animScale>
                                      <p:cBhvr>
                                        <p:cTn id="83" dur="250" autoRev="1" fill="hold"/>
                                        <p:tgtEl>
                                          <p:spTgt spid="20"/>
                                        </p:tgtEl>
                                      </p:cBhvr>
                                      <p:by x="105000" y="105000"/>
                                    </p:animScale>
                                  </p:childTnLst>
                                </p:cTn>
                              </p:par>
                              <p:par>
                                <p:cTn id="84" presetID="26" presetClass="emph" presetSubtype="0" fill="hold" nodeType="withEffect">
                                  <p:stCondLst>
                                    <p:cond delay="0"/>
                                  </p:stCondLst>
                                  <p:childTnLst>
                                    <p:animEffect transition="out" filter="fade">
                                      <p:cBhvr>
                                        <p:cTn id="85" dur="500" tmFilter="0, 0; .2, .5; .8, .5; 1, 0"/>
                                        <p:tgtEl>
                                          <p:spTgt spid="19"/>
                                        </p:tgtEl>
                                      </p:cBhvr>
                                    </p:animEffect>
                                    <p:animScale>
                                      <p:cBhvr>
                                        <p:cTn id="86"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5226" y="83527"/>
            <a:ext cx="5492972"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839995" y="545218"/>
            <a:ext cx="4873450"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乘车时不要将头或手伸到车外</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097" y="1893497"/>
            <a:ext cx="3749229" cy="349258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7"/>
          <p:cNvPicPr>
            <a:picLocks noChangeAspect="1"/>
          </p:cNvPicPr>
          <p:nvPr/>
        </p:nvPicPr>
        <p:blipFill>
          <a:blip r:embed="rId4"/>
          <a:srcRect/>
          <a:stretch>
            <a:fillRect/>
          </a:stretch>
        </p:blipFill>
        <p:spPr bwMode="auto">
          <a:xfrm>
            <a:off x="698922" y="2180842"/>
            <a:ext cx="3141073" cy="256756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99973" y="3474584"/>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815997" y="4233862"/>
            <a:ext cx="2806712"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机动车行驶中，乘车人不得干扰驾驶，不得将身体任何部分伸出车外。</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p:txBody>
      </p:sp>
      <p:pic>
        <p:nvPicPr>
          <p:cNvPr id="1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ppt_x</p:attrName>
                                        </p:attrNameLst>
                                      </p:cBhvr>
                                      <p:tavLst>
                                        <p:tav tm="0">
                                          <p:val>
                                            <p:strVal val="#ppt_x"/>
                                          </p:val>
                                        </p:tav>
                                        <p:tav tm="100000">
                                          <p:val>
                                            <p:strVal val="#ppt_x"/>
                                          </p:val>
                                        </p:tav>
                                      </p:tavLst>
                                    </p:anim>
                                    <p:anim calcmode="lin" valueType="num">
                                      <p:cBhvr>
                                        <p:cTn id="19" dur="2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ppt_x</p:attrName>
                                        </p:attrNameLst>
                                      </p:cBhvr>
                                      <p:tavLst>
                                        <p:tav tm="0">
                                          <p:val>
                                            <p:strVal val="#ppt_x"/>
                                          </p:val>
                                        </p:tav>
                                        <p:tav tm="100000">
                                          <p:val>
                                            <p:strVal val="#ppt_x"/>
                                          </p:val>
                                        </p:tav>
                                      </p:tavLst>
                                    </p:anim>
                                    <p:anim calcmode="lin" valueType="num">
                                      <p:cBhvr>
                                        <p:cTn id="24" dur="2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14" presetClass="entr" presetSubtype="1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par>
                          <p:cTn id="38" fill="hold">
                            <p:stCondLst>
                              <p:cond delay="3500"/>
                            </p:stCondLst>
                            <p:childTnLst>
                              <p:par>
                                <p:cTn id="39" presetID="14" presetClass="entr" presetSubtype="5"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vertical)">
                                      <p:cBhvr>
                                        <p:cTn id="41" dur="500"/>
                                        <p:tgtEl>
                                          <p:spTgt spid="12"/>
                                        </p:tgtEl>
                                      </p:cBhvr>
                                    </p:animEffect>
                                  </p:childTnLst>
                                </p:cTn>
                              </p:par>
                            </p:childTnLst>
                          </p:cTn>
                        </p:par>
                        <p:par>
                          <p:cTn id="42" fill="hold">
                            <p:stCondLst>
                              <p:cond delay="4000"/>
                            </p:stCondLst>
                            <p:childTnLst>
                              <p:par>
                                <p:cTn id="43" presetID="26"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80">
                                          <p:stCondLst>
                                            <p:cond delay="0"/>
                                          </p:stCondLst>
                                        </p:cTn>
                                        <p:tgtEl>
                                          <p:spTgt spid="15"/>
                                        </p:tgtEl>
                                      </p:cBhvr>
                                    </p:animEffect>
                                    <p:anim calcmode="lin" valueType="num">
                                      <p:cBhvr>
                                        <p:cTn id="4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1" dur="26">
                                          <p:stCondLst>
                                            <p:cond delay="650"/>
                                          </p:stCondLst>
                                        </p:cTn>
                                        <p:tgtEl>
                                          <p:spTgt spid="15"/>
                                        </p:tgtEl>
                                      </p:cBhvr>
                                      <p:to x="100000" y="60000"/>
                                    </p:animScale>
                                    <p:animScale>
                                      <p:cBhvr>
                                        <p:cTn id="52" dur="166" decel="50000">
                                          <p:stCondLst>
                                            <p:cond delay="676"/>
                                          </p:stCondLst>
                                        </p:cTn>
                                        <p:tgtEl>
                                          <p:spTgt spid="15"/>
                                        </p:tgtEl>
                                      </p:cBhvr>
                                      <p:to x="100000" y="100000"/>
                                    </p:animScale>
                                    <p:animScale>
                                      <p:cBhvr>
                                        <p:cTn id="53" dur="26">
                                          <p:stCondLst>
                                            <p:cond delay="1312"/>
                                          </p:stCondLst>
                                        </p:cTn>
                                        <p:tgtEl>
                                          <p:spTgt spid="15"/>
                                        </p:tgtEl>
                                      </p:cBhvr>
                                      <p:to x="100000" y="80000"/>
                                    </p:animScale>
                                    <p:animScale>
                                      <p:cBhvr>
                                        <p:cTn id="54" dur="166" decel="50000">
                                          <p:stCondLst>
                                            <p:cond delay="1338"/>
                                          </p:stCondLst>
                                        </p:cTn>
                                        <p:tgtEl>
                                          <p:spTgt spid="15"/>
                                        </p:tgtEl>
                                      </p:cBhvr>
                                      <p:to x="100000" y="100000"/>
                                    </p:animScale>
                                    <p:animScale>
                                      <p:cBhvr>
                                        <p:cTn id="55" dur="26">
                                          <p:stCondLst>
                                            <p:cond delay="1642"/>
                                          </p:stCondLst>
                                        </p:cTn>
                                        <p:tgtEl>
                                          <p:spTgt spid="15"/>
                                        </p:tgtEl>
                                      </p:cBhvr>
                                      <p:to x="100000" y="90000"/>
                                    </p:animScale>
                                    <p:animScale>
                                      <p:cBhvr>
                                        <p:cTn id="56" dur="166" decel="50000">
                                          <p:stCondLst>
                                            <p:cond delay="1668"/>
                                          </p:stCondLst>
                                        </p:cTn>
                                        <p:tgtEl>
                                          <p:spTgt spid="15"/>
                                        </p:tgtEl>
                                      </p:cBhvr>
                                      <p:to x="100000" y="100000"/>
                                    </p:animScale>
                                    <p:animScale>
                                      <p:cBhvr>
                                        <p:cTn id="57" dur="26">
                                          <p:stCondLst>
                                            <p:cond delay="1808"/>
                                          </p:stCondLst>
                                        </p:cTn>
                                        <p:tgtEl>
                                          <p:spTgt spid="15"/>
                                        </p:tgtEl>
                                      </p:cBhvr>
                                      <p:to x="100000" y="95000"/>
                                    </p:animScale>
                                    <p:animScale>
                                      <p:cBhvr>
                                        <p:cTn id="58" dur="166" decel="50000">
                                          <p:stCondLst>
                                            <p:cond delay="1834"/>
                                          </p:stCondLst>
                                        </p:cTn>
                                        <p:tgtEl>
                                          <p:spTgt spid="15"/>
                                        </p:tgtEl>
                                      </p:cBhvr>
                                      <p:to x="100000" y="100000"/>
                                    </p:animScale>
                                  </p:childTnLst>
                                </p:cTn>
                              </p:par>
                            </p:childTnLst>
                          </p:cTn>
                        </p:par>
                        <p:par>
                          <p:cTn id="59" fill="hold">
                            <p:stCondLst>
                              <p:cond delay="60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6"/>
                                        </p:tgtEl>
                                        <p:attrNameLst>
                                          <p:attrName>ppt_y</p:attrName>
                                        </p:attrNameLst>
                                      </p:cBhvr>
                                      <p:tavLst>
                                        <p:tav tm="0">
                                          <p:val>
                                            <p:strVal val="#ppt_y"/>
                                          </p:val>
                                        </p:tav>
                                        <p:tav tm="100000">
                                          <p:val>
                                            <p:strVal val="#ppt_y"/>
                                          </p:val>
                                        </p:tav>
                                      </p:tavLst>
                                    </p:anim>
                                    <p:anim calcmode="lin" valueType="num">
                                      <p:cBhvr>
                                        <p:cTn id="6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6"/>
                                        </p:tgtEl>
                                      </p:cBhvr>
                                    </p:animEffect>
                                  </p:childTnLst>
                                </p:cTn>
                              </p:par>
                            </p:childTnLst>
                          </p:cTn>
                        </p:par>
                        <p:par>
                          <p:cTn id="67" fill="hold">
                            <p:stCondLst>
                              <p:cond delay="6000"/>
                            </p:stCondLst>
                            <p:childTnLst>
                              <p:par>
                                <p:cTn id="68" presetID="26" presetClass="emph" presetSubtype="0" fill="hold" nodeType="afterEffect">
                                  <p:stCondLst>
                                    <p:cond delay="0"/>
                                  </p:stCondLst>
                                  <p:childTnLst>
                                    <p:animEffect transition="out" filter="fade">
                                      <p:cBhvr>
                                        <p:cTn id="69" dur="500" tmFilter="0, 0; .2, .5; .8, .5; 1, 0"/>
                                        <p:tgtEl>
                                          <p:spTgt spid="14"/>
                                        </p:tgtEl>
                                      </p:cBhvr>
                                    </p:animEffect>
                                    <p:animScale>
                                      <p:cBhvr>
                                        <p:cTn id="70" dur="250" autoRev="1" fill="hold"/>
                                        <p:tgtEl>
                                          <p:spTgt spid="14"/>
                                        </p:tgtEl>
                                      </p:cBhvr>
                                      <p:by x="105000" y="105000"/>
                                    </p:animScale>
                                  </p:childTnLst>
                                </p:cTn>
                              </p:par>
                              <p:par>
                                <p:cTn id="71" presetID="26" presetClass="emph" presetSubtype="0" fill="hold"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9242" y="83527"/>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397603" y="545218"/>
            <a:ext cx="3070071"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要从汽车右侧下车</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19440">
            <a:off x="754690" y="2112458"/>
            <a:ext cx="4537155" cy="2932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73943">
            <a:off x="7212869" y="1331424"/>
            <a:ext cx="3744913" cy="3765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4" descr="C:\Users\Administrator\Desktop\Wooden Billboards2 [转换]-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8660"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020692" y="4449886"/>
            <a:ext cx="2106240" cy="923330"/>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在机动车道上不得从机动车左侧上下车。</a:t>
            </a:r>
            <a:endParaRPr lang="zh-CN" altLang="en-US" b="1" dirty="0">
              <a:latin typeface="微软雅黑" panose="020B0503020204020204" pitchFamily="34" charset="-122"/>
              <a:ea typeface="微软雅黑" panose="020B0503020204020204" pitchFamily="34" charset="-122"/>
            </a:endParaRPr>
          </a:p>
        </p:txBody>
      </p:sp>
      <p:pic>
        <p:nvPicPr>
          <p:cNvPr id="12"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ppt_x</p:attrName>
                                        </p:attrNameLst>
                                      </p:cBhvr>
                                      <p:tavLst>
                                        <p:tav tm="0">
                                          <p:val>
                                            <p:strVal val="#ppt_x"/>
                                          </p:val>
                                        </p:tav>
                                        <p:tav tm="100000">
                                          <p:val>
                                            <p:strVal val="#ppt_x"/>
                                          </p:val>
                                        </p:tav>
                                      </p:tavLst>
                                    </p:anim>
                                    <p:anim calcmode="lin" valueType="num">
                                      <p:cBhvr>
                                        <p:cTn id="14" dur="2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ppt_x</p:attrName>
                                        </p:attrNameLst>
                                      </p:cBhvr>
                                      <p:tavLst>
                                        <p:tav tm="0">
                                          <p:val>
                                            <p:strVal val="#ppt_x"/>
                                          </p:val>
                                        </p:tav>
                                        <p:tav tm="100000">
                                          <p:val>
                                            <p:strVal val="#ppt_x"/>
                                          </p:val>
                                        </p:tav>
                                      </p:tavLst>
                                    </p:anim>
                                    <p:anim calcmode="lin" valueType="num">
                                      <p:cBhvr>
                                        <p:cTn id="19" dur="2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ppt_x</p:attrName>
                                        </p:attrNameLst>
                                      </p:cBhvr>
                                      <p:tavLst>
                                        <p:tav tm="0">
                                          <p:val>
                                            <p:strVal val="#ppt_x"/>
                                          </p:val>
                                        </p:tav>
                                        <p:tav tm="100000">
                                          <p:val>
                                            <p:strVal val="#ppt_x"/>
                                          </p:val>
                                        </p:tav>
                                      </p:tavLst>
                                    </p:anim>
                                    <p:anim calcmode="lin" valueType="num">
                                      <p:cBhvr>
                                        <p:cTn id="24" dur="2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6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8"/>
                                        </p:tgtEl>
                                        <p:attrNameLst>
                                          <p:attrName>ppt_y</p:attrName>
                                        </p:attrNameLst>
                                      </p:cBhvr>
                                      <p:tavLst>
                                        <p:tav tm="0">
                                          <p:val>
                                            <p:strVal val="#ppt_y"/>
                                          </p:val>
                                        </p:tav>
                                        <p:tav tm="100000">
                                          <p:val>
                                            <p:strVal val="#ppt_y"/>
                                          </p:val>
                                        </p:tav>
                                      </p:tavLst>
                                    </p:anim>
                                    <p:anim calcmode="lin" valueType="num">
                                      <p:cBhvr>
                                        <p:cTn id="5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9242" y="83527"/>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55306" y="545218"/>
            <a:ext cx="3430747"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要在车辆停稳后下车</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6845">
            <a:off x="755509" y="1091157"/>
            <a:ext cx="3585357" cy="2534250"/>
          </a:xfrm>
          <a:prstGeom prst="rect">
            <a:avLst/>
          </a:prstGeom>
          <a:solidFill>
            <a:srgbClr val="FFFFFF">
              <a:shade val="85000"/>
            </a:srgbClr>
          </a:solidFill>
          <a:ln w="190500" cap="sq">
            <a:solidFill>
              <a:srgbClr val="FFFFFF"/>
            </a:solidFill>
            <a:miter lim="800000"/>
            <a:headEnd/>
            <a:tailEnd/>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6845">
            <a:off x="4850202" y="1728848"/>
            <a:ext cx="3013075" cy="2743200"/>
          </a:xfrm>
          <a:prstGeom prst="rect">
            <a:avLst/>
          </a:prstGeom>
          <a:solidFill>
            <a:srgbClr val="FFFFFF">
              <a:shade val="85000"/>
            </a:srgbClr>
          </a:solidFill>
          <a:ln w="190500" cap="sq">
            <a:solidFill>
              <a:srgbClr val="FFFFFF"/>
            </a:solidFill>
            <a:miter lim="800000"/>
            <a:headEnd/>
            <a:tailEnd/>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16845">
            <a:off x="8386706" y="1717603"/>
            <a:ext cx="2860506" cy="2265540"/>
          </a:xfrm>
          <a:prstGeom prst="rect">
            <a:avLst/>
          </a:prstGeom>
          <a:solidFill>
            <a:srgbClr val="FFFFFF">
              <a:shade val="85000"/>
            </a:srgbClr>
          </a:solidFill>
          <a:ln w="190500" cap="sq">
            <a:solidFill>
              <a:srgbClr val="FFFFFF"/>
            </a:solidFill>
            <a:miter lim="800000"/>
            <a:headEnd/>
            <a:tailEnd/>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6"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91010" y="3501008"/>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35026" y="4260286"/>
            <a:ext cx="3024337"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车辆停稳前不得开车门和上下人员，开关车门不得妨碍其他车辆和行人通行。</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p:txBody>
      </p:sp>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anim calcmode="lin" valueType="num">
                                      <p:cBhvr>
                                        <p:cTn id="18" dur="2000" fill="hold"/>
                                        <p:tgtEl>
                                          <p:spTgt spid="20"/>
                                        </p:tgtEl>
                                        <p:attrNameLst>
                                          <p:attrName>ppt_x</p:attrName>
                                        </p:attrNameLst>
                                      </p:cBhvr>
                                      <p:tavLst>
                                        <p:tav tm="0">
                                          <p:val>
                                            <p:strVal val="#ppt_x"/>
                                          </p:val>
                                        </p:tav>
                                        <p:tav tm="100000">
                                          <p:val>
                                            <p:strVal val="#ppt_x"/>
                                          </p:val>
                                        </p:tav>
                                      </p:tavLst>
                                    </p:anim>
                                    <p:anim calcmode="lin" valueType="num">
                                      <p:cBhvr>
                                        <p:cTn id="19" dur="2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anim calcmode="lin" valueType="num">
                                      <p:cBhvr>
                                        <p:cTn id="23" dur="2000" fill="hold"/>
                                        <p:tgtEl>
                                          <p:spTgt spid="21"/>
                                        </p:tgtEl>
                                        <p:attrNameLst>
                                          <p:attrName>ppt_x</p:attrName>
                                        </p:attrNameLst>
                                      </p:cBhvr>
                                      <p:tavLst>
                                        <p:tav tm="0">
                                          <p:val>
                                            <p:strVal val="#ppt_x"/>
                                          </p:val>
                                        </p:tav>
                                        <p:tav tm="100000">
                                          <p:val>
                                            <p:strVal val="#ppt_x"/>
                                          </p:val>
                                        </p:tav>
                                      </p:tavLst>
                                    </p:anim>
                                    <p:anim calcmode="lin" valueType="num">
                                      <p:cBhvr>
                                        <p:cTn id="24" dur="2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7"/>
                                        </p:tgtEl>
                                        <p:attrNameLst>
                                          <p:attrName>ppt_y</p:attrName>
                                        </p:attrNameLst>
                                      </p:cBhvr>
                                      <p:tavLst>
                                        <p:tav tm="0">
                                          <p:val>
                                            <p:strVal val="#ppt_y"/>
                                          </p:val>
                                        </p:tav>
                                        <p:tav tm="100000">
                                          <p:val>
                                            <p:strVal val="#ppt_y"/>
                                          </p:val>
                                        </p:tav>
                                      </p:tavLst>
                                    </p:anim>
                                    <p:anim calcmode="lin" valueType="num">
                                      <p:cBhvr>
                                        <p:cTn id="3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7"/>
                                        </p:tgtEl>
                                      </p:cBhvr>
                                    </p:animEffect>
                                  </p:childTnLst>
                                </p:cTn>
                              </p:par>
                            </p:childTnLst>
                          </p:cTn>
                        </p:par>
                        <p:par>
                          <p:cTn id="37" fill="hold">
                            <p:stCondLst>
                              <p:cond delay="1399"/>
                            </p:stCondLst>
                            <p:childTnLst>
                              <p:par>
                                <p:cTn id="38" presetID="2" presetClass="entr" presetSubtype="12"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1899"/>
                            </p:stCondLst>
                            <p:childTnLst>
                              <p:par>
                                <p:cTn id="43" presetID="2" presetClass="entr" presetSubtype="3"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childTnLst>
                          </p:cTn>
                        </p:par>
                        <p:par>
                          <p:cTn id="47" fill="hold">
                            <p:stCondLst>
                              <p:cond delay="2399"/>
                            </p:stCondLst>
                            <p:childTnLst>
                              <p:par>
                                <p:cTn id="48" presetID="2" presetClass="entr" presetSubtype="2"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1+#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par>
                          <p:cTn id="52" fill="hold">
                            <p:stCondLst>
                              <p:cond delay="2899"/>
                            </p:stCondLst>
                            <p:childTnLst>
                              <p:par>
                                <p:cTn id="53" presetID="42"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38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9"/>
                                        </p:tgtEl>
                                        <p:attrNameLst>
                                          <p:attrName>ppt_y</p:attrName>
                                        </p:attrNameLst>
                                      </p:cBhvr>
                                      <p:tavLst>
                                        <p:tav tm="0">
                                          <p:val>
                                            <p:strVal val="#ppt_y"/>
                                          </p:val>
                                        </p:tav>
                                        <p:tav tm="100000">
                                          <p:val>
                                            <p:strVal val="#ppt_y"/>
                                          </p:val>
                                        </p:tav>
                                      </p:tavLst>
                                    </p:anim>
                                    <p:anim calcmode="lin" valueType="num">
                                      <p:cBhvr>
                                        <p:cTn id="6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9242" y="83527"/>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325595" y="548680"/>
            <a:ext cx="3070071"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不要乘坐超员车辆</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0970" y="1713408"/>
            <a:ext cx="4063644" cy="273647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7553" y="1695438"/>
            <a:ext cx="4248473" cy="275444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4" descr="C:\Users\Administrator\Desktop\Wooden Billboards2 [转换]-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5306"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497338" y="4449886"/>
            <a:ext cx="2106240" cy="646331"/>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载客汽车不得超过核定的载客人数。</a:t>
            </a:r>
            <a:endParaRPr lang="zh-CN" altLang="en-US" b="1" dirty="0">
              <a:latin typeface="微软雅黑" panose="020B0503020204020204" pitchFamily="34" charset="-122"/>
              <a:ea typeface="微软雅黑" panose="020B0503020204020204" pitchFamily="34" charset="-122"/>
            </a:endParaRPr>
          </a:p>
        </p:txBody>
      </p:sp>
      <p:pic>
        <p:nvPicPr>
          <p:cNvPr id="1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ppt_x</p:attrName>
                                        </p:attrNameLst>
                                      </p:cBhvr>
                                      <p:tavLst>
                                        <p:tav tm="0">
                                          <p:val>
                                            <p:strVal val="#ppt_x"/>
                                          </p:val>
                                        </p:tav>
                                        <p:tav tm="100000">
                                          <p:val>
                                            <p:strVal val="#ppt_x"/>
                                          </p:val>
                                        </p:tav>
                                      </p:tavLst>
                                    </p:anim>
                                    <p:anim calcmode="lin" valueType="num">
                                      <p:cBhvr>
                                        <p:cTn id="14" dur="2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anim calcmode="lin" valueType="num">
                                      <p:cBhvr>
                                        <p:cTn id="23" dur="2000" fill="hold"/>
                                        <p:tgtEl>
                                          <p:spTgt spid="16"/>
                                        </p:tgtEl>
                                        <p:attrNameLst>
                                          <p:attrName>ppt_x</p:attrName>
                                        </p:attrNameLst>
                                      </p:cBhvr>
                                      <p:tavLst>
                                        <p:tav tm="0">
                                          <p:val>
                                            <p:strVal val="#ppt_x"/>
                                          </p:val>
                                        </p:tav>
                                        <p:tav tm="100000">
                                          <p:val>
                                            <p:strVal val="#ppt_x"/>
                                          </p:val>
                                        </p:tav>
                                      </p:tavLst>
                                    </p:anim>
                                    <p:anim calcmode="lin" valueType="num">
                                      <p:cBhvr>
                                        <p:cTn id="24" dur="2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par>
                          <p:cTn id="41" fill="hold">
                            <p:stCondLst>
                              <p:cond delay="4000"/>
                            </p:stCondLst>
                            <p:childTnLst>
                              <p:par>
                                <p:cTn id="42" presetID="26"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80">
                                          <p:stCondLst>
                                            <p:cond delay="0"/>
                                          </p:stCondLst>
                                        </p:cTn>
                                        <p:tgtEl>
                                          <p:spTgt spid="13"/>
                                        </p:tgtEl>
                                      </p:cBhvr>
                                    </p:animEffect>
                                    <p:anim calcmode="lin" valueType="num">
                                      <p:cBhvr>
                                        <p:cTn id="4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0" dur="26">
                                          <p:stCondLst>
                                            <p:cond delay="650"/>
                                          </p:stCondLst>
                                        </p:cTn>
                                        <p:tgtEl>
                                          <p:spTgt spid="13"/>
                                        </p:tgtEl>
                                      </p:cBhvr>
                                      <p:to x="100000" y="60000"/>
                                    </p:animScale>
                                    <p:animScale>
                                      <p:cBhvr>
                                        <p:cTn id="51" dur="166" decel="50000">
                                          <p:stCondLst>
                                            <p:cond delay="676"/>
                                          </p:stCondLst>
                                        </p:cTn>
                                        <p:tgtEl>
                                          <p:spTgt spid="13"/>
                                        </p:tgtEl>
                                      </p:cBhvr>
                                      <p:to x="100000" y="100000"/>
                                    </p:animScale>
                                    <p:animScale>
                                      <p:cBhvr>
                                        <p:cTn id="52" dur="26">
                                          <p:stCondLst>
                                            <p:cond delay="1312"/>
                                          </p:stCondLst>
                                        </p:cTn>
                                        <p:tgtEl>
                                          <p:spTgt spid="13"/>
                                        </p:tgtEl>
                                      </p:cBhvr>
                                      <p:to x="100000" y="80000"/>
                                    </p:animScale>
                                    <p:animScale>
                                      <p:cBhvr>
                                        <p:cTn id="53" dur="166" decel="50000">
                                          <p:stCondLst>
                                            <p:cond delay="1338"/>
                                          </p:stCondLst>
                                        </p:cTn>
                                        <p:tgtEl>
                                          <p:spTgt spid="13"/>
                                        </p:tgtEl>
                                      </p:cBhvr>
                                      <p:to x="100000" y="100000"/>
                                    </p:animScale>
                                    <p:animScale>
                                      <p:cBhvr>
                                        <p:cTn id="54" dur="26">
                                          <p:stCondLst>
                                            <p:cond delay="1642"/>
                                          </p:stCondLst>
                                        </p:cTn>
                                        <p:tgtEl>
                                          <p:spTgt spid="13"/>
                                        </p:tgtEl>
                                      </p:cBhvr>
                                      <p:to x="100000" y="90000"/>
                                    </p:animScale>
                                    <p:animScale>
                                      <p:cBhvr>
                                        <p:cTn id="55" dur="166" decel="50000">
                                          <p:stCondLst>
                                            <p:cond delay="1668"/>
                                          </p:stCondLst>
                                        </p:cTn>
                                        <p:tgtEl>
                                          <p:spTgt spid="13"/>
                                        </p:tgtEl>
                                      </p:cBhvr>
                                      <p:to x="100000" y="100000"/>
                                    </p:animScale>
                                    <p:animScale>
                                      <p:cBhvr>
                                        <p:cTn id="56" dur="26">
                                          <p:stCondLst>
                                            <p:cond delay="1808"/>
                                          </p:stCondLst>
                                        </p:cTn>
                                        <p:tgtEl>
                                          <p:spTgt spid="13"/>
                                        </p:tgtEl>
                                      </p:cBhvr>
                                      <p:to x="100000" y="95000"/>
                                    </p:animScale>
                                    <p:animScale>
                                      <p:cBhvr>
                                        <p:cTn id="57" dur="166" decel="50000">
                                          <p:stCondLst>
                                            <p:cond delay="1834"/>
                                          </p:stCondLst>
                                        </p:cTn>
                                        <p:tgtEl>
                                          <p:spTgt spid="13"/>
                                        </p:tgtEl>
                                      </p:cBhvr>
                                      <p:to x="100000" y="100000"/>
                                    </p:animScale>
                                  </p:childTnLst>
                                </p:cTn>
                              </p:par>
                            </p:childTnLst>
                          </p:cTn>
                        </p:par>
                        <p:par>
                          <p:cTn id="58" fill="hold">
                            <p:stCondLst>
                              <p:cond delay="6000"/>
                            </p:stCondLst>
                            <p:childTnLst>
                              <p:par>
                                <p:cTn id="59" presetID="42"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0"/>
                                        </p:tgtEl>
                                        <p:attrNameLst>
                                          <p:attrName>ppt_y</p:attrName>
                                        </p:attrNameLst>
                                      </p:cBhvr>
                                      <p:tavLst>
                                        <p:tav tm="0">
                                          <p:val>
                                            <p:strVal val="#ppt_y"/>
                                          </p:val>
                                        </p:tav>
                                        <p:tav tm="100000">
                                          <p:val>
                                            <p:strVal val="#ppt_y"/>
                                          </p:val>
                                        </p:tav>
                                      </p:tavLst>
                                    </p:anim>
                                    <p:anim calcmode="lin" valueType="num">
                                      <p:cBhvr>
                                        <p:cTn id="6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0"/>
                                        </p:tgtEl>
                                      </p:cBhvr>
                                    </p:animEffect>
                                  </p:childTnLst>
                                </p:cTn>
                              </p:par>
                            </p:childTnLst>
                          </p:cTn>
                        </p:par>
                        <p:par>
                          <p:cTn id="72" fill="hold">
                            <p:stCondLst>
                              <p:cond delay="6250"/>
                            </p:stCondLst>
                            <p:childTnLst>
                              <p:par>
                                <p:cTn id="73" presetID="26" presetClass="emph" presetSubtype="0" fill="hold" nodeType="afterEffect">
                                  <p:stCondLst>
                                    <p:cond delay="0"/>
                                  </p:stCondLst>
                                  <p:childTnLst>
                                    <p:animEffect transition="out" filter="fade">
                                      <p:cBhvr>
                                        <p:cTn id="74" dur="500" tmFilter="0, 0; .2, .5; .8, .5; 1, 0"/>
                                        <p:tgtEl>
                                          <p:spTgt spid="11"/>
                                        </p:tgtEl>
                                      </p:cBhvr>
                                    </p:animEffect>
                                    <p:animScale>
                                      <p:cBhvr>
                                        <p:cTn id="75" dur="250" autoRev="1" fill="hold"/>
                                        <p:tgtEl>
                                          <p:spTgt spid="11"/>
                                        </p:tgtEl>
                                      </p:cBhvr>
                                      <p:by x="105000" y="105000"/>
                                    </p:animScale>
                                  </p:childTnLst>
                                </p:cTn>
                              </p:par>
                              <p:par>
                                <p:cTn id="76" presetID="26" presetClass="emph" presetSubtype="0" fill="hold" nodeType="withEffect">
                                  <p:stCondLst>
                                    <p:cond delay="0"/>
                                  </p:stCondLst>
                                  <p:childTnLst>
                                    <p:animEffect transition="out" filter="fade">
                                      <p:cBhvr>
                                        <p:cTn id="77" dur="500" tmFilter="0, 0; .2, .5; .8, .5; 1, 0"/>
                                        <p:tgtEl>
                                          <p:spTgt spid="13"/>
                                        </p:tgtEl>
                                      </p:cBhvr>
                                    </p:animEffect>
                                    <p:animScale>
                                      <p:cBhvr>
                                        <p:cTn id="78"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9242" y="83527"/>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325595" y="548680"/>
            <a:ext cx="3070071"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不要乘坐货运车辆</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618" y="1419585"/>
            <a:ext cx="2827907" cy="200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14" y="3499963"/>
            <a:ext cx="2840611" cy="19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6731" y="1419585"/>
            <a:ext cx="4356398" cy="229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5" name="Picture 9"/>
          <p:cNvPicPr>
            <a:picLocks noChangeAspect="1"/>
          </p:cNvPicPr>
          <p:nvPr/>
        </p:nvPicPr>
        <p:blipFill>
          <a:blip r:embed="rId6"/>
          <a:srcRect/>
          <a:stretch>
            <a:fillRect/>
          </a:stretch>
        </p:blipFill>
        <p:spPr bwMode="auto">
          <a:xfrm>
            <a:off x="8159153" y="1419585"/>
            <a:ext cx="3219450" cy="2305051"/>
          </a:xfrm>
          <a:prstGeom prst="rect">
            <a:avLst/>
          </a:prstGeom>
          <a:noFill/>
          <a:ln>
            <a:noFill/>
          </a:ln>
        </p:spPr>
      </p:pic>
      <p:pic>
        <p:nvPicPr>
          <p:cNvPr id="16"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379442" y="3501008"/>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667473" y="4260286"/>
            <a:ext cx="3024337"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禁止货运机动车载客</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拖拉机不得用于载人</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载货汽车车厢不得载客</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p:txBody>
      </p:sp>
      <p:pic>
        <p:nvPicPr>
          <p:cNvPr id="13"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ppt_x</p:attrName>
                                        </p:attrNameLst>
                                      </p:cBhvr>
                                      <p:tavLst>
                                        <p:tav tm="0">
                                          <p:val>
                                            <p:strVal val="#ppt_x"/>
                                          </p:val>
                                        </p:tav>
                                        <p:tav tm="100000">
                                          <p:val>
                                            <p:strVal val="#ppt_x"/>
                                          </p:val>
                                        </p:tav>
                                      </p:tavLst>
                                    </p:anim>
                                    <p:anim calcmode="lin" valueType="num">
                                      <p:cBhvr>
                                        <p:cTn id="9" dur="2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anim calcmode="lin" valueType="num">
                                      <p:cBhvr>
                                        <p:cTn id="13" dur="2000" fill="hold"/>
                                        <p:tgtEl>
                                          <p:spTgt spid="20"/>
                                        </p:tgtEl>
                                        <p:attrNameLst>
                                          <p:attrName>ppt_x</p:attrName>
                                        </p:attrNameLst>
                                      </p:cBhvr>
                                      <p:tavLst>
                                        <p:tav tm="0">
                                          <p:val>
                                            <p:strVal val="#ppt_x"/>
                                          </p:val>
                                        </p:tav>
                                        <p:tav tm="100000">
                                          <p:val>
                                            <p:strVal val="#ppt_x"/>
                                          </p:val>
                                        </p:tav>
                                      </p:tavLst>
                                    </p:anim>
                                    <p:anim calcmode="lin" valueType="num">
                                      <p:cBhvr>
                                        <p:cTn id="14" dur="2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anim calcmode="lin" valueType="num">
                                      <p:cBhvr>
                                        <p:cTn id="18" dur="2000" fill="hold"/>
                                        <p:tgtEl>
                                          <p:spTgt spid="21"/>
                                        </p:tgtEl>
                                        <p:attrNameLst>
                                          <p:attrName>ppt_x</p:attrName>
                                        </p:attrNameLst>
                                      </p:cBhvr>
                                      <p:tavLst>
                                        <p:tav tm="0">
                                          <p:val>
                                            <p:strVal val="#ppt_x"/>
                                          </p:val>
                                        </p:tav>
                                        <p:tav tm="100000">
                                          <p:val>
                                            <p:strVal val="#ppt_x"/>
                                          </p:val>
                                        </p:tav>
                                      </p:tavLst>
                                    </p:anim>
                                    <p:anim calcmode="lin" valueType="num">
                                      <p:cBhvr>
                                        <p:cTn id="19" dur="2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anim calcmode="lin" valueType="num">
                                      <p:cBhvr>
                                        <p:cTn id="23" dur="2000" fill="hold"/>
                                        <p:tgtEl>
                                          <p:spTgt spid="22"/>
                                        </p:tgtEl>
                                        <p:attrNameLst>
                                          <p:attrName>ppt_x</p:attrName>
                                        </p:attrNameLst>
                                      </p:cBhvr>
                                      <p:tavLst>
                                        <p:tav tm="0">
                                          <p:val>
                                            <p:strVal val="#ppt_x"/>
                                          </p:val>
                                        </p:tav>
                                        <p:tav tm="100000">
                                          <p:val>
                                            <p:strVal val="#ppt_x"/>
                                          </p:val>
                                        </p:tav>
                                      </p:tavLst>
                                    </p:anim>
                                    <p:anim calcmode="lin" valueType="num">
                                      <p:cBhvr>
                                        <p:cTn id="24" dur="2000" fill="hold"/>
                                        <p:tgtEl>
                                          <p:spTgt spid="22"/>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wipe(down)">
                                      <p:cBhvr>
                                        <p:cTn id="27" dur="500"/>
                                        <p:tgtEl>
                                          <p:spTgt spid="6147"/>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14" presetClass="entr" presetSubtype="1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par>
                          <p:cTn id="49" fill="hold">
                            <p:stCondLst>
                              <p:cond delay="4500"/>
                            </p:stCondLst>
                            <p:childTnLst>
                              <p:par>
                                <p:cTn id="50" presetID="31"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style.rotation</p:attrName>
                                        </p:attrNameLst>
                                      </p:cBhvr>
                                      <p:tavLst>
                                        <p:tav tm="0">
                                          <p:val>
                                            <p:fltVal val="90"/>
                                          </p:val>
                                        </p:tav>
                                        <p:tav tm="100000">
                                          <p:val>
                                            <p:fltVal val="0"/>
                                          </p:val>
                                        </p:tav>
                                      </p:tavLst>
                                    </p:anim>
                                    <p:animEffect transition="in" filter="fade">
                                      <p:cBhvr>
                                        <p:cTn id="55" dur="1000"/>
                                        <p:tgtEl>
                                          <p:spTgt spid="15"/>
                                        </p:tgtEl>
                                      </p:cBhvr>
                                    </p:animEffect>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 calcmode="lin" valueType="num">
                                      <p:cBhvr>
                                        <p:cTn id="6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9"/>
                                        </p:tgtEl>
                                      </p:cBhvr>
                                    </p:animEffect>
                                  </p:childTnLst>
                                </p:cTn>
                              </p:par>
                            </p:childTnLst>
                          </p:cTn>
                        </p:par>
                        <p:par>
                          <p:cTn id="70" fill="hold">
                            <p:stCondLst>
                              <p:cond delay="6349"/>
                            </p:stCondLst>
                            <p:childTnLst>
                              <p:par>
                                <p:cTn id="71" presetID="32" presetClass="emph" presetSubtype="0" fill="hold" nodeType="afterEffect">
                                  <p:stCondLst>
                                    <p:cond delay="0"/>
                                  </p:stCondLst>
                                  <p:childTnLst>
                                    <p:animRot by="120000">
                                      <p:cBhvr>
                                        <p:cTn id="72" dur="100" fill="hold">
                                          <p:stCondLst>
                                            <p:cond delay="0"/>
                                          </p:stCondLst>
                                        </p:cTn>
                                        <p:tgtEl>
                                          <p:spTgt spid="10"/>
                                        </p:tgtEl>
                                        <p:attrNameLst>
                                          <p:attrName>r</p:attrName>
                                        </p:attrNameLst>
                                      </p:cBhvr>
                                    </p:animRot>
                                    <p:animRot by="-240000">
                                      <p:cBhvr>
                                        <p:cTn id="73" dur="200" fill="hold">
                                          <p:stCondLst>
                                            <p:cond delay="200"/>
                                          </p:stCondLst>
                                        </p:cTn>
                                        <p:tgtEl>
                                          <p:spTgt spid="10"/>
                                        </p:tgtEl>
                                        <p:attrNameLst>
                                          <p:attrName>r</p:attrName>
                                        </p:attrNameLst>
                                      </p:cBhvr>
                                    </p:animRot>
                                    <p:animRot by="240000">
                                      <p:cBhvr>
                                        <p:cTn id="74" dur="200" fill="hold">
                                          <p:stCondLst>
                                            <p:cond delay="400"/>
                                          </p:stCondLst>
                                        </p:cTn>
                                        <p:tgtEl>
                                          <p:spTgt spid="10"/>
                                        </p:tgtEl>
                                        <p:attrNameLst>
                                          <p:attrName>r</p:attrName>
                                        </p:attrNameLst>
                                      </p:cBhvr>
                                    </p:animRot>
                                    <p:animRot by="-240000">
                                      <p:cBhvr>
                                        <p:cTn id="75" dur="200" fill="hold">
                                          <p:stCondLst>
                                            <p:cond delay="600"/>
                                          </p:stCondLst>
                                        </p:cTn>
                                        <p:tgtEl>
                                          <p:spTgt spid="10"/>
                                        </p:tgtEl>
                                        <p:attrNameLst>
                                          <p:attrName>r</p:attrName>
                                        </p:attrNameLst>
                                      </p:cBhvr>
                                    </p:animRot>
                                    <p:animRot by="120000">
                                      <p:cBhvr>
                                        <p:cTn id="76" dur="200" fill="hold">
                                          <p:stCondLst>
                                            <p:cond delay="800"/>
                                          </p:stCondLst>
                                        </p:cTn>
                                        <p:tgtEl>
                                          <p:spTgt spid="10"/>
                                        </p:tgtEl>
                                        <p:attrNameLst>
                                          <p:attrName>r</p:attrName>
                                        </p:attrNameLst>
                                      </p:cBhvr>
                                    </p:animRot>
                                  </p:childTnLst>
                                </p:cTn>
                              </p:par>
                              <p:par>
                                <p:cTn id="77" presetID="32" presetClass="emph" presetSubtype="0" fill="hold" nodeType="withEffect">
                                  <p:stCondLst>
                                    <p:cond delay="0"/>
                                  </p:stCondLst>
                                  <p:childTnLst>
                                    <p:animRot by="120000">
                                      <p:cBhvr>
                                        <p:cTn id="78" dur="100" fill="hold">
                                          <p:stCondLst>
                                            <p:cond delay="0"/>
                                          </p:stCondLst>
                                        </p:cTn>
                                        <p:tgtEl>
                                          <p:spTgt spid="12"/>
                                        </p:tgtEl>
                                        <p:attrNameLst>
                                          <p:attrName>r</p:attrName>
                                        </p:attrNameLst>
                                      </p:cBhvr>
                                    </p:animRot>
                                    <p:animRot by="-240000">
                                      <p:cBhvr>
                                        <p:cTn id="79" dur="200" fill="hold">
                                          <p:stCondLst>
                                            <p:cond delay="200"/>
                                          </p:stCondLst>
                                        </p:cTn>
                                        <p:tgtEl>
                                          <p:spTgt spid="12"/>
                                        </p:tgtEl>
                                        <p:attrNameLst>
                                          <p:attrName>r</p:attrName>
                                        </p:attrNameLst>
                                      </p:cBhvr>
                                    </p:animRot>
                                    <p:animRot by="240000">
                                      <p:cBhvr>
                                        <p:cTn id="80" dur="200" fill="hold">
                                          <p:stCondLst>
                                            <p:cond delay="400"/>
                                          </p:stCondLst>
                                        </p:cTn>
                                        <p:tgtEl>
                                          <p:spTgt spid="12"/>
                                        </p:tgtEl>
                                        <p:attrNameLst>
                                          <p:attrName>r</p:attrName>
                                        </p:attrNameLst>
                                      </p:cBhvr>
                                    </p:animRot>
                                    <p:animRot by="-240000">
                                      <p:cBhvr>
                                        <p:cTn id="81" dur="200" fill="hold">
                                          <p:stCondLst>
                                            <p:cond delay="600"/>
                                          </p:stCondLst>
                                        </p:cTn>
                                        <p:tgtEl>
                                          <p:spTgt spid="12"/>
                                        </p:tgtEl>
                                        <p:attrNameLst>
                                          <p:attrName>r</p:attrName>
                                        </p:attrNameLst>
                                      </p:cBhvr>
                                    </p:animRot>
                                    <p:animRot by="120000">
                                      <p:cBhvr>
                                        <p:cTn id="82" dur="200" fill="hold">
                                          <p:stCondLst>
                                            <p:cond delay="800"/>
                                          </p:stCondLst>
                                        </p:cTn>
                                        <p:tgtEl>
                                          <p:spTgt spid="12"/>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14"/>
                                        </p:tgtEl>
                                        <p:attrNameLst>
                                          <p:attrName>r</p:attrName>
                                        </p:attrNameLst>
                                      </p:cBhvr>
                                    </p:animRot>
                                    <p:animRot by="-240000">
                                      <p:cBhvr>
                                        <p:cTn id="85" dur="200" fill="hold">
                                          <p:stCondLst>
                                            <p:cond delay="200"/>
                                          </p:stCondLst>
                                        </p:cTn>
                                        <p:tgtEl>
                                          <p:spTgt spid="14"/>
                                        </p:tgtEl>
                                        <p:attrNameLst>
                                          <p:attrName>r</p:attrName>
                                        </p:attrNameLst>
                                      </p:cBhvr>
                                    </p:animRot>
                                    <p:animRot by="240000">
                                      <p:cBhvr>
                                        <p:cTn id="86" dur="200" fill="hold">
                                          <p:stCondLst>
                                            <p:cond delay="400"/>
                                          </p:stCondLst>
                                        </p:cTn>
                                        <p:tgtEl>
                                          <p:spTgt spid="14"/>
                                        </p:tgtEl>
                                        <p:attrNameLst>
                                          <p:attrName>r</p:attrName>
                                        </p:attrNameLst>
                                      </p:cBhvr>
                                    </p:animRot>
                                    <p:animRot by="-240000">
                                      <p:cBhvr>
                                        <p:cTn id="87" dur="200" fill="hold">
                                          <p:stCondLst>
                                            <p:cond delay="600"/>
                                          </p:stCondLst>
                                        </p:cTn>
                                        <p:tgtEl>
                                          <p:spTgt spid="14"/>
                                        </p:tgtEl>
                                        <p:attrNameLst>
                                          <p:attrName>r</p:attrName>
                                        </p:attrNameLst>
                                      </p:cBhvr>
                                    </p:animRot>
                                    <p:animRot by="120000">
                                      <p:cBhvr>
                                        <p:cTn id="88" dur="200" fill="hold">
                                          <p:stCondLst>
                                            <p:cond delay="800"/>
                                          </p:stCondLst>
                                        </p:cTn>
                                        <p:tgtEl>
                                          <p:spTgt spid="14"/>
                                        </p:tgtEl>
                                        <p:attrNameLst>
                                          <p:attrName>r</p:attrName>
                                        </p:attrNameLst>
                                      </p:cBhvr>
                                    </p:animRot>
                                  </p:childTnLst>
                                </p:cTn>
                              </p:par>
                              <p:par>
                                <p:cTn id="89" presetID="32" presetClass="emph" presetSubtype="0" fill="hold" nodeType="withEffect">
                                  <p:stCondLst>
                                    <p:cond delay="0"/>
                                  </p:stCondLst>
                                  <p:childTnLst>
                                    <p:animRot by="120000">
                                      <p:cBhvr>
                                        <p:cTn id="90" dur="100" fill="hold">
                                          <p:stCondLst>
                                            <p:cond delay="0"/>
                                          </p:stCondLst>
                                        </p:cTn>
                                        <p:tgtEl>
                                          <p:spTgt spid="15"/>
                                        </p:tgtEl>
                                        <p:attrNameLst>
                                          <p:attrName>r</p:attrName>
                                        </p:attrNameLst>
                                      </p:cBhvr>
                                    </p:animRot>
                                    <p:animRot by="-240000">
                                      <p:cBhvr>
                                        <p:cTn id="91" dur="200" fill="hold">
                                          <p:stCondLst>
                                            <p:cond delay="200"/>
                                          </p:stCondLst>
                                        </p:cTn>
                                        <p:tgtEl>
                                          <p:spTgt spid="15"/>
                                        </p:tgtEl>
                                        <p:attrNameLst>
                                          <p:attrName>r</p:attrName>
                                        </p:attrNameLst>
                                      </p:cBhvr>
                                    </p:animRot>
                                    <p:animRot by="240000">
                                      <p:cBhvr>
                                        <p:cTn id="92" dur="200" fill="hold">
                                          <p:stCondLst>
                                            <p:cond delay="400"/>
                                          </p:stCondLst>
                                        </p:cTn>
                                        <p:tgtEl>
                                          <p:spTgt spid="15"/>
                                        </p:tgtEl>
                                        <p:attrNameLst>
                                          <p:attrName>r</p:attrName>
                                        </p:attrNameLst>
                                      </p:cBhvr>
                                    </p:animRot>
                                    <p:animRot by="-240000">
                                      <p:cBhvr>
                                        <p:cTn id="93" dur="200" fill="hold">
                                          <p:stCondLst>
                                            <p:cond delay="600"/>
                                          </p:stCondLst>
                                        </p:cTn>
                                        <p:tgtEl>
                                          <p:spTgt spid="15"/>
                                        </p:tgtEl>
                                        <p:attrNameLst>
                                          <p:attrName>r</p:attrName>
                                        </p:attrNameLst>
                                      </p:cBhvr>
                                    </p:animRot>
                                    <p:animRot by="120000">
                                      <p:cBhvr>
                                        <p:cTn id="94"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21149337">
            <a:off x="4423764" y="1738111"/>
            <a:ext cx="5124741" cy="2240360"/>
          </a:xfrm>
          <a:prstGeom prst="rect">
            <a:avLst/>
          </a:prstGeom>
        </p:spPr>
      </p:pic>
      <p:sp>
        <p:nvSpPr>
          <p:cNvPr id="12" name="矩形 11"/>
          <p:cNvSpPr/>
          <p:nvPr/>
        </p:nvSpPr>
        <p:spPr>
          <a:xfrm rot="21240266">
            <a:off x="5664486" y="2072013"/>
            <a:ext cx="1980029" cy="523220"/>
          </a:xfrm>
          <a:prstGeom prst="rect">
            <a:avLst/>
          </a:prstGeom>
        </p:spPr>
        <p:txBody>
          <a:bodyPr wrap="none">
            <a:spAutoFit/>
          </a:bodyPr>
          <a:lstStyle/>
          <a:p>
            <a:r>
              <a:rPr lang="zh-CN" altLang="en-US" sz="2800" dirty="0">
                <a:solidFill>
                  <a:schemeClr val="bg2">
                    <a:lumMod val="10000"/>
                  </a:schemeClr>
                </a:solidFill>
                <a:latin typeface="微软雅黑" panose="020B0503020204020204" pitchFamily="34" charset="-122"/>
                <a:ea typeface="微软雅黑" panose="020B0503020204020204" pitchFamily="34" charset="-122"/>
              </a:rPr>
              <a:t>步行安全篇</a:t>
            </a:r>
            <a:endParaRPr lang="zh-CN" altLang="en-US" sz="28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rot="21240266">
            <a:off x="5871259" y="3008117"/>
            <a:ext cx="1980029" cy="523220"/>
          </a:xfrm>
          <a:prstGeom prst="rect">
            <a:avLst/>
          </a:prstGeom>
        </p:spPr>
        <p:txBody>
          <a:bodyPr wrap="none">
            <a:spAutoFit/>
          </a:bodyPr>
          <a:lstStyle/>
          <a:p>
            <a:r>
              <a:rPr lang="zh-CN" altLang="en-US" sz="2800" dirty="0">
                <a:solidFill>
                  <a:schemeClr val="bg2">
                    <a:lumMod val="10000"/>
                  </a:schemeClr>
                </a:solidFill>
                <a:latin typeface="微软雅黑" panose="020B0503020204020204" pitchFamily="34" charset="-122"/>
                <a:ea typeface="微软雅黑" panose="020B0503020204020204" pitchFamily="34" charset="-122"/>
              </a:rPr>
              <a:t>乘车安全篇</a:t>
            </a:r>
            <a:endParaRPr lang="zh-CN" altLang="en-US" sz="2800" dirty="0">
              <a:solidFill>
                <a:schemeClr val="bg2">
                  <a:lumMod val="10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9525"/>
            <a:ext cx="11911013" cy="4058475"/>
          </a:xfrm>
          <a:prstGeom prst="rect">
            <a:avLst/>
          </a:prstGeom>
        </p:spPr>
      </p:pic>
      <p:grpSp>
        <p:nvGrpSpPr>
          <p:cNvPr id="2" name="组合 1"/>
          <p:cNvGrpSpPr/>
          <p:nvPr/>
        </p:nvGrpSpPr>
        <p:grpSpPr>
          <a:xfrm>
            <a:off x="591541" y="1737792"/>
            <a:ext cx="3851797" cy="4931568"/>
            <a:chOff x="338882" y="963298"/>
            <a:chExt cx="3851797" cy="4931568"/>
          </a:xfrm>
        </p:grpSpPr>
        <p:pic>
          <p:nvPicPr>
            <p:cNvPr id="3078" name="Picture 6"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82" y="963298"/>
              <a:ext cx="3851797" cy="493156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rot="20804878">
              <a:off x="818147" y="1448070"/>
              <a:ext cx="2232248" cy="1015663"/>
            </a:xfrm>
            <a:prstGeom prst="rect">
              <a:avLst/>
            </a:prstGeom>
          </p:spPr>
          <p:txBody>
            <a:bodyPr wrap="square">
              <a:spAutoFit/>
            </a:bodyPr>
            <a:lstStyle/>
            <a:p>
              <a:r>
                <a:rPr lang="zh-CN" altLang="en-US" sz="6000" b="1" dirty="0">
                  <a:solidFill>
                    <a:srgbClr val="FF5E74"/>
                  </a:solidFill>
                  <a:latin typeface="方正稚艺_GBK" pitchFamily="65" charset="-122"/>
                  <a:ea typeface="方正稚艺_GBK" pitchFamily="65" charset="-122"/>
                </a:rPr>
                <a:t>目 录</a:t>
              </a:r>
              <a:endParaRPr lang="zh-CN" altLang="en-US" sz="6000" b="1" dirty="0">
                <a:solidFill>
                  <a:srgbClr val="FF5E74"/>
                </a:solidFill>
                <a:latin typeface="方正稚艺_GBK" pitchFamily="65" charset="-122"/>
                <a:ea typeface="方正稚艺_GBK" pitchFamily="65" charset="-122"/>
              </a:endParaRPr>
            </a:p>
          </p:txBody>
        </p:sp>
      </p:grpSp>
      <p:pic>
        <p:nvPicPr>
          <p:cNvPr id="15"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47" presetClass="entr" presetSubtype="0" repeatCount="indefinite"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repeatCount="indefinite"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anim calcmode="lin" valueType="num">
                                      <p:cBhvr>
                                        <p:cTn id="25" dur="2000" fill="hold"/>
                                        <p:tgtEl>
                                          <p:spTgt spid="16"/>
                                        </p:tgtEl>
                                        <p:attrNameLst>
                                          <p:attrName>ppt_x</p:attrName>
                                        </p:attrNameLst>
                                      </p:cBhvr>
                                      <p:tavLst>
                                        <p:tav tm="0">
                                          <p:val>
                                            <p:strVal val="#ppt_x"/>
                                          </p:val>
                                        </p:tav>
                                        <p:tav tm="100000">
                                          <p:val>
                                            <p:strVal val="#ppt_x"/>
                                          </p:val>
                                        </p:tav>
                                      </p:tavLst>
                                    </p:anim>
                                    <p:anim calcmode="lin" valueType="num">
                                      <p:cBhvr>
                                        <p:cTn id="26" dur="2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repeatCount="indefinite"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ppt_x</p:attrName>
                                        </p:attrNameLst>
                                      </p:cBhvr>
                                      <p:tavLst>
                                        <p:tav tm="0">
                                          <p:val>
                                            <p:strVal val="#ppt_x"/>
                                          </p:val>
                                        </p:tav>
                                        <p:tav tm="100000">
                                          <p:val>
                                            <p:strVal val="#ppt_x"/>
                                          </p:val>
                                        </p:tav>
                                      </p:tavLst>
                                    </p:anim>
                                    <p:anim calcmode="lin" valueType="num">
                                      <p:cBhvr>
                                        <p:cTn id="31" dur="2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repeatCount="indefinite"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anim calcmode="lin" valueType="num">
                                      <p:cBhvr>
                                        <p:cTn id="35" dur="2000" fill="hold"/>
                                        <p:tgtEl>
                                          <p:spTgt spid="18"/>
                                        </p:tgtEl>
                                        <p:attrNameLst>
                                          <p:attrName>ppt_x</p:attrName>
                                        </p:attrNameLst>
                                      </p:cBhvr>
                                      <p:tavLst>
                                        <p:tav tm="0">
                                          <p:val>
                                            <p:strVal val="#ppt_x"/>
                                          </p:val>
                                        </p:tav>
                                        <p:tav tm="100000">
                                          <p:val>
                                            <p:strVal val="#ppt_x"/>
                                          </p:val>
                                        </p:tav>
                                      </p:tavLst>
                                    </p:anim>
                                    <p:anim calcmode="lin" valueType="num">
                                      <p:cBhvr>
                                        <p:cTn id="36"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9242" y="83527"/>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55306" y="548680"/>
            <a:ext cx="3430747"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不要坐酒驾司机的车</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008376">
            <a:off x="822634" y="2350027"/>
            <a:ext cx="3729728" cy="26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08376">
            <a:off x="4829330" y="1606370"/>
            <a:ext cx="4273183" cy="26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0" name="Picture 4" descr="C:\Users\Administrator\Desktop\Wooden Billboards2 [转换]-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7794"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889826" y="4365104"/>
            <a:ext cx="2106240" cy="1200329"/>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酒后驾驶机动车属于违法行为，</a:t>
            </a:r>
            <a:endParaRPr lang="zh-CN" altLang="en-US" b="1" dirty="0">
              <a:latin typeface="微软雅黑" panose="020B0503020204020204" pitchFamily="34" charset="-122"/>
              <a:ea typeface="微软雅黑" panose="020B0503020204020204" pitchFamily="34" charset="-122"/>
            </a:endParaRPr>
          </a:p>
          <a:p>
            <a:pPr eaLnBrk="0" hangingPunct="0"/>
            <a:r>
              <a:rPr lang="zh-CN" altLang="en-US" b="1" dirty="0">
                <a:latin typeface="微软雅黑" panose="020B0503020204020204" pitchFamily="34" charset="-122"/>
                <a:ea typeface="微软雅黑" panose="020B0503020204020204" pitchFamily="34" charset="-122"/>
              </a:rPr>
              <a:t>绝不乘坐酒驾司机的车。</a:t>
            </a:r>
            <a:endParaRPr lang="zh-CN" altLang="en-US" b="1" dirty="0">
              <a:latin typeface="微软雅黑" panose="020B0503020204020204" pitchFamily="34" charset="-122"/>
              <a:ea typeface="微软雅黑" panose="020B0503020204020204" pitchFamily="34" charset="-122"/>
            </a:endParaRPr>
          </a:p>
        </p:txBody>
      </p:sp>
      <p:pic>
        <p:nvPicPr>
          <p:cNvPr id="1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6"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80">
                                          <p:stCondLst>
                                            <p:cond delay="0"/>
                                          </p:stCondLst>
                                        </p:cTn>
                                        <p:tgtEl>
                                          <p:spTgt spid="20"/>
                                        </p:tgtEl>
                                      </p:cBhvr>
                                    </p:animEffect>
                                    <p:anim calcmode="lin" valueType="num">
                                      <p:cBhvr>
                                        <p:cTn id="5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5" dur="26">
                                          <p:stCondLst>
                                            <p:cond delay="650"/>
                                          </p:stCondLst>
                                        </p:cTn>
                                        <p:tgtEl>
                                          <p:spTgt spid="20"/>
                                        </p:tgtEl>
                                      </p:cBhvr>
                                      <p:to x="100000" y="60000"/>
                                    </p:animScale>
                                    <p:animScale>
                                      <p:cBhvr>
                                        <p:cTn id="56" dur="166" decel="50000">
                                          <p:stCondLst>
                                            <p:cond delay="676"/>
                                          </p:stCondLst>
                                        </p:cTn>
                                        <p:tgtEl>
                                          <p:spTgt spid="20"/>
                                        </p:tgtEl>
                                      </p:cBhvr>
                                      <p:to x="100000" y="100000"/>
                                    </p:animScale>
                                    <p:animScale>
                                      <p:cBhvr>
                                        <p:cTn id="57" dur="26">
                                          <p:stCondLst>
                                            <p:cond delay="1312"/>
                                          </p:stCondLst>
                                        </p:cTn>
                                        <p:tgtEl>
                                          <p:spTgt spid="20"/>
                                        </p:tgtEl>
                                      </p:cBhvr>
                                      <p:to x="100000" y="80000"/>
                                    </p:animScale>
                                    <p:animScale>
                                      <p:cBhvr>
                                        <p:cTn id="58" dur="166" decel="50000">
                                          <p:stCondLst>
                                            <p:cond delay="1338"/>
                                          </p:stCondLst>
                                        </p:cTn>
                                        <p:tgtEl>
                                          <p:spTgt spid="20"/>
                                        </p:tgtEl>
                                      </p:cBhvr>
                                      <p:to x="100000" y="100000"/>
                                    </p:animScale>
                                    <p:animScale>
                                      <p:cBhvr>
                                        <p:cTn id="59" dur="26">
                                          <p:stCondLst>
                                            <p:cond delay="1642"/>
                                          </p:stCondLst>
                                        </p:cTn>
                                        <p:tgtEl>
                                          <p:spTgt spid="20"/>
                                        </p:tgtEl>
                                      </p:cBhvr>
                                      <p:to x="100000" y="90000"/>
                                    </p:animScale>
                                    <p:animScale>
                                      <p:cBhvr>
                                        <p:cTn id="60" dur="166" decel="50000">
                                          <p:stCondLst>
                                            <p:cond delay="1668"/>
                                          </p:stCondLst>
                                        </p:cTn>
                                        <p:tgtEl>
                                          <p:spTgt spid="20"/>
                                        </p:tgtEl>
                                      </p:cBhvr>
                                      <p:to x="100000" y="100000"/>
                                    </p:animScale>
                                    <p:animScale>
                                      <p:cBhvr>
                                        <p:cTn id="61" dur="26">
                                          <p:stCondLst>
                                            <p:cond delay="1808"/>
                                          </p:stCondLst>
                                        </p:cTn>
                                        <p:tgtEl>
                                          <p:spTgt spid="20"/>
                                        </p:tgtEl>
                                      </p:cBhvr>
                                      <p:to x="100000" y="95000"/>
                                    </p:animScale>
                                    <p:animScale>
                                      <p:cBhvr>
                                        <p:cTn id="62" dur="166" decel="50000">
                                          <p:stCondLst>
                                            <p:cond delay="1834"/>
                                          </p:stCondLst>
                                        </p:cTn>
                                        <p:tgtEl>
                                          <p:spTgt spid="20"/>
                                        </p:tgtEl>
                                      </p:cBhvr>
                                      <p:to x="100000" y="100000"/>
                                    </p:animScale>
                                  </p:childTnLst>
                                </p:cTn>
                              </p:par>
                            </p:childTnLst>
                          </p:cTn>
                        </p:par>
                        <p:par>
                          <p:cTn id="63" fill="hold">
                            <p:stCondLst>
                              <p:cond delay="70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1"/>
                                        </p:tgtEl>
                                        <p:attrNameLst>
                                          <p:attrName>ppt_y</p:attrName>
                                        </p:attrNameLst>
                                      </p:cBhvr>
                                      <p:tavLst>
                                        <p:tav tm="0">
                                          <p:val>
                                            <p:strVal val="#ppt_y"/>
                                          </p:val>
                                        </p:tav>
                                        <p:tav tm="100000">
                                          <p:val>
                                            <p:strVal val="#ppt_y"/>
                                          </p:val>
                                        </p:tav>
                                      </p:tavLst>
                                    </p:anim>
                                    <p:anim calcmode="lin" valueType="num">
                                      <p:cBhvr>
                                        <p:cTn id="6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1"/>
                                        </p:tgtEl>
                                      </p:cBhvr>
                                    </p:animEffect>
                                  </p:childTnLst>
                                </p:cTn>
                              </p:par>
                            </p:childTnLst>
                          </p:cTn>
                        </p:par>
                        <p:par>
                          <p:cTn id="71" fill="hold">
                            <p:stCondLst>
                              <p:cond delay="6699"/>
                            </p:stCondLst>
                            <p:childTnLst>
                              <p:par>
                                <p:cTn id="72" presetID="26" presetClass="emph" presetSubtype="0" fill="hold" nodeType="afterEffect">
                                  <p:stCondLst>
                                    <p:cond delay="0"/>
                                  </p:stCondLst>
                                  <p:childTnLst>
                                    <p:animEffect transition="out" filter="fade">
                                      <p:cBhvr>
                                        <p:cTn id="73" dur="500" tmFilter="0, 0; .2, .5; .8, .5; 1, 0"/>
                                        <p:tgtEl>
                                          <p:spTgt spid="13"/>
                                        </p:tgtEl>
                                      </p:cBhvr>
                                    </p:animEffect>
                                    <p:animScale>
                                      <p:cBhvr>
                                        <p:cTn id="74" dur="250" autoRev="1" fill="hold"/>
                                        <p:tgtEl>
                                          <p:spTgt spid="13"/>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18"/>
                                        </p:tgtEl>
                                      </p:cBhvr>
                                    </p:animEffect>
                                    <p:animScale>
                                      <p:cBhvr>
                                        <p:cTn id="77"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9242" y="83527"/>
            <a:ext cx="5184576"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55306" y="548680"/>
            <a:ext cx="4152099"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乘坐公交车时要坐稳扶好</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3685" b="6001"/>
          <a:stretch>
            <a:fillRect/>
          </a:stretch>
        </p:blipFill>
        <p:spPr bwMode="auto">
          <a:xfrm rot="1227838">
            <a:off x="1519242" y="1656121"/>
            <a:ext cx="3024336" cy="38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27838">
            <a:off x="4831434" y="2770935"/>
            <a:ext cx="2496080" cy="212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27838">
            <a:off x="7942214" y="1856151"/>
            <a:ext cx="2227435" cy="188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97552" y="3501008"/>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885583" y="4149080"/>
            <a:ext cx="2678435"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乘坐公交车要坐稳、把牢，不能站在开关门的区域，不可以嬉戏打闹，文明乘车最重要。</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p:txBody>
      </p:sp>
      <p:pic>
        <p:nvPicPr>
          <p:cNvPr id="13"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ppt_x</p:attrName>
                                        </p:attrNameLst>
                                      </p:cBhvr>
                                      <p:tavLst>
                                        <p:tav tm="0">
                                          <p:val>
                                            <p:strVal val="#ppt_x"/>
                                          </p:val>
                                        </p:tav>
                                        <p:tav tm="100000">
                                          <p:val>
                                            <p:strVal val="#ppt_x"/>
                                          </p:val>
                                        </p:tav>
                                      </p:tavLst>
                                    </p:anim>
                                    <p:anim calcmode="lin" valueType="num">
                                      <p:cBhvr>
                                        <p:cTn id="9" dur="2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ppt_x</p:attrName>
                                        </p:attrNameLst>
                                      </p:cBhvr>
                                      <p:tavLst>
                                        <p:tav tm="0">
                                          <p:val>
                                            <p:strVal val="#ppt_x"/>
                                          </p:val>
                                        </p:tav>
                                        <p:tav tm="100000">
                                          <p:val>
                                            <p:strVal val="#ppt_x"/>
                                          </p:val>
                                        </p:tav>
                                      </p:tavLst>
                                    </p:anim>
                                    <p:anim calcmode="lin" valueType="num">
                                      <p:cBhvr>
                                        <p:cTn id="19" dur="2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anim calcmode="lin" valueType="num">
                                      <p:cBhvr>
                                        <p:cTn id="23" dur="2000" fill="hold"/>
                                        <p:tgtEl>
                                          <p:spTgt spid="20"/>
                                        </p:tgtEl>
                                        <p:attrNameLst>
                                          <p:attrName>ppt_x</p:attrName>
                                        </p:attrNameLst>
                                      </p:cBhvr>
                                      <p:tavLst>
                                        <p:tav tm="0">
                                          <p:val>
                                            <p:strVal val="#ppt_x"/>
                                          </p:val>
                                        </p:tav>
                                        <p:tav tm="100000">
                                          <p:val>
                                            <p:strVal val="#ppt_x"/>
                                          </p:val>
                                        </p:tav>
                                      </p:tavLst>
                                    </p:anim>
                                    <p:anim calcmode="lin" valueType="num">
                                      <p:cBhvr>
                                        <p:cTn id="24" dur="2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14" presetClass="entr" presetSubtype="1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childTnLst>
                          </p:cTn>
                        </p:par>
                        <p:par>
                          <p:cTn id="54" fill="hold">
                            <p:stCondLst>
                              <p:cond delay="55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5"/>
                                        </p:tgtEl>
                                      </p:cBhvr>
                                    </p:animEffect>
                                  </p:childTnLst>
                                </p:cTn>
                              </p:par>
                            </p:childTnLst>
                          </p:cTn>
                        </p:par>
                        <p:par>
                          <p:cTn id="62" fill="hold">
                            <p:stCondLst>
                              <p:cond delay="5900"/>
                            </p:stCondLst>
                            <p:childTnLst>
                              <p:par>
                                <p:cTn id="63" presetID="26" presetClass="emph" presetSubtype="0" fill="hold" nodeType="afterEffect">
                                  <p:stCondLst>
                                    <p:cond delay="0"/>
                                  </p:stCondLst>
                                  <p:childTnLst>
                                    <p:animEffect transition="out" filter="fade">
                                      <p:cBhvr>
                                        <p:cTn id="64" dur="500" tmFilter="0, 0; .2, .5; .8, .5; 1, 0"/>
                                        <p:tgtEl>
                                          <p:spTgt spid="10"/>
                                        </p:tgtEl>
                                      </p:cBhvr>
                                    </p:animEffect>
                                    <p:animScale>
                                      <p:cBhvr>
                                        <p:cTn id="65" dur="250" autoRev="1" fill="hold"/>
                                        <p:tgtEl>
                                          <p:spTgt spid="10"/>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par>
                                <p:cTn id="69" presetID="26" presetClass="emph" presetSubtype="0" fill="hold" nodeType="withEffect">
                                  <p:stCondLst>
                                    <p:cond delay="0"/>
                                  </p:stCondLst>
                                  <p:childTnLst>
                                    <p:animEffect transition="out" filter="fade">
                                      <p:cBhvr>
                                        <p:cTn id="70" dur="500" tmFilter="0, 0; .2, .5; .8, .5; 1, 0"/>
                                        <p:tgtEl>
                                          <p:spTgt spid="12"/>
                                        </p:tgtEl>
                                      </p:cBhvr>
                                    </p:animEffect>
                                    <p:animScale>
                                      <p:cBhvr>
                                        <p:cTn id="7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15008" b="8142"/>
          <a:stretch>
            <a:fillRect/>
          </a:stretch>
        </p:blipFill>
        <p:spPr>
          <a:xfrm>
            <a:off x="-2" y="558362"/>
            <a:ext cx="5828731" cy="6299638"/>
          </a:xfrm>
          <a:prstGeom prst="rect">
            <a:avLst/>
          </a:prstGeom>
        </p:spPr>
      </p:pic>
      <p:sp>
        <p:nvSpPr>
          <p:cNvPr id="11" name="Rectangle 13"/>
          <p:cNvSpPr txBox="1">
            <a:spLocks noChangeArrowheads="1"/>
          </p:cNvSpPr>
          <p:nvPr/>
        </p:nvSpPr>
        <p:spPr>
          <a:xfrm>
            <a:off x="6036575" y="2070623"/>
            <a:ext cx="5976663" cy="906463"/>
          </a:xfrm>
          <a:prstGeom prst="rect">
            <a:avLst/>
          </a:prstGeom>
        </p:spPr>
        <p:txBody>
          <a:bodyPr vert="horz" lIns="91440" tIns="45720" rIns="4572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rgbClr val="33CC33"/>
                </a:solidFill>
                <a:latin typeface="方正稚艺_GBK" pitchFamily="65" charset="-122"/>
                <a:ea typeface="方正稚艺_GBK" pitchFamily="65" charset="-122"/>
                <a:sym typeface="FZXiQian-M15S"/>
              </a:rPr>
              <a:t>关爱生命  安全出行</a:t>
            </a:r>
            <a:endParaRPr lang="zh-CN" altLang="en-US" sz="3200" b="1" dirty="0">
              <a:solidFill>
                <a:srgbClr val="33CC33"/>
              </a:solidFill>
              <a:latin typeface="方正稚艺_GBK" pitchFamily="65" charset="-122"/>
              <a:ea typeface="方正稚艺_GBK" pitchFamily="65" charset="-122"/>
              <a:sym typeface="FZXiQian-M15S"/>
            </a:endParaRPr>
          </a:p>
        </p:txBody>
      </p:sp>
      <p:sp>
        <p:nvSpPr>
          <p:cNvPr id="12" name="Rectangle 13"/>
          <p:cNvSpPr txBox="1">
            <a:spLocks noChangeArrowheads="1"/>
          </p:cNvSpPr>
          <p:nvPr/>
        </p:nvSpPr>
        <p:spPr>
          <a:xfrm>
            <a:off x="5591808" y="1117192"/>
            <a:ext cx="5404257" cy="906463"/>
          </a:xfrm>
          <a:prstGeom prst="rect">
            <a:avLst/>
          </a:prstGeom>
        </p:spPr>
        <p:txBody>
          <a:bodyPr vert="horz" lIns="91440" tIns="45720" rIns="4572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7200" b="1" dirty="0">
                <a:solidFill>
                  <a:srgbClr val="FF5E74"/>
                </a:solidFill>
                <a:latin typeface="方正稚艺_GBK" pitchFamily="65" charset="-122"/>
                <a:ea typeface="方正稚艺_GBK" pitchFamily="65" charset="-122"/>
                <a:sym typeface="FZXiQian-M15S"/>
              </a:rPr>
              <a:t>谢 谢 观 看</a:t>
            </a:r>
            <a:endParaRPr lang="zh-CN" altLang="en-US" sz="7200" b="1" dirty="0">
              <a:solidFill>
                <a:srgbClr val="FF5E74"/>
              </a:solidFill>
              <a:latin typeface="方正稚艺_GBK" pitchFamily="65" charset="-122"/>
              <a:ea typeface="方正稚艺_GBK" pitchFamily="65" charset="-122"/>
              <a:sym typeface="FZXiQian-M15S"/>
            </a:endParaRP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5471"/>
          <a:stretch>
            <a:fillRect/>
          </a:stretch>
        </p:blipFill>
        <p:spPr>
          <a:xfrm>
            <a:off x="-1" y="1203639"/>
            <a:ext cx="6720925" cy="541501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99525"/>
            <a:ext cx="11911013" cy="4058475"/>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92501">
            <a:off x="3831419" y="2533536"/>
            <a:ext cx="875371" cy="1048090"/>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36514">
            <a:off x="1535712" y="1058565"/>
            <a:ext cx="756252" cy="1061260"/>
          </a:xfrm>
          <a:prstGeom prst="rect">
            <a:avLst/>
          </a:prstGeom>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50" y="3139005"/>
            <a:ext cx="708025"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9307" y="2275374"/>
            <a:ext cx="844215" cy="204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21"/>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flipH="1">
            <a:off x="787939" y="3140968"/>
            <a:ext cx="4231463" cy="3517101"/>
          </a:xfrm>
          <a:prstGeom prst="rect">
            <a:avLst/>
          </a:prstGeom>
        </p:spPr>
      </p:pic>
      <p:pic>
        <p:nvPicPr>
          <p:cNvPr id="23" name="图片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0263" y="3244032"/>
            <a:ext cx="2579739" cy="3310971"/>
          </a:xfrm>
          <a:prstGeom prst="rect">
            <a:avLst/>
          </a:prstGeom>
        </p:spPr>
      </p:pic>
      <p:pic>
        <p:nvPicPr>
          <p:cNvPr id="20"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75707"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60951" y="3365021"/>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96407" y="360571"/>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ppt_x</p:attrName>
                                        </p:attrNameLst>
                                      </p:cBhvr>
                                      <p:tavLst>
                                        <p:tav tm="0">
                                          <p:val>
                                            <p:strVal val="#ppt_x"/>
                                          </p:val>
                                        </p:tav>
                                        <p:tav tm="100000">
                                          <p:val>
                                            <p:strVal val="#ppt_x"/>
                                          </p:val>
                                        </p:tav>
                                      </p:tavLst>
                                    </p:anim>
                                    <p:anim calcmode="lin" valueType="num">
                                      <p:cBhvr>
                                        <p:cTn id="14" dur="2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anim calcmode="lin" valueType="num">
                                      <p:cBhvr>
                                        <p:cTn id="18" dur="2000" fill="hold"/>
                                        <p:tgtEl>
                                          <p:spTgt spid="24"/>
                                        </p:tgtEl>
                                        <p:attrNameLst>
                                          <p:attrName>ppt_x</p:attrName>
                                        </p:attrNameLst>
                                      </p:cBhvr>
                                      <p:tavLst>
                                        <p:tav tm="0">
                                          <p:val>
                                            <p:strVal val="#ppt_x"/>
                                          </p:val>
                                        </p:tav>
                                        <p:tav tm="100000">
                                          <p:val>
                                            <p:strVal val="#ppt_x"/>
                                          </p:val>
                                        </p:tav>
                                      </p:tavLst>
                                    </p:anim>
                                    <p:anim calcmode="lin" valueType="num">
                                      <p:cBhvr>
                                        <p:cTn id="19" dur="2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anim calcmode="lin" valueType="num">
                                      <p:cBhvr>
                                        <p:cTn id="23" dur="2000" fill="hold"/>
                                        <p:tgtEl>
                                          <p:spTgt spid="25"/>
                                        </p:tgtEl>
                                        <p:attrNameLst>
                                          <p:attrName>ppt_x</p:attrName>
                                        </p:attrNameLst>
                                      </p:cBhvr>
                                      <p:tavLst>
                                        <p:tav tm="0">
                                          <p:val>
                                            <p:strVal val="#ppt_x"/>
                                          </p:val>
                                        </p:tav>
                                        <p:tav tm="100000">
                                          <p:val>
                                            <p:strVal val="#ppt_x"/>
                                          </p:val>
                                        </p:tav>
                                      </p:tavLst>
                                    </p:anim>
                                    <p:anim calcmode="lin" valueType="num">
                                      <p:cBhvr>
                                        <p:cTn id="24" dur="2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ppt_x</p:attrName>
                                        </p:attrNameLst>
                                      </p:cBhvr>
                                      <p:tavLst>
                                        <p:tav tm="0">
                                          <p:val>
                                            <p:strVal val="#ppt_x-#ppt_w*1.125000"/>
                                          </p:val>
                                        </p:tav>
                                        <p:tav tm="100000">
                                          <p:val>
                                            <p:strVal val="#ppt_x"/>
                                          </p:val>
                                        </p:tav>
                                      </p:tavLst>
                                    </p:anim>
                                    <p:animEffect transition="in" filter="wipe(right)">
                                      <p:cBhvr>
                                        <p:cTn id="33" dur="500"/>
                                        <p:tgtEl>
                                          <p:spTgt spid="2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p:cTn id="37" dur="500" fill="hold"/>
                                        <p:tgtEl>
                                          <p:spTgt spid="1028"/>
                                        </p:tgtEl>
                                        <p:attrNameLst>
                                          <p:attrName>ppt_w</p:attrName>
                                        </p:attrNameLst>
                                      </p:cBhvr>
                                      <p:tavLst>
                                        <p:tav tm="0">
                                          <p:val>
                                            <p:fltVal val="0"/>
                                          </p:val>
                                        </p:tav>
                                        <p:tav tm="100000">
                                          <p:val>
                                            <p:strVal val="#ppt_w"/>
                                          </p:val>
                                        </p:tav>
                                      </p:tavLst>
                                    </p:anim>
                                    <p:anim calcmode="lin" valueType="num">
                                      <p:cBhvr>
                                        <p:cTn id="38" dur="500" fill="hold"/>
                                        <p:tgtEl>
                                          <p:spTgt spid="1028"/>
                                        </p:tgtEl>
                                        <p:attrNameLst>
                                          <p:attrName>ppt_h</p:attrName>
                                        </p:attrNameLst>
                                      </p:cBhvr>
                                      <p:tavLst>
                                        <p:tav tm="0">
                                          <p:val>
                                            <p:fltVal val="0"/>
                                          </p:val>
                                        </p:tav>
                                        <p:tav tm="100000">
                                          <p:val>
                                            <p:strVal val="#ppt_h"/>
                                          </p:val>
                                        </p:tav>
                                      </p:tavLst>
                                    </p:anim>
                                    <p:animEffect transition="in" filter="fade">
                                      <p:cBhvr>
                                        <p:cTn id="39" dur="500"/>
                                        <p:tgtEl>
                                          <p:spTgt spid="1028"/>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1000"/>
                                        <p:tgtEl>
                                          <p:spTgt spid="1027"/>
                                        </p:tgtEl>
                                      </p:cBhvr>
                                    </p:animEffect>
                                    <p:anim calcmode="lin" valueType="num">
                                      <p:cBhvr>
                                        <p:cTn id="44" dur="1000" fill="hold"/>
                                        <p:tgtEl>
                                          <p:spTgt spid="1027"/>
                                        </p:tgtEl>
                                        <p:attrNameLst>
                                          <p:attrName>ppt_x</p:attrName>
                                        </p:attrNameLst>
                                      </p:cBhvr>
                                      <p:tavLst>
                                        <p:tav tm="0">
                                          <p:val>
                                            <p:strVal val="#ppt_x"/>
                                          </p:val>
                                        </p:tav>
                                        <p:tav tm="100000">
                                          <p:val>
                                            <p:strVal val="#ppt_x"/>
                                          </p:val>
                                        </p:tav>
                                      </p:tavLst>
                                    </p:anim>
                                    <p:anim calcmode="lin" valueType="num">
                                      <p:cBhvr>
                                        <p:cTn id="45" dur="1000" fill="hold"/>
                                        <p:tgtEl>
                                          <p:spTgt spid="1027"/>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par>
                          <p:cTn id="63" fill="hold">
                            <p:stCondLst>
                              <p:cond delay="6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anim calcmode="lin" valueType="num">
                                      <p:cBhvr>
                                        <p:cTn id="6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1"/>
                                        </p:tgtEl>
                                      </p:cBhvr>
                                    </p:animEffect>
                                  </p:childTnLst>
                                </p:cTn>
                              </p:par>
                            </p:childTnLst>
                          </p:cTn>
                        </p:par>
                        <p:par>
                          <p:cTn id="71" fill="hold">
                            <p:stCondLst>
                              <p:cond delay="5449"/>
                            </p:stCondLst>
                            <p:childTnLst>
                              <p:par>
                                <p:cTn id="72" presetID="53" presetClass="entr" presetSubtype="16"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childTnLst>
                          </p:cTn>
                        </p:par>
                        <p:par>
                          <p:cTn id="77" fill="hold">
                            <p:stCondLst>
                              <p:cond delay="5949"/>
                            </p:stCondLst>
                            <p:childTnLst>
                              <p:par>
                                <p:cTn id="78" presetID="31" presetClass="entr" presetSubtype="0"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par>
                          <p:cTn id="84" fill="hold">
                            <p:stCondLst>
                              <p:cond delay="6949"/>
                            </p:stCondLst>
                            <p:childTnLst>
                              <p:par>
                                <p:cTn id="85" presetID="26" presetClass="emph" presetSubtype="0" fill="hold" grpId="1" nodeType="afterEffect">
                                  <p:stCondLst>
                                    <p:cond delay="0"/>
                                  </p:stCondLst>
                                  <p:iterate type="lt">
                                    <p:tmPct val="0"/>
                                  </p:iterate>
                                  <p:childTnLst>
                                    <p:animEffect transition="out" filter="fade">
                                      <p:cBhvr>
                                        <p:cTn id="86" dur="500" tmFilter="0, 0; .2, .5; .8, .5; 1, 0"/>
                                        <p:tgtEl>
                                          <p:spTgt spid="11"/>
                                        </p:tgtEl>
                                      </p:cBhvr>
                                    </p:animEffect>
                                    <p:animScale>
                                      <p:cBhvr>
                                        <p:cTn id="87" dur="250" autoRev="1" fill="hold"/>
                                        <p:tgtEl>
                                          <p:spTgt spid="11"/>
                                        </p:tgtEl>
                                      </p:cBhvr>
                                      <p:by x="105000" y="105000"/>
                                    </p:animScale>
                                  </p:childTnLst>
                                </p:cTn>
                              </p:par>
                            </p:childTnLst>
                          </p:cTn>
                        </p:par>
                        <p:par>
                          <p:cTn id="88" fill="hold">
                            <p:stCondLst>
                              <p:cond delay="7449"/>
                            </p:stCondLst>
                            <p:childTnLst>
                              <p:par>
                                <p:cTn id="89" presetID="32" presetClass="emph" presetSubtype="0" fill="hold" nodeType="afterEffect">
                                  <p:stCondLst>
                                    <p:cond delay="0"/>
                                  </p:stCondLst>
                                  <p:childTnLst>
                                    <p:animRot by="120000">
                                      <p:cBhvr>
                                        <p:cTn id="90" dur="100" fill="hold">
                                          <p:stCondLst>
                                            <p:cond delay="0"/>
                                          </p:stCondLst>
                                        </p:cTn>
                                        <p:tgtEl>
                                          <p:spTgt spid="23"/>
                                        </p:tgtEl>
                                        <p:attrNameLst>
                                          <p:attrName>r</p:attrName>
                                        </p:attrNameLst>
                                      </p:cBhvr>
                                    </p:animRot>
                                    <p:animRot by="-240000">
                                      <p:cBhvr>
                                        <p:cTn id="91" dur="200" fill="hold">
                                          <p:stCondLst>
                                            <p:cond delay="200"/>
                                          </p:stCondLst>
                                        </p:cTn>
                                        <p:tgtEl>
                                          <p:spTgt spid="23"/>
                                        </p:tgtEl>
                                        <p:attrNameLst>
                                          <p:attrName>r</p:attrName>
                                        </p:attrNameLst>
                                      </p:cBhvr>
                                    </p:animRot>
                                    <p:animRot by="240000">
                                      <p:cBhvr>
                                        <p:cTn id="92" dur="200" fill="hold">
                                          <p:stCondLst>
                                            <p:cond delay="400"/>
                                          </p:stCondLst>
                                        </p:cTn>
                                        <p:tgtEl>
                                          <p:spTgt spid="23"/>
                                        </p:tgtEl>
                                        <p:attrNameLst>
                                          <p:attrName>r</p:attrName>
                                        </p:attrNameLst>
                                      </p:cBhvr>
                                    </p:animRot>
                                    <p:animRot by="-240000">
                                      <p:cBhvr>
                                        <p:cTn id="93" dur="200" fill="hold">
                                          <p:stCondLst>
                                            <p:cond delay="600"/>
                                          </p:stCondLst>
                                        </p:cTn>
                                        <p:tgtEl>
                                          <p:spTgt spid="23"/>
                                        </p:tgtEl>
                                        <p:attrNameLst>
                                          <p:attrName>r</p:attrName>
                                        </p:attrNameLst>
                                      </p:cBhvr>
                                    </p:animRot>
                                    <p:animRot by="120000">
                                      <p:cBhvr>
                                        <p:cTn id="94" dur="200" fill="hold">
                                          <p:stCondLst>
                                            <p:cond delay="800"/>
                                          </p:stCondLst>
                                        </p:cTn>
                                        <p:tgtEl>
                                          <p:spTgt spid="23"/>
                                        </p:tgtEl>
                                        <p:attrNameLst>
                                          <p:attrName>r</p:attrName>
                                        </p:attrNameLst>
                                      </p:cBhvr>
                                    </p:animRot>
                                  </p:childTnLst>
                                </p:cTn>
                              </p:par>
                            </p:childTnLst>
                          </p:cTn>
                        </p:par>
                        <p:par>
                          <p:cTn id="95" fill="hold">
                            <p:stCondLst>
                              <p:cond delay="8449"/>
                            </p:stCondLst>
                            <p:childTnLst>
                              <p:par>
                                <p:cTn id="96" presetID="6" presetClass="emph" presetSubtype="0" fill="hold" nodeType="afterEffect">
                                  <p:stCondLst>
                                    <p:cond delay="0"/>
                                  </p:stCondLst>
                                  <p:childTnLst>
                                    <p:animScale>
                                      <p:cBhvr>
                                        <p:cTn id="97"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835" y="44628"/>
            <a:ext cx="11898329" cy="673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65"/>
          </a:p>
        </p:txBody>
      </p:sp>
      <p:sp>
        <p:nvSpPr>
          <p:cNvPr id="7" name="矩形 6"/>
          <p:cNvSpPr/>
          <p:nvPr/>
        </p:nvSpPr>
        <p:spPr>
          <a:xfrm>
            <a:off x="2152" y="2606630"/>
            <a:ext cx="11907011" cy="12087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3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1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731715" y="1447498"/>
            <a:ext cx="2446646" cy="744227"/>
          </a:xfrm>
          <a:prstGeom prst="rect">
            <a:avLst/>
          </a:prstGeom>
        </p:spPr>
      </p:pic>
      <p:sp>
        <p:nvSpPr>
          <p:cNvPr id="5" name="文本框 4"/>
          <p:cNvSpPr txBox="1"/>
          <p:nvPr/>
        </p:nvSpPr>
        <p:spPr>
          <a:xfrm>
            <a:off x="4104083" y="4118032"/>
            <a:ext cx="3711832" cy="1054100"/>
          </a:xfrm>
          <a:prstGeom prst="rect">
            <a:avLst/>
          </a:prstGeom>
          <a:noFill/>
        </p:spPr>
        <p:txBody>
          <a:bodyPr wrap="square" rtlCol="0">
            <a:spAutoFit/>
          </a:bodyPr>
          <a:p>
            <a:pPr algn="ctr"/>
            <a:r>
              <a:rPr lang="en-US" altLang="zh-CN" sz="312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12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12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12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12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sp>
        <p:nvSpPr>
          <p:cNvPr id="2" name="矩形 1"/>
          <p:cNvSpPr/>
          <p:nvPr/>
        </p:nvSpPr>
        <p:spPr>
          <a:xfrm>
            <a:off x="4155306" y="3550126"/>
            <a:ext cx="4432624" cy="1107996"/>
          </a:xfrm>
          <a:prstGeom prst="rect">
            <a:avLst/>
          </a:prstGeom>
        </p:spPr>
        <p:txBody>
          <a:bodyPr wrap="none">
            <a:spAutoFit/>
          </a:bodyPr>
          <a:lstStyle/>
          <a:p>
            <a:r>
              <a:rPr lang="zh-CN" altLang="en-US" sz="6600" b="1" dirty="0">
                <a:solidFill>
                  <a:srgbClr val="FF5E74"/>
                </a:solidFill>
                <a:effectLst>
                  <a:glow rad="165100">
                    <a:schemeClr val="bg1"/>
                  </a:glow>
                  <a:outerShdw blurRad="50800" dist="38100" dir="8100000" algn="tr" rotWithShape="0">
                    <a:prstClr val="black">
                      <a:alpha val="40000"/>
                    </a:prstClr>
                  </a:outerShdw>
                </a:effectLst>
                <a:latin typeface="方正稚艺_GBK" pitchFamily="65" charset="-122"/>
                <a:ea typeface="方正稚艺_GBK" pitchFamily="65" charset="-122"/>
              </a:rPr>
              <a:t>步行安全篇</a:t>
            </a:r>
            <a:endParaRPr lang="zh-CN" altLang="en-US" sz="6600" b="1" dirty="0">
              <a:solidFill>
                <a:srgbClr val="FF5E74"/>
              </a:solidFill>
              <a:effectLst>
                <a:glow rad="165100">
                  <a:schemeClr val="bg1"/>
                </a:glow>
                <a:outerShdw blurRad="50800" dist="38100" dir="8100000" algn="tr" rotWithShape="0">
                  <a:prstClr val="black">
                    <a:alpha val="40000"/>
                  </a:prstClr>
                </a:outerShdw>
              </a:effectLst>
              <a:latin typeface="方正稚艺_GBK" pitchFamily="65" charset="-122"/>
              <a:ea typeface="方正稚艺_GBK" pitchFamily="65" charset="-122"/>
            </a:endParaRPr>
          </a:p>
        </p:txBody>
      </p:sp>
      <p:sp>
        <p:nvSpPr>
          <p:cNvPr id="21" name="矩形 20"/>
          <p:cNvSpPr/>
          <p:nvPr/>
        </p:nvSpPr>
        <p:spPr>
          <a:xfrm>
            <a:off x="5523458" y="1772816"/>
            <a:ext cx="1774845" cy="2092881"/>
          </a:xfrm>
          <a:prstGeom prst="rect">
            <a:avLst/>
          </a:prstGeom>
        </p:spPr>
        <p:txBody>
          <a:bodyPr wrap="none">
            <a:spAutoFit/>
          </a:bodyPr>
          <a:lstStyle/>
          <a:p>
            <a:r>
              <a:rPr lang="en-US" altLang="zh-CN" sz="13000" b="1" dirty="0">
                <a:solidFill>
                  <a:srgbClr val="33CC33"/>
                </a:solidFill>
                <a:effectLst>
                  <a:glow rad="88900">
                    <a:schemeClr val="bg1"/>
                  </a:glow>
                  <a:outerShdw blurRad="50800" dist="38100" dir="8100000" algn="tr" rotWithShape="0">
                    <a:prstClr val="black">
                      <a:alpha val="40000"/>
                    </a:prstClr>
                  </a:outerShdw>
                </a:effectLst>
                <a:latin typeface="方正稚艺_GBK" pitchFamily="65" charset="-122"/>
                <a:ea typeface="方正稚艺_GBK" pitchFamily="65" charset="-122"/>
              </a:rPr>
              <a:t>01</a:t>
            </a:r>
            <a:endParaRPr lang="zh-CN" altLang="en-US" sz="13000" b="1" dirty="0">
              <a:solidFill>
                <a:srgbClr val="33CC33"/>
              </a:solidFill>
              <a:effectLst>
                <a:glow rad="88900">
                  <a:schemeClr val="bg1"/>
                </a:glow>
                <a:outerShdw blurRad="50800" dist="38100" dir="8100000" algn="tr" rotWithShape="0">
                  <a:prstClr val="black">
                    <a:alpha val="40000"/>
                  </a:prstClr>
                </a:outerShdw>
              </a:effectLst>
              <a:latin typeface="方正稚艺_GBK" pitchFamily="65" charset="-122"/>
              <a:ea typeface="方正稚艺_GBK" pitchFamily="65" charset="-122"/>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2129410" y="-49140"/>
            <a:ext cx="8562939" cy="6907139"/>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799525"/>
            <a:ext cx="11911013" cy="4058475"/>
          </a:xfrm>
          <a:prstGeom prst="rect">
            <a:avLst/>
          </a:prstGeom>
        </p:spPr>
      </p:pic>
      <p:pic>
        <p:nvPicPr>
          <p:cNvPr id="11"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871" y="1570937"/>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344" y="376933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220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4833" y="1040"/>
            <a:ext cx="8792421" cy="743208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859162" y="1844824"/>
            <a:ext cx="6506536" cy="3000821"/>
          </a:xfrm>
          <a:prstGeom prst="rect">
            <a:avLst/>
          </a:prstGeom>
        </p:spPr>
        <p:txBody>
          <a:bodyPr wrap="square">
            <a:spAutoFit/>
          </a:bodyPr>
          <a:lstStyle/>
          <a:p>
            <a:pPr>
              <a:lnSpc>
                <a:spcPct val="150000"/>
              </a:lnSpc>
            </a:pPr>
            <a:r>
              <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步行是</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幼儿园小朋友最基本</a:t>
            </a:r>
            <a:r>
              <a:rPr lang="zh-CN"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的出行方式</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，在当前复杂的道路交通环境下，小朋友们更要懂得步行出行的交通规则和要求。</a:t>
            </a:r>
            <a:r>
              <a:rPr lang="zh-CN"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步行安</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全包括为“五要、五不要”。五要：行人要走人行横道，走路时要集中精力，过马路要遵守交通信号灯，要走过街设施和人行横道，要认识交通标志。五不要：不要在道路上踢足球、玩滑板，不要嬉戏打闹，不要翻越护栏，不要随意横过马路，不要扒车、追车、抛物击车等。</a:t>
            </a:r>
            <a:endPar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799525"/>
            <a:ext cx="11911013" cy="4058475"/>
          </a:xfrm>
          <a:prstGeom prst="rect">
            <a:avLst/>
          </a:prstGeom>
        </p:spPr>
      </p:pic>
      <p:grpSp>
        <p:nvGrpSpPr>
          <p:cNvPr id="13" name="Group 4"/>
          <p:cNvGrpSpPr/>
          <p:nvPr/>
        </p:nvGrpSpPr>
        <p:grpSpPr bwMode="auto">
          <a:xfrm>
            <a:off x="9493027" y="3933056"/>
            <a:ext cx="2181110" cy="2545826"/>
            <a:chOff x="0" y="26"/>
            <a:chExt cx="5008" cy="3756"/>
          </a:xfrm>
        </p:grpSpPr>
        <p:pic>
          <p:nvPicPr>
            <p:cNvPr id="14" name="Picture 2"/>
            <p:cNvPicPr>
              <a:picLocks noChangeAspect="1" noChangeArrowheads="1"/>
            </p:cNvPicPr>
            <p:nvPr/>
          </p:nvPicPr>
          <p:blipFill>
            <a:blip r:embed="rId4"/>
            <a:srcRect/>
            <a:stretch>
              <a:fillRect/>
            </a:stretch>
          </p:blipFill>
          <p:spPr bwMode="auto">
            <a:xfrm>
              <a:off x="104" y="104"/>
              <a:ext cx="4800" cy="3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3"/>
            <p:cNvPicPr>
              <a:picLocks noChangeArrowheads="1"/>
            </p:cNvPicPr>
            <p:nvPr/>
          </p:nvPicPr>
          <p:blipFill>
            <a:blip r:embed="rId5"/>
            <a:stretch>
              <a:fillRect/>
            </a:stretch>
          </p:blipFill>
          <p:spPr bwMode="auto">
            <a:xfrm>
              <a:off x="0" y="26"/>
              <a:ext cx="5008" cy="37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pic>
        <p:nvPicPr>
          <p:cNvPr id="16" name="Picture 12" descr="t01ae8e56e0642287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113" y="3272419"/>
            <a:ext cx="2143944" cy="20162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7"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262" y="1731684"/>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ppt_x</p:attrName>
                                        </p:attrNameLst>
                                      </p:cBhvr>
                                      <p:tavLst>
                                        <p:tav tm="0">
                                          <p:val>
                                            <p:strVal val="#ppt_x"/>
                                          </p:val>
                                        </p:tav>
                                        <p:tav tm="100000">
                                          <p:val>
                                            <p:strVal val="#ppt_x"/>
                                          </p:val>
                                        </p:tav>
                                      </p:tavLst>
                                    </p:anim>
                                    <p:anim calcmode="lin" valueType="num">
                                      <p:cBhvr>
                                        <p:cTn id="19" dur="2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1000" fill="hold"/>
                                        <p:tgtEl>
                                          <p:spTgt spid="2050"/>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4" presetClass="entr" presetSubtype="1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32" presetClass="emph" presetSubtype="0" fill="hold" nodeType="afterEffect">
                                  <p:stCondLst>
                                    <p:cond delay="0"/>
                                  </p:stCondLst>
                                  <p:childTnLst>
                                    <p:animRot by="120000">
                                      <p:cBhvr>
                                        <p:cTn id="47" dur="100" fill="hold">
                                          <p:stCondLst>
                                            <p:cond delay="0"/>
                                          </p:stCondLst>
                                        </p:cTn>
                                        <p:tgtEl>
                                          <p:spTgt spid="2050"/>
                                        </p:tgtEl>
                                        <p:attrNameLst>
                                          <p:attrName>r</p:attrName>
                                        </p:attrNameLst>
                                      </p:cBhvr>
                                    </p:animRot>
                                    <p:animRot by="-240000">
                                      <p:cBhvr>
                                        <p:cTn id="48" dur="200" fill="hold">
                                          <p:stCondLst>
                                            <p:cond delay="200"/>
                                          </p:stCondLst>
                                        </p:cTn>
                                        <p:tgtEl>
                                          <p:spTgt spid="2050"/>
                                        </p:tgtEl>
                                        <p:attrNameLst>
                                          <p:attrName>r</p:attrName>
                                        </p:attrNameLst>
                                      </p:cBhvr>
                                    </p:animRot>
                                    <p:animRot by="240000">
                                      <p:cBhvr>
                                        <p:cTn id="49" dur="200" fill="hold">
                                          <p:stCondLst>
                                            <p:cond delay="400"/>
                                          </p:stCondLst>
                                        </p:cTn>
                                        <p:tgtEl>
                                          <p:spTgt spid="2050"/>
                                        </p:tgtEl>
                                        <p:attrNameLst>
                                          <p:attrName>r</p:attrName>
                                        </p:attrNameLst>
                                      </p:cBhvr>
                                    </p:animRot>
                                    <p:animRot by="-240000">
                                      <p:cBhvr>
                                        <p:cTn id="50" dur="200" fill="hold">
                                          <p:stCondLst>
                                            <p:cond delay="600"/>
                                          </p:stCondLst>
                                        </p:cTn>
                                        <p:tgtEl>
                                          <p:spTgt spid="2050"/>
                                        </p:tgtEl>
                                        <p:attrNameLst>
                                          <p:attrName>r</p:attrName>
                                        </p:attrNameLst>
                                      </p:cBhvr>
                                    </p:animRot>
                                    <p:animRot by="120000">
                                      <p:cBhvr>
                                        <p:cTn id="51"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731370" y="476672"/>
            <a:ext cx="2709396"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行人要走人行道</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742" y="3425579"/>
            <a:ext cx="3082832" cy="236131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5"/>
          <p:cNvPicPr>
            <a:picLocks noChangeAspect="1" noChangeArrowheads="1"/>
          </p:cNvPicPr>
          <p:nvPr/>
        </p:nvPicPr>
        <p:blipFill>
          <a:blip r:embed="rId4"/>
          <a:srcRect/>
          <a:stretch>
            <a:fillRect/>
          </a:stretch>
        </p:blipFill>
        <p:spPr bwMode="auto">
          <a:xfrm>
            <a:off x="6714689" y="1412776"/>
            <a:ext cx="3289681" cy="271718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7"/>
          <p:cNvPicPr>
            <a:picLocks noChangeAspect="1"/>
          </p:cNvPicPr>
          <p:nvPr/>
        </p:nvPicPr>
        <p:blipFill>
          <a:blip r:embed="rId5"/>
          <a:srcRect/>
          <a:stretch>
            <a:fillRect/>
          </a:stretch>
        </p:blipFill>
        <p:spPr bwMode="auto">
          <a:xfrm>
            <a:off x="8257437" y="3664072"/>
            <a:ext cx="3098669" cy="222886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1" name="Picture 7" descr="C:\Users\Administrator\Desktop\56d673f7b44b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589" y="1484784"/>
            <a:ext cx="4125261" cy="3477936"/>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7864" y="1923963"/>
            <a:ext cx="2778710" cy="1689052"/>
          </a:xfrm>
          <a:prstGeom prst="rect">
            <a:avLst/>
          </a:prstGeom>
          <a:noFill/>
        </p:spPr>
        <p:txBody>
          <a:bodyPr wrap="square" rtlCol="0">
            <a:spAutoFit/>
          </a:bodyPr>
          <a:lstStyle/>
          <a:p>
            <a:pPr>
              <a:lnSpc>
                <a:spcPct val="150000"/>
              </a:lnSpc>
            </a:pPr>
            <a:r>
              <a:rPr kumimoji="1" lang="zh-CN"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行人应当在人行道内行走，没有人行道的靠路边行走。</a:t>
            </a:r>
            <a:endParaRPr kumimoji="1"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15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6" presetClass="entr" presetSubtype="0" fill="hold" nodeType="afterEffect">
                                  <p:stCondLst>
                                    <p:cond delay="0"/>
                                  </p:stCondLst>
                                  <p:childTnLst>
                                    <p:set>
                                      <p:cBhvr>
                                        <p:cTn id="36" dur="1" fill="hold">
                                          <p:stCondLst>
                                            <p:cond delay="0"/>
                                          </p:stCondLst>
                                        </p:cTn>
                                        <p:tgtEl>
                                          <p:spTgt spid="6151"/>
                                        </p:tgtEl>
                                        <p:attrNameLst>
                                          <p:attrName>style.visibility</p:attrName>
                                        </p:attrNameLst>
                                      </p:cBhvr>
                                      <p:to>
                                        <p:strVal val="visible"/>
                                      </p:to>
                                    </p:set>
                                    <p:animEffect transition="in" filter="wipe(down)">
                                      <p:cBhvr>
                                        <p:cTn id="37" dur="580">
                                          <p:stCondLst>
                                            <p:cond delay="0"/>
                                          </p:stCondLst>
                                        </p:cTn>
                                        <p:tgtEl>
                                          <p:spTgt spid="6151"/>
                                        </p:tgtEl>
                                      </p:cBhvr>
                                    </p:animEffect>
                                    <p:anim calcmode="lin" valueType="num">
                                      <p:cBhvr>
                                        <p:cTn id="38" dur="1822" tmFilter="0,0; 0.14,0.36; 0.43,0.73; 0.71,0.91; 1.0,1.0">
                                          <p:stCondLst>
                                            <p:cond delay="0"/>
                                          </p:stCondLst>
                                        </p:cTn>
                                        <p:tgtEl>
                                          <p:spTgt spid="615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15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15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15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151"/>
                                        </p:tgtEl>
                                        <p:attrNameLst>
                                          <p:attrName>ppt_y</p:attrName>
                                        </p:attrNameLst>
                                      </p:cBhvr>
                                      <p:tavLst>
                                        <p:tav tm="0" fmla="#ppt_y-sin(pi*$)/81">
                                          <p:val>
                                            <p:fltVal val="0"/>
                                          </p:val>
                                        </p:tav>
                                        <p:tav tm="100000">
                                          <p:val>
                                            <p:fltVal val="1"/>
                                          </p:val>
                                        </p:tav>
                                      </p:tavLst>
                                    </p:anim>
                                    <p:animScale>
                                      <p:cBhvr>
                                        <p:cTn id="43" dur="26">
                                          <p:stCondLst>
                                            <p:cond delay="650"/>
                                          </p:stCondLst>
                                        </p:cTn>
                                        <p:tgtEl>
                                          <p:spTgt spid="6151"/>
                                        </p:tgtEl>
                                      </p:cBhvr>
                                      <p:to x="100000" y="60000"/>
                                    </p:animScale>
                                    <p:animScale>
                                      <p:cBhvr>
                                        <p:cTn id="44" dur="166" decel="50000">
                                          <p:stCondLst>
                                            <p:cond delay="676"/>
                                          </p:stCondLst>
                                        </p:cTn>
                                        <p:tgtEl>
                                          <p:spTgt spid="6151"/>
                                        </p:tgtEl>
                                      </p:cBhvr>
                                      <p:to x="100000" y="100000"/>
                                    </p:animScale>
                                    <p:animScale>
                                      <p:cBhvr>
                                        <p:cTn id="45" dur="26">
                                          <p:stCondLst>
                                            <p:cond delay="1312"/>
                                          </p:stCondLst>
                                        </p:cTn>
                                        <p:tgtEl>
                                          <p:spTgt spid="6151"/>
                                        </p:tgtEl>
                                      </p:cBhvr>
                                      <p:to x="100000" y="80000"/>
                                    </p:animScale>
                                    <p:animScale>
                                      <p:cBhvr>
                                        <p:cTn id="46" dur="166" decel="50000">
                                          <p:stCondLst>
                                            <p:cond delay="1338"/>
                                          </p:stCondLst>
                                        </p:cTn>
                                        <p:tgtEl>
                                          <p:spTgt spid="6151"/>
                                        </p:tgtEl>
                                      </p:cBhvr>
                                      <p:to x="100000" y="100000"/>
                                    </p:animScale>
                                    <p:animScale>
                                      <p:cBhvr>
                                        <p:cTn id="47" dur="26">
                                          <p:stCondLst>
                                            <p:cond delay="1642"/>
                                          </p:stCondLst>
                                        </p:cTn>
                                        <p:tgtEl>
                                          <p:spTgt spid="6151"/>
                                        </p:tgtEl>
                                      </p:cBhvr>
                                      <p:to x="100000" y="90000"/>
                                    </p:animScale>
                                    <p:animScale>
                                      <p:cBhvr>
                                        <p:cTn id="48" dur="166" decel="50000">
                                          <p:stCondLst>
                                            <p:cond delay="1668"/>
                                          </p:stCondLst>
                                        </p:cTn>
                                        <p:tgtEl>
                                          <p:spTgt spid="6151"/>
                                        </p:tgtEl>
                                      </p:cBhvr>
                                      <p:to x="100000" y="100000"/>
                                    </p:animScale>
                                    <p:animScale>
                                      <p:cBhvr>
                                        <p:cTn id="49" dur="26">
                                          <p:stCondLst>
                                            <p:cond delay="1808"/>
                                          </p:stCondLst>
                                        </p:cTn>
                                        <p:tgtEl>
                                          <p:spTgt spid="6151"/>
                                        </p:tgtEl>
                                      </p:cBhvr>
                                      <p:to x="100000" y="95000"/>
                                    </p:animScale>
                                    <p:animScale>
                                      <p:cBhvr>
                                        <p:cTn id="50" dur="166" decel="50000">
                                          <p:stCondLst>
                                            <p:cond delay="1834"/>
                                          </p:stCondLst>
                                        </p:cTn>
                                        <p:tgtEl>
                                          <p:spTgt spid="6151"/>
                                        </p:tgtEl>
                                      </p:cBhvr>
                                      <p:to x="100000" y="100000"/>
                                    </p:animScale>
                                  </p:childTnLst>
                                </p:cTn>
                              </p:par>
                            </p:childTnLst>
                          </p:cTn>
                        </p:par>
                        <p:par>
                          <p:cTn id="51" fill="hold">
                            <p:stCondLst>
                              <p:cond delay="50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
                                        </p:tgtEl>
                                        <p:attrNameLst>
                                          <p:attrName>ppt_y</p:attrName>
                                        </p:attrNameLst>
                                      </p:cBhvr>
                                      <p:tavLst>
                                        <p:tav tm="0">
                                          <p:val>
                                            <p:strVal val="#ppt_y"/>
                                          </p:val>
                                        </p:tav>
                                        <p:tav tm="100000">
                                          <p:val>
                                            <p:strVal val="#ppt_y"/>
                                          </p:val>
                                        </p:tav>
                                      </p:tavLst>
                                    </p:anim>
                                    <p:anim calcmode="lin" valueType="num">
                                      <p:cBhvr>
                                        <p:cTn id="5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
                                        </p:tgtEl>
                                      </p:cBhvr>
                                    </p:animEffect>
                                  </p:childTnLst>
                                </p:cTn>
                              </p:par>
                            </p:childTnLst>
                          </p:cTn>
                        </p:par>
                        <p:par>
                          <p:cTn id="59" fill="hold">
                            <p:stCondLst>
                              <p:cond delay="4650"/>
                            </p:stCondLst>
                            <p:childTnLst>
                              <p:par>
                                <p:cTn id="60" presetID="2" presetClass="entr" presetSubtype="3"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1+#ppt_w/2"/>
                                          </p:val>
                                        </p:tav>
                                        <p:tav tm="100000">
                                          <p:val>
                                            <p:strVal val="#ppt_x"/>
                                          </p:val>
                                        </p:tav>
                                      </p:tavLst>
                                    </p:anim>
                                    <p:anim calcmode="lin" valueType="num">
                                      <p:cBhvr additive="base">
                                        <p:cTn id="63" dur="500" fill="hold"/>
                                        <p:tgtEl>
                                          <p:spTgt spid="19"/>
                                        </p:tgtEl>
                                        <p:attrNameLst>
                                          <p:attrName>ppt_y</p:attrName>
                                        </p:attrNameLst>
                                      </p:cBhvr>
                                      <p:tavLst>
                                        <p:tav tm="0">
                                          <p:val>
                                            <p:strVal val="0-#ppt_h/2"/>
                                          </p:val>
                                        </p:tav>
                                        <p:tav tm="100000">
                                          <p:val>
                                            <p:strVal val="#ppt_y"/>
                                          </p:val>
                                        </p:tav>
                                      </p:tavLst>
                                    </p:anim>
                                  </p:childTnLst>
                                </p:cTn>
                              </p:par>
                            </p:childTnLst>
                          </p:cTn>
                        </p:par>
                        <p:par>
                          <p:cTn id="64" fill="hold">
                            <p:stCondLst>
                              <p:cond delay="5150"/>
                            </p:stCondLst>
                            <p:childTnLst>
                              <p:par>
                                <p:cTn id="65" presetID="2" presetClass="entr" presetSubtype="4"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par>
                          <p:cTn id="69" fill="hold">
                            <p:stCondLst>
                              <p:cond delay="5650"/>
                            </p:stCondLst>
                            <p:childTnLst>
                              <p:par>
                                <p:cTn id="70" presetID="2" presetClass="entr" presetSubtype="9"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0-#ppt_w/2"/>
                                          </p:val>
                                        </p:tav>
                                        <p:tav tm="100000">
                                          <p:val>
                                            <p:strVal val="#ppt_x"/>
                                          </p:val>
                                        </p:tav>
                                      </p:tavLst>
                                    </p:anim>
                                    <p:anim calcmode="lin" valueType="num">
                                      <p:cBhvr additive="base">
                                        <p:cTn id="73" dur="500" fill="hold"/>
                                        <p:tgtEl>
                                          <p:spTgt spid="18"/>
                                        </p:tgtEl>
                                        <p:attrNameLst>
                                          <p:attrName>ppt_y</p:attrName>
                                        </p:attrNameLst>
                                      </p:cBhvr>
                                      <p:tavLst>
                                        <p:tav tm="0">
                                          <p:val>
                                            <p:strVal val="0-#ppt_h/2"/>
                                          </p:val>
                                        </p:tav>
                                        <p:tav tm="100000">
                                          <p:val>
                                            <p:strVal val="#ppt_y"/>
                                          </p:val>
                                        </p:tav>
                                      </p:tavLst>
                                    </p:anim>
                                  </p:childTnLst>
                                </p:cTn>
                              </p:par>
                            </p:childTnLst>
                          </p:cTn>
                        </p:par>
                        <p:par>
                          <p:cTn id="74" fill="hold">
                            <p:stCondLst>
                              <p:cond delay="6150"/>
                            </p:stCondLst>
                            <p:childTnLst>
                              <p:par>
                                <p:cTn id="75" presetID="32" presetClass="emph" presetSubtype="0" fill="hold" nodeType="afterEffect">
                                  <p:stCondLst>
                                    <p:cond delay="0"/>
                                  </p:stCondLst>
                                  <p:childTnLst>
                                    <p:animRot by="120000">
                                      <p:cBhvr>
                                        <p:cTn id="76" dur="100" fill="hold">
                                          <p:stCondLst>
                                            <p:cond delay="0"/>
                                          </p:stCondLst>
                                        </p:cTn>
                                        <p:tgtEl>
                                          <p:spTgt spid="19"/>
                                        </p:tgtEl>
                                        <p:attrNameLst>
                                          <p:attrName>r</p:attrName>
                                        </p:attrNameLst>
                                      </p:cBhvr>
                                    </p:animRot>
                                    <p:animRot by="-240000">
                                      <p:cBhvr>
                                        <p:cTn id="77" dur="200" fill="hold">
                                          <p:stCondLst>
                                            <p:cond delay="200"/>
                                          </p:stCondLst>
                                        </p:cTn>
                                        <p:tgtEl>
                                          <p:spTgt spid="19"/>
                                        </p:tgtEl>
                                        <p:attrNameLst>
                                          <p:attrName>r</p:attrName>
                                        </p:attrNameLst>
                                      </p:cBhvr>
                                    </p:animRot>
                                    <p:animRot by="240000">
                                      <p:cBhvr>
                                        <p:cTn id="78" dur="200" fill="hold">
                                          <p:stCondLst>
                                            <p:cond delay="400"/>
                                          </p:stCondLst>
                                        </p:cTn>
                                        <p:tgtEl>
                                          <p:spTgt spid="19"/>
                                        </p:tgtEl>
                                        <p:attrNameLst>
                                          <p:attrName>r</p:attrName>
                                        </p:attrNameLst>
                                      </p:cBhvr>
                                    </p:animRot>
                                    <p:animRot by="-240000">
                                      <p:cBhvr>
                                        <p:cTn id="79" dur="200" fill="hold">
                                          <p:stCondLst>
                                            <p:cond delay="600"/>
                                          </p:stCondLst>
                                        </p:cTn>
                                        <p:tgtEl>
                                          <p:spTgt spid="19"/>
                                        </p:tgtEl>
                                        <p:attrNameLst>
                                          <p:attrName>r</p:attrName>
                                        </p:attrNameLst>
                                      </p:cBhvr>
                                    </p:animRot>
                                    <p:animRot by="120000">
                                      <p:cBhvr>
                                        <p:cTn id="80" dur="200" fill="hold">
                                          <p:stCondLst>
                                            <p:cond delay="800"/>
                                          </p:stCondLst>
                                        </p:cTn>
                                        <p:tgtEl>
                                          <p:spTgt spid="19"/>
                                        </p:tgtEl>
                                        <p:attrNameLst>
                                          <p:attrName>r</p:attrName>
                                        </p:attrNameLst>
                                      </p:cBhvr>
                                    </p:animRot>
                                  </p:childTnLst>
                                </p:cTn>
                              </p:par>
                              <p:par>
                                <p:cTn id="81" presetID="32" presetClass="emph" presetSubtype="0" fill="hold" nodeType="withEffect">
                                  <p:stCondLst>
                                    <p:cond delay="0"/>
                                  </p:stCondLst>
                                  <p:childTnLst>
                                    <p:animRot by="120000">
                                      <p:cBhvr>
                                        <p:cTn id="82" dur="100" fill="hold">
                                          <p:stCondLst>
                                            <p:cond delay="0"/>
                                          </p:stCondLst>
                                        </p:cTn>
                                        <p:tgtEl>
                                          <p:spTgt spid="20"/>
                                        </p:tgtEl>
                                        <p:attrNameLst>
                                          <p:attrName>r</p:attrName>
                                        </p:attrNameLst>
                                      </p:cBhvr>
                                    </p:animRot>
                                    <p:animRot by="-240000">
                                      <p:cBhvr>
                                        <p:cTn id="83" dur="200" fill="hold">
                                          <p:stCondLst>
                                            <p:cond delay="200"/>
                                          </p:stCondLst>
                                        </p:cTn>
                                        <p:tgtEl>
                                          <p:spTgt spid="20"/>
                                        </p:tgtEl>
                                        <p:attrNameLst>
                                          <p:attrName>r</p:attrName>
                                        </p:attrNameLst>
                                      </p:cBhvr>
                                    </p:animRot>
                                    <p:animRot by="240000">
                                      <p:cBhvr>
                                        <p:cTn id="84" dur="200" fill="hold">
                                          <p:stCondLst>
                                            <p:cond delay="400"/>
                                          </p:stCondLst>
                                        </p:cTn>
                                        <p:tgtEl>
                                          <p:spTgt spid="20"/>
                                        </p:tgtEl>
                                        <p:attrNameLst>
                                          <p:attrName>r</p:attrName>
                                        </p:attrNameLst>
                                      </p:cBhvr>
                                    </p:animRot>
                                    <p:animRot by="-240000">
                                      <p:cBhvr>
                                        <p:cTn id="85" dur="200" fill="hold">
                                          <p:stCondLst>
                                            <p:cond delay="600"/>
                                          </p:stCondLst>
                                        </p:cTn>
                                        <p:tgtEl>
                                          <p:spTgt spid="20"/>
                                        </p:tgtEl>
                                        <p:attrNameLst>
                                          <p:attrName>r</p:attrName>
                                        </p:attrNameLst>
                                      </p:cBhvr>
                                    </p:animRot>
                                    <p:animRot by="120000">
                                      <p:cBhvr>
                                        <p:cTn id="86" dur="200" fill="hold">
                                          <p:stCondLst>
                                            <p:cond delay="800"/>
                                          </p:stCondLst>
                                        </p:cTn>
                                        <p:tgtEl>
                                          <p:spTgt spid="20"/>
                                        </p:tgtEl>
                                        <p:attrNameLst>
                                          <p:attrName>r</p:attrName>
                                        </p:attrNameLst>
                                      </p:cBhvr>
                                    </p:animRot>
                                  </p:childTnLst>
                                </p:cTn>
                              </p:par>
                              <p:par>
                                <p:cTn id="87" presetID="32" presetClass="emph" presetSubtype="0" fill="hold" nodeType="withEffect">
                                  <p:stCondLst>
                                    <p:cond delay="0"/>
                                  </p:stCondLst>
                                  <p:childTnLst>
                                    <p:animRot by="120000">
                                      <p:cBhvr>
                                        <p:cTn id="88" dur="100" fill="hold">
                                          <p:stCondLst>
                                            <p:cond delay="0"/>
                                          </p:stCondLst>
                                        </p:cTn>
                                        <p:tgtEl>
                                          <p:spTgt spid="18"/>
                                        </p:tgtEl>
                                        <p:attrNameLst>
                                          <p:attrName>r</p:attrName>
                                        </p:attrNameLst>
                                      </p:cBhvr>
                                    </p:animRot>
                                    <p:animRot by="-240000">
                                      <p:cBhvr>
                                        <p:cTn id="89" dur="200" fill="hold">
                                          <p:stCondLst>
                                            <p:cond delay="200"/>
                                          </p:stCondLst>
                                        </p:cTn>
                                        <p:tgtEl>
                                          <p:spTgt spid="18"/>
                                        </p:tgtEl>
                                        <p:attrNameLst>
                                          <p:attrName>r</p:attrName>
                                        </p:attrNameLst>
                                      </p:cBhvr>
                                    </p:animRot>
                                    <p:animRot by="240000">
                                      <p:cBhvr>
                                        <p:cTn id="90" dur="200" fill="hold">
                                          <p:stCondLst>
                                            <p:cond delay="400"/>
                                          </p:stCondLst>
                                        </p:cTn>
                                        <p:tgtEl>
                                          <p:spTgt spid="18"/>
                                        </p:tgtEl>
                                        <p:attrNameLst>
                                          <p:attrName>r</p:attrName>
                                        </p:attrNameLst>
                                      </p:cBhvr>
                                    </p:animRot>
                                    <p:animRot by="-240000">
                                      <p:cBhvr>
                                        <p:cTn id="91" dur="200" fill="hold">
                                          <p:stCondLst>
                                            <p:cond delay="600"/>
                                          </p:stCondLst>
                                        </p:cTn>
                                        <p:tgtEl>
                                          <p:spTgt spid="18"/>
                                        </p:tgtEl>
                                        <p:attrNameLst>
                                          <p:attrName>r</p:attrName>
                                        </p:attrNameLst>
                                      </p:cBhvr>
                                    </p:animRot>
                                    <p:animRot by="120000">
                                      <p:cBhvr>
                                        <p:cTn id="92"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371330" y="476672"/>
            <a:ext cx="3430747"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认识一下，人行横道</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1" name="Picture 9" descr="28144243448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06" y="2784003"/>
            <a:ext cx="2322016" cy="23220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019cb0d646f02114c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9442" y="3742693"/>
            <a:ext cx="1972627" cy="17745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t019184291512767d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1850" y="1448201"/>
            <a:ext cx="1872208" cy="19808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xin_4630905011728109039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6221" y="1676984"/>
            <a:ext cx="4988916" cy="370671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ppt_x</p:attrName>
                                        </p:attrNameLst>
                                      </p:cBhvr>
                                      <p:tavLst>
                                        <p:tav tm="0">
                                          <p:val>
                                            <p:strVal val="#ppt_x"/>
                                          </p:val>
                                        </p:tav>
                                        <p:tav tm="100000">
                                          <p:val>
                                            <p:strVal val="#ppt_x"/>
                                          </p:val>
                                        </p:tav>
                                      </p:tavLst>
                                    </p:anim>
                                    <p:anim calcmode="lin" valueType="num">
                                      <p:cBhvr>
                                        <p:cTn id="19" dur="2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ppt_x</p:attrName>
                                        </p:attrNameLst>
                                      </p:cBhvr>
                                      <p:tavLst>
                                        <p:tav tm="0">
                                          <p:val>
                                            <p:strVal val="#ppt_x"/>
                                          </p:val>
                                        </p:tav>
                                        <p:tav tm="100000">
                                          <p:val>
                                            <p:strVal val="#ppt_x"/>
                                          </p:val>
                                        </p:tav>
                                      </p:tavLst>
                                    </p:anim>
                                    <p:anim calcmode="lin" valueType="num">
                                      <p:cBhvr>
                                        <p:cTn id="24" dur="2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 presetClass="entr" presetSubtype="9"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0-#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6" presetClass="emph" presetSubtype="0" fill="hold" nodeType="afterEffect">
                                  <p:stCondLst>
                                    <p:cond delay="0"/>
                                  </p:stCondLst>
                                  <p:childTnLst>
                                    <p:animEffect transition="out" filter="fade">
                                      <p:cBhvr>
                                        <p:cTn id="53" dur="500" tmFilter="0, 0; .2, .5; .8, .5; 1, 0"/>
                                        <p:tgtEl>
                                          <p:spTgt spid="14"/>
                                        </p:tgtEl>
                                      </p:cBhvr>
                                    </p:animEffect>
                                    <p:animScale>
                                      <p:cBhvr>
                                        <p:cTn id="5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469611" y="476672"/>
            <a:ext cx="3070071"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各种各样的斑马线</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10" name="Picture 5" descr="t01326f29444f9c6d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106" y="1232856"/>
            <a:ext cx="2182613" cy="1478211"/>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9" descr="t0123446d0f8f0d759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106" y="2679177"/>
            <a:ext cx="2182613" cy="1531674"/>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1" descr="t01656b02084570546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106" y="4210851"/>
            <a:ext cx="2182613" cy="1817750"/>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3" descr="t01f17688001ce8fd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719" y="1232856"/>
            <a:ext cx="2085066" cy="1446321"/>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5" descr="t010da31d9f05081b5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7719" y="2679177"/>
            <a:ext cx="2085066" cy="1531674"/>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17" descr="t01a6549564de3c3a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7719" y="4168644"/>
            <a:ext cx="2085066" cy="1859957"/>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19" descr="t01010851a815efcdb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2785" y="1232856"/>
            <a:ext cx="1318760" cy="2212627"/>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1" descr="t018863e73e45bcdbe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8399" y="1232856"/>
            <a:ext cx="2140405" cy="2212627"/>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7" descr="201109051037198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2785" y="3433290"/>
            <a:ext cx="3416019" cy="2595311"/>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ppt_x</p:attrName>
                                        </p:attrNameLst>
                                      </p:cBhvr>
                                      <p:tavLst>
                                        <p:tav tm="0">
                                          <p:val>
                                            <p:strVal val="#ppt_x"/>
                                          </p:val>
                                        </p:tav>
                                        <p:tav tm="100000">
                                          <p:val>
                                            <p:strVal val="#ppt_x"/>
                                          </p:val>
                                        </p:tav>
                                      </p:tavLst>
                                    </p:anim>
                                    <p:anim calcmode="lin" valueType="num">
                                      <p:cBhvr>
                                        <p:cTn id="9" dur="2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000"/>
                                        <p:tgtEl>
                                          <p:spTgt spid="28"/>
                                        </p:tgtEl>
                                      </p:cBhvr>
                                    </p:animEffect>
                                    <p:anim calcmode="lin" valueType="num">
                                      <p:cBhvr>
                                        <p:cTn id="23" dur="2000" fill="hold"/>
                                        <p:tgtEl>
                                          <p:spTgt spid="28"/>
                                        </p:tgtEl>
                                        <p:attrNameLst>
                                          <p:attrName>ppt_x</p:attrName>
                                        </p:attrNameLst>
                                      </p:cBhvr>
                                      <p:tavLst>
                                        <p:tav tm="0">
                                          <p:val>
                                            <p:strVal val="#ppt_x"/>
                                          </p:val>
                                        </p:tav>
                                        <p:tav tm="100000">
                                          <p:val>
                                            <p:strVal val="#ppt_x"/>
                                          </p:val>
                                        </p:tav>
                                      </p:tavLst>
                                    </p:anim>
                                    <p:anim calcmode="lin" valueType="num">
                                      <p:cBhvr>
                                        <p:cTn id="24" dur="200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0-#ppt_h/2"/>
                                          </p:val>
                                        </p:tav>
                                        <p:tav tm="100000">
                                          <p:val>
                                            <p:strVal val="#ppt_y"/>
                                          </p:val>
                                        </p:tav>
                                      </p:tavLst>
                                    </p:anim>
                                  </p:childTnLst>
                                </p:cTn>
                              </p:par>
                              <p:par>
                                <p:cTn id="51" presetID="2" presetClass="entr" presetSubtype="3"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1+#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6"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1+#ppt_w/2"/>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26" presetClass="emph" presetSubtype="0" fill="hold" nodeType="afterEffect">
                                  <p:stCondLst>
                                    <p:cond delay="0"/>
                                  </p:stCondLst>
                                  <p:childTnLst>
                                    <p:animEffect transition="out" filter="fade">
                                      <p:cBhvr>
                                        <p:cTn id="73" dur="500" tmFilter="0, 0; .2, .5; .8, .5; 1, 0"/>
                                        <p:tgtEl>
                                          <p:spTgt spid="10"/>
                                        </p:tgtEl>
                                      </p:cBhvr>
                                    </p:animEffect>
                                    <p:animScale>
                                      <p:cBhvr>
                                        <p:cTn id="74" dur="250" autoRev="1" fill="hold"/>
                                        <p:tgtEl>
                                          <p:spTgt spid="10"/>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par>
                                <p:cTn id="78" presetID="26" presetClass="emph" presetSubtype="0" fill="hold" nodeType="withEffect">
                                  <p:stCondLst>
                                    <p:cond delay="0"/>
                                  </p:stCondLst>
                                  <p:childTnLst>
                                    <p:animEffect transition="out" filter="fade">
                                      <p:cBhvr>
                                        <p:cTn id="79" dur="500" tmFilter="0, 0; .2, .5; .8, .5; 1, 0"/>
                                        <p:tgtEl>
                                          <p:spTgt spid="15"/>
                                        </p:tgtEl>
                                      </p:cBhvr>
                                    </p:animEffect>
                                    <p:animScale>
                                      <p:cBhvr>
                                        <p:cTn id="8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299322" y="476672"/>
            <a:ext cx="3430747"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走路时要集中注意力</a:t>
            </a:r>
            <a:endPar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24" name="Picture 1"/>
          <p:cNvPicPr>
            <a:picLocks noChangeAspect="1" noChangeArrowheads="1"/>
          </p:cNvPicPr>
          <p:nvPr/>
        </p:nvPicPr>
        <p:blipFill>
          <a:blip r:embed="rId3"/>
          <a:stretch>
            <a:fillRect/>
          </a:stretch>
        </p:blipFill>
        <p:spPr bwMode="auto">
          <a:xfrm>
            <a:off x="4874463" y="1391239"/>
            <a:ext cx="5329515" cy="399713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6"/>
          <p:cNvPicPr>
            <a:picLocks noChangeAspect="1"/>
          </p:cNvPicPr>
          <p:nvPr/>
        </p:nvPicPr>
        <p:blipFill rotWithShape="1">
          <a:blip r:embed="rId4"/>
          <a:srcRect/>
          <a:stretch>
            <a:fillRect/>
          </a:stretch>
        </p:blipFill>
        <p:spPr bwMode="auto">
          <a:xfrm>
            <a:off x="1783301" y="4086736"/>
            <a:ext cx="2798108" cy="186254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 name="Picture 5"/>
          <p:cNvPicPr>
            <a:picLocks noChangeAspect="1" noChangeArrowheads="1"/>
          </p:cNvPicPr>
          <p:nvPr/>
        </p:nvPicPr>
        <p:blipFill>
          <a:blip r:embed="rId5"/>
          <a:srcRect/>
          <a:stretch>
            <a:fillRect/>
          </a:stretch>
        </p:blipFill>
        <p:spPr bwMode="auto">
          <a:xfrm>
            <a:off x="1522586" y="1867130"/>
            <a:ext cx="2791643" cy="193864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4139" y="3474584"/>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733772" y="4149080"/>
            <a:ext cx="2304256"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走路时一定要集中注意力，不要戴耳机听音乐、玩游戏机、玩手机等。</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endParaRPr>
          </a:p>
        </p:txBody>
      </p:sp>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ppt_x</p:attrName>
                                        </p:attrNameLst>
                                      </p:cBhvr>
                                      <p:tavLst>
                                        <p:tav tm="0">
                                          <p:val>
                                            <p:strVal val="#ppt_x"/>
                                          </p:val>
                                        </p:tav>
                                        <p:tav tm="100000">
                                          <p:val>
                                            <p:strVal val="#ppt_x"/>
                                          </p:val>
                                        </p:tav>
                                      </p:tavLst>
                                    </p:anim>
                                    <p:anim calcmode="lin" valueType="num">
                                      <p:cBhvr>
                                        <p:cTn id="14" dur="2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anim calcmode="lin" valueType="num">
                                      <p:cBhvr>
                                        <p:cTn id="23" dur="2000" fill="hold"/>
                                        <p:tgtEl>
                                          <p:spTgt spid="16"/>
                                        </p:tgtEl>
                                        <p:attrNameLst>
                                          <p:attrName>ppt_x</p:attrName>
                                        </p:attrNameLst>
                                      </p:cBhvr>
                                      <p:tavLst>
                                        <p:tav tm="0">
                                          <p:val>
                                            <p:strVal val="#ppt_x"/>
                                          </p:val>
                                        </p:tav>
                                        <p:tav tm="100000">
                                          <p:val>
                                            <p:strVal val="#ppt_x"/>
                                          </p:val>
                                        </p:tav>
                                      </p:tavLst>
                                    </p:anim>
                                    <p:anim calcmode="lin" valueType="num">
                                      <p:cBhvr>
                                        <p:cTn id="24" dur="2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500"/>
                            </p:stCondLst>
                            <p:childTnLst>
                              <p:par>
                                <p:cTn id="47" presetID="31"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 calcmode="lin" valueType="num">
                                      <p:cBhvr>
                                        <p:cTn id="51" dur="1000" fill="hold"/>
                                        <p:tgtEl>
                                          <p:spTgt spid="24"/>
                                        </p:tgtEl>
                                        <p:attrNameLst>
                                          <p:attrName>style.rotation</p:attrName>
                                        </p:attrNameLst>
                                      </p:cBhvr>
                                      <p:tavLst>
                                        <p:tav tm="0">
                                          <p:val>
                                            <p:fltVal val="90"/>
                                          </p:val>
                                        </p:tav>
                                        <p:tav tm="100000">
                                          <p:val>
                                            <p:fltVal val="0"/>
                                          </p:val>
                                        </p:tav>
                                      </p:tavLst>
                                    </p:anim>
                                    <p:animEffect transition="in" filter="fade">
                                      <p:cBhvr>
                                        <p:cTn id="52" dur="1000"/>
                                        <p:tgtEl>
                                          <p:spTgt spid="24"/>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8"/>
                                        </p:tgtEl>
                                        <p:attrNameLst>
                                          <p:attrName>ppt_y</p:attrName>
                                        </p:attrNameLst>
                                      </p:cBhvr>
                                      <p:tavLst>
                                        <p:tav tm="0">
                                          <p:val>
                                            <p:strVal val="#ppt_y"/>
                                          </p:val>
                                        </p:tav>
                                        <p:tav tm="100000">
                                          <p:val>
                                            <p:strVal val="#ppt_y"/>
                                          </p:val>
                                        </p:tav>
                                      </p:tavLst>
                                    </p:anim>
                                    <p:anim calcmode="lin" valueType="num">
                                      <p:cBhvr>
                                        <p:cTn id="6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tags/tag1.xml><?xml version="1.0" encoding="utf-8"?>
<p:tagLst xmlns:p="http://schemas.openxmlformats.org/presentationml/2006/main">
  <p:tag name="ISPRING_PRESENTATION_TITLE" val="包图网卡通风学生道路交通安全教育PPT模板"/>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1761</Words>
  <Application>WPS 演示</Application>
  <PresentationFormat>自定义</PresentationFormat>
  <Paragraphs>141</Paragraphs>
  <Slides>33</Slides>
  <Notes>33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33</vt:i4>
      </vt:variant>
    </vt:vector>
  </HeadingPairs>
  <TitlesOfParts>
    <vt:vector size="52" baseType="lpstr">
      <vt:lpstr>Arial</vt:lpstr>
      <vt:lpstr>宋体</vt:lpstr>
      <vt:lpstr>Wingdings</vt:lpstr>
      <vt:lpstr>方正大黑简体</vt:lpstr>
      <vt:lpstr>黑体</vt:lpstr>
      <vt:lpstr>FZXiQian-M15S</vt:lpstr>
      <vt:lpstr>Times New Roman</vt:lpstr>
      <vt:lpstr>微软雅黑</vt:lpstr>
      <vt:lpstr>方正稚艺_GBK</vt:lpstr>
      <vt:lpstr>Heiti SC Light</vt:lpstr>
      <vt:lpstr>Helvetica Neue Light</vt:lpstr>
      <vt:lpstr>Arial Unicode MS</vt:lpstr>
      <vt:lpstr>Calibri</vt:lpstr>
      <vt:lpstr>Meiryo</vt:lpstr>
      <vt:lpstr>Yu Gothic UI</vt:lpstr>
      <vt:lpstr>Arial Narrow</vt:lpstr>
      <vt:lpstr>Calibri Light</vt:lpstr>
      <vt:lpstr>Segoe Print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Years later</cp:lastModifiedBy>
  <cp:revision>2</cp:revision>
  <dcterms:created xsi:type="dcterms:W3CDTF">2017-03-16T12:34:00Z</dcterms:created>
  <dcterms:modified xsi:type="dcterms:W3CDTF">2024-06-10T07:29:01Z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9CC2E11044DF496EAFE61CB74B79B380_13</vt:lpwstr>
  </property>
  <property fmtid="{D5CDD505-2E9C-101B-9397-08002B2CF9AE}" pid="3" name="KSOProductBuildVer">
    <vt:lpwstr>2052-12.1.0.17133</vt:lpwstr>
  </property>
</Properties>
</file>