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3"/>
    <p:sldId id="257" r:id="rId4"/>
    <p:sldId id="258" r:id="rId5"/>
    <p:sldId id="259" r:id="rId6"/>
    <p:sldId id="260" r:id="rId7"/>
    <p:sldId id="359" r:id="rId8"/>
    <p:sldId id="262" r:id="rId9"/>
    <p:sldId id="263" r:id="rId10"/>
    <p:sldId id="264" r:id="rId11"/>
    <p:sldId id="360" r:id="rId12"/>
    <p:sldId id="269" r:id="rId13"/>
    <p:sldId id="270" r:id="rId14"/>
    <p:sldId id="271" r:id="rId15"/>
    <p:sldId id="272" r:id="rId16"/>
    <p:sldId id="361" r:id="rId17"/>
    <p:sldId id="273" r:id="rId18"/>
    <p:sldId id="274" r:id="rId19"/>
    <p:sldId id="362" r:id="rId20"/>
    <p:sldId id="275" r:id="rId21"/>
    <p:sldId id="276" r:id="rId22"/>
    <p:sldId id="277" r:id="rId23"/>
    <p:sldId id="363" r:id="rId24"/>
    <p:sldId id="278" r:id="rId25"/>
    <p:sldId id="279" r:id="rId26"/>
    <p:sldId id="358" r:id="rId27"/>
    <p:sldId id="380" r:id="rId28"/>
  </p:sldIdLst>
  <p:sldSz cx="12192000" cy="6858000"/>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0" userDrawn="1">
          <p15:clr>
            <a:srgbClr val="A4A3A4"/>
          </p15:clr>
        </p15:guide>
        <p15:guide id="2"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D25"/>
    <a:srgbClr val="C6D1FE"/>
    <a:srgbClr val="4C99FF"/>
    <a:srgbClr val="FFFFCC"/>
    <a:srgbClr val="D6677F"/>
    <a:srgbClr val="A4E6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314" autoAdjust="0"/>
  </p:normalViewPr>
  <p:slideViewPr>
    <p:cSldViewPr snapToGrid="0" showGuides="1">
      <p:cViewPr varScale="1">
        <p:scale>
          <a:sx n="108" d="100"/>
          <a:sy n="108" d="100"/>
        </p:scale>
        <p:origin x="714" y="150"/>
      </p:cViewPr>
      <p:guideLst>
        <p:guide orient="horz" pos="2300"/>
        <p:guide pos="386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gs" Target="tags/tag13.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notesMaster" Target="notesMasters/notesMaster1.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BDF75-4D3D-47D1-B16E-9E0D919500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9D4527-6022-4B87-89AC-72712E262AC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fld>
            <a:endParaRPr lang="zh-CN" altLang="en-US"/>
          </a:p>
        </p:txBody>
      </p:sp>
      <p:sp>
        <p:nvSpPr>
          <p:cNvPr id="7" name="矩形 6"/>
          <p:cNvSpPr/>
          <p:nvPr userDrawn="1"/>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advTm="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fld>
            <a:endParaRPr lang="zh-CN" altLang="en-US"/>
          </a:p>
        </p:txBody>
      </p:sp>
    </p:spTree>
  </p:cSld>
  <p:clrMapOvr>
    <a:masterClrMapping/>
  </p:clrMapOvr>
  <p:transition spd="med" advTm="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fld>
            <a:endParaRPr lang="zh-CN" altLang="en-US"/>
          </a:p>
        </p:txBody>
      </p:sp>
    </p:spTree>
  </p:cSld>
  <p:clrMapOvr>
    <a:masterClrMapping/>
  </p:clrMapOvr>
  <p:transition spd="med" advTm="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fld>
            <a:endParaRPr lang="zh-CN" altLang="en-US"/>
          </a:p>
        </p:txBody>
      </p:sp>
      <p:sp>
        <p:nvSpPr>
          <p:cNvPr id="7" name="矩形 6"/>
          <p:cNvSpPr/>
          <p:nvPr userDrawn="1"/>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advTm="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F15C80-F1A1-4F3D-ADA9-FD5281072D09}" type="slidenum">
              <a:rPr lang="zh-CN" altLang="en-US" smtClean="0"/>
            </a:fld>
            <a:endParaRPr lang="zh-CN" altLang="en-US"/>
          </a:p>
        </p:txBody>
      </p:sp>
      <p:sp>
        <p:nvSpPr>
          <p:cNvPr id="7" name="矩形 6"/>
          <p:cNvSpPr/>
          <p:nvPr userDrawn="1"/>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663" t="54370" r="17046"/>
          <a:stretch>
            <a:fillRect/>
          </a:stretch>
        </p:blipFill>
        <p:spPr>
          <a:xfrm>
            <a:off x="8289757" y="3561052"/>
            <a:ext cx="3213392" cy="3129280"/>
          </a:xfrm>
          <a:prstGeom prst="rect">
            <a:avLst/>
          </a:prstGeom>
        </p:spPr>
      </p:pic>
      <p:sp>
        <p:nvSpPr>
          <p:cNvPr id="2" name="圆角矩形 1"/>
          <p:cNvSpPr/>
          <p:nvPr userDrawn="1"/>
        </p:nvSpPr>
        <p:spPr>
          <a:xfrm>
            <a:off x="3581400" y="2616835"/>
            <a:ext cx="5762625" cy="144272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userDrawn="1"/>
        </p:nvSpPr>
        <p:spPr>
          <a:xfrm rot="20040000">
            <a:off x="3403600" y="1794510"/>
            <a:ext cx="676910" cy="1861185"/>
          </a:xfrm>
          <a:prstGeom prst="rect">
            <a:avLst/>
          </a:prstGeom>
          <a:noFill/>
        </p:spPr>
        <p:txBody>
          <a:bodyPr wrap="square" rtlCol="0">
            <a:spAutoFit/>
          </a:bodyPr>
          <a:lstStyle/>
          <a:p>
            <a:endParaRPr lang="en-US" altLang="zh-CN" sz="11500">
              <a:solidFill>
                <a:srgbClr val="FFDD25"/>
              </a:solidFill>
              <a:latin typeface="汉仪铸字超然体W" panose="00020600040101010101" pitchFamily="18" charset="-122"/>
              <a:ea typeface="汉仪铸字超然体W" panose="00020600040101010101" pitchFamily="18" charset="-122"/>
            </a:endParaRPr>
          </a:p>
        </p:txBody>
      </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F15C80-F1A1-4F3D-ADA9-FD5281072D09}" type="slidenum">
              <a:rPr lang="zh-CN" altLang="en-US" smtClean="0"/>
            </a:fld>
            <a:endParaRPr lang="zh-CN" altLang="en-US"/>
          </a:p>
        </p:txBody>
      </p:sp>
    </p:spTree>
  </p:cSld>
  <p:clrMapOvr>
    <a:masterClrMapping/>
  </p:clrMapOvr>
  <p:transition spd="med" advTm="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4F15C80-F1A1-4F3D-ADA9-FD5281072D09}" type="slidenum">
              <a:rPr lang="zh-CN" altLang="en-US" smtClean="0"/>
            </a:fld>
            <a:endParaRPr lang="zh-CN" altLang="en-US"/>
          </a:p>
        </p:txBody>
      </p:sp>
    </p:spTree>
  </p:cSld>
  <p:clrMapOvr>
    <a:masterClrMapping/>
  </p:clrMapOvr>
  <p:transition spd="med" advTm="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4F15C80-F1A1-4F3D-ADA9-FD5281072D09}" type="slidenum">
              <a:rPr lang="zh-CN" altLang="en-US" smtClean="0"/>
            </a:fld>
            <a:endParaRPr lang="zh-CN" altLang="en-US"/>
          </a:p>
        </p:txBody>
      </p:sp>
      <p:sp>
        <p:nvSpPr>
          <p:cNvPr id="6" name="矩形 5"/>
          <p:cNvSpPr/>
          <p:nvPr userDrawn="1"/>
        </p:nvSpPr>
        <p:spPr>
          <a:xfrm>
            <a:off x="373627" y="344129"/>
            <a:ext cx="11366090" cy="6213987"/>
          </a:xfrm>
          <a:prstGeom prst="rect">
            <a:avLst/>
          </a:prstGeom>
          <a:solidFill>
            <a:schemeClr val="bg1"/>
          </a:solid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advTm="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4F15C80-F1A1-4F3D-ADA9-FD5281072D09}" type="slidenum">
              <a:rPr lang="zh-CN" altLang="en-US" smtClean="0"/>
            </a:fld>
            <a:endParaRPr lang="zh-CN" altLang="en-US"/>
          </a:p>
        </p:txBody>
      </p:sp>
      <p:sp>
        <p:nvSpPr>
          <p:cNvPr id="5" name="矩形 4"/>
          <p:cNvSpPr/>
          <p:nvPr userDrawn="1"/>
        </p:nvSpPr>
        <p:spPr>
          <a:xfrm>
            <a:off x="373627" y="344129"/>
            <a:ext cx="11366090" cy="6213987"/>
          </a:xfrm>
          <a:prstGeom prst="rect">
            <a:avLst/>
          </a:prstGeom>
          <a:solidFill>
            <a:schemeClr val="bg1"/>
          </a:solid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med" advTm="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F15C80-F1A1-4F3D-ADA9-FD5281072D09}" type="slidenum">
              <a:rPr lang="zh-CN" altLang="en-US" smtClean="0"/>
            </a:fld>
            <a:endParaRPr lang="zh-CN" altLang="en-US"/>
          </a:p>
        </p:txBody>
      </p:sp>
    </p:spTree>
  </p:cSld>
  <p:clrMapOvr>
    <a:masterClrMapping/>
  </p:clrMapOvr>
  <p:transition spd="med" advTm="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2E6F23-29DF-4A40-9647-8976FBC0429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F15C80-F1A1-4F3D-ADA9-FD5281072D09}" type="slidenum">
              <a:rPr lang="zh-CN" altLang="en-US" smtClean="0"/>
            </a:fld>
            <a:endParaRPr lang="zh-CN" altLang="en-US"/>
          </a:p>
        </p:txBody>
      </p:sp>
    </p:spTree>
  </p:cSld>
  <p:clrMapOvr>
    <a:masterClrMapping/>
  </p:clrMapOvr>
  <p:transition spd="med" advTm="0">
    <p:pull/>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4E6F4"/>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E6F23-29DF-4A40-9647-8976FBC0429A}"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15C80-F1A1-4F3D-ADA9-FD5281072D0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Tm="0">
    <p:pull/>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6.xml"/><Relationship Id="rId2" Type="http://schemas.openxmlformats.org/officeDocument/2006/relationships/image" Target="../media/image2.png"/><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8.xml"/><Relationship Id="rId2" Type="http://schemas.openxmlformats.org/officeDocument/2006/relationships/image" Target="../media/image2.png"/><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0.png"/></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0.xml"/><Relationship Id="rId2" Type="http://schemas.openxmlformats.org/officeDocument/2006/relationships/image" Target="../media/image2.png"/><Relationship Id="rId1" Type="http://schemas.openxmlformats.org/officeDocument/2006/relationships/tags" Target="../tags/tag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2.xml"/><Relationship Id="rId2" Type="http://schemas.openxmlformats.org/officeDocument/2006/relationships/image" Target="../media/image2.png"/><Relationship Id="rId1" Type="http://schemas.openxmlformats.org/officeDocument/2006/relationships/tags" Target="../tags/tag11.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0.png"/><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png"/></Relationships>
</file>

<file path=ppt/slides/_rels/slide25.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3.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xml"/><Relationship Id="rId2" Type="http://schemas.openxmlformats.org/officeDocument/2006/relationships/image" Target="../media/image2.png"/><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6.png"/><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4.xml"/><Relationship Id="rId2" Type="http://schemas.openxmlformats.org/officeDocument/2006/relationships/image" Target="../media/image2.png"/><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27157" r="24315" b="84699"/>
          <a:stretch>
            <a:fillRect/>
          </a:stretch>
        </p:blipFill>
        <p:spPr>
          <a:xfrm>
            <a:off x="4589488" y="0"/>
            <a:ext cx="3013023" cy="1425077"/>
          </a:xfrm>
          <a:prstGeom prst="rect">
            <a:avLst/>
          </a:prstGeom>
        </p:spPr>
      </p:pic>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l="82955" r="-20936" b="63934"/>
          <a:stretch>
            <a:fillRect/>
          </a:stretch>
        </p:blipFill>
        <p:spPr>
          <a:xfrm>
            <a:off x="10864866" y="712538"/>
            <a:ext cx="1907012" cy="2716462"/>
          </a:xfrm>
          <a:prstGeom prst="rect">
            <a:avLst/>
          </a:prstGeom>
        </p:spPr>
      </p:pic>
      <p:pic>
        <p:nvPicPr>
          <p:cNvPr id="9" name="图片 8"/>
          <p:cNvPicPr>
            <a:picLocks noChangeAspect="1"/>
          </p:cNvPicPr>
          <p:nvPr/>
        </p:nvPicPr>
        <p:blipFill rotWithShape="1">
          <a:blip r:embed="rId1">
            <a:extLst>
              <a:ext uri="{28A0092B-C50C-407E-A947-70E740481C1C}">
                <a14:useLocalDpi xmlns:a14="http://schemas.microsoft.com/office/drawing/2010/main" val="0"/>
              </a:ext>
            </a:extLst>
          </a:blip>
          <a:srcRect r="78746" b="77049"/>
          <a:stretch>
            <a:fillRect/>
          </a:stretch>
        </p:blipFill>
        <p:spPr>
          <a:xfrm>
            <a:off x="452282" y="-269823"/>
            <a:ext cx="1907012" cy="3089161"/>
          </a:xfrm>
          <a:prstGeom prst="rect">
            <a:avLst/>
          </a:prstGeom>
        </p:spPr>
      </p:pic>
      <p:pic>
        <p:nvPicPr>
          <p:cNvPr id="10" name="图片 9"/>
          <p:cNvPicPr>
            <a:picLocks noChangeAspect="1"/>
          </p:cNvPicPr>
          <p:nvPr/>
        </p:nvPicPr>
        <p:blipFill rotWithShape="1">
          <a:blip r:embed="rId3" cstate="print">
            <a:extLst>
              <a:ext uri="{28A0092B-C50C-407E-A947-70E740481C1C}">
                <a14:useLocalDpi xmlns:a14="http://schemas.microsoft.com/office/drawing/2010/main" val="0"/>
              </a:ext>
            </a:extLst>
          </a:blip>
          <a:srcRect l="77325" t="50000" r="-6508" b="7978"/>
          <a:stretch>
            <a:fillRect/>
          </a:stretch>
        </p:blipFill>
        <p:spPr>
          <a:xfrm>
            <a:off x="10388184" y="2899131"/>
            <a:ext cx="1693888" cy="3658985"/>
          </a:xfrm>
          <a:prstGeom prst="rect">
            <a:avLst/>
          </a:prstGeom>
        </p:spPr>
      </p:pic>
      <p:pic>
        <p:nvPicPr>
          <p:cNvPr id="11" name="图片 10"/>
          <p:cNvPicPr>
            <a:picLocks noChangeAspect="1"/>
          </p:cNvPicPr>
          <p:nvPr/>
        </p:nvPicPr>
        <p:blipFill rotWithShape="1">
          <a:blip r:embed="rId1">
            <a:extLst>
              <a:ext uri="{28A0092B-C50C-407E-A947-70E740481C1C}">
                <a14:useLocalDpi xmlns:a14="http://schemas.microsoft.com/office/drawing/2010/main" val="0"/>
              </a:ext>
            </a:extLst>
          </a:blip>
          <a:srcRect t="43123" r="74483" b="22842"/>
          <a:stretch>
            <a:fillRect/>
          </a:stretch>
        </p:blipFill>
        <p:spPr>
          <a:xfrm>
            <a:off x="452282" y="2473377"/>
            <a:ext cx="1907012" cy="3815834"/>
          </a:xfrm>
          <a:prstGeom prst="rect">
            <a:avLst/>
          </a:prstGeom>
        </p:spPr>
      </p:pic>
      <p:pic>
        <p:nvPicPr>
          <p:cNvPr id="13" name="图片 12"/>
          <p:cNvPicPr>
            <a:picLocks noChangeAspect="1"/>
          </p:cNvPicPr>
          <p:nvPr/>
        </p:nvPicPr>
        <p:blipFill rotWithShape="1">
          <a:blip r:embed="rId4" cstate="print">
            <a:extLst>
              <a:ext uri="{28A0092B-C50C-407E-A947-70E740481C1C}">
                <a14:useLocalDpi xmlns:a14="http://schemas.microsoft.com/office/drawing/2010/main" val="0"/>
              </a:ext>
            </a:extLst>
          </a:blip>
          <a:srcRect l="12663" t="54370" r="17046"/>
          <a:stretch>
            <a:fillRect/>
          </a:stretch>
        </p:blipFill>
        <p:spPr>
          <a:xfrm>
            <a:off x="6961432" y="3584166"/>
            <a:ext cx="3213392" cy="3129280"/>
          </a:xfrm>
          <a:prstGeom prst="rect">
            <a:avLst/>
          </a:prstGeom>
        </p:spPr>
      </p:pic>
      <p:sp>
        <p:nvSpPr>
          <p:cNvPr id="14" name="文本框 13"/>
          <p:cNvSpPr txBox="1"/>
          <p:nvPr/>
        </p:nvSpPr>
        <p:spPr>
          <a:xfrm>
            <a:off x="2724400" y="2137616"/>
            <a:ext cx="7902125" cy="1446550"/>
          </a:xfrm>
          <a:prstGeom prst="rect">
            <a:avLst/>
          </a:prstGeom>
          <a:noFill/>
        </p:spPr>
        <p:txBody>
          <a:bodyPr wrap="square" rtlCol="0">
            <a:spAutoFit/>
          </a:bodyPr>
          <a:lstStyle/>
          <a:p>
            <a:r>
              <a:rPr lang="zh-CN" altLang="en-US" sz="8800" dirty="0">
                <a:solidFill>
                  <a:schemeClr val="bg2">
                    <a:lumMod val="25000"/>
                  </a:schemeClr>
                </a:solidFill>
                <a:effectLst/>
                <a:latin typeface="汉仪雅酷黑 75W" panose="020B0804020202020204" pitchFamily="34" charset="-122"/>
                <a:ea typeface="汉仪雅酷黑 75W" panose="020B0804020202020204" pitchFamily="34" charset="-122"/>
              </a:rPr>
              <a:t>市场营销技巧</a:t>
            </a:r>
            <a:endParaRPr lang="zh-CN" altLang="en-US" sz="8800" dirty="0">
              <a:solidFill>
                <a:schemeClr val="bg2">
                  <a:lumMod val="25000"/>
                </a:schemeClr>
              </a:solidFill>
              <a:effectLst/>
              <a:latin typeface="汉仪雅酷黑 75W" panose="020B0804020202020204" pitchFamily="34" charset="-122"/>
              <a:ea typeface="汉仪雅酷黑 75W" panose="020B0804020202020204" pitchFamily="34" charset="-122"/>
            </a:endParaRPr>
          </a:p>
        </p:txBody>
      </p:sp>
      <p:sp>
        <p:nvSpPr>
          <p:cNvPr id="15" name="矩形 14"/>
          <p:cNvSpPr/>
          <p:nvPr/>
        </p:nvSpPr>
        <p:spPr>
          <a:xfrm>
            <a:off x="3693056" y="1795062"/>
            <a:ext cx="4727232" cy="369332"/>
          </a:xfrm>
          <a:prstGeom prst="rect">
            <a:avLst/>
          </a:prstGeom>
        </p:spPr>
        <p:txBody>
          <a:bodyPr wrap="square">
            <a:spAutoFit/>
          </a:bodyPr>
          <a:lstStyle/>
          <a:p>
            <a:pPr algn="dist"/>
            <a:r>
              <a:rPr kumimoji="1" lang="en-GB" altLang="zh-CN" i="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MARKETING SKILLS</a:t>
            </a:r>
            <a:endParaRPr kumimoji="1" lang="zh-CN" altLang="en-US" i="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6" name="矩形 15"/>
          <p:cNvSpPr/>
          <p:nvPr/>
        </p:nvSpPr>
        <p:spPr>
          <a:xfrm>
            <a:off x="2437949" y="4728623"/>
            <a:ext cx="3100632" cy="368300"/>
          </a:xfrm>
          <a:prstGeom prst="rect">
            <a:avLst/>
          </a:prstGeom>
        </p:spPr>
        <p:txBody>
          <a:bodyPr wrap="square">
            <a:spAutoFit/>
          </a:bodyPr>
          <a:lstStyle/>
          <a:p>
            <a:pPr algn="dist"/>
            <a:r>
              <a:rPr kumimoji="1" lang="zh-CN" altLang="en-US"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培训时间：</a:t>
            </a:r>
            <a:r>
              <a:rPr kumimoji="1" lang="en-US" altLang="zh-CN" b="1" dirty="0" smtClean="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202X</a:t>
            </a:r>
            <a:r>
              <a:rPr kumimoji="1" lang="zh-CN" altLang="en-US" b="1" dirty="0" smtClean="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年</a:t>
            </a:r>
            <a:r>
              <a:rPr kumimoji="1" lang="en-US" altLang="zh-CN"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x</a:t>
            </a:r>
            <a:r>
              <a:rPr kumimoji="1" lang="zh-CN" altLang="en-US"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月</a:t>
            </a:r>
            <a:r>
              <a:rPr kumimoji="1" lang="en-US" altLang="zh-CN"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x</a:t>
            </a:r>
            <a:r>
              <a:rPr kumimoji="1" lang="zh-CN" altLang="en-US"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日</a:t>
            </a:r>
            <a:endParaRPr kumimoji="1" lang="zh-CN" altLang="en-US"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8" name="矩形 17"/>
          <p:cNvSpPr/>
          <p:nvPr/>
        </p:nvSpPr>
        <p:spPr>
          <a:xfrm>
            <a:off x="816878" y="5997544"/>
            <a:ext cx="5779448" cy="369332"/>
          </a:xfrm>
          <a:prstGeom prst="rect">
            <a:avLst/>
          </a:prstGeom>
        </p:spPr>
        <p:txBody>
          <a:bodyPr wrap="square">
            <a:spAutoFit/>
          </a:bodyPr>
          <a:lstStyle/>
          <a:p>
            <a:pPr algn="dist"/>
            <a:r>
              <a:rPr kumimoji="1" lang="zh-CN" altLang="en-US" b="1"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此演示文稿适用于销售部门培训新人专用</a:t>
            </a:r>
            <a:endParaRPr kumimoji="1" lang="zh-CN" altLang="en-US" b="1"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500"/>
                            </p:stCondLst>
                            <p:childTnLst>
                              <p:par>
                                <p:cTn id="21" presetID="55"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1000" fill="hold"/>
                                        <p:tgtEl>
                                          <p:spTgt spid="14"/>
                                        </p:tgtEl>
                                        <p:attrNameLst>
                                          <p:attrName>ppt_w</p:attrName>
                                        </p:attrNameLst>
                                      </p:cBhvr>
                                      <p:tavLst>
                                        <p:tav tm="0">
                                          <p:val>
                                            <p:strVal val="#ppt_w*0.70"/>
                                          </p:val>
                                        </p:tav>
                                        <p:tav tm="100000">
                                          <p:val>
                                            <p:strVal val="#ppt_w"/>
                                          </p:val>
                                        </p:tav>
                                      </p:tavLst>
                                    </p:anim>
                                    <p:anim calcmode="lin" valueType="num">
                                      <p:cBhvr>
                                        <p:cTn id="24" dur="1000" fill="hold"/>
                                        <p:tgtEl>
                                          <p:spTgt spid="14"/>
                                        </p:tgtEl>
                                        <p:attrNameLst>
                                          <p:attrName>ppt_h</p:attrName>
                                        </p:attrNameLst>
                                      </p:cBhvr>
                                      <p:tavLst>
                                        <p:tav tm="0">
                                          <p:val>
                                            <p:strVal val="#ppt_h"/>
                                          </p:val>
                                        </p:tav>
                                        <p:tav tm="100000">
                                          <p:val>
                                            <p:strVal val="#ppt_h"/>
                                          </p:val>
                                        </p:tav>
                                      </p:tavLst>
                                    </p:anim>
                                    <p:animEffect transition="in" filter="fade">
                                      <p:cBhvr>
                                        <p:cTn id="25" dur="1000"/>
                                        <p:tgtEl>
                                          <p:spTgt spid="14"/>
                                        </p:tgtEl>
                                      </p:cBhvr>
                                    </p:animEffect>
                                  </p:childTnLst>
                                </p:cTn>
                              </p:par>
                            </p:childTnLst>
                          </p:cTn>
                        </p:par>
                        <p:par>
                          <p:cTn id="26" fill="hold">
                            <p:stCondLst>
                              <p:cond delay="1500"/>
                            </p:stCondLst>
                            <p:childTnLst>
                              <p:par>
                                <p:cTn id="27" presetID="12" presetClass="entr" presetSubtype="4"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p:tgtEl>
                                          <p:spTgt spid="15"/>
                                        </p:tgtEl>
                                        <p:attrNameLst>
                                          <p:attrName>ppt_y</p:attrName>
                                        </p:attrNameLst>
                                      </p:cBhvr>
                                      <p:tavLst>
                                        <p:tav tm="0">
                                          <p:val>
                                            <p:strVal val="#ppt_y+#ppt_h*1.125000"/>
                                          </p:val>
                                        </p:tav>
                                        <p:tav tm="100000">
                                          <p:val>
                                            <p:strVal val="#ppt_y"/>
                                          </p:val>
                                        </p:tav>
                                      </p:tavLst>
                                    </p:anim>
                                    <p:animEffect transition="in" filter="wipe(up)">
                                      <p:cBhvr>
                                        <p:cTn id="30" dur="500"/>
                                        <p:tgtEl>
                                          <p:spTgt spid="15"/>
                                        </p:tgtEl>
                                      </p:cBhvr>
                                    </p:animEffect>
                                  </p:childTnLst>
                                </p:cTn>
                              </p:par>
                              <p:par>
                                <p:cTn id="31" presetID="6" presetClass="entr" presetSubtype="16"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circle(in)">
                                      <p:cBhvr>
                                        <p:cTn id="33" dur="2000"/>
                                        <p:tgtEl>
                                          <p:spTgt spid="13"/>
                                        </p:tgtEl>
                                      </p:cBhvr>
                                    </p:animEffect>
                                  </p:childTnLst>
                                </p:cTn>
                              </p:par>
                            </p:childTnLst>
                          </p:cTn>
                        </p:par>
                        <p:par>
                          <p:cTn id="34" fill="hold">
                            <p:stCondLst>
                              <p:cond delay="2000"/>
                            </p:stCondLst>
                            <p:childTnLst>
                              <p:par>
                                <p:cTn id="35" presetID="2" presetClass="entr" presetSubtype="4"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par>
                                <p:cTn id="39" presetID="22" presetClass="entr" presetSubtype="4"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down)">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991772" y="2853645"/>
            <a:ext cx="5072380" cy="1126490"/>
            <a:chOff x="516024" y="4459410"/>
            <a:chExt cx="2845126" cy="1126490"/>
          </a:xfrm>
        </p:grpSpPr>
        <p:sp>
          <p:nvSpPr>
            <p:cNvPr id="7" name="文本框 6"/>
            <p:cNvSpPr txBox="1"/>
            <p:nvPr/>
          </p:nvSpPr>
          <p:spPr>
            <a:xfrm>
              <a:off x="1319555" y="5125525"/>
              <a:ext cx="1237708" cy="460375"/>
            </a:xfrm>
            <a:prstGeom prst="rect">
              <a:avLst/>
            </a:prstGeom>
            <a:noFill/>
          </p:spPr>
          <p:txBody>
            <a:bodyPr wrap="square" rtlCol="0">
              <a:spAutoFit/>
            </a:bodyPr>
            <a:lstStyle/>
            <a:p>
              <a:pPr algn="dist"/>
              <a:r>
                <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Four Steps</a:t>
              </a:r>
              <a:endPar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8" name="文本框 7"/>
            <p:cNvSpPr txBox="1"/>
            <p:nvPr/>
          </p:nvSpPr>
          <p:spPr>
            <a:xfrm>
              <a:off x="516024" y="4459410"/>
              <a:ext cx="2845126" cy="829945"/>
            </a:xfrm>
            <a:prstGeom prst="rect">
              <a:avLst/>
            </a:prstGeom>
            <a:noFill/>
          </p:spPr>
          <p:txBody>
            <a:bodyPr wrap="square" rtlCol="0">
              <a:spAutoFit/>
            </a:bodyPr>
            <a:lstStyle/>
            <a:p>
              <a:pPr algn="ctr"/>
              <a:r>
                <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rPr>
                <a:t>营销推广四步骤</a:t>
              </a:r>
              <a:endPar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endParaRPr>
            </a:p>
          </p:txBody>
        </p:sp>
      </p:grpSp>
      <p:sp>
        <p:nvSpPr>
          <p:cNvPr id="2" name="文本框 1"/>
          <p:cNvSpPr txBox="1"/>
          <p:nvPr/>
        </p:nvSpPr>
        <p:spPr>
          <a:xfrm rot="20460000">
            <a:off x="3307715" y="1594485"/>
            <a:ext cx="1003300" cy="2214880"/>
          </a:xfrm>
          <a:prstGeom prst="rect">
            <a:avLst/>
          </a:prstGeom>
          <a:noFill/>
        </p:spPr>
        <p:txBody>
          <a:bodyPr wrap="square" rtlCol="0">
            <a:spAutoFit/>
          </a:bodyPr>
          <a:lstStyle/>
          <a:p>
            <a:r>
              <a:rPr lang="en-US" altLang="zh-CN" sz="13800">
                <a:solidFill>
                  <a:srgbClr val="FFDD25"/>
                </a:solidFill>
                <a:latin typeface="汉仪铸字超然体W" panose="00020600040101010101" pitchFamily="18" charset="-122"/>
                <a:ea typeface="汉仪铸字超然体W" panose="00020600040101010101" pitchFamily="18" charset="-122"/>
              </a:rPr>
              <a:t>3</a:t>
            </a:r>
            <a:endParaRPr lang="en-US" altLang="zh-CN" sz="13800">
              <a:solidFill>
                <a:srgbClr val="FFDD25"/>
              </a:solidFill>
              <a:latin typeface="汉仪铸字超然体W" panose="00020600040101010101" pitchFamily="18" charset="-122"/>
              <a:ea typeface="汉仪铸字超然体W" panose="00020600040101010101" pitchFamily="18" charset="-122"/>
            </a:endParaRPr>
          </a:p>
        </p:txBody>
      </p:sp>
      <p:pic>
        <p:nvPicPr>
          <p:cNvPr id="11" name="图片 10"/>
          <p:cNvPicPr>
            <a:picLocks noChangeAspect="1"/>
          </p:cNvPicPr>
          <p:nvPr>
            <p:custDataLst>
              <p:tags r:id="rId1"/>
            </p:custDataLst>
          </p:nvPr>
        </p:nvPicPr>
        <p:blipFill rotWithShape="1">
          <a:blip r:embed="rId2">
            <a:extLst>
              <a:ext uri="{28A0092B-C50C-407E-A947-70E740481C1C}">
                <a14:useLocalDpi xmlns:a14="http://schemas.microsoft.com/office/drawing/2010/main" val="0"/>
              </a:ext>
            </a:extLst>
          </a:blip>
          <a:srcRect t="62207" r="74483" b="22842"/>
          <a:stretch>
            <a:fillRect/>
          </a:stretch>
        </p:blipFill>
        <p:spPr>
          <a:xfrm rot="16200000">
            <a:off x="132715" y="3534410"/>
            <a:ext cx="3180715" cy="2795905"/>
          </a:xfrm>
          <a:prstGeom prst="rect">
            <a:avLst/>
          </a:prstGeom>
        </p:spPr>
      </p:pic>
      <p:pic>
        <p:nvPicPr>
          <p:cNvPr id="3" name="图片 2"/>
          <p:cNvPicPr>
            <a:picLocks noChangeAspect="1"/>
          </p:cNvPicPr>
          <p:nvPr>
            <p:custDataLst>
              <p:tags r:id="rId3"/>
            </p:custDataLst>
          </p:nvPr>
        </p:nvPicPr>
        <p:blipFill rotWithShape="1">
          <a:blip r:embed="rId2">
            <a:extLst>
              <a:ext uri="{28A0092B-C50C-407E-A947-70E740481C1C}">
                <a14:useLocalDpi xmlns:a14="http://schemas.microsoft.com/office/drawing/2010/main" val="0"/>
              </a:ext>
            </a:extLst>
          </a:blip>
          <a:srcRect t="62621" r="74483" b="22842"/>
          <a:stretch>
            <a:fillRect/>
          </a:stretch>
        </p:blipFill>
        <p:spPr>
          <a:xfrm rot="5400000">
            <a:off x="8808085" y="570230"/>
            <a:ext cx="3180715" cy="2718435"/>
          </a:xfrm>
          <a:prstGeom prst="rect">
            <a:avLst/>
          </a:prstGeom>
        </p:spPr>
      </p:pic>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10"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72101" y="2133513"/>
            <a:ext cx="5502557" cy="3332964"/>
          </a:xfrm>
          <a:prstGeom prst="rect">
            <a:avLst/>
          </a:prstGeom>
        </p:spPr>
        <p:txBody>
          <a:bodyPr wrap="square">
            <a:spAutoFit/>
          </a:bodyPr>
          <a:lstStyle/>
          <a:p>
            <a:pPr defTabSz="914400" fontAlgn="base">
              <a:lnSpc>
                <a:spcPct val="200000"/>
              </a:lnSpc>
              <a:spcBef>
                <a:spcPct val="0"/>
              </a:spcBef>
              <a:spcAft>
                <a:spcPct val="0"/>
              </a:spcAft>
              <a:defRPr/>
            </a:pPr>
            <a:r>
              <a:rPr lang="en-GB"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B2B</a:t>
            </a: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平台的目标受众一般为全球范围内的中小企业和带有工作性质的个人，专家建议在推广策略上将针对每个推广渠道对潜在的企业用户进行宣传，从而引导用户了解和使用</a:t>
            </a:r>
            <a:r>
              <a:rPr lang="en-GB"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B2B</a:t>
            </a: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平台，通过网络手段把品牌文化、产品、服务及理念传达给目标用户，让更多的用户通过推广渠道找到我们，进而形成有效用户。</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nvGrpSpPr>
          <p:cNvPr id="4" name="组合 3"/>
          <p:cNvGrpSpPr/>
          <p:nvPr/>
        </p:nvGrpSpPr>
        <p:grpSpPr>
          <a:xfrm>
            <a:off x="858422" y="744820"/>
            <a:ext cx="3484978" cy="828926"/>
            <a:chOff x="1662504" y="624755"/>
            <a:chExt cx="3484978" cy="828926"/>
          </a:xfrm>
        </p:grpSpPr>
        <p:sp>
          <p:nvSpPr>
            <p:cNvPr id="5" name="文本框 4"/>
            <p:cNvSpPr txBox="1"/>
            <p:nvPr/>
          </p:nvSpPr>
          <p:spPr>
            <a:xfrm>
              <a:off x="1662504" y="624755"/>
              <a:ext cx="3484978" cy="523220"/>
            </a:xfrm>
            <a:prstGeom prst="rect">
              <a:avLst/>
            </a:prstGeom>
            <a:noFill/>
          </p:spPr>
          <p:txBody>
            <a:bodyPr wrap="square" rtlCol="0">
              <a:spAutoFit/>
            </a:bodyPr>
            <a:lstStyle/>
            <a:p>
              <a:r>
                <a:rPr kumimoji="1" lang="zh-CN" altLang="en-US" sz="28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营销推广四步骤</a:t>
              </a:r>
              <a:endParaRPr kumimoji="1" lang="zh-CN" altLang="en-US" sz="28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6" name="文本框 5"/>
            <p:cNvSpPr txBox="1"/>
            <p:nvPr/>
          </p:nvSpPr>
          <p:spPr>
            <a:xfrm>
              <a:off x="1849111" y="1084349"/>
              <a:ext cx="2220686" cy="369332"/>
            </a:xfrm>
            <a:prstGeom prst="rect">
              <a:avLst/>
            </a:prstGeom>
            <a:noFill/>
          </p:spPr>
          <p:txBody>
            <a:bodyPr wrap="square" rtlCol="0">
              <a:spAutoFit/>
            </a:bodyPr>
            <a:lstStyle/>
            <a:p>
              <a:pPr algn="dist"/>
              <a:r>
                <a:rPr kumimoji="1" lang="en-US" altLang="zh-CN"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Four Steps</a:t>
              </a:r>
              <a:endParaRPr kumimoji="1" lang="en-US" altLang="zh-CN"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724639" y="1573746"/>
            <a:ext cx="4403295" cy="4403295"/>
          </a:xfrm>
          <a:prstGeom prst="rect">
            <a:avLst/>
          </a:prstGeom>
        </p:spPr>
      </p:pic>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p:tgtEl>
                                          <p:spTgt spid="2"/>
                                        </p:tgtEl>
                                        <p:attrNameLst>
                                          <p:attrName>ppt_y</p:attrName>
                                        </p:attrNameLst>
                                      </p:cBhvr>
                                      <p:tavLst>
                                        <p:tav tm="0">
                                          <p:val>
                                            <p:strVal val="#ppt_y+#ppt_h*1.125000"/>
                                          </p:val>
                                        </p:tav>
                                        <p:tav tm="100000">
                                          <p:val>
                                            <p:strVal val="#ppt_y"/>
                                          </p:val>
                                        </p:tav>
                                      </p:tavLst>
                                    </p:anim>
                                    <p:animEffect transition="in" filter="wipe(up)">
                                      <p:cBhvr>
                                        <p:cTn id="14" dur="500"/>
                                        <p:tgtEl>
                                          <p:spTgt spid="2"/>
                                        </p:tgtEl>
                                      </p:cBhvr>
                                    </p:animEffect>
                                  </p:childTnLst>
                                </p:cTn>
                              </p:par>
                              <p:par>
                                <p:cTn id="15" presetID="42"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51753" y="854221"/>
            <a:ext cx="2232961" cy="482541"/>
            <a:chOff x="1011752" y="1007418"/>
            <a:chExt cx="2232961" cy="482541"/>
          </a:xfrm>
        </p:grpSpPr>
        <p:sp>
          <p:nvSpPr>
            <p:cNvPr id="3" name="矩形 2"/>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01</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4" name="矩形 3"/>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推广目标</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
        <p:nvSpPr>
          <p:cNvPr id="5" name="矩形 4"/>
          <p:cNvSpPr/>
          <p:nvPr/>
        </p:nvSpPr>
        <p:spPr>
          <a:xfrm>
            <a:off x="1181595" y="1739593"/>
            <a:ext cx="9632866" cy="1034899"/>
          </a:xfrm>
          <a:prstGeom prst="rect">
            <a:avLst/>
          </a:prstGeom>
        </p:spPr>
        <p:txBody>
          <a:bodyPr wrap="square">
            <a:spAutoFit/>
          </a:bodyPr>
          <a:lstStyle/>
          <a:p>
            <a:pPr defTabSz="914400"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通过广泛有效的推广，将</a:t>
            </a:r>
            <a:r>
              <a:rPr lang="en-GB"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B2B</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平台的影响力全面延伸到互联网的各个角落，建立全球范围内领先的网络贸易集散中心，国内最具影响力和生命力的</a:t>
            </a:r>
            <a:r>
              <a:rPr lang="en-GB"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B2B</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电子商务信息交互平台。建设全国范围内包括行业、地域分类的企事业黄页，通过专业服务及先进的网络技术，为中小企业搭建安全、稳定、高效、快捷、实用的综合性供需平台。</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t="10558"/>
          <a:stretch>
            <a:fillRect/>
          </a:stretch>
        </p:blipFill>
        <p:spPr>
          <a:xfrm>
            <a:off x="326571" y="3146789"/>
            <a:ext cx="11342915" cy="3243273"/>
          </a:xfrm>
          <a:prstGeom prst="rect">
            <a:avLst/>
          </a:prstGeom>
          <a:ln>
            <a:noFill/>
          </a:ln>
          <a:effectLst>
            <a:softEdge rad="112500"/>
          </a:effectLst>
        </p:spPr>
      </p:pic>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p:tgtEl>
                                          <p:spTgt spid="5"/>
                                        </p:tgtEl>
                                        <p:attrNameLst>
                                          <p:attrName>ppt_y</p:attrName>
                                        </p:attrNameLst>
                                      </p:cBhvr>
                                      <p:tavLst>
                                        <p:tav tm="0">
                                          <p:val>
                                            <p:strVal val="#ppt_y+#ppt_h*1.125000"/>
                                          </p:val>
                                        </p:tav>
                                        <p:tav tm="100000">
                                          <p:val>
                                            <p:strVal val="#ppt_y"/>
                                          </p:val>
                                        </p:tav>
                                      </p:tavLst>
                                    </p:anim>
                                    <p:animEffect transition="in" filter="wipe(up)">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1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651753" y="854221"/>
            <a:ext cx="2232961" cy="482541"/>
            <a:chOff x="1011752" y="1007418"/>
            <a:chExt cx="2232961" cy="482541"/>
          </a:xfrm>
        </p:grpSpPr>
        <p:sp>
          <p:nvSpPr>
            <p:cNvPr id="4" name="矩形 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02</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5" name="矩形 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阶段性计划</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
        <p:nvSpPr>
          <p:cNvPr id="6" name="矩形: 圆角 5"/>
          <p:cNvSpPr/>
          <p:nvPr/>
        </p:nvSpPr>
        <p:spPr>
          <a:xfrm>
            <a:off x="893022" y="2933700"/>
            <a:ext cx="2447108" cy="3070078"/>
          </a:xfrm>
          <a:prstGeom prst="roundRect">
            <a:avLst/>
          </a:prstGeom>
          <a:solidFill>
            <a:srgbClr val="FFDD25"/>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endPar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建设和测试优化期，主要为网站内部做优化和</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SEO</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搜索引擎优化</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a:t>
            </a:r>
            <a:endPar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工作安排：在网站建设完成后一个月内结束，过长的调整及修改对于一个网站来说，只能意味着产品的不成熟。</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dirty="0"/>
          </a:p>
        </p:txBody>
      </p:sp>
      <p:sp>
        <p:nvSpPr>
          <p:cNvPr id="7" name="矩形: 圆角 6"/>
          <p:cNvSpPr/>
          <p:nvPr/>
        </p:nvSpPr>
        <p:spPr>
          <a:xfrm>
            <a:off x="1278032" y="2028549"/>
            <a:ext cx="1676934" cy="6320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思源宋体" panose="02020700000000000000" pitchFamily="18" charset="-122"/>
                <a:ea typeface="思源宋体" panose="02020700000000000000" pitchFamily="18" charset="-122"/>
              </a:rPr>
              <a:t>优化期</a:t>
            </a:r>
            <a:endParaRPr lang="zh-CN" altLang="en-US" sz="2400" b="1" dirty="0">
              <a:solidFill>
                <a:schemeClr val="tx1"/>
              </a:solidFill>
              <a:latin typeface="思源宋体" panose="02020700000000000000" pitchFamily="18" charset="-122"/>
              <a:ea typeface="思源宋体" panose="02020700000000000000" pitchFamily="18" charset="-122"/>
            </a:endParaRPr>
          </a:p>
        </p:txBody>
      </p:sp>
      <p:sp>
        <p:nvSpPr>
          <p:cNvPr id="8" name="矩形: 圆角 7"/>
          <p:cNvSpPr/>
          <p:nvPr/>
        </p:nvSpPr>
        <p:spPr>
          <a:xfrm>
            <a:off x="3524245" y="29337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endPar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初期，登录国内外搜索引擎和导航站的收录</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a:t>
            </a:r>
            <a:endPar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工作安排：增加外部链接和反向链接数目，提高搜索引擎搜索的有效性和排名，在推广工作开始后大概</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20</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天内结束。</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dirty="0"/>
          </a:p>
        </p:txBody>
      </p:sp>
      <p:sp>
        <p:nvSpPr>
          <p:cNvPr id="9" name="矩形: 圆角 8"/>
          <p:cNvSpPr/>
          <p:nvPr/>
        </p:nvSpPr>
        <p:spPr>
          <a:xfrm>
            <a:off x="6220649" y="2933700"/>
            <a:ext cx="2447108" cy="3070078"/>
          </a:xfrm>
          <a:prstGeom prst="roundRect">
            <a:avLst/>
          </a:prstGeom>
          <a:solidFill>
            <a:srgbClr val="FFDD25"/>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endParaRPr lang="en-US" altLang="zh-CN"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fontAlgn="base">
              <a:lnSpc>
                <a:spcPct val="150000"/>
              </a:lnSpc>
              <a:spcBef>
                <a:spcPct val="0"/>
              </a:spcBef>
              <a:spcAft>
                <a:spcPct val="0"/>
              </a:spcAft>
              <a:defRPr/>
            </a:pPr>
            <a:r>
              <a:rPr lang="zh-CN" altLang="en-US"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发展期，为网站做整合推广</a:t>
            </a:r>
            <a:r>
              <a:rPr lang="en-US" altLang="zh-CN"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a:t>
            </a:r>
            <a:r>
              <a:rPr lang="zh-CN" altLang="en-US"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比如</a:t>
            </a:r>
            <a:r>
              <a:rPr lang="en-US" altLang="zh-CN"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BLOG</a:t>
            </a:r>
            <a:r>
              <a:rPr lang="zh-CN" altLang="en-US"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推广、</a:t>
            </a:r>
            <a:r>
              <a:rPr lang="en-US" altLang="zh-CN"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BBS</a:t>
            </a:r>
            <a:r>
              <a:rPr lang="zh-CN" altLang="en-US"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推广、软文新闻推广等渠道推广</a:t>
            </a:r>
            <a:r>
              <a:rPr lang="en-US" altLang="zh-CN"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a:t>
            </a:r>
            <a:r>
              <a:rPr lang="zh-CN" altLang="en-US"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工作安排：有效内容的宣传将是一项长远的工作计划，也是吸引有效用户最直接的手段，是</a:t>
            </a:r>
            <a:r>
              <a:rPr lang="en-US" altLang="zh-CN"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B2B</a:t>
            </a:r>
            <a:r>
              <a:rPr lang="zh-CN" altLang="en-US"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平台的重要动力，在流量稳定后可适当减少。</a:t>
            </a:r>
            <a:endParaRPr lang="zh-CN" altLang="en-US"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sz="1350" dirty="0"/>
          </a:p>
        </p:txBody>
      </p:sp>
      <p:sp>
        <p:nvSpPr>
          <p:cNvPr id="10" name="矩形: 圆角 9"/>
          <p:cNvSpPr/>
          <p:nvPr/>
        </p:nvSpPr>
        <p:spPr>
          <a:xfrm>
            <a:off x="8917053" y="29337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endParaRPr lang="en-US" altLang="zh-CN" sz="13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fontAlgn="base">
              <a:lnSpc>
                <a:spcPct val="150000"/>
              </a:lnSpc>
              <a:spcBef>
                <a:spcPct val="0"/>
              </a:spcBef>
              <a:spcAft>
                <a:spcPct val="0"/>
              </a:spcAft>
              <a:defRPr/>
            </a:pPr>
            <a:r>
              <a:rPr lang="zh-CN" altLang="en-US" sz="13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稳定期，包括友情链接策略、渠道网站联盟、品牌店联盟以及分销商联合推广</a:t>
            </a:r>
            <a:r>
              <a:rPr lang="en-US" altLang="zh-CN" sz="13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a:t>
            </a:r>
            <a:r>
              <a:rPr lang="zh-CN" altLang="en-US" sz="13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工作安排：如何将现有的资源迅速整合和发展起来，是极速品牌推广，倚身互联网</a:t>
            </a:r>
            <a:r>
              <a:rPr lang="en-US" altLang="zh-CN" sz="13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B2B</a:t>
            </a:r>
            <a:r>
              <a:rPr lang="zh-CN" altLang="en-US" sz="13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类第一门户的关键，这也是稳定后，发展下线，联合品牌最广泛的推广模式。</a:t>
            </a:r>
            <a:endParaRPr lang="zh-CN" altLang="en-US" sz="13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dirty="0"/>
          </a:p>
        </p:txBody>
      </p:sp>
      <p:sp>
        <p:nvSpPr>
          <p:cNvPr id="11" name="矩形: 圆角 10"/>
          <p:cNvSpPr/>
          <p:nvPr/>
        </p:nvSpPr>
        <p:spPr>
          <a:xfrm>
            <a:off x="3787946" y="2028549"/>
            <a:ext cx="1969725" cy="6320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思源宋体" panose="02020700000000000000" pitchFamily="18" charset="-122"/>
                <a:ea typeface="思源宋体" panose="02020700000000000000" pitchFamily="18" charset="-122"/>
              </a:rPr>
              <a:t>建设初期</a:t>
            </a:r>
            <a:endParaRPr lang="zh-CN" altLang="en-US" sz="2400" b="1" dirty="0">
              <a:solidFill>
                <a:schemeClr val="tx1"/>
              </a:solidFill>
              <a:latin typeface="思源宋体" panose="02020700000000000000" pitchFamily="18" charset="-122"/>
              <a:ea typeface="思源宋体" panose="02020700000000000000" pitchFamily="18" charset="-122"/>
            </a:endParaRPr>
          </a:p>
        </p:txBody>
      </p:sp>
      <p:sp>
        <p:nvSpPr>
          <p:cNvPr id="12" name="矩形: 圆角 11"/>
          <p:cNvSpPr/>
          <p:nvPr/>
        </p:nvSpPr>
        <p:spPr>
          <a:xfrm>
            <a:off x="6576468" y="2028549"/>
            <a:ext cx="1676934" cy="6320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思源宋体" panose="02020700000000000000" pitchFamily="18" charset="-122"/>
                <a:ea typeface="思源宋体" panose="02020700000000000000" pitchFamily="18" charset="-122"/>
              </a:rPr>
              <a:t>发展期</a:t>
            </a:r>
            <a:endParaRPr lang="zh-CN" altLang="en-US" sz="2400" b="1" dirty="0">
              <a:solidFill>
                <a:schemeClr val="tx1"/>
              </a:solidFill>
              <a:latin typeface="思源宋体" panose="02020700000000000000" pitchFamily="18" charset="-122"/>
              <a:ea typeface="思源宋体" panose="02020700000000000000" pitchFamily="18" charset="-122"/>
            </a:endParaRPr>
          </a:p>
        </p:txBody>
      </p:sp>
      <p:sp>
        <p:nvSpPr>
          <p:cNvPr id="13" name="矩形: 圆角 12"/>
          <p:cNvSpPr/>
          <p:nvPr/>
        </p:nvSpPr>
        <p:spPr>
          <a:xfrm>
            <a:off x="9372377" y="2034903"/>
            <a:ext cx="1676934" cy="63209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tx1"/>
                </a:solidFill>
                <a:latin typeface="思源宋体" panose="02020700000000000000" pitchFamily="18" charset="-122"/>
                <a:ea typeface="思源宋体" panose="02020700000000000000" pitchFamily="18" charset="-122"/>
              </a:rPr>
              <a:t>稳定期</a:t>
            </a:r>
            <a:endParaRPr lang="zh-CN" altLang="en-US" sz="2400" b="1" dirty="0">
              <a:solidFill>
                <a:schemeClr val="tx1"/>
              </a:solidFill>
              <a:latin typeface="思源宋体" panose="02020700000000000000" pitchFamily="18" charset="-122"/>
              <a:ea typeface="思源宋体" panose="02020700000000000000" pitchFamily="18" charset="-122"/>
            </a:endParaRPr>
          </a:p>
        </p:txBody>
      </p:sp>
      <p:cxnSp>
        <p:nvCxnSpPr>
          <p:cNvPr id="15" name="直接连接符 14"/>
          <p:cNvCxnSpPr/>
          <p:nvPr/>
        </p:nvCxnSpPr>
        <p:spPr>
          <a:xfrm>
            <a:off x="1648127" y="2667000"/>
            <a:ext cx="1047235" cy="0"/>
          </a:xfrm>
          <a:prstGeom prst="line">
            <a:avLst/>
          </a:prstGeom>
          <a:ln w="38100">
            <a:solidFill>
              <a:srgbClr val="FFDD25"/>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4213527" y="2667000"/>
            <a:ext cx="1047235" cy="0"/>
          </a:xfrm>
          <a:prstGeom prst="line">
            <a:avLst/>
          </a:prstGeom>
          <a:ln w="38100">
            <a:solidFill>
              <a:srgbClr val="FFDD25"/>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893227" y="2616200"/>
            <a:ext cx="1047235" cy="0"/>
          </a:xfrm>
          <a:prstGeom prst="line">
            <a:avLst/>
          </a:prstGeom>
          <a:ln w="38100">
            <a:solidFill>
              <a:srgbClr val="FFDD25"/>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9687227" y="2603500"/>
            <a:ext cx="1047235" cy="0"/>
          </a:xfrm>
          <a:prstGeom prst="line">
            <a:avLst/>
          </a:prstGeom>
          <a:ln w="38100">
            <a:solidFill>
              <a:srgbClr val="FFDD25"/>
            </a:solidFill>
          </a:ln>
        </p:spPr>
        <p:style>
          <a:lnRef idx="1">
            <a:schemeClr val="accent1"/>
          </a:lnRef>
          <a:fillRef idx="0">
            <a:schemeClr val="accent1"/>
          </a:fillRef>
          <a:effectRef idx="0">
            <a:schemeClr val="accent1"/>
          </a:effectRef>
          <a:fontRef idx="minor">
            <a:schemeClr val="tx1"/>
          </a:fontRef>
        </p:style>
      </p:cxnSp>
      <p:pic>
        <p:nvPicPr>
          <p:cNvPr id="22" name="图片 21"/>
          <p:cNvPicPr>
            <a:picLocks noChangeAspect="1"/>
          </p:cNvPicPr>
          <p:nvPr/>
        </p:nvPicPr>
        <p:blipFill rotWithShape="1">
          <a:blip r:embed="rId1">
            <a:extLst>
              <a:ext uri="{28A0092B-C50C-407E-A947-70E740481C1C}">
                <a14:useLocalDpi xmlns:a14="http://schemas.microsoft.com/office/drawing/2010/main" val="0"/>
              </a:ext>
            </a:extLst>
          </a:blip>
          <a:srcRect t="59532" r="74483" b="22842"/>
          <a:stretch>
            <a:fillRect/>
          </a:stretch>
        </p:blipFill>
        <p:spPr>
          <a:xfrm rot="5400000">
            <a:off x="10104201" y="361451"/>
            <a:ext cx="1907012" cy="1976141"/>
          </a:xfrm>
          <a:prstGeom prst="rect">
            <a:avLst/>
          </a:prstGeom>
        </p:spPr>
      </p:pic>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500"/>
                            </p:stCondLst>
                            <p:childTnLst>
                              <p:par>
                                <p:cTn id="13" presetID="42"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anim calcmode="lin" valueType="num">
                                      <p:cBhvr>
                                        <p:cTn id="16" dur="500" fill="hold"/>
                                        <p:tgtEl>
                                          <p:spTgt spid="7"/>
                                        </p:tgtEl>
                                        <p:attrNameLst>
                                          <p:attrName>ppt_x</p:attrName>
                                        </p:attrNameLst>
                                      </p:cBhvr>
                                      <p:tavLst>
                                        <p:tav tm="0">
                                          <p:val>
                                            <p:strVal val="#ppt_x"/>
                                          </p:val>
                                        </p:tav>
                                        <p:tav tm="100000">
                                          <p:val>
                                            <p:strVal val="#ppt_x"/>
                                          </p:val>
                                        </p:tav>
                                      </p:tavLst>
                                    </p:anim>
                                    <p:anim calcmode="lin" valueType="num">
                                      <p:cBhvr>
                                        <p:cTn id="17" dur="500" fill="hold"/>
                                        <p:tgtEl>
                                          <p:spTgt spid="7"/>
                                        </p:tgtEl>
                                        <p:attrNameLst>
                                          <p:attrName>ppt_y</p:attrName>
                                        </p:attrNameLst>
                                      </p:cBhvr>
                                      <p:tavLst>
                                        <p:tav tm="0">
                                          <p:val>
                                            <p:strVal val="#ppt_y+.1"/>
                                          </p:val>
                                        </p:tav>
                                        <p:tav tm="100000">
                                          <p:val>
                                            <p:strVal val="#ppt_y"/>
                                          </p:val>
                                        </p:tav>
                                      </p:tavLst>
                                    </p:anim>
                                  </p:childTnLst>
                                </p:cTn>
                              </p:par>
                            </p:childTnLst>
                          </p:cTn>
                        </p:par>
                        <p:par>
                          <p:cTn id="18" fill="hold">
                            <p:stCondLst>
                              <p:cond delay="1000"/>
                            </p:stCondLst>
                            <p:childTnLst>
                              <p:par>
                                <p:cTn id="19" presetID="42" presetClass="entr" presetSubtype="0"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anim calcmode="lin" valueType="num">
                                      <p:cBhvr>
                                        <p:cTn id="22" dur="500" fill="hold"/>
                                        <p:tgtEl>
                                          <p:spTgt spid="15"/>
                                        </p:tgtEl>
                                        <p:attrNameLst>
                                          <p:attrName>ppt_x</p:attrName>
                                        </p:attrNameLst>
                                      </p:cBhvr>
                                      <p:tavLst>
                                        <p:tav tm="0">
                                          <p:val>
                                            <p:strVal val="#ppt_x"/>
                                          </p:val>
                                        </p:tav>
                                        <p:tav tm="100000">
                                          <p:val>
                                            <p:strVal val="#ppt_x"/>
                                          </p:val>
                                        </p:tav>
                                      </p:tavLst>
                                    </p:anim>
                                    <p:anim calcmode="lin" valueType="num">
                                      <p:cBhvr>
                                        <p:cTn id="23" dur="5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42"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anim calcmode="lin" valueType="num">
                                      <p:cBhvr>
                                        <p:cTn id="28" dur="500" fill="hold"/>
                                        <p:tgtEl>
                                          <p:spTgt spid="11"/>
                                        </p:tgtEl>
                                        <p:attrNameLst>
                                          <p:attrName>ppt_x</p:attrName>
                                        </p:attrNameLst>
                                      </p:cBhvr>
                                      <p:tavLst>
                                        <p:tav tm="0">
                                          <p:val>
                                            <p:strVal val="#ppt_x"/>
                                          </p:val>
                                        </p:tav>
                                        <p:tav tm="100000">
                                          <p:val>
                                            <p:strVal val="#ppt_x"/>
                                          </p:val>
                                        </p:tav>
                                      </p:tavLst>
                                    </p:anim>
                                    <p:anim calcmode="lin" valueType="num">
                                      <p:cBhvr>
                                        <p:cTn id="29" dur="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barn(inVertical)">
                                      <p:cBhvr>
                                        <p:cTn id="34" dur="500"/>
                                        <p:tgtEl>
                                          <p:spTgt spid="6"/>
                                        </p:tgtEl>
                                      </p:cBhvr>
                                    </p:animEffect>
                                  </p:childTnLst>
                                </p:cTn>
                              </p:par>
                            </p:childTnLst>
                          </p:cTn>
                        </p:par>
                        <p:par>
                          <p:cTn id="35" fill="hold">
                            <p:stCondLst>
                              <p:cond delay="500"/>
                            </p:stCondLst>
                            <p:childTnLst>
                              <p:par>
                                <p:cTn id="36" presetID="42" presetClass="entr" presetSubtype="0" fill="hold"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anim calcmode="lin" valueType="num">
                                      <p:cBhvr>
                                        <p:cTn id="39" dur="500" fill="hold"/>
                                        <p:tgtEl>
                                          <p:spTgt spid="19"/>
                                        </p:tgtEl>
                                        <p:attrNameLst>
                                          <p:attrName>ppt_x</p:attrName>
                                        </p:attrNameLst>
                                      </p:cBhvr>
                                      <p:tavLst>
                                        <p:tav tm="0">
                                          <p:val>
                                            <p:strVal val="#ppt_x"/>
                                          </p:val>
                                        </p:tav>
                                        <p:tav tm="100000">
                                          <p:val>
                                            <p:strVal val="#ppt_x"/>
                                          </p:val>
                                        </p:tav>
                                      </p:tavLst>
                                    </p:anim>
                                    <p:anim calcmode="lin" valueType="num">
                                      <p:cBhvr>
                                        <p:cTn id="40" dur="500" fill="hold"/>
                                        <p:tgtEl>
                                          <p:spTgt spid="19"/>
                                        </p:tgtEl>
                                        <p:attrNameLst>
                                          <p:attrName>ppt_y</p:attrName>
                                        </p:attrNameLst>
                                      </p:cBhvr>
                                      <p:tavLst>
                                        <p:tav tm="0">
                                          <p:val>
                                            <p:strVal val="#ppt_y+.1"/>
                                          </p:val>
                                        </p:tav>
                                        <p:tav tm="100000">
                                          <p:val>
                                            <p:strVal val="#ppt_y"/>
                                          </p:val>
                                        </p:tav>
                                      </p:tavLst>
                                    </p:anim>
                                  </p:childTnLst>
                                </p:cTn>
                              </p:par>
                              <p:par>
                                <p:cTn id="41" presetID="16" presetClass="entr" presetSubtype="21"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barn(inVertical)">
                                      <p:cBhvr>
                                        <p:cTn id="43" dur="500"/>
                                        <p:tgtEl>
                                          <p:spTgt spid="8"/>
                                        </p:tgtEl>
                                      </p:cBhvr>
                                    </p:animEffect>
                                  </p:childTnLst>
                                </p:cTn>
                              </p:par>
                            </p:childTnLst>
                          </p:cTn>
                        </p:par>
                        <p:par>
                          <p:cTn id="44" fill="hold">
                            <p:stCondLst>
                              <p:cond delay="1000"/>
                            </p:stCondLst>
                            <p:childTnLst>
                              <p:par>
                                <p:cTn id="45" presetID="42" presetClass="entr" presetSubtype="0"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anim calcmode="lin" valueType="num">
                                      <p:cBhvr>
                                        <p:cTn id="48" dur="500" fill="hold"/>
                                        <p:tgtEl>
                                          <p:spTgt spid="12"/>
                                        </p:tgtEl>
                                        <p:attrNameLst>
                                          <p:attrName>ppt_x</p:attrName>
                                        </p:attrNameLst>
                                      </p:cBhvr>
                                      <p:tavLst>
                                        <p:tav tm="0">
                                          <p:val>
                                            <p:strVal val="#ppt_x"/>
                                          </p:val>
                                        </p:tav>
                                        <p:tav tm="100000">
                                          <p:val>
                                            <p:strVal val="#ppt_x"/>
                                          </p:val>
                                        </p:tav>
                                      </p:tavLst>
                                    </p:anim>
                                    <p:anim calcmode="lin" valueType="num">
                                      <p:cBhvr>
                                        <p:cTn id="49" dur="500" fill="hold"/>
                                        <p:tgtEl>
                                          <p:spTgt spid="12"/>
                                        </p:tgtEl>
                                        <p:attrNameLst>
                                          <p:attrName>ppt_y</p:attrName>
                                        </p:attrNameLst>
                                      </p:cBhvr>
                                      <p:tavLst>
                                        <p:tav tm="0">
                                          <p:val>
                                            <p:strVal val="#ppt_y+.1"/>
                                          </p:val>
                                        </p:tav>
                                        <p:tav tm="100000">
                                          <p:val>
                                            <p:strVal val="#ppt_y"/>
                                          </p:val>
                                        </p:tav>
                                      </p:tavLst>
                                    </p:anim>
                                  </p:childTnLst>
                                </p:cTn>
                              </p:par>
                            </p:childTnLst>
                          </p:cTn>
                        </p:par>
                        <p:par>
                          <p:cTn id="50" fill="hold">
                            <p:stCondLst>
                              <p:cond delay="1500"/>
                            </p:stCondLst>
                            <p:childTnLst>
                              <p:par>
                                <p:cTn id="51" presetID="42" presetClass="entr" presetSubtype="0"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anim calcmode="lin" valueType="num">
                                      <p:cBhvr>
                                        <p:cTn id="54" dur="500" fill="hold"/>
                                        <p:tgtEl>
                                          <p:spTgt spid="20"/>
                                        </p:tgtEl>
                                        <p:attrNameLst>
                                          <p:attrName>ppt_x</p:attrName>
                                        </p:attrNameLst>
                                      </p:cBhvr>
                                      <p:tavLst>
                                        <p:tav tm="0">
                                          <p:val>
                                            <p:strVal val="#ppt_x"/>
                                          </p:val>
                                        </p:tav>
                                        <p:tav tm="100000">
                                          <p:val>
                                            <p:strVal val="#ppt_x"/>
                                          </p:val>
                                        </p:tav>
                                      </p:tavLst>
                                    </p:anim>
                                    <p:anim calcmode="lin" valueType="num">
                                      <p:cBhvr>
                                        <p:cTn id="55" dur="500" fill="hold"/>
                                        <p:tgtEl>
                                          <p:spTgt spid="20"/>
                                        </p:tgtEl>
                                        <p:attrNameLst>
                                          <p:attrName>ppt_y</p:attrName>
                                        </p:attrNameLst>
                                      </p:cBhvr>
                                      <p:tavLst>
                                        <p:tav tm="0">
                                          <p:val>
                                            <p:strVal val="#ppt_y+.1"/>
                                          </p:val>
                                        </p:tav>
                                        <p:tav tm="100000">
                                          <p:val>
                                            <p:strVal val="#ppt_y"/>
                                          </p:val>
                                        </p:tav>
                                      </p:tavLst>
                                    </p:anim>
                                  </p:childTnLst>
                                </p:cTn>
                              </p:par>
                              <p:par>
                                <p:cTn id="56" presetID="16" presetClass="entr" presetSubtype="21" fill="hold" grpId="0" nodeType="with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barn(inVertical)">
                                      <p:cBhvr>
                                        <p:cTn id="58" dur="500"/>
                                        <p:tgtEl>
                                          <p:spTgt spid="9"/>
                                        </p:tgtEl>
                                      </p:cBhvr>
                                    </p:animEffect>
                                  </p:childTnLst>
                                </p:cTn>
                              </p:par>
                            </p:childTnLst>
                          </p:cTn>
                        </p:par>
                        <p:par>
                          <p:cTn id="59" fill="hold">
                            <p:stCondLst>
                              <p:cond delay="2000"/>
                            </p:stCondLst>
                            <p:childTnLst>
                              <p:par>
                                <p:cTn id="60" presetID="42" presetClass="entr" presetSubtype="0"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500"/>
                                        <p:tgtEl>
                                          <p:spTgt spid="13"/>
                                        </p:tgtEl>
                                      </p:cBhvr>
                                    </p:animEffect>
                                    <p:anim calcmode="lin" valueType="num">
                                      <p:cBhvr>
                                        <p:cTn id="63" dur="500" fill="hold"/>
                                        <p:tgtEl>
                                          <p:spTgt spid="13"/>
                                        </p:tgtEl>
                                        <p:attrNameLst>
                                          <p:attrName>ppt_x</p:attrName>
                                        </p:attrNameLst>
                                      </p:cBhvr>
                                      <p:tavLst>
                                        <p:tav tm="0">
                                          <p:val>
                                            <p:strVal val="#ppt_x"/>
                                          </p:val>
                                        </p:tav>
                                        <p:tav tm="100000">
                                          <p:val>
                                            <p:strVal val="#ppt_x"/>
                                          </p:val>
                                        </p:tav>
                                      </p:tavLst>
                                    </p:anim>
                                    <p:anim calcmode="lin" valueType="num">
                                      <p:cBhvr>
                                        <p:cTn id="64" dur="500" fill="hold"/>
                                        <p:tgtEl>
                                          <p:spTgt spid="13"/>
                                        </p:tgtEl>
                                        <p:attrNameLst>
                                          <p:attrName>ppt_y</p:attrName>
                                        </p:attrNameLst>
                                      </p:cBhvr>
                                      <p:tavLst>
                                        <p:tav tm="0">
                                          <p:val>
                                            <p:strVal val="#ppt_y+.1"/>
                                          </p:val>
                                        </p:tav>
                                        <p:tav tm="100000">
                                          <p:val>
                                            <p:strVal val="#ppt_y"/>
                                          </p:val>
                                        </p:tav>
                                      </p:tavLst>
                                    </p:anim>
                                  </p:childTnLst>
                                </p:cTn>
                              </p:par>
                            </p:childTnLst>
                          </p:cTn>
                        </p:par>
                        <p:par>
                          <p:cTn id="65" fill="hold">
                            <p:stCondLst>
                              <p:cond delay="2500"/>
                            </p:stCondLst>
                            <p:childTnLst>
                              <p:par>
                                <p:cTn id="66" presetID="42" presetClass="entr" presetSubtype="0"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fade">
                                      <p:cBhvr>
                                        <p:cTn id="68" dur="500"/>
                                        <p:tgtEl>
                                          <p:spTgt spid="21"/>
                                        </p:tgtEl>
                                      </p:cBhvr>
                                    </p:animEffect>
                                    <p:anim calcmode="lin" valueType="num">
                                      <p:cBhvr>
                                        <p:cTn id="69" dur="500" fill="hold"/>
                                        <p:tgtEl>
                                          <p:spTgt spid="21"/>
                                        </p:tgtEl>
                                        <p:attrNameLst>
                                          <p:attrName>ppt_x</p:attrName>
                                        </p:attrNameLst>
                                      </p:cBhvr>
                                      <p:tavLst>
                                        <p:tav tm="0">
                                          <p:val>
                                            <p:strVal val="#ppt_x"/>
                                          </p:val>
                                        </p:tav>
                                        <p:tav tm="100000">
                                          <p:val>
                                            <p:strVal val="#ppt_x"/>
                                          </p:val>
                                        </p:tav>
                                      </p:tavLst>
                                    </p:anim>
                                    <p:anim calcmode="lin" valueType="num">
                                      <p:cBhvr>
                                        <p:cTn id="70" dur="500" fill="hold"/>
                                        <p:tgtEl>
                                          <p:spTgt spid="21"/>
                                        </p:tgtEl>
                                        <p:attrNameLst>
                                          <p:attrName>ppt_y</p:attrName>
                                        </p:attrNameLst>
                                      </p:cBhvr>
                                      <p:tavLst>
                                        <p:tav tm="0">
                                          <p:val>
                                            <p:strVal val="#ppt_y+.1"/>
                                          </p:val>
                                        </p:tav>
                                        <p:tav tm="100000">
                                          <p:val>
                                            <p:strVal val="#ppt_y"/>
                                          </p:val>
                                        </p:tav>
                                      </p:tavLst>
                                    </p:anim>
                                  </p:childTnLst>
                                </p:cTn>
                              </p:par>
                              <p:par>
                                <p:cTn id="71" presetID="16" presetClass="entr" presetSubtype="21" fill="hold" grpId="0" nodeType="with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barn(inVertical)">
                                      <p:cBhvr>
                                        <p:cTn id="7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8" grpId="0" bldLvl="0" animBg="1"/>
      <p:bldP spid="9" grpId="0" bldLvl="0" animBg="1"/>
      <p:bldP spid="10" grpId="0" bldLvl="0" animBg="1"/>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651753" y="854221"/>
            <a:ext cx="2232961" cy="482541"/>
            <a:chOff x="1011752" y="1007418"/>
            <a:chExt cx="2232961" cy="482541"/>
          </a:xfrm>
        </p:grpSpPr>
        <p:sp>
          <p:nvSpPr>
            <p:cNvPr id="4" name="矩形 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03</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5" name="矩形 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网络推广工作</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
        <p:nvSpPr>
          <p:cNvPr id="6" name="矩形: 圆角 5"/>
          <p:cNvSpPr/>
          <p:nvPr/>
        </p:nvSpPr>
        <p:spPr>
          <a:xfrm>
            <a:off x="1289595" y="24384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endPar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网站结构整合及</a:t>
            </a:r>
            <a:r>
              <a:rPr lang="en-GB"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SEO</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优化</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一个成功的营销活动的开始就必须要有足够吸引力的营销产品，然后进行有效的营销推广到开始全面的整合推广。</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dirty="0"/>
          </a:p>
        </p:txBody>
      </p:sp>
      <p:sp>
        <p:nvSpPr>
          <p:cNvPr id="7" name="矩形: 圆角 6"/>
          <p:cNvSpPr/>
          <p:nvPr/>
        </p:nvSpPr>
        <p:spPr>
          <a:xfrm>
            <a:off x="4872446" y="24384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endPar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搜索引擎推广</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在有针对性的优化后，便可开始全方位的外部推广，即开始向国内外搜索引擎及各大分类目录网站提交收录，国内网站</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80%</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以上流量来自于各大搜索引擎</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dirty="0"/>
          </a:p>
        </p:txBody>
      </p:sp>
      <p:sp>
        <p:nvSpPr>
          <p:cNvPr id="8" name="矩形: 圆角 7"/>
          <p:cNvSpPr/>
          <p:nvPr/>
        </p:nvSpPr>
        <p:spPr>
          <a:xfrm>
            <a:off x="8455297" y="2438400"/>
            <a:ext cx="2447108" cy="3070078"/>
          </a:xfrm>
          <a:prstGeom prst="roundRect">
            <a:avLst/>
          </a:prstGeom>
          <a:solidFill>
            <a:schemeClr val="accent4">
              <a:lumMod val="20000"/>
              <a:lumOff val="80000"/>
            </a:schemeClr>
          </a:solid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endParaRPr lang="en-US" altLang="zh-CN" sz="135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lvl="0" fontAlgn="base">
              <a:lnSpc>
                <a:spcPct val="150000"/>
              </a:lnSpc>
              <a:spcBef>
                <a:spcPct val="0"/>
              </a:spcBef>
              <a:spcAft>
                <a:spcPct val="0"/>
              </a:spcAft>
              <a:defRPr/>
            </a:pPr>
            <a:r>
              <a:rPr lang="zh-CN" altLang="en-US" sz="1400" kern="0" dirty="0">
                <a:ln w="3175">
                  <a:noFill/>
                </a:ln>
                <a:solidFill>
                  <a:prstClr val="black">
                    <a:lumMod val="95000"/>
                    <a:lumOff val="5000"/>
                  </a:prstClr>
                </a:solidFill>
                <a:latin typeface="思源宋体" panose="02020700000000000000" pitchFamily="18" charset="-122"/>
                <a:ea typeface="思源宋体" panose="02020700000000000000" pitchFamily="18" charset="-122"/>
                <a:cs typeface="+mn-ea"/>
                <a:sym typeface="+mn-lt"/>
              </a:rPr>
              <a:t>网站有效内容的宣传推广</a:t>
            </a:r>
            <a:endParaRPr lang="zh-CN" altLang="en-US" sz="1400" kern="0" dirty="0">
              <a:ln w="3175">
                <a:noFill/>
              </a:ln>
              <a:solidFill>
                <a:prstClr val="black">
                  <a:lumMod val="95000"/>
                  <a:lumOff val="5000"/>
                </a:prstClr>
              </a:solidFill>
              <a:latin typeface="思源宋体" panose="02020700000000000000" pitchFamily="18" charset="-122"/>
              <a:ea typeface="思源宋体" panose="02020700000000000000" pitchFamily="18" charset="-122"/>
              <a:cs typeface="+mn-ea"/>
              <a:sym typeface="+mn-lt"/>
            </a:endParaRPr>
          </a:p>
          <a:p>
            <a:pPr lvl="0" fontAlgn="base">
              <a:lnSpc>
                <a:spcPct val="150000"/>
              </a:lnSpc>
              <a:spcBef>
                <a:spcPct val="0"/>
              </a:spcBef>
              <a:spcAft>
                <a:spcPct val="0"/>
              </a:spcAft>
              <a:defRPr/>
            </a:pPr>
            <a:r>
              <a:rPr lang="en-GB" altLang="zh-CN" sz="1400" kern="0" dirty="0">
                <a:ln w="3175">
                  <a:noFill/>
                </a:ln>
                <a:solidFill>
                  <a:prstClr val="black">
                    <a:lumMod val="95000"/>
                    <a:lumOff val="5000"/>
                  </a:prstClr>
                </a:solidFill>
                <a:latin typeface="思源宋体" panose="02020700000000000000" pitchFamily="18" charset="-122"/>
                <a:ea typeface="思源宋体" panose="02020700000000000000" pitchFamily="18" charset="-122"/>
                <a:cs typeface="+mn-ea"/>
                <a:sym typeface="+mn-lt"/>
              </a:rPr>
              <a:t>B2B</a:t>
            </a:r>
            <a:r>
              <a:rPr lang="zh-CN" altLang="en-US" sz="1400" kern="0" dirty="0">
                <a:ln w="3175">
                  <a:noFill/>
                </a:ln>
                <a:solidFill>
                  <a:prstClr val="black">
                    <a:lumMod val="95000"/>
                    <a:lumOff val="5000"/>
                  </a:prstClr>
                </a:solidFill>
                <a:latin typeface="思源宋体" panose="02020700000000000000" pitchFamily="18" charset="-122"/>
                <a:ea typeface="思源宋体" panose="02020700000000000000" pitchFamily="18" charset="-122"/>
                <a:cs typeface="+mn-ea"/>
                <a:sym typeface="+mn-lt"/>
              </a:rPr>
              <a:t>平台面向的用户群体是企业或是带有工作性质的个人，而搜索引擎所带来的用户繁杂多样、目的性不强，而我们需要的是有效访问量，最后生成高忠诚度的用户群体</a:t>
            </a:r>
            <a:endParaRPr lang="zh-CN" altLang="en-US" sz="1400" kern="0" dirty="0">
              <a:ln w="3175">
                <a:noFill/>
              </a:ln>
              <a:solidFill>
                <a:prstClr val="black">
                  <a:lumMod val="95000"/>
                  <a:lumOff val="5000"/>
                </a:prstClr>
              </a:solidFill>
              <a:latin typeface="思源宋体" panose="02020700000000000000" pitchFamily="18" charset="-122"/>
              <a:ea typeface="思源宋体" panose="02020700000000000000" pitchFamily="18" charset="-122"/>
              <a:cs typeface="+mn-ea"/>
              <a:sym typeface="+mn-lt"/>
            </a:endParaRPr>
          </a:p>
          <a:p>
            <a:pPr algn="ctr"/>
            <a:endParaRPr lang="zh-CN" altLang="en-US" sz="1350" dirty="0"/>
          </a:p>
        </p:txBody>
      </p:sp>
      <p:sp>
        <p:nvSpPr>
          <p:cNvPr id="9" name="等腰三角形 8"/>
          <p:cNvSpPr/>
          <p:nvPr/>
        </p:nvSpPr>
        <p:spPr>
          <a:xfrm rot="2580757">
            <a:off x="1406546" y="1944819"/>
            <a:ext cx="732608" cy="631559"/>
          </a:xfrm>
          <a:prstGeom prst="triangle">
            <a:avLst/>
          </a:prstGeom>
          <a:solidFill>
            <a:srgbClr val="FFDD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rot="20776651">
            <a:off x="1451614" y="2074959"/>
            <a:ext cx="719405" cy="400110"/>
          </a:xfrm>
          <a:prstGeom prst="rect">
            <a:avLst/>
          </a:prstGeom>
          <a:noFill/>
        </p:spPr>
        <p:txBody>
          <a:bodyPr wrap="square" rtlCol="0">
            <a:spAutoFit/>
          </a:bodyPr>
          <a:lstStyle/>
          <a:p>
            <a:r>
              <a:rPr lang="en-US" altLang="zh-CN" sz="2000" dirty="0">
                <a:latin typeface="思源宋体" panose="02020700000000000000" pitchFamily="18" charset="-122"/>
                <a:ea typeface="思源宋体" panose="02020700000000000000" pitchFamily="18" charset="-122"/>
              </a:rPr>
              <a:t>01</a:t>
            </a:r>
            <a:endParaRPr lang="zh-CN" altLang="en-US" sz="2000" dirty="0">
              <a:latin typeface="思源宋体" panose="02020700000000000000" pitchFamily="18" charset="-122"/>
              <a:ea typeface="思源宋体" panose="02020700000000000000" pitchFamily="18" charset="-122"/>
            </a:endParaRPr>
          </a:p>
        </p:txBody>
      </p:sp>
      <p:sp>
        <p:nvSpPr>
          <p:cNvPr id="11" name="等腰三角形 10"/>
          <p:cNvSpPr/>
          <p:nvPr/>
        </p:nvSpPr>
        <p:spPr>
          <a:xfrm rot="2580757">
            <a:off x="4983523" y="1828532"/>
            <a:ext cx="732608" cy="631559"/>
          </a:xfrm>
          <a:prstGeom prst="triangle">
            <a:avLst/>
          </a:prstGeom>
          <a:solidFill>
            <a:srgbClr val="FFDD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rot="20776651">
            <a:off x="5028591" y="1958672"/>
            <a:ext cx="719405" cy="400110"/>
          </a:xfrm>
          <a:prstGeom prst="rect">
            <a:avLst/>
          </a:prstGeom>
          <a:noFill/>
        </p:spPr>
        <p:txBody>
          <a:bodyPr wrap="square" rtlCol="0">
            <a:spAutoFit/>
          </a:bodyPr>
          <a:lstStyle/>
          <a:p>
            <a:r>
              <a:rPr lang="en-US" altLang="zh-CN" sz="2000" dirty="0">
                <a:latin typeface="思源宋体" panose="02020700000000000000" pitchFamily="18" charset="-122"/>
                <a:ea typeface="思源宋体" panose="02020700000000000000" pitchFamily="18" charset="-122"/>
              </a:rPr>
              <a:t>02</a:t>
            </a:r>
            <a:endParaRPr lang="zh-CN" altLang="en-US" sz="2000" dirty="0">
              <a:latin typeface="思源宋体" panose="02020700000000000000" pitchFamily="18" charset="-122"/>
              <a:ea typeface="思源宋体" panose="02020700000000000000" pitchFamily="18" charset="-122"/>
            </a:endParaRPr>
          </a:p>
        </p:txBody>
      </p:sp>
      <p:sp>
        <p:nvSpPr>
          <p:cNvPr id="13" name="等腰三角形 12"/>
          <p:cNvSpPr/>
          <p:nvPr/>
        </p:nvSpPr>
        <p:spPr>
          <a:xfrm rot="2580757">
            <a:off x="8563564" y="1885653"/>
            <a:ext cx="732608" cy="631559"/>
          </a:xfrm>
          <a:prstGeom prst="triangle">
            <a:avLst/>
          </a:prstGeom>
          <a:solidFill>
            <a:srgbClr val="FFDD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rot="20776651">
            <a:off x="8608632" y="2015793"/>
            <a:ext cx="719405" cy="400110"/>
          </a:xfrm>
          <a:prstGeom prst="rect">
            <a:avLst/>
          </a:prstGeom>
          <a:noFill/>
        </p:spPr>
        <p:txBody>
          <a:bodyPr wrap="square" rtlCol="0">
            <a:spAutoFit/>
          </a:bodyPr>
          <a:lstStyle/>
          <a:p>
            <a:r>
              <a:rPr lang="en-US" altLang="zh-CN" sz="2000" dirty="0">
                <a:latin typeface="思源宋体" panose="02020700000000000000" pitchFamily="18" charset="-122"/>
                <a:ea typeface="思源宋体" panose="02020700000000000000" pitchFamily="18" charset="-122"/>
              </a:rPr>
              <a:t>03</a:t>
            </a:r>
            <a:endParaRPr lang="zh-CN" altLang="en-US" sz="2000" dirty="0">
              <a:latin typeface="思源宋体" panose="02020700000000000000" pitchFamily="18" charset="-122"/>
              <a:ea typeface="思源宋体" panose="02020700000000000000" pitchFamily="18" charset="-122"/>
            </a:endParaRPr>
          </a:p>
        </p:txBody>
      </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 calcmode="lin" valueType="num">
                                      <p:cBhvr>
                                        <p:cTn id="15" dur="500" fill="hold"/>
                                        <p:tgtEl>
                                          <p:spTgt spid="9"/>
                                        </p:tgtEl>
                                        <p:attrNameLst>
                                          <p:attrName>style.rotation</p:attrName>
                                        </p:attrNameLst>
                                      </p:cBhvr>
                                      <p:tavLst>
                                        <p:tav tm="0">
                                          <p:val>
                                            <p:fltVal val="360"/>
                                          </p:val>
                                        </p:tav>
                                        <p:tav tm="100000">
                                          <p:val>
                                            <p:fltVal val="0"/>
                                          </p:val>
                                        </p:tav>
                                      </p:tavLst>
                                    </p:anim>
                                    <p:animEffect transition="in" filter="fade">
                                      <p:cBhvr>
                                        <p:cTn id="16" dur="500"/>
                                        <p:tgtEl>
                                          <p:spTgt spid="9"/>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 calcmode="lin" valueType="num">
                                      <p:cBhvr>
                                        <p:cTn id="21" dur="500" fill="hold"/>
                                        <p:tgtEl>
                                          <p:spTgt spid="10"/>
                                        </p:tgtEl>
                                        <p:attrNameLst>
                                          <p:attrName>style.rotation</p:attrName>
                                        </p:attrNameLst>
                                      </p:cBhvr>
                                      <p:tavLst>
                                        <p:tav tm="0">
                                          <p:val>
                                            <p:fltVal val="360"/>
                                          </p:val>
                                        </p:tav>
                                        <p:tav tm="100000">
                                          <p:val>
                                            <p:fltVal val="0"/>
                                          </p:val>
                                        </p:tav>
                                      </p:tavLst>
                                    </p:anim>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childTnLst>
                          </p:cTn>
                        </p:par>
                        <p:par>
                          <p:cTn id="30" fill="hold">
                            <p:stCondLst>
                              <p:cond delay="500"/>
                            </p:stCondLst>
                            <p:childTnLst>
                              <p:par>
                                <p:cTn id="31" presetID="49" presetClass="entr" presetSubtype="0" decel="10000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 calcmode="lin" valueType="num">
                                      <p:cBhvr>
                                        <p:cTn id="35" dur="500" fill="hold"/>
                                        <p:tgtEl>
                                          <p:spTgt spid="11"/>
                                        </p:tgtEl>
                                        <p:attrNameLst>
                                          <p:attrName>style.rotation</p:attrName>
                                        </p:attrNameLst>
                                      </p:cBhvr>
                                      <p:tavLst>
                                        <p:tav tm="0">
                                          <p:val>
                                            <p:fltVal val="360"/>
                                          </p:val>
                                        </p:tav>
                                        <p:tav tm="100000">
                                          <p:val>
                                            <p:fltVal val="0"/>
                                          </p:val>
                                        </p:tav>
                                      </p:tavLst>
                                    </p:anim>
                                    <p:animEffect transition="in" filter="fade">
                                      <p:cBhvr>
                                        <p:cTn id="36" dur="500"/>
                                        <p:tgtEl>
                                          <p:spTgt spid="11"/>
                                        </p:tgtEl>
                                      </p:cBhvr>
                                    </p:animEffect>
                                  </p:childTnLst>
                                </p:cTn>
                              </p:par>
                              <p:par>
                                <p:cTn id="37" presetID="49" presetClass="entr" presetSubtype="0" decel="10000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fltVal val="0"/>
                                          </p:val>
                                        </p:tav>
                                        <p:tav tm="100000">
                                          <p:val>
                                            <p:strVal val="#ppt_w"/>
                                          </p:val>
                                        </p:tav>
                                      </p:tavLst>
                                    </p:anim>
                                    <p:anim calcmode="lin" valueType="num">
                                      <p:cBhvr>
                                        <p:cTn id="40" dur="500" fill="hold"/>
                                        <p:tgtEl>
                                          <p:spTgt spid="12"/>
                                        </p:tgtEl>
                                        <p:attrNameLst>
                                          <p:attrName>ppt_h</p:attrName>
                                        </p:attrNameLst>
                                      </p:cBhvr>
                                      <p:tavLst>
                                        <p:tav tm="0">
                                          <p:val>
                                            <p:fltVal val="0"/>
                                          </p:val>
                                        </p:tav>
                                        <p:tav tm="100000">
                                          <p:val>
                                            <p:strVal val="#ppt_h"/>
                                          </p:val>
                                        </p:tav>
                                      </p:tavLst>
                                    </p:anim>
                                    <p:anim calcmode="lin" valueType="num">
                                      <p:cBhvr>
                                        <p:cTn id="41" dur="500" fill="hold"/>
                                        <p:tgtEl>
                                          <p:spTgt spid="12"/>
                                        </p:tgtEl>
                                        <p:attrNameLst>
                                          <p:attrName>style.rotation</p:attrName>
                                        </p:attrNameLst>
                                      </p:cBhvr>
                                      <p:tavLst>
                                        <p:tav tm="0">
                                          <p:val>
                                            <p:fltVal val="360"/>
                                          </p:val>
                                        </p:tav>
                                        <p:tav tm="100000">
                                          <p:val>
                                            <p:fltVal val="0"/>
                                          </p:val>
                                        </p:tav>
                                      </p:tavLst>
                                    </p:anim>
                                    <p:animEffect transition="in" filter="fade">
                                      <p:cBhvr>
                                        <p:cTn id="42" dur="500"/>
                                        <p:tgtEl>
                                          <p:spTgt spid="12"/>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500" fill="hold"/>
                                        <p:tgtEl>
                                          <p:spTgt spid="7"/>
                                        </p:tgtEl>
                                        <p:attrNameLst>
                                          <p:attrName>ppt_w</p:attrName>
                                        </p:attrNameLst>
                                      </p:cBhvr>
                                      <p:tavLst>
                                        <p:tav tm="0">
                                          <p:val>
                                            <p:fltVal val="0"/>
                                          </p:val>
                                        </p:tav>
                                        <p:tav tm="100000">
                                          <p:val>
                                            <p:strVal val="#ppt_w"/>
                                          </p:val>
                                        </p:tav>
                                      </p:tavLst>
                                    </p:anim>
                                    <p:anim calcmode="lin" valueType="num">
                                      <p:cBhvr>
                                        <p:cTn id="46" dur="500" fill="hold"/>
                                        <p:tgtEl>
                                          <p:spTgt spid="7"/>
                                        </p:tgtEl>
                                        <p:attrNameLst>
                                          <p:attrName>ppt_h</p:attrName>
                                        </p:attrNameLst>
                                      </p:cBhvr>
                                      <p:tavLst>
                                        <p:tav tm="0">
                                          <p:val>
                                            <p:fltVal val="0"/>
                                          </p:val>
                                        </p:tav>
                                        <p:tav tm="100000">
                                          <p:val>
                                            <p:strVal val="#ppt_h"/>
                                          </p:val>
                                        </p:tav>
                                      </p:tavLst>
                                    </p:anim>
                                    <p:animEffect transition="in" filter="fade">
                                      <p:cBhvr>
                                        <p:cTn id="47" dur="500"/>
                                        <p:tgtEl>
                                          <p:spTgt spid="7"/>
                                        </p:tgtEl>
                                      </p:cBhvr>
                                    </p:animEffect>
                                  </p:childTnLst>
                                </p:cTn>
                              </p:par>
                            </p:childTnLst>
                          </p:cTn>
                        </p:par>
                        <p:par>
                          <p:cTn id="48" fill="hold">
                            <p:stCondLst>
                              <p:cond delay="1000"/>
                            </p:stCondLst>
                            <p:childTnLst>
                              <p:par>
                                <p:cTn id="49" presetID="49"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 calcmode="lin" valueType="num">
                                      <p:cBhvr>
                                        <p:cTn id="53" dur="500" fill="hold"/>
                                        <p:tgtEl>
                                          <p:spTgt spid="13"/>
                                        </p:tgtEl>
                                        <p:attrNameLst>
                                          <p:attrName>style.rotation</p:attrName>
                                        </p:attrNameLst>
                                      </p:cBhvr>
                                      <p:tavLst>
                                        <p:tav tm="0">
                                          <p:val>
                                            <p:fltVal val="360"/>
                                          </p:val>
                                        </p:tav>
                                        <p:tav tm="100000">
                                          <p:val>
                                            <p:fltVal val="0"/>
                                          </p:val>
                                        </p:tav>
                                      </p:tavLst>
                                    </p:anim>
                                    <p:animEffect transition="in" filter="fade">
                                      <p:cBhvr>
                                        <p:cTn id="54" dur="500"/>
                                        <p:tgtEl>
                                          <p:spTgt spid="13"/>
                                        </p:tgtEl>
                                      </p:cBhvr>
                                    </p:animEffect>
                                  </p:childTnLst>
                                </p:cTn>
                              </p:par>
                              <p:par>
                                <p:cTn id="55" presetID="49" presetClass="entr" presetSubtype="0" decel="10000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p:cTn id="57" dur="500" fill="hold"/>
                                        <p:tgtEl>
                                          <p:spTgt spid="14"/>
                                        </p:tgtEl>
                                        <p:attrNameLst>
                                          <p:attrName>ppt_w</p:attrName>
                                        </p:attrNameLst>
                                      </p:cBhvr>
                                      <p:tavLst>
                                        <p:tav tm="0">
                                          <p:val>
                                            <p:fltVal val="0"/>
                                          </p:val>
                                        </p:tav>
                                        <p:tav tm="100000">
                                          <p:val>
                                            <p:strVal val="#ppt_w"/>
                                          </p:val>
                                        </p:tav>
                                      </p:tavLst>
                                    </p:anim>
                                    <p:anim calcmode="lin" valueType="num">
                                      <p:cBhvr>
                                        <p:cTn id="58" dur="500" fill="hold"/>
                                        <p:tgtEl>
                                          <p:spTgt spid="14"/>
                                        </p:tgtEl>
                                        <p:attrNameLst>
                                          <p:attrName>ppt_h</p:attrName>
                                        </p:attrNameLst>
                                      </p:cBhvr>
                                      <p:tavLst>
                                        <p:tav tm="0">
                                          <p:val>
                                            <p:fltVal val="0"/>
                                          </p:val>
                                        </p:tav>
                                        <p:tav tm="100000">
                                          <p:val>
                                            <p:strVal val="#ppt_h"/>
                                          </p:val>
                                        </p:tav>
                                      </p:tavLst>
                                    </p:anim>
                                    <p:anim calcmode="lin" valueType="num">
                                      <p:cBhvr>
                                        <p:cTn id="59" dur="500" fill="hold"/>
                                        <p:tgtEl>
                                          <p:spTgt spid="14"/>
                                        </p:tgtEl>
                                        <p:attrNameLst>
                                          <p:attrName>style.rotation</p:attrName>
                                        </p:attrNameLst>
                                      </p:cBhvr>
                                      <p:tavLst>
                                        <p:tav tm="0">
                                          <p:val>
                                            <p:fltVal val="360"/>
                                          </p:val>
                                        </p:tav>
                                        <p:tav tm="100000">
                                          <p:val>
                                            <p:fltVal val="0"/>
                                          </p:val>
                                        </p:tav>
                                      </p:tavLst>
                                    </p:anim>
                                    <p:animEffect transition="in" filter="fade">
                                      <p:cBhvr>
                                        <p:cTn id="60" dur="500"/>
                                        <p:tgtEl>
                                          <p:spTgt spid="14"/>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p:cTn id="63" dur="500" fill="hold"/>
                                        <p:tgtEl>
                                          <p:spTgt spid="8"/>
                                        </p:tgtEl>
                                        <p:attrNameLst>
                                          <p:attrName>ppt_w</p:attrName>
                                        </p:attrNameLst>
                                      </p:cBhvr>
                                      <p:tavLst>
                                        <p:tav tm="0">
                                          <p:val>
                                            <p:fltVal val="0"/>
                                          </p:val>
                                        </p:tav>
                                        <p:tav tm="100000">
                                          <p:val>
                                            <p:strVal val="#ppt_w"/>
                                          </p:val>
                                        </p:tav>
                                      </p:tavLst>
                                    </p:anim>
                                    <p:anim calcmode="lin" valueType="num">
                                      <p:cBhvr>
                                        <p:cTn id="64" dur="500" fill="hold"/>
                                        <p:tgtEl>
                                          <p:spTgt spid="8"/>
                                        </p:tgtEl>
                                        <p:attrNameLst>
                                          <p:attrName>ppt_h</p:attrName>
                                        </p:attrNameLst>
                                      </p:cBhvr>
                                      <p:tavLst>
                                        <p:tav tm="0">
                                          <p:val>
                                            <p:fltVal val="0"/>
                                          </p:val>
                                        </p:tav>
                                        <p:tav tm="100000">
                                          <p:val>
                                            <p:strVal val="#ppt_h"/>
                                          </p:val>
                                        </p:tav>
                                      </p:tavLst>
                                    </p:anim>
                                    <p:animEffect transition="in" filter="fade">
                                      <p:cBhvr>
                                        <p:cTn id="6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8" grpId="0" bldLvl="0" animBg="1"/>
      <p:bldP spid="9" grpId="0" bldLvl="0" animBg="1"/>
      <p:bldP spid="10" grpId="0"/>
      <p:bldP spid="11" grpId="0" bldLvl="0" animBg="1"/>
      <p:bldP spid="12" grpId="0"/>
      <p:bldP spid="13" grpId="0" bldLvl="0" animBg="1"/>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991772" y="2853645"/>
            <a:ext cx="5072380" cy="1496060"/>
            <a:chOff x="516024" y="4459410"/>
            <a:chExt cx="2845126" cy="1496060"/>
          </a:xfrm>
        </p:grpSpPr>
        <p:sp>
          <p:nvSpPr>
            <p:cNvPr id="7" name="文本框 6"/>
            <p:cNvSpPr txBox="1"/>
            <p:nvPr/>
          </p:nvSpPr>
          <p:spPr>
            <a:xfrm>
              <a:off x="882172" y="5125525"/>
              <a:ext cx="2159489" cy="829945"/>
            </a:xfrm>
            <a:prstGeom prst="rect">
              <a:avLst/>
            </a:prstGeom>
            <a:noFill/>
          </p:spPr>
          <p:txBody>
            <a:bodyPr wrap="square" rtlCol="0">
              <a:spAutoFit/>
            </a:bodyPr>
            <a:lstStyle/>
            <a:p>
              <a:pPr algn="dist"/>
              <a:r>
                <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Marketing Tips Category</a:t>
              </a:r>
              <a:endPar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a:p>
              <a:pPr algn="dist"/>
              <a:endPar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8" name="文本框 7"/>
            <p:cNvSpPr txBox="1"/>
            <p:nvPr/>
          </p:nvSpPr>
          <p:spPr>
            <a:xfrm>
              <a:off x="516024" y="4459410"/>
              <a:ext cx="2845126" cy="829945"/>
            </a:xfrm>
            <a:prstGeom prst="rect">
              <a:avLst/>
            </a:prstGeom>
            <a:noFill/>
          </p:spPr>
          <p:txBody>
            <a:bodyPr wrap="square" rtlCol="0">
              <a:spAutoFit/>
            </a:bodyPr>
            <a:lstStyle/>
            <a:p>
              <a:pPr algn="ctr"/>
              <a:r>
                <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rPr>
                <a:t>营销技巧分类</a:t>
              </a:r>
              <a:endPar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endParaRPr>
            </a:p>
          </p:txBody>
        </p:sp>
      </p:grpSp>
      <p:sp>
        <p:nvSpPr>
          <p:cNvPr id="2" name="文本框 1"/>
          <p:cNvSpPr txBox="1"/>
          <p:nvPr/>
        </p:nvSpPr>
        <p:spPr>
          <a:xfrm rot="20460000">
            <a:off x="3307715" y="1594485"/>
            <a:ext cx="1003300" cy="2214880"/>
          </a:xfrm>
          <a:prstGeom prst="rect">
            <a:avLst/>
          </a:prstGeom>
          <a:noFill/>
        </p:spPr>
        <p:txBody>
          <a:bodyPr wrap="square" rtlCol="0">
            <a:spAutoFit/>
          </a:bodyPr>
          <a:lstStyle/>
          <a:p>
            <a:r>
              <a:rPr lang="en-US" altLang="zh-CN" sz="13800">
                <a:solidFill>
                  <a:srgbClr val="FFDD25"/>
                </a:solidFill>
                <a:latin typeface="汉仪铸字超然体W" panose="00020600040101010101" pitchFamily="18" charset="-122"/>
                <a:ea typeface="汉仪铸字超然体W" panose="00020600040101010101" pitchFamily="18" charset="-122"/>
              </a:rPr>
              <a:t>4</a:t>
            </a:r>
            <a:endParaRPr lang="en-US" altLang="zh-CN" sz="13800">
              <a:solidFill>
                <a:srgbClr val="FFDD25"/>
              </a:solidFill>
              <a:latin typeface="汉仪铸字超然体W" panose="00020600040101010101" pitchFamily="18" charset="-122"/>
              <a:ea typeface="汉仪铸字超然体W" panose="00020600040101010101" pitchFamily="18" charset="-122"/>
            </a:endParaRPr>
          </a:p>
        </p:txBody>
      </p:sp>
      <p:pic>
        <p:nvPicPr>
          <p:cNvPr id="11" name="图片 10"/>
          <p:cNvPicPr>
            <a:picLocks noChangeAspect="1"/>
          </p:cNvPicPr>
          <p:nvPr>
            <p:custDataLst>
              <p:tags r:id="rId1"/>
            </p:custDataLst>
          </p:nvPr>
        </p:nvPicPr>
        <p:blipFill rotWithShape="1">
          <a:blip r:embed="rId2">
            <a:extLst>
              <a:ext uri="{28A0092B-C50C-407E-A947-70E740481C1C}">
                <a14:useLocalDpi xmlns:a14="http://schemas.microsoft.com/office/drawing/2010/main" val="0"/>
              </a:ext>
            </a:extLst>
          </a:blip>
          <a:srcRect t="62207" r="74483" b="22842"/>
          <a:stretch>
            <a:fillRect/>
          </a:stretch>
        </p:blipFill>
        <p:spPr>
          <a:xfrm rot="16200000">
            <a:off x="132715" y="3534410"/>
            <a:ext cx="3180715" cy="2795905"/>
          </a:xfrm>
          <a:prstGeom prst="rect">
            <a:avLst/>
          </a:prstGeom>
        </p:spPr>
      </p:pic>
      <p:pic>
        <p:nvPicPr>
          <p:cNvPr id="3" name="图片 2"/>
          <p:cNvPicPr>
            <a:picLocks noChangeAspect="1"/>
          </p:cNvPicPr>
          <p:nvPr>
            <p:custDataLst>
              <p:tags r:id="rId3"/>
            </p:custDataLst>
          </p:nvPr>
        </p:nvPicPr>
        <p:blipFill rotWithShape="1">
          <a:blip r:embed="rId2">
            <a:extLst>
              <a:ext uri="{28A0092B-C50C-407E-A947-70E740481C1C}">
                <a14:useLocalDpi xmlns:a14="http://schemas.microsoft.com/office/drawing/2010/main" val="0"/>
              </a:ext>
            </a:extLst>
          </a:blip>
          <a:srcRect t="62621" r="74483" b="22842"/>
          <a:stretch>
            <a:fillRect/>
          </a:stretch>
        </p:blipFill>
        <p:spPr>
          <a:xfrm rot="5400000">
            <a:off x="8808085" y="570230"/>
            <a:ext cx="3180715" cy="2718435"/>
          </a:xfrm>
          <a:prstGeom prst="rect">
            <a:avLst/>
          </a:prstGeom>
        </p:spPr>
      </p:pic>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10"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4712" y="1907037"/>
            <a:ext cx="10442575" cy="1162819"/>
          </a:xfrm>
          <a:prstGeom prst="rect">
            <a:avLst/>
          </a:prstGeom>
        </p:spPr>
        <p:txBody>
          <a:bodyPr wrap="square">
            <a:spAutoFit/>
          </a:bodyPr>
          <a:lstStyle/>
          <a:p>
            <a:pPr defTabSz="914400" fontAlgn="base">
              <a:lnSpc>
                <a:spcPct val="150000"/>
              </a:lnSpc>
              <a:spcBef>
                <a:spcPct val="0"/>
              </a:spcBef>
              <a:spcAft>
                <a:spcPct val="0"/>
              </a:spcAft>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信息时代的到来使人们有更多更快接触信息的方式，这也为企业再创新品牌提供了更快更好的传播方式</a:t>
            </a:r>
            <a:r>
              <a:rPr lang="en-US" altLang="zh-CN"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a:t>
            </a: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电子网络。电子网络在全球普及建设上是其他媒体无法比拟的，任何人在任何地方、任何时刻都能进入网络世界。这可以大大拉近企业与消费者之间的距离，让企业提供更为详细、生动、准确、快捷的品牌定位信息。</a:t>
            </a:r>
            <a:endParaRPr lang="en-US" altLang="zh-CN"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6" name="矩形 5"/>
          <p:cNvSpPr/>
          <p:nvPr/>
        </p:nvSpPr>
        <p:spPr>
          <a:xfrm>
            <a:off x="5841079" y="3865041"/>
            <a:ext cx="5685114" cy="1532151"/>
          </a:xfrm>
          <a:prstGeom prst="rect">
            <a:avLst/>
          </a:prstGeom>
          <a:ln w="38100">
            <a:solidFill>
              <a:srgbClr val="C6D1FE"/>
            </a:solidFill>
            <a:prstDash val="sysDot"/>
          </a:ln>
        </p:spPr>
        <p:txBody>
          <a:bodyPr wrap="square">
            <a:spAutoFit/>
          </a:bodyPr>
          <a:lstStyle/>
          <a:p>
            <a:pPr defTabSz="914400" fontAlgn="base">
              <a:lnSpc>
                <a:spcPct val="150000"/>
              </a:lnSpc>
              <a:spcBef>
                <a:spcPct val="0"/>
              </a:spcBef>
              <a:spcAft>
                <a:spcPct val="0"/>
              </a:spcAft>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这些都是其他媒体不具备的。这使品牌传播不仅可以得到更多消费者的回应，也可以接触到更为广泛的消费者，从而为品牌开辟一条新的传播途径。这种新的网络宣传方式，很容易受到消费者的青睐，对品牌的发展有很大的作用。</a:t>
            </a:r>
            <a:endPar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nvGrpSpPr>
          <p:cNvPr id="22" name="组合 21"/>
          <p:cNvGrpSpPr/>
          <p:nvPr/>
        </p:nvGrpSpPr>
        <p:grpSpPr>
          <a:xfrm>
            <a:off x="905023" y="4147110"/>
            <a:ext cx="1633574" cy="307777"/>
            <a:chOff x="905023" y="4147110"/>
            <a:chExt cx="1633574" cy="307777"/>
          </a:xfrm>
        </p:grpSpPr>
        <p:sp>
          <p:nvSpPr>
            <p:cNvPr id="8" name="椭圆 7"/>
            <p:cNvSpPr/>
            <p:nvPr/>
          </p:nvSpPr>
          <p:spPr>
            <a:xfrm>
              <a:off x="1009407" y="4147110"/>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a:solidFill>
                  <a:schemeClr val="tx1"/>
                </a:solidFill>
                <a:latin typeface="思源宋体" panose="02020700000000000000" pitchFamily="18" charset="-122"/>
                <a:ea typeface="思源宋体" panose="02020700000000000000" pitchFamily="18" charset="-122"/>
                <a:cs typeface="+mn-ea"/>
                <a:sym typeface="+mn-lt"/>
              </a:endParaRPr>
            </a:p>
          </p:txBody>
        </p:sp>
        <p:sp>
          <p:nvSpPr>
            <p:cNvPr id="9" name="矩形 8"/>
            <p:cNvSpPr/>
            <p:nvPr/>
          </p:nvSpPr>
          <p:spPr>
            <a:xfrm>
              <a:off x="905023" y="4147110"/>
              <a:ext cx="1633574" cy="306705"/>
            </a:xfrm>
            <a:prstGeom prst="rect">
              <a:avLst/>
            </a:prstGeom>
            <a:ln>
              <a:noFill/>
            </a:ln>
          </p:spPr>
          <p:txBody>
            <a:bodyPr wrap="square">
              <a:spAutoFit/>
            </a:bodyPr>
            <a:lstStyle/>
            <a:p>
              <a:pPr algn="ctr" defTabSz="914400" fontAlgn="base">
                <a:spcBef>
                  <a:spcPct val="0"/>
                </a:spcBef>
                <a:spcAft>
                  <a:spcPct val="0"/>
                </a:spcAft>
                <a:defRPr/>
              </a:pPr>
              <a:r>
                <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rPr>
                <a:t>低成本</a:t>
              </a:r>
              <a:endPar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endParaRPr>
            </a:p>
          </p:txBody>
        </p:sp>
      </p:grpSp>
      <p:sp>
        <p:nvSpPr>
          <p:cNvPr id="11" name="椭圆 10"/>
          <p:cNvSpPr/>
          <p:nvPr/>
        </p:nvSpPr>
        <p:spPr>
          <a:xfrm>
            <a:off x="2515870" y="4671695"/>
            <a:ext cx="1446530" cy="3079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mn-lt"/>
            </a:endParaRPr>
          </a:p>
        </p:txBody>
      </p:sp>
      <p:grpSp>
        <p:nvGrpSpPr>
          <p:cNvPr id="26" name="组合 25"/>
          <p:cNvGrpSpPr/>
          <p:nvPr/>
        </p:nvGrpSpPr>
        <p:grpSpPr>
          <a:xfrm>
            <a:off x="3238978" y="5363271"/>
            <a:ext cx="1633574" cy="341798"/>
            <a:chOff x="3238978" y="5363271"/>
            <a:chExt cx="1633574" cy="341798"/>
          </a:xfrm>
        </p:grpSpPr>
        <p:sp>
          <p:nvSpPr>
            <p:cNvPr id="14" name="椭圆 13"/>
            <p:cNvSpPr/>
            <p:nvPr/>
          </p:nvSpPr>
          <p:spPr>
            <a:xfrm>
              <a:off x="3332569" y="5397292"/>
              <a:ext cx="1446393"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mn-lt"/>
              </a:endParaRPr>
            </a:p>
          </p:txBody>
        </p:sp>
        <p:sp>
          <p:nvSpPr>
            <p:cNvPr id="15" name="矩形 14"/>
            <p:cNvSpPr/>
            <p:nvPr/>
          </p:nvSpPr>
          <p:spPr>
            <a:xfrm>
              <a:off x="3238978" y="5363271"/>
              <a:ext cx="1633574" cy="307777"/>
            </a:xfrm>
            <a:prstGeom prst="rect">
              <a:avLst/>
            </a:prstGeom>
          </p:spPr>
          <p:txBody>
            <a:bodyPr wrap="square">
              <a:spAutoFit/>
            </a:bodyPr>
            <a:lstStyle/>
            <a:p>
              <a:pPr algn="ctr" defTabSz="914400" fontAlgn="base">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广泛性</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grpSp>
        <p:nvGrpSpPr>
          <p:cNvPr id="23" name="组合 22"/>
          <p:cNvGrpSpPr/>
          <p:nvPr/>
        </p:nvGrpSpPr>
        <p:grpSpPr>
          <a:xfrm>
            <a:off x="3742461" y="4018091"/>
            <a:ext cx="1633574" cy="344376"/>
            <a:chOff x="3742461" y="4018091"/>
            <a:chExt cx="1633574" cy="344376"/>
          </a:xfrm>
        </p:grpSpPr>
        <p:sp>
          <p:nvSpPr>
            <p:cNvPr id="17" name="椭圆 16"/>
            <p:cNvSpPr/>
            <p:nvPr/>
          </p:nvSpPr>
          <p:spPr>
            <a:xfrm>
              <a:off x="3836052" y="4054690"/>
              <a:ext cx="1446393"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mn-lt"/>
              </a:endParaRPr>
            </a:p>
          </p:txBody>
        </p:sp>
        <p:sp>
          <p:nvSpPr>
            <p:cNvPr id="18" name="矩形 17"/>
            <p:cNvSpPr/>
            <p:nvPr/>
          </p:nvSpPr>
          <p:spPr>
            <a:xfrm>
              <a:off x="3742461" y="4018091"/>
              <a:ext cx="1633574" cy="307777"/>
            </a:xfrm>
            <a:prstGeom prst="rect">
              <a:avLst/>
            </a:prstGeom>
          </p:spPr>
          <p:txBody>
            <a:bodyPr wrap="square">
              <a:spAutoFit/>
            </a:bodyPr>
            <a:lstStyle/>
            <a:p>
              <a:pPr algn="ctr" defTabSz="914400" fontAlgn="base">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实时性</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grpSp>
        <p:nvGrpSpPr>
          <p:cNvPr id="25" name="组合 24"/>
          <p:cNvGrpSpPr/>
          <p:nvPr/>
        </p:nvGrpSpPr>
        <p:grpSpPr>
          <a:xfrm>
            <a:off x="1153622" y="5344487"/>
            <a:ext cx="1633574" cy="314194"/>
            <a:chOff x="1153622" y="5344487"/>
            <a:chExt cx="1633574" cy="314194"/>
          </a:xfrm>
        </p:grpSpPr>
        <p:sp>
          <p:nvSpPr>
            <p:cNvPr id="20" name="椭圆 19"/>
            <p:cNvSpPr/>
            <p:nvPr/>
          </p:nvSpPr>
          <p:spPr>
            <a:xfrm>
              <a:off x="1247213" y="5344487"/>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a:solidFill>
                  <a:schemeClr val="tx1"/>
                </a:solidFill>
                <a:latin typeface="思源宋体" panose="02020700000000000000" pitchFamily="18" charset="-122"/>
                <a:ea typeface="思源宋体" panose="02020700000000000000" pitchFamily="18" charset="-122"/>
                <a:cs typeface="+mn-ea"/>
                <a:sym typeface="+mn-lt"/>
              </a:endParaRPr>
            </a:p>
          </p:txBody>
        </p:sp>
        <p:sp>
          <p:nvSpPr>
            <p:cNvPr id="21" name="矩形 20"/>
            <p:cNvSpPr/>
            <p:nvPr/>
          </p:nvSpPr>
          <p:spPr>
            <a:xfrm>
              <a:off x="1153622" y="5351976"/>
              <a:ext cx="1633574" cy="306705"/>
            </a:xfrm>
            <a:prstGeom prst="rect">
              <a:avLst/>
            </a:prstGeom>
            <a:ln>
              <a:noFill/>
            </a:ln>
          </p:spPr>
          <p:txBody>
            <a:bodyPr wrap="square">
              <a:spAutoFit/>
            </a:bodyPr>
            <a:lstStyle/>
            <a:p>
              <a:pPr algn="ctr" defTabSz="914400" fontAlgn="base">
                <a:spcBef>
                  <a:spcPct val="0"/>
                </a:spcBef>
                <a:spcAft>
                  <a:spcPct val="0"/>
                </a:spcAft>
                <a:defRPr/>
              </a:pPr>
              <a:r>
                <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rPr>
                <a:t>宣传强度广</a:t>
              </a:r>
              <a:endPar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endParaRPr>
            </a:p>
          </p:txBody>
        </p:sp>
      </p:grpSp>
      <p:grpSp>
        <p:nvGrpSpPr>
          <p:cNvPr id="27" name="组合 26"/>
          <p:cNvGrpSpPr/>
          <p:nvPr/>
        </p:nvGrpSpPr>
        <p:grpSpPr>
          <a:xfrm>
            <a:off x="616121" y="627619"/>
            <a:ext cx="2232961" cy="482541"/>
            <a:chOff x="1011752" y="1007418"/>
            <a:chExt cx="2232961" cy="482541"/>
          </a:xfrm>
        </p:grpSpPr>
        <p:sp>
          <p:nvSpPr>
            <p:cNvPr id="28" name="矩形 27"/>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01</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29" name="矩形 28"/>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电子网络传播</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grpSp>
        <p:nvGrpSpPr>
          <p:cNvPr id="3" name="组合 2"/>
          <p:cNvGrpSpPr/>
          <p:nvPr/>
        </p:nvGrpSpPr>
        <p:grpSpPr>
          <a:xfrm>
            <a:off x="2538996" y="4671422"/>
            <a:ext cx="1633574" cy="307777"/>
            <a:chOff x="2493276" y="4642212"/>
            <a:chExt cx="1633574" cy="307777"/>
          </a:xfrm>
        </p:grpSpPr>
        <p:sp>
          <p:nvSpPr>
            <p:cNvPr id="4" name="椭圆 3"/>
            <p:cNvSpPr/>
            <p:nvPr/>
          </p:nvSpPr>
          <p:spPr>
            <a:xfrm>
              <a:off x="2586902" y="4642212"/>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a:solidFill>
                  <a:schemeClr val="tx1"/>
                </a:solidFill>
                <a:latin typeface="思源宋体" panose="02020700000000000000" pitchFamily="18" charset="-122"/>
                <a:ea typeface="思源宋体" panose="02020700000000000000" pitchFamily="18" charset="-122"/>
                <a:cs typeface="+mn-ea"/>
                <a:sym typeface="+mn-lt"/>
              </a:endParaRPr>
            </a:p>
          </p:txBody>
        </p:sp>
        <p:sp>
          <p:nvSpPr>
            <p:cNvPr id="5" name="矩形 4"/>
            <p:cNvSpPr/>
            <p:nvPr/>
          </p:nvSpPr>
          <p:spPr>
            <a:xfrm>
              <a:off x="2493276" y="4642593"/>
              <a:ext cx="1633574" cy="306705"/>
            </a:xfrm>
            <a:prstGeom prst="rect">
              <a:avLst/>
            </a:prstGeom>
            <a:ln>
              <a:noFill/>
            </a:ln>
          </p:spPr>
          <p:txBody>
            <a:bodyPr wrap="square">
              <a:spAutoFit/>
            </a:bodyPr>
            <a:lstStyle/>
            <a:p>
              <a:pPr algn="ctr" defTabSz="914400" fontAlgn="base">
                <a:spcBef>
                  <a:spcPct val="0"/>
                </a:spcBef>
                <a:spcAft>
                  <a:spcPct val="0"/>
                </a:spcAft>
                <a:defRPr/>
              </a:pPr>
              <a:r>
                <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rPr>
                <a:t>可预测性</a:t>
              </a:r>
              <a:endPar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endParaRPr>
            </a:p>
          </p:txBody>
        </p:sp>
      </p:grpSp>
      <p:grpSp>
        <p:nvGrpSpPr>
          <p:cNvPr id="7" name="组合 6"/>
          <p:cNvGrpSpPr/>
          <p:nvPr/>
        </p:nvGrpSpPr>
        <p:grpSpPr>
          <a:xfrm>
            <a:off x="3239613" y="5351841"/>
            <a:ext cx="1633574" cy="341798"/>
            <a:chOff x="3238978" y="5363271"/>
            <a:chExt cx="1633574" cy="341798"/>
          </a:xfrm>
        </p:grpSpPr>
        <p:sp>
          <p:nvSpPr>
            <p:cNvPr id="10" name="椭圆 9"/>
            <p:cNvSpPr/>
            <p:nvPr/>
          </p:nvSpPr>
          <p:spPr>
            <a:xfrm>
              <a:off x="3332569" y="5397292"/>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a:solidFill>
                  <a:schemeClr val="tx1"/>
                </a:solidFill>
                <a:latin typeface="思源宋体" panose="02020700000000000000" pitchFamily="18" charset="-122"/>
                <a:ea typeface="思源宋体" panose="02020700000000000000" pitchFamily="18" charset="-122"/>
                <a:cs typeface="+mn-ea"/>
                <a:sym typeface="+mn-lt"/>
              </a:endParaRPr>
            </a:p>
          </p:txBody>
        </p:sp>
        <p:sp>
          <p:nvSpPr>
            <p:cNvPr id="13" name="矩形 12"/>
            <p:cNvSpPr/>
            <p:nvPr/>
          </p:nvSpPr>
          <p:spPr>
            <a:xfrm>
              <a:off x="3238978" y="5363271"/>
              <a:ext cx="1633574" cy="306705"/>
            </a:xfrm>
            <a:prstGeom prst="rect">
              <a:avLst/>
            </a:prstGeom>
            <a:ln>
              <a:noFill/>
            </a:ln>
          </p:spPr>
          <p:txBody>
            <a:bodyPr wrap="square">
              <a:spAutoFit/>
            </a:bodyPr>
            <a:lstStyle/>
            <a:p>
              <a:pPr algn="ctr" defTabSz="914400" fontAlgn="base">
                <a:spcBef>
                  <a:spcPct val="0"/>
                </a:spcBef>
                <a:spcAft>
                  <a:spcPct val="0"/>
                </a:spcAft>
                <a:defRPr/>
              </a:pPr>
              <a:r>
                <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rPr>
                <a:t>广泛性</a:t>
              </a:r>
              <a:endPar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endParaRPr>
            </a:p>
          </p:txBody>
        </p:sp>
      </p:grpSp>
      <p:grpSp>
        <p:nvGrpSpPr>
          <p:cNvPr id="16" name="组合 15"/>
          <p:cNvGrpSpPr/>
          <p:nvPr/>
        </p:nvGrpSpPr>
        <p:grpSpPr>
          <a:xfrm>
            <a:off x="3743096" y="4006661"/>
            <a:ext cx="1633574" cy="344376"/>
            <a:chOff x="3742461" y="4018091"/>
            <a:chExt cx="1633574" cy="344376"/>
          </a:xfrm>
        </p:grpSpPr>
        <p:sp>
          <p:nvSpPr>
            <p:cNvPr id="19" name="椭圆 18"/>
            <p:cNvSpPr/>
            <p:nvPr/>
          </p:nvSpPr>
          <p:spPr>
            <a:xfrm>
              <a:off x="3836052" y="4054690"/>
              <a:ext cx="1446393" cy="307777"/>
            </a:xfrm>
            <a:prstGeom prst="ellipse">
              <a:avLst/>
            </a:prstGeom>
            <a:solidFill>
              <a:schemeClr val="bg1"/>
            </a:solidFill>
            <a:ln>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b="1">
                <a:solidFill>
                  <a:schemeClr val="tx1"/>
                </a:solidFill>
                <a:latin typeface="思源宋体" panose="02020700000000000000" pitchFamily="18" charset="-122"/>
                <a:ea typeface="思源宋体" panose="02020700000000000000" pitchFamily="18" charset="-122"/>
                <a:cs typeface="+mn-ea"/>
                <a:sym typeface="+mn-lt"/>
              </a:endParaRPr>
            </a:p>
          </p:txBody>
        </p:sp>
        <p:sp>
          <p:nvSpPr>
            <p:cNvPr id="30" name="矩形 29"/>
            <p:cNvSpPr/>
            <p:nvPr/>
          </p:nvSpPr>
          <p:spPr>
            <a:xfrm>
              <a:off x="3742461" y="4018091"/>
              <a:ext cx="1633574" cy="306705"/>
            </a:xfrm>
            <a:prstGeom prst="rect">
              <a:avLst/>
            </a:prstGeom>
            <a:ln>
              <a:noFill/>
            </a:ln>
          </p:spPr>
          <p:txBody>
            <a:bodyPr wrap="square">
              <a:spAutoFit/>
            </a:bodyPr>
            <a:lstStyle/>
            <a:p>
              <a:pPr algn="ctr" defTabSz="914400" fontAlgn="base">
                <a:spcBef>
                  <a:spcPct val="0"/>
                </a:spcBef>
                <a:spcAft>
                  <a:spcPct val="0"/>
                </a:spcAft>
                <a:defRPr/>
              </a:pPr>
              <a:r>
                <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rPr>
                <a:t>实时性</a:t>
              </a:r>
              <a:endParaRPr lang="zh-CN" altLang="en-US" sz="1400" b="1" kern="0" dirty="0">
                <a:ln w="3175">
                  <a:noFill/>
                </a:ln>
                <a:solidFill>
                  <a:schemeClr val="tx1"/>
                </a:solidFill>
                <a:latin typeface="思源宋体" panose="02020700000000000000" pitchFamily="18" charset="-122"/>
                <a:ea typeface="思源宋体" panose="02020700000000000000" pitchFamily="18" charset="-122"/>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p14:dur="100" advTm="0">
        <p:cut/>
      </p:transition>
    </mc:Choice>
    <mc:Fallback>
      <p:transition advTm="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p:tgtEl>
                                          <p:spTgt spid="6"/>
                                        </p:tgtEl>
                                        <p:attrNameLst>
                                          <p:attrName>ppt_y</p:attrName>
                                        </p:attrNameLst>
                                      </p:cBhvr>
                                      <p:tavLst>
                                        <p:tav tm="0">
                                          <p:val>
                                            <p:strVal val="#ppt_y+#ppt_h*1.125000"/>
                                          </p:val>
                                        </p:tav>
                                        <p:tav tm="100000">
                                          <p:val>
                                            <p:strVal val="#ppt_y"/>
                                          </p:val>
                                        </p:tav>
                                      </p:tavLst>
                                    </p:anim>
                                    <p:animEffect transition="in" filter="wipe(up)">
                                      <p:cBhvr>
                                        <p:cTn id="14" dur="500"/>
                                        <p:tgtEl>
                                          <p:spTgt spid="6"/>
                                        </p:tgtEl>
                                      </p:cBhvr>
                                    </p:animEffect>
                                  </p:childTnLst>
                                </p:cTn>
                              </p:par>
                            </p:childTnLst>
                          </p:cTn>
                        </p:par>
                        <p:par>
                          <p:cTn id="15" fill="hold">
                            <p:stCondLst>
                              <p:cond delay="500"/>
                            </p:stCondLst>
                            <p:childTnLst>
                              <p:par>
                                <p:cTn id="16" presetID="21" presetClass="entr" presetSubtype="1" fill="hold"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heel(1)">
                                      <p:cBhvr>
                                        <p:cTn id="18" dur="750"/>
                                        <p:tgtEl>
                                          <p:spTgt spid="22"/>
                                        </p:tgtEl>
                                      </p:cBhvr>
                                    </p:animEffect>
                                  </p:childTnLst>
                                </p:cTn>
                              </p:par>
                            </p:childTnLst>
                          </p:cTn>
                        </p:par>
                        <p:par>
                          <p:cTn id="19" fill="hold">
                            <p:stCondLst>
                              <p:cond delay="1500"/>
                            </p:stCondLst>
                            <p:childTnLst>
                              <p:par>
                                <p:cTn id="20" presetID="21" presetClass="entr" presetSubtype="1" fill="hold" nodeType="after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heel(1)">
                                      <p:cBhvr>
                                        <p:cTn id="22" dur="750"/>
                                        <p:tgtEl>
                                          <p:spTgt spid="23"/>
                                        </p:tgtEl>
                                      </p:cBhvr>
                                    </p:animEffect>
                                  </p:childTnLst>
                                </p:cTn>
                              </p:par>
                            </p:childTnLst>
                          </p:cTn>
                        </p:par>
                        <p:par>
                          <p:cTn id="23" fill="hold">
                            <p:stCondLst>
                              <p:cond delay="2500"/>
                            </p:stCondLst>
                            <p:childTnLst>
                              <p:par>
                                <p:cTn id="24" presetID="21" presetClass="entr" presetSubtype="1" fill="hold"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heel(1)">
                                      <p:cBhvr>
                                        <p:cTn id="26" dur="750"/>
                                        <p:tgtEl>
                                          <p:spTgt spid="25"/>
                                        </p:tgtEl>
                                      </p:cBhvr>
                                    </p:animEffect>
                                  </p:childTnLst>
                                </p:cTn>
                              </p:par>
                            </p:childTnLst>
                          </p:cTn>
                        </p:par>
                        <p:par>
                          <p:cTn id="27" fill="hold">
                            <p:stCondLst>
                              <p:cond delay="3500"/>
                            </p:stCondLst>
                            <p:childTnLst>
                              <p:par>
                                <p:cTn id="28" presetID="21" presetClass="entr" presetSubtype="1" fill="hold" nodeType="after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wheel(1)">
                                      <p:cBhvr>
                                        <p:cTn id="30" dur="750"/>
                                        <p:tgtEl>
                                          <p:spTgt spid="2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additive="base">
                                        <p:cTn id="35" dur="500" fill="hold"/>
                                        <p:tgtEl>
                                          <p:spTgt spid="27"/>
                                        </p:tgtEl>
                                        <p:attrNameLst>
                                          <p:attrName>ppt_x</p:attrName>
                                        </p:attrNameLst>
                                      </p:cBhvr>
                                      <p:tavLst>
                                        <p:tav tm="0">
                                          <p:val>
                                            <p:strVal val="#ppt_x"/>
                                          </p:val>
                                        </p:tav>
                                        <p:tav tm="100000">
                                          <p:val>
                                            <p:strVal val="#ppt_x"/>
                                          </p:val>
                                        </p:tav>
                                      </p:tavLst>
                                    </p:anim>
                                    <p:anim calcmode="lin" valueType="num">
                                      <p:cBhvr additive="base">
                                        <p:cTn id="36" dur="500" fill="hold"/>
                                        <p:tgtEl>
                                          <p:spTgt spid="27"/>
                                        </p:tgtEl>
                                        <p:attrNameLst>
                                          <p:attrName>ppt_y</p:attrName>
                                        </p:attrNameLst>
                                      </p:cBhvr>
                                      <p:tavLst>
                                        <p:tav tm="0">
                                          <p:val>
                                            <p:strVal val="1+#ppt_h/2"/>
                                          </p:val>
                                        </p:tav>
                                        <p:tav tm="100000">
                                          <p:val>
                                            <p:strVal val="#ppt_y"/>
                                          </p:val>
                                        </p:tav>
                                      </p:tavLst>
                                    </p:anim>
                                  </p:childTnLst>
                                </p:cTn>
                              </p:par>
                            </p:childTnLst>
                          </p:cTn>
                        </p:par>
                        <p:par>
                          <p:cTn id="37" fill="hold">
                            <p:stCondLst>
                              <p:cond delay="500"/>
                            </p:stCondLst>
                            <p:childTnLst>
                              <p:par>
                                <p:cTn id="38" presetID="21" presetClass="entr" presetSubtype="1"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heel(1)">
                                      <p:cBhvr>
                                        <p:cTn id="40" dur="750"/>
                                        <p:tgtEl>
                                          <p:spTgt spid="16"/>
                                        </p:tgtEl>
                                      </p:cBhvr>
                                    </p:animEffect>
                                  </p:childTnLst>
                                </p:cTn>
                              </p:par>
                            </p:childTnLst>
                          </p:cTn>
                        </p:par>
                        <p:par>
                          <p:cTn id="41" fill="hold">
                            <p:stCondLst>
                              <p:cond delay="1500"/>
                            </p:stCondLst>
                            <p:childTnLst>
                              <p:par>
                                <p:cTn id="42" presetID="21" presetClass="entr" presetSubtype="1" fill="hold" nodeType="after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heel(1)">
                                      <p:cBhvr>
                                        <p:cTn id="44" dur="750"/>
                                        <p:tgtEl>
                                          <p:spTgt spid="3"/>
                                        </p:tgtEl>
                                      </p:cBhvr>
                                    </p:animEffect>
                                  </p:childTnLst>
                                </p:cTn>
                              </p:par>
                            </p:childTnLst>
                          </p:cTn>
                        </p:par>
                        <p:par>
                          <p:cTn id="45" fill="hold">
                            <p:stCondLst>
                              <p:cond delay="2500"/>
                            </p:stCondLst>
                            <p:childTnLst>
                              <p:par>
                                <p:cTn id="46" presetID="21" presetClass="entr" presetSubtype="1" fill="hold"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heel(1)">
                                      <p:cBhvr>
                                        <p:cTn id="48"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096000" y="2084353"/>
            <a:ext cx="5466080" cy="3957750"/>
          </a:xfrm>
          <a:prstGeom prst="rect">
            <a:avLst/>
          </a:prstGeom>
        </p:spPr>
        <p:txBody>
          <a:bodyPr wrap="square">
            <a:spAutoFit/>
          </a:bodyPr>
          <a:lstStyle/>
          <a:p>
            <a:pPr defTabSz="914400" fontAlgn="base">
              <a:lnSpc>
                <a:spcPct val="200000"/>
              </a:lnSpc>
              <a:spcBef>
                <a:spcPct val="0"/>
              </a:spcBef>
              <a:spcAft>
                <a:spcPct val="0"/>
              </a:spcAft>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在品牌传播方式的创新上除了电子商务、网络广告之外，另一个重要方式是整合营销方式。整合营销传播是在计划中对不同的沟通形式做出估计，并通过对各种分散的信息整合，最终达到明确一致的沟通。它是一种市场营销传播计划观念。</a:t>
            </a:r>
            <a:endPar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defTabSz="914400" fontAlgn="base">
              <a:lnSpc>
                <a:spcPct val="200000"/>
              </a:lnSpc>
              <a:spcBef>
                <a:spcPct val="0"/>
              </a:spcBef>
              <a:spcAft>
                <a:spcPct val="0"/>
              </a:spcAft>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这种综合运用各媒体的优势，为企业品牌的传播提供了前所未有的高度统一、强度传播、广告宣传途径，企业可以通过盘点自己的品牌优势，综合运用整合营销传播方式，达到事半功倍的良好效果。</a:t>
            </a:r>
            <a:endPar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nvGrpSpPr>
          <p:cNvPr id="3" name="组合 2"/>
          <p:cNvGrpSpPr/>
          <p:nvPr/>
        </p:nvGrpSpPr>
        <p:grpSpPr>
          <a:xfrm>
            <a:off x="5721033" y="1189878"/>
            <a:ext cx="2701607" cy="894475"/>
            <a:chOff x="874713" y="1790700"/>
            <a:chExt cx="2598312" cy="894475"/>
          </a:xfrm>
          <a:noFill/>
        </p:grpSpPr>
        <p:sp>
          <p:nvSpPr>
            <p:cNvPr id="4" name="圆角矩形 12"/>
            <p:cNvSpPr/>
            <p:nvPr/>
          </p:nvSpPr>
          <p:spPr>
            <a:xfrm>
              <a:off x="874713" y="1790700"/>
              <a:ext cx="2598312" cy="711733"/>
            </a:xfrm>
            <a:prstGeom prst="roundRect">
              <a:avLst>
                <a:gd name="adj" fmla="val 0"/>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400" b="1">
                <a:latin typeface="思源宋体" panose="02020700000000000000" pitchFamily="18" charset="-122"/>
                <a:ea typeface="思源宋体" panose="02020700000000000000" pitchFamily="18" charset="-122"/>
                <a:cs typeface="+mn-ea"/>
                <a:sym typeface="+mn-lt"/>
              </a:endParaRPr>
            </a:p>
          </p:txBody>
        </p:sp>
        <p:sp>
          <p:nvSpPr>
            <p:cNvPr id="5" name="文本框 4"/>
            <p:cNvSpPr txBox="1"/>
            <p:nvPr/>
          </p:nvSpPr>
          <p:spPr>
            <a:xfrm>
              <a:off x="1257382" y="1977289"/>
              <a:ext cx="1832972" cy="707886"/>
            </a:xfrm>
            <a:prstGeom prst="rect">
              <a:avLst/>
            </a:prstGeom>
            <a:grpFill/>
          </p:spPr>
          <p:txBody>
            <a:bodyPr wrap="square" rtlCol="0">
              <a:spAutoFit/>
            </a:bodyPr>
            <a:lstStyle/>
            <a:p>
              <a:pPr defTabSz="914400" fontAlgn="base">
                <a:spcBef>
                  <a:spcPct val="0"/>
                </a:spcBef>
                <a:spcAft>
                  <a:spcPct val="0"/>
                </a:spcAft>
                <a:defRPr/>
              </a:pPr>
              <a:r>
                <a:rPr lang="zh-CN" altLang="en-US" sz="2000" b="1"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整合营销传播</a:t>
              </a:r>
              <a:endParaRPr lang="en-US" altLang="zh-CN" sz="2000" b="1"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grpSp>
        <p:nvGrpSpPr>
          <p:cNvPr id="13" name="组合 12"/>
          <p:cNvGrpSpPr/>
          <p:nvPr/>
        </p:nvGrpSpPr>
        <p:grpSpPr>
          <a:xfrm>
            <a:off x="616121" y="627619"/>
            <a:ext cx="2232961" cy="482541"/>
            <a:chOff x="1011752" y="1007418"/>
            <a:chExt cx="2232961" cy="482541"/>
          </a:xfrm>
        </p:grpSpPr>
        <p:sp>
          <p:nvSpPr>
            <p:cNvPr id="14" name="矩形 1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02</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15" name="矩形 1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营销技巧分类</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pic>
        <p:nvPicPr>
          <p:cNvPr id="20" name="图片 19"/>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29920" y="1189878"/>
            <a:ext cx="4972050" cy="497205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0" advTm="0">
        <p:cut/>
      </p:transition>
    </mc:Choice>
    <mc:Fallback>
      <p:transition advTm="0">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p:tgtEl>
                                          <p:spTgt spid="2"/>
                                        </p:tgtEl>
                                        <p:attrNameLst>
                                          <p:attrName>ppt_y</p:attrName>
                                        </p:attrNameLst>
                                      </p:cBhvr>
                                      <p:tavLst>
                                        <p:tav tm="0">
                                          <p:val>
                                            <p:strVal val="#ppt_y+#ppt_h*1.125000"/>
                                          </p:val>
                                        </p:tav>
                                        <p:tav tm="100000">
                                          <p:val>
                                            <p:strVal val="#ppt_y"/>
                                          </p:val>
                                        </p:tav>
                                      </p:tavLst>
                                    </p:anim>
                                    <p:animEffect transition="in" filter="wipe(up)">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ppt_x"/>
                                          </p:val>
                                        </p:tav>
                                        <p:tav tm="100000">
                                          <p:val>
                                            <p:strVal val="#ppt_x"/>
                                          </p:val>
                                        </p:tav>
                                      </p:tavLst>
                                    </p:anim>
                                    <p:anim calcmode="lin" valueType="num">
                                      <p:cBhvr additive="base">
                                        <p:cTn id="2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991772" y="2853645"/>
            <a:ext cx="5072380" cy="1496060"/>
            <a:chOff x="516024" y="4459410"/>
            <a:chExt cx="2845126" cy="1496060"/>
          </a:xfrm>
        </p:grpSpPr>
        <p:sp>
          <p:nvSpPr>
            <p:cNvPr id="7" name="文本框 6"/>
            <p:cNvSpPr txBox="1"/>
            <p:nvPr/>
          </p:nvSpPr>
          <p:spPr>
            <a:xfrm>
              <a:off x="882172" y="5125525"/>
              <a:ext cx="2159489" cy="829945"/>
            </a:xfrm>
            <a:prstGeom prst="rect">
              <a:avLst/>
            </a:prstGeom>
            <a:noFill/>
          </p:spPr>
          <p:txBody>
            <a:bodyPr wrap="square" rtlCol="0">
              <a:spAutoFit/>
            </a:bodyPr>
            <a:lstStyle/>
            <a:p>
              <a:pPr algn="dist"/>
              <a:r>
                <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Search Engine Marketing</a:t>
              </a:r>
              <a:endPar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a:p>
              <a:pPr algn="dist"/>
              <a:endPar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8" name="文本框 7"/>
            <p:cNvSpPr txBox="1"/>
            <p:nvPr/>
          </p:nvSpPr>
          <p:spPr>
            <a:xfrm>
              <a:off x="516024" y="4459410"/>
              <a:ext cx="2845126" cy="829945"/>
            </a:xfrm>
            <a:prstGeom prst="rect">
              <a:avLst/>
            </a:prstGeom>
            <a:noFill/>
          </p:spPr>
          <p:txBody>
            <a:bodyPr wrap="square" rtlCol="0">
              <a:spAutoFit/>
            </a:bodyPr>
            <a:lstStyle/>
            <a:p>
              <a:pPr algn="ctr"/>
              <a:r>
                <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rPr>
                <a:t>搜索引擎营销</a:t>
              </a:r>
              <a:endPar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endParaRPr>
            </a:p>
          </p:txBody>
        </p:sp>
      </p:grpSp>
      <p:sp>
        <p:nvSpPr>
          <p:cNvPr id="2" name="文本框 1"/>
          <p:cNvSpPr txBox="1"/>
          <p:nvPr/>
        </p:nvSpPr>
        <p:spPr>
          <a:xfrm rot="20460000">
            <a:off x="3307715" y="1594485"/>
            <a:ext cx="1003300" cy="2214880"/>
          </a:xfrm>
          <a:prstGeom prst="rect">
            <a:avLst/>
          </a:prstGeom>
          <a:noFill/>
        </p:spPr>
        <p:txBody>
          <a:bodyPr wrap="square" rtlCol="0">
            <a:spAutoFit/>
          </a:bodyPr>
          <a:lstStyle/>
          <a:p>
            <a:r>
              <a:rPr lang="en-US" altLang="zh-CN" sz="13800">
                <a:solidFill>
                  <a:srgbClr val="FFDD25"/>
                </a:solidFill>
                <a:latin typeface="汉仪铸字超然体W" panose="00020600040101010101" pitchFamily="18" charset="-122"/>
                <a:ea typeface="汉仪铸字超然体W" panose="00020600040101010101" pitchFamily="18" charset="-122"/>
              </a:rPr>
              <a:t>5</a:t>
            </a:r>
            <a:endParaRPr lang="en-US" altLang="zh-CN" sz="13800">
              <a:solidFill>
                <a:srgbClr val="FFDD25"/>
              </a:solidFill>
              <a:latin typeface="汉仪铸字超然体W" panose="00020600040101010101" pitchFamily="18" charset="-122"/>
              <a:ea typeface="汉仪铸字超然体W" panose="00020600040101010101" pitchFamily="18" charset="-122"/>
            </a:endParaRPr>
          </a:p>
        </p:txBody>
      </p:sp>
      <p:pic>
        <p:nvPicPr>
          <p:cNvPr id="11" name="图片 10"/>
          <p:cNvPicPr>
            <a:picLocks noChangeAspect="1"/>
          </p:cNvPicPr>
          <p:nvPr>
            <p:custDataLst>
              <p:tags r:id="rId1"/>
            </p:custDataLst>
          </p:nvPr>
        </p:nvPicPr>
        <p:blipFill rotWithShape="1">
          <a:blip r:embed="rId2">
            <a:extLst>
              <a:ext uri="{28A0092B-C50C-407E-A947-70E740481C1C}">
                <a14:useLocalDpi xmlns:a14="http://schemas.microsoft.com/office/drawing/2010/main" val="0"/>
              </a:ext>
            </a:extLst>
          </a:blip>
          <a:srcRect t="62207" r="74483" b="22842"/>
          <a:stretch>
            <a:fillRect/>
          </a:stretch>
        </p:blipFill>
        <p:spPr>
          <a:xfrm rot="16200000">
            <a:off x="132715" y="3534410"/>
            <a:ext cx="3180715" cy="2795905"/>
          </a:xfrm>
          <a:prstGeom prst="rect">
            <a:avLst/>
          </a:prstGeom>
        </p:spPr>
      </p:pic>
      <p:pic>
        <p:nvPicPr>
          <p:cNvPr id="3" name="图片 2"/>
          <p:cNvPicPr>
            <a:picLocks noChangeAspect="1"/>
          </p:cNvPicPr>
          <p:nvPr>
            <p:custDataLst>
              <p:tags r:id="rId3"/>
            </p:custDataLst>
          </p:nvPr>
        </p:nvPicPr>
        <p:blipFill rotWithShape="1">
          <a:blip r:embed="rId2">
            <a:extLst>
              <a:ext uri="{28A0092B-C50C-407E-A947-70E740481C1C}">
                <a14:useLocalDpi xmlns:a14="http://schemas.microsoft.com/office/drawing/2010/main" val="0"/>
              </a:ext>
            </a:extLst>
          </a:blip>
          <a:srcRect t="62621" r="74483" b="22842"/>
          <a:stretch>
            <a:fillRect/>
          </a:stretch>
        </p:blipFill>
        <p:spPr>
          <a:xfrm rot="5400000">
            <a:off x="8808085" y="570230"/>
            <a:ext cx="3180715" cy="2718435"/>
          </a:xfrm>
          <a:prstGeom prst="rect">
            <a:avLst/>
          </a:prstGeom>
        </p:spPr>
      </p:pic>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10"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8682152" y="2414363"/>
            <a:ext cx="1796558" cy="338554"/>
          </a:xfrm>
          <a:prstGeom prst="rect">
            <a:avLst/>
          </a:prstGeom>
        </p:spPr>
        <p:txBody>
          <a:bodyPr wrap="square">
            <a:spAutoFit/>
          </a:bodyPr>
          <a:lstStyle/>
          <a:p>
            <a:pPr algn="ctr" defTabSz="914400" fontAlgn="base">
              <a:spcBef>
                <a:spcPct val="0"/>
              </a:spcBef>
              <a:spcAft>
                <a:spcPct val="0"/>
              </a:spcAft>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长尾关键词</a:t>
            </a:r>
            <a:endParaRPr lang="en-US" altLang="zh-CN"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2" name="矩形 11"/>
          <p:cNvSpPr/>
          <p:nvPr/>
        </p:nvSpPr>
        <p:spPr>
          <a:xfrm>
            <a:off x="8690051" y="3825786"/>
            <a:ext cx="1796558" cy="338554"/>
          </a:xfrm>
          <a:prstGeom prst="rect">
            <a:avLst/>
          </a:prstGeom>
        </p:spPr>
        <p:txBody>
          <a:bodyPr wrap="square">
            <a:spAutoFit/>
          </a:bodyPr>
          <a:lstStyle/>
          <a:p>
            <a:pPr algn="ctr" defTabSz="914400" fontAlgn="base">
              <a:spcBef>
                <a:spcPct val="0"/>
              </a:spcBef>
              <a:spcAft>
                <a:spcPct val="0"/>
              </a:spcAft>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搜索引擎捕捉</a:t>
            </a:r>
            <a:endParaRPr lang="en-US" altLang="zh-CN"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0" name="矩形 9"/>
          <p:cNvSpPr/>
          <p:nvPr/>
        </p:nvSpPr>
        <p:spPr>
          <a:xfrm>
            <a:off x="8690051" y="5271299"/>
            <a:ext cx="1796558" cy="338554"/>
          </a:xfrm>
          <a:prstGeom prst="rect">
            <a:avLst/>
          </a:prstGeom>
        </p:spPr>
        <p:txBody>
          <a:bodyPr wrap="square">
            <a:spAutoFit/>
          </a:bodyPr>
          <a:lstStyle/>
          <a:p>
            <a:pPr algn="ctr" defTabSz="914400" fontAlgn="base">
              <a:spcBef>
                <a:spcPct val="0"/>
              </a:spcBef>
              <a:spcAft>
                <a:spcPct val="0"/>
              </a:spcAft>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达到营销目的</a:t>
            </a:r>
            <a:endParaRPr lang="en-US" altLang="zh-CN"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5" name="矩形 14"/>
          <p:cNvSpPr/>
          <p:nvPr/>
        </p:nvSpPr>
        <p:spPr>
          <a:xfrm>
            <a:off x="856219" y="2076835"/>
            <a:ext cx="5202978" cy="1352165"/>
          </a:xfrm>
          <a:prstGeom prst="rect">
            <a:avLst/>
          </a:prstGeom>
        </p:spPr>
        <p:txBody>
          <a:bodyPr wrap="square">
            <a:spAutoFit/>
          </a:bodyPr>
          <a:lstStyle/>
          <a:p>
            <a:pPr defTabSz="914400" fontAlgn="base">
              <a:lnSpc>
                <a:spcPct val="150000"/>
              </a:lnSpc>
              <a:spcBef>
                <a:spcPct val="0"/>
              </a:spcBef>
              <a:spcAft>
                <a:spcPct val="0"/>
              </a:spcAft>
              <a:defRPr/>
            </a:pPr>
            <a:r>
              <a:rPr lang="en-GB"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SEO</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的主要工作通过了解各类搜索引擎如何抓取互联网页面、如何进行索引如何确定对某一特定关键词的搜索结果排名等技术，来对网页进行相关的优化，使其提高搜索引擎排名，从而提高网站访问量，最终提升网站销售能力或宣传能力的技术。</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nvGrpSpPr>
          <p:cNvPr id="16" name="组合 15"/>
          <p:cNvGrpSpPr/>
          <p:nvPr/>
        </p:nvGrpSpPr>
        <p:grpSpPr>
          <a:xfrm>
            <a:off x="651753" y="854221"/>
            <a:ext cx="2232961" cy="482541"/>
            <a:chOff x="1011752" y="1007418"/>
            <a:chExt cx="2232961" cy="482541"/>
          </a:xfrm>
        </p:grpSpPr>
        <p:sp>
          <p:nvSpPr>
            <p:cNvPr id="17" name="矩形 16"/>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01</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18" name="矩形 17"/>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搜索引擎营销</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
        <p:nvSpPr>
          <p:cNvPr id="19" name="箭头3"/>
          <p:cNvSpPr/>
          <p:nvPr/>
        </p:nvSpPr>
        <p:spPr bwMode="gray">
          <a:xfrm flipV="1">
            <a:off x="7057923" y="3806193"/>
            <a:ext cx="1607933" cy="1875991"/>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20" name="箭头2"/>
          <p:cNvSpPr/>
          <p:nvPr/>
        </p:nvSpPr>
        <p:spPr bwMode="gray">
          <a:xfrm rot="16200000">
            <a:off x="7481707" y="3115643"/>
            <a:ext cx="477727" cy="1911251"/>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21" name="箭头1"/>
          <p:cNvSpPr/>
          <p:nvPr/>
        </p:nvSpPr>
        <p:spPr bwMode="gray">
          <a:xfrm>
            <a:off x="7047582" y="2362150"/>
            <a:ext cx="1607933" cy="1875991"/>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913765">
              <a:defRPr/>
            </a:pPr>
            <a:endParaRPr lang="zh-CN" altLang="en-US">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22" name="Oval 19"/>
          <p:cNvSpPr>
            <a:spLocks noChangeArrowheads="1"/>
          </p:cNvSpPr>
          <p:nvPr/>
        </p:nvSpPr>
        <p:spPr bwMode="auto">
          <a:xfrm>
            <a:off x="6531429" y="3302412"/>
            <a:ext cx="1438730" cy="1439667"/>
          </a:xfrm>
          <a:prstGeom prst="roundRect">
            <a:avLst/>
          </a:prstGeom>
          <a:solidFill>
            <a:schemeClr val="accent4">
              <a:lumMod val="20000"/>
              <a:lumOff val="80000"/>
            </a:schemeClr>
          </a:solidFill>
          <a:ln w="3175" cap="flat" cmpd="sng" algn="ctr">
            <a:noFill/>
            <a:prstDash val="solid"/>
          </a:ln>
          <a:effectLst>
            <a:outerShdw blurRad="50800" dist="38100" dir="2700000" algn="tl" rotWithShape="0">
              <a:prstClr val="black">
                <a:alpha val="40000"/>
              </a:prstClr>
            </a:outerShdw>
          </a:effectLst>
        </p:spPr>
        <p:txBody>
          <a:bodyPr lIns="125971" rIns="125971" bIns="179958" anchor="ctr"/>
          <a:lstStyle/>
          <a:p>
            <a:pPr algn="ctr" fontAlgn="base">
              <a:spcBef>
                <a:spcPct val="0"/>
              </a:spcBef>
              <a:spcAft>
                <a:spcPct val="0"/>
              </a:spcAft>
              <a:defRPr/>
            </a:pPr>
            <a:r>
              <a:rPr lang="en-GB" altLang="zh-CN" b="1"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SEO</a:t>
            </a:r>
            <a:endParaRPr lang="en-GB" altLang="zh-CN" b="1"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搜索引擎优化</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pic>
        <p:nvPicPr>
          <p:cNvPr id="24" name="图片 2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82729" y="3429000"/>
            <a:ext cx="4051349" cy="3222011"/>
          </a:xfrm>
          <a:prstGeom prst="rect">
            <a:avLst/>
          </a:prstGeom>
        </p:spPr>
      </p:pic>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p:tgtEl>
                                          <p:spTgt spid="15"/>
                                        </p:tgtEl>
                                        <p:attrNameLst>
                                          <p:attrName>ppt_y</p:attrName>
                                        </p:attrNameLst>
                                      </p:cBhvr>
                                      <p:tavLst>
                                        <p:tav tm="0">
                                          <p:val>
                                            <p:strVal val="#ppt_y+#ppt_h*1.125000"/>
                                          </p:val>
                                        </p:tav>
                                        <p:tav tm="100000">
                                          <p:val>
                                            <p:strVal val="#ppt_y"/>
                                          </p:val>
                                        </p:tav>
                                      </p:tavLst>
                                    </p:anim>
                                    <p:animEffect transition="in" filter="wipe(up)">
                                      <p:cBhvr>
                                        <p:cTn id="14" dur="500"/>
                                        <p:tgtEl>
                                          <p:spTgt spid="15"/>
                                        </p:tgtEl>
                                      </p:cBhvr>
                                    </p:animEffect>
                                  </p:childTnLst>
                                </p:cTn>
                              </p:par>
                            </p:childTnLst>
                          </p:cTn>
                        </p:par>
                        <p:par>
                          <p:cTn id="15" fill="hold">
                            <p:stCondLst>
                              <p:cond delay="500"/>
                            </p:stCondLst>
                            <p:childTnLst>
                              <p:par>
                                <p:cTn id="16" presetID="21" presetClass="entr" presetSubtype="1"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heel(1)">
                                      <p:cBhvr>
                                        <p:cTn id="18" dur="500"/>
                                        <p:tgtEl>
                                          <p:spTgt spid="22"/>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500"/>
                                        <p:tgtEl>
                                          <p:spTgt spid="2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left)">
                                      <p:cBhvr>
                                        <p:cTn id="25" dur="500"/>
                                        <p:tgtEl>
                                          <p:spTgt spid="20"/>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p:cTn id="38" dur="500" fill="hold"/>
                                        <p:tgtEl>
                                          <p:spTgt spid="12"/>
                                        </p:tgtEl>
                                        <p:attrNameLst>
                                          <p:attrName>ppt_w</p:attrName>
                                        </p:attrNameLst>
                                      </p:cBhvr>
                                      <p:tavLst>
                                        <p:tav tm="0">
                                          <p:val>
                                            <p:fltVal val="0"/>
                                          </p:val>
                                        </p:tav>
                                        <p:tav tm="100000">
                                          <p:val>
                                            <p:strVal val="#ppt_w"/>
                                          </p:val>
                                        </p:tav>
                                      </p:tavLst>
                                    </p:anim>
                                    <p:anim calcmode="lin" valueType="num">
                                      <p:cBhvr>
                                        <p:cTn id="39" dur="500" fill="hold"/>
                                        <p:tgtEl>
                                          <p:spTgt spid="12"/>
                                        </p:tgtEl>
                                        <p:attrNameLst>
                                          <p:attrName>ppt_h</p:attrName>
                                        </p:attrNameLst>
                                      </p:cBhvr>
                                      <p:tavLst>
                                        <p:tav tm="0">
                                          <p:val>
                                            <p:fltVal val="0"/>
                                          </p:val>
                                        </p:tav>
                                        <p:tav tm="100000">
                                          <p:val>
                                            <p:strVal val="#ppt_h"/>
                                          </p:val>
                                        </p:tav>
                                      </p:tavLst>
                                    </p:anim>
                                    <p:animEffect transition="in" filter="fade">
                                      <p:cBhvr>
                                        <p:cTn id="40" dur="500"/>
                                        <p:tgtEl>
                                          <p:spTgt spid="12"/>
                                        </p:tgtEl>
                                      </p:cBhvr>
                                    </p:animEffect>
                                  </p:childTnLst>
                                </p:cTn>
                              </p:par>
                            </p:childTnLst>
                          </p:cTn>
                        </p:par>
                        <p:par>
                          <p:cTn id="41" fill="hold">
                            <p:stCondLst>
                              <p:cond delay="2500"/>
                            </p:stCondLst>
                            <p:childTnLst>
                              <p:par>
                                <p:cTn id="42" presetID="53" presetClass="entr" presetSubtype="16" fill="hold" grpId="0" nodeType="after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p:cTn id="44" dur="500" fill="hold"/>
                                        <p:tgtEl>
                                          <p:spTgt spid="10"/>
                                        </p:tgtEl>
                                        <p:attrNameLst>
                                          <p:attrName>ppt_w</p:attrName>
                                        </p:attrNameLst>
                                      </p:cBhvr>
                                      <p:tavLst>
                                        <p:tav tm="0">
                                          <p:val>
                                            <p:fltVal val="0"/>
                                          </p:val>
                                        </p:tav>
                                        <p:tav tm="100000">
                                          <p:val>
                                            <p:strVal val="#ppt_w"/>
                                          </p:val>
                                        </p:tav>
                                      </p:tavLst>
                                    </p:anim>
                                    <p:anim calcmode="lin" valueType="num">
                                      <p:cBhvr>
                                        <p:cTn id="45" dur="500" fill="hold"/>
                                        <p:tgtEl>
                                          <p:spTgt spid="10"/>
                                        </p:tgtEl>
                                        <p:attrNameLst>
                                          <p:attrName>ppt_h</p:attrName>
                                        </p:attrNameLst>
                                      </p:cBhvr>
                                      <p:tavLst>
                                        <p:tav tm="0">
                                          <p:val>
                                            <p:fltVal val="0"/>
                                          </p:val>
                                        </p:tav>
                                        <p:tav tm="100000">
                                          <p:val>
                                            <p:strVal val="#ppt_h"/>
                                          </p:val>
                                        </p:tav>
                                      </p:tavLst>
                                    </p:anim>
                                    <p:animEffect transition="in" filter="fade">
                                      <p:cBhvr>
                                        <p:cTn id="46" dur="500"/>
                                        <p:tgtEl>
                                          <p:spTgt spid="10"/>
                                        </p:tgtEl>
                                      </p:cBhvr>
                                    </p:animEffect>
                                  </p:childTnLst>
                                </p:cTn>
                              </p:par>
                              <p:par>
                                <p:cTn id="47" presetID="2" presetClass="entr" presetSubtype="4"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P spid="10" grpId="0"/>
      <p:bldP spid="15" grpId="0"/>
      <p:bldP spid="19" grpId="0" bldLvl="0" animBg="1"/>
      <p:bldP spid="20" grpId="0" bldLvl="0" animBg="1"/>
      <p:bldP spid="21" grpId="0" bldLvl="0" animBg="1"/>
      <p:bldP spid="22"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313824" y="771015"/>
            <a:ext cx="2233955" cy="830997"/>
          </a:xfrm>
          <a:prstGeom prst="rect">
            <a:avLst/>
          </a:prstGeom>
          <a:noFill/>
        </p:spPr>
        <p:txBody>
          <a:bodyPr wrap="square" rtlCol="0">
            <a:spAutoFit/>
          </a:bodyPr>
          <a:lstStyle/>
          <a:p>
            <a:r>
              <a:rPr kumimoji="1" lang="zh-CN" altLang="en-US" sz="4800" b="1" dirty="0">
                <a:solidFill>
                  <a:schemeClr val="tx1">
                    <a:lumMod val="75000"/>
                    <a:lumOff val="2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rPr>
              <a:t>目 录</a:t>
            </a:r>
            <a:endParaRPr kumimoji="1" lang="zh-CN" altLang="en-US" sz="4800" b="1" dirty="0">
              <a:solidFill>
                <a:schemeClr val="tx1">
                  <a:lumMod val="75000"/>
                  <a:lumOff val="2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endParaRPr>
          </a:p>
        </p:txBody>
      </p:sp>
      <p:grpSp>
        <p:nvGrpSpPr>
          <p:cNvPr id="43" name="组合 42"/>
          <p:cNvGrpSpPr/>
          <p:nvPr/>
        </p:nvGrpSpPr>
        <p:grpSpPr>
          <a:xfrm>
            <a:off x="1451749" y="2112032"/>
            <a:ext cx="2645093" cy="1441298"/>
            <a:chOff x="1451749" y="2112032"/>
            <a:chExt cx="2645093" cy="1441298"/>
          </a:xfrm>
        </p:grpSpPr>
        <p:sp>
          <p:nvSpPr>
            <p:cNvPr id="8" name="圆角矩形 11"/>
            <p:cNvSpPr/>
            <p:nvPr/>
          </p:nvSpPr>
          <p:spPr>
            <a:xfrm>
              <a:off x="1451749" y="2334814"/>
              <a:ext cx="2645093" cy="1218516"/>
            </a:xfrm>
            <a:prstGeom prst="roundRect">
              <a:avLst>
                <a:gd name="adj" fmla="val 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9" name="圆角矩形 22"/>
            <p:cNvSpPr/>
            <p:nvPr/>
          </p:nvSpPr>
          <p:spPr>
            <a:xfrm>
              <a:off x="2514957" y="2112032"/>
              <a:ext cx="518676" cy="487777"/>
            </a:xfrm>
            <a:prstGeom prst="roundRect">
              <a:avLst>
                <a:gd name="adj" fmla="val 0"/>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1</a:t>
              </a:r>
              <a:endParaRPr kumimoji="1" lang="zh-CN" altLang="en-US"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10" name="组合 9"/>
          <p:cNvGrpSpPr/>
          <p:nvPr/>
        </p:nvGrpSpPr>
        <p:grpSpPr>
          <a:xfrm>
            <a:off x="1525597" y="2608301"/>
            <a:ext cx="2460986" cy="646331"/>
            <a:chOff x="1081722" y="4424674"/>
            <a:chExt cx="2460986" cy="646331"/>
          </a:xfrm>
        </p:grpSpPr>
        <p:sp>
          <p:nvSpPr>
            <p:cNvPr id="11" name="文本框 10"/>
            <p:cNvSpPr txBox="1"/>
            <p:nvPr/>
          </p:nvSpPr>
          <p:spPr>
            <a:xfrm>
              <a:off x="1081722" y="4763228"/>
              <a:ext cx="2460986" cy="307777"/>
            </a:xfrm>
            <a:prstGeom prst="rect">
              <a:avLst/>
            </a:prstGeom>
            <a:noFill/>
          </p:spPr>
          <p:txBody>
            <a:bodyPr wrap="square" rtlCol="0">
              <a:spAutoFit/>
            </a:bodyPr>
            <a:lstStyle/>
            <a:p>
              <a:pPr algn="ctr"/>
              <a:r>
                <a:rPr kumimoji="1" lang="en-US" altLang="zh-CN"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Background</a:t>
              </a:r>
              <a:endParaRPr kumimoji="1" lang="zh-CN" altLang="en-US"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2" name="文本框 11"/>
            <p:cNvSpPr txBox="1"/>
            <p:nvPr/>
          </p:nvSpPr>
          <p:spPr>
            <a:xfrm>
              <a:off x="1081722" y="4424674"/>
              <a:ext cx="2460986" cy="338554"/>
            </a:xfrm>
            <a:prstGeom prst="rect">
              <a:avLst/>
            </a:prstGeom>
            <a:noFill/>
          </p:spPr>
          <p:txBody>
            <a:bodyPr wrap="square" rtlCol="0">
              <a:spAutoFit/>
            </a:bodyPr>
            <a:lstStyle/>
            <a:p>
              <a:pPr algn="ctr"/>
              <a:r>
                <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产生背景</a:t>
              </a:r>
              <a:endPar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44" name="组合 43"/>
          <p:cNvGrpSpPr/>
          <p:nvPr/>
        </p:nvGrpSpPr>
        <p:grpSpPr>
          <a:xfrm>
            <a:off x="4773453" y="2022157"/>
            <a:ext cx="2645093" cy="1526293"/>
            <a:chOff x="4773453" y="2022157"/>
            <a:chExt cx="2645093" cy="1526293"/>
          </a:xfrm>
        </p:grpSpPr>
        <p:sp>
          <p:nvSpPr>
            <p:cNvPr id="14" name="圆角矩形 28"/>
            <p:cNvSpPr/>
            <p:nvPr/>
          </p:nvSpPr>
          <p:spPr>
            <a:xfrm>
              <a:off x="4773453" y="2329934"/>
              <a:ext cx="2645093" cy="1218516"/>
            </a:xfrm>
            <a:prstGeom prst="roundRect">
              <a:avLst>
                <a:gd name="adj" fmla="val 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5" name="圆角矩形 29"/>
            <p:cNvSpPr/>
            <p:nvPr/>
          </p:nvSpPr>
          <p:spPr>
            <a:xfrm>
              <a:off x="5836661" y="2022157"/>
              <a:ext cx="518676" cy="518676"/>
            </a:xfrm>
            <a:prstGeom prst="roundRect">
              <a:avLst>
                <a:gd name="adj" fmla="val 0"/>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2</a:t>
              </a:r>
              <a:endParaRPr kumimoji="1" lang="zh-CN" altLang="en-US"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16" name="组合 15"/>
          <p:cNvGrpSpPr/>
          <p:nvPr/>
        </p:nvGrpSpPr>
        <p:grpSpPr>
          <a:xfrm>
            <a:off x="4847764" y="2637948"/>
            <a:ext cx="2460986" cy="646331"/>
            <a:chOff x="1081722" y="4424674"/>
            <a:chExt cx="2460986" cy="646331"/>
          </a:xfrm>
        </p:grpSpPr>
        <p:sp>
          <p:nvSpPr>
            <p:cNvPr id="17" name="文本框 16"/>
            <p:cNvSpPr txBox="1"/>
            <p:nvPr/>
          </p:nvSpPr>
          <p:spPr>
            <a:xfrm>
              <a:off x="1081722" y="4763228"/>
              <a:ext cx="2460986" cy="307777"/>
            </a:xfrm>
            <a:prstGeom prst="rect">
              <a:avLst/>
            </a:prstGeom>
            <a:noFill/>
          </p:spPr>
          <p:txBody>
            <a:bodyPr wrap="square" rtlCol="0">
              <a:spAutoFit/>
            </a:bodyPr>
            <a:lstStyle/>
            <a:p>
              <a:pPr algn="ctr"/>
              <a:r>
                <a:rPr kumimoji="1" lang="en-US" altLang="zh-CN"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Five Options</a:t>
              </a:r>
              <a:endParaRPr kumimoji="1" lang="zh-CN" altLang="en-US"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8" name="文本框 17"/>
            <p:cNvSpPr txBox="1"/>
            <p:nvPr/>
          </p:nvSpPr>
          <p:spPr>
            <a:xfrm>
              <a:off x="1081722" y="4424674"/>
              <a:ext cx="2460986" cy="338554"/>
            </a:xfrm>
            <a:prstGeom prst="rect">
              <a:avLst/>
            </a:prstGeom>
            <a:noFill/>
          </p:spPr>
          <p:txBody>
            <a:bodyPr wrap="square" rtlCol="0">
              <a:spAutoFit/>
            </a:bodyPr>
            <a:lstStyle/>
            <a:p>
              <a:pPr algn="ctr"/>
              <a:r>
                <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营销推广五方案</a:t>
              </a:r>
              <a:endPar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45" name="组合 44"/>
          <p:cNvGrpSpPr/>
          <p:nvPr/>
        </p:nvGrpSpPr>
        <p:grpSpPr>
          <a:xfrm>
            <a:off x="8095153" y="2003624"/>
            <a:ext cx="2645093" cy="1582136"/>
            <a:chOff x="8095153" y="2003624"/>
            <a:chExt cx="2645093" cy="1582136"/>
          </a:xfrm>
        </p:grpSpPr>
        <p:sp>
          <p:nvSpPr>
            <p:cNvPr id="20" name="圆角矩形 34"/>
            <p:cNvSpPr/>
            <p:nvPr/>
          </p:nvSpPr>
          <p:spPr>
            <a:xfrm>
              <a:off x="8095153" y="2367244"/>
              <a:ext cx="2645093" cy="1218516"/>
            </a:xfrm>
            <a:prstGeom prst="roundRect">
              <a:avLst>
                <a:gd name="adj" fmla="val 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21" name="圆角矩形 35"/>
            <p:cNvSpPr/>
            <p:nvPr/>
          </p:nvSpPr>
          <p:spPr>
            <a:xfrm>
              <a:off x="9107966" y="2003624"/>
              <a:ext cx="518676" cy="518676"/>
            </a:xfrm>
            <a:prstGeom prst="roundRect">
              <a:avLst>
                <a:gd name="adj" fmla="val 0"/>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3</a:t>
              </a:r>
              <a:endParaRPr kumimoji="1" lang="zh-CN" altLang="en-US"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22" name="组合 21"/>
          <p:cNvGrpSpPr/>
          <p:nvPr/>
        </p:nvGrpSpPr>
        <p:grpSpPr>
          <a:xfrm>
            <a:off x="8095153" y="2649724"/>
            <a:ext cx="2460986" cy="646331"/>
            <a:chOff x="1081722" y="4424674"/>
            <a:chExt cx="2460986" cy="646331"/>
          </a:xfrm>
        </p:grpSpPr>
        <p:sp>
          <p:nvSpPr>
            <p:cNvPr id="23" name="文本框 22"/>
            <p:cNvSpPr txBox="1"/>
            <p:nvPr/>
          </p:nvSpPr>
          <p:spPr>
            <a:xfrm>
              <a:off x="1081722" y="4763228"/>
              <a:ext cx="2460986" cy="307777"/>
            </a:xfrm>
            <a:prstGeom prst="rect">
              <a:avLst/>
            </a:prstGeom>
            <a:noFill/>
          </p:spPr>
          <p:txBody>
            <a:bodyPr wrap="square" rtlCol="0">
              <a:spAutoFit/>
            </a:bodyPr>
            <a:lstStyle/>
            <a:p>
              <a:pPr algn="ctr"/>
              <a:r>
                <a:rPr kumimoji="1" lang="en-US" altLang="zh-CN"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Four Steps</a:t>
              </a:r>
              <a:endParaRPr kumimoji="1" lang="zh-CN" altLang="en-US"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24" name="文本框 23"/>
            <p:cNvSpPr txBox="1"/>
            <p:nvPr/>
          </p:nvSpPr>
          <p:spPr>
            <a:xfrm>
              <a:off x="1081722" y="4424674"/>
              <a:ext cx="2460986" cy="338554"/>
            </a:xfrm>
            <a:prstGeom prst="rect">
              <a:avLst/>
            </a:prstGeom>
            <a:noFill/>
          </p:spPr>
          <p:txBody>
            <a:bodyPr wrap="square" rtlCol="0">
              <a:spAutoFit/>
            </a:bodyPr>
            <a:lstStyle/>
            <a:p>
              <a:pPr algn="ctr"/>
              <a:r>
                <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营销推广四步骤</a:t>
              </a:r>
              <a:endPar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46" name="组合 45"/>
          <p:cNvGrpSpPr/>
          <p:nvPr/>
        </p:nvGrpSpPr>
        <p:grpSpPr>
          <a:xfrm>
            <a:off x="1451750" y="4016780"/>
            <a:ext cx="2645093" cy="1572317"/>
            <a:chOff x="1451750" y="4016780"/>
            <a:chExt cx="2645093" cy="1572317"/>
          </a:xfrm>
        </p:grpSpPr>
        <p:sp>
          <p:nvSpPr>
            <p:cNvPr id="26" name="圆角矩形 40"/>
            <p:cNvSpPr/>
            <p:nvPr/>
          </p:nvSpPr>
          <p:spPr>
            <a:xfrm>
              <a:off x="1451750" y="4370581"/>
              <a:ext cx="2645093" cy="1218516"/>
            </a:xfrm>
            <a:prstGeom prst="roundRect">
              <a:avLst>
                <a:gd name="adj" fmla="val 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27" name="圆角矩形 41"/>
            <p:cNvSpPr/>
            <p:nvPr/>
          </p:nvSpPr>
          <p:spPr>
            <a:xfrm>
              <a:off x="2514957" y="4016780"/>
              <a:ext cx="518676" cy="518676"/>
            </a:xfrm>
            <a:prstGeom prst="roundRect">
              <a:avLst>
                <a:gd name="adj" fmla="val 0"/>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4</a:t>
              </a:r>
              <a:endParaRPr kumimoji="1" lang="zh-CN" altLang="en-US"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28" name="组合 27"/>
          <p:cNvGrpSpPr/>
          <p:nvPr/>
        </p:nvGrpSpPr>
        <p:grpSpPr>
          <a:xfrm>
            <a:off x="1451074" y="4684743"/>
            <a:ext cx="2488247" cy="612114"/>
            <a:chOff x="1081722" y="4424674"/>
            <a:chExt cx="2488247" cy="612114"/>
          </a:xfrm>
        </p:grpSpPr>
        <p:sp>
          <p:nvSpPr>
            <p:cNvPr id="29" name="文本框 28"/>
            <p:cNvSpPr txBox="1"/>
            <p:nvPr/>
          </p:nvSpPr>
          <p:spPr>
            <a:xfrm>
              <a:off x="1108983" y="4729011"/>
              <a:ext cx="2460986" cy="307777"/>
            </a:xfrm>
            <a:prstGeom prst="rect">
              <a:avLst/>
            </a:prstGeom>
            <a:noFill/>
          </p:spPr>
          <p:txBody>
            <a:bodyPr wrap="square" rtlCol="0">
              <a:spAutoFit/>
            </a:bodyPr>
            <a:lstStyle/>
            <a:p>
              <a:pPr algn="ctr"/>
              <a:r>
                <a:rPr kumimoji="1" lang="en-US" altLang="zh-CN"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Marketing Tips Category</a:t>
              </a:r>
              <a:endParaRPr kumimoji="1" lang="zh-CN" altLang="en-US"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30" name="文本框 29"/>
            <p:cNvSpPr txBox="1"/>
            <p:nvPr/>
          </p:nvSpPr>
          <p:spPr>
            <a:xfrm>
              <a:off x="1081722" y="4424674"/>
              <a:ext cx="2460986" cy="338554"/>
            </a:xfrm>
            <a:prstGeom prst="rect">
              <a:avLst/>
            </a:prstGeom>
            <a:noFill/>
          </p:spPr>
          <p:txBody>
            <a:bodyPr wrap="square" rtlCol="0">
              <a:spAutoFit/>
            </a:bodyPr>
            <a:lstStyle/>
            <a:p>
              <a:pPr algn="ctr"/>
              <a:r>
                <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营销技巧分类</a:t>
              </a:r>
              <a:endPar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47" name="组合 46"/>
          <p:cNvGrpSpPr/>
          <p:nvPr/>
        </p:nvGrpSpPr>
        <p:grpSpPr>
          <a:xfrm>
            <a:off x="4773453" y="4015350"/>
            <a:ext cx="2645093" cy="1611348"/>
            <a:chOff x="4773453" y="4015350"/>
            <a:chExt cx="2645093" cy="1611348"/>
          </a:xfrm>
        </p:grpSpPr>
        <p:sp>
          <p:nvSpPr>
            <p:cNvPr id="32" name="圆角矩形 46"/>
            <p:cNvSpPr/>
            <p:nvPr/>
          </p:nvSpPr>
          <p:spPr>
            <a:xfrm>
              <a:off x="4773453" y="4408182"/>
              <a:ext cx="2645093" cy="1218516"/>
            </a:xfrm>
            <a:prstGeom prst="roundRect">
              <a:avLst>
                <a:gd name="adj" fmla="val 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33" name="圆角矩形 47"/>
            <p:cNvSpPr/>
            <p:nvPr/>
          </p:nvSpPr>
          <p:spPr>
            <a:xfrm>
              <a:off x="5836660" y="4015350"/>
              <a:ext cx="518676" cy="518676"/>
            </a:xfrm>
            <a:prstGeom prst="roundRect">
              <a:avLst>
                <a:gd name="adj" fmla="val 0"/>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5</a:t>
              </a:r>
              <a:endParaRPr kumimoji="1" lang="zh-CN" altLang="en-US"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34" name="组合 33"/>
          <p:cNvGrpSpPr/>
          <p:nvPr/>
        </p:nvGrpSpPr>
        <p:grpSpPr>
          <a:xfrm>
            <a:off x="4824025" y="4683313"/>
            <a:ext cx="2460986" cy="646331"/>
            <a:chOff x="1081722" y="4424674"/>
            <a:chExt cx="2460986" cy="646331"/>
          </a:xfrm>
        </p:grpSpPr>
        <p:sp>
          <p:nvSpPr>
            <p:cNvPr id="35" name="文本框 34"/>
            <p:cNvSpPr txBox="1"/>
            <p:nvPr/>
          </p:nvSpPr>
          <p:spPr>
            <a:xfrm>
              <a:off x="1081722" y="4763228"/>
              <a:ext cx="2460986" cy="307777"/>
            </a:xfrm>
            <a:prstGeom prst="rect">
              <a:avLst/>
            </a:prstGeom>
            <a:noFill/>
          </p:spPr>
          <p:txBody>
            <a:bodyPr wrap="square" rtlCol="0">
              <a:spAutoFit/>
            </a:bodyPr>
            <a:lstStyle/>
            <a:p>
              <a:pPr algn="ctr"/>
              <a:r>
                <a:rPr kumimoji="1" lang="en-US" altLang="zh-CN"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Search Engine Marketing</a:t>
              </a:r>
              <a:endParaRPr kumimoji="1" lang="zh-CN" altLang="en-US"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36" name="文本框 35"/>
            <p:cNvSpPr txBox="1"/>
            <p:nvPr/>
          </p:nvSpPr>
          <p:spPr>
            <a:xfrm>
              <a:off x="1081722" y="4424674"/>
              <a:ext cx="2460986" cy="338554"/>
            </a:xfrm>
            <a:prstGeom prst="rect">
              <a:avLst/>
            </a:prstGeom>
            <a:noFill/>
          </p:spPr>
          <p:txBody>
            <a:bodyPr wrap="square" rtlCol="0">
              <a:spAutoFit/>
            </a:bodyPr>
            <a:lstStyle/>
            <a:p>
              <a:pPr algn="ctr"/>
              <a:r>
                <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搜索引擎营销</a:t>
              </a:r>
              <a:endPar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48" name="组合 47"/>
          <p:cNvGrpSpPr/>
          <p:nvPr/>
        </p:nvGrpSpPr>
        <p:grpSpPr>
          <a:xfrm>
            <a:off x="8095152" y="3995665"/>
            <a:ext cx="2645093" cy="1620377"/>
            <a:chOff x="8095152" y="3995665"/>
            <a:chExt cx="2645093" cy="1620377"/>
          </a:xfrm>
        </p:grpSpPr>
        <p:sp>
          <p:nvSpPr>
            <p:cNvPr id="38" name="圆角矩形 52"/>
            <p:cNvSpPr/>
            <p:nvPr/>
          </p:nvSpPr>
          <p:spPr>
            <a:xfrm>
              <a:off x="8095152" y="4397526"/>
              <a:ext cx="2645093" cy="1218516"/>
            </a:xfrm>
            <a:prstGeom prst="roundRect">
              <a:avLst>
                <a:gd name="adj" fmla="val 0"/>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39" name="圆角矩形 53"/>
            <p:cNvSpPr/>
            <p:nvPr/>
          </p:nvSpPr>
          <p:spPr>
            <a:xfrm>
              <a:off x="9107966" y="3995665"/>
              <a:ext cx="518676" cy="518676"/>
            </a:xfrm>
            <a:prstGeom prst="roundRect">
              <a:avLst>
                <a:gd name="adj" fmla="val 0"/>
              </a:avLst>
            </a:prstGeom>
            <a:solidFill>
              <a:schemeClr val="tx1">
                <a:lumMod val="95000"/>
                <a:lumOff val="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6</a:t>
              </a:r>
              <a:endParaRPr kumimoji="1" lang="zh-CN" altLang="en-US" sz="2400" b="1" dirty="0">
                <a:solidFill>
                  <a:schemeClr val="bg1"/>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40" name="组合 39"/>
          <p:cNvGrpSpPr/>
          <p:nvPr/>
        </p:nvGrpSpPr>
        <p:grpSpPr>
          <a:xfrm>
            <a:off x="8095153" y="4683618"/>
            <a:ext cx="2460986" cy="646331"/>
            <a:chOff x="1081722" y="4424674"/>
            <a:chExt cx="2460986" cy="646331"/>
          </a:xfrm>
        </p:grpSpPr>
        <p:sp>
          <p:nvSpPr>
            <p:cNvPr id="41" name="文本框 40"/>
            <p:cNvSpPr txBox="1"/>
            <p:nvPr/>
          </p:nvSpPr>
          <p:spPr>
            <a:xfrm>
              <a:off x="1081722" y="4763228"/>
              <a:ext cx="2460986" cy="307777"/>
            </a:xfrm>
            <a:prstGeom prst="rect">
              <a:avLst/>
            </a:prstGeom>
            <a:noFill/>
          </p:spPr>
          <p:txBody>
            <a:bodyPr wrap="square" rtlCol="0">
              <a:spAutoFit/>
            </a:bodyPr>
            <a:lstStyle/>
            <a:p>
              <a:pPr algn="ctr"/>
              <a:r>
                <a:rPr kumimoji="1" lang="en-US" altLang="zh-CN"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On-site Marketing</a:t>
              </a:r>
              <a:endParaRPr kumimoji="1" lang="zh-CN" altLang="en-US" sz="1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42" name="文本框 41"/>
            <p:cNvSpPr txBox="1"/>
            <p:nvPr/>
          </p:nvSpPr>
          <p:spPr>
            <a:xfrm>
              <a:off x="1081722" y="4424674"/>
              <a:ext cx="2460986" cy="338554"/>
            </a:xfrm>
            <a:prstGeom prst="rect">
              <a:avLst/>
            </a:prstGeom>
            <a:noFill/>
          </p:spPr>
          <p:txBody>
            <a:bodyPr wrap="square" rtlCol="0">
              <a:spAutoFit/>
            </a:bodyPr>
            <a:lstStyle/>
            <a:p>
              <a:pPr algn="ctr"/>
              <a:r>
                <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上门营销技巧</a:t>
              </a:r>
              <a:endPar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500"/>
                                        <p:tgtEl>
                                          <p:spTgt spid="10"/>
                                        </p:tgtEl>
                                      </p:cBhvr>
                                    </p:animEffect>
                                  </p:childTnLst>
                                </p:cTn>
                              </p:par>
                              <p:par>
                                <p:cTn id="12" presetID="16" presetClass="entr" presetSubtype="21" fill="hold" nodeType="with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barn(inVertical)">
                                      <p:cBhvr>
                                        <p:cTn id="14" dur="500"/>
                                        <p:tgtEl>
                                          <p:spTgt spid="43"/>
                                        </p:tgtEl>
                                      </p:cBhvr>
                                    </p:animEffect>
                                  </p:childTnLst>
                                </p:cTn>
                              </p:par>
                            </p:childTnLst>
                          </p:cTn>
                        </p:par>
                        <p:par>
                          <p:cTn id="15" fill="hold">
                            <p:stCondLst>
                              <p:cond delay="1000"/>
                            </p:stCondLst>
                            <p:childTnLst>
                              <p:par>
                                <p:cTn id="16" presetID="16" presetClass="entr" presetSubtype="21"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barn(inVertical)">
                                      <p:cBhvr>
                                        <p:cTn id="18" dur="500"/>
                                        <p:tgtEl>
                                          <p:spTgt spid="44"/>
                                        </p:tgtEl>
                                      </p:cBhvr>
                                    </p:animEffect>
                                  </p:childTnLst>
                                </p:cTn>
                              </p:par>
                              <p:par>
                                <p:cTn id="19" presetID="16" presetClass="entr" presetSubtype="21"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childTnLst>
                          </p:cTn>
                        </p:par>
                        <p:par>
                          <p:cTn id="22" fill="hold">
                            <p:stCondLst>
                              <p:cond delay="1500"/>
                            </p:stCondLst>
                            <p:childTnLst>
                              <p:par>
                                <p:cTn id="23" presetID="16" presetClass="entr" presetSubtype="21" fill="hold" nodeType="afterEffect">
                                  <p:stCondLst>
                                    <p:cond delay="0"/>
                                  </p:stCondLst>
                                  <p:childTnLst>
                                    <p:set>
                                      <p:cBhvr>
                                        <p:cTn id="24" dur="1" fill="hold">
                                          <p:stCondLst>
                                            <p:cond delay="0"/>
                                          </p:stCondLst>
                                        </p:cTn>
                                        <p:tgtEl>
                                          <p:spTgt spid="45"/>
                                        </p:tgtEl>
                                        <p:attrNameLst>
                                          <p:attrName>style.visibility</p:attrName>
                                        </p:attrNameLst>
                                      </p:cBhvr>
                                      <p:to>
                                        <p:strVal val="visible"/>
                                      </p:to>
                                    </p:set>
                                    <p:animEffect transition="in" filter="barn(inVertical)">
                                      <p:cBhvr>
                                        <p:cTn id="25" dur="500"/>
                                        <p:tgtEl>
                                          <p:spTgt spid="45"/>
                                        </p:tgtEl>
                                      </p:cBhvr>
                                    </p:animEffect>
                                  </p:childTnLst>
                                </p:cTn>
                              </p:par>
                              <p:par>
                                <p:cTn id="26" presetID="16" presetClass="entr" presetSubtype="21" fill="hold"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arn(inVertical)">
                                      <p:cBhvr>
                                        <p:cTn id="28" dur="500"/>
                                        <p:tgtEl>
                                          <p:spTgt spid="22"/>
                                        </p:tgtEl>
                                      </p:cBhvr>
                                    </p:animEffect>
                                  </p:childTnLst>
                                </p:cTn>
                              </p:par>
                            </p:childTnLst>
                          </p:cTn>
                        </p:par>
                        <p:par>
                          <p:cTn id="29" fill="hold">
                            <p:stCondLst>
                              <p:cond delay="2000"/>
                            </p:stCondLst>
                            <p:childTnLst>
                              <p:par>
                                <p:cTn id="30" presetID="16" presetClass="entr" presetSubtype="21" fill="hold" nodeType="after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barn(inVertical)">
                                      <p:cBhvr>
                                        <p:cTn id="32" dur="500"/>
                                        <p:tgtEl>
                                          <p:spTgt spid="46"/>
                                        </p:tgtEl>
                                      </p:cBhvr>
                                    </p:animEffect>
                                  </p:childTnLst>
                                </p:cTn>
                              </p:par>
                              <p:par>
                                <p:cTn id="33" presetID="16" presetClass="entr" presetSubtype="21"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barn(inVertical)">
                                      <p:cBhvr>
                                        <p:cTn id="35" dur="500"/>
                                        <p:tgtEl>
                                          <p:spTgt spid="28"/>
                                        </p:tgtEl>
                                      </p:cBhvr>
                                    </p:animEffect>
                                  </p:childTnLst>
                                </p:cTn>
                              </p:par>
                            </p:childTnLst>
                          </p:cTn>
                        </p:par>
                        <p:par>
                          <p:cTn id="36" fill="hold">
                            <p:stCondLst>
                              <p:cond delay="2500"/>
                            </p:stCondLst>
                            <p:childTnLst>
                              <p:par>
                                <p:cTn id="37" presetID="16" presetClass="entr" presetSubtype="21" fill="hold" nodeType="after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barn(inVertical)">
                                      <p:cBhvr>
                                        <p:cTn id="39" dur="500"/>
                                        <p:tgtEl>
                                          <p:spTgt spid="47"/>
                                        </p:tgtEl>
                                      </p:cBhvr>
                                    </p:animEffect>
                                  </p:childTnLst>
                                </p:cTn>
                              </p:par>
                              <p:par>
                                <p:cTn id="40" presetID="16" presetClass="entr" presetSubtype="21" fill="hold"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barn(inVertical)">
                                      <p:cBhvr>
                                        <p:cTn id="42" dur="500"/>
                                        <p:tgtEl>
                                          <p:spTgt spid="34"/>
                                        </p:tgtEl>
                                      </p:cBhvr>
                                    </p:animEffect>
                                  </p:childTnLst>
                                </p:cTn>
                              </p:par>
                            </p:childTnLst>
                          </p:cTn>
                        </p:par>
                        <p:par>
                          <p:cTn id="43" fill="hold">
                            <p:stCondLst>
                              <p:cond delay="3000"/>
                            </p:stCondLst>
                            <p:childTnLst>
                              <p:par>
                                <p:cTn id="44" presetID="16" presetClass="entr" presetSubtype="21" fill="hold" nodeType="after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barn(inVertical)">
                                      <p:cBhvr>
                                        <p:cTn id="46" dur="500"/>
                                        <p:tgtEl>
                                          <p:spTgt spid="48"/>
                                        </p:tgtEl>
                                      </p:cBhvr>
                                    </p:animEffect>
                                  </p:childTnLst>
                                </p:cTn>
                              </p:par>
                              <p:par>
                                <p:cTn id="47" presetID="16" presetClass="entr" presetSubtype="21" fill="hold" nodeType="withEffect">
                                  <p:stCondLst>
                                    <p:cond delay="0"/>
                                  </p:stCondLst>
                                  <p:childTnLst>
                                    <p:set>
                                      <p:cBhvr>
                                        <p:cTn id="48" dur="1" fill="hold">
                                          <p:stCondLst>
                                            <p:cond delay="0"/>
                                          </p:stCondLst>
                                        </p:cTn>
                                        <p:tgtEl>
                                          <p:spTgt spid="40"/>
                                        </p:tgtEl>
                                        <p:attrNameLst>
                                          <p:attrName>style.visibility</p:attrName>
                                        </p:attrNameLst>
                                      </p:cBhvr>
                                      <p:to>
                                        <p:strVal val="visible"/>
                                      </p:to>
                                    </p:set>
                                    <p:animEffect transition="in" filter="barn(inVertical)">
                                      <p:cBhvr>
                                        <p:cTn id="4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4714" y="1689417"/>
            <a:ext cx="9626293" cy="400110"/>
          </a:xfrm>
          <a:prstGeom prst="rect">
            <a:avLst/>
          </a:prstGeom>
        </p:spPr>
        <p:txBody>
          <a:bodyPr wrap="square">
            <a:spAutoFit/>
          </a:bodyPr>
          <a:lstStyle/>
          <a:p>
            <a:pPr defTabSz="914400" fontAlgn="base">
              <a:spcBef>
                <a:spcPct val="0"/>
              </a:spcBef>
              <a:spcAft>
                <a:spcPct val="0"/>
              </a:spcAft>
              <a:defRPr/>
            </a:pPr>
            <a:r>
              <a:rPr lang="en-GB" altLang="zh-CN"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SEM</a:t>
            </a: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营销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3" name="矩形 2"/>
          <p:cNvSpPr/>
          <p:nvPr/>
        </p:nvSpPr>
        <p:spPr>
          <a:xfrm>
            <a:off x="893022" y="2314310"/>
            <a:ext cx="10442573" cy="1023935"/>
          </a:xfrm>
          <a:prstGeom prst="rect">
            <a:avLst/>
          </a:prstGeom>
        </p:spPr>
        <p:txBody>
          <a:bodyPr wrap="square">
            <a:spAutoFit/>
          </a:bodyPr>
          <a:lstStyle/>
          <a:p>
            <a:pPr defTabSz="914400" fontAlgn="base">
              <a:lnSpc>
                <a:spcPct val="150000"/>
              </a:lnSpc>
              <a:spcBef>
                <a:spcPct val="0"/>
              </a:spcBef>
              <a:spcAft>
                <a:spcPct val="0"/>
              </a:spcAft>
              <a:defRPr/>
            </a:pPr>
            <a:r>
              <a:rPr lang="en-GB" altLang="zh-CN"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SEM</a:t>
            </a:r>
            <a:r>
              <a:rPr lang="zh-CN" altLang="en-US"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是</a:t>
            </a:r>
            <a:r>
              <a:rPr lang="en-GB" altLang="zh-CN"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Search Engine Marketing</a:t>
            </a:r>
            <a:r>
              <a:rPr lang="zh-CN" altLang="en-US"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的缩写，中文意思是搜索引擎营销。</a:t>
            </a:r>
            <a:r>
              <a:rPr lang="en-GB" altLang="zh-CN"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SEM</a:t>
            </a:r>
            <a:r>
              <a:rPr lang="zh-CN" altLang="en-US"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是一种新的网络营销形式。</a:t>
            </a:r>
            <a:r>
              <a:rPr lang="en-GB" altLang="zh-CN"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SEM</a:t>
            </a:r>
            <a:r>
              <a:rPr lang="zh-CN" altLang="en-US"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所做的就是全面而有效的利用搜索引擎来进行网络营销和推广。</a:t>
            </a:r>
            <a:r>
              <a:rPr lang="en-GB" altLang="zh-CN"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SEM</a:t>
            </a:r>
            <a:r>
              <a:rPr lang="zh-CN" altLang="en-US"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追求最高的性价比，以最小的投入，获最大的来自搜索引擎的访问量，并产生商业价值。</a:t>
            </a:r>
            <a:endParaRPr lang="zh-CN" altLang="en-US" sz="14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p:txBody>
      </p:sp>
      <p:grpSp>
        <p:nvGrpSpPr>
          <p:cNvPr id="19" name="组合 18"/>
          <p:cNvGrpSpPr/>
          <p:nvPr/>
        </p:nvGrpSpPr>
        <p:grpSpPr>
          <a:xfrm>
            <a:off x="651753" y="854221"/>
            <a:ext cx="2232961" cy="482541"/>
            <a:chOff x="1011752" y="1007418"/>
            <a:chExt cx="2232961" cy="482541"/>
          </a:xfrm>
        </p:grpSpPr>
        <p:sp>
          <p:nvSpPr>
            <p:cNvPr id="20" name="矩形 19"/>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02</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21" name="矩形 20"/>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搜索引擎营销</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
        <p:nvSpPr>
          <p:cNvPr id="22" name="矩形: 圆角 21"/>
          <p:cNvSpPr/>
          <p:nvPr/>
        </p:nvSpPr>
        <p:spPr>
          <a:xfrm>
            <a:off x="885201" y="3778810"/>
            <a:ext cx="2189567" cy="2590800"/>
          </a:xfrm>
          <a:prstGeom prst="roundRect">
            <a:avLst/>
          </a:prstGeom>
          <a:solidFill>
            <a:schemeClr val="accent4">
              <a:lumMod val="20000"/>
              <a:lumOff val="80000"/>
            </a:schemeClr>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时效长</a:t>
            </a:r>
            <a:endParaRPr lang="en-US"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fontAlgn="base">
              <a:lnSpc>
                <a:spcPct val="150000"/>
              </a:lnSpc>
              <a:spcBef>
                <a:spcPct val="0"/>
              </a:spcBef>
              <a:spcAft>
                <a:spcPct val="0"/>
              </a:spcAft>
              <a:defRPr/>
            </a:pPr>
            <a:r>
              <a:rPr lang="zh-CN" altLang="en-US"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在有专业</a:t>
            </a:r>
            <a:r>
              <a:rPr lang="en-GB" altLang="zh-CN"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SEO</a:t>
            </a:r>
            <a:r>
              <a:rPr lang="zh-CN" altLang="en-US"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维护的情况下可以长久有效，一年、两年甚至永远。</a:t>
            </a:r>
            <a:endParaRPr lang="zh-CN" altLang="en-US"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dirty="0">
              <a:latin typeface="思源宋体" panose="02020700000000000000" pitchFamily="18" charset="-122"/>
              <a:ea typeface="思源宋体" panose="02020700000000000000" pitchFamily="18" charset="-122"/>
            </a:endParaRPr>
          </a:p>
        </p:txBody>
      </p:sp>
      <p:sp>
        <p:nvSpPr>
          <p:cNvPr id="23" name="矩形: 圆角 22"/>
          <p:cNvSpPr/>
          <p:nvPr/>
        </p:nvSpPr>
        <p:spPr>
          <a:xfrm>
            <a:off x="3511923" y="3778810"/>
            <a:ext cx="2189567" cy="2590800"/>
          </a:xfrm>
          <a:prstGeom prst="roundRect">
            <a:avLst/>
          </a:prstGeom>
          <a:solidFill>
            <a:schemeClr val="accent4">
              <a:lumMod val="20000"/>
              <a:lumOff val="80000"/>
            </a:schemeClr>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效果好</a:t>
            </a:r>
            <a:endParaRPr lang="en-US" altLang="zh-CN"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fontAlgn="base">
              <a:lnSpc>
                <a:spcPct val="150000"/>
              </a:lnSpc>
              <a:spcBef>
                <a:spcPct val="0"/>
              </a:spcBef>
              <a:spcAft>
                <a:spcPct val="0"/>
              </a:spcAft>
              <a:defRPr/>
            </a:pPr>
            <a:r>
              <a:rPr lang="zh-CN" altLang="en-US" sz="16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网站流量提升；注册用户增多；这些都是可以精确量化的，而不像广告，效果难以准确评估。</a:t>
            </a:r>
            <a:endParaRPr lang="zh-CN" altLang="en-US" sz="160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dirty="0">
              <a:latin typeface="思源宋体" panose="02020700000000000000" pitchFamily="18" charset="-122"/>
              <a:ea typeface="思源宋体" panose="02020700000000000000" pitchFamily="18" charset="-122"/>
            </a:endParaRPr>
          </a:p>
        </p:txBody>
      </p:sp>
      <p:sp>
        <p:nvSpPr>
          <p:cNvPr id="24" name="矩形: 圆角 23"/>
          <p:cNvSpPr/>
          <p:nvPr/>
        </p:nvSpPr>
        <p:spPr>
          <a:xfrm>
            <a:off x="6490511" y="3778810"/>
            <a:ext cx="2189567" cy="2590800"/>
          </a:xfrm>
          <a:prstGeom prst="roundRect">
            <a:avLst/>
          </a:prstGeom>
          <a:solidFill>
            <a:schemeClr val="accent4">
              <a:lumMod val="20000"/>
              <a:lumOff val="80000"/>
            </a:schemeClr>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r>
              <a:rPr lang="zh-CN" altLang="en-US" sz="158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性价比</a:t>
            </a:r>
            <a:endParaRPr lang="en-US" altLang="zh-CN" sz="158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fontAlgn="base">
              <a:lnSpc>
                <a:spcPct val="150000"/>
              </a:lnSpc>
              <a:spcBef>
                <a:spcPct val="0"/>
              </a:spcBef>
              <a:spcAft>
                <a:spcPct val="0"/>
              </a:spcAft>
              <a:defRPr/>
            </a:pPr>
            <a:r>
              <a:rPr lang="zh-CN" altLang="en-US" sz="158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比竞价排名和广告便宜很多竞价排名或网络广告的费是越来越高，而</a:t>
            </a:r>
            <a:r>
              <a:rPr lang="en-GB" altLang="zh-CN" sz="158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SEO</a:t>
            </a:r>
            <a:r>
              <a:rPr lang="zh-CN" altLang="en-US" sz="158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相比有绝对优势。</a:t>
            </a:r>
            <a:endParaRPr lang="zh-CN" altLang="en-US" sz="1580"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dirty="0">
              <a:latin typeface="思源宋体" panose="02020700000000000000" pitchFamily="18" charset="-122"/>
              <a:ea typeface="思源宋体" panose="02020700000000000000" pitchFamily="18" charset="-122"/>
            </a:endParaRPr>
          </a:p>
        </p:txBody>
      </p:sp>
      <p:sp>
        <p:nvSpPr>
          <p:cNvPr id="25" name="矩形: 圆角 24"/>
          <p:cNvSpPr/>
          <p:nvPr/>
        </p:nvSpPr>
        <p:spPr>
          <a:xfrm>
            <a:off x="9132533" y="3778810"/>
            <a:ext cx="2189567" cy="2590800"/>
          </a:xfrm>
          <a:prstGeom prst="roundRect">
            <a:avLst/>
          </a:prstGeom>
          <a:solidFill>
            <a:schemeClr val="accent4">
              <a:lumMod val="20000"/>
              <a:lumOff val="80000"/>
            </a:schemeClr>
          </a:soli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50000"/>
              </a:lnSpc>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用户</a:t>
            </a:r>
            <a:r>
              <a:rPr lang="zh-CN" altLang="en-US"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增强</a:t>
            </a: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体验</a:t>
            </a:r>
            <a:endParaRPr lang="en-US"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algn="ctr" fontAlgn="base">
              <a:lnSpc>
                <a:spcPct val="150000"/>
              </a:lnSpc>
              <a:spcBef>
                <a:spcPct val="0"/>
              </a:spcBef>
              <a:spcAft>
                <a:spcPct val="0"/>
              </a:spcAft>
              <a:defRPr/>
            </a:pPr>
            <a:endParaRPr lang="en-US" altLang="zh-CN"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a:p>
            <a:pPr algn="ctr" fontAlgn="base">
              <a:lnSpc>
                <a:spcPct val="150000"/>
              </a:lnSpc>
              <a:spcBef>
                <a:spcPct val="0"/>
              </a:spcBef>
              <a:spcAft>
                <a:spcPct val="0"/>
              </a:spcAft>
              <a:defRPr/>
            </a:pPr>
            <a:r>
              <a:rPr lang="zh-CN" altLang="en-US"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网站友好度，增强品牌美誉度。</a:t>
            </a:r>
            <a:endParaRPr lang="zh-CN" altLang="en-US"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a:p>
            <a:pPr algn="ctr" fontAlgn="base">
              <a:lnSpc>
                <a:spcPct val="150000"/>
              </a:lnSpc>
              <a:spcBef>
                <a:spcPct val="0"/>
              </a:spcBef>
              <a:spcAft>
                <a:spcPct val="0"/>
              </a:spcAft>
              <a:defRPr/>
            </a:pPr>
            <a:endParaRPr lang="en-US" altLang="zh-CN" kern="0" dirty="0">
              <a:ln w="3175">
                <a:noFill/>
              </a:ln>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a:p>
            <a:pPr algn="ctr"/>
            <a:endParaRPr lang="zh-CN" altLang="en-US" dirty="0">
              <a:latin typeface="思源宋体" panose="02020700000000000000" pitchFamily="18" charset="-122"/>
              <a:ea typeface="思源宋体" panose="02020700000000000000" pitchFamily="18" charset="-122"/>
            </a:endParaRPr>
          </a:p>
        </p:txBody>
      </p:sp>
    </p:spTree>
  </p:cSld>
  <p:clrMapOvr>
    <a:masterClrMapping/>
  </p:clrMapOvr>
  <mc:AlternateContent xmlns:mc="http://schemas.openxmlformats.org/markup-compatibility/2006">
    <mc:Choice xmlns:p14="http://schemas.microsoft.com/office/powerpoint/2010/main" Requires="p14">
      <p:transition p14:dur="100" advTm="0">
        <p:cut/>
      </p:transition>
    </mc:Choice>
    <mc:Fallback>
      <p:transition advTm="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p:tgtEl>
                                          <p:spTgt spid="2"/>
                                        </p:tgtEl>
                                        <p:attrNameLst>
                                          <p:attrName>ppt_y</p:attrName>
                                        </p:attrNameLst>
                                      </p:cBhvr>
                                      <p:tavLst>
                                        <p:tav tm="0">
                                          <p:val>
                                            <p:strVal val="#ppt_y+#ppt_h*1.125000"/>
                                          </p:val>
                                        </p:tav>
                                        <p:tav tm="100000">
                                          <p:val>
                                            <p:strVal val="#ppt_y"/>
                                          </p:val>
                                        </p:tav>
                                      </p:tavLst>
                                    </p:anim>
                                    <p:animEffect transition="in" filter="wipe(up)">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p:tgtEl>
                                          <p:spTgt spid="3"/>
                                        </p:tgtEl>
                                        <p:attrNameLst>
                                          <p:attrName>ppt_y</p:attrName>
                                        </p:attrNameLst>
                                      </p:cBhvr>
                                      <p:tavLst>
                                        <p:tav tm="0">
                                          <p:val>
                                            <p:strVal val="#ppt_y+#ppt_h*1.125000"/>
                                          </p:val>
                                        </p:tav>
                                        <p:tav tm="100000">
                                          <p:val>
                                            <p:strVal val="#ppt_y"/>
                                          </p:val>
                                        </p:tav>
                                      </p:tavLst>
                                    </p:anim>
                                    <p:animEffect transition="in" filter="wipe(up)">
                                      <p:cBhvr>
                                        <p:cTn id="20" dur="500"/>
                                        <p:tgtEl>
                                          <p:spTgt spid="3"/>
                                        </p:tgtEl>
                                      </p:cBhvr>
                                    </p:animEffect>
                                  </p:childTnLst>
                                </p:cTn>
                              </p:par>
                            </p:childTnLst>
                          </p:cTn>
                        </p:par>
                        <p:par>
                          <p:cTn id="21" fill="hold">
                            <p:stCondLst>
                              <p:cond delay="500"/>
                            </p:stCondLst>
                            <p:childTnLst>
                              <p:par>
                                <p:cTn id="22" presetID="17" presetClass="entr" presetSubtype="10"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strVal val="#ppt_h"/>
                                          </p:val>
                                        </p:tav>
                                        <p:tav tm="100000">
                                          <p:val>
                                            <p:strVal val="#ppt_h"/>
                                          </p:val>
                                        </p:tav>
                                      </p:tavLst>
                                    </p:anim>
                                  </p:childTnLst>
                                </p:cTn>
                              </p:par>
                            </p:childTnLst>
                          </p:cTn>
                        </p:par>
                        <p:par>
                          <p:cTn id="26" fill="hold">
                            <p:stCondLst>
                              <p:cond delay="1000"/>
                            </p:stCondLst>
                            <p:childTnLst>
                              <p:par>
                                <p:cTn id="27" presetID="17" presetClass="entr" presetSubtype="10"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fltVal val="0"/>
                                          </p:val>
                                        </p:tav>
                                        <p:tav tm="100000">
                                          <p:val>
                                            <p:strVal val="#ppt_w"/>
                                          </p:val>
                                        </p:tav>
                                      </p:tavLst>
                                    </p:anim>
                                    <p:anim calcmode="lin" valueType="num">
                                      <p:cBhvr>
                                        <p:cTn id="30" dur="500" fill="hold"/>
                                        <p:tgtEl>
                                          <p:spTgt spid="23"/>
                                        </p:tgtEl>
                                        <p:attrNameLst>
                                          <p:attrName>ppt_h</p:attrName>
                                        </p:attrNameLst>
                                      </p:cBhvr>
                                      <p:tavLst>
                                        <p:tav tm="0">
                                          <p:val>
                                            <p:strVal val="#ppt_h"/>
                                          </p:val>
                                        </p:tav>
                                        <p:tav tm="100000">
                                          <p:val>
                                            <p:strVal val="#ppt_h"/>
                                          </p:val>
                                        </p:tav>
                                      </p:tavLst>
                                    </p:anim>
                                  </p:childTnLst>
                                </p:cTn>
                              </p:par>
                            </p:childTnLst>
                          </p:cTn>
                        </p:par>
                        <p:par>
                          <p:cTn id="31" fill="hold">
                            <p:stCondLst>
                              <p:cond delay="1500"/>
                            </p:stCondLst>
                            <p:childTnLst>
                              <p:par>
                                <p:cTn id="32" presetID="17" presetClass="entr" presetSubtype="1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500" fill="hold"/>
                                        <p:tgtEl>
                                          <p:spTgt spid="24"/>
                                        </p:tgtEl>
                                        <p:attrNameLst>
                                          <p:attrName>ppt_w</p:attrName>
                                        </p:attrNameLst>
                                      </p:cBhvr>
                                      <p:tavLst>
                                        <p:tav tm="0">
                                          <p:val>
                                            <p:fltVal val="0"/>
                                          </p:val>
                                        </p:tav>
                                        <p:tav tm="100000">
                                          <p:val>
                                            <p:strVal val="#ppt_w"/>
                                          </p:val>
                                        </p:tav>
                                      </p:tavLst>
                                    </p:anim>
                                    <p:anim calcmode="lin" valueType="num">
                                      <p:cBhvr>
                                        <p:cTn id="35" dur="500" fill="hold"/>
                                        <p:tgtEl>
                                          <p:spTgt spid="24"/>
                                        </p:tgtEl>
                                        <p:attrNameLst>
                                          <p:attrName>ppt_h</p:attrName>
                                        </p:attrNameLst>
                                      </p:cBhvr>
                                      <p:tavLst>
                                        <p:tav tm="0">
                                          <p:val>
                                            <p:strVal val="#ppt_h"/>
                                          </p:val>
                                        </p:tav>
                                        <p:tav tm="100000">
                                          <p:val>
                                            <p:strVal val="#ppt_h"/>
                                          </p:val>
                                        </p:tav>
                                      </p:tavLst>
                                    </p:anim>
                                  </p:childTnLst>
                                </p:cTn>
                              </p:par>
                            </p:childTnLst>
                          </p:cTn>
                        </p:par>
                        <p:par>
                          <p:cTn id="36" fill="hold">
                            <p:stCondLst>
                              <p:cond delay="2000"/>
                            </p:stCondLst>
                            <p:childTnLst>
                              <p:par>
                                <p:cTn id="37" presetID="17" presetClass="entr" presetSubtype="1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500" fill="hold"/>
                                        <p:tgtEl>
                                          <p:spTgt spid="25"/>
                                        </p:tgtEl>
                                        <p:attrNameLst>
                                          <p:attrName>ppt_w</p:attrName>
                                        </p:attrNameLst>
                                      </p:cBhvr>
                                      <p:tavLst>
                                        <p:tav tm="0">
                                          <p:val>
                                            <p:fltVal val="0"/>
                                          </p:val>
                                        </p:tav>
                                        <p:tav tm="100000">
                                          <p:val>
                                            <p:strVal val="#ppt_w"/>
                                          </p:val>
                                        </p:tav>
                                      </p:tavLst>
                                    </p:anim>
                                    <p:anim calcmode="lin" valueType="num">
                                      <p:cBhvr>
                                        <p:cTn id="40" dur="500" fill="hold"/>
                                        <p:tgtEl>
                                          <p:spTgt spid="2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2" grpId="0" bldLvl="0" animBg="1"/>
      <p:bldP spid="23" grpId="0" bldLvl="0" animBg="1"/>
      <p:bldP spid="24" grpId="0" bldLvl="0" animBg="1"/>
      <p:bldP spid="25"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935048" y="894645"/>
            <a:ext cx="9626293" cy="523220"/>
          </a:xfrm>
          <a:prstGeom prst="rect">
            <a:avLst/>
          </a:prstGeom>
        </p:spPr>
        <p:txBody>
          <a:bodyPr wrap="square">
            <a:spAutoFit/>
          </a:bodyPr>
          <a:lstStyle/>
          <a:p>
            <a:pPr defTabSz="914400" fontAlgn="base">
              <a:spcBef>
                <a:spcPct val="0"/>
              </a:spcBef>
              <a:spcAft>
                <a:spcPct val="0"/>
              </a:spcAft>
              <a:defRPr/>
            </a:pPr>
            <a:r>
              <a:rPr lang="en-GB" altLang="zh-CN" sz="28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SEM</a:t>
            </a:r>
            <a:r>
              <a:rPr lang="zh-CN" altLang="en-US" sz="28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服务方式</a:t>
            </a:r>
            <a:endParaRPr lang="zh-CN" altLang="en-US" sz="28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3" name="平行四边形 2"/>
          <p:cNvSpPr/>
          <p:nvPr/>
        </p:nvSpPr>
        <p:spPr>
          <a:xfrm>
            <a:off x="867221" y="3816284"/>
            <a:ext cx="2417152" cy="724678"/>
          </a:xfrm>
          <a:prstGeom prst="parallelogram">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竞价排名</a:t>
            </a:r>
            <a:endParaRPr lang="en-US" altLang="zh-CN"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4" name="平行四边形 3"/>
          <p:cNvSpPr/>
          <p:nvPr/>
        </p:nvSpPr>
        <p:spPr>
          <a:xfrm>
            <a:off x="7201954" y="3989021"/>
            <a:ext cx="3103564" cy="724678"/>
          </a:xfrm>
          <a:prstGeom prst="parallelogram">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购买关键词广告</a:t>
            </a:r>
            <a:endParaRPr lang="en-US" altLang="zh-CN"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5" name="平行四边形 4"/>
          <p:cNvSpPr/>
          <p:nvPr/>
        </p:nvSpPr>
        <p:spPr>
          <a:xfrm>
            <a:off x="2276411" y="2252850"/>
            <a:ext cx="3103564" cy="724678"/>
          </a:xfrm>
          <a:prstGeom prst="parallelogram">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搜索引擎优化（</a:t>
            </a:r>
            <a:r>
              <a:rPr lang="en-GB" altLang="zh-CN"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SEO</a:t>
            </a:r>
            <a:r>
              <a:rPr lang="zh-CN" altLang="en-GB"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6" name="矩形 5"/>
          <p:cNvSpPr/>
          <p:nvPr/>
        </p:nvSpPr>
        <p:spPr>
          <a:xfrm>
            <a:off x="2352612" y="5468667"/>
            <a:ext cx="7201539" cy="705834"/>
          </a:xfrm>
          <a:prstGeom prst="rect">
            <a:avLst/>
          </a:prstGeom>
        </p:spPr>
        <p:txBody>
          <a:bodyPr wrap="square">
            <a:spAutoFit/>
          </a:bodyPr>
          <a:lstStyle/>
          <a:p>
            <a:pPr defTabSz="914400" fontAlgn="base">
              <a:lnSpc>
                <a:spcPct val="150000"/>
              </a:lnSpc>
              <a:spcBef>
                <a:spcPct val="0"/>
              </a:spcBef>
              <a:spcAft>
                <a:spcPct val="0"/>
              </a:spcAft>
              <a:defRPr/>
            </a:pPr>
            <a:r>
              <a:rPr lang="en-GB"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SEM</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正处于发展阶段，它将成为今后专业网站乃至电子商务发展的必经之路。</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a:p>
            <a:pPr defTabSz="914400" fontAlgn="base">
              <a:lnSpc>
                <a:spcPct val="150000"/>
              </a:lnSpc>
              <a:spcBef>
                <a:spcPct val="0"/>
              </a:spcBef>
              <a:spcAft>
                <a:spcPct val="0"/>
              </a:spcAft>
              <a:defRPr/>
            </a:pPr>
            <a:r>
              <a:rPr lang="en-GB"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SEO</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是属于</a:t>
            </a:r>
            <a:r>
              <a:rPr lang="en-GB"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SEM</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的一部分，是实现</a:t>
            </a:r>
            <a:r>
              <a:rPr lang="en-GB"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SEM</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搜索引擎整合营销的一种手段</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nvGrpSpPr>
          <p:cNvPr id="7" name="组合 6"/>
          <p:cNvGrpSpPr/>
          <p:nvPr/>
        </p:nvGrpSpPr>
        <p:grpSpPr>
          <a:xfrm>
            <a:off x="651753" y="854221"/>
            <a:ext cx="2232961" cy="482541"/>
            <a:chOff x="1011752" y="1007418"/>
            <a:chExt cx="2232961" cy="482541"/>
          </a:xfrm>
        </p:grpSpPr>
        <p:sp>
          <p:nvSpPr>
            <p:cNvPr id="8" name="矩形 7"/>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03</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9" name="矩形 8"/>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搜索引擎营销</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
        <p:nvSpPr>
          <p:cNvPr id="10" name="矩形 14"/>
          <p:cNvSpPr/>
          <p:nvPr/>
        </p:nvSpPr>
        <p:spPr>
          <a:xfrm flipV="1">
            <a:off x="1301" y="3646056"/>
            <a:ext cx="4229088" cy="252849"/>
          </a:xfrm>
          <a:custGeom>
            <a:avLst/>
            <a:gdLst/>
            <a:ahLst/>
            <a:cxnLst/>
            <a:rect l="l" t="t" r="r" b="b"/>
            <a:pathLst>
              <a:path w="4571707" h="242218">
                <a:moveTo>
                  <a:pt x="0" y="242218"/>
                </a:moveTo>
                <a:lnTo>
                  <a:pt x="4571707" y="242218"/>
                </a:lnTo>
                <a:lnTo>
                  <a:pt x="4571707" y="0"/>
                </a:lnTo>
                <a:lnTo>
                  <a:pt x="0" y="0"/>
                </a:lnTo>
                <a:close/>
              </a:path>
            </a:pathLst>
          </a:custGeom>
          <a:solidFill>
            <a:srgbClr val="FFDD25"/>
          </a:solidFill>
          <a:ln>
            <a:noFill/>
          </a:ln>
        </p:spPr>
        <p:style>
          <a:lnRef idx="2">
            <a:schemeClr val="accent5">
              <a:shade val="50000"/>
            </a:schemeClr>
          </a:lnRef>
          <a:fillRef idx="1">
            <a:schemeClr val="accent5"/>
          </a:fillRef>
          <a:effectRef idx="0">
            <a:schemeClr val="accent5"/>
          </a:effectRef>
          <a:fontRef idx="minor">
            <a:schemeClr val="lt1"/>
          </a:fontRef>
        </p:style>
        <p:txBody>
          <a:bodyPr lIns="94085" tIns="47043" rIns="94085" bIns="47043" rtlCol="0" anchor="ctr"/>
          <a:lstStyle/>
          <a:p>
            <a:pPr algn="ctr"/>
            <a:endParaRPr lang="en-US" sz="2400">
              <a:latin typeface="思源宋体" panose="02020700000000000000" pitchFamily="18" charset="-122"/>
              <a:ea typeface="思源宋体" panose="02020700000000000000" pitchFamily="18" charset="-122"/>
              <a:cs typeface="+mn-ea"/>
              <a:sym typeface="+mn-lt"/>
            </a:endParaRPr>
          </a:p>
        </p:txBody>
      </p:sp>
      <p:grpSp>
        <p:nvGrpSpPr>
          <p:cNvPr id="11" name="组合 10"/>
          <p:cNvGrpSpPr/>
          <p:nvPr/>
        </p:nvGrpSpPr>
        <p:grpSpPr>
          <a:xfrm>
            <a:off x="3320333" y="3647524"/>
            <a:ext cx="1786019" cy="1784651"/>
            <a:chOff x="3225639" y="4543565"/>
            <a:chExt cx="1735762" cy="1734334"/>
          </a:xfrm>
          <a:solidFill>
            <a:srgbClr val="FFDD25"/>
          </a:solidFill>
        </p:grpSpPr>
        <p:sp>
          <p:nvSpPr>
            <p:cNvPr id="12" name="椭圆 11"/>
            <p:cNvSpPr/>
            <p:nvPr/>
          </p:nvSpPr>
          <p:spPr>
            <a:xfrm flipV="1">
              <a:off x="3225639" y="4543565"/>
              <a:ext cx="1735762" cy="1734334"/>
            </a:xfrm>
            <a:prstGeom prst="ellipse">
              <a:avLst/>
            </a:prstGeom>
            <a:grp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2400"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p:txBody>
        </p:sp>
        <p:sp>
          <p:nvSpPr>
            <p:cNvPr id="13" name="椭圆 12"/>
            <p:cNvSpPr/>
            <p:nvPr/>
          </p:nvSpPr>
          <p:spPr>
            <a:xfrm rot="10800000" flipV="1">
              <a:off x="3450403" y="4786205"/>
              <a:ext cx="1284515" cy="1284516"/>
            </a:xfrm>
            <a:prstGeom prst="ellipse">
              <a:avLst/>
            </a:prstGeom>
            <a:solidFill>
              <a:schemeClr val="bg1"/>
            </a:solidFill>
            <a:ln w="25400" cap="flat" cmpd="sng" algn="ctr">
              <a:noFill/>
              <a:prstDash val="solid"/>
            </a:ln>
            <a:effectLst/>
          </p:spPr>
          <p:txBody>
            <a:bodyPr tIns="48000" anchor="ctr" anchorCtr="1"/>
            <a:lstStyle/>
            <a:p>
              <a:pPr lvl="0" algn="ctr">
                <a:defRPr/>
              </a:pPr>
              <a:r>
                <a:rPr lang="en-US" altLang="zh-CN" sz="4135" b="1" kern="0"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02</a:t>
              </a:r>
              <a:endParaRPr lang="zh-CN" altLang="en-US" sz="4135" b="1" kern="0"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p:txBody>
        </p:sp>
      </p:grpSp>
      <p:sp>
        <p:nvSpPr>
          <p:cNvPr id="14" name="矩形 14"/>
          <p:cNvSpPr/>
          <p:nvPr/>
        </p:nvSpPr>
        <p:spPr>
          <a:xfrm>
            <a:off x="1301" y="3102368"/>
            <a:ext cx="7201539" cy="252849"/>
          </a:xfrm>
          <a:custGeom>
            <a:avLst/>
            <a:gdLst/>
            <a:ahLst/>
            <a:cxnLst/>
            <a:rect l="l" t="t" r="r" b="b"/>
            <a:pathLst>
              <a:path w="4571707" h="242218">
                <a:moveTo>
                  <a:pt x="0" y="0"/>
                </a:moveTo>
                <a:lnTo>
                  <a:pt x="4571707" y="0"/>
                </a:lnTo>
                <a:lnTo>
                  <a:pt x="4571707" y="242218"/>
                </a:lnTo>
                <a:lnTo>
                  <a:pt x="0" y="242218"/>
                </a:lnTo>
                <a:close/>
              </a:path>
            </a:pathLst>
          </a:custGeom>
          <a:solidFill>
            <a:schemeClr val="accent4">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lIns="94085" tIns="47043" rIns="94085" bIns="47043" rtlCol="0" anchor="ctr"/>
          <a:lstStyle/>
          <a:p>
            <a:pPr algn="ctr"/>
            <a:endParaRPr lang="en-US" sz="2400">
              <a:latin typeface="思源宋体" panose="02020700000000000000" pitchFamily="18" charset="-122"/>
              <a:ea typeface="思源宋体" panose="02020700000000000000" pitchFamily="18" charset="-122"/>
              <a:cs typeface="+mn-ea"/>
              <a:sym typeface="+mn-lt"/>
            </a:endParaRPr>
          </a:p>
        </p:txBody>
      </p:sp>
      <p:grpSp>
        <p:nvGrpSpPr>
          <p:cNvPr id="15" name="组合 14"/>
          <p:cNvGrpSpPr/>
          <p:nvPr/>
        </p:nvGrpSpPr>
        <p:grpSpPr>
          <a:xfrm>
            <a:off x="6309831" y="1573361"/>
            <a:ext cx="1786019" cy="1786121"/>
            <a:chOff x="6131016" y="674750"/>
            <a:chExt cx="1735762" cy="1735763"/>
          </a:xfrm>
          <a:solidFill>
            <a:schemeClr val="accent4">
              <a:lumMod val="40000"/>
              <a:lumOff val="60000"/>
            </a:schemeClr>
          </a:solidFill>
        </p:grpSpPr>
        <p:sp>
          <p:nvSpPr>
            <p:cNvPr id="16" name="椭圆 15"/>
            <p:cNvSpPr/>
            <p:nvPr/>
          </p:nvSpPr>
          <p:spPr>
            <a:xfrm>
              <a:off x="6131016" y="674750"/>
              <a:ext cx="1735762" cy="1735763"/>
            </a:xfrm>
            <a:prstGeom prst="ellipse">
              <a:avLst/>
            </a:pr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p:txBody>
        </p:sp>
        <p:sp>
          <p:nvSpPr>
            <p:cNvPr id="17" name="椭圆 16"/>
            <p:cNvSpPr/>
            <p:nvPr/>
          </p:nvSpPr>
          <p:spPr>
            <a:xfrm>
              <a:off x="6355778" y="899818"/>
              <a:ext cx="1284515" cy="1284516"/>
            </a:xfrm>
            <a:prstGeom prst="ellipse">
              <a:avLst/>
            </a:prstGeom>
            <a:solidFill>
              <a:schemeClr val="bg1"/>
            </a:solidFill>
            <a:ln w="25400" cap="flat" cmpd="sng" algn="ctr">
              <a:noFill/>
              <a:prstDash val="solid"/>
            </a:ln>
            <a:effectLst/>
          </p:spPr>
          <p:txBody>
            <a:bodyPr tIns="48000" anchor="ctr"/>
            <a:lstStyle/>
            <a:p>
              <a:pPr lvl="0" algn="ctr">
                <a:defRPr/>
              </a:pPr>
              <a:r>
                <a:rPr lang="en-US" altLang="zh-CN" sz="4135" b="1" kern="0"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01</a:t>
              </a:r>
              <a:endParaRPr lang="zh-CN" altLang="en-US" sz="4135" b="1" kern="0"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p:txBody>
        </p:sp>
      </p:grpSp>
      <p:sp>
        <p:nvSpPr>
          <p:cNvPr id="18" name="矩形 14"/>
          <p:cNvSpPr/>
          <p:nvPr/>
        </p:nvSpPr>
        <p:spPr>
          <a:xfrm flipV="1">
            <a:off x="6272986" y="3646054"/>
            <a:ext cx="5919015" cy="252849"/>
          </a:xfrm>
          <a:custGeom>
            <a:avLst/>
            <a:gdLst/>
            <a:ahLst/>
            <a:cxnLst/>
            <a:rect l="l" t="t" r="r" b="b"/>
            <a:pathLst>
              <a:path w="4571707" h="242218">
                <a:moveTo>
                  <a:pt x="0" y="242218"/>
                </a:moveTo>
                <a:lnTo>
                  <a:pt x="4571707" y="242218"/>
                </a:lnTo>
                <a:lnTo>
                  <a:pt x="4571707" y="0"/>
                </a:lnTo>
                <a:lnTo>
                  <a:pt x="0" y="0"/>
                </a:lnTo>
                <a:close/>
              </a:path>
            </a:pathLst>
          </a:custGeom>
          <a:solidFill>
            <a:schemeClr val="accent4">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lIns="94085" tIns="47043" rIns="94085" bIns="47043" rtlCol="0" anchor="ctr"/>
          <a:lstStyle/>
          <a:p>
            <a:pPr algn="ctr"/>
            <a:endParaRPr lang="en-US" sz="2400">
              <a:latin typeface="思源宋体" panose="02020700000000000000" pitchFamily="18" charset="-122"/>
              <a:ea typeface="思源宋体" panose="02020700000000000000" pitchFamily="18" charset="-122"/>
              <a:cs typeface="+mn-ea"/>
              <a:sym typeface="+mn-lt"/>
            </a:endParaRPr>
          </a:p>
        </p:txBody>
      </p:sp>
      <p:grpSp>
        <p:nvGrpSpPr>
          <p:cNvPr id="19" name="组合 18"/>
          <p:cNvGrpSpPr/>
          <p:nvPr/>
        </p:nvGrpSpPr>
        <p:grpSpPr>
          <a:xfrm>
            <a:off x="5379975" y="3647524"/>
            <a:ext cx="1786019" cy="1784651"/>
            <a:chOff x="5227325" y="4543565"/>
            <a:chExt cx="1735762" cy="1734334"/>
          </a:xfrm>
          <a:solidFill>
            <a:schemeClr val="accent4">
              <a:lumMod val="20000"/>
              <a:lumOff val="80000"/>
            </a:schemeClr>
          </a:solidFill>
        </p:grpSpPr>
        <p:sp>
          <p:nvSpPr>
            <p:cNvPr id="20" name="椭圆 19"/>
            <p:cNvSpPr/>
            <p:nvPr/>
          </p:nvSpPr>
          <p:spPr>
            <a:xfrm flipV="1">
              <a:off x="5227325" y="4543565"/>
              <a:ext cx="1735762" cy="1734334"/>
            </a:xfrm>
            <a:prstGeom prst="ellipse">
              <a:avLst/>
            </a:prstGeom>
            <a:grp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p:txBody>
        </p:sp>
        <p:sp>
          <p:nvSpPr>
            <p:cNvPr id="21" name="椭圆 20"/>
            <p:cNvSpPr/>
            <p:nvPr/>
          </p:nvSpPr>
          <p:spPr>
            <a:xfrm rot="10800000" flipV="1">
              <a:off x="5460802" y="4768780"/>
              <a:ext cx="1284515" cy="1284516"/>
            </a:xfrm>
            <a:prstGeom prst="ellipse">
              <a:avLst/>
            </a:prstGeom>
            <a:solidFill>
              <a:schemeClr val="bg1"/>
            </a:solidFill>
            <a:ln w="25400" cap="flat" cmpd="sng" algn="ctr">
              <a:noFill/>
              <a:prstDash val="solid"/>
            </a:ln>
            <a:effectLst/>
          </p:spPr>
          <p:txBody>
            <a:bodyPr tIns="48000" anchor="ctr"/>
            <a:lstStyle/>
            <a:p>
              <a:pPr lvl="0" algn="ctr">
                <a:defRPr/>
              </a:pPr>
              <a:r>
                <a:rPr lang="en-US" altLang="zh-CN" sz="4135" b="1" kern="0"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mn-lt"/>
                </a:rPr>
                <a:t>03</a:t>
              </a:r>
              <a:endParaRPr lang="zh-CN" altLang="en-US" sz="4135" b="1" kern="0"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p14:dur="100" advTm="0">
        <p:cut/>
      </p:transition>
    </mc:Choice>
    <mc:Fallback>
      <p:transition advTm="0">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p:tgtEl>
                                          <p:spTgt spid="2"/>
                                        </p:tgtEl>
                                        <p:attrNameLst>
                                          <p:attrName>ppt_y</p:attrName>
                                        </p:attrNameLst>
                                      </p:cBhvr>
                                      <p:tavLst>
                                        <p:tav tm="0">
                                          <p:val>
                                            <p:strVal val="#ppt_y+#ppt_h*1.125000"/>
                                          </p:val>
                                        </p:tav>
                                        <p:tav tm="100000">
                                          <p:val>
                                            <p:strVal val="#ppt_y"/>
                                          </p:val>
                                        </p:tav>
                                      </p:tavLst>
                                    </p:anim>
                                    <p:animEffect transition="in" filter="wipe(up)">
                                      <p:cBhvr>
                                        <p:cTn id="13" dur="500"/>
                                        <p:tgtEl>
                                          <p:spTgt spid="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1500"/>
                            </p:stCondLst>
                            <p:childTnLst>
                              <p:par>
                                <p:cTn id="19" presetID="22" presetClass="entr" presetSubtype="4"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down)">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0-#ppt_w/2"/>
                                          </p:val>
                                        </p:tav>
                                        <p:tav tm="100000">
                                          <p:val>
                                            <p:strVal val="#ppt_x"/>
                                          </p:val>
                                        </p:tav>
                                      </p:tavLst>
                                    </p:anim>
                                    <p:anim calcmode="lin" valueType="num">
                                      <p:cBhvr additive="base">
                                        <p:cTn id="27" dur="500" fill="hold"/>
                                        <p:tgtEl>
                                          <p:spTgt spid="5"/>
                                        </p:tgtEl>
                                        <p:attrNameLst>
                                          <p:attrName>ppt_y</p:attrName>
                                        </p:attrNameLst>
                                      </p:cBhvr>
                                      <p:tavLst>
                                        <p:tav tm="0">
                                          <p:val>
                                            <p:strVal val="#ppt_y"/>
                                          </p:val>
                                        </p:tav>
                                        <p:tav tm="100000">
                                          <p:val>
                                            <p:strVal val="#ppt_y"/>
                                          </p:val>
                                        </p:tav>
                                      </p:tavLst>
                                    </p:anim>
                                  </p:childTnLst>
                                </p:cTn>
                              </p:par>
                            </p:childTnLst>
                          </p:cTn>
                        </p:par>
                        <p:par>
                          <p:cTn id="28" fill="hold">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500"/>
                                        <p:tgtEl>
                                          <p:spTgt spid="10"/>
                                        </p:tgtEl>
                                      </p:cBhvr>
                                    </p:animEffect>
                                  </p:childTnLst>
                                </p:cTn>
                              </p:par>
                            </p:childTnLst>
                          </p:cTn>
                        </p:par>
                        <p:par>
                          <p:cTn id="32" fill="hold">
                            <p:stCondLst>
                              <p:cond delay="1000"/>
                            </p:stCondLst>
                            <p:childTnLst>
                              <p:par>
                                <p:cTn id="33" presetID="22" presetClass="entr" presetSubtype="1"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up)">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 calcmode="lin" valueType="num">
                                      <p:cBhvr additive="base">
                                        <p:cTn id="40" dur="500" fill="hold"/>
                                        <p:tgtEl>
                                          <p:spTgt spid="3"/>
                                        </p:tgtEl>
                                        <p:attrNameLst>
                                          <p:attrName>ppt_x</p:attrName>
                                        </p:attrNameLst>
                                      </p:cBhvr>
                                      <p:tavLst>
                                        <p:tav tm="0">
                                          <p:val>
                                            <p:strVal val="0-#ppt_w/2"/>
                                          </p:val>
                                        </p:tav>
                                        <p:tav tm="100000">
                                          <p:val>
                                            <p:strVal val="#ppt_x"/>
                                          </p:val>
                                        </p:tav>
                                      </p:tavLst>
                                    </p:anim>
                                    <p:anim calcmode="lin" valueType="num">
                                      <p:cBhvr additive="base">
                                        <p:cTn id="41" dur="500" fill="hold"/>
                                        <p:tgtEl>
                                          <p:spTgt spid="3"/>
                                        </p:tgtEl>
                                        <p:attrNameLst>
                                          <p:attrName>ppt_y</p:attrName>
                                        </p:attrNameLst>
                                      </p:cBhvr>
                                      <p:tavLst>
                                        <p:tav tm="0">
                                          <p:val>
                                            <p:strVal val="#ppt_y"/>
                                          </p:val>
                                        </p:tav>
                                        <p:tav tm="100000">
                                          <p:val>
                                            <p:strVal val="#ppt_y"/>
                                          </p:val>
                                        </p:tav>
                                      </p:tavLst>
                                    </p:anim>
                                  </p:childTnLst>
                                </p:cTn>
                              </p:par>
                            </p:childTnLst>
                          </p:cTn>
                        </p:par>
                        <p:par>
                          <p:cTn id="42" fill="hold">
                            <p:stCondLst>
                              <p:cond delay="500"/>
                            </p:stCondLst>
                            <p:childTnLst>
                              <p:par>
                                <p:cTn id="43" presetID="22" presetClass="entr" presetSubtype="2"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wipe(right)">
                                      <p:cBhvr>
                                        <p:cTn id="45" dur="500"/>
                                        <p:tgtEl>
                                          <p:spTgt spid="18"/>
                                        </p:tgtEl>
                                      </p:cBhvr>
                                    </p:animEffect>
                                  </p:childTnLst>
                                </p:cTn>
                              </p:par>
                            </p:childTnLst>
                          </p:cTn>
                        </p:par>
                        <p:par>
                          <p:cTn id="46" fill="hold">
                            <p:stCondLst>
                              <p:cond delay="1000"/>
                            </p:stCondLst>
                            <p:childTnLst>
                              <p:par>
                                <p:cTn id="47" presetID="22" presetClass="entr" presetSubtype="1" fill="hold"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up)">
                                      <p:cBhvr>
                                        <p:cTn id="49" dur="500"/>
                                        <p:tgtEl>
                                          <p:spTgt spid="19"/>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 calcmode="lin" valueType="num">
                                      <p:cBhvr additive="base">
                                        <p:cTn id="54" dur="500" fill="hold"/>
                                        <p:tgtEl>
                                          <p:spTgt spid="4"/>
                                        </p:tgtEl>
                                        <p:attrNameLst>
                                          <p:attrName>ppt_x</p:attrName>
                                        </p:attrNameLst>
                                      </p:cBhvr>
                                      <p:tavLst>
                                        <p:tav tm="0">
                                          <p:val>
                                            <p:strVal val="0-#ppt_w/2"/>
                                          </p:val>
                                        </p:tav>
                                        <p:tav tm="100000">
                                          <p:val>
                                            <p:strVal val="#ppt_x"/>
                                          </p:val>
                                        </p:tav>
                                      </p:tavLst>
                                    </p:anim>
                                    <p:anim calcmode="lin" valueType="num">
                                      <p:cBhvr additive="base">
                                        <p:cTn id="5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2" presetClass="entr" presetSubtype="4" fill="hold" grpId="0" nodeType="clickEffect">
                                  <p:stCondLst>
                                    <p:cond delay="0"/>
                                  </p:stCondLst>
                                  <p:childTnLst>
                                    <p:set>
                                      <p:cBhvr>
                                        <p:cTn id="59" dur="1" fill="hold">
                                          <p:stCondLst>
                                            <p:cond delay="0"/>
                                          </p:stCondLst>
                                        </p:cTn>
                                        <p:tgtEl>
                                          <p:spTgt spid="6"/>
                                        </p:tgtEl>
                                        <p:attrNameLst>
                                          <p:attrName>style.visibility</p:attrName>
                                        </p:attrNameLst>
                                      </p:cBhvr>
                                      <p:to>
                                        <p:strVal val="visible"/>
                                      </p:to>
                                    </p:set>
                                    <p:anim calcmode="lin" valueType="num">
                                      <p:cBhvr additive="base">
                                        <p:cTn id="60" dur="500"/>
                                        <p:tgtEl>
                                          <p:spTgt spid="6"/>
                                        </p:tgtEl>
                                        <p:attrNameLst>
                                          <p:attrName>ppt_y</p:attrName>
                                        </p:attrNameLst>
                                      </p:cBhvr>
                                      <p:tavLst>
                                        <p:tav tm="0">
                                          <p:val>
                                            <p:strVal val="#ppt_y+#ppt_h*1.125000"/>
                                          </p:val>
                                        </p:tav>
                                        <p:tav tm="100000">
                                          <p:val>
                                            <p:strVal val="#ppt_y"/>
                                          </p:val>
                                        </p:tav>
                                      </p:tavLst>
                                    </p:anim>
                                    <p:animEffect transition="in" filter="wipe(up)">
                                      <p:cBhvr>
                                        <p:cTn id="6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10" grpId="0" bldLvl="0" animBg="1"/>
      <p:bldP spid="14" grpId="0" bldLvl="0" animBg="1"/>
      <p:bldP spid="18"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991772" y="2853645"/>
            <a:ext cx="5072380" cy="1126490"/>
            <a:chOff x="516024" y="4459410"/>
            <a:chExt cx="2845126" cy="1126490"/>
          </a:xfrm>
        </p:grpSpPr>
        <p:sp>
          <p:nvSpPr>
            <p:cNvPr id="7" name="文本框 6"/>
            <p:cNvSpPr txBox="1"/>
            <p:nvPr/>
          </p:nvSpPr>
          <p:spPr>
            <a:xfrm>
              <a:off x="882172" y="5125525"/>
              <a:ext cx="2159489" cy="460375"/>
            </a:xfrm>
            <a:prstGeom prst="rect">
              <a:avLst/>
            </a:prstGeom>
            <a:noFill/>
          </p:spPr>
          <p:txBody>
            <a:bodyPr wrap="square" rtlCol="0">
              <a:spAutoFit/>
            </a:bodyPr>
            <a:lstStyle/>
            <a:p>
              <a:pPr algn="dist"/>
              <a:r>
                <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On-site Marketing</a:t>
              </a:r>
              <a:endPar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8" name="文本框 7"/>
            <p:cNvSpPr txBox="1"/>
            <p:nvPr/>
          </p:nvSpPr>
          <p:spPr>
            <a:xfrm>
              <a:off x="516024" y="4459410"/>
              <a:ext cx="2845126" cy="829945"/>
            </a:xfrm>
            <a:prstGeom prst="rect">
              <a:avLst/>
            </a:prstGeom>
            <a:noFill/>
          </p:spPr>
          <p:txBody>
            <a:bodyPr wrap="square" rtlCol="0">
              <a:spAutoFit/>
            </a:bodyPr>
            <a:lstStyle/>
            <a:p>
              <a:pPr algn="ctr"/>
              <a:r>
                <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rPr>
                <a:t>上门营销技巧</a:t>
              </a:r>
              <a:endPar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endParaRPr>
            </a:p>
          </p:txBody>
        </p:sp>
      </p:grpSp>
      <p:sp>
        <p:nvSpPr>
          <p:cNvPr id="2" name="文本框 1"/>
          <p:cNvSpPr txBox="1"/>
          <p:nvPr/>
        </p:nvSpPr>
        <p:spPr>
          <a:xfrm rot="20460000">
            <a:off x="3307715" y="1594485"/>
            <a:ext cx="1003300" cy="2214880"/>
          </a:xfrm>
          <a:prstGeom prst="rect">
            <a:avLst/>
          </a:prstGeom>
          <a:noFill/>
        </p:spPr>
        <p:txBody>
          <a:bodyPr wrap="square" rtlCol="0">
            <a:spAutoFit/>
          </a:bodyPr>
          <a:lstStyle/>
          <a:p>
            <a:r>
              <a:rPr lang="en-US" altLang="zh-CN" sz="13800">
                <a:solidFill>
                  <a:srgbClr val="FFDD25"/>
                </a:solidFill>
                <a:latin typeface="汉仪铸字超然体W" panose="00020600040101010101" pitchFamily="18" charset="-122"/>
                <a:ea typeface="汉仪铸字超然体W" panose="00020600040101010101" pitchFamily="18" charset="-122"/>
              </a:rPr>
              <a:t>6</a:t>
            </a:r>
            <a:endParaRPr lang="en-US" altLang="zh-CN" sz="13800">
              <a:solidFill>
                <a:srgbClr val="FFDD25"/>
              </a:solidFill>
              <a:latin typeface="汉仪铸字超然体W" panose="00020600040101010101" pitchFamily="18" charset="-122"/>
              <a:ea typeface="汉仪铸字超然体W" panose="00020600040101010101" pitchFamily="18" charset="-122"/>
            </a:endParaRPr>
          </a:p>
        </p:txBody>
      </p:sp>
      <p:pic>
        <p:nvPicPr>
          <p:cNvPr id="11" name="图片 10"/>
          <p:cNvPicPr>
            <a:picLocks noChangeAspect="1"/>
          </p:cNvPicPr>
          <p:nvPr>
            <p:custDataLst>
              <p:tags r:id="rId1"/>
            </p:custDataLst>
          </p:nvPr>
        </p:nvPicPr>
        <p:blipFill rotWithShape="1">
          <a:blip r:embed="rId2">
            <a:extLst>
              <a:ext uri="{28A0092B-C50C-407E-A947-70E740481C1C}">
                <a14:useLocalDpi xmlns:a14="http://schemas.microsoft.com/office/drawing/2010/main" val="0"/>
              </a:ext>
            </a:extLst>
          </a:blip>
          <a:srcRect t="62207" r="74483" b="22842"/>
          <a:stretch>
            <a:fillRect/>
          </a:stretch>
        </p:blipFill>
        <p:spPr>
          <a:xfrm rot="16200000">
            <a:off x="132715" y="3534410"/>
            <a:ext cx="3180715" cy="2795905"/>
          </a:xfrm>
          <a:prstGeom prst="rect">
            <a:avLst/>
          </a:prstGeom>
        </p:spPr>
      </p:pic>
      <p:pic>
        <p:nvPicPr>
          <p:cNvPr id="3" name="图片 2"/>
          <p:cNvPicPr>
            <a:picLocks noChangeAspect="1"/>
          </p:cNvPicPr>
          <p:nvPr>
            <p:custDataLst>
              <p:tags r:id="rId3"/>
            </p:custDataLst>
          </p:nvPr>
        </p:nvPicPr>
        <p:blipFill rotWithShape="1">
          <a:blip r:embed="rId2">
            <a:extLst>
              <a:ext uri="{28A0092B-C50C-407E-A947-70E740481C1C}">
                <a14:useLocalDpi xmlns:a14="http://schemas.microsoft.com/office/drawing/2010/main" val="0"/>
              </a:ext>
            </a:extLst>
          </a:blip>
          <a:srcRect t="62621" r="74483" b="22842"/>
          <a:stretch>
            <a:fillRect/>
          </a:stretch>
        </p:blipFill>
        <p:spPr>
          <a:xfrm rot="5400000">
            <a:off x="8808085" y="570230"/>
            <a:ext cx="3180715" cy="2718435"/>
          </a:xfrm>
          <a:prstGeom prst="rect">
            <a:avLst/>
          </a:prstGeom>
        </p:spPr>
      </p:pic>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10"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651753" y="854221"/>
            <a:ext cx="2232961" cy="482541"/>
            <a:chOff x="1011752" y="1007418"/>
            <a:chExt cx="2232961" cy="482541"/>
          </a:xfrm>
        </p:grpSpPr>
        <p:sp>
          <p:nvSpPr>
            <p:cNvPr id="4" name="矩形 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01</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5" name="矩形 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上门营销技巧</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
        <p:nvSpPr>
          <p:cNvPr id="18" name="矩形 17"/>
          <p:cNvSpPr/>
          <p:nvPr/>
        </p:nvSpPr>
        <p:spPr>
          <a:xfrm>
            <a:off x="6229608" y="2106914"/>
            <a:ext cx="5200392" cy="3783087"/>
          </a:xfrm>
          <a:prstGeom prst="rect">
            <a:avLst/>
          </a:prstGeom>
        </p:spPr>
        <p:txBody>
          <a:bodyPr wrap="square">
            <a:spAutoFit/>
          </a:bodyPr>
          <a:lstStyle/>
          <a:p>
            <a:pPr defTabSz="914400">
              <a:lnSpc>
                <a:spcPct val="150000"/>
              </a:lnSpc>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见面前，知己知彼。首先要对即将见面的客户进行一定的了解，通过同事、其它客户、其它厂家推销员、上司、该客户的下游或上游客户等途径来初步了解该客户。将见面的目的写出来，将即将谈到的内容写出来，并进行思考与语言组织着装整洁、卫生、得体，有精神自我介绍的第一句话不能太长。。通常的介绍是：“您好！我是**厂的。”客户看你了，再说：“我是**，是**分公司推销员（业务员）。”</a:t>
            </a:r>
            <a:endParaRPr lang="zh-CN" altLang="en-US" dirty="0">
              <a:latin typeface="思源宋体" panose="02020700000000000000" pitchFamily="18" charset="-122"/>
              <a:ea typeface="思源宋体" panose="02020700000000000000" pitchFamily="18" charset="-122"/>
              <a:cs typeface="+mn-ea"/>
              <a:sym typeface="+mn-lt"/>
            </a:endParaRPr>
          </a:p>
        </p:txBody>
      </p:sp>
      <p:sp>
        <p:nvSpPr>
          <p:cNvPr id="29" name="矩形 28"/>
          <p:cNvSpPr/>
          <p:nvPr/>
        </p:nvSpPr>
        <p:spPr>
          <a:xfrm>
            <a:off x="1526979" y="3245291"/>
            <a:ext cx="7635240" cy="459100"/>
          </a:xfrm>
          <a:prstGeom prst="rect">
            <a:avLst/>
          </a:prstGeom>
        </p:spPr>
        <p:txBody>
          <a:bodyPr wrap="square">
            <a:spAutoFit/>
          </a:bodyPr>
          <a:lstStyle/>
          <a:p>
            <a:pPr lvl="0" defTabSz="914400">
              <a:lnSpc>
                <a:spcPct val="150000"/>
              </a:lnSpc>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pic>
        <p:nvPicPr>
          <p:cNvPr id="60" name="图片 59"/>
          <p:cNvPicPr>
            <a:picLocks noChangeAspect="1"/>
          </p:cNvPicPr>
          <p:nvPr/>
        </p:nvPicPr>
        <p:blipFill rotWithShape="1">
          <a:blip r:embed="rId1">
            <a:extLst>
              <a:ext uri="{28A0092B-C50C-407E-A947-70E740481C1C}">
                <a14:useLocalDpi xmlns:a14="http://schemas.microsoft.com/office/drawing/2010/main" val="0"/>
              </a:ext>
            </a:extLst>
          </a:blip>
          <a:srcRect l="77325" t="50000" r="-6508" b="39246"/>
          <a:stretch>
            <a:fillRect/>
          </a:stretch>
        </p:blipFill>
        <p:spPr>
          <a:xfrm>
            <a:off x="9943398" y="493847"/>
            <a:ext cx="2228620" cy="1231981"/>
          </a:xfrm>
          <a:prstGeom prst="rect">
            <a:avLst/>
          </a:prstGeom>
        </p:spPr>
      </p:pic>
      <p:pic>
        <p:nvPicPr>
          <p:cNvPr id="61" name="图片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9920" y="1189878"/>
            <a:ext cx="4972050" cy="4972050"/>
          </a:xfrm>
          <a:prstGeom prst="rect">
            <a:avLst/>
          </a:prstGeom>
        </p:spPr>
      </p:pic>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fade">
                                      <p:cBhvr>
                                        <p:cTn id="1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651753" y="854221"/>
            <a:ext cx="2232961" cy="482541"/>
            <a:chOff x="1011752" y="1007418"/>
            <a:chExt cx="2232961" cy="482541"/>
          </a:xfrm>
        </p:grpSpPr>
        <p:sp>
          <p:nvSpPr>
            <p:cNvPr id="4" name="矩形 3"/>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01</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5" name="矩形 4"/>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搜索引擎营销</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
        <p:nvSpPr>
          <p:cNvPr id="6" name="矩形 5"/>
          <p:cNvSpPr/>
          <p:nvPr/>
        </p:nvSpPr>
        <p:spPr>
          <a:xfrm>
            <a:off x="4926449" y="1278475"/>
            <a:ext cx="2339102" cy="523220"/>
          </a:xfrm>
          <a:prstGeom prst="rect">
            <a:avLst/>
          </a:prstGeom>
          <a:noFill/>
          <a:ln w="38100">
            <a:solidFill>
              <a:schemeClr val="bg1"/>
            </a:solidFill>
          </a:ln>
        </p:spPr>
        <p:txBody>
          <a:bodyPr wrap="none">
            <a:spAutoFit/>
          </a:bodyPr>
          <a:lstStyle/>
          <a:p>
            <a:pPr lvl="0" algn="ctr" defTabSz="914400">
              <a:defRPr/>
            </a:pPr>
            <a:r>
              <a:rPr kumimoji="1" lang="zh-CN" altLang="en-US" sz="2800" b="1" dirty="0">
                <a:solidFill>
                  <a:sysClr val="windowText" lastClr="000000"/>
                </a:solidFill>
                <a:latin typeface="思源宋体" panose="02020700000000000000" pitchFamily="18" charset="-122"/>
                <a:ea typeface="思源宋体" panose="02020700000000000000" pitchFamily="18" charset="-122"/>
                <a:cs typeface="+mn-ea"/>
                <a:sym typeface="+mn-lt"/>
              </a:rPr>
              <a:t>上门营销技巧</a:t>
            </a:r>
            <a:endParaRPr kumimoji="1" lang="zh-CN" altLang="en-US" sz="2800"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7" name="矩形 6"/>
          <p:cNvSpPr/>
          <p:nvPr/>
        </p:nvSpPr>
        <p:spPr>
          <a:xfrm>
            <a:off x="651753" y="2132828"/>
            <a:ext cx="3916680" cy="3742307"/>
          </a:xfrm>
          <a:prstGeom prst="rect">
            <a:avLst/>
          </a:prstGeom>
        </p:spPr>
        <p:txBody>
          <a:bodyPr wrap="square">
            <a:spAutoFit/>
          </a:bodyPr>
          <a:lstStyle/>
          <a:p>
            <a:pPr lvl="0" defTabSz="914400">
              <a:lnSpc>
                <a:spcPct val="150000"/>
              </a:lnSpc>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说明来意时，要学会假借一些指令或赞美来引起客户的注意。如：你可以说：“是**经理派我过来的，</a:t>
            </a:r>
            <a:r>
              <a:rPr lang="en-US" altLang="zh-CN"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a:t>
            </a: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你可以说：“经过**客户介绍的，我专程过来拜访拜访您。”你可以说：“是**厂家业务员说你生意做的好，我今天到此专门拜访您，取取经！”这样客户不容易回绝，同时又明白你对他或者对市场已有所了解，不是新来的什么都不知道，他会积极配合你的，马上会吩咐人给你沏茶。</a:t>
            </a:r>
            <a:endPar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9" name="矩形 8"/>
          <p:cNvSpPr/>
          <p:nvPr/>
        </p:nvSpPr>
        <p:spPr>
          <a:xfrm>
            <a:off x="7594601" y="2132828"/>
            <a:ext cx="3916680" cy="3372975"/>
          </a:xfrm>
          <a:prstGeom prst="rect">
            <a:avLst/>
          </a:prstGeom>
        </p:spPr>
        <p:txBody>
          <a:bodyPr wrap="square">
            <a:spAutoFit/>
          </a:bodyPr>
          <a:lstStyle/>
          <a:p>
            <a:pPr lvl="0" defTabSz="914400">
              <a:lnSpc>
                <a:spcPct val="150000"/>
              </a:lnSpc>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推销产品时要尽可能抓住产品的优点与好处，有时候顾客也会和你说一些产品时，一定要认真听顾客讲完，即使他们说错了，也要听完，然后再用问题纠正他们的错误。上门推销时最好带相关材料及产品说明书或鉴定书等，让顾客感到信任你。当顾客感到你的产品太昂贵时，最好不要同顾客争论，要让他们了解产品的价值，让他们感到物有所值。</a:t>
            </a:r>
            <a:endPar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pic>
        <p:nvPicPr>
          <p:cNvPr id="11" name="图片 10"/>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597401" y="2320715"/>
            <a:ext cx="2997200" cy="299720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100" advTm="0">
        <p:cut/>
      </p:transition>
    </mc:Choice>
    <mc:Fallback>
      <p:transition advTm="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73627" y="344129"/>
            <a:ext cx="11366090" cy="6213987"/>
          </a:xfrm>
          <a:prstGeom prst="rect">
            <a:avLst/>
          </a:prstGeom>
          <a:no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27157" r="24315" b="84699"/>
          <a:stretch>
            <a:fillRect/>
          </a:stretch>
        </p:blipFill>
        <p:spPr>
          <a:xfrm>
            <a:off x="4589488" y="0"/>
            <a:ext cx="3013023" cy="1425077"/>
          </a:xfrm>
          <a:prstGeom prst="rect">
            <a:avLst/>
          </a:prstGeom>
        </p:spPr>
      </p:pic>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l="82955" r="-20936" b="63934"/>
          <a:stretch>
            <a:fillRect/>
          </a:stretch>
        </p:blipFill>
        <p:spPr>
          <a:xfrm>
            <a:off x="10864866" y="712538"/>
            <a:ext cx="1907012" cy="2716462"/>
          </a:xfrm>
          <a:prstGeom prst="rect">
            <a:avLst/>
          </a:prstGeom>
        </p:spPr>
      </p:pic>
      <p:pic>
        <p:nvPicPr>
          <p:cNvPr id="9" name="图片 8"/>
          <p:cNvPicPr>
            <a:picLocks noChangeAspect="1"/>
          </p:cNvPicPr>
          <p:nvPr/>
        </p:nvPicPr>
        <p:blipFill rotWithShape="1">
          <a:blip r:embed="rId1">
            <a:extLst>
              <a:ext uri="{28A0092B-C50C-407E-A947-70E740481C1C}">
                <a14:useLocalDpi xmlns:a14="http://schemas.microsoft.com/office/drawing/2010/main" val="0"/>
              </a:ext>
            </a:extLst>
          </a:blip>
          <a:srcRect r="78746" b="77049"/>
          <a:stretch>
            <a:fillRect/>
          </a:stretch>
        </p:blipFill>
        <p:spPr>
          <a:xfrm>
            <a:off x="452282" y="-269823"/>
            <a:ext cx="1907012" cy="3089161"/>
          </a:xfrm>
          <a:prstGeom prst="rect">
            <a:avLst/>
          </a:prstGeom>
        </p:spPr>
      </p:pic>
      <p:pic>
        <p:nvPicPr>
          <p:cNvPr id="10" name="图片 9"/>
          <p:cNvPicPr>
            <a:picLocks noChangeAspect="1"/>
          </p:cNvPicPr>
          <p:nvPr/>
        </p:nvPicPr>
        <p:blipFill rotWithShape="1">
          <a:blip r:embed="rId3" cstate="print">
            <a:extLst>
              <a:ext uri="{28A0092B-C50C-407E-A947-70E740481C1C}">
                <a14:useLocalDpi xmlns:a14="http://schemas.microsoft.com/office/drawing/2010/main" val="0"/>
              </a:ext>
            </a:extLst>
          </a:blip>
          <a:srcRect l="77325" t="50000" r="-6508" b="7978"/>
          <a:stretch>
            <a:fillRect/>
          </a:stretch>
        </p:blipFill>
        <p:spPr>
          <a:xfrm>
            <a:off x="10388184" y="2899131"/>
            <a:ext cx="1693888" cy="3658985"/>
          </a:xfrm>
          <a:prstGeom prst="rect">
            <a:avLst/>
          </a:prstGeom>
        </p:spPr>
      </p:pic>
      <p:pic>
        <p:nvPicPr>
          <p:cNvPr id="11" name="图片 10"/>
          <p:cNvPicPr>
            <a:picLocks noChangeAspect="1"/>
          </p:cNvPicPr>
          <p:nvPr/>
        </p:nvPicPr>
        <p:blipFill rotWithShape="1">
          <a:blip r:embed="rId1">
            <a:extLst>
              <a:ext uri="{28A0092B-C50C-407E-A947-70E740481C1C}">
                <a14:useLocalDpi xmlns:a14="http://schemas.microsoft.com/office/drawing/2010/main" val="0"/>
              </a:ext>
            </a:extLst>
          </a:blip>
          <a:srcRect t="43123" r="74483" b="22842"/>
          <a:stretch>
            <a:fillRect/>
          </a:stretch>
        </p:blipFill>
        <p:spPr>
          <a:xfrm>
            <a:off x="452282" y="2473377"/>
            <a:ext cx="1907012" cy="3815834"/>
          </a:xfrm>
          <a:prstGeom prst="rect">
            <a:avLst/>
          </a:prstGeom>
        </p:spPr>
      </p:pic>
      <p:pic>
        <p:nvPicPr>
          <p:cNvPr id="13" name="图片 12"/>
          <p:cNvPicPr>
            <a:picLocks noChangeAspect="1"/>
          </p:cNvPicPr>
          <p:nvPr/>
        </p:nvPicPr>
        <p:blipFill rotWithShape="1">
          <a:blip r:embed="rId4" cstate="print">
            <a:extLst>
              <a:ext uri="{28A0092B-C50C-407E-A947-70E740481C1C}">
                <a14:useLocalDpi xmlns:a14="http://schemas.microsoft.com/office/drawing/2010/main" val="0"/>
              </a:ext>
            </a:extLst>
          </a:blip>
          <a:srcRect l="12663" t="54370" r="17046"/>
          <a:stretch>
            <a:fillRect/>
          </a:stretch>
        </p:blipFill>
        <p:spPr>
          <a:xfrm>
            <a:off x="6961432" y="3584166"/>
            <a:ext cx="3213392" cy="3129280"/>
          </a:xfrm>
          <a:prstGeom prst="rect">
            <a:avLst/>
          </a:prstGeom>
        </p:spPr>
      </p:pic>
      <p:sp>
        <p:nvSpPr>
          <p:cNvPr id="14" name="文本框 13"/>
          <p:cNvSpPr txBox="1"/>
          <p:nvPr/>
        </p:nvSpPr>
        <p:spPr>
          <a:xfrm>
            <a:off x="2724400" y="2137616"/>
            <a:ext cx="7902125" cy="1446550"/>
          </a:xfrm>
          <a:prstGeom prst="rect">
            <a:avLst/>
          </a:prstGeom>
          <a:noFill/>
        </p:spPr>
        <p:txBody>
          <a:bodyPr wrap="square" rtlCol="0">
            <a:spAutoFit/>
          </a:bodyPr>
          <a:lstStyle/>
          <a:p>
            <a:r>
              <a:rPr lang="zh-CN" altLang="en-US" sz="8800" dirty="0">
                <a:solidFill>
                  <a:schemeClr val="bg2">
                    <a:lumMod val="25000"/>
                  </a:schemeClr>
                </a:solidFill>
                <a:effectLst>
                  <a:outerShdw blurRad="38100" dist="38100" dir="2700000" algn="tl">
                    <a:srgbClr val="000000">
                      <a:alpha val="43137"/>
                    </a:srgbClr>
                  </a:outerShdw>
                </a:effectLst>
                <a:latin typeface="汉仪雅酷黑 75W" panose="020B0804020202020204" pitchFamily="34" charset="-122"/>
                <a:ea typeface="汉仪雅酷黑 75W" panose="020B0804020202020204" pitchFamily="34" charset="-122"/>
              </a:rPr>
              <a:t>市场营销技巧</a:t>
            </a:r>
            <a:endParaRPr lang="zh-CN" altLang="en-US" sz="8800" dirty="0">
              <a:solidFill>
                <a:schemeClr val="bg2">
                  <a:lumMod val="25000"/>
                </a:schemeClr>
              </a:solidFill>
              <a:effectLst>
                <a:outerShdw blurRad="38100" dist="38100" dir="2700000" algn="tl">
                  <a:srgbClr val="000000">
                    <a:alpha val="43137"/>
                  </a:srgbClr>
                </a:outerShdw>
              </a:effectLst>
              <a:latin typeface="汉仪雅酷黑 75W" panose="020B0804020202020204" pitchFamily="34" charset="-122"/>
              <a:ea typeface="汉仪雅酷黑 75W" panose="020B0804020202020204" pitchFamily="34" charset="-122"/>
            </a:endParaRPr>
          </a:p>
        </p:txBody>
      </p:sp>
      <p:sp>
        <p:nvSpPr>
          <p:cNvPr id="15" name="矩形 14"/>
          <p:cNvSpPr/>
          <p:nvPr/>
        </p:nvSpPr>
        <p:spPr>
          <a:xfrm>
            <a:off x="3693056" y="1795062"/>
            <a:ext cx="4727232" cy="369332"/>
          </a:xfrm>
          <a:prstGeom prst="rect">
            <a:avLst/>
          </a:prstGeom>
        </p:spPr>
        <p:txBody>
          <a:bodyPr wrap="square">
            <a:spAutoFit/>
          </a:bodyPr>
          <a:lstStyle/>
          <a:p>
            <a:pPr algn="dist"/>
            <a:r>
              <a:rPr kumimoji="1" lang="en-GB" altLang="zh-CN" i="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MARKETING SKILLS</a:t>
            </a:r>
            <a:endParaRPr kumimoji="1" lang="zh-CN" altLang="en-US" i="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6" name="矩形 15"/>
          <p:cNvSpPr/>
          <p:nvPr/>
        </p:nvSpPr>
        <p:spPr>
          <a:xfrm>
            <a:off x="2437949" y="4728623"/>
            <a:ext cx="3100632" cy="369332"/>
          </a:xfrm>
          <a:prstGeom prst="rect">
            <a:avLst/>
          </a:prstGeom>
        </p:spPr>
        <p:txBody>
          <a:bodyPr wrap="square">
            <a:spAutoFit/>
          </a:bodyPr>
          <a:lstStyle/>
          <a:p>
            <a:pPr algn="dist"/>
            <a:r>
              <a:rPr kumimoji="1" lang="zh-CN" altLang="en-US"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培训时间：</a:t>
            </a:r>
            <a:r>
              <a:rPr kumimoji="1" lang="en-US" altLang="zh-CN" b="1" dirty="0" smtClean="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202X</a:t>
            </a:r>
            <a:r>
              <a:rPr kumimoji="1" lang="zh-CN" altLang="en-US" b="1" dirty="0" smtClean="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年</a:t>
            </a:r>
            <a:r>
              <a:rPr kumimoji="1" lang="en-US" altLang="zh-CN"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X</a:t>
            </a:r>
            <a:r>
              <a:rPr kumimoji="1" lang="zh-CN" altLang="en-US"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月</a:t>
            </a:r>
            <a:r>
              <a:rPr kumimoji="1" lang="en-US" altLang="zh-CN"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X</a:t>
            </a:r>
            <a:r>
              <a:rPr kumimoji="1" lang="zh-CN" altLang="en-US"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日</a:t>
            </a:r>
            <a:endParaRPr kumimoji="1" lang="zh-CN" altLang="en-US"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8" name="矩形 17"/>
          <p:cNvSpPr/>
          <p:nvPr/>
        </p:nvSpPr>
        <p:spPr>
          <a:xfrm>
            <a:off x="816878" y="5997544"/>
            <a:ext cx="5779448" cy="369332"/>
          </a:xfrm>
          <a:prstGeom prst="rect">
            <a:avLst/>
          </a:prstGeom>
        </p:spPr>
        <p:txBody>
          <a:bodyPr wrap="square">
            <a:spAutoFit/>
          </a:bodyPr>
          <a:lstStyle/>
          <a:p>
            <a:pPr algn="dist"/>
            <a:r>
              <a:rPr kumimoji="1" lang="zh-CN" altLang="en-US" b="1"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此演示文稿适用于销售部门培训新人专用</a:t>
            </a:r>
            <a:endParaRPr kumimoji="1" lang="zh-CN" altLang="en-US" b="1" dirty="0">
              <a:solidFill>
                <a:schemeClr val="tx1">
                  <a:lumMod val="75000"/>
                  <a:lumOff val="2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500"/>
                            </p:stCondLst>
                            <p:childTnLst>
                              <p:par>
                                <p:cTn id="21" presetID="55"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1000" fill="hold"/>
                                        <p:tgtEl>
                                          <p:spTgt spid="14"/>
                                        </p:tgtEl>
                                        <p:attrNameLst>
                                          <p:attrName>ppt_w</p:attrName>
                                        </p:attrNameLst>
                                      </p:cBhvr>
                                      <p:tavLst>
                                        <p:tav tm="0">
                                          <p:val>
                                            <p:strVal val="#ppt_w*0.70"/>
                                          </p:val>
                                        </p:tav>
                                        <p:tav tm="100000">
                                          <p:val>
                                            <p:strVal val="#ppt_w"/>
                                          </p:val>
                                        </p:tav>
                                      </p:tavLst>
                                    </p:anim>
                                    <p:anim calcmode="lin" valueType="num">
                                      <p:cBhvr>
                                        <p:cTn id="24" dur="1000" fill="hold"/>
                                        <p:tgtEl>
                                          <p:spTgt spid="14"/>
                                        </p:tgtEl>
                                        <p:attrNameLst>
                                          <p:attrName>ppt_h</p:attrName>
                                        </p:attrNameLst>
                                      </p:cBhvr>
                                      <p:tavLst>
                                        <p:tav tm="0">
                                          <p:val>
                                            <p:strVal val="#ppt_h"/>
                                          </p:val>
                                        </p:tav>
                                        <p:tav tm="100000">
                                          <p:val>
                                            <p:strVal val="#ppt_h"/>
                                          </p:val>
                                        </p:tav>
                                      </p:tavLst>
                                    </p:anim>
                                    <p:animEffect transition="in" filter="fade">
                                      <p:cBhvr>
                                        <p:cTn id="25" dur="1000"/>
                                        <p:tgtEl>
                                          <p:spTgt spid="14"/>
                                        </p:tgtEl>
                                      </p:cBhvr>
                                    </p:animEffect>
                                  </p:childTnLst>
                                </p:cTn>
                              </p:par>
                            </p:childTnLst>
                          </p:cTn>
                        </p:par>
                        <p:par>
                          <p:cTn id="26" fill="hold">
                            <p:stCondLst>
                              <p:cond delay="1500"/>
                            </p:stCondLst>
                            <p:childTnLst>
                              <p:par>
                                <p:cTn id="27" presetID="12" presetClass="entr" presetSubtype="4"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p:tgtEl>
                                          <p:spTgt spid="15"/>
                                        </p:tgtEl>
                                        <p:attrNameLst>
                                          <p:attrName>ppt_y</p:attrName>
                                        </p:attrNameLst>
                                      </p:cBhvr>
                                      <p:tavLst>
                                        <p:tav tm="0">
                                          <p:val>
                                            <p:strVal val="#ppt_y+#ppt_h*1.125000"/>
                                          </p:val>
                                        </p:tav>
                                        <p:tav tm="100000">
                                          <p:val>
                                            <p:strVal val="#ppt_y"/>
                                          </p:val>
                                        </p:tav>
                                      </p:tavLst>
                                    </p:anim>
                                    <p:animEffect transition="in" filter="wipe(up)">
                                      <p:cBhvr>
                                        <p:cTn id="30" dur="500"/>
                                        <p:tgtEl>
                                          <p:spTgt spid="15"/>
                                        </p:tgtEl>
                                      </p:cBhvr>
                                    </p:animEffect>
                                  </p:childTnLst>
                                </p:cTn>
                              </p:par>
                              <p:par>
                                <p:cTn id="31" presetID="6" presetClass="entr" presetSubtype="16"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circle(in)">
                                      <p:cBhvr>
                                        <p:cTn id="33" dur="2000"/>
                                        <p:tgtEl>
                                          <p:spTgt spid="13"/>
                                        </p:tgtEl>
                                      </p:cBhvr>
                                    </p:animEffect>
                                  </p:childTnLst>
                                </p:cTn>
                              </p:par>
                            </p:childTnLst>
                          </p:cTn>
                        </p:par>
                        <p:par>
                          <p:cTn id="34" fill="hold">
                            <p:stCondLst>
                              <p:cond delay="2000"/>
                            </p:stCondLst>
                            <p:childTnLst>
                              <p:par>
                                <p:cTn id="35" presetID="2" presetClass="entr" presetSubtype="4"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par>
                                <p:cTn id="39" presetID="22" presetClass="entr" presetSubtype="4"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down)">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4227357" y="2865075"/>
            <a:ext cx="4387523" cy="1115060"/>
            <a:chOff x="648165" y="4470840"/>
            <a:chExt cx="2460986" cy="1115060"/>
          </a:xfrm>
        </p:grpSpPr>
        <p:sp>
          <p:nvSpPr>
            <p:cNvPr id="7" name="文本框 6"/>
            <p:cNvSpPr txBox="1"/>
            <p:nvPr/>
          </p:nvSpPr>
          <p:spPr>
            <a:xfrm>
              <a:off x="1319555" y="5125525"/>
              <a:ext cx="1237708" cy="460375"/>
            </a:xfrm>
            <a:prstGeom prst="rect">
              <a:avLst/>
            </a:prstGeom>
            <a:noFill/>
          </p:spPr>
          <p:txBody>
            <a:bodyPr wrap="square" rtlCol="0">
              <a:spAutoFit/>
            </a:bodyPr>
            <a:lstStyle/>
            <a:p>
              <a:pPr algn="dist"/>
              <a:r>
                <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Background</a:t>
              </a:r>
              <a:endPar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8" name="文本框 7"/>
            <p:cNvSpPr txBox="1"/>
            <p:nvPr/>
          </p:nvSpPr>
          <p:spPr>
            <a:xfrm>
              <a:off x="648165" y="4470840"/>
              <a:ext cx="2460986" cy="829945"/>
            </a:xfrm>
            <a:prstGeom prst="rect">
              <a:avLst/>
            </a:prstGeom>
            <a:noFill/>
          </p:spPr>
          <p:txBody>
            <a:bodyPr wrap="square" rtlCol="0">
              <a:spAutoFit/>
            </a:bodyPr>
            <a:lstStyle/>
            <a:p>
              <a:pPr algn="ctr"/>
              <a:r>
                <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rPr>
                <a:t>产生背景</a:t>
              </a:r>
              <a:endPar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endParaRPr>
            </a:p>
          </p:txBody>
        </p:sp>
      </p:grpSp>
      <p:sp>
        <p:nvSpPr>
          <p:cNvPr id="2" name="文本框 1"/>
          <p:cNvSpPr txBox="1"/>
          <p:nvPr/>
        </p:nvSpPr>
        <p:spPr>
          <a:xfrm rot="20460000">
            <a:off x="3427095" y="1243330"/>
            <a:ext cx="1003300" cy="2646045"/>
          </a:xfrm>
          <a:prstGeom prst="rect">
            <a:avLst/>
          </a:prstGeom>
          <a:noFill/>
        </p:spPr>
        <p:txBody>
          <a:bodyPr wrap="square" rtlCol="0">
            <a:spAutoFit/>
          </a:bodyPr>
          <a:lstStyle/>
          <a:p>
            <a:r>
              <a:rPr lang="en-US" altLang="zh-CN" sz="16600">
                <a:solidFill>
                  <a:srgbClr val="FFDD25"/>
                </a:solidFill>
                <a:latin typeface="汉仪铸字超然体W" panose="00020600040101010101" pitchFamily="18" charset="-122"/>
                <a:ea typeface="汉仪铸字超然体W" panose="00020600040101010101" pitchFamily="18" charset="-122"/>
              </a:rPr>
              <a:t>1</a:t>
            </a:r>
            <a:endParaRPr lang="en-US" altLang="zh-CN" sz="16600">
              <a:solidFill>
                <a:srgbClr val="FFDD25"/>
              </a:solidFill>
              <a:latin typeface="汉仪铸字超然体W" panose="00020600040101010101" pitchFamily="18" charset="-122"/>
              <a:ea typeface="汉仪铸字超然体W" panose="00020600040101010101" pitchFamily="18" charset="-122"/>
            </a:endParaRPr>
          </a:p>
        </p:txBody>
      </p:sp>
      <p:pic>
        <p:nvPicPr>
          <p:cNvPr id="11" name="图片 10"/>
          <p:cNvPicPr>
            <a:picLocks noChangeAspect="1"/>
          </p:cNvPicPr>
          <p:nvPr>
            <p:custDataLst>
              <p:tags r:id="rId1"/>
            </p:custDataLst>
          </p:nvPr>
        </p:nvPicPr>
        <p:blipFill rotWithShape="1">
          <a:blip r:embed="rId2">
            <a:extLst>
              <a:ext uri="{28A0092B-C50C-407E-A947-70E740481C1C}">
                <a14:useLocalDpi xmlns:a14="http://schemas.microsoft.com/office/drawing/2010/main" val="0"/>
              </a:ext>
            </a:extLst>
          </a:blip>
          <a:srcRect t="62207" r="74483" b="22842"/>
          <a:stretch>
            <a:fillRect/>
          </a:stretch>
        </p:blipFill>
        <p:spPr>
          <a:xfrm rot="16200000">
            <a:off x="132715" y="3534410"/>
            <a:ext cx="3180715" cy="2795905"/>
          </a:xfrm>
          <a:prstGeom prst="rect">
            <a:avLst/>
          </a:prstGeom>
        </p:spPr>
      </p:pic>
      <p:pic>
        <p:nvPicPr>
          <p:cNvPr id="3" name="图片 2"/>
          <p:cNvPicPr>
            <a:picLocks noChangeAspect="1"/>
          </p:cNvPicPr>
          <p:nvPr>
            <p:custDataLst>
              <p:tags r:id="rId3"/>
            </p:custDataLst>
          </p:nvPr>
        </p:nvPicPr>
        <p:blipFill rotWithShape="1">
          <a:blip r:embed="rId2">
            <a:extLst>
              <a:ext uri="{28A0092B-C50C-407E-A947-70E740481C1C}">
                <a14:useLocalDpi xmlns:a14="http://schemas.microsoft.com/office/drawing/2010/main" val="0"/>
              </a:ext>
            </a:extLst>
          </a:blip>
          <a:srcRect t="62621" r="74483" b="22842"/>
          <a:stretch>
            <a:fillRect/>
          </a:stretch>
        </p:blipFill>
        <p:spPr>
          <a:xfrm rot="5400000">
            <a:off x="8808085" y="570230"/>
            <a:ext cx="3180715" cy="2718435"/>
          </a:xfrm>
          <a:prstGeom prst="rect">
            <a:avLst/>
          </a:prstGeom>
        </p:spPr>
      </p:pic>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10"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893022" y="2526196"/>
            <a:ext cx="6065534" cy="3096169"/>
          </a:xfrm>
          <a:prstGeom prst="rect">
            <a:avLst/>
          </a:prstGeom>
          <a:ln w="38100">
            <a:solidFill>
              <a:schemeClr val="bg1"/>
            </a:solidFill>
            <a:prstDash val="sysDash"/>
          </a:ln>
        </p:spPr>
        <p:txBody>
          <a:bodyPr wrap="square">
            <a:spAutoFit/>
          </a:bodyPr>
          <a:lstStyle/>
          <a:p>
            <a:pPr defTabSz="914400" fontAlgn="base">
              <a:lnSpc>
                <a:spcPct val="150000"/>
              </a:lnSpc>
              <a:spcBef>
                <a:spcPct val="0"/>
              </a:spcBef>
              <a:spcAft>
                <a:spcPct val="0"/>
              </a:spcAft>
              <a:defRPr/>
            </a:pPr>
            <a:r>
              <a:rPr lang="zh-CN" altLang="en-US" sz="2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市场营销</a:t>
            </a: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是一门基本的商业学科，它对企业的成功运作所起的巨大作用已被人们广泛认可。成功的营销会带来优质的产品、满意的顾客和更大的利润。</a:t>
            </a:r>
            <a:endParaRPr lang="en-US"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a:p>
            <a:pPr defTabSz="914400" fontAlgn="base">
              <a:lnSpc>
                <a:spcPct val="150000"/>
              </a:lnSpc>
              <a:spcBef>
                <a:spcPct val="0"/>
              </a:spcBef>
              <a:spcAft>
                <a:spcPct val="0"/>
              </a:spcAft>
              <a:defRPr/>
            </a:pPr>
            <a:endParaRPr lang="en-US"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a:p>
            <a:pPr defTabSz="914400" fontAlgn="base">
              <a:lnSpc>
                <a:spcPct val="150000"/>
              </a:lnSpc>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在</a:t>
            </a:r>
            <a:r>
              <a:rPr lang="en-US"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21</a:t>
            </a: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世纪，伟大的成功只会降临那些令人敬畏的市场商人</a:t>
            </a:r>
            <a:r>
              <a:rPr lang="en-US"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a:t>
            </a: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而杰亚伯拉罕就是真正理解这一点的为数不多的几位财智之士之一 。</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032812" y="855369"/>
            <a:ext cx="4429131" cy="4429131"/>
          </a:xfrm>
          <a:prstGeom prst="rect">
            <a:avLst/>
          </a:prstGeom>
        </p:spPr>
      </p:pic>
      <p:pic>
        <p:nvPicPr>
          <p:cNvPr id="9" name="图片 8"/>
          <p:cNvPicPr>
            <a:picLocks noChangeAspect="1"/>
          </p:cNvPicPr>
          <p:nvPr/>
        </p:nvPicPr>
        <p:blipFill rotWithShape="1">
          <a:blip r:embed="rId2" cstate="print">
            <a:extLst>
              <a:ext uri="{28A0092B-C50C-407E-A947-70E740481C1C}">
                <a14:useLocalDpi xmlns:a14="http://schemas.microsoft.com/office/drawing/2010/main" val="0"/>
              </a:ext>
            </a:extLst>
          </a:blip>
          <a:srcRect l="82955" r="-20936" b="63934"/>
          <a:stretch>
            <a:fillRect/>
          </a:stretch>
        </p:blipFill>
        <p:spPr>
          <a:xfrm>
            <a:off x="10723766" y="517504"/>
            <a:ext cx="2148702" cy="3060740"/>
          </a:xfrm>
          <a:prstGeom prst="rect">
            <a:avLst/>
          </a:prstGeom>
        </p:spPr>
      </p:pic>
      <p:grpSp>
        <p:nvGrpSpPr>
          <p:cNvPr id="8" name="组合 7"/>
          <p:cNvGrpSpPr/>
          <p:nvPr/>
        </p:nvGrpSpPr>
        <p:grpSpPr>
          <a:xfrm>
            <a:off x="651753" y="854221"/>
            <a:ext cx="2232961" cy="482541"/>
            <a:chOff x="1011752" y="1007418"/>
            <a:chExt cx="2232961" cy="482541"/>
          </a:xfrm>
        </p:grpSpPr>
        <p:sp>
          <p:nvSpPr>
            <p:cNvPr id="10" name="矩形 9"/>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01</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11" name="矩形 10"/>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概念</a:t>
              </a:r>
              <a:r>
                <a:rPr lang="en-US"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 </a:t>
              </a:r>
              <a:r>
                <a:rPr lang="en-US" altLang="zh-CN" kern="0" dirty="0" err="1">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cocept</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08752" y="1974635"/>
            <a:ext cx="5321300" cy="1670265"/>
          </a:xfrm>
          <a:prstGeom prst="rect">
            <a:avLst/>
          </a:prstGeom>
        </p:spPr>
        <p:txBody>
          <a:bodyPr wrap="square">
            <a:spAutoFit/>
          </a:bodyPr>
          <a:lstStyle/>
          <a:p>
            <a:pPr defTabSz="914400"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营销就是通过教育使目标观众或听众赏识你的产品</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服务或公司给他们提供的优势</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利益</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收效或保护的能力，你提供给客户的这些东西不仅要高于</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优于他们所拥有的东西</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而且还要高于</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优于他们得到的一切选项和选择，说到底</a:t>
            </a:r>
            <a:r>
              <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a:t>
            </a: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营销就是销售一种利益，超越客户的心理价值。</a:t>
            </a:r>
            <a:endParaRPr lang="en-US" altLang="zh-CN"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6" name="矩形 5"/>
          <p:cNvSpPr/>
          <p:nvPr/>
        </p:nvSpPr>
        <p:spPr>
          <a:xfrm>
            <a:off x="694301" y="3910070"/>
            <a:ext cx="5401699" cy="1023935"/>
          </a:xfrm>
          <a:prstGeom prst="rect">
            <a:avLst/>
          </a:prstGeom>
        </p:spPr>
        <p:txBody>
          <a:bodyPr wrap="square">
            <a:spAutoFit/>
          </a:bodyPr>
          <a:lstStyle/>
          <a:p>
            <a:pPr defTabSz="914400" fontAlgn="base">
              <a:lnSpc>
                <a:spcPct val="150000"/>
              </a:lnSpc>
              <a:spcBef>
                <a:spcPct val="0"/>
              </a:spcBef>
              <a:spcAft>
                <a:spcPct val="0"/>
              </a:spcAft>
              <a:defRPr/>
            </a:pPr>
            <a:r>
              <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营销技巧能搞定客户是生存，让客户追随自己是发展。销售中可运用的战术也是变幻无常，但“心理战术”却是隐藏在所有战术背后的最根本力量</a:t>
            </a:r>
            <a:endParaRPr lang="zh-CN" altLang="en-US" sz="14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7" name="矩形 6"/>
          <p:cNvSpPr/>
          <p:nvPr/>
        </p:nvSpPr>
        <p:spPr>
          <a:xfrm>
            <a:off x="708752" y="5199175"/>
            <a:ext cx="10866811" cy="700769"/>
          </a:xfrm>
          <a:prstGeom prst="rect">
            <a:avLst/>
          </a:prstGeom>
        </p:spPr>
        <p:txBody>
          <a:bodyPr wrap="square">
            <a:spAutoFit/>
          </a:bodyPr>
          <a:lstStyle/>
          <a:p>
            <a:pPr defTabSz="914400" fontAlgn="base">
              <a:lnSpc>
                <a:spcPct val="150000"/>
              </a:lnSpc>
              <a:spcBef>
                <a:spcPct val="0"/>
              </a:spcBef>
              <a:spcAft>
                <a:spcPct val="0"/>
              </a:spcAft>
              <a:defRPr/>
            </a:pPr>
            <a:r>
              <a:rPr lang="en-GB" altLang="zh-CN" sz="1400" i="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Marketing Skills Can Make Customers Survive, And Let Customers Follow Their Own Development. The Tactics Available In Sales Are Also Fickle, But "Psychological Tactics" Are The Most Fundamental Force Behind All Tactics</a:t>
            </a:r>
            <a:endParaRPr lang="en-US" altLang="zh-CN" sz="1400" i="1" kern="0" dirty="0">
              <a:ln w="3175">
                <a:noFill/>
              </a:ln>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pic>
        <p:nvPicPr>
          <p:cNvPr id="8" name="图片 7"/>
          <p:cNvPicPr>
            <a:picLocks noChangeAspect="1"/>
          </p:cNvPicPr>
          <p:nvPr/>
        </p:nvPicPr>
        <p:blipFill rotWithShape="1">
          <a:blip r:embed="rId1">
            <a:extLst>
              <a:ext uri="{28A0092B-C50C-407E-A947-70E740481C1C}">
                <a14:useLocalDpi xmlns:a14="http://schemas.microsoft.com/office/drawing/2010/main" val="0"/>
              </a:ext>
            </a:extLst>
          </a:blip>
          <a:srcRect t="43123" r="74483" b="22842"/>
          <a:stretch>
            <a:fillRect/>
          </a:stretch>
        </p:blipFill>
        <p:spPr>
          <a:xfrm flipH="1">
            <a:off x="9868424" y="676057"/>
            <a:ext cx="1907012" cy="3815834"/>
          </a:xfrm>
          <a:prstGeom prst="rect">
            <a:avLst/>
          </a:prstGeom>
        </p:spPr>
      </p:pic>
      <p:pic>
        <p:nvPicPr>
          <p:cNvPr id="10" name="图片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00016" y="1308440"/>
            <a:ext cx="4002884" cy="4002884"/>
          </a:xfrm>
          <a:prstGeom prst="rect">
            <a:avLst/>
          </a:prstGeom>
        </p:spPr>
      </p:pic>
      <p:grpSp>
        <p:nvGrpSpPr>
          <p:cNvPr id="11" name="组合 10"/>
          <p:cNvGrpSpPr/>
          <p:nvPr/>
        </p:nvGrpSpPr>
        <p:grpSpPr>
          <a:xfrm>
            <a:off x="651753" y="854221"/>
            <a:ext cx="2232961" cy="482541"/>
            <a:chOff x="1011752" y="1007418"/>
            <a:chExt cx="2232961" cy="482541"/>
          </a:xfrm>
        </p:grpSpPr>
        <p:sp>
          <p:nvSpPr>
            <p:cNvPr id="12" name="矩形 11"/>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01</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13" name="矩形 12"/>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原因 </a:t>
              </a:r>
              <a:r>
                <a:rPr lang="en-US" altLang="zh-CN"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reason</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cBhvr>
                                        <p:cTn id="8" dur="500"/>
                                        <p:tgtEl>
                                          <p:spTgt spid="5"/>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p:tgtEl>
                                          <p:spTgt spid="6"/>
                                        </p:tgtEl>
                                        <p:attrNameLst>
                                          <p:attrName>ppt_y</p:attrName>
                                        </p:attrNameLst>
                                      </p:cBhvr>
                                      <p:tavLst>
                                        <p:tav tm="0">
                                          <p:val>
                                            <p:strVal val="#ppt_y+#ppt_h*1.125000"/>
                                          </p:val>
                                        </p:tav>
                                        <p:tav tm="100000">
                                          <p:val>
                                            <p:strVal val="#ppt_y"/>
                                          </p:val>
                                        </p:tav>
                                      </p:tavLst>
                                    </p:anim>
                                    <p:animEffect transition="in" filter="wipe(up)">
                                      <p:cBhvr>
                                        <p:cTn id="12" dur="500"/>
                                        <p:tgtEl>
                                          <p:spTgt spid="6"/>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par>
                                <p:cTn id="17" presetID="10"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991772" y="2853645"/>
            <a:ext cx="5072380" cy="1126490"/>
            <a:chOff x="516024" y="4459410"/>
            <a:chExt cx="2845126" cy="1126490"/>
          </a:xfrm>
        </p:grpSpPr>
        <p:sp>
          <p:nvSpPr>
            <p:cNvPr id="7" name="文本框 6"/>
            <p:cNvSpPr txBox="1"/>
            <p:nvPr/>
          </p:nvSpPr>
          <p:spPr>
            <a:xfrm>
              <a:off x="1319555" y="5125525"/>
              <a:ext cx="1237708" cy="460375"/>
            </a:xfrm>
            <a:prstGeom prst="rect">
              <a:avLst/>
            </a:prstGeom>
            <a:noFill/>
          </p:spPr>
          <p:txBody>
            <a:bodyPr wrap="square" rtlCol="0">
              <a:spAutoFit/>
            </a:bodyPr>
            <a:lstStyle/>
            <a:p>
              <a:pPr algn="dist"/>
              <a:r>
                <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Five Options</a:t>
              </a:r>
              <a:endPar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8" name="文本框 7"/>
            <p:cNvSpPr txBox="1"/>
            <p:nvPr/>
          </p:nvSpPr>
          <p:spPr>
            <a:xfrm>
              <a:off x="516024" y="4459410"/>
              <a:ext cx="2845126" cy="829945"/>
            </a:xfrm>
            <a:prstGeom prst="rect">
              <a:avLst/>
            </a:prstGeom>
            <a:noFill/>
          </p:spPr>
          <p:txBody>
            <a:bodyPr wrap="square" rtlCol="0">
              <a:spAutoFit/>
            </a:bodyPr>
            <a:lstStyle/>
            <a:p>
              <a:pPr algn="ctr"/>
              <a:r>
                <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rPr>
                <a:t>营销推广五方案</a:t>
              </a:r>
              <a:endParaRPr kumimoji="1" lang="zh-CN" altLang="en-US" sz="4800" b="1" dirty="0">
                <a:solidFill>
                  <a:schemeClr val="tx1">
                    <a:lumMod val="85000"/>
                    <a:lumOff val="15000"/>
                  </a:schemeClr>
                </a:solidFill>
                <a:latin typeface="汉仪雅酷黑 75W" panose="020B0804020202020204" pitchFamily="34" charset="-122"/>
                <a:ea typeface="汉仪雅酷黑 75W" panose="020B0804020202020204" pitchFamily="34" charset="-122"/>
                <a:cs typeface="+mn-ea"/>
                <a:sym typeface="思源黑体旧字形 Light" panose="020B0300000000000000" pitchFamily="34" charset="-128"/>
              </a:endParaRPr>
            </a:p>
          </p:txBody>
        </p:sp>
      </p:grpSp>
      <p:sp>
        <p:nvSpPr>
          <p:cNvPr id="2" name="文本框 1"/>
          <p:cNvSpPr txBox="1"/>
          <p:nvPr/>
        </p:nvSpPr>
        <p:spPr>
          <a:xfrm rot="20460000">
            <a:off x="3307715" y="1594485"/>
            <a:ext cx="1003300" cy="2214880"/>
          </a:xfrm>
          <a:prstGeom prst="rect">
            <a:avLst/>
          </a:prstGeom>
          <a:noFill/>
        </p:spPr>
        <p:txBody>
          <a:bodyPr wrap="square" rtlCol="0">
            <a:spAutoFit/>
          </a:bodyPr>
          <a:lstStyle/>
          <a:p>
            <a:r>
              <a:rPr lang="en-US" altLang="zh-CN" sz="13800" dirty="0">
                <a:solidFill>
                  <a:srgbClr val="FFDD25"/>
                </a:solidFill>
                <a:latin typeface="汉仪铸字超然体W" panose="00020600040101010101" pitchFamily="18" charset="-122"/>
                <a:ea typeface="汉仪铸字超然体W" panose="00020600040101010101" pitchFamily="18" charset="-122"/>
              </a:rPr>
              <a:t>2</a:t>
            </a:r>
            <a:endParaRPr lang="en-US" altLang="zh-CN" sz="13800" dirty="0">
              <a:solidFill>
                <a:srgbClr val="FFDD25"/>
              </a:solidFill>
              <a:latin typeface="汉仪铸字超然体W" panose="00020600040101010101" pitchFamily="18" charset="-122"/>
              <a:ea typeface="汉仪铸字超然体W" panose="00020600040101010101" pitchFamily="18" charset="-122"/>
            </a:endParaRPr>
          </a:p>
        </p:txBody>
      </p:sp>
      <p:pic>
        <p:nvPicPr>
          <p:cNvPr id="11" name="图片 10"/>
          <p:cNvPicPr>
            <a:picLocks noChangeAspect="1"/>
          </p:cNvPicPr>
          <p:nvPr>
            <p:custDataLst>
              <p:tags r:id="rId1"/>
            </p:custDataLst>
          </p:nvPr>
        </p:nvPicPr>
        <p:blipFill rotWithShape="1">
          <a:blip r:embed="rId2">
            <a:extLst>
              <a:ext uri="{28A0092B-C50C-407E-A947-70E740481C1C}">
                <a14:useLocalDpi xmlns:a14="http://schemas.microsoft.com/office/drawing/2010/main" val="0"/>
              </a:ext>
            </a:extLst>
          </a:blip>
          <a:srcRect t="62207" r="74483" b="22842"/>
          <a:stretch>
            <a:fillRect/>
          </a:stretch>
        </p:blipFill>
        <p:spPr>
          <a:xfrm rot="16200000">
            <a:off x="132715" y="3534410"/>
            <a:ext cx="3180715" cy="2795905"/>
          </a:xfrm>
          <a:prstGeom prst="rect">
            <a:avLst/>
          </a:prstGeom>
        </p:spPr>
      </p:pic>
      <p:pic>
        <p:nvPicPr>
          <p:cNvPr id="3" name="图片 2"/>
          <p:cNvPicPr>
            <a:picLocks noChangeAspect="1"/>
          </p:cNvPicPr>
          <p:nvPr>
            <p:custDataLst>
              <p:tags r:id="rId3"/>
            </p:custDataLst>
          </p:nvPr>
        </p:nvPicPr>
        <p:blipFill rotWithShape="1">
          <a:blip r:embed="rId2">
            <a:extLst>
              <a:ext uri="{28A0092B-C50C-407E-A947-70E740481C1C}">
                <a14:useLocalDpi xmlns:a14="http://schemas.microsoft.com/office/drawing/2010/main" val="0"/>
              </a:ext>
            </a:extLst>
          </a:blip>
          <a:srcRect t="62621" r="74483" b="22842"/>
          <a:stretch>
            <a:fillRect/>
          </a:stretch>
        </p:blipFill>
        <p:spPr>
          <a:xfrm rot="5400000">
            <a:off x="8808085" y="570230"/>
            <a:ext cx="3180715" cy="2718435"/>
          </a:xfrm>
          <a:prstGeom prst="rect">
            <a:avLst/>
          </a:prstGeom>
        </p:spPr>
      </p:pic>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10"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25031" y="1835881"/>
            <a:ext cx="9780104" cy="1161985"/>
          </a:xfrm>
          <a:prstGeom prst="rect">
            <a:avLst/>
          </a:prstGeom>
          <a:noFill/>
        </p:spPr>
        <p:txBody>
          <a:bodyPr wrap="square">
            <a:spAutoFit/>
          </a:bodyPr>
          <a:lstStyle/>
          <a:p>
            <a:pPr algn="ctr" defTabSz="914400" fontAlgn="base">
              <a:lnSpc>
                <a:spcPct val="150000"/>
              </a:lnSpc>
              <a:spcBef>
                <a:spcPct val="0"/>
              </a:spcBef>
              <a:spcAft>
                <a:spcPct val="0"/>
              </a:spcAft>
              <a:defRPr/>
            </a:pP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实战派网络营销策划专家刘禹含 ，立足于网络营销实践、着眼于新传媒实用、致力广告传播于实效！ “菲佣”式网络营销服务的倡导者。多年来一直奋战在网络推广的第一线。以下的领域对网络宣传都有自己独特的方法。她的中麒五大方案帮助众多中小企业在网络中树立了优秀的网络品牌形象。</a:t>
            </a:r>
            <a:endPar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nvGrpSpPr>
          <p:cNvPr id="3" name="组合 2"/>
          <p:cNvGrpSpPr/>
          <p:nvPr/>
        </p:nvGrpSpPr>
        <p:grpSpPr>
          <a:xfrm>
            <a:off x="1259840" y="3493770"/>
            <a:ext cx="2217420" cy="398780"/>
            <a:chOff x="1450035" y="3480758"/>
            <a:chExt cx="1633574" cy="398780"/>
          </a:xfrm>
        </p:grpSpPr>
        <p:sp>
          <p:nvSpPr>
            <p:cNvPr id="4" name="椭圆 3"/>
            <p:cNvSpPr/>
            <p:nvPr/>
          </p:nvSpPr>
          <p:spPr>
            <a:xfrm>
              <a:off x="1549311" y="3501653"/>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000">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5" name="矩形 4"/>
            <p:cNvSpPr/>
            <p:nvPr/>
          </p:nvSpPr>
          <p:spPr>
            <a:xfrm>
              <a:off x="1450035" y="3480758"/>
              <a:ext cx="1633574"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药品领域</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15" name="组合 14"/>
          <p:cNvGrpSpPr/>
          <p:nvPr/>
        </p:nvGrpSpPr>
        <p:grpSpPr>
          <a:xfrm>
            <a:off x="3268345" y="4406900"/>
            <a:ext cx="2217420" cy="415751"/>
            <a:chOff x="3459091" y="4394091"/>
            <a:chExt cx="1633574" cy="415569"/>
          </a:xfrm>
        </p:grpSpPr>
        <p:sp>
          <p:nvSpPr>
            <p:cNvPr id="7" name="椭圆 6"/>
            <p:cNvSpPr/>
            <p:nvPr/>
          </p:nvSpPr>
          <p:spPr>
            <a:xfrm>
              <a:off x="3459091" y="4394091"/>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000">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8" name="矩形 7"/>
            <p:cNvSpPr/>
            <p:nvPr/>
          </p:nvSpPr>
          <p:spPr>
            <a:xfrm>
              <a:off x="3459091" y="4411054"/>
              <a:ext cx="1633574" cy="398606"/>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装饰领域</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21" name="组合 20"/>
          <p:cNvGrpSpPr/>
          <p:nvPr/>
        </p:nvGrpSpPr>
        <p:grpSpPr>
          <a:xfrm>
            <a:off x="5048885" y="5357495"/>
            <a:ext cx="2217420" cy="415751"/>
            <a:chOff x="5239213" y="5344487"/>
            <a:chExt cx="1633574" cy="415569"/>
          </a:xfrm>
        </p:grpSpPr>
        <p:sp>
          <p:nvSpPr>
            <p:cNvPr id="10" name="椭圆 9"/>
            <p:cNvSpPr/>
            <p:nvPr/>
          </p:nvSpPr>
          <p:spPr>
            <a:xfrm>
              <a:off x="5239213" y="5344487"/>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000">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1" name="矩形 10"/>
            <p:cNvSpPr/>
            <p:nvPr/>
          </p:nvSpPr>
          <p:spPr>
            <a:xfrm>
              <a:off x="5239213" y="5361450"/>
              <a:ext cx="1633574" cy="398606"/>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服装领域</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18" name="组合 17"/>
          <p:cNvGrpSpPr/>
          <p:nvPr/>
        </p:nvGrpSpPr>
        <p:grpSpPr>
          <a:xfrm>
            <a:off x="6682105" y="4481195"/>
            <a:ext cx="2217420" cy="415751"/>
            <a:chOff x="6872787" y="4468467"/>
            <a:chExt cx="1633574" cy="415569"/>
          </a:xfrm>
        </p:grpSpPr>
        <p:sp>
          <p:nvSpPr>
            <p:cNvPr id="13" name="椭圆 12"/>
            <p:cNvSpPr/>
            <p:nvPr/>
          </p:nvSpPr>
          <p:spPr>
            <a:xfrm>
              <a:off x="6872787" y="4468467"/>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000">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4" name="矩形 13"/>
            <p:cNvSpPr/>
            <p:nvPr/>
          </p:nvSpPr>
          <p:spPr>
            <a:xfrm>
              <a:off x="6872787" y="4485430"/>
              <a:ext cx="1633574" cy="398606"/>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食品领域</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6" name="组合 5"/>
          <p:cNvGrpSpPr/>
          <p:nvPr/>
        </p:nvGrpSpPr>
        <p:grpSpPr>
          <a:xfrm>
            <a:off x="4705350" y="3404235"/>
            <a:ext cx="2217420" cy="415748"/>
            <a:chOff x="4896032" y="3391537"/>
            <a:chExt cx="1633574" cy="415643"/>
          </a:xfrm>
        </p:grpSpPr>
        <p:sp>
          <p:nvSpPr>
            <p:cNvPr id="16" name="椭圆 15"/>
            <p:cNvSpPr/>
            <p:nvPr/>
          </p:nvSpPr>
          <p:spPr>
            <a:xfrm>
              <a:off x="4896032" y="3391537"/>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000">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17" name="矩形 16"/>
            <p:cNvSpPr/>
            <p:nvPr/>
          </p:nvSpPr>
          <p:spPr>
            <a:xfrm>
              <a:off x="4896032" y="3408500"/>
              <a:ext cx="1633574" cy="3986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即时通讯产品</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grpSp>
        <p:nvGrpSpPr>
          <p:cNvPr id="9" name="组合 8"/>
          <p:cNvGrpSpPr/>
          <p:nvPr/>
        </p:nvGrpSpPr>
        <p:grpSpPr>
          <a:xfrm>
            <a:off x="8459470" y="3423920"/>
            <a:ext cx="2217420" cy="398780"/>
            <a:chOff x="8589378" y="3408500"/>
            <a:chExt cx="1633574" cy="398780"/>
          </a:xfrm>
        </p:grpSpPr>
        <p:sp>
          <p:nvSpPr>
            <p:cNvPr id="19" name="椭圆 18"/>
            <p:cNvSpPr/>
            <p:nvPr/>
          </p:nvSpPr>
          <p:spPr>
            <a:xfrm>
              <a:off x="8682969" y="3436161"/>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000">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20" name="矩形 19"/>
            <p:cNvSpPr/>
            <p:nvPr/>
          </p:nvSpPr>
          <p:spPr>
            <a:xfrm>
              <a:off x="8589378" y="3408500"/>
              <a:ext cx="1633574"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家居领域</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sp>
        <p:nvSpPr>
          <p:cNvPr id="23" name="矩形 22"/>
          <p:cNvSpPr/>
          <p:nvPr/>
        </p:nvSpPr>
        <p:spPr>
          <a:xfrm>
            <a:off x="8586470" y="5262245"/>
            <a:ext cx="2217420"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人物形象</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nvGrpSpPr>
          <p:cNvPr id="12" name="组合 11"/>
          <p:cNvGrpSpPr/>
          <p:nvPr/>
        </p:nvGrpSpPr>
        <p:grpSpPr>
          <a:xfrm>
            <a:off x="1259840" y="5067300"/>
            <a:ext cx="2217420" cy="414584"/>
            <a:chOff x="1450035" y="4876866"/>
            <a:chExt cx="1633574" cy="414510"/>
          </a:xfrm>
        </p:grpSpPr>
        <p:sp>
          <p:nvSpPr>
            <p:cNvPr id="25" name="椭圆 24"/>
            <p:cNvSpPr/>
            <p:nvPr/>
          </p:nvSpPr>
          <p:spPr>
            <a:xfrm>
              <a:off x="1549311" y="4876866"/>
              <a:ext cx="1446393" cy="307777"/>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2000">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26" name="矩形 25"/>
            <p:cNvSpPr/>
            <p:nvPr/>
          </p:nvSpPr>
          <p:spPr>
            <a:xfrm>
              <a:off x="1450035" y="4892667"/>
              <a:ext cx="1633574" cy="398709"/>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等等</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grpSp>
      <p:sp>
        <p:nvSpPr>
          <p:cNvPr id="27" name="文本框 26"/>
          <p:cNvSpPr txBox="1"/>
          <p:nvPr/>
        </p:nvSpPr>
        <p:spPr>
          <a:xfrm>
            <a:off x="4918194" y="1211377"/>
            <a:ext cx="2275611" cy="461665"/>
          </a:xfrm>
          <a:prstGeom prst="rect">
            <a:avLst/>
          </a:prstGeom>
          <a:noFill/>
        </p:spPr>
        <p:txBody>
          <a:bodyPr wrap="square" rtlCol="0">
            <a:spAutoFit/>
          </a:bodyPr>
          <a:lstStyle/>
          <a:p>
            <a:r>
              <a:rPr kumimoji="1" lang="en-US" altLang="zh-CN"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Five Options</a:t>
            </a:r>
            <a:endParaRPr kumimoji="1" lang="zh-CN" altLang="en-US" sz="2400" i="1" dirty="0">
              <a:solidFill>
                <a:schemeClr val="tx1">
                  <a:lumMod val="65000"/>
                  <a:lumOff val="3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28" name="文本框 27"/>
          <p:cNvSpPr txBox="1"/>
          <p:nvPr/>
        </p:nvSpPr>
        <p:spPr>
          <a:xfrm>
            <a:off x="4896032" y="833183"/>
            <a:ext cx="2460986" cy="461665"/>
          </a:xfrm>
          <a:prstGeom prst="rect">
            <a:avLst/>
          </a:prstGeom>
          <a:noFill/>
        </p:spPr>
        <p:txBody>
          <a:bodyPr wrap="square" rtlCol="0">
            <a:spAutoFit/>
          </a:bodyPr>
          <a:lstStyle/>
          <a:p>
            <a:r>
              <a:rPr kumimoji="1" lang="zh-CN" altLang="en-US" sz="24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rPr>
              <a:t>营销推广五方案</a:t>
            </a:r>
            <a:endParaRPr kumimoji="1" lang="zh-CN" altLang="en-US" sz="24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pic>
        <p:nvPicPr>
          <p:cNvPr id="29" name="图片 28"/>
          <p:cNvPicPr>
            <a:picLocks noChangeAspect="1"/>
          </p:cNvPicPr>
          <p:nvPr/>
        </p:nvPicPr>
        <p:blipFill rotWithShape="1">
          <a:blip r:embed="rId1">
            <a:extLst>
              <a:ext uri="{28A0092B-C50C-407E-A947-70E740481C1C}">
                <a14:useLocalDpi xmlns:a14="http://schemas.microsoft.com/office/drawing/2010/main" val="0"/>
              </a:ext>
            </a:extLst>
          </a:blip>
          <a:srcRect r="78746" b="77049"/>
          <a:stretch>
            <a:fillRect/>
          </a:stretch>
        </p:blipFill>
        <p:spPr>
          <a:xfrm>
            <a:off x="1088692" y="-1011503"/>
            <a:ext cx="1907012" cy="3089161"/>
          </a:xfrm>
          <a:prstGeom prst="rect">
            <a:avLst/>
          </a:prstGeom>
        </p:spPr>
      </p:pic>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edge">
                                      <p:cBhvr>
                                        <p:cTn id="7" dur="750"/>
                                        <p:tgtEl>
                                          <p:spTgt spid="28"/>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wedge">
                                      <p:cBhvr>
                                        <p:cTn id="10" dur="750"/>
                                        <p:tgtEl>
                                          <p:spTgt spid="27"/>
                                        </p:tgtEl>
                                      </p:cBhvr>
                                    </p:animEffect>
                                  </p:childTnLst>
                                </p:cTn>
                              </p:par>
                            </p:childTnLst>
                          </p:cTn>
                        </p:par>
                        <p:par>
                          <p:cTn id="11" fill="hold">
                            <p:stCondLst>
                              <p:cond delay="1000"/>
                            </p:stCondLst>
                            <p:childTnLst>
                              <p:par>
                                <p:cTn id="12" presetID="12" presetClass="entr" presetSubtype="4"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p:tgtEl>
                                          <p:spTgt spid="2"/>
                                        </p:tgtEl>
                                        <p:attrNameLst>
                                          <p:attrName>ppt_y</p:attrName>
                                        </p:attrNameLst>
                                      </p:cBhvr>
                                      <p:tavLst>
                                        <p:tav tm="0">
                                          <p:val>
                                            <p:strVal val="#ppt_y+#ppt_h*1.125000"/>
                                          </p:val>
                                        </p:tav>
                                        <p:tav tm="100000">
                                          <p:val>
                                            <p:strVal val="#ppt_y"/>
                                          </p:val>
                                        </p:tav>
                                      </p:tavLst>
                                    </p:anim>
                                    <p:animEffect transition="in" filter="wipe(up)">
                                      <p:cBhvr>
                                        <p:cTn id="15" dur="500"/>
                                        <p:tgtEl>
                                          <p:spTgt spid="2"/>
                                        </p:tgtEl>
                                      </p:cBhvr>
                                    </p:animEffect>
                                  </p:childTnLst>
                                </p:cTn>
                              </p:par>
                              <p:par>
                                <p:cTn id="16" presetID="10" presetClass="entr" presetSubtype="0" fill="hold"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ppt_w</p:attrName>
                                        </p:attrNameLst>
                                      </p:cBhvr>
                                      <p:tavLst>
                                        <p:tav tm="0">
                                          <p:val>
                                            <p:fltVal val="0"/>
                                          </p:val>
                                        </p:tav>
                                        <p:tav tm="100000">
                                          <p:val>
                                            <p:strVal val="#ppt_w"/>
                                          </p:val>
                                        </p:tav>
                                      </p:tavLst>
                                    </p:anim>
                                    <p:anim calcmode="lin" valueType="num">
                                      <p:cBhvr>
                                        <p:cTn id="23" dur="500" fill="hold"/>
                                        <p:tgtEl>
                                          <p:spTgt spid="3"/>
                                        </p:tgtEl>
                                        <p:attrNameLst>
                                          <p:attrName>ppt_h</p:attrName>
                                        </p:attrNameLst>
                                      </p:cBhvr>
                                      <p:tavLst>
                                        <p:tav tm="0">
                                          <p:val>
                                            <p:fltVal val="0"/>
                                          </p:val>
                                        </p:tav>
                                        <p:tav tm="100000">
                                          <p:val>
                                            <p:strVal val="#ppt_h"/>
                                          </p:val>
                                        </p:tav>
                                      </p:tavLst>
                                    </p:anim>
                                    <p:animEffect transition="in" filter="fade">
                                      <p:cBhvr>
                                        <p:cTn id="24" dur="500"/>
                                        <p:tgtEl>
                                          <p:spTgt spid="3"/>
                                        </p:tgtEl>
                                      </p:cBhvr>
                                    </p:animEffect>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Effect transition="in" filter="fade">
                                      <p:cBhvr>
                                        <p:cTn id="30" dur="500"/>
                                        <p:tgtEl>
                                          <p:spTgt spid="15"/>
                                        </p:tgtEl>
                                      </p:cBhvr>
                                    </p:animEffect>
                                  </p:childTnLst>
                                </p:cTn>
                              </p:par>
                            </p:childTnLst>
                          </p:cTn>
                        </p:par>
                        <p:par>
                          <p:cTn id="31" fill="hold">
                            <p:stCondLst>
                              <p:cond delay="2500"/>
                            </p:stCondLst>
                            <p:childTnLst>
                              <p:par>
                                <p:cTn id="32" presetID="53" presetClass="entr" presetSubtype="16" fill="hold" nodeType="after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500" fill="hold"/>
                                        <p:tgtEl>
                                          <p:spTgt spid="21"/>
                                        </p:tgtEl>
                                        <p:attrNameLst>
                                          <p:attrName>ppt_w</p:attrName>
                                        </p:attrNameLst>
                                      </p:cBhvr>
                                      <p:tavLst>
                                        <p:tav tm="0">
                                          <p:val>
                                            <p:fltVal val="0"/>
                                          </p:val>
                                        </p:tav>
                                        <p:tav tm="100000">
                                          <p:val>
                                            <p:strVal val="#ppt_w"/>
                                          </p:val>
                                        </p:tav>
                                      </p:tavLst>
                                    </p:anim>
                                    <p:anim calcmode="lin" valueType="num">
                                      <p:cBhvr>
                                        <p:cTn id="35" dur="500" fill="hold"/>
                                        <p:tgtEl>
                                          <p:spTgt spid="21"/>
                                        </p:tgtEl>
                                        <p:attrNameLst>
                                          <p:attrName>ppt_h</p:attrName>
                                        </p:attrNameLst>
                                      </p:cBhvr>
                                      <p:tavLst>
                                        <p:tav tm="0">
                                          <p:val>
                                            <p:fltVal val="0"/>
                                          </p:val>
                                        </p:tav>
                                        <p:tav tm="100000">
                                          <p:val>
                                            <p:strVal val="#ppt_h"/>
                                          </p:val>
                                        </p:tav>
                                      </p:tavLst>
                                    </p:anim>
                                    <p:animEffect transition="in" filter="fade">
                                      <p:cBhvr>
                                        <p:cTn id="36" dur="500"/>
                                        <p:tgtEl>
                                          <p:spTgt spid="21"/>
                                        </p:tgtEl>
                                      </p:cBhvr>
                                    </p:animEffect>
                                  </p:childTnLst>
                                </p:cTn>
                              </p:par>
                            </p:childTnLst>
                          </p:cTn>
                        </p:par>
                        <p:par>
                          <p:cTn id="37" fill="hold">
                            <p:stCondLst>
                              <p:cond delay="3000"/>
                            </p:stCondLst>
                            <p:childTnLst>
                              <p:par>
                                <p:cTn id="38" presetID="53" presetClass="entr" presetSubtype="16" fill="hold"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Effect transition="in" filter="fade">
                                      <p:cBhvr>
                                        <p:cTn id="42" dur="500"/>
                                        <p:tgtEl>
                                          <p:spTgt spid="18"/>
                                        </p:tgtEl>
                                      </p:cBhvr>
                                    </p:animEffect>
                                  </p:childTnLst>
                                </p:cTn>
                              </p:par>
                            </p:childTnLst>
                          </p:cTn>
                        </p:par>
                        <p:par>
                          <p:cTn id="43" fill="hold">
                            <p:stCondLst>
                              <p:cond delay="3500"/>
                            </p:stCondLst>
                            <p:childTnLst>
                              <p:par>
                                <p:cTn id="44" presetID="53" presetClass="entr" presetSubtype="16" fill="hold" nodeType="after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p:cTn id="46" dur="500" fill="hold"/>
                                        <p:tgtEl>
                                          <p:spTgt spid="6"/>
                                        </p:tgtEl>
                                        <p:attrNameLst>
                                          <p:attrName>ppt_w</p:attrName>
                                        </p:attrNameLst>
                                      </p:cBhvr>
                                      <p:tavLst>
                                        <p:tav tm="0">
                                          <p:val>
                                            <p:fltVal val="0"/>
                                          </p:val>
                                        </p:tav>
                                        <p:tav tm="100000">
                                          <p:val>
                                            <p:strVal val="#ppt_w"/>
                                          </p:val>
                                        </p:tav>
                                      </p:tavLst>
                                    </p:anim>
                                    <p:anim calcmode="lin" valueType="num">
                                      <p:cBhvr>
                                        <p:cTn id="47" dur="500" fill="hold"/>
                                        <p:tgtEl>
                                          <p:spTgt spid="6"/>
                                        </p:tgtEl>
                                        <p:attrNameLst>
                                          <p:attrName>ppt_h</p:attrName>
                                        </p:attrNameLst>
                                      </p:cBhvr>
                                      <p:tavLst>
                                        <p:tav tm="0">
                                          <p:val>
                                            <p:fltVal val="0"/>
                                          </p:val>
                                        </p:tav>
                                        <p:tav tm="100000">
                                          <p:val>
                                            <p:strVal val="#ppt_h"/>
                                          </p:val>
                                        </p:tav>
                                      </p:tavLst>
                                    </p:anim>
                                    <p:animEffect transition="in" filter="fade">
                                      <p:cBhvr>
                                        <p:cTn id="48" dur="500"/>
                                        <p:tgtEl>
                                          <p:spTgt spid="6"/>
                                        </p:tgtEl>
                                      </p:cBhvr>
                                    </p:animEffect>
                                  </p:childTnLst>
                                </p:cTn>
                              </p:par>
                            </p:childTnLst>
                          </p:cTn>
                        </p:par>
                        <p:par>
                          <p:cTn id="49" fill="hold">
                            <p:stCondLst>
                              <p:cond delay="4000"/>
                            </p:stCondLst>
                            <p:childTnLst>
                              <p:par>
                                <p:cTn id="50" presetID="53" presetClass="entr" presetSubtype="16" fill="hold" nodeType="after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childTnLst>
                          </p:cTn>
                        </p:par>
                        <p:par>
                          <p:cTn id="55" fill="hold">
                            <p:stCondLst>
                              <p:cond delay="4500"/>
                            </p:stCondLst>
                            <p:childTnLst>
                              <p:par>
                                <p:cTn id="56" presetID="53" presetClass="entr" presetSubtype="16" fill="hold" nodeType="afterEffect">
                                  <p:stCondLst>
                                    <p:cond delay="0"/>
                                  </p:stCondLst>
                                  <p:childTnLst>
                                    <p:set>
                                      <p:cBhvr>
                                        <p:cTn id="57" dur="1" fill="hold">
                                          <p:stCondLst>
                                            <p:cond delay="0"/>
                                          </p:stCondLst>
                                        </p:cTn>
                                        <p:tgtEl>
                                          <p:spTgt spid="12"/>
                                        </p:tgtEl>
                                        <p:attrNameLst>
                                          <p:attrName>style.visibility</p:attrName>
                                        </p:attrNameLst>
                                      </p:cBhvr>
                                      <p:to>
                                        <p:strVal val="visible"/>
                                      </p:to>
                                    </p:set>
                                    <p:anim calcmode="lin" valueType="num">
                                      <p:cBhvr>
                                        <p:cTn id="58" dur="500" fill="hold"/>
                                        <p:tgtEl>
                                          <p:spTgt spid="12"/>
                                        </p:tgtEl>
                                        <p:attrNameLst>
                                          <p:attrName>ppt_w</p:attrName>
                                        </p:attrNameLst>
                                      </p:cBhvr>
                                      <p:tavLst>
                                        <p:tav tm="0">
                                          <p:val>
                                            <p:fltVal val="0"/>
                                          </p:val>
                                        </p:tav>
                                        <p:tav tm="100000">
                                          <p:val>
                                            <p:strVal val="#ppt_w"/>
                                          </p:val>
                                        </p:tav>
                                      </p:tavLst>
                                    </p:anim>
                                    <p:anim calcmode="lin" valueType="num">
                                      <p:cBhvr>
                                        <p:cTn id="59" dur="500" fill="hold"/>
                                        <p:tgtEl>
                                          <p:spTgt spid="12"/>
                                        </p:tgtEl>
                                        <p:attrNameLst>
                                          <p:attrName>ppt_h</p:attrName>
                                        </p:attrNameLst>
                                      </p:cBhvr>
                                      <p:tavLst>
                                        <p:tav tm="0">
                                          <p:val>
                                            <p:fltVal val="0"/>
                                          </p:val>
                                        </p:tav>
                                        <p:tav tm="100000">
                                          <p:val>
                                            <p:strVal val="#ppt_h"/>
                                          </p:val>
                                        </p:tav>
                                      </p:tavLst>
                                    </p:anim>
                                    <p:animEffect transition="in" filter="fade">
                                      <p:cBhvr>
                                        <p:cTn id="6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7"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椭圆 39"/>
          <p:cNvSpPr/>
          <p:nvPr/>
        </p:nvSpPr>
        <p:spPr>
          <a:xfrm>
            <a:off x="3106420" y="403225"/>
            <a:ext cx="6174105" cy="6174105"/>
          </a:xfrm>
          <a:prstGeom prst="ellipse">
            <a:avLst/>
          </a:prstGeom>
          <a:solidFill>
            <a:schemeClr val="bg1"/>
          </a:solidFill>
          <a:ln w="57150">
            <a:solidFill>
              <a:srgbClr val="FFDD25"/>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4523740" y="1836420"/>
            <a:ext cx="3326765" cy="3326765"/>
          </a:xfrm>
          <a:prstGeom prst="ellipse">
            <a:avLst/>
          </a:prstGeom>
          <a:solidFill>
            <a:schemeClr val="bg1"/>
          </a:solidFill>
          <a:ln w="57150">
            <a:solidFill>
              <a:srgbClr val="FFDD25"/>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5190490" y="2493645"/>
            <a:ext cx="1993265" cy="1993265"/>
          </a:xfrm>
          <a:prstGeom prst="ellipse">
            <a:avLst/>
          </a:prstGeom>
          <a:solidFill>
            <a:schemeClr val="accent4">
              <a:lumMod val="20000"/>
              <a:lumOff val="8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32" name="椭圆 31"/>
          <p:cNvSpPr/>
          <p:nvPr/>
        </p:nvSpPr>
        <p:spPr>
          <a:xfrm>
            <a:off x="1880258" y="1300282"/>
            <a:ext cx="1848521" cy="408286"/>
          </a:xfrm>
          <a:prstGeom prst="ellipse">
            <a:avLst/>
          </a:prstGeom>
          <a:noFill/>
          <a:ln>
            <a:noFill/>
          </a:ln>
          <a:extLst>
            <a:ext uri="{909E8E84-426E-40DD-AFC4-6F175D3DCCD1}">
              <a14:hiddenFill xmlns:a14="http://schemas.microsoft.com/office/drawing/2010/main">
                <a:solidFill>
                  <a:srgbClr val="FFFFCC"/>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4" name="文本框 3"/>
          <p:cNvSpPr txBox="1"/>
          <p:nvPr/>
        </p:nvSpPr>
        <p:spPr>
          <a:xfrm>
            <a:off x="5190490" y="2980690"/>
            <a:ext cx="2005965" cy="1076325"/>
          </a:xfrm>
          <a:prstGeom prst="rect">
            <a:avLst/>
          </a:prstGeom>
          <a:noFill/>
          <a:ln>
            <a:noFill/>
          </a:ln>
        </p:spPr>
        <p:txBody>
          <a:bodyPr wrap="square" rtlCol="0">
            <a:spAutoFit/>
          </a:bodyPr>
          <a:lstStyle/>
          <a:p>
            <a:pPr algn="ctr"/>
            <a:r>
              <a:rPr lang="zh-CN" altLang="en-US" sz="32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战略整体规划</a:t>
            </a:r>
            <a:endParaRPr kumimoji="1" lang="zh-CN" altLang="en-US" sz="3200" b="1"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5" name="矩形 4"/>
          <p:cNvSpPr/>
          <p:nvPr/>
        </p:nvSpPr>
        <p:spPr>
          <a:xfrm>
            <a:off x="7923654" y="3933705"/>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市场分析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7" name="矩形 6"/>
          <p:cNvSpPr/>
          <p:nvPr/>
        </p:nvSpPr>
        <p:spPr>
          <a:xfrm>
            <a:off x="5458597" y="5407020"/>
            <a:ext cx="1633574" cy="706755"/>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独特销售主张提炼</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8" name="矩形 7"/>
          <p:cNvSpPr/>
          <p:nvPr/>
        </p:nvSpPr>
        <p:spPr>
          <a:xfrm>
            <a:off x="3245943" y="4776712"/>
            <a:ext cx="1633574" cy="706755"/>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创意策略制定</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9" name="矩形 8"/>
          <p:cNvSpPr/>
          <p:nvPr/>
        </p:nvSpPr>
        <p:spPr>
          <a:xfrm>
            <a:off x="7728899" y="2916131"/>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受众分析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2" name="矩形 11"/>
          <p:cNvSpPr/>
          <p:nvPr/>
        </p:nvSpPr>
        <p:spPr>
          <a:xfrm>
            <a:off x="7263850" y="4576819"/>
            <a:ext cx="1633574" cy="706755"/>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品牌与产品分析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6" name="矩形 15"/>
          <p:cNvSpPr/>
          <p:nvPr/>
        </p:nvSpPr>
        <p:spPr>
          <a:xfrm>
            <a:off x="1472384" y="2094745"/>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网站结构</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7" name="矩形 16"/>
          <p:cNvSpPr/>
          <p:nvPr/>
        </p:nvSpPr>
        <p:spPr>
          <a:xfrm>
            <a:off x="9270155" y="2494332"/>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网站栏目</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8" name="矩形 17"/>
          <p:cNvSpPr/>
          <p:nvPr/>
        </p:nvSpPr>
        <p:spPr>
          <a:xfrm>
            <a:off x="8897817" y="1836361"/>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设计与开发</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9" name="矩形 18"/>
          <p:cNvSpPr/>
          <p:nvPr/>
        </p:nvSpPr>
        <p:spPr>
          <a:xfrm>
            <a:off x="6473404" y="1400908"/>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关键字策划</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0" name="矩形 19"/>
          <p:cNvSpPr/>
          <p:nvPr/>
        </p:nvSpPr>
        <p:spPr>
          <a:xfrm>
            <a:off x="5171954" y="1042966"/>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视觉风格</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1" name="矩形 20"/>
          <p:cNvSpPr/>
          <p:nvPr/>
        </p:nvSpPr>
        <p:spPr>
          <a:xfrm>
            <a:off x="9362312" y="5008041"/>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网站功能</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2" name="矩形 21"/>
          <p:cNvSpPr/>
          <p:nvPr/>
        </p:nvSpPr>
        <p:spPr>
          <a:xfrm>
            <a:off x="1612988" y="1437693"/>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页面布局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3" name="矩形 22"/>
          <p:cNvSpPr/>
          <p:nvPr/>
        </p:nvSpPr>
        <p:spPr>
          <a:xfrm>
            <a:off x="8264989" y="5822392"/>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网站</a:t>
            </a:r>
            <a:r>
              <a:rPr lang="en-GB" altLang="zh-CN"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SEO</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4" name="矩形 23"/>
          <p:cNvSpPr/>
          <p:nvPr/>
        </p:nvSpPr>
        <p:spPr>
          <a:xfrm>
            <a:off x="1612265" y="5684520"/>
            <a:ext cx="2279015"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品牌形象文案策划</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5" name="矩形 24"/>
          <p:cNvSpPr/>
          <p:nvPr/>
        </p:nvSpPr>
        <p:spPr>
          <a:xfrm>
            <a:off x="1352563" y="2607914"/>
            <a:ext cx="1633574" cy="706755"/>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产品销售文案策划</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6" name="矩形 25"/>
          <p:cNvSpPr/>
          <p:nvPr/>
        </p:nvSpPr>
        <p:spPr>
          <a:xfrm>
            <a:off x="9411970" y="4241800"/>
            <a:ext cx="2091055" cy="706755"/>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产品销售概念策划</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7" name="矩形 26"/>
          <p:cNvSpPr/>
          <p:nvPr/>
        </p:nvSpPr>
        <p:spPr>
          <a:xfrm>
            <a:off x="9557385" y="3275330"/>
            <a:ext cx="2129155" cy="706755"/>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产品口碑文案策划</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8" name="矩形 27"/>
          <p:cNvSpPr/>
          <p:nvPr/>
        </p:nvSpPr>
        <p:spPr>
          <a:xfrm>
            <a:off x="627380" y="3658235"/>
            <a:ext cx="2359025"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新闻资讯内容策划</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9" name="矩形 28"/>
          <p:cNvSpPr/>
          <p:nvPr/>
        </p:nvSpPr>
        <p:spPr>
          <a:xfrm>
            <a:off x="1352550" y="4332605"/>
            <a:ext cx="1894205"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招商文案策划</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30" name="矩形 29"/>
          <p:cNvSpPr/>
          <p:nvPr/>
        </p:nvSpPr>
        <p:spPr>
          <a:xfrm>
            <a:off x="8366760" y="888365"/>
            <a:ext cx="2446655"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各种广告文字策划</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35" name="椭圆 34"/>
          <p:cNvSpPr/>
          <p:nvPr/>
        </p:nvSpPr>
        <p:spPr>
          <a:xfrm>
            <a:off x="-1160986" y="-3345440"/>
            <a:ext cx="1848521" cy="408286"/>
          </a:xfrm>
          <a:prstGeom prst="ellipse">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思源宋体" panose="02020700000000000000" pitchFamily="18" charset="-122"/>
              <a:ea typeface="思源宋体" panose="02020700000000000000" pitchFamily="18" charset="-122"/>
              <a:cs typeface="+mn-ea"/>
              <a:sym typeface="思源黑体旧字形 Light" panose="020B0300000000000000" pitchFamily="34" charset="-128"/>
            </a:endParaRPr>
          </a:p>
        </p:txBody>
      </p:sp>
      <p:sp>
        <p:nvSpPr>
          <p:cNvPr id="34" name="文本框 33"/>
          <p:cNvSpPr txBox="1"/>
          <p:nvPr/>
        </p:nvSpPr>
        <p:spPr>
          <a:xfrm>
            <a:off x="-1324445" y="-3284110"/>
            <a:ext cx="2061261" cy="348213"/>
          </a:xfrm>
          <a:prstGeom prst="rect">
            <a:avLst/>
          </a:prstGeom>
          <a:noFill/>
        </p:spPr>
        <p:txBody>
          <a:bodyPr wrap="square" rtlCol="0">
            <a:spAutoFit/>
          </a:bodyPr>
          <a:lstStyle/>
          <a:p>
            <a:pPr algn="ctr"/>
            <a:r>
              <a:rPr lang="zh-CN" altLang="en-US" sz="16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三、传播内容规划</a:t>
            </a:r>
            <a:endParaRPr kumimoji="1" lang="zh-CN" altLang="en-US" sz="1600" b="1" dirty="0">
              <a:solidFill>
                <a:schemeClr val="tx1">
                  <a:lumMod val="85000"/>
                  <a:lumOff val="15000"/>
                </a:schemeClr>
              </a:solidFill>
              <a:latin typeface="思源宋体" panose="02020700000000000000" pitchFamily="18" charset="-122"/>
              <a:ea typeface="思源宋体" panose="02020700000000000000" pitchFamily="18" charset="-122"/>
              <a:cs typeface="+mn-ea"/>
              <a:sym typeface="+mn-lt"/>
            </a:endParaRPr>
          </a:p>
        </p:txBody>
      </p:sp>
      <p:sp>
        <p:nvSpPr>
          <p:cNvPr id="13" name="矩形 12"/>
          <p:cNvSpPr/>
          <p:nvPr/>
        </p:nvSpPr>
        <p:spPr>
          <a:xfrm>
            <a:off x="3891561" y="2095745"/>
            <a:ext cx="1633574"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竞争分析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4" name="矩形 13"/>
          <p:cNvSpPr/>
          <p:nvPr/>
        </p:nvSpPr>
        <p:spPr>
          <a:xfrm>
            <a:off x="2798445" y="3165475"/>
            <a:ext cx="1817370" cy="706755"/>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整体运营步骤规划</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39" name="矩形 38"/>
          <p:cNvSpPr/>
          <p:nvPr/>
        </p:nvSpPr>
        <p:spPr>
          <a:xfrm>
            <a:off x="6911340" y="1836420"/>
            <a:ext cx="2186305" cy="398780"/>
          </a:xfrm>
          <a:prstGeom prst="rect">
            <a:avLst/>
          </a:prstGeom>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投入预期设定</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nvGrpSpPr>
          <p:cNvPr id="41" name="组合 40"/>
          <p:cNvGrpSpPr/>
          <p:nvPr/>
        </p:nvGrpSpPr>
        <p:grpSpPr>
          <a:xfrm>
            <a:off x="651753" y="854221"/>
            <a:ext cx="2232961" cy="482541"/>
            <a:chOff x="1011752" y="1007418"/>
            <a:chExt cx="2232961" cy="482541"/>
          </a:xfrm>
        </p:grpSpPr>
        <p:sp>
          <p:nvSpPr>
            <p:cNvPr id="42" name="矩形 41"/>
            <p:cNvSpPr/>
            <p:nvPr/>
          </p:nvSpPr>
          <p:spPr>
            <a:xfrm>
              <a:off x="1011752" y="1007418"/>
              <a:ext cx="482539" cy="482539"/>
            </a:xfrm>
            <a:prstGeom prst="rect">
              <a:avLst/>
            </a:prstGeom>
            <a:solidFill>
              <a:schemeClr val="bg1"/>
            </a:solid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b="1" dirty="0">
                  <a:solidFill>
                    <a:sysClr val="windowText" lastClr="000000"/>
                  </a:solidFill>
                  <a:latin typeface="思源宋体" panose="02020700000000000000" pitchFamily="18" charset="-122"/>
                  <a:ea typeface="思源宋体" panose="02020700000000000000" pitchFamily="18" charset="-122"/>
                  <a:cs typeface="+mn-ea"/>
                  <a:sym typeface="+mn-lt"/>
                </a:rPr>
                <a:t>01</a:t>
              </a:r>
              <a:endParaRPr kumimoji="1" lang="zh-CN" altLang="en-US" b="1" dirty="0">
                <a:solidFill>
                  <a:sysClr val="windowText" lastClr="000000"/>
                </a:solidFill>
                <a:latin typeface="思源宋体" panose="02020700000000000000" pitchFamily="18" charset="-122"/>
                <a:ea typeface="思源宋体" panose="02020700000000000000" pitchFamily="18" charset="-122"/>
                <a:cs typeface="+mn-ea"/>
                <a:sym typeface="+mn-lt"/>
              </a:endParaRPr>
            </a:p>
          </p:txBody>
        </p:sp>
        <p:sp>
          <p:nvSpPr>
            <p:cNvPr id="43" name="矩形 42"/>
            <p:cNvSpPr/>
            <p:nvPr/>
          </p:nvSpPr>
          <p:spPr>
            <a:xfrm rot="5400000">
              <a:off x="2128232" y="373478"/>
              <a:ext cx="482540" cy="1750422"/>
            </a:xfrm>
            <a:prstGeom prst="rect">
              <a:avLst/>
            </a:prstGeom>
            <a:noFill/>
            <a:ln w="25400">
              <a:solidFill>
                <a:srgbClr val="C6D1FE"/>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defTabSz="914400" fontAlgn="base">
                <a:spcBef>
                  <a:spcPct val="0"/>
                </a:spcBef>
                <a:spcAft>
                  <a:spcPct val="0"/>
                </a:spcAft>
                <a:defRPr/>
              </a:pPr>
              <a:r>
                <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营销推广</a:t>
              </a:r>
              <a:endParaRPr lang="zh-CN" altLang="en-US"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grpSp>
    </p:spTree>
  </p:cSld>
  <p:clrMapOvr>
    <a:masterClrMapping/>
  </p:clrMapOvr>
  <p:transition spd="slow" advTm="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wipe(down)">
                                      <p:cBhvr>
                                        <p:cTn id="10" dur="500"/>
                                        <p:tgtEl>
                                          <p:spTgt spid="32"/>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par>
                                <p:cTn id="17" presetID="53" presetClass="entr" presetSubtype="16" fill="hold" grpId="0" nodeType="withEffect">
                                  <p:stCondLst>
                                    <p:cond delay="50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par>
                                <p:cTn id="22" presetID="53" presetClass="entr" presetSubtype="16" fill="hold" grpId="0" nodeType="withEffect">
                                  <p:stCondLst>
                                    <p:cond delay="70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par>
                                <p:cTn id="27" presetID="53" presetClass="entr" presetSubtype="16" fill="hold" grpId="0" nodeType="withEffect">
                                  <p:stCondLst>
                                    <p:cond delay="600"/>
                                  </p:stCondLst>
                                  <p:childTnLst>
                                    <p:set>
                                      <p:cBhvr>
                                        <p:cTn id="28" dur="1" fill="hold">
                                          <p:stCondLst>
                                            <p:cond delay="0"/>
                                          </p:stCondLst>
                                        </p:cTn>
                                        <p:tgtEl>
                                          <p:spTgt spid="9"/>
                                        </p:tgtEl>
                                        <p:attrNameLst>
                                          <p:attrName>style.visibility</p:attrName>
                                        </p:attrNameLst>
                                      </p:cBhvr>
                                      <p:to>
                                        <p:strVal val="visible"/>
                                      </p:to>
                                    </p:set>
                                    <p:anim calcmode="lin" valueType="num">
                                      <p:cBhvr>
                                        <p:cTn id="29" dur="500" fill="hold"/>
                                        <p:tgtEl>
                                          <p:spTgt spid="9"/>
                                        </p:tgtEl>
                                        <p:attrNameLst>
                                          <p:attrName>ppt_w</p:attrName>
                                        </p:attrNameLst>
                                      </p:cBhvr>
                                      <p:tavLst>
                                        <p:tav tm="0">
                                          <p:val>
                                            <p:fltVal val="0"/>
                                          </p:val>
                                        </p:tav>
                                        <p:tav tm="100000">
                                          <p:val>
                                            <p:strVal val="#ppt_w"/>
                                          </p:val>
                                        </p:tav>
                                      </p:tavLst>
                                    </p:anim>
                                    <p:anim calcmode="lin" valueType="num">
                                      <p:cBhvr>
                                        <p:cTn id="30" dur="500" fill="hold"/>
                                        <p:tgtEl>
                                          <p:spTgt spid="9"/>
                                        </p:tgtEl>
                                        <p:attrNameLst>
                                          <p:attrName>ppt_h</p:attrName>
                                        </p:attrNameLst>
                                      </p:cBhvr>
                                      <p:tavLst>
                                        <p:tav tm="0">
                                          <p:val>
                                            <p:fltVal val="0"/>
                                          </p:val>
                                        </p:tav>
                                        <p:tav tm="100000">
                                          <p:val>
                                            <p:strVal val="#ppt_h"/>
                                          </p:val>
                                        </p:tav>
                                      </p:tavLst>
                                    </p:anim>
                                    <p:animEffect transition="in" filter="fade">
                                      <p:cBhvr>
                                        <p:cTn id="31" dur="500"/>
                                        <p:tgtEl>
                                          <p:spTgt spid="9"/>
                                        </p:tgtEl>
                                      </p:cBhvr>
                                    </p:animEffect>
                                  </p:childTnLst>
                                </p:cTn>
                              </p:par>
                              <p:par>
                                <p:cTn id="32" presetID="53" presetClass="entr" presetSubtype="16" fill="hold" grpId="0" nodeType="withEffect">
                                  <p:stCondLst>
                                    <p:cond delay="200"/>
                                  </p:stCondLst>
                                  <p:childTnLst>
                                    <p:set>
                                      <p:cBhvr>
                                        <p:cTn id="33" dur="1" fill="hold">
                                          <p:stCondLst>
                                            <p:cond delay="0"/>
                                          </p:stCondLst>
                                        </p:cTn>
                                        <p:tgtEl>
                                          <p:spTgt spid="5"/>
                                        </p:tgtEl>
                                        <p:attrNameLst>
                                          <p:attrName>style.visibility</p:attrName>
                                        </p:attrNameLst>
                                      </p:cBhvr>
                                      <p:to>
                                        <p:strVal val="visible"/>
                                      </p:to>
                                    </p:set>
                                    <p:anim calcmode="lin" valueType="num">
                                      <p:cBhvr>
                                        <p:cTn id="34" dur="500" fill="hold"/>
                                        <p:tgtEl>
                                          <p:spTgt spid="5"/>
                                        </p:tgtEl>
                                        <p:attrNameLst>
                                          <p:attrName>ppt_w</p:attrName>
                                        </p:attrNameLst>
                                      </p:cBhvr>
                                      <p:tavLst>
                                        <p:tav tm="0">
                                          <p:val>
                                            <p:fltVal val="0"/>
                                          </p:val>
                                        </p:tav>
                                        <p:tav tm="100000">
                                          <p:val>
                                            <p:strVal val="#ppt_w"/>
                                          </p:val>
                                        </p:tav>
                                      </p:tavLst>
                                    </p:anim>
                                    <p:anim calcmode="lin" valueType="num">
                                      <p:cBhvr>
                                        <p:cTn id="35" dur="500" fill="hold"/>
                                        <p:tgtEl>
                                          <p:spTgt spid="5"/>
                                        </p:tgtEl>
                                        <p:attrNameLst>
                                          <p:attrName>ppt_h</p:attrName>
                                        </p:attrNameLst>
                                      </p:cBhvr>
                                      <p:tavLst>
                                        <p:tav tm="0">
                                          <p:val>
                                            <p:fltVal val="0"/>
                                          </p:val>
                                        </p:tav>
                                        <p:tav tm="100000">
                                          <p:val>
                                            <p:strVal val="#ppt_h"/>
                                          </p:val>
                                        </p:tav>
                                      </p:tavLst>
                                    </p:anim>
                                    <p:animEffect transition="in" filter="fade">
                                      <p:cBhvr>
                                        <p:cTn id="36" dur="500"/>
                                        <p:tgtEl>
                                          <p:spTgt spid="5"/>
                                        </p:tgtEl>
                                      </p:cBhvr>
                                    </p:animEffect>
                                  </p:childTnLst>
                                </p:cTn>
                              </p:par>
                            </p:childTnLst>
                          </p:cTn>
                        </p:par>
                        <p:par>
                          <p:cTn id="37" fill="hold">
                            <p:stCondLst>
                              <p:cond delay="1000"/>
                            </p:stCondLst>
                            <p:childTnLst>
                              <p:par>
                                <p:cTn id="38" presetID="53" presetClass="entr" presetSubtype="16"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500" fill="hold"/>
                                        <p:tgtEl>
                                          <p:spTgt spid="19"/>
                                        </p:tgtEl>
                                        <p:attrNameLst>
                                          <p:attrName>ppt_w</p:attrName>
                                        </p:attrNameLst>
                                      </p:cBhvr>
                                      <p:tavLst>
                                        <p:tav tm="0">
                                          <p:val>
                                            <p:fltVal val="0"/>
                                          </p:val>
                                        </p:tav>
                                        <p:tav tm="100000">
                                          <p:val>
                                            <p:strVal val="#ppt_w"/>
                                          </p:val>
                                        </p:tav>
                                      </p:tavLst>
                                    </p:anim>
                                    <p:anim calcmode="lin" valueType="num">
                                      <p:cBhvr>
                                        <p:cTn id="41" dur="500" fill="hold"/>
                                        <p:tgtEl>
                                          <p:spTgt spid="19"/>
                                        </p:tgtEl>
                                        <p:attrNameLst>
                                          <p:attrName>ppt_h</p:attrName>
                                        </p:attrNameLst>
                                      </p:cBhvr>
                                      <p:tavLst>
                                        <p:tav tm="0">
                                          <p:val>
                                            <p:fltVal val="0"/>
                                          </p:val>
                                        </p:tav>
                                        <p:tav tm="100000">
                                          <p:val>
                                            <p:strVal val="#ppt_h"/>
                                          </p:val>
                                        </p:tav>
                                      </p:tavLst>
                                    </p:anim>
                                    <p:animEffect transition="in" filter="fade">
                                      <p:cBhvr>
                                        <p:cTn id="42" dur="500"/>
                                        <p:tgtEl>
                                          <p:spTgt spid="19"/>
                                        </p:tgtEl>
                                      </p:cBhvr>
                                    </p:animEffect>
                                  </p:childTnLst>
                                </p:cTn>
                              </p:par>
                              <p:par>
                                <p:cTn id="43" presetID="53" presetClass="entr" presetSubtype="16" fill="hold" grpId="0" nodeType="withEffect">
                                  <p:stCondLst>
                                    <p:cond delay="50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par>
                                <p:cTn id="48" presetID="53" presetClass="entr" presetSubtype="16" fill="hold" grpId="0" nodeType="withEffect">
                                  <p:stCondLst>
                                    <p:cond delay="700"/>
                                  </p:stCondLst>
                                  <p:childTnLst>
                                    <p:set>
                                      <p:cBhvr>
                                        <p:cTn id="49" dur="1" fill="hold">
                                          <p:stCondLst>
                                            <p:cond delay="0"/>
                                          </p:stCondLst>
                                        </p:cTn>
                                        <p:tgtEl>
                                          <p:spTgt spid="23"/>
                                        </p:tgtEl>
                                        <p:attrNameLst>
                                          <p:attrName>style.visibility</p:attrName>
                                        </p:attrNameLst>
                                      </p:cBhvr>
                                      <p:to>
                                        <p:strVal val="visible"/>
                                      </p:to>
                                    </p:set>
                                    <p:anim calcmode="lin" valueType="num">
                                      <p:cBhvr>
                                        <p:cTn id="50" dur="500" fill="hold"/>
                                        <p:tgtEl>
                                          <p:spTgt spid="23"/>
                                        </p:tgtEl>
                                        <p:attrNameLst>
                                          <p:attrName>ppt_w</p:attrName>
                                        </p:attrNameLst>
                                      </p:cBhvr>
                                      <p:tavLst>
                                        <p:tav tm="0">
                                          <p:val>
                                            <p:fltVal val="0"/>
                                          </p:val>
                                        </p:tav>
                                        <p:tav tm="100000">
                                          <p:val>
                                            <p:strVal val="#ppt_w"/>
                                          </p:val>
                                        </p:tav>
                                      </p:tavLst>
                                    </p:anim>
                                    <p:anim calcmode="lin" valueType="num">
                                      <p:cBhvr>
                                        <p:cTn id="51" dur="500" fill="hold"/>
                                        <p:tgtEl>
                                          <p:spTgt spid="23"/>
                                        </p:tgtEl>
                                        <p:attrNameLst>
                                          <p:attrName>ppt_h</p:attrName>
                                        </p:attrNameLst>
                                      </p:cBhvr>
                                      <p:tavLst>
                                        <p:tav tm="0">
                                          <p:val>
                                            <p:fltVal val="0"/>
                                          </p:val>
                                        </p:tav>
                                        <p:tav tm="100000">
                                          <p:val>
                                            <p:strVal val="#ppt_h"/>
                                          </p:val>
                                        </p:tav>
                                      </p:tavLst>
                                    </p:anim>
                                    <p:animEffect transition="in" filter="fade">
                                      <p:cBhvr>
                                        <p:cTn id="52" dur="500"/>
                                        <p:tgtEl>
                                          <p:spTgt spid="23"/>
                                        </p:tgtEl>
                                      </p:cBhvr>
                                    </p:animEffect>
                                  </p:childTnLst>
                                </p:cTn>
                              </p:par>
                              <p:par>
                                <p:cTn id="53" presetID="53" presetClass="entr" presetSubtype="16" fill="hold" grpId="0" nodeType="withEffect">
                                  <p:stCondLst>
                                    <p:cond delay="60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par>
                                <p:cTn id="58" presetID="53" presetClass="entr" presetSubtype="16" fill="hold" grpId="0" nodeType="withEffect">
                                  <p:stCondLst>
                                    <p:cond delay="400"/>
                                  </p:stCondLst>
                                  <p:childTnLst>
                                    <p:set>
                                      <p:cBhvr>
                                        <p:cTn id="59" dur="1" fill="hold">
                                          <p:stCondLst>
                                            <p:cond delay="0"/>
                                          </p:stCondLst>
                                        </p:cTn>
                                        <p:tgtEl>
                                          <p:spTgt spid="17"/>
                                        </p:tgtEl>
                                        <p:attrNameLst>
                                          <p:attrName>style.visibility</p:attrName>
                                        </p:attrNameLst>
                                      </p:cBhvr>
                                      <p:to>
                                        <p:strVal val="visible"/>
                                      </p:to>
                                    </p:set>
                                    <p:anim calcmode="lin" valueType="num">
                                      <p:cBhvr>
                                        <p:cTn id="60" dur="500" fill="hold"/>
                                        <p:tgtEl>
                                          <p:spTgt spid="17"/>
                                        </p:tgtEl>
                                        <p:attrNameLst>
                                          <p:attrName>ppt_w</p:attrName>
                                        </p:attrNameLst>
                                      </p:cBhvr>
                                      <p:tavLst>
                                        <p:tav tm="0">
                                          <p:val>
                                            <p:fltVal val="0"/>
                                          </p:val>
                                        </p:tav>
                                        <p:tav tm="100000">
                                          <p:val>
                                            <p:strVal val="#ppt_w"/>
                                          </p:val>
                                        </p:tav>
                                      </p:tavLst>
                                    </p:anim>
                                    <p:anim calcmode="lin" valueType="num">
                                      <p:cBhvr>
                                        <p:cTn id="61" dur="500" fill="hold"/>
                                        <p:tgtEl>
                                          <p:spTgt spid="17"/>
                                        </p:tgtEl>
                                        <p:attrNameLst>
                                          <p:attrName>ppt_h</p:attrName>
                                        </p:attrNameLst>
                                      </p:cBhvr>
                                      <p:tavLst>
                                        <p:tav tm="0">
                                          <p:val>
                                            <p:fltVal val="0"/>
                                          </p:val>
                                        </p:tav>
                                        <p:tav tm="100000">
                                          <p:val>
                                            <p:strVal val="#ppt_h"/>
                                          </p:val>
                                        </p:tav>
                                      </p:tavLst>
                                    </p:anim>
                                    <p:animEffect transition="in" filter="fade">
                                      <p:cBhvr>
                                        <p:cTn id="62" dur="500"/>
                                        <p:tgtEl>
                                          <p:spTgt spid="17"/>
                                        </p:tgtEl>
                                      </p:cBhvr>
                                    </p:animEffect>
                                  </p:childTnLst>
                                </p:cTn>
                              </p:par>
                              <p:par>
                                <p:cTn id="63" presetID="53" presetClass="entr" presetSubtype="16" fill="hold" grpId="0" nodeType="withEffect">
                                  <p:stCondLst>
                                    <p:cond delay="30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Effect transition="in" filter="fade">
                                      <p:cBhvr>
                                        <p:cTn id="67" dur="500"/>
                                        <p:tgtEl>
                                          <p:spTgt spid="21"/>
                                        </p:tgtEl>
                                      </p:cBhvr>
                                    </p:animEffect>
                                  </p:childTnLst>
                                </p:cTn>
                              </p:par>
                              <p:par>
                                <p:cTn id="68" presetID="53" presetClass="entr" presetSubtype="16" fill="hold" grpId="0" nodeType="withEffect">
                                  <p:stCondLst>
                                    <p:cond delay="200"/>
                                  </p:stCondLst>
                                  <p:childTnLst>
                                    <p:set>
                                      <p:cBhvr>
                                        <p:cTn id="69" dur="1" fill="hold">
                                          <p:stCondLst>
                                            <p:cond delay="0"/>
                                          </p:stCondLst>
                                        </p:cTn>
                                        <p:tgtEl>
                                          <p:spTgt spid="16"/>
                                        </p:tgtEl>
                                        <p:attrNameLst>
                                          <p:attrName>style.visibility</p:attrName>
                                        </p:attrNameLst>
                                      </p:cBhvr>
                                      <p:to>
                                        <p:strVal val="visible"/>
                                      </p:to>
                                    </p:set>
                                    <p:anim calcmode="lin" valueType="num">
                                      <p:cBhvr>
                                        <p:cTn id="70" dur="500" fill="hold"/>
                                        <p:tgtEl>
                                          <p:spTgt spid="16"/>
                                        </p:tgtEl>
                                        <p:attrNameLst>
                                          <p:attrName>ppt_w</p:attrName>
                                        </p:attrNameLst>
                                      </p:cBhvr>
                                      <p:tavLst>
                                        <p:tav tm="0">
                                          <p:val>
                                            <p:fltVal val="0"/>
                                          </p:val>
                                        </p:tav>
                                        <p:tav tm="100000">
                                          <p:val>
                                            <p:strVal val="#ppt_w"/>
                                          </p:val>
                                        </p:tav>
                                      </p:tavLst>
                                    </p:anim>
                                    <p:anim calcmode="lin" valueType="num">
                                      <p:cBhvr>
                                        <p:cTn id="71" dur="500" fill="hold"/>
                                        <p:tgtEl>
                                          <p:spTgt spid="16"/>
                                        </p:tgtEl>
                                        <p:attrNameLst>
                                          <p:attrName>ppt_h</p:attrName>
                                        </p:attrNameLst>
                                      </p:cBhvr>
                                      <p:tavLst>
                                        <p:tav tm="0">
                                          <p:val>
                                            <p:fltVal val="0"/>
                                          </p:val>
                                        </p:tav>
                                        <p:tav tm="100000">
                                          <p:val>
                                            <p:strVal val="#ppt_h"/>
                                          </p:val>
                                        </p:tav>
                                      </p:tavLst>
                                    </p:anim>
                                    <p:animEffect transition="in" filter="fade">
                                      <p:cBhvr>
                                        <p:cTn id="72" dur="500"/>
                                        <p:tgtEl>
                                          <p:spTgt spid="16"/>
                                        </p:tgtEl>
                                      </p:cBhvr>
                                    </p:animEffect>
                                  </p:childTnLst>
                                </p:cTn>
                              </p:par>
                              <p:par>
                                <p:cTn id="73" presetID="53" presetClass="entr" presetSubtype="16" fill="hold" grpId="0" nodeType="withEffect">
                                  <p:stCondLst>
                                    <p:cond delay="1000"/>
                                  </p:stCondLst>
                                  <p:childTnLst>
                                    <p:set>
                                      <p:cBhvr>
                                        <p:cTn id="74" dur="1" fill="hold">
                                          <p:stCondLst>
                                            <p:cond delay="0"/>
                                          </p:stCondLst>
                                        </p:cTn>
                                        <p:tgtEl>
                                          <p:spTgt spid="22"/>
                                        </p:tgtEl>
                                        <p:attrNameLst>
                                          <p:attrName>style.visibility</p:attrName>
                                        </p:attrNameLst>
                                      </p:cBhvr>
                                      <p:to>
                                        <p:strVal val="visible"/>
                                      </p:to>
                                    </p:set>
                                    <p:anim calcmode="lin" valueType="num">
                                      <p:cBhvr>
                                        <p:cTn id="75" dur="500" fill="hold"/>
                                        <p:tgtEl>
                                          <p:spTgt spid="22"/>
                                        </p:tgtEl>
                                        <p:attrNameLst>
                                          <p:attrName>ppt_w</p:attrName>
                                        </p:attrNameLst>
                                      </p:cBhvr>
                                      <p:tavLst>
                                        <p:tav tm="0">
                                          <p:val>
                                            <p:fltVal val="0"/>
                                          </p:val>
                                        </p:tav>
                                        <p:tav tm="100000">
                                          <p:val>
                                            <p:strVal val="#ppt_w"/>
                                          </p:val>
                                        </p:tav>
                                      </p:tavLst>
                                    </p:anim>
                                    <p:anim calcmode="lin" valueType="num">
                                      <p:cBhvr>
                                        <p:cTn id="76" dur="500" fill="hold"/>
                                        <p:tgtEl>
                                          <p:spTgt spid="22"/>
                                        </p:tgtEl>
                                        <p:attrNameLst>
                                          <p:attrName>ppt_h</p:attrName>
                                        </p:attrNameLst>
                                      </p:cBhvr>
                                      <p:tavLst>
                                        <p:tav tm="0">
                                          <p:val>
                                            <p:fltVal val="0"/>
                                          </p:val>
                                        </p:tav>
                                        <p:tav tm="100000">
                                          <p:val>
                                            <p:strVal val="#ppt_h"/>
                                          </p:val>
                                        </p:tav>
                                      </p:tavLst>
                                    </p:anim>
                                    <p:animEffect transition="in" filter="fade">
                                      <p:cBhvr>
                                        <p:cTn id="77" dur="500"/>
                                        <p:tgtEl>
                                          <p:spTgt spid="22"/>
                                        </p:tgtEl>
                                      </p:cBhvr>
                                    </p:animEffect>
                                  </p:childTnLst>
                                </p:cTn>
                              </p:par>
                            </p:childTnLst>
                          </p:cTn>
                        </p:par>
                        <p:par>
                          <p:cTn id="78" fill="hold">
                            <p:stCondLst>
                              <p:cond delay="1500"/>
                            </p:stCondLst>
                            <p:childTnLst>
                              <p:par>
                                <p:cTn id="79" presetID="22" presetClass="entr" presetSubtype="4" fill="hold" grpId="0" nodeType="afterEffect">
                                  <p:stCondLst>
                                    <p:cond delay="0"/>
                                  </p:stCondLst>
                                  <p:childTnLst>
                                    <p:set>
                                      <p:cBhvr>
                                        <p:cTn id="80" dur="1" fill="hold">
                                          <p:stCondLst>
                                            <p:cond delay="0"/>
                                          </p:stCondLst>
                                        </p:cTn>
                                        <p:tgtEl>
                                          <p:spTgt spid="35"/>
                                        </p:tgtEl>
                                        <p:attrNameLst>
                                          <p:attrName>style.visibility</p:attrName>
                                        </p:attrNameLst>
                                      </p:cBhvr>
                                      <p:to>
                                        <p:strVal val="visible"/>
                                      </p:to>
                                    </p:set>
                                    <p:animEffect transition="in" filter="wipe(down)">
                                      <p:cBhvr>
                                        <p:cTn id="81" dur="500"/>
                                        <p:tgtEl>
                                          <p:spTgt spid="35"/>
                                        </p:tgtEl>
                                      </p:cBhvr>
                                    </p:animEffect>
                                  </p:childTnLst>
                                </p:cTn>
                              </p:par>
                            </p:childTnLst>
                          </p:cTn>
                        </p:par>
                        <p:par>
                          <p:cTn id="82" fill="hold">
                            <p:stCondLst>
                              <p:cond delay="2000"/>
                            </p:stCondLst>
                            <p:childTnLst>
                              <p:par>
                                <p:cTn id="83" presetID="22" presetClass="entr" presetSubtype="4"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down)">
                                      <p:cBhvr>
                                        <p:cTn id="85" dur="500"/>
                                        <p:tgtEl>
                                          <p:spTgt spid="34"/>
                                        </p:tgtEl>
                                      </p:cBhvr>
                                    </p:animEffect>
                                  </p:childTnLst>
                                </p:cTn>
                              </p:par>
                              <p:par>
                                <p:cTn id="86" presetID="53" presetClass="entr" presetSubtype="16" fill="hold" grpId="0" nodeType="withEffect">
                                  <p:stCondLst>
                                    <p:cond delay="500"/>
                                  </p:stCondLst>
                                  <p:childTnLst>
                                    <p:set>
                                      <p:cBhvr>
                                        <p:cTn id="87" dur="1" fill="hold">
                                          <p:stCondLst>
                                            <p:cond delay="0"/>
                                          </p:stCondLst>
                                        </p:cTn>
                                        <p:tgtEl>
                                          <p:spTgt spid="26"/>
                                        </p:tgtEl>
                                        <p:attrNameLst>
                                          <p:attrName>style.visibility</p:attrName>
                                        </p:attrNameLst>
                                      </p:cBhvr>
                                      <p:to>
                                        <p:strVal val="visible"/>
                                      </p:to>
                                    </p:set>
                                    <p:anim calcmode="lin" valueType="num">
                                      <p:cBhvr>
                                        <p:cTn id="88" dur="500" fill="hold"/>
                                        <p:tgtEl>
                                          <p:spTgt spid="26"/>
                                        </p:tgtEl>
                                        <p:attrNameLst>
                                          <p:attrName>ppt_w</p:attrName>
                                        </p:attrNameLst>
                                      </p:cBhvr>
                                      <p:tavLst>
                                        <p:tav tm="0">
                                          <p:val>
                                            <p:fltVal val="0"/>
                                          </p:val>
                                        </p:tav>
                                        <p:tav tm="100000">
                                          <p:val>
                                            <p:strVal val="#ppt_w"/>
                                          </p:val>
                                        </p:tav>
                                      </p:tavLst>
                                    </p:anim>
                                    <p:anim calcmode="lin" valueType="num">
                                      <p:cBhvr>
                                        <p:cTn id="89" dur="500" fill="hold"/>
                                        <p:tgtEl>
                                          <p:spTgt spid="26"/>
                                        </p:tgtEl>
                                        <p:attrNameLst>
                                          <p:attrName>ppt_h</p:attrName>
                                        </p:attrNameLst>
                                      </p:cBhvr>
                                      <p:tavLst>
                                        <p:tav tm="0">
                                          <p:val>
                                            <p:fltVal val="0"/>
                                          </p:val>
                                        </p:tav>
                                        <p:tav tm="100000">
                                          <p:val>
                                            <p:strVal val="#ppt_h"/>
                                          </p:val>
                                        </p:tav>
                                      </p:tavLst>
                                    </p:anim>
                                    <p:animEffect transition="in" filter="fade">
                                      <p:cBhvr>
                                        <p:cTn id="90" dur="500"/>
                                        <p:tgtEl>
                                          <p:spTgt spid="26"/>
                                        </p:tgtEl>
                                      </p:cBhvr>
                                    </p:animEffect>
                                  </p:childTnLst>
                                </p:cTn>
                              </p:par>
                              <p:par>
                                <p:cTn id="91" presetID="53" presetClass="entr" presetSubtype="16" fill="hold" grpId="0" nodeType="withEffect">
                                  <p:stCondLst>
                                    <p:cond delay="700"/>
                                  </p:stCondLst>
                                  <p:childTnLst>
                                    <p:set>
                                      <p:cBhvr>
                                        <p:cTn id="92" dur="1" fill="hold">
                                          <p:stCondLst>
                                            <p:cond delay="0"/>
                                          </p:stCondLst>
                                        </p:cTn>
                                        <p:tgtEl>
                                          <p:spTgt spid="30"/>
                                        </p:tgtEl>
                                        <p:attrNameLst>
                                          <p:attrName>style.visibility</p:attrName>
                                        </p:attrNameLst>
                                      </p:cBhvr>
                                      <p:to>
                                        <p:strVal val="visible"/>
                                      </p:to>
                                    </p:set>
                                    <p:anim calcmode="lin" valueType="num">
                                      <p:cBhvr>
                                        <p:cTn id="93" dur="500" fill="hold"/>
                                        <p:tgtEl>
                                          <p:spTgt spid="30"/>
                                        </p:tgtEl>
                                        <p:attrNameLst>
                                          <p:attrName>ppt_w</p:attrName>
                                        </p:attrNameLst>
                                      </p:cBhvr>
                                      <p:tavLst>
                                        <p:tav tm="0">
                                          <p:val>
                                            <p:fltVal val="0"/>
                                          </p:val>
                                        </p:tav>
                                        <p:tav tm="100000">
                                          <p:val>
                                            <p:strVal val="#ppt_w"/>
                                          </p:val>
                                        </p:tav>
                                      </p:tavLst>
                                    </p:anim>
                                    <p:anim calcmode="lin" valueType="num">
                                      <p:cBhvr>
                                        <p:cTn id="94" dur="500" fill="hold"/>
                                        <p:tgtEl>
                                          <p:spTgt spid="30"/>
                                        </p:tgtEl>
                                        <p:attrNameLst>
                                          <p:attrName>ppt_h</p:attrName>
                                        </p:attrNameLst>
                                      </p:cBhvr>
                                      <p:tavLst>
                                        <p:tav tm="0">
                                          <p:val>
                                            <p:fltVal val="0"/>
                                          </p:val>
                                        </p:tav>
                                        <p:tav tm="100000">
                                          <p:val>
                                            <p:strVal val="#ppt_h"/>
                                          </p:val>
                                        </p:tav>
                                      </p:tavLst>
                                    </p:anim>
                                    <p:animEffect transition="in" filter="fade">
                                      <p:cBhvr>
                                        <p:cTn id="95" dur="500"/>
                                        <p:tgtEl>
                                          <p:spTgt spid="30"/>
                                        </p:tgtEl>
                                      </p:cBhvr>
                                    </p:animEffect>
                                  </p:childTnLst>
                                </p:cTn>
                              </p:par>
                              <p:par>
                                <p:cTn id="96" presetID="53" presetClass="entr" presetSubtype="16" fill="hold" grpId="0" nodeType="withEffect">
                                  <p:stCondLst>
                                    <p:cond delay="600"/>
                                  </p:stCondLst>
                                  <p:childTnLst>
                                    <p:set>
                                      <p:cBhvr>
                                        <p:cTn id="97" dur="1" fill="hold">
                                          <p:stCondLst>
                                            <p:cond delay="0"/>
                                          </p:stCondLst>
                                        </p:cTn>
                                        <p:tgtEl>
                                          <p:spTgt spid="27"/>
                                        </p:tgtEl>
                                        <p:attrNameLst>
                                          <p:attrName>style.visibility</p:attrName>
                                        </p:attrNameLst>
                                      </p:cBhvr>
                                      <p:to>
                                        <p:strVal val="visible"/>
                                      </p:to>
                                    </p:set>
                                    <p:anim calcmode="lin" valueType="num">
                                      <p:cBhvr>
                                        <p:cTn id="98" dur="500" fill="hold"/>
                                        <p:tgtEl>
                                          <p:spTgt spid="27"/>
                                        </p:tgtEl>
                                        <p:attrNameLst>
                                          <p:attrName>ppt_w</p:attrName>
                                        </p:attrNameLst>
                                      </p:cBhvr>
                                      <p:tavLst>
                                        <p:tav tm="0">
                                          <p:val>
                                            <p:fltVal val="0"/>
                                          </p:val>
                                        </p:tav>
                                        <p:tav tm="100000">
                                          <p:val>
                                            <p:strVal val="#ppt_w"/>
                                          </p:val>
                                        </p:tav>
                                      </p:tavLst>
                                    </p:anim>
                                    <p:anim calcmode="lin" valueType="num">
                                      <p:cBhvr>
                                        <p:cTn id="99" dur="500" fill="hold"/>
                                        <p:tgtEl>
                                          <p:spTgt spid="27"/>
                                        </p:tgtEl>
                                        <p:attrNameLst>
                                          <p:attrName>ppt_h</p:attrName>
                                        </p:attrNameLst>
                                      </p:cBhvr>
                                      <p:tavLst>
                                        <p:tav tm="0">
                                          <p:val>
                                            <p:fltVal val="0"/>
                                          </p:val>
                                        </p:tav>
                                        <p:tav tm="100000">
                                          <p:val>
                                            <p:strVal val="#ppt_h"/>
                                          </p:val>
                                        </p:tav>
                                      </p:tavLst>
                                    </p:anim>
                                    <p:animEffect transition="in" filter="fade">
                                      <p:cBhvr>
                                        <p:cTn id="100" dur="500"/>
                                        <p:tgtEl>
                                          <p:spTgt spid="27"/>
                                        </p:tgtEl>
                                      </p:cBhvr>
                                    </p:animEffect>
                                  </p:childTnLst>
                                </p:cTn>
                              </p:par>
                              <p:par>
                                <p:cTn id="101" presetID="53" presetClass="entr" presetSubtype="16" fill="hold" grpId="0" nodeType="withEffect">
                                  <p:stCondLst>
                                    <p:cond delay="400"/>
                                  </p:stCondLst>
                                  <p:childTnLst>
                                    <p:set>
                                      <p:cBhvr>
                                        <p:cTn id="102" dur="1" fill="hold">
                                          <p:stCondLst>
                                            <p:cond delay="0"/>
                                          </p:stCondLst>
                                        </p:cTn>
                                        <p:tgtEl>
                                          <p:spTgt spid="25"/>
                                        </p:tgtEl>
                                        <p:attrNameLst>
                                          <p:attrName>style.visibility</p:attrName>
                                        </p:attrNameLst>
                                      </p:cBhvr>
                                      <p:to>
                                        <p:strVal val="visible"/>
                                      </p:to>
                                    </p:set>
                                    <p:anim calcmode="lin" valueType="num">
                                      <p:cBhvr>
                                        <p:cTn id="103" dur="500" fill="hold"/>
                                        <p:tgtEl>
                                          <p:spTgt spid="25"/>
                                        </p:tgtEl>
                                        <p:attrNameLst>
                                          <p:attrName>ppt_w</p:attrName>
                                        </p:attrNameLst>
                                      </p:cBhvr>
                                      <p:tavLst>
                                        <p:tav tm="0">
                                          <p:val>
                                            <p:fltVal val="0"/>
                                          </p:val>
                                        </p:tav>
                                        <p:tav tm="100000">
                                          <p:val>
                                            <p:strVal val="#ppt_w"/>
                                          </p:val>
                                        </p:tav>
                                      </p:tavLst>
                                    </p:anim>
                                    <p:anim calcmode="lin" valueType="num">
                                      <p:cBhvr>
                                        <p:cTn id="104" dur="500" fill="hold"/>
                                        <p:tgtEl>
                                          <p:spTgt spid="25"/>
                                        </p:tgtEl>
                                        <p:attrNameLst>
                                          <p:attrName>ppt_h</p:attrName>
                                        </p:attrNameLst>
                                      </p:cBhvr>
                                      <p:tavLst>
                                        <p:tav tm="0">
                                          <p:val>
                                            <p:fltVal val="0"/>
                                          </p:val>
                                        </p:tav>
                                        <p:tav tm="100000">
                                          <p:val>
                                            <p:strVal val="#ppt_h"/>
                                          </p:val>
                                        </p:tav>
                                      </p:tavLst>
                                    </p:anim>
                                    <p:animEffect transition="in" filter="fade">
                                      <p:cBhvr>
                                        <p:cTn id="105" dur="500"/>
                                        <p:tgtEl>
                                          <p:spTgt spid="25"/>
                                        </p:tgtEl>
                                      </p:cBhvr>
                                    </p:animEffect>
                                  </p:childTnLst>
                                </p:cTn>
                              </p:par>
                              <p:par>
                                <p:cTn id="106" presetID="53" presetClass="entr" presetSubtype="16" fill="hold" grpId="0" nodeType="withEffect">
                                  <p:stCondLst>
                                    <p:cond delay="300"/>
                                  </p:stCondLst>
                                  <p:childTnLst>
                                    <p:set>
                                      <p:cBhvr>
                                        <p:cTn id="107" dur="1" fill="hold">
                                          <p:stCondLst>
                                            <p:cond delay="0"/>
                                          </p:stCondLst>
                                        </p:cTn>
                                        <p:tgtEl>
                                          <p:spTgt spid="28"/>
                                        </p:tgtEl>
                                        <p:attrNameLst>
                                          <p:attrName>style.visibility</p:attrName>
                                        </p:attrNameLst>
                                      </p:cBhvr>
                                      <p:to>
                                        <p:strVal val="visible"/>
                                      </p:to>
                                    </p:set>
                                    <p:anim calcmode="lin" valueType="num">
                                      <p:cBhvr>
                                        <p:cTn id="108" dur="500" fill="hold"/>
                                        <p:tgtEl>
                                          <p:spTgt spid="28"/>
                                        </p:tgtEl>
                                        <p:attrNameLst>
                                          <p:attrName>ppt_w</p:attrName>
                                        </p:attrNameLst>
                                      </p:cBhvr>
                                      <p:tavLst>
                                        <p:tav tm="0">
                                          <p:val>
                                            <p:fltVal val="0"/>
                                          </p:val>
                                        </p:tav>
                                        <p:tav tm="100000">
                                          <p:val>
                                            <p:strVal val="#ppt_w"/>
                                          </p:val>
                                        </p:tav>
                                      </p:tavLst>
                                    </p:anim>
                                    <p:anim calcmode="lin" valueType="num">
                                      <p:cBhvr>
                                        <p:cTn id="109" dur="500" fill="hold"/>
                                        <p:tgtEl>
                                          <p:spTgt spid="28"/>
                                        </p:tgtEl>
                                        <p:attrNameLst>
                                          <p:attrName>ppt_h</p:attrName>
                                        </p:attrNameLst>
                                      </p:cBhvr>
                                      <p:tavLst>
                                        <p:tav tm="0">
                                          <p:val>
                                            <p:fltVal val="0"/>
                                          </p:val>
                                        </p:tav>
                                        <p:tav tm="100000">
                                          <p:val>
                                            <p:strVal val="#ppt_h"/>
                                          </p:val>
                                        </p:tav>
                                      </p:tavLst>
                                    </p:anim>
                                    <p:animEffect transition="in" filter="fade">
                                      <p:cBhvr>
                                        <p:cTn id="110" dur="500"/>
                                        <p:tgtEl>
                                          <p:spTgt spid="28"/>
                                        </p:tgtEl>
                                      </p:cBhvr>
                                    </p:animEffect>
                                  </p:childTnLst>
                                </p:cTn>
                              </p:par>
                              <p:par>
                                <p:cTn id="111" presetID="53" presetClass="entr" presetSubtype="16" fill="hold" grpId="0" nodeType="withEffect">
                                  <p:stCondLst>
                                    <p:cond delay="200"/>
                                  </p:stCondLst>
                                  <p:childTnLst>
                                    <p:set>
                                      <p:cBhvr>
                                        <p:cTn id="112" dur="1" fill="hold">
                                          <p:stCondLst>
                                            <p:cond delay="0"/>
                                          </p:stCondLst>
                                        </p:cTn>
                                        <p:tgtEl>
                                          <p:spTgt spid="24"/>
                                        </p:tgtEl>
                                        <p:attrNameLst>
                                          <p:attrName>style.visibility</p:attrName>
                                        </p:attrNameLst>
                                      </p:cBhvr>
                                      <p:to>
                                        <p:strVal val="visible"/>
                                      </p:to>
                                    </p:set>
                                    <p:anim calcmode="lin" valueType="num">
                                      <p:cBhvr>
                                        <p:cTn id="113" dur="500" fill="hold"/>
                                        <p:tgtEl>
                                          <p:spTgt spid="24"/>
                                        </p:tgtEl>
                                        <p:attrNameLst>
                                          <p:attrName>ppt_w</p:attrName>
                                        </p:attrNameLst>
                                      </p:cBhvr>
                                      <p:tavLst>
                                        <p:tav tm="0">
                                          <p:val>
                                            <p:fltVal val="0"/>
                                          </p:val>
                                        </p:tav>
                                        <p:tav tm="100000">
                                          <p:val>
                                            <p:strVal val="#ppt_w"/>
                                          </p:val>
                                        </p:tav>
                                      </p:tavLst>
                                    </p:anim>
                                    <p:anim calcmode="lin" valueType="num">
                                      <p:cBhvr>
                                        <p:cTn id="114" dur="500" fill="hold"/>
                                        <p:tgtEl>
                                          <p:spTgt spid="24"/>
                                        </p:tgtEl>
                                        <p:attrNameLst>
                                          <p:attrName>ppt_h</p:attrName>
                                        </p:attrNameLst>
                                      </p:cBhvr>
                                      <p:tavLst>
                                        <p:tav tm="0">
                                          <p:val>
                                            <p:fltVal val="0"/>
                                          </p:val>
                                        </p:tav>
                                        <p:tav tm="100000">
                                          <p:val>
                                            <p:strVal val="#ppt_h"/>
                                          </p:val>
                                        </p:tav>
                                      </p:tavLst>
                                    </p:anim>
                                    <p:animEffect transition="in" filter="fade">
                                      <p:cBhvr>
                                        <p:cTn id="115" dur="500"/>
                                        <p:tgtEl>
                                          <p:spTgt spid="24"/>
                                        </p:tgtEl>
                                      </p:cBhvr>
                                    </p:animEffect>
                                  </p:childTnLst>
                                </p:cTn>
                              </p:par>
                              <p:par>
                                <p:cTn id="116" presetID="53" presetClass="entr" presetSubtype="16" fill="hold" grpId="0" nodeType="withEffect">
                                  <p:stCondLst>
                                    <p:cond delay="1000"/>
                                  </p:stCondLst>
                                  <p:childTnLst>
                                    <p:set>
                                      <p:cBhvr>
                                        <p:cTn id="117" dur="1" fill="hold">
                                          <p:stCondLst>
                                            <p:cond delay="0"/>
                                          </p:stCondLst>
                                        </p:cTn>
                                        <p:tgtEl>
                                          <p:spTgt spid="29"/>
                                        </p:tgtEl>
                                        <p:attrNameLst>
                                          <p:attrName>style.visibility</p:attrName>
                                        </p:attrNameLst>
                                      </p:cBhvr>
                                      <p:to>
                                        <p:strVal val="visible"/>
                                      </p:to>
                                    </p:set>
                                    <p:anim calcmode="lin" valueType="num">
                                      <p:cBhvr>
                                        <p:cTn id="118" dur="500" fill="hold"/>
                                        <p:tgtEl>
                                          <p:spTgt spid="29"/>
                                        </p:tgtEl>
                                        <p:attrNameLst>
                                          <p:attrName>ppt_w</p:attrName>
                                        </p:attrNameLst>
                                      </p:cBhvr>
                                      <p:tavLst>
                                        <p:tav tm="0">
                                          <p:val>
                                            <p:fltVal val="0"/>
                                          </p:val>
                                        </p:tav>
                                        <p:tav tm="100000">
                                          <p:val>
                                            <p:strVal val="#ppt_w"/>
                                          </p:val>
                                        </p:tav>
                                      </p:tavLst>
                                    </p:anim>
                                    <p:anim calcmode="lin" valueType="num">
                                      <p:cBhvr>
                                        <p:cTn id="119" dur="500" fill="hold"/>
                                        <p:tgtEl>
                                          <p:spTgt spid="29"/>
                                        </p:tgtEl>
                                        <p:attrNameLst>
                                          <p:attrName>ppt_h</p:attrName>
                                        </p:attrNameLst>
                                      </p:cBhvr>
                                      <p:tavLst>
                                        <p:tav tm="0">
                                          <p:val>
                                            <p:fltVal val="0"/>
                                          </p:val>
                                        </p:tav>
                                        <p:tav tm="100000">
                                          <p:val>
                                            <p:strVal val="#ppt_h"/>
                                          </p:val>
                                        </p:tav>
                                      </p:tavLst>
                                    </p:anim>
                                    <p:animEffect transition="in" filter="fade">
                                      <p:cBhvr>
                                        <p:cTn id="120" dur="500"/>
                                        <p:tgtEl>
                                          <p:spTgt spid="29"/>
                                        </p:tgtEl>
                                      </p:cBhvr>
                                    </p:animEffect>
                                  </p:childTnLst>
                                </p:cTn>
                              </p:par>
                              <p:par>
                                <p:cTn id="121" presetID="53" presetClass="entr" presetSubtype="16" fill="hold" grpId="0" nodeType="withEffect">
                                  <p:stCondLst>
                                    <p:cond delay="400"/>
                                  </p:stCondLst>
                                  <p:childTnLst>
                                    <p:set>
                                      <p:cBhvr>
                                        <p:cTn id="122" dur="1" fill="hold">
                                          <p:stCondLst>
                                            <p:cond delay="0"/>
                                          </p:stCondLst>
                                        </p:cTn>
                                        <p:tgtEl>
                                          <p:spTgt spid="13"/>
                                        </p:tgtEl>
                                        <p:attrNameLst>
                                          <p:attrName>style.visibility</p:attrName>
                                        </p:attrNameLst>
                                      </p:cBhvr>
                                      <p:to>
                                        <p:strVal val="visible"/>
                                      </p:to>
                                    </p:set>
                                    <p:anim calcmode="lin" valueType="num">
                                      <p:cBhvr>
                                        <p:cTn id="123" dur="500" fill="hold"/>
                                        <p:tgtEl>
                                          <p:spTgt spid="13"/>
                                        </p:tgtEl>
                                        <p:attrNameLst>
                                          <p:attrName>ppt_w</p:attrName>
                                        </p:attrNameLst>
                                      </p:cBhvr>
                                      <p:tavLst>
                                        <p:tav tm="0">
                                          <p:val>
                                            <p:fltVal val="0"/>
                                          </p:val>
                                        </p:tav>
                                        <p:tav tm="100000">
                                          <p:val>
                                            <p:strVal val="#ppt_w"/>
                                          </p:val>
                                        </p:tav>
                                      </p:tavLst>
                                    </p:anim>
                                    <p:anim calcmode="lin" valueType="num">
                                      <p:cBhvr>
                                        <p:cTn id="124" dur="500" fill="hold"/>
                                        <p:tgtEl>
                                          <p:spTgt spid="13"/>
                                        </p:tgtEl>
                                        <p:attrNameLst>
                                          <p:attrName>ppt_h</p:attrName>
                                        </p:attrNameLst>
                                      </p:cBhvr>
                                      <p:tavLst>
                                        <p:tav tm="0">
                                          <p:val>
                                            <p:fltVal val="0"/>
                                          </p:val>
                                        </p:tav>
                                        <p:tav tm="100000">
                                          <p:val>
                                            <p:strVal val="#ppt_h"/>
                                          </p:val>
                                        </p:tav>
                                      </p:tavLst>
                                    </p:anim>
                                    <p:animEffect transition="in" filter="fade">
                                      <p:cBhvr>
                                        <p:cTn id="125" dur="500"/>
                                        <p:tgtEl>
                                          <p:spTgt spid="13"/>
                                        </p:tgtEl>
                                      </p:cBhvr>
                                    </p:animEffect>
                                  </p:childTnLst>
                                </p:cTn>
                              </p:par>
                              <p:par>
                                <p:cTn id="126" presetID="53" presetClass="entr" presetSubtype="16" fill="hold" grpId="0" nodeType="withEffect">
                                  <p:stCondLst>
                                    <p:cond delay="300"/>
                                  </p:stCondLst>
                                  <p:childTnLst>
                                    <p:set>
                                      <p:cBhvr>
                                        <p:cTn id="127" dur="1" fill="hold">
                                          <p:stCondLst>
                                            <p:cond delay="0"/>
                                          </p:stCondLst>
                                        </p:cTn>
                                        <p:tgtEl>
                                          <p:spTgt spid="14"/>
                                        </p:tgtEl>
                                        <p:attrNameLst>
                                          <p:attrName>style.visibility</p:attrName>
                                        </p:attrNameLst>
                                      </p:cBhvr>
                                      <p:to>
                                        <p:strVal val="visible"/>
                                      </p:to>
                                    </p:set>
                                    <p:anim calcmode="lin" valueType="num">
                                      <p:cBhvr>
                                        <p:cTn id="128" dur="500" fill="hold"/>
                                        <p:tgtEl>
                                          <p:spTgt spid="14"/>
                                        </p:tgtEl>
                                        <p:attrNameLst>
                                          <p:attrName>ppt_w</p:attrName>
                                        </p:attrNameLst>
                                      </p:cBhvr>
                                      <p:tavLst>
                                        <p:tav tm="0">
                                          <p:val>
                                            <p:fltVal val="0"/>
                                          </p:val>
                                        </p:tav>
                                        <p:tav tm="100000">
                                          <p:val>
                                            <p:strVal val="#ppt_w"/>
                                          </p:val>
                                        </p:tav>
                                      </p:tavLst>
                                    </p:anim>
                                    <p:anim calcmode="lin" valueType="num">
                                      <p:cBhvr>
                                        <p:cTn id="129" dur="500" fill="hold"/>
                                        <p:tgtEl>
                                          <p:spTgt spid="14"/>
                                        </p:tgtEl>
                                        <p:attrNameLst>
                                          <p:attrName>ppt_h</p:attrName>
                                        </p:attrNameLst>
                                      </p:cBhvr>
                                      <p:tavLst>
                                        <p:tav tm="0">
                                          <p:val>
                                            <p:fltVal val="0"/>
                                          </p:val>
                                        </p:tav>
                                        <p:tav tm="100000">
                                          <p:val>
                                            <p:strVal val="#ppt_h"/>
                                          </p:val>
                                        </p:tav>
                                      </p:tavLst>
                                    </p:anim>
                                    <p:animEffect transition="in" filter="fade">
                                      <p:cBhvr>
                                        <p:cTn id="130" dur="500"/>
                                        <p:tgtEl>
                                          <p:spTgt spid="14"/>
                                        </p:tgtEl>
                                      </p:cBhvr>
                                    </p:animEffect>
                                  </p:childTnLst>
                                </p:cTn>
                              </p:par>
                              <p:par>
                                <p:cTn id="131" presetID="53" presetClass="entr" presetSubtype="16" fill="hold" grpId="0" nodeType="withEffect">
                                  <p:stCondLst>
                                    <p:cond delay="1000"/>
                                  </p:stCondLst>
                                  <p:childTnLst>
                                    <p:set>
                                      <p:cBhvr>
                                        <p:cTn id="132" dur="1" fill="hold">
                                          <p:stCondLst>
                                            <p:cond delay="0"/>
                                          </p:stCondLst>
                                        </p:cTn>
                                        <p:tgtEl>
                                          <p:spTgt spid="39"/>
                                        </p:tgtEl>
                                        <p:attrNameLst>
                                          <p:attrName>style.visibility</p:attrName>
                                        </p:attrNameLst>
                                      </p:cBhvr>
                                      <p:to>
                                        <p:strVal val="visible"/>
                                      </p:to>
                                    </p:set>
                                    <p:anim calcmode="lin" valueType="num">
                                      <p:cBhvr>
                                        <p:cTn id="133" dur="500" fill="hold"/>
                                        <p:tgtEl>
                                          <p:spTgt spid="39"/>
                                        </p:tgtEl>
                                        <p:attrNameLst>
                                          <p:attrName>ppt_w</p:attrName>
                                        </p:attrNameLst>
                                      </p:cBhvr>
                                      <p:tavLst>
                                        <p:tav tm="0">
                                          <p:val>
                                            <p:fltVal val="0"/>
                                          </p:val>
                                        </p:tav>
                                        <p:tav tm="100000">
                                          <p:val>
                                            <p:strVal val="#ppt_w"/>
                                          </p:val>
                                        </p:tav>
                                      </p:tavLst>
                                    </p:anim>
                                    <p:anim calcmode="lin" valueType="num">
                                      <p:cBhvr>
                                        <p:cTn id="134" dur="500" fill="hold"/>
                                        <p:tgtEl>
                                          <p:spTgt spid="39"/>
                                        </p:tgtEl>
                                        <p:attrNameLst>
                                          <p:attrName>ppt_h</p:attrName>
                                        </p:attrNameLst>
                                      </p:cBhvr>
                                      <p:tavLst>
                                        <p:tav tm="0">
                                          <p:val>
                                            <p:fltVal val="0"/>
                                          </p:val>
                                        </p:tav>
                                        <p:tav tm="100000">
                                          <p:val>
                                            <p:strVal val="#ppt_h"/>
                                          </p:val>
                                        </p:tav>
                                      </p:tavLst>
                                    </p:anim>
                                    <p:animEffect transition="in" filter="fade">
                                      <p:cBhvr>
                                        <p:cTn id="135" dur="500"/>
                                        <p:tgtEl>
                                          <p:spTgt spid="39"/>
                                        </p:tgtEl>
                                      </p:cBhvr>
                                    </p:animEffect>
                                  </p:childTnLst>
                                </p:cTn>
                              </p:par>
                            </p:childTnLst>
                          </p:cTn>
                        </p:par>
                      </p:childTnLst>
                    </p:cTn>
                  </p:par>
                  <p:par>
                    <p:cTn id="136" fill="hold">
                      <p:stCondLst>
                        <p:cond delay="indefinite"/>
                      </p:stCondLst>
                      <p:childTnLst>
                        <p:par>
                          <p:cTn id="137" fill="hold">
                            <p:stCondLst>
                              <p:cond delay="0"/>
                            </p:stCondLst>
                            <p:childTnLst>
                              <p:par>
                                <p:cTn id="138" presetID="2" presetClass="entr" presetSubtype="4" fill="hold" nodeType="clickEffect">
                                  <p:stCondLst>
                                    <p:cond delay="0"/>
                                  </p:stCondLst>
                                  <p:childTnLst>
                                    <p:set>
                                      <p:cBhvr>
                                        <p:cTn id="139" dur="1" fill="hold">
                                          <p:stCondLst>
                                            <p:cond delay="0"/>
                                          </p:stCondLst>
                                        </p:cTn>
                                        <p:tgtEl>
                                          <p:spTgt spid="41"/>
                                        </p:tgtEl>
                                        <p:attrNameLst>
                                          <p:attrName>style.visibility</p:attrName>
                                        </p:attrNameLst>
                                      </p:cBhvr>
                                      <p:to>
                                        <p:strVal val="visible"/>
                                      </p:to>
                                    </p:set>
                                    <p:anim calcmode="lin" valueType="num">
                                      <p:cBhvr additive="base">
                                        <p:cTn id="140" dur="500" fill="hold"/>
                                        <p:tgtEl>
                                          <p:spTgt spid="41"/>
                                        </p:tgtEl>
                                        <p:attrNameLst>
                                          <p:attrName>ppt_x</p:attrName>
                                        </p:attrNameLst>
                                      </p:cBhvr>
                                      <p:tavLst>
                                        <p:tav tm="0">
                                          <p:val>
                                            <p:strVal val="#ppt_x"/>
                                          </p:val>
                                        </p:tav>
                                        <p:tav tm="100000">
                                          <p:val>
                                            <p:strVal val="#ppt_x"/>
                                          </p:val>
                                        </p:tav>
                                      </p:tavLst>
                                    </p:anim>
                                    <p:anim calcmode="lin" valueType="num">
                                      <p:cBhvr additive="base">
                                        <p:cTn id="141"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ldLvl="0" animBg="1"/>
      <p:bldP spid="4" grpId="0" bldLvl="0" animBg="1"/>
      <p:bldP spid="5" grpId="0"/>
      <p:bldP spid="7" grpId="0"/>
      <p:bldP spid="8" grpId="0"/>
      <p:bldP spid="9" grpId="0"/>
      <p:bldP spid="12"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5" grpId="0" bldLvl="0" animBg="1"/>
      <p:bldP spid="34" grpId="0"/>
      <p:bldP spid="13" grpId="0"/>
      <p:bldP spid="14" grpId="0"/>
      <p:bldP spid="3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75030" y="746760"/>
            <a:ext cx="2673350" cy="398780"/>
          </a:xfrm>
          <a:prstGeom prst="rect">
            <a:avLst/>
          </a:prstGeom>
          <a:noFill/>
        </p:spPr>
        <p:txBody>
          <a:bodyPr wrap="square" rtlCol="0">
            <a:spAutoFit/>
          </a:bodyPr>
          <a:lstStyle/>
          <a:p>
            <a:pPr algn="ctr"/>
            <a:r>
              <a:rPr lang="zh-CN" altLang="en-US" sz="2000" b="1"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四、 整合传播推广</a:t>
            </a:r>
            <a:endParaRPr kumimoji="1" lang="zh-CN" altLang="en-US" sz="2000" b="1"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5" name="矩形 4"/>
          <p:cNvSpPr/>
          <p:nvPr/>
        </p:nvSpPr>
        <p:spPr>
          <a:xfrm>
            <a:off x="1343660" y="1686560"/>
            <a:ext cx="1976120"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en-GB" altLang="zh-CN"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SEO</a:t>
            </a: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排名优化</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6" name="矩形 5"/>
          <p:cNvSpPr/>
          <p:nvPr/>
        </p:nvSpPr>
        <p:spPr>
          <a:xfrm>
            <a:off x="5104130" y="2186305"/>
            <a:ext cx="173545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微博营销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7" name="矩形 6"/>
          <p:cNvSpPr/>
          <p:nvPr/>
        </p:nvSpPr>
        <p:spPr>
          <a:xfrm>
            <a:off x="8989695" y="1529080"/>
            <a:ext cx="173545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视频营销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8" name="矩形 7"/>
          <p:cNvSpPr/>
          <p:nvPr/>
        </p:nvSpPr>
        <p:spPr>
          <a:xfrm>
            <a:off x="7973695" y="2085340"/>
            <a:ext cx="173545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口碑营销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9" name="矩形 8"/>
          <p:cNvSpPr/>
          <p:nvPr/>
        </p:nvSpPr>
        <p:spPr>
          <a:xfrm>
            <a:off x="3546475" y="1686560"/>
            <a:ext cx="171005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博客营销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0" name="矩形 9"/>
          <p:cNvSpPr/>
          <p:nvPr/>
        </p:nvSpPr>
        <p:spPr>
          <a:xfrm>
            <a:off x="6449060" y="1529080"/>
            <a:ext cx="173545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知识营销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1" name="矩形 10"/>
          <p:cNvSpPr/>
          <p:nvPr/>
        </p:nvSpPr>
        <p:spPr>
          <a:xfrm>
            <a:off x="6936740" y="2585085"/>
            <a:ext cx="173545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论坛营销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2" name="矩形 11"/>
          <p:cNvSpPr/>
          <p:nvPr/>
        </p:nvSpPr>
        <p:spPr>
          <a:xfrm>
            <a:off x="4816475" y="2882900"/>
            <a:ext cx="173545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新闻软文营销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3" name="矩形 12"/>
          <p:cNvSpPr/>
          <p:nvPr/>
        </p:nvSpPr>
        <p:spPr>
          <a:xfrm>
            <a:off x="8888095" y="2583815"/>
            <a:ext cx="173545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事件营销</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4" name="矩形 13"/>
          <p:cNvSpPr/>
          <p:nvPr/>
        </p:nvSpPr>
        <p:spPr>
          <a:xfrm>
            <a:off x="1343660" y="2484120"/>
            <a:ext cx="317309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公关活动等病毒传播方式</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7" name="文本框 16"/>
          <p:cNvSpPr txBox="1"/>
          <p:nvPr/>
        </p:nvSpPr>
        <p:spPr>
          <a:xfrm>
            <a:off x="875030" y="3652520"/>
            <a:ext cx="2673350" cy="398780"/>
          </a:xfrm>
          <a:prstGeom prst="rect">
            <a:avLst/>
          </a:prstGeom>
          <a:noFill/>
        </p:spPr>
        <p:txBody>
          <a:bodyPr wrap="square" rtlCol="0">
            <a:spAutoFit/>
          </a:bodyPr>
          <a:lstStyle/>
          <a:p>
            <a:pPr algn="ctr"/>
            <a:r>
              <a:rPr lang="zh-CN" altLang="en-US" sz="2000" b="1"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五、 数据监控运营</a:t>
            </a:r>
            <a:endParaRPr kumimoji="1" lang="zh-CN" altLang="en-US" sz="2000" b="1"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8" name="矩形 17"/>
          <p:cNvSpPr/>
          <p:nvPr/>
        </p:nvSpPr>
        <p:spPr>
          <a:xfrm>
            <a:off x="1467485" y="4593590"/>
            <a:ext cx="193992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网站排名监控</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19" name="矩形 18"/>
          <p:cNvSpPr/>
          <p:nvPr/>
        </p:nvSpPr>
        <p:spPr>
          <a:xfrm>
            <a:off x="7973695" y="5145405"/>
            <a:ext cx="2871470"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网站访问数量统计分析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0" name="矩形 19"/>
          <p:cNvSpPr/>
          <p:nvPr/>
        </p:nvSpPr>
        <p:spPr>
          <a:xfrm>
            <a:off x="3946525" y="4593590"/>
            <a:ext cx="2893060"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网页浏览深度统计分析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1" name="矩形 20"/>
          <p:cNvSpPr/>
          <p:nvPr/>
        </p:nvSpPr>
        <p:spPr>
          <a:xfrm>
            <a:off x="7566025" y="4593590"/>
            <a:ext cx="2321560"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传播数据分析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2" name="矩形 21"/>
          <p:cNvSpPr/>
          <p:nvPr/>
        </p:nvSpPr>
        <p:spPr>
          <a:xfrm>
            <a:off x="1769110" y="5544185"/>
            <a:ext cx="191579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咨询统计分析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3" name="矩形 22"/>
          <p:cNvSpPr/>
          <p:nvPr/>
        </p:nvSpPr>
        <p:spPr>
          <a:xfrm>
            <a:off x="4379595" y="5145405"/>
            <a:ext cx="2027555"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访问人群分析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4" name="矩形 23"/>
          <p:cNvSpPr/>
          <p:nvPr/>
        </p:nvSpPr>
        <p:spPr>
          <a:xfrm>
            <a:off x="5664200" y="5670550"/>
            <a:ext cx="3501390" cy="398780"/>
          </a:xfrm>
          <a:prstGeom prst="rect">
            <a:avLst/>
          </a:prstGeom>
          <a:solidFill>
            <a:srgbClr val="FFDD25"/>
          </a:solidFill>
        </p:spPr>
        <p:txBody>
          <a:bodyPr wrap="square">
            <a:spAutoFit/>
          </a:bodyPr>
          <a:lstStyle/>
          <a:p>
            <a:pPr algn="ctr" defTabSz="914400" fontAlgn="base">
              <a:spcBef>
                <a:spcPct val="0"/>
              </a:spcBef>
              <a:spcAft>
                <a:spcPct val="0"/>
              </a:spcAft>
              <a:defRPr/>
            </a:pPr>
            <a:r>
              <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rPr>
              <a:t>热门关键字访问统计分析</a:t>
            </a:r>
            <a:endParaRPr lang="zh-CN" altLang="en-US" sz="2000" kern="0" dirty="0">
              <a:ln w="3175">
                <a:noFill/>
              </a:ln>
              <a:solidFill>
                <a:schemeClr val="tx1">
                  <a:lumMod val="95000"/>
                  <a:lumOff val="5000"/>
                </a:schemeClr>
              </a:solidFill>
              <a:latin typeface="思源宋体" panose="02020700000000000000" pitchFamily="18" charset="-122"/>
              <a:ea typeface="思源宋体" panose="02020700000000000000" pitchFamily="18" charset="-122"/>
              <a:cs typeface="+mn-ea"/>
              <a:sym typeface="+mn-lt"/>
            </a:endParaRPr>
          </a:p>
        </p:txBody>
      </p:sp>
      <p:sp>
        <p:nvSpPr>
          <p:cNvPr id="25" name="矩形: 圆角 24"/>
          <p:cNvSpPr/>
          <p:nvPr/>
        </p:nvSpPr>
        <p:spPr>
          <a:xfrm>
            <a:off x="1190471" y="1357365"/>
            <a:ext cx="9811058" cy="2055210"/>
          </a:xfrm>
          <a:prstGeom prst="roundRect">
            <a:avLst/>
          </a:prstGeom>
          <a:noFill/>
          <a:ln w="38100">
            <a:solidFill>
              <a:srgbClr val="C6D1FE"/>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panose="02020700000000000000" pitchFamily="18" charset="-122"/>
              <a:ea typeface="思源宋体" panose="02020700000000000000" pitchFamily="18" charset="-122"/>
            </a:endParaRPr>
          </a:p>
        </p:txBody>
      </p:sp>
      <p:sp>
        <p:nvSpPr>
          <p:cNvPr id="26" name="矩形: 圆角 25"/>
          <p:cNvSpPr/>
          <p:nvPr/>
        </p:nvSpPr>
        <p:spPr>
          <a:xfrm>
            <a:off x="1229491" y="4283451"/>
            <a:ext cx="9811058" cy="2055210"/>
          </a:xfrm>
          <a:prstGeom prst="roundRect">
            <a:avLst/>
          </a:prstGeom>
          <a:noFill/>
          <a:ln w="38100">
            <a:solidFill>
              <a:srgbClr val="C6D1FE"/>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宋体" panose="02020700000000000000" pitchFamily="18" charset="-122"/>
              <a:ea typeface="思源宋体" panose="02020700000000000000" pitchFamily="18" charset="-122"/>
            </a:endParaRPr>
          </a:p>
        </p:txBody>
      </p:sp>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barn(inVertical)">
                                      <p:cBhvr>
                                        <p:cTn id="14" dur="500"/>
                                        <p:tgtEl>
                                          <p:spTgt spid="2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par>
                                <p:cTn id="22" presetID="53" presetClass="entr" presetSubtype="16" fill="hold" grpId="0" nodeType="withEffect">
                                  <p:stCondLst>
                                    <p:cond delay="50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par>
                                <p:cTn id="27" presetID="53" presetClass="entr" presetSubtype="16" fill="hold" grpId="0" nodeType="withEffect">
                                  <p:stCondLst>
                                    <p:cond delay="70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par>
                                <p:cTn id="32" presetID="53" presetClass="entr" presetSubtype="16" fill="hold" grpId="0" nodeType="withEffect">
                                  <p:stCondLst>
                                    <p:cond delay="60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par>
                                <p:cTn id="37" presetID="53" presetClass="entr" presetSubtype="16" fill="hold" grpId="0" nodeType="withEffect">
                                  <p:stCondLst>
                                    <p:cond delay="400"/>
                                  </p:stCondLst>
                                  <p:childTnLst>
                                    <p:set>
                                      <p:cBhvr>
                                        <p:cTn id="38" dur="1" fill="hold">
                                          <p:stCondLst>
                                            <p:cond delay="0"/>
                                          </p:stCondLst>
                                        </p:cTn>
                                        <p:tgtEl>
                                          <p:spTgt spid="6"/>
                                        </p:tgtEl>
                                        <p:attrNameLst>
                                          <p:attrName>style.visibility</p:attrName>
                                        </p:attrNameLst>
                                      </p:cBhvr>
                                      <p:to>
                                        <p:strVal val="visible"/>
                                      </p:to>
                                    </p:set>
                                    <p:anim calcmode="lin" valueType="num">
                                      <p:cBhvr>
                                        <p:cTn id="39" dur="500" fill="hold"/>
                                        <p:tgtEl>
                                          <p:spTgt spid="6"/>
                                        </p:tgtEl>
                                        <p:attrNameLst>
                                          <p:attrName>ppt_w</p:attrName>
                                        </p:attrNameLst>
                                      </p:cBhvr>
                                      <p:tavLst>
                                        <p:tav tm="0">
                                          <p:val>
                                            <p:fltVal val="0"/>
                                          </p:val>
                                        </p:tav>
                                        <p:tav tm="100000">
                                          <p:val>
                                            <p:strVal val="#ppt_w"/>
                                          </p:val>
                                        </p:tav>
                                      </p:tavLst>
                                    </p:anim>
                                    <p:anim calcmode="lin" valueType="num">
                                      <p:cBhvr>
                                        <p:cTn id="40" dur="500" fill="hold"/>
                                        <p:tgtEl>
                                          <p:spTgt spid="6"/>
                                        </p:tgtEl>
                                        <p:attrNameLst>
                                          <p:attrName>ppt_h</p:attrName>
                                        </p:attrNameLst>
                                      </p:cBhvr>
                                      <p:tavLst>
                                        <p:tav tm="0">
                                          <p:val>
                                            <p:fltVal val="0"/>
                                          </p:val>
                                        </p:tav>
                                        <p:tav tm="100000">
                                          <p:val>
                                            <p:strVal val="#ppt_h"/>
                                          </p:val>
                                        </p:tav>
                                      </p:tavLst>
                                    </p:anim>
                                    <p:animEffect transition="in" filter="fade">
                                      <p:cBhvr>
                                        <p:cTn id="41" dur="500"/>
                                        <p:tgtEl>
                                          <p:spTgt spid="6"/>
                                        </p:tgtEl>
                                      </p:cBhvr>
                                    </p:animEffect>
                                  </p:childTnLst>
                                </p:cTn>
                              </p:par>
                              <p:par>
                                <p:cTn id="42" presetID="53" presetClass="entr" presetSubtype="16" fill="hold" grpId="0" nodeType="withEffect">
                                  <p:stCondLst>
                                    <p:cond delay="300"/>
                                  </p:stCondLst>
                                  <p:childTnLst>
                                    <p:set>
                                      <p:cBhvr>
                                        <p:cTn id="43" dur="1" fill="hold">
                                          <p:stCondLst>
                                            <p:cond delay="0"/>
                                          </p:stCondLst>
                                        </p:cTn>
                                        <p:tgtEl>
                                          <p:spTgt spid="10"/>
                                        </p:tgtEl>
                                        <p:attrNameLst>
                                          <p:attrName>style.visibility</p:attrName>
                                        </p:attrNameLst>
                                      </p:cBhvr>
                                      <p:to>
                                        <p:strVal val="visible"/>
                                      </p:to>
                                    </p:set>
                                    <p:anim calcmode="lin" valueType="num">
                                      <p:cBhvr>
                                        <p:cTn id="44" dur="500" fill="hold"/>
                                        <p:tgtEl>
                                          <p:spTgt spid="10"/>
                                        </p:tgtEl>
                                        <p:attrNameLst>
                                          <p:attrName>ppt_w</p:attrName>
                                        </p:attrNameLst>
                                      </p:cBhvr>
                                      <p:tavLst>
                                        <p:tav tm="0">
                                          <p:val>
                                            <p:fltVal val="0"/>
                                          </p:val>
                                        </p:tav>
                                        <p:tav tm="100000">
                                          <p:val>
                                            <p:strVal val="#ppt_w"/>
                                          </p:val>
                                        </p:tav>
                                      </p:tavLst>
                                    </p:anim>
                                    <p:anim calcmode="lin" valueType="num">
                                      <p:cBhvr>
                                        <p:cTn id="45" dur="500" fill="hold"/>
                                        <p:tgtEl>
                                          <p:spTgt spid="10"/>
                                        </p:tgtEl>
                                        <p:attrNameLst>
                                          <p:attrName>ppt_h</p:attrName>
                                        </p:attrNameLst>
                                      </p:cBhvr>
                                      <p:tavLst>
                                        <p:tav tm="0">
                                          <p:val>
                                            <p:fltVal val="0"/>
                                          </p:val>
                                        </p:tav>
                                        <p:tav tm="100000">
                                          <p:val>
                                            <p:strVal val="#ppt_h"/>
                                          </p:val>
                                        </p:tav>
                                      </p:tavLst>
                                    </p:anim>
                                    <p:animEffect transition="in" filter="fade">
                                      <p:cBhvr>
                                        <p:cTn id="46" dur="500"/>
                                        <p:tgtEl>
                                          <p:spTgt spid="10"/>
                                        </p:tgtEl>
                                      </p:cBhvr>
                                    </p:animEffect>
                                  </p:childTnLst>
                                </p:cTn>
                              </p:par>
                              <p:par>
                                <p:cTn id="47" presetID="53" presetClass="entr" presetSubtype="16" fill="hold" grpId="0" nodeType="withEffect">
                                  <p:stCondLst>
                                    <p:cond delay="200"/>
                                  </p:stCondLst>
                                  <p:childTnLst>
                                    <p:set>
                                      <p:cBhvr>
                                        <p:cTn id="48" dur="1" fill="hold">
                                          <p:stCondLst>
                                            <p:cond delay="0"/>
                                          </p:stCondLst>
                                        </p:cTn>
                                        <p:tgtEl>
                                          <p:spTgt spid="5"/>
                                        </p:tgtEl>
                                        <p:attrNameLst>
                                          <p:attrName>style.visibility</p:attrName>
                                        </p:attrNameLst>
                                      </p:cBhvr>
                                      <p:to>
                                        <p:strVal val="visible"/>
                                      </p:to>
                                    </p:set>
                                    <p:anim calcmode="lin" valueType="num">
                                      <p:cBhvr>
                                        <p:cTn id="49" dur="500" fill="hold"/>
                                        <p:tgtEl>
                                          <p:spTgt spid="5"/>
                                        </p:tgtEl>
                                        <p:attrNameLst>
                                          <p:attrName>ppt_w</p:attrName>
                                        </p:attrNameLst>
                                      </p:cBhvr>
                                      <p:tavLst>
                                        <p:tav tm="0">
                                          <p:val>
                                            <p:fltVal val="0"/>
                                          </p:val>
                                        </p:tav>
                                        <p:tav tm="100000">
                                          <p:val>
                                            <p:strVal val="#ppt_w"/>
                                          </p:val>
                                        </p:tav>
                                      </p:tavLst>
                                    </p:anim>
                                    <p:anim calcmode="lin" valueType="num">
                                      <p:cBhvr>
                                        <p:cTn id="50" dur="500" fill="hold"/>
                                        <p:tgtEl>
                                          <p:spTgt spid="5"/>
                                        </p:tgtEl>
                                        <p:attrNameLst>
                                          <p:attrName>ppt_h</p:attrName>
                                        </p:attrNameLst>
                                      </p:cBhvr>
                                      <p:tavLst>
                                        <p:tav tm="0">
                                          <p:val>
                                            <p:fltVal val="0"/>
                                          </p:val>
                                        </p:tav>
                                        <p:tav tm="100000">
                                          <p:val>
                                            <p:strVal val="#ppt_h"/>
                                          </p:val>
                                        </p:tav>
                                      </p:tavLst>
                                    </p:anim>
                                    <p:animEffect transition="in" filter="fade">
                                      <p:cBhvr>
                                        <p:cTn id="51" dur="500"/>
                                        <p:tgtEl>
                                          <p:spTgt spid="5"/>
                                        </p:tgtEl>
                                      </p:cBhvr>
                                    </p:animEffect>
                                  </p:childTnLst>
                                </p:cTn>
                              </p:par>
                              <p:par>
                                <p:cTn id="52" presetID="53" presetClass="entr" presetSubtype="16" fill="hold" grpId="0" nodeType="withEffect">
                                  <p:stCondLst>
                                    <p:cond delay="1000"/>
                                  </p:stCondLst>
                                  <p:childTnLst>
                                    <p:set>
                                      <p:cBhvr>
                                        <p:cTn id="53" dur="1" fill="hold">
                                          <p:stCondLst>
                                            <p:cond delay="0"/>
                                          </p:stCondLst>
                                        </p:cTn>
                                        <p:tgtEl>
                                          <p:spTgt spid="11"/>
                                        </p:tgtEl>
                                        <p:attrNameLst>
                                          <p:attrName>style.visibility</p:attrName>
                                        </p:attrNameLst>
                                      </p:cBhvr>
                                      <p:to>
                                        <p:strVal val="visible"/>
                                      </p:to>
                                    </p:set>
                                    <p:anim calcmode="lin" valueType="num">
                                      <p:cBhvr>
                                        <p:cTn id="54" dur="500" fill="hold"/>
                                        <p:tgtEl>
                                          <p:spTgt spid="11"/>
                                        </p:tgtEl>
                                        <p:attrNameLst>
                                          <p:attrName>ppt_w</p:attrName>
                                        </p:attrNameLst>
                                      </p:cBhvr>
                                      <p:tavLst>
                                        <p:tav tm="0">
                                          <p:val>
                                            <p:fltVal val="0"/>
                                          </p:val>
                                        </p:tav>
                                        <p:tav tm="100000">
                                          <p:val>
                                            <p:strVal val="#ppt_w"/>
                                          </p:val>
                                        </p:tav>
                                      </p:tavLst>
                                    </p:anim>
                                    <p:anim calcmode="lin" valueType="num">
                                      <p:cBhvr>
                                        <p:cTn id="55" dur="500" fill="hold"/>
                                        <p:tgtEl>
                                          <p:spTgt spid="11"/>
                                        </p:tgtEl>
                                        <p:attrNameLst>
                                          <p:attrName>ppt_h</p:attrName>
                                        </p:attrNameLst>
                                      </p:cBhvr>
                                      <p:tavLst>
                                        <p:tav tm="0">
                                          <p:val>
                                            <p:fltVal val="0"/>
                                          </p:val>
                                        </p:tav>
                                        <p:tav tm="100000">
                                          <p:val>
                                            <p:strVal val="#ppt_h"/>
                                          </p:val>
                                        </p:tav>
                                      </p:tavLst>
                                    </p:anim>
                                    <p:animEffect transition="in" filter="fade">
                                      <p:cBhvr>
                                        <p:cTn id="56" dur="500"/>
                                        <p:tgtEl>
                                          <p:spTgt spid="11"/>
                                        </p:tgtEl>
                                      </p:cBhvr>
                                    </p:animEffect>
                                  </p:childTnLst>
                                </p:cTn>
                              </p:par>
                              <p:par>
                                <p:cTn id="57" presetID="53" presetClass="entr" presetSubtype="16" fill="hold" grpId="0" nodeType="withEffect">
                                  <p:stCondLst>
                                    <p:cond delay="500"/>
                                  </p:stCondLst>
                                  <p:childTnLst>
                                    <p:set>
                                      <p:cBhvr>
                                        <p:cTn id="58" dur="1" fill="hold">
                                          <p:stCondLst>
                                            <p:cond delay="0"/>
                                          </p:stCondLst>
                                        </p:cTn>
                                        <p:tgtEl>
                                          <p:spTgt spid="13"/>
                                        </p:tgtEl>
                                        <p:attrNameLst>
                                          <p:attrName>style.visibility</p:attrName>
                                        </p:attrNameLst>
                                      </p:cBhvr>
                                      <p:to>
                                        <p:strVal val="visible"/>
                                      </p:to>
                                    </p:set>
                                    <p:anim calcmode="lin" valueType="num">
                                      <p:cBhvr>
                                        <p:cTn id="59" dur="500" fill="hold"/>
                                        <p:tgtEl>
                                          <p:spTgt spid="13"/>
                                        </p:tgtEl>
                                        <p:attrNameLst>
                                          <p:attrName>ppt_w</p:attrName>
                                        </p:attrNameLst>
                                      </p:cBhvr>
                                      <p:tavLst>
                                        <p:tav tm="0">
                                          <p:val>
                                            <p:fltVal val="0"/>
                                          </p:val>
                                        </p:tav>
                                        <p:tav tm="100000">
                                          <p:val>
                                            <p:strVal val="#ppt_w"/>
                                          </p:val>
                                        </p:tav>
                                      </p:tavLst>
                                    </p:anim>
                                    <p:anim calcmode="lin" valueType="num">
                                      <p:cBhvr>
                                        <p:cTn id="60" dur="500" fill="hold"/>
                                        <p:tgtEl>
                                          <p:spTgt spid="13"/>
                                        </p:tgtEl>
                                        <p:attrNameLst>
                                          <p:attrName>ppt_h</p:attrName>
                                        </p:attrNameLst>
                                      </p:cBhvr>
                                      <p:tavLst>
                                        <p:tav tm="0">
                                          <p:val>
                                            <p:fltVal val="0"/>
                                          </p:val>
                                        </p:tav>
                                        <p:tav tm="100000">
                                          <p:val>
                                            <p:strVal val="#ppt_h"/>
                                          </p:val>
                                        </p:tav>
                                      </p:tavLst>
                                    </p:anim>
                                    <p:animEffect transition="in" filter="fade">
                                      <p:cBhvr>
                                        <p:cTn id="61" dur="500"/>
                                        <p:tgtEl>
                                          <p:spTgt spid="13"/>
                                        </p:tgtEl>
                                      </p:cBhvr>
                                    </p:animEffect>
                                  </p:childTnLst>
                                </p:cTn>
                              </p:par>
                              <p:par>
                                <p:cTn id="62" presetID="53" presetClass="entr" presetSubtype="16" fill="hold" grpId="0" nodeType="withEffect">
                                  <p:stCondLst>
                                    <p:cond delay="500"/>
                                  </p:stCondLst>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ppt_w</p:attrName>
                                        </p:attrNameLst>
                                      </p:cBhvr>
                                      <p:tavLst>
                                        <p:tav tm="0">
                                          <p:val>
                                            <p:fltVal val="0"/>
                                          </p:val>
                                        </p:tav>
                                        <p:tav tm="100000">
                                          <p:val>
                                            <p:strVal val="#ppt_w"/>
                                          </p:val>
                                        </p:tav>
                                      </p:tavLst>
                                    </p:anim>
                                    <p:anim calcmode="lin" valueType="num">
                                      <p:cBhvr>
                                        <p:cTn id="65" dur="500" fill="hold"/>
                                        <p:tgtEl>
                                          <p:spTgt spid="14"/>
                                        </p:tgtEl>
                                        <p:attrNameLst>
                                          <p:attrName>ppt_h</p:attrName>
                                        </p:attrNameLst>
                                      </p:cBhvr>
                                      <p:tavLst>
                                        <p:tav tm="0">
                                          <p:val>
                                            <p:fltVal val="0"/>
                                          </p:val>
                                        </p:tav>
                                        <p:tav tm="100000">
                                          <p:val>
                                            <p:strVal val="#ppt_h"/>
                                          </p:val>
                                        </p:tav>
                                      </p:tavLst>
                                    </p:anim>
                                    <p:animEffect transition="in" filter="fade">
                                      <p:cBhvr>
                                        <p:cTn id="66" dur="500"/>
                                        <p:tgtEl>
                                          <p:spTgt spid="14"/>
                                        </p:tgtEl>
                                      </p:cBhvr>
                                    </p:animEffect>
                                  </p:childTnLst>
                                </p:cTn>
                              </p:par>
                              <p:par>
                                <p:cTn id="67" presetID="42" presetClass="entr" presetSubtype="0" fill="hold" grpId="0" nodeType="withEffect">
                                  <p:stCondLst>
                                    <p:cond delay="500"/>
                                  </p:stCondLst>
                                  <p:childTnLst>
                                    <p:set>
                                      <p:cBhvr>
                                        <p:cTn id="68" dur="1" fill="hold">
                                          <p:stCondLst>
                                            <p:cond delay="0"/>
                                          </p:stCondLst>
                                        </p:cTn>
                                        <p:tgtEl>
                                          <p:spTgt spid="17"/>
                                        </p:tgtEl>
                                        <p:attrNameLst>
                                          <p:attrName>style.visibility</p:attrName>
                                        </p:attrNameLst>
                                      </p:cBhvr>
                                      <p:to>
                                        <p:strVal val="visible"/>
                                      </p:to>
                                    </p:set>
                                    <p:animEffect transition="in" filter="fade">
                                      <p:cBhvr>
                                        <p:cTn id="69" dur="1000"/>
                                        <p:tgtEl>
                                          <p:spTgt spid="17"/>
                                        </p:tgtEl>
                                      </p:cBhvr>
                                    </p:animEffect>
                                    <p:anim calcmode="lin" valueType="num">
                                      <p:cBhvr>
                                        <p:cTn id="70" dur="1000" fill="hold"/>
                                        <p:tgtEl>
                                          <p:spTgt spid="17"/>
                                        </p:tgtEl>
                                        <p:attrNameLst>
                                          <p:attrName>ppt_x</p:attrName>
                                        </p:attrNameLst>
                                      </p:cBhvr>
                                      <p:tavLst>
                                        <p:tav tm="0">
                                          <p:val>
                                            <p:strVal val="#ppt_x"/>
                                          </p:val>
                                        </p:tav>
                                        <p:tav tm="100000">
                                          <p:val>
                                            <p:strVal val="#ppt_x"/>
                                          </p:val>
                                        </p:tav>
                                      </p:tavLst>
                                    </p:anim>
                                    <p:anim calcmode="lin" valueType="num">
                                      <p:cBhvr>
                                        <p:cTn id="71" dur="1000" fill="hold"/>
                                        <p:tgtEl>
                                          <p:spTgt spid="17"/>
                                        </p:tgtEl>
                                        <p:attrNameLst>
                                          <p:attrName>ppt_y</p:attrName>
                                        </p:attrNameLst>
                                      </p:cBhvr>
                                      <p:tavLst>
                                        <p:tav tm="0">
                                          <p:val>
                                            <p:strVal val="#ppt_y+.1"/>
                                          </p:val>
                                        </p:tav>
                                        <p:tav tm="100000">
                                          <p:val>
                                            <p:strVal val="#ppt_y"/>
                                          </p:val>
                                        </p:tav>
                                      </p:tavLst>
                                    </p:anim>
                                  </p:childTnLst>
                                </p:cTn>
                              </p:par>
                              <p:par>
                                <p:cTn id="72" presetID="16" presetClass="entr" presetSubtype="21" fill="hold" grpId="0" nodeType="withEffect">
                                  <p:stCondLst>
                                    <p:cond delay="500"/>
                                  </p:stCondLst>
                                  <p:childTnLst>
                                    <p:set>
                                      <p:cBhvr>
                                        <p:cTn id="73" dur="1" fill="hold">
                                          <p:stCondLst>
                                            <p:cond delay="0"/>
                                          </p:stCondLst>
                                        </p:cTn>
                                        <p:tgtEl>
                                          <p:spTgt spid="26"/>
                                        </p:tgtEl>
                                        <p:attrNameLst>
                                          <p:attrName>style.visibility</p:attrName>
                                        </p:attrNameLst>
                                      </p:cBhvr>
                                      <p:to>
                                        <p:strVal val="visible"/>
                                      </p:to>
                                    </p:set>
                                    <p:animEffect transition="in" filter="barn(inVertical)">
                                      <p:cBhvr>
                                        <p:cTn id="74" dur="500"/>
                                        <p:tgtEl>
                                          <p:spTgt spid="26"/>
                                        </p:tgtEl>
                                      </p:cBhvr>
                                    </p:animEffect>
                                  </p:childTnLst>
                                </p:cTn>
                              </p:par>
                            </p:childTnLst>
                          </p:cTn>
                        </p:par>
                      </p:childTnLst>
                    </p:cTn>
                  </p:par>
                  <p:par>
                    <p:cTn id="75" fill="hold">
                      <p:stCondLst>
                        <p:cond delay="indefinite"/>
                      </p:stCondLst>
                      <p:childTnLst>
                        <p:par>
                          <p:cTn id="76" fill="hold">
                            <p:stCondLst>
                              <p:cond delay="0"/>
                            </p:stCondLst>
                            <p:childTnLst>
                              <p:par>
                                <p:cTn id="77" presetID="53" presetClass="entr" presetSubtype="16"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par>
                                <p:cTn id="82" presetID="53" presetClass="entr" presetSubtype="16" fill="hold" grpId="0" nodeType="withEffect">
                                  <p:stCondLst>
                                    <p:cond delay="600"/>
                                  </p:stCondLst>
                                  <p:childTnLst>
                                    <p:set>
                                      <p:cBhvr>
                                        <p:cTn id="83" dur="1" fill="hold">
                                          <p:stCondLst>
                                            <p:cond delay="0"/>
                                          </p:stCondLst>
                                        </p:cTn>
                                        <p:tgtEl>
                                          <p:spTgt spid="21"/>
                                        </p:tgtEl>
                                        <p:attrNameLst>
                                          <p:attrName>style.visibility</p:attrName>
                                        </p:attrNameLst>
                                      </p:cBhvr>
                                      <p:to>
                                        <p:strVal val="visible"/>
                                      </p:to>
                                    </p:set>
                                    <p:anim calcmode="lin" valueType="num">
                                      <p:cBhvr>
                                        <p:cTn id="84" dur="500" fill="hold"/>
                                        <p:tgtEl>
                                          <p:spTgt spid="21"/>
                                        </p:tgtEl>
                                        <p:attrNameLst>
                                          <p:attrName>ppt_w</p:attrName>
                                        </p:attrNameLst>
                                      </p:cBhvr>
                                      <p:tavLst>
                                        <p:tav tm="0">
                                          <p:val>
                                            <p:fltVal val="0"/>
                                          </p:val>
                                        </p:tav>
                                        <p:tav tm="100000">
                                          <p:val>
                                            <p:strVal val="#ppt_w"/>
                                          </p:val>
                                        </p:tav>
                                      </p:tavLst>
                                    </p:anim>
                                    <p:anim calcmode="lin" valueType="num">
                                      <p:cBhvr>
                                        <p:cTn id="85" dur="500" fill="hold"/>
                                        <p:tgtEl>
                                          <p:spTgt spid="21"/>
                                        </p:tgtEl>
                                        <p:attrNameLst>
                                          <p:attrName>ppt_h</p:attrName>
                                        </p:attrNameLst>
                                      </p:cBhvr>
                                      <p:tavLst>
                                        <p:tav tm="0">
                                          <p:val>
                                            <p:fltVal val="0"/>
                                          </p:val>
                                        </p:tav>
                                        <p:tav tm="100000">
                                          <p:val>
                                            <p:strVal val="#ppt_h"/>
                                          </p:val>
                                        </p:tav>
                                      </p:tavLst>
                                    </p:anim>
                                    <p:animEffect transition="in" filter="fade">
                                      <p:cBhvr>
                                        <p:cTn id="86" dur="500"/>
                                        <p:tgtEl>
                                          <p:spTgt spid="21"/>
                                        </p:tgtEl>
                                      </p:cBhvr>
                                    </p:animEffect>
                                  </p:childTnLst>
                                </p:cTn>
                              </p:par>
                              <p:par>
                                <p:cTn id="87" presetID="53" presetClass="entr" presetSubtype="16" fill="hold" grpId="0" nodeType="withEffect">
                                  <p:stCondLst>
                                    <p:cond delay="400"/>
                                  </p:stCondLst>
                                  <p:childTnLst>
                                    <p:set>
                                      <p:cBhvr>
                                        <p:cTn id="88" dur="1" fill="hold">
                                          <p:stCondLst>
                                            <p:cond delay="0"/>
                                          </p:stCondLst>
                                        </p:cTn>
                                        <p:tgtEl>
                                          <p:spTgt spid="19"/>
                                        </p:tgtEl>
                                        <p:attrNameLst>
                                          <p:attrName>style.visibility</p:attrName>
                                        </p:attrNameLst>
                                      </p:cBhvr>
                                      <p:to>
                                        <p:strVal val="visible"/>
                                      </p:to>
                                    </p:set>
                                    <p:anim calcmode="lin" valueType="num">
                                      <p:cBhvr>
                                        <p:cTn id="89" dur="500" fill="hold"/>
                                        <p:tgtEl>
                                          <p:spTgt spid="19"/>
                                        </p:tgtEl>
                                        <p:attrNameLst>
                                          <p:attrName>ppt_w</p:attrName>
                                        </p:attrNameLst>
                                      </p:cBhvr>
                                      <p:tavLst>
                                        <p:tav tm="0">
                                          <p:val>
                                            <p:fltVal val="0"/>
                                          </p:val>
                                        </p:tav>
                                        <p:tav tm="100000">
                                          <p:val>
                                            <p:strVal val="#ppt_w"/>
                                          </p:val>
                                        </p:tav>
                                      </p:tavLst>
                                    </p:anim>
                                    <p:anim calcmode="lin" valueType="num">
                                      <p:cBhvr>
                                        <p:cTn id="90" dur="500" fill="hold"/>
                                        <p:tgtEl>
                                          <p:spTgt spid="19"/>
                                        </p:tgtEl>
                                        <p:attrNameLst>
                                          <p:attrName>ppt_h</p:attrName>
                                        </p:attrNameLst>
                                      </p:cBhvr>
                                      <p:tavLst>
                                        <p:tav tm="0">
                                          <p:val>
                                            <p:fltVal val="0"/>
                                          </p:val>
                                        </p:tav>
                                        <p:tav tm="100000">
                                          <p:val>
                                            <p:strVal val="#ppt_h"/>
                                          </p:val>
                                        </p:tav>
                                      </p:tavLst>
                                    </p:anim>
                                    <p:animEffect transition="in" filter="fade">
                                      <p:cBhvr>
                                        <p:cTn id="91" dur="500"/>
                                        <p:tgtEl>
                                          <p:spTgt spid="19"/>
                                        </p:tgtEl>
                                      </p:cBhvr>
                                    </p:animEffect>
                                  </p:childTnLst>
                                </p:cTn>
                              </p:par>
                              <p:par>
                                <p:cTn id="92" presetID="53" presetClass="entr" presetSubtype="16" fill="hold" grpId="0" nodeType="withEffect">
                                  <p:stCondLst>
                                    <p:cond delay="300"/>
                                  </p:stCondLst>
                                  <p:childTnLst>
                                    <p:set>
                                      <p:cBhvr>
                                        <p:cTn id="93" dur="1" fill="hold">
                                          <p:stCondLst>
                                            <p:cond delay="0"/>
                                          </p:stCondLst>
                                        </p:cTn>
                                        <p:tgtEl>
                                          <p:spTgt spid="22"/>
                                        </p:tgtEl>
                                        <p:attrNameLst>
                                          <p:attrName>style.visibility</p:attrName>
                                        </p:attrNameLst>
                                      </p:cBhvr>
                                      <p:to>
                                        <p:strVal val="visible"/>
                                      </p:to>
                                    </p:set>
                                    <p:anim calcmode="lin" valueType="num">
                                      <p:cBhvr>
                                        <p:cTn id="94" dur="500" fill="hold"/>
                                        <p:tgtEl>
                                          <p:spTgt spid="22"/>
                                        </p:tgtEl>
                                        <p:attrNameLst>
                                          <p:attrName>ppt_w</p:attrName>
                                        </p:attrNameLst>
                                      </p:cBhvr>
                                      <p:tavLst>
                                        <p:tav tm="0">
                                          <p:val>
                                            <p:fltVal val="0"/>
                                          </p:val>
                                        </p:tav>
                                        <p:tav tm="100000">
                                          <p:val>
                                            <p:strVal val="#ppt_w"/>
                                          </p:val>
                                        </p:tav>
                                      </p:tavLst>
                                    </p:anim>
                                    <p:anim calcmode="lin" valueType="num">
                                      <p:cBhvr>
                                        <p:cTn id="95" dur="500" fill="hold"/>
                                        <p:tgtEl>
                                          <p:spTgt spid="22"/>
                                        </p:tgtEl>
                                        <p:attrNameLst>
                                          <p:attrName>ppt_h</p:attrName>
                                        </p:attrNameLst>
                                      </p:cBhvr>
                                      <p:tavLst>
                                        <p:tav tm="0">
                                          <p:val>
                                            <p:fltVal val="0"/>
                                          </p:val>
                                        </p:tav>
                                        <p:tav tm="100000">
                                          <p:val>
                                            <p:strVal val="#ppt_h"/>
                                          </p:val>
                                        </p:tav>
                                      </p:tavLst>
                                    </p:anim>
                                    <p:animEffect transition="in" filter="fade">
                                      <p:cBhvr>
                                        <p:cTn id="96" dur="500"/>
                                        <p:tgtEl>
                                          <p:spTgt spid="22"/>
                                        </p:tgtEl>
                                      </p:cBhvr>
                                    </p:animEffect>
                                  </p:childTnLst>
                                </p:cTn>
                              </p:par>
                              <p:par>
                                <p:cTn id="97" presetID="53" presetClass="entr" presetSubtype="16" fill="hold" grpId="0" nodeType="withEffect">
                                  <p:stCondLst>
                                    <p:cond delay="200"/>
                                  </p:stCondLst>
                                  <p:childTnLst>
                                    <p:set>
                                      <p:cBhvr>
                                        <p:cTn id="98" dur="1" fill="hold">
                                          <p:stCondLst>
                                            <p:cond delay="0"/>
                                          </p:stCondLst>
                                        </p:cTn>
                                        <p:tgtEl>
                                          <p:spTgt spid="18"/>
                                        </p:tgtEl>
                                        <p:attrNameLst>
                                          <p:attrName>style.visibility</p:attrName>
                                        </p:attrNameLst>
                                      </p:cBhvr>
                                      <p:to>
                                        <p:strVal val="visible"/>
                                      </p:to>
                                    </p:set>
                                    <p:anim calcmode="lin" valueType="num">
                                      <p:cBhvr>
                                        <p:cTn id="99" dur="500" fill="hold"/>
                                        <p:tgtEl>
                                          <p:spTgt spid="18"/>
                                        </p:tgtEl>
                                        <p:attrNameLst>
                                          <p:attrName>ppt_w</p:attrName>
                                        </p:attrNameLst>
                                      </p:cBhvr>
                                      <p:tavLst>
                                        <p:tav tm="0">
                                          <p:val>
                                            <p:fltVal val="0"/>
                                          </p:val>
                                        </p:tav>
                                        <p:tav tm="100000">
                                          <p:val>
                                            <p:strVal val="#ppt_w"/>
                                          </p:val>
                                        </p:tav>
                                      </p:tavLst>
                                    </p:anim>
                                    <p:anim calcmode="lin" valueType="num">
                                      <p:cBhvr>
                                        <p:cTn id="100" dur="500" fill="hold"/>
                                        <p:tgtEl>
                                          <p:spTgt spid="18"/>
                                        </p:tgtEl>
                                        <p:attrNameLst>
                                          <p:attrName>ppt_h</p:attrName>
                                        </p:attrNameLst>
                                      </p:cBhvr>
                                      <p:tavLst>
                                        <p:tav tm="0">
                                          <p:val>
                                            <p:fltVal val="0"/>
                                          </p:val>
                                        </p:tav>
                                        <p:tav tm="100000">
                                          <p:val>
                                            <p:strVal val="#ppt_h"/>
                                          </p:val>
                                        </p:tav>
                                      </p:tavLst>
                                    </p:anim>
                                    <p:animEffect transition="in" filter="fade">
                                      <p:cBhvr>
                                        <p:cTn id="101" dur="500"/>
                                        <p:tgtEl>
                                          <p:spTgt spid="18"/>
                                        </p:tgtEl>
                                      </p:cBhvr>
                                    </p:animEffect>
                                  </p:childTnLst>
                                </p:cTn>
                              </p:par>
                              <p:par>
                                <p:cTn id="102" presetID="53" presetClass="entr" presetSubtype="16" fill="hold" grpId="0" nodeType="withEffect">
                                  <p:stCondLst>
                                    <p:cond delay="1000"/>
                                  </p:stCondLst>
                                  <p:childTnLst>
                                    <p:set>
                                      <p:cBhvr>
                                        <p:cTn id="103" dur="1" fill="hold">
                                          <p:stCondLst>
                                            <p:cond delay="0"/>
                                          </p:stCondLst>
                                        </p:cTn>
                                        <p:tgtEl>
                                          <p:spTgt spid="23"/>
                                        </p:tgtEl>
                                        <p:attrNameLst>
                                          <p:attrName>style.visibility</p:attrName>
                                        </p:attrNameLst>
                                      </p:cBhvr>
                                      <p:to>
                                        <p:strVal val="visible"/>
                                      </p:to>
                                    </p:set>
                                    <p:anim calcmode="lin" valueType="num">
                                      <p:cBhvr>
                                        <p:cTn id="104" dur="500" fill="hold"/>
                                        <p:tgtEl>
                                          <p:spTgt spid="23"/>
                                        </p:tgtEl>
                                        <p:attrNameLst>
                                          <p:attrName>ppt_w</p:attrName>
                                        </p:attrNameLst>
                                      </p:cBhvr>
                                      <p:tavLst>
                                        <p:tav tm="0">
                                          <p:val>
                                            <p:fltVal val="0"/>
                                          </p:val>
                                        </p:tav>
                                        <p:tav tm="100000">
                                          <p:val>
                                            <p:strVal val="#ppt_w"/>
                                          </p:val>
                                        </p:tav>
                                      </p:tavLst>
                                    </p:anim>
                                    <p:anim calcmode="lin" valueType="num">
                                      <p:cBhvr>
                                        <p:cTn id="105" dur="500" fill="hold"/>
                                        <p:tgtEl>
                                          <p:spTgt spid="23"/>
                                        </p:tgtEl>
                                        <p:attrNameLst>
                                          <p:attrName>ppt_h</p:attrName>
                                        </p:attrNameLst>
                                      </p:cBhvr>
                                      <p:tavLst>
                                        <p:tav tm="0">
                                          <p:val>
                                            <p:fltVal val="0"/>
                                          </p:val>
                                        </p:tav>
                                        <p:tav tm="100000">
                                          <p:val>
                                            <p:strVal val="#ppt_h"/>
                                          </p:val>
                                        </p:tav>
                                      </p:tavLst>
                                    </p:anim>
                                    <p:animEffect transition="in" filter="fade">
                                      <p:cBhvr>
                                        <p:cTn id="106" dur="500"/>
                                        <p:tgtEl>
                                          <p:spTgt spid="23"/>
                                        </p:tgtEl>
                                      </p:cBhvr>
                                    </p:animEffect>
                                  </p:childTnLst>
                                </p:cTn>
                              </p:par>
                              <p:par>
                                <p:cTn id="107" presetID="53" presetClass="entr" presetSubtype="16" fill="hold" grpId="0" nodeType="withEffect">
                                  <p:stCondLst>
                                    <p:cond delay="500"/>
                                  </p:stCondLst>
                                  <p:childTnLst>
                                    <p:set>
                                      <p:cBhvr>
                                        <p:cTn id="108" dur="1" fill="hold">
                                          <p:stCondLst>
                                            <p:cond delay="0"/>
                                          </p:stCondLst>
                                        </p:cTn>
                                        <p:tgtEl>
                                          <p:spTgt spid="24"/>
                                        </p:tgtEl>
                                        <p:attrNameLst>
                                          <p:attrName>style.visibility</p:attrName>
                                        </p:attrNameLst>
                                      </p:cBhvr>
                                      <p:to>
                                        <p:strVal val="visible"/>
                                      </p:to>
                                    </p:set>
                                    <p:anim calcmode="lin" valueType="num">
                                      <p:cBhvr>
                                        <p:cTn id="109" dur="500" fill="hold"/>
                                        <p:tgtEl>
                                          <p:spTgt spid="24"/>
                                        </p:tgtEl>
                                        <p:attrNameLst>
                                          <p:attrName>ppt_w</p:attrName>
                                        </p:attrNameLst>
                                      </p:cBhvr>
                                      <p:tavLst>
                                        <p:tav tm="0">
                                          <p:val>
                                            <p:fltVal val="0"/>
                                          </p:val>
                                        </p:tav>
                                        <p:tav tm="100000">
                                          <p:val>
                                            <p:strVal val="#ppt_w"/>
                                          </p:val>
                                        </p:tav>
                                      </p:tavLst>
                                    </p:anim>
                                    <p:anim calcmode="lin" valueType="num">
                                      <p:cBhvr>
                                        <p:cTn id="110" dur="500" fill="hold"/>
                                        <p:tgtEl>
                                          <p:spTgt spid="24"/>
                                        </p:tgtEl>
                                        <p:attrNameLst>
                                          <p:attrName>ppt_h</p:attrName>
                                        </p:attrNameLst>
                                      </p:cBhvr>
                                      <p:tavLst>
                                        <p:tav tm="0">
                                          <p:val>
                                            <p:fltVal val="0"/>
                                          </p:val>
                                        </p:tav>
                                        <p:tav tm="100000">
                                          <p:val>
                                            <p:strVal val="#ppt_h"/>
                                          </p:val>
                                        </p:tav>
                                      </p:tavLst>
                                    </p:anim>
                                    <p:animEffect transition="in" filter="fade">
                                      <p:cBhvr>
                                        <p:cTn id="11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bldLvl="0" animBg="1"/>
      <p:bldP spid="7" grpId="0" bldLvl="0" animBg="1"/>
      <p:bldP spid="8" grpId="0" bldLvl="0" animBg="1"/>
      <p:bldP spid="9" grpId="0" bldLvl="0" animBg="1"/>
      <p:bldP spid="10" grpId="0" bldLvl="0" animBg="1"/>
      <p:bldP spid="11" grpId="0" bldLvl="0" animBg="1"/>
      <p:bldP spid="12" grpId="0" bldLvl="0" animBg="1"/>
      <p:bldP spid="13" grpId="0" bldLvl="0" animBg="1"/>
      <p:bldP spid="14" grpId="0" bldLvl="0" animBg="1"/>
      <p:bldP spid="17" grpId="0"/>
      <p:bldP spid="18" grpId="0" bldLvl="0" animBg="1"/>
      <p:bldP spid="19" grpId="0" bldLvl="0" animBg="1"/>
      <p:bldP spid="20" grpId="0" bldLvl="0" animBg="1"/>
      <p:bldP spid="21" grpId="0" bldLvl="0" animBg="1"/>
      <p:bldP spid="22" grpId="0" bldLvl="0" animBg="1"/>
      <p:bldP spid="23" grpId="0" bldLvl="0" animBg="1"/>
      <p:bldP spid="24" grpId="0" bldLvl="0" animBg="1"/>
      <p:bldP spid="25" grpId="0" bldLvl="0" animBg="1"/>
      <p:bldP spid="26" grpId="0" bldLvl="0" animBg="1"/>
    </p:bldLst>
  </p:timing>
</p:sld>
</file>

<file path=ppt/tags/tag1.xml><?xml version="1.0" encoding="utf-8"?>
<p:tagLst xmlns:p="http://schemas.openxmlformats.org/presentationml/2006/main">
  <p:tag name="KSO_WM_UNIT_PLACING_PICTURE_USER_VIEWPORT" val="{&quot;height&quot;:6009.1874015748035,&quot;width&quot;:3003.1685039370077}"/>
</p:tagLst>
</file>

<file path=ppt/tags/tag10.xml><?xml version="1.0" encoding="utf-8"?>
<p:tagLst xmlns:p="http://schemas.openxmlformats.org/presentationml/2006/main">
  <p:tag name="KSO_WM_UNIT_PLACING_PICTURE_USER_VIEWPORT" val="{&quot;height&quot;:6009.1874015748035,&quot;width&quot;:3003.1685039370077}"/>
</p:tagLst>
</file>

<file path=ppt/tags/tag11.xml><?xml version="1.0" encoding="utf-8"?>
<p:tagLst xmlns:p="http://schemas.openxmlformats.org/presentationml/2006/main">
  <p:tag name="KSO_WM_UNIT_PLACING_PICTURE_USER_VIEWPORT" val="{&quot;height&quot;:6009.1874015748035,&quot;width&quot;:3003.1685039370077}"/>
</p:tagLst>
</file>

<file path=ppt/tags/tag12.xml><?xml version="1.0" encoding="utf-8"?>
<p:tagLst xmlns:p="http://schemas.openxmlformats.org/presentationml/2006/main">
  <p:tag name="KSO_WM_UNIT_PLACING_PICTURE_USER_VIEWPORT" val="{&quot;height&quot;:6009.1874015748035,&quot;width&quot;:3003.1685039370077}"/>
</p:tagLst>
</file>

<file path=ppt/tags/tag13.xml><?xml version="1.0" encoding="utf-8"?>
<p:tagLst xmlns:p="http://schemas.openxmlformats.org/presentationml/2006/main">
  <p:tag name="commondata" val="eyJoZGlkIjoiYTQ3YTc2YjBlNWRhYjQ0NTA0MDBkN2E0YWM4YTZjZGMifQ=="/>
</p:tagLst>
</file>

<file path=ppt/tags/tag2.xml><?xml version="1.0" encoding="utf-8"?>
<p:tagLst xmlns:p="http://schemas.openxmlformats.org/presentationml/2006/main">
  <p:tag name="KSO_WM_UNIT_PLACING_PICTURE_USER_VIEWPORT" val="{&quot;height&quot;:6009.1874015748035,&quot;width&quot;:3003.1685039370077}"/>
</p:tagLst>
</file>

<file path=ppt/tags/tag3.xml><?xml version="1.0" encoding="utf-8"?>
<p:tagLst xmlns:p="http://schemas.openxmlformats.org/presentationml/2006/main">
  <p:tag name="KSO_WM_UNIT_PLACING_PICTURE_USER_VIEWPORT" val="{&quot;height&quot;:6009.1874015748035,&quot;width&quot;:3003.1685039370077}"/>
</p:tagLst>
</file>

<file path=ppt/tags/tag4.xml><?xml version="1.0" encoding="utf-8"?>
<p:tagLst xmlns:p="http://schemas.openxmlformats.org/presentationml/2006/main">
  <p:tag name="KSO_WM_UNIT_PLACING_PICTURE_USER_VIEWPORT" val="{&quot;height&quot;:6009.1874015748035,&quot;width&quot;:3003.1685039370077}"/>
</p:tagLst>
</file>

<file path=ppt/tags/tag5.xml><?xml version="1.0" encoding="utf-8"?>
<p:tagLst xmlns:p="http://schemas.openxmlformats.org/presentationml/2006/main">
  <p:tag name="KSO_WM_UNIT_PLACING_PICTURE_USER_VIEWPORT" val="{&quot;height&quot;:6009.1874015748035,&quot;width&quot;:3003.1685039370077}"/>
</p:tagLst>
</file>

<file path=ppt/tags/tag6.xml><?xml version="1.0" encoding="utf-8"?>
<p:tagLst xmlns:p="http://schemas.openxmlformats.org/presentationml/2006/main">
  <p:tag name="KSO_WM_UNIT_PLACING_PICTURE_USER_VIEWPORT" val="{&quot;height&quot;:6009.1874015748035,&quot;width&quot;:3003.1685039370077}"/>
</p:tagLst>
</file>

<file path=ppt/tags/tag7.xml><?xml version="1.0" encoding="utf-8"?>
<p:tagLst xmlns:p="http://schemas.openxmlformats.org/presentationml/2006/main">
  <p:tag name="KSO_WM_UNIT_PLACING_PICTURE_USER_VIEWPORT" val="{&quot;height&quot;:6009.1874015748035,&quot;width&quot;:3003.1685039370077}"/>
</p:tagLst>
</file>

<file path=ppt/tags/tag8.xml><?xml version="1.0" encoding="utf-8"?>
<p:tagLst xmlns:p="http://schemas.openxmlformats.org/presentationml/2006/main">
  <p:tag name="KSO_WM_UNIT_PLACING_PICTURE_USER_VIEWPORT" val="{&quot;height&quot;:6009.1874015748035,&quot;width&quot;:3003.1685039370077}"/>
</p:tagLst>
</file>

<file path=ppt/tags/tag9.xml><?xml version="1.0" encoding="utf-8"?>
<p:tagLst xmlns:p="http://schemas.openxmlformats.org/presentationml/2006/main">
  <p:tag name="KSO_WM_UNIT_PLACING_PICTURE_USER_VIEWPORT" val="{&quot;height&quot;:6009.1874015748035,&quot;width&quot;:3003.168503937007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3928</Words>
  <Application>WPS 演示</Application>
  <PresentationFormat>宽屏</PresentationFormat>
  <Paragraphs>400</Paragraphs>
  <Slides>26</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26</vt:i4>
      </vt:variant>
    </vt:vector>
  </HeadingPairs>
  <TitlesOfParts>
    <vt:vector size="44" baseType="lpstr">
      <vt:lpstr>Arial</vt:lpstr>
      <vt:lpstr>宋体</vt:lpstr>
      <vt:lpstr>Wingdings</vt:lpstr>
      <vt:lpstr>汉仪铸字超然体W</vt:lpstr>
      <vt:lpstr>汉仪雅酷黑 75W</vt:lpstr>
      <vt:lpstr>黑体</vt:lpstr>
      <vt:lpstr>思源宋体</vt:lpstr>
      <vt:lpstr>思源黑体旧字形 Light</vt:lpstr>
      <vt:lpstr>等线</vt:lpstr>
      <vt:lpstr>微软雅黑</vt:lpstr>
      <vt:lpstr>Arial Unicode MS</vt:lpstr>
      <vt:lpstr>等线 Light</vt:lpstr>
      <vt:lpstr>Calibri</vt:lpstr>
      <vt:lpstr>Meiryo</vt:lpstr>
      <vt:lpstr>Yu Gothic UI</vt:lpstr>
      <vt:lpstr>Arial Narrow</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cp:lastModifiedBy>Years later</cp:lastModifiedBy>
  <cp:revision>216</cp:revision>
  <dcterms:created xsi:type="dcterms:W3CDTF">2020-06-25T12:58:00Z</dcterms:created>
  <dcterms:modified xsi:type="dcterms:W3CDTF">2024-06-26T12:12:47Z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2052-12.1.0.17133</vt:lpwstr>
  </property>
  <property fmtid="{D5CDD505-2E9C-101B-9397-08002B2CF9AE}" pid="3" name="ICV">
    <vt:lpwstr>6F909EA0B039431E8842F5C25BAAA54E_13</vt:lpwstr>
  </property>
</Properties>
</file>