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5"/>
  </p:notesMasterIdLst>
  <p:sldIdLst>
    <p:sldId id="258" r:id="rId4"/>
    <p:sldId id="256" r:id="rId6"/>
    <p:sldId id="298" r:id="rId7"/>
    <p:sldId id="257" r:id="rId8"/>
    <p:sldId id="263" r:id="rId9"/>
    <p:sldId id="265" r:id="rId10"/>
    <p:sldId id="266" r:id="rId11"/>
    <p:sldId id="299" r:id="rId12"/>
    <p:sldId id="267" r:id="rId13"/>
    <p:sldId id="292" r:id="rId14"/>
    <p:sldId id="300" r:id="rId15"/>
    <p:sldId id="301" r:id="rId16"/>
    <p:sldId id="302" r:id="rId17"/>
    <p:sldId id="303" r:id="rId18"/>
    <p:sldId id="293" r:id="rId19"/>
    <p:sldId id="305" r:id="rId20"/>
    <p:sldId id="306" r:id="rId21"/>
    <p:sldId id="304" r:id="rId22"/>
    <p:sldId id="307" r:id="rId23"/>
    <p:sldId id="308" r:id="rId24"/>
    <p:sldId id="309" r:id="rId25"/>
    <p:sldId id="310" r:id="rId26"/>
    <p:sldId id="295" r:id="rId27"/>
    <p:sldId id="320" r:id="rId28"/>
  </p:sldIdLst>
  <p:sldSz cx="12192000" cy="6858000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0E0"/>
    <a:srgbClr val="41C3D3"/>
    <a:srgbClr val="01B8C6"/>
    <a:srgbClr val="16ABA8"/>
    <a:srgbClr val="00A0AC"/>
    <a:srgbClr val="51CBC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66" y="114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7EB5-51D5-45E5-805F-8A71471A2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C7F12-F616-4482-9A27-BC889584E6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7F12-F616-4482-9A27-BC889584E6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7F12-F616-4482-9A27-BC889584E6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7F12-F616-4482-9A27-BC889584E6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7F12-F616-4482-9A27-BC889584E6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E90E-5776-4F8A-ACD8-F3C897C887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E90E-5776-4F8A-ACD8-F3C897C887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E90E-5776-4F8A-ACD8-F3C897C887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E90E-5776-4F8A-ACD8-F3C897C887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7F12-F616-4482-9A27-BC889584E6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C7F12-F616-4482-9A27-BC889584E6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0.xml"/><Relationship Id="rId4" Type="http://schemas.openxmlformats.org/officeDocument/2006/relationships/image" Target="../media/image3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5.xml"/><Relationship Id="rId4" Type="http://schemas.openxmlformats.org/officeDocument/2006/relationships/image" Target="../media/image3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7.xml"/><Relationship Id="rId2" Type="http://schemas.openxmlformats.org/officeDocument/2006/relationships/image" Target="../media/image2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20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21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2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3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7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9.xml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7"/>
          <p:cNvSpPr/>
          <p:nvPr/>
        </p:nvSpPr>
        <p:spPr>
          <a:xfrm>
            <a:off x="3002211" y="4359862"/>
            <a:ext cx="2887958" cy="4424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汇报人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：</a:t>
            </a:r>
            <a:r>
              <a:rPr lang="en-US" altLang="zh-CN" sz="2000" b="1" kern="0" dirty="0" smtClean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PPT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营</a:t>
            </a:r>
            <a:endParaRPr lang="zh-CN" altLang="en-US" sz="2000" b="1" kern="0" dirty="0" smtClean="0">
              <a:solidFill>
                <a:schemeClr val="bg1"/>
              </a:solidFill>
              <a:latin typeface="造字工房言宋（非商用）常规体" charset="-122"/>
              <a:ea typeface="造字工房言宋（非商用）常规体" charset="-122"/>
            </a:endParaRPr>
          </a:p>
        </p:txBody>
      </p:sp>
      <p:sp>
        <p:nvSpPr>
          <p:cNvPr id="18" name="矩形: 圆角 18"/>
          <p:cNvSpPr/>
          <p:nvPr/>
        </p:nvSpPr>
        <p:spPr>
          <a:xfrm>
            <a:off x="6646829" y="4359862"/>
            <a:ext cx="2485810" cy="4424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汇报部门：</a:t>
            </a:r>
            <a:r>
              <a:rPr lang="en-US" altLang="zh-CN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xx</a:t>
            </a:r>
            <a:r>
              <a:rPr lang="zh-CN" altLang="en-US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部</a:t>
            </a:r>
            <a:endParaRPr lang="en-US" altLang="zh-CN" sz="2000" b="1" kern="0" dirty="0">
              <a:solidFill>
                <a:schemeClr val="bg1"/>
              </a:solidFill>
              <a:latin typeface="造字工房言宋（非商用）常规体" charset="-122"/>
              <a:ea typeface="造字工房言宋（非商用）常规体" charset="-122"/>
            </a:endParaRPr>
          </a:p>
        </p:txBody>
      </p:sp>
      <p:sp>
        <p:nvSpPr>
          <p:cNvPr id="21" name="文本占位符 10"/>
          <p:cNvSpPr txBox="1"/>
          <p:nvPr/>
        </p:nvSpPr>
        <p:spPr>
          <a:xfrm>
            <a:off x="2751804" y="3338836"/>
            <a:ext cx="6615368" cy="75713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总结计划 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营销策划 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企业介绍 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品牌宣传</a:t>
            </a:r>
            <a:endParaRPr lang="zh-CN" altLang="en-US" sz="2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文本占位符 10"/>
          <p:cNvSpPr txBox="1"/>
          <p:nvPr/>
        </p:nvSpPr>
        <p:spPr>
          <a:xfrm>
            <a:off x="1136464" y="2027708"/>
            <a:ext cx="10445936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急性阑尾炎护理查房</a:t>
            </a:r>
            <a:endParaRPr lang="zh-CN" altLang="en-US" sz="8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7" t="53444" r="5107" b="18907"/>
          <a:stretch>
            <a:fillRect/>
          </a:stretch>
        </p:blipFill>
        <p:spPr>
          <a:xfrm>
            <a:off x="10360916" y="533861"/>
            <a:ext cx="1468942" cy="1184608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57535" r="49289" b="14816"/>
          <a:stretch>
            <a:fillRect/>
          </a:stretch>
        </p:blipFill>
        <p:spPr>
          <a:xfrm>
            <a:off x="9040847" y="5407094"/>
            <a:ext cx="974025" cy="99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18" grpId="0" bldLvl="0"/>
      <p:bldP spid="21" grpId="0"/>
      <p:bldP spid="23" grpId="0"/>
      <p:bldP spid="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/>
          <p:cNvSpPr/>
          <p:nvPr/>
        </p:nvSpPr>
        <p:spPr>
          <a:xfrm rot="10800000">
            <a:off x="1031695" y="598064"/>
            <a:ext cx="10055586" cy="5907420"/>
          </a:xfrm>
          <a:prstGeom prst="roundRect">
            <a:avLst/>
          </a:prstGeom>
          <a:solidFill>
            <a:srgbClr val="41C3D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Subtitle 2"/>
          <p:cNvSpPr txBox="1"/>
          <p:nvPr/>
        </p:nvSpPr>
        <p:spPr>
          <a:xfrm>
            <a:off x="2374131" y="4326282"/>
            <a:ext cx="7443737" cy="1958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22860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Please enter your title here, copy and paste the content here.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3187359" y="2842683"/>
            <a:ext cx="5817280" cy="1418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病例介绍</a:t>
            </a:r>
            <a:endParaRPr lang="zh-CN" altLang="en-US" sz="8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矩形: 圆角 5"/>
          <p:cNvSpPr/>
          <p:nvPr/>
        </p:nvSpPr>
        <p:spPr>
          <a:xfrm>
            <a:off x="4481833" y="968436"/>
            <a:ext cx="3155309" cy="1638300"/>
          </a:xfrm>
          <a:prstGeom prst="roundRect">
            <a:avLst>
              <a:gd name="adj" fmla="val 33031"/>
            </a:avLst>
          </a:prstGeom>
          <a:solidFill>
            <a:srgbClr val="49D0E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en-US" altLang="zh-CN" sz="16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7" t="53444" r="5107" b="18907"/>
          <a:stretch>
            <a:fillRect/>
          </a:stretch>
        </p:blipFill>
        <p:spPr>
          <a:xfrm>
            <a:off x="8278941" y="5327227"/>
            <a:ext cx="1065102" cy="858937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57535" r="49289" b="14816"/>
          <a:stretch>
            <a:fillRect/>
          </a:stretch>
        </p:blipFill>
        <p:spPr>
          <a:xfrm rot="20951992">
            <a:off x="9909365" y="3424700"/>
            <a:ext cx="979121" cy="88658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18633" r="75924" b="73385"/>
          <a:stretch>
            <a:fillRect/>
          </a:stretch>
        </p:blipFill>
        <p:spPr>
          <a:xfrm>
            <a:off x="2069334" y="1787586"/>
            <a:ext cx="847610" cy="48656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78073" r="66080" b="6521"/>
          <a:stretch>
            <a:fillRect/>
          </a:stretch>
        </p:blipFill>
        <p:spPr>
          <a:xfrm>
            <a:off x="1521471" y="5305733"/>
            <a:ext cx="1095727" cy="93911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1" t="-15410" r="-21429" b="50290"/>
          <a:stretch>
            <a:fillRect/>
          </a:stretch>
        </p:blipFill>
        <p:spPr>
          <a:xfrm rot="19887701">
            <a:off x="8787051" y="-284045"/>
            <a:ext cx="2671228" cy="2806466"/>
          </a:xfrm>
          <a:prstGeom prst="diamond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7611" y="279133"/>
            <a:ext cx="440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急性阑尾炎的病史简介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47701" y="2724149"/>
            <a:ext cx="3219449" cy="4133849"/>
            <a:chOff x="647701" y="2724149"/>
            <a:chExt cx="3219449" cy="4133849"/>
          </a:xfrm>
        </p:grpSpPr>
        <p:grpSp>
          <p:nvGrpSpPr>
            <p:cNvPr id="2" name="组合 1"/>
            <p:cNvGrpSpPr/>
            <p:nvPr/>
          </p:nvGrpSpPr>
          <p:grpSpPr>
            <a:xfrm>
              <a:off x="647701" y="2724149"/>
              <a:ext cx="3219449" cy="4133849"/>
              <a:chOff x="647701" y="2724149"/>
              <a:chExt cx="3219449" cy="4133849"/>
            </a:xfrm>
          </p:grpSpPr>
          <p:sp>
            <p:nvSpPr>
              <p:cNvPr id="9" name="箭头: 五边形 8"/>
              <p:cNvSpPr/>
              <p:nvPr/>
            </p:nvSpPr>
            <p:spPr>
              <a:xfrm rot="16200000">
                <a:off x="190501" y="3181349"/>
                <a:ext cx="4133849" cy="3219449"/>
              </a:xfrm>
              <a:prstGeom prst="homePlate">
                <a:avLst/>
              </a:prstGeom>
              <a:solidFill>
                <a:srgbClr val="00A0AC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1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72" t="83611" r="18175"/>
              <a:stretch>
                <a:fillRect/>
              </a:stretch>
            </p:blipFill>
            <p:spPr>
              <a:xfrm>
                <a:off x="1720055" y="3009845"/>
                <a:ext cx="1257303" cy="1123950"/>
              </a:xfrm>
              <a:prstGeom prst="rect">
                <a:avLst/>
              </a:prstGeom>
            </p:spPr>
          </p:pic>
        </p:grpSp>
        <p:sp>
          <p:nvSpPr>
            <p:cNvPr id="6" name="矩形 5"/>
            <p:cNvSpPr/>
            <p:nvPr/>
          </p:nvSpPr>
          <p:spPr>
            <a:xfrm>
              <a:off x="1069974" y="4462407"/>
              <a:ext cx="268922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床号：</a:t>
              </a:r>
              <a:r>
                <a:rPr lang="en-US" altLang="zh-CN" dirty="0">
                  <a:solidFill>
                    <a:schemeClr val="bg1"/>
                  </a:solidFill>
                </a:rPr>
                <a:t>66</a:t>
              </a:r>
              <a:r>
                <a:rPr lang="zh-CN" altLang="en-US" dirty="0">
                  <a:solidFill>
                    <a:schemeClr val="bg1"/>
                  </a:solidFill>
                </a:rPr>
                <a:t>床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姓名：大熊猫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年龄：</a:t>
              </a:r>
              <a:r>
                <a:rPr lang="en-US" altLang="zh-CN" dirty="0">
                  <a:solidFill>
                    <a:schemeClr val="bg1"/>
                  </a:solidFill>
                </a:rPr>
                <a:t>72</a:t>
              </a:r>
              <a:r>
                <a:rPr lang="zh-CN" altLang="en-US" dirty="0">
                  <a:solidFill>
                    <a:schemeClr val="bg1"/>
                  </a:solidFill>
                </a:rPr>
                <a:t>岁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住院号：</a:t>
              </a:r>
              <a:r>
                <a:rPr lang="en-US" altLang="zh-CN" dirty="0">
                  <a:solidFill>
                    <a:schemeClr val="bg1"/>
                  </a:solidFill>
                </a:rPr>
                <a:t>17011462 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性别：女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主诉：右下腹痛</a:t>
              </a:r>
              <a:r>
                <a:rPr lang="en-US" altLang="zh-CN" dirty="0">
                  <a:solidFill>
                    <a:schemeClr val="bg1"/>
                  </a:solidFill>
                </a:rPr>
                <a:t>25</a:t>
              </a:r>
              <a:r>
                <a:rPr lang="zh-CN" altLang="en-US" dirty="0">
                  <a:solidFill>
                    <a:schemeClr val="bg1"/>
                  </a:solidFill>
                </a:rPr>
                <a:t>小时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诊断：急性阑尾炎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40201" y="1790698"/>
            <a:ext cx="3219449" cy="5067299"/>
            <a:chOff x="4140201" y="1790698"/>
            <a:chExt cx="3219449" cy="5067299"/>
          </a:xfrm>
        </p:grpSpPr>
        <p:grpSp>
          <p:nvGrpSpPr>
            <p:cNvPr id="3" name="组合 2"/>
            <p:cNvGrpSpPr/>
            <p:nvPr/>
          </p:nvGrpSpPr>
          <p:grpSpPr>
            <a:xfrm>
              <a:off x="4140201" y="1790698"/>
              <a:ext cx="3219449" cy="5067299"/>
              <a:chOff x="4140201" y="1790698"/>
              <a:chExt cx="3219449" cy="5067299"/>
            </a:xfrm>
          </p:grpSpPr>
          <p:sp>
            <p:nvSpPr>
              <p:cNvPr id="10" name="箭头: 五边形 9"/>
              <p:cNvSpPr/>
              <p:nvPr/>
            </p:nvSpPr>
            <p:spPr>
              <a:xfrm rot="16200000">
                <a:off x="3216276" y="2714623"/>
                <a:ext cx="5067299" cy="3219449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1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450" t="62500" r="-1" b="19444"/>
              <a:stretch>
                <a:fillRect/>
              </a:stretch>
            </p:blipFill>
            <p:spPr>
              <a:xfrm>
                <a:off x="5321425" y="2061750"/>
                <a:ext cx="949075" cy="1238250"/>
              </a:xfrm>
              <a:prstGeom prst="rect">
                <a:avLst/>
              </a:prstGeom>
            </p:spPr>
          </p:pic>
        </p:grpSp>
        <p:sp>
          <p:nvSpPr>
            <p:cNvPr id="4" name="矩形 3"/>
            <p:cNvSpPr/>
            <p:nvPr/>
          </p:nvSpPr>
          <p:spPr>
            <a:xfrm>
              <a:off x="4297362" y="3207934"/>
              <a:ext cx="306228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现病史：患者</a:t>
              </a:r>
              <a:r>
                <a:rPr lang="en-US" altLang="zh-CN" dirty="0">
                  <a:solidFill>
                    <a:schemeClr val="bg1"/>
                  </a:solidFill>
                </a:rPr>
                <a:t>25</a:t>
              </a:r>
              <a:r>
                <a:rPr lang="zh-CN" altLang="en-US" dirty="0">
                  <a:solidFill>
                    <a:schemeClr val="bg1"/>
                  </a:solidFill>
                </a:rPr>
                <a:t>小时前无明显诱因下出现右下腹疼痛，呈间歇性隐痛，后逐渐加重，无腹泻，伴恶心，未呕吐，无尿频、尿急、尿痛表现，无明显畏寒、发热等症状。能够忍受，未予重视。来我院，为进一步治疗，遂以“急性阑尾炎”诊断于</a:t>
              </a:r>
              <a:r>
                <a:rPr lang="en-US" altLang="zh-CN" dirty="0">
                  <a:solidFill>
                    <a:schemeClr val="bg1"/>
                  </a:solidFill>
                </a:rPr>
                <a:t>2017-06-05 10:29</a:t>
              </a:r>
              <a:r>
                <a:rPr lang="zh-CN" altLang="en-US" dirty="0">
                  <a:solidFill>
                    <a:schemeClr val="bg1"/>
                  </a:solidFill>
                </a:rPr>
                <a:t>收入院。病程中，患者纳差，睡眠可，二便无异常。近期无上呼吸道感染。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32704" y="647699"/>
            <a:ext cx="3351208" cy="6215365"/>
            <a:chOff x="7632704" y="647699"/>
            <a:chExt cx="3351208" cy="6215365"/>
          </a:xfrm>
        </p:grpSpPr>
        <p:grpSp>
          <p:nvGrpSpPr>
            <p:cNvPr id="12" name="组合 11"/>
            <p:cNvGrpSpPr/>
            <p:nvPr/>
          </p:nvGrpSpPr>
          <p:grpSpPr>
            <a:xfrm>
              <a:off x="7632704" y="647699"/>
              <a:ext cx="3219449" cy="6210299"/>
              <a:chOff x="7632704" y="647699"/>
              <a:chExt cx="3219449" cy="6210299"/>
            </a:xfrm>
          </p:grpSpPr>
          <p:sp>
            <p:nvSpPr>
              <p:cNvPr id="11" name="箭头: 五边形 10"/>
              <p:cNvSpPr/>
              <p:nvPr/>
            </p:nvSpPr>
            <p:spPr>
              <a:xfrm rot="16200000">
                <a:off x="6137279" y="2143124"/>
                <a:ext cx="6210299" cy="3219449"/>
              </a:xfrm>
              <a:prstGeom prst="homePlate">
                <a:avLst/>
              </a:prstGeom>
              <a:solidFill>
                <a:srgbClr val="41C3D3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3366" b="86250"/>
              <a:stretch>
                <a:fillRect/>
              </a:stretch>
            </p:blipFill>
            <p:spPr>
              <a:xfrm>
                <a:off x="8531224" y="1095160"/>
                <a:ext cx="1164975" cy="942975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>
              <a:off x="7764462" y="2061750"/>
              <a:ext cx="3219450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既往史：既往体健。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家族史：无特殊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五方面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 饮食：以米面为主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 睡眠</a:t>
              </a:r>
              <a:r>
                <a:rPr lang="en-US" altLang="zh-CN" dirty="0">
                  <a:solidFill>
                    <a:schemeClr val="bg1"/>
                  </a:solidFill>
                </a:rPr>
                <a:t>:</a:t>
              </a:r>
              <a:r>
                <a:rPr lang="zh-CN" altLang="en-US" dirty="0">
                  <a:solidFill>
                    <a:schemeClr val="bg1"/>
                  </a:solidFill>
                </a:rPr>
                <a:t>睡眠可，每天约</a:t>
              </a:r>
              <a:r>
                <a:rPr lang="en-US" altLang="zh-CN" dirty="0">
                  <a:solidFill>
                    <a:schemeClr val="bg1"/>
                  </a:solidFill>
                </a:rPr>
                <a:t>6</a:t>
              </a:r>
              <a:r>
                <a:rPr lang="zh-CN" altLang="en-US" dirty="0">
                  <a:solidFill>
                    <a:schemeClr val="bg1"/>
                  </a:solidFill>
                </a:rPr>
                <a:t>小时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 排泄：大小便正常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 自理能力：生活自理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 健康意识</a:t>
              </a:r>
              <a:r>
                <a:rPr lang="en-US" altLang="zh-CN" dirty="0">
                  <a:solidFill>
                    <a:schemeClr val="bg1"/>
                  </a:solidFill>
                </a:rPr>
                <a:t>:</a:t>
              </a:r>
              <a:r>
                <a:rPr lang="zh-CN" altLang="en-US" dirty="0">
                  <a:solidFill>
                    <a:schemeClr val="bg1"/>
                  </a:solidFill>
                </a:rPr>
                <a:t>一般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六心理社会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精神状态：神志清，精神可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对疾病的认识：缺乏疾病的相关知识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心理状态：焦虑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性格与交往：希望与更多人交往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家庭情况：家庭关系和睦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  经济状况：良好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47196" y="1042474"/>
            <a:ext cx="6096000" cy="54284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生命体征：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    T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36.5℃ P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72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次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/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分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R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18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次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/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分     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    BP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150/62mmHg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2.  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体格检查：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神志清楚，精神一般。浅表淋巴结不肿大。咽不充血，双扁桃体不肿大。心肺听诊未见异常。腹部平坦，未见胃肠型及蠕动波，未见腹壁静脉曲张；腹软，右下腹压痛、反跳痛明显，无肌卫，余腹无压痛，肝脾肋下未扪及，肝、双肾区无叩击痛，移动性浊音阴性，结肠充气试验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-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），闭孔内肌试验（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-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），腰大肌试验（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-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），肠鸣音正常，直肠指检未及明显异常。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3.  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辅助检查：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B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超、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CT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7611" y="279133"/>
            <a:ext cx="440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急性阑尾炎的护理体格检查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4" y="1823524"/>
            <a:ext cx="4180372" cy="3681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7611" y="279133"/>
            <a:ext cx="440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急性阑尾炎的简要病情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4101" y="1340682"/>
            <a:ext cx="3362600" cy="419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06-06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穿刺孔周围情况可，肛门未排气、排 便 ，改禁食为少量清流质饮食 。嘱适当活动，促进肛门排气、排便 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06-07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穿刺孔周围情况可，肛门已排气、未 排便 ，改清流质为少量低脂半流质饮食     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06-11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肛门已排气、排便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06-14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拆线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06-16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出院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78867" y="1340682"/>
            <a:ext cx="3362600" cy="502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患者入院后予禁食、抗感染、补液等治疗。于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16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35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在全麻下行腹腔镜下阑尾切除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腹腔镜下粘连松解术 ，术毕于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18:15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回房，全麻清醒，氧气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2l/min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鼻塞吸入，心电监测示窦性心律，术后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P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69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次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分、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R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19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次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分、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BP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136/70mmHg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SPO2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99%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，各穿刺孔敷料干燥，小便自解。术后予补液抗感染等治疗。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33" y="1340682"/>
            <a:ext cx="3967302" cy="4611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50" y="4577267"/>
            <a:ext cx="4857750" cy="170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06-05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白细胞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3.19×109/L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中性粒细胞百分比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74.60%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中性粒细胞计数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2.38×109/L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血小板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79×109/L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，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7611" y="279133"/>
            <a:ext cx="440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急性阑尾炎的实验室检查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15112" y="1086430"/>
            <a:ext cx="5124450" cy="170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06-10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白细胞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3.11×109/L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中性粒细胞百分比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68.20%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中性粒细胞计数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2.12×109/L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血小板 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72×109/L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，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1241846"/>
            <a:ext cx="3745899" cy="231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连接符: 肘形 9"/>
          <p:cNvCxnSpPr/>
          <p:nvPr/>
        </p:nvCxnSpPr>
        <p:spPr>
          <a:xfrm rot="10800000" flipV="1">
            <a:off x="2286265" y="3180099"/>
            <a:ext cx="7546445" cy="811716"/>
          </a:xfrm>
          <a:prstGeom prst="bentConnector3">
            <a:avLst>
              <a:gd name="adj1" fmla="val 50000"/>
            </a:avLst>
          </a:prstGeom>
          <a:ln w="76200">
            <a:solidFill>
              <a:srgbClr val="41C3D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8638" y="4013420"/>
            <a:ext cx="3993033" cy="238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 rot="10800000">
            <a:off x="1031695" y="598064"/>
            <a:ext cx="10055586" cy="5907420"/>
          </a:xfrm>
          <a:prstGeom prst="roundRect">
            <a:avLst/>
          </a:prstGeom>
          <a:solidFill>
            <a:srgbClr val="41C3D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/>
        </p:nvSpPr>
        <p:spPr>
          <a:xfrm>
            <a:off x="2374131" y="4326282"/>
            <a:ext cx="7443737" cy="1958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22860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Please enter your title here, copy and paste the content here.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3187359" y="2842683"/>
            <a:ext cx="5817280" cy="1418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护理措施</a:t>
            </a:r>
            <a:endParaRPr lang="zh-CN" altLang="en-US" sz="8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" name="矩形: 圆角 5"/>
          <p:cNvSpPr/>
          <p:nvPr/>
        </p:nvSpPr>
        <p:spPr>
          <a:xfrm>
            <a:off x="4481833" y="968436"/>
            <a:ext cx="3155309" cy="1638300"/>
          </a:xfrm>
          <a:prstGeom prst="roundRect">
            <a:avLst>
              <a:gd name="adj" fmla="val 33031"/>
            </a:avLst>
          </a:prstGeom>
          <a:solidFill>
            <a:srgbClr val="49D0E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en-US" altLang="zh-CN" sz="16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7" t="53444" r="5107" b="18907"/>
          <a:stretch>
            <a:fillRect/>
          </a:stretch>
        </p:blipFill>
        <p:spPr>
          <a:xfrm>
            <a:off x="8158484" y="5399648"/>
            <a:ext cx="1164522" cy="939113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57535" r="49289" b="14816"/>
          <a:stretch>
            <a:fillRect/>
          </a:stretch>
        </p:blipFill>
        <p:spPr>
          <a:xfrm rot="21415253">
            <a:off x="10015965" y="3671229"/>
            <a:ext cx="873218" cy="8909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18633" r="75924" b="73385"/>
          <a:stretch>
            <a:fillRect/>
          </a:stretch>
        </p:blipFill>
        <p:spPr>
          <a:xfrm>
            <a:off x="2069334" y="1787586"/>
            <a:ext cx="847610" cy="4865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78073" r="66080" b="6521"/>
          <a:stretch>
            <a:fillRect/>
          </a:stretch>
        </p:blipFill>
        <p:spPr>
          <a:xfrm>
            <a:off x="1521471" y="5305733"/>
            <a:ext cx="1095727" cy="93911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1" t="-15410" r="-21429" b="50290"/>
          <a:stretch>
            <a:fillRect/>
          </a:stretch>
        </p:blipFill>
        <p:spPr>
          <a:xfrm rot="19887701">
            <a:off x="8787052" y="-217765"/>
            <a:ext cx="2671228" cy="2806466"/>
          </a:xfrm>
          <a:prstGeom prst="diamond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7612" y="279133"/>
            <a:ext cx="6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急性阑尾炎护理问题及诊断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30081" y="1474013"/>
            <a:ext cx="5181600" cy="1843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（术前）护理问题及诊断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疼痛： 与阑尾炎症刺激腹膜有关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焦虑： 与环境陌生及担心疾病预后有关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知识缺乏：  与不了解疾病相关知识有关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39335" y="4281988"/>
            <a:ext cx="6096001" cy="1843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（术后）护理问题及诊断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舒适的改变：与手术创伤有关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自理能力下降：与术后切口疼痛有关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潜在并发症：出血，粘连性肠梗阻，阑尾残株炎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" y="908218"/>
            <a:ext cx="10743258" cy="2966229"/>
            <a:chOff x="0" y="1019431"/>
            <a:chExt cx="11346815" cy="3274540"/>
          </a:xfrm>
        </p:grpSpPr>
        <p:sp>
          <p:nvSpPr>
            <p:cNvPr id="7" name="矩形 6"/>
            <p:cNvSpPr/>
            <p:nvPr/>
          </p:nvSpPr>
          <p:spPr>
            <a:xfrm>
              <a:off x="0" y="1383957"/>
              <a:ext cx="11195222" cy="2545492"/>
            </a:xfrm>
            <a:prstGeom prst="rect">
              <a:avLst/>
            </a:prstGeom>
            <a:noFill/>
            <a:ln w="76200">
              <a:solidFill>
                <a:srgbClr val="41C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901238" y="1019431"/>
              <a:ext cx="4445577" cy="3274540"/>
            </a:xfrm>
            <a:prstGeom prst="rect">
              <a:avLst/>
            </a:prstGeom>
            <a:solidFill>
              <a:srgbClr val="41C3D3"/>
            </a:solidFill>
            <a:ln>
              <a:solidFill>
                <a:srgbClr val="41C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27" y="798721"/>
            <a:ext cx="3322175" cy="296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组合 12"/>
          <p:cNvGrpSpPr/>
          <p:nvPr/>
        </p:nvGrpSpPr>
        <p:grpSpPr>
          <a:xfrm rot="10800000">
            <a:off x="1401600" y="3795547"/>
            <a:ext cx="10743258" cy="2966229"/>
            <a:chOff x="0" y="1019431"/>
            <a:chExt cx="11346815" cy="3274540"/>
          </a:xfrm>
        </p:grpSpPr>
        <p:sp>
          <p:nvSpPr>
            <p:cNvPr id="14" name="矩形 13"/>
            <p:cNvSpPr/>
            <p:nvPr/>
          </p:nvSpPr>
          <p:spPr>
            <a:xfrm>
              <a:off x="0" y="1383957"/>
              <a:ext cx="11195222" cy="254549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901238" y="1019431"/>
              <a:ext cx="4445577" cy="32745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0" y="2871599"/>
            <a:ext cx="4493027" cy="449302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7612" y="279133"/>
            <a:ext cx="6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急性阑尾炎术前护理问题及诊断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16613" y="1523055"/>
            <a:ext cx="6096000" cy="4597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10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29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P1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疼痛：与阑尾炎症刺激腹膜有关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护理目标 ：患者疼痛较前减轻。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护理措施：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）评估患者疼痛的部位、性质、程度。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）控制感染，遵医嘱及时合理应用抗生素。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）协助患者取舒适体位，指导其有节律的深呼吸。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）禁食水，以减轻腹胀腹痛。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）积极做好术前准备。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评价：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16:00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患者诉疼痛较前好转。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îŝḷîḓé-Oval 8"/>
          <p:cNvSpPr/>
          <p:nvPr/>
        </p:nvSpPr>
        <p:spPr>
          <a:xfrm>
            <a:off x="956569" y="1629998"/>
            <a:ext cx="4436076" cy="4383526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t="21104" r="11018" b="50000"/>
          <a:stretch>
            <a:fillRect/>
          </a:stretch>
        </p:blipFill>
        <p:spPr>
          <a:xfrm rot="19138149">
            <a:off x="4686552" y="1634761"/>
            <a:ext cx="699325" cy="88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5" t="21207" r="29677" b="51348"/>
          <a:stretch>
            <a:fillRect/>
          </a:stretch>
        </p:blipFill>
        <p:spPr>
          <a:xfrm>
            <a:off x="613979" y="5127439"/>
            <a:ext cx="1080596" cy="8429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3498" y="1476704"/>
            <a:ext cx="6381750" cy="475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11:00</a:t>
            </a:r>
            <a:endParaRPr lang="en-US" altLang="zh-CN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P2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焦虑 ：与环境陌生及担心疾病预后有关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护理目标：患者的焦虑、恐惧减轻。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护理措施 ：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）多与病人沟通，有针对性的进行心理疏导。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）介绍病区环境及管床医生护士，消除对环境的陌生感。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）帮助同病室患者之间建立良好的关系。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）与家属充分沟通讲解手术可能取得的效果，介绍成功案例， 消除患者的紧张心理。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评价：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 20:00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患者及家属的焦虑程度明 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显减轻，积极配合治疗。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7612" y="279133"/>
            <a:ext cx="6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急性阑尾炎术前护理问题及诊断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07" y="1031599"/>
            <a:ext cx="4794802" cy="4794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450" y="1256017"/>
            <a:ext cx="6096000" cy="475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10</a:t>
            </a: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29</a:t>
            </a:r>
            <a:endParaRPr lang="en-US" altLang="zh-CN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P3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知识缺乏：与不了解疾病相关知识有关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护理目标：患者掌握腹腔镜阑尾切除手术及阑尾相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关知识。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护理措施 ：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）了解患者对于该疾病的掌握程度。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）告知患者阑尾的病因、诱发因素及愈后。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）指导患者术后注意事项，给予饮食活动指导。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）了解患者的掌握程度。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评价：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12:00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患者了解疾病及手术相关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知识。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7612" y="279133"/>
            <a:ext cx="6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急性阑尾炎术前护理问题及诊断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296024" y="849720"/>
            <a:ext cx="5343526" cy="5343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57071" y="221688"/>
            <a:ext cx="1107996" cy="4526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600" dirty="0">
                <a:latin typeface="华文中宋" panose="02010600040101010101" pitchFamily="2" charset="-122"/>
                <a:ea typeface="华文中宋" panose="02010600040101010101" pitchFamily="2" charset="-122"/>
              </a:rPr>
              <a:t>查房目的</a:t>
            </a:r>
            <a:endParaRPr lang="zh-CN" altLang="en-US" sz="6000" spc="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68923" y="2583908"/>
            <a:ext cx="769482" cy="720156"/>
          </a:xfrm>
          <a:prstGeom prst="ellipse">
            <a:avLst/>
          </a:prstGeom>
          <a:solidFill>
            <a:srgbClr val="00A0A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en-US" alt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068923" y="4031392"/>
            <a:ext cx="769482" cy="720156"/>
          </a:xfrm>
          <a:prstGeom prst="ellipse">
            <a:avLst/>
          </a:prstGeom>
          <a:solidFill>
            <a:srgbClr val="00A0A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en-US" alt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068923" y="5514117"/>
            <a:ext cx="769482" cy="720156"/>
          </a:xfrm>
          <a:prstGeom prst="ellipse">
            <a:avLst/>
          </a:prstGeom>
          <a:solidFill>
            <a:srgbClr val="00A0A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endParaRPr lang="en-US" alt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978105" y="3302918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78105" y="4790521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978105" y="6298645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221484" y="2750803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了解急性阑尾炎的处理原则</a:t>
            </a:r>
            <a:endParaRPr lang="zh-CN" altLang="en-US" sz="2400" spc="3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21484" y="4197362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掌握急性阑尾炎的临床表现</a:t>
            </a:r>
            <a:endParaRPr lang="zh-CN" altLang="en-US" sz="2400" spc="3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21484" y="5680089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掌握急性阑尾炎的健康教育</a:t>
            </a:r>
            <a:endParaRPr lang="zh-CN" altLang="en-US" sz="2400" spc="3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7645" y="1041436"/>
            <a:ext cx="738664" cy="52572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Purpose of ward round</a:t>
            </a:r>
            <a:endParaRPr lang="en-US" altLang="zh-CN" sz="36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32751" y="-22227"/>
            <a:ext cx="6505777" cy="6910774"/>
          </a:xfrm>
          <a:custGeom>
            <a:avLst/>
            <a:gdLst>
              <a:gd name="connsiteX0" fmla="*/ 0 w 6116532"/>
              <a:gd name="connsiteY0" fmla="*/ 0 h 6858000"/>
              <a:gd name="connsiteX1" fmla="*/ 6116532 w 6116532"/>
              <a:gd name="connsiteY1" fmla="*/ 0 h 6858000"/>
              <a:gd name="connsiteX2" fmla="*/ 6116532 w 6116532"/>
              <a:gd name="connsiteY2" fmla="*/ 6858000 h 6858000"/>
              <a:gd name="connsiteX3" fmla="*/ 0 w 6116532"/>
              <a:gd name="connsiteY3" fmla="*/ 6858000 h 6858000"/>
              <a:gd name="connsiteX4" fmla="*/ 0 w 6116532"/>
              <a:gd name="connsiteY4" fmla="*/ 0 h 6858000"/>
              <a:gd name="connsiteX0-1" fmla="*/ 0 w 6284698"/>
              <a:gd name="connsiteY0-2" fmla="*/ 21021 h 6858000"/>
              <a:gd name="connsiteX1-3" fmla="*/ 6284698 w 6284698"/>
              <a:gd name="connsiteY1-4" fmla="*/ 0 h 6858000"/>
              <a:gd name="connsiteX2-5" fmla="*/ 6284698 w 6284698"/>
              <a:gd name="connsiteY2-6" fmla="*/ 6858000 h 6858000"/>
              <a:gd name="connsiteX3-7" fmla="*/ 168166 w 6284698"/>
              <a:gd name="connsiteY3-8" fmla="*/ 6858000 h 6858000"/>
              <a:gd name="connsiteX4-9" fmla="*/ 0 w 6284698"/>
              <a:gd name="connsiteY4-10" fmla="*/ 21021 h 6858000"/>
              <a:gd name="connsiteX0-11" fmla="*/ 178676 w 6463374"/>
              <a:gd name="connsiteY0-12" fmla="*/ 21021 h 6858000"/>
              <a:gd name="connsiteX1-13" fmla="*/ 6463374 w 6463374"/>
              <a:gd name="connsiteY1-14" fmla="*/ 0 h 6858000"/>
              <a:gd name="connsiteX2-15" fmla="*/ 6463374 w 6463374"/>
              <a:gd name="connsiteY2-16" fmla="*/ 6858000 h 6858000"/>
              <a:gd name="connsiteX3-17" fmla="*/ 346842 w 6463374"/>
              <a:gd name="connsiteY3-18" fmla="*/ 6858000 h 6858000"/>
              <a:gd name="connsiteX4-19" fmla="*/ 0 w 6463374"/>
              <a:gd name="connsiteY4-20" fmla="*/ 957044 h 6858000"/>
              <a:gd name="connsiteX5" fmla="*/ 178676 w 6463374"/>
              <a:gd name="connsiteY5" fmla="*/ 21021 h 6858000"/>
              <a:gd name="connsiteX0-21" fmla="*/ 178676 w 6463374"/>
              <a:gd name="connsiteY0-22" fmla="*/ 21021 h 6858000"/>
              <a:gd name="connsiteX1-23" fmla="*/ 6463374 w 6463374"/>
              <a:gd name="connsiteY1-24" fmla="*/ 0 h 6858000"/>
              <a:gd name="connsiteX2-25" fmla="*/ 6463374 w 6463374"/>
              <a:gd name="connsiteY2-26" fmla="*/ 6858000 h 6858000"/>
              <a:gd name="connsiteX3-27" fmla="*/ 2596056 w 6463374"/>
              <a:gd name="connsiteY3-28" fmla="*/ 5817476 h 6858000"/>
              <a:gd name="connsiteX4-29" fmla="*/ 0 w 6463374"/>
              <a:gd name="connsiteY4-30" fmla="*/ 957044 h 6858000"/>
              <a:gd name="connsiteX5-31" fmla="*/ 178676 w 6463374"/>
              <a:gd name="connsiteY5-32" fmla="*/ 21021 h 6858000"/>
              <a:gd name="connsiteX0-33" fmla="*/ 178676 w 6463374"/>
              <a:gd name="connsiteY0-34" fmla="*/ 21021 h 6858000"/>
              <a:gd name="connsiteX1-35" fmla="*/ 6463374 w 6463374"/>
              <a:gd name="connsiteY1-36" fmla="*/ 0 h 6858000"/>
              <a:gd name="connsiteX2-37" fmla="*/ 6463374 w 6463374"/>
              <a:gd name="connsiteY2-38" fmla="*/ 6858000 h 6858000"/>
              <a:gd name="connsiteX3-39" fmla="*/ 3710153 w 6463374"/>
              <a:gd name="connsiteY3-40" fmla="*/ 6826469 h 6858000"/>
              <a:gd name="connsiteX4-41" fmla="*/ 0 w 6463374"/>
              <a:gd name="connsiteY4-42" fmla="*/ 957044 h 6858000"/>
              <a:gd name="connsiteX5-43" fmla="*/ 178676 w 6463374"/>
              <a:gd name="connsiteY5-44" fmla="*/ 21021 h 6858000"/>
              <a:gd name="connsiteX0-45" fmla="*/ 178676 w 6463374"/>
              <a:gd name="connsiteY0-46" fmla="*/ 21021 h 6858000"/>
              <a:gd name="connsiteX1-47" fmla="*/ 6463374 w 6463374"/>
              <a:gd name="connsiteY1-48" fmla="*/ 0 h 6858000"/>
              <a:gd name="connsiteX2-49" fmla="*/ 6463374 w 6463374"/>
              <a:gd name="connsiteY2-50" fmla="*/ 6858000 h 6858000"/>
              <a:gd name="connsiteX3-51" fmla="*/ 3710153 w 6463374"/>
              <a:gd name="connsiteY3-52" fmla="*/ 6826469 h 6858000"/>
              <a:gd name="connsiteX4-53" fmla="*/ 0 w 6463374"/>
              <a:gd name="connsiteY4-54" fmla="*/ 957044 h 6858000"/>
              <a:gd name="connsiteX5-55" fmla="*/ 178676 w 6463374"/>
              <a:gd name="connsiteY5-56" fmla="*/ 21021 h 6858000"/>
              <a:gd name="connsiteX0-57" fmla="*/ 215590 w 6500288"/>
              <a:gd name="connsiteY0-58" fmla="*/ 21021 h 6858000"/>
              <a:gd name="connsiteX1-59" fmla="*/ 6500288 w 6500288"/>
              <a:gd name="connsiteY1-60" fmla="*/ 0 h 6858000"/>
              <a:gd name="connsiteX2-61" fmla="*/ 6500288 w 6500288"/>
              <a:gd name="connsiteY2-62" fmla="*/ 6858000 h 6858000"/>
              <a:gd name="connsiteX3-63" fmla="*/ 3747067 w 6500288"/>
              <a:gd name="connsiteY3-64" fmla="*/ 6826469 h 6858000"/>
              <a:gd name="connsiteX4-65" fmla="*/ 36914 w 6500288"/>
              <a:gd name="connsiteY4-66" fmla="*/ 957044 h 6858000"/>
              <a:gd name="connsiteX5-67" fmla="*/ 215590 w 6500288"/>
              <a:gd name="connsiteY5-68" fmla="*/ 21021 h 6858000"/>
              <a:gd name="connsiteX0-69" fmla="*/ 215590 w 6500288"/>
              <a:gd name="connsiteY0-70" fmla="*/ 21021 h 6900042"/>
              <a:gd name="connsiteX1-71" fmla="*/ 6500288 w 6500288"/>
              <a:gd name="connsiteY1-72" fmla="*/ 0 h 6900042"/>
              <a:gd name="connsiteX2-73" fmla="*/ 6500288 w 6500288"/>
              <a:gd name="connsiteY2-74" fmla="*/ 6858000 h 6900042"/>
              <a:gd name="connsiteX3-75" fmla="*/ 3705026 w 6500288"/>
              <a:gd name="connsiteY3-76" fmla="*/ 6900042 h 6900042"/>
              <a:gd name="connsiteX4-77" fmla="*/ 36914 w 6500288"/>
              <a:gd name="connsiteY4-78" fmla="*/ 957044 h 6900042"/>
              <a:gd name="connsiteX5-79" fmla="*/ 215590 w 6500288"/>
              <a:gd name="connsiteY5-80" fmla="*/ 21021 h 6900042"/>
              <a:gd name="connsiteX0-81" fmla="*/ 215590 w 6500288"/>
              <a:gd name="connsiteY0-82" fmla="*/ 21021 h 6900042"/>
              <a:gd name="connsiteX1-83" fmla="*/ 6500288 w 6500288"/>
              <a:gd name="connsiteY1-84" fmla="*/ 0 h 6900042"/>
              <a:gd name="connsiteX2-85" fmla="*/ 6500288 w 6500288"/>
              <a:gd name="connsiteY2-86" fmla="*/ 6858000 h 6900042"/>
              <a:gd name="connsiteX3-87" fmla="*/ 3705026 w 6500288"/>
              <a:gd name="connsiteY3-88" fmla="*/ 6900042 h 6900042"/>
              <a:gd name="connsiteX4-89" fmla="*/ 36914 w 6500288"/>
              <a:gd name="connsiteY4-90" fmla="*/ 957044 h 6900042"/>
              <a:gd name="connsiteX5-91" fmla="*/ 215590 w 6500288"/>
              <a:gd name="connsiteY5-92" fmla="*/ 21021 h 6900042"/>
              <a:gd name="connsiteX0-93" fmla="*/ 215590 w 6500288"/>
              <a:gd name="connsiteY0-94" fmla="*/ 21021 h 6900042"/>
              <a:gd name="connsiteX1-95" fmla="*/ 6500288 w 6500288"/>
              <a:gd name="connsiteY1-96" fmla="*/ 0 h 6900042"/>
              <a:gd name="connsiteX2-97" fmla="*/ 6500288 w 6500288"/>
              <a:gd name="connsiteY2-98" fmla="*/ 6858000 h 6900042"/>
              <a:gd name="connsiteX3-99" fmla="*/ 3705026 w 6500288"/>
              <a:gd name="connsiteY3-100" fmla="*/ 6900042 h 6900042"/>
              <a:gd name="connsiteX4-101" fmla="*/ 36914 w 6500288"/>
              <a:gd name="connsiteY4-102" fmla="*/ 957044 h 6900042"/>
              <a:gd name="connsiteX5-103" fmla="*/ 215590 w 6500288"/>
              <a:gd name="connsiteY5-104" fmla="*/ 21021 h 6900042"/>
              <a:gd name="connsiteX0-105" fmla="*/ 215590 w 6500288"/>
              <a:gd name="connsiteY0-106" fmla="*/ 21021 h 6900042"/>
              <a:gd name="connsiteX1-107" fmla="*/ 6500288 w 6500288"/>
              <a:gd name="connsiteY1-108" fmla="*/ 0 h 6900042"/>
              <a:gd name="connsiteX2-109" fmla="*/ 6500288 w 6500288"/>
              <a:gd name="connsiteY2-110" fmla="*/ 6858000 h 6900042"/>
              <a:gd name="connsiteX3-111" fmla="*/ 3705026 w 6500288"/>
              <a:gd name="connsiteY3-112" fmla="*/ 6900042 h 6900042"/>
              <a:gd name="connsiteX4-113" fmla="*/ 36914 w 6500288"/>
              <a:gd name="connsiteY4-114" fmla="*/ 957044 h 6900042"/>
              <a:gd name="connsiteX5-115" fmla="*/ 215590 w 6500288"/>
              <a:gd name="connsiteY5-116" fmla="*/ 21021 h 6900042"/>
              <a:gd name="connsiteX0-117" fmla="*/ 215590 w 6500288"/>
              <a:gd name="connsiteY0-118" fmla="*/ 21021 h 6900042"/>
              <a:gd name="connsiteX1-119" fmla="*/ 6500288 w 6500288"/>
              <a:gd name="connsiteY1-120" fmla="*/ 0 h 6900042"/>
              <a:gd name="connsiteX2-121" fmla="*/ 6500288 w 6500288"/>
              <a:gd name="connsiteY2-122" fmla="*/ 6858000 h 6900042"/>
              <a:gd name="connsiteX3-123" fmla="*/ 3705026 w 6500288"/>
              <a:gd name="connsiteY3-124" fmla="*/ 6900042 h 6900042"/>
              <a:gd name="connsiteX4-125" fmla="*/ 36914 w 6500288"/>
              <a:gd name="connsiteY4-126" fmla="*/ 957044 h 6900042"/>
              <a:gd name="connsiteX5-127" fmla="*/ 215590 w 6500288"/>
              <a:gd name="connsiteY5-128" fmla="*/ 21021 h 6900042"/>
              <a:gd name="connsiteX0-129" fmla="*/ 215590 w 6500288"/>
              <a:gd name="connsiteY0-130" fmla="*/ 21021 h 6900042"/>
              <a:gd name="connsiteX1-131" fmla="*/ 6500288 w 6500288"/>
              <a:gd name="connsiteY1-132" fmla="*/ 0 h 6900042"/>
              <a:gd name="connsiteX2-133" fmla="*/ 6500288 w 6500288"/>
              <a:gd name="connsiteY2-134" fmla="*/ 6858000 h 6900042"/>
              <a:gd name="connsiteX3-135" fmla="*/ 3705026 w 6500288"/>
              <a:gd name="connsiteY3-136" fmla="*/ 6900042 h 6900042"/>
              <a:gd name="connsiteX4-137" fmla="*/ 36914 w 6500288"/>
              <a:gd name="connsiteY4-138" fmla="*/ 957044 h 6900042"/>
              <a:gd name="connsiteX5-139" fmla="*/ 215590 w 6500288"/>
              <a:gd name="connsiteY5-140" fmla="*/ 21021 h 6900042"/>
              <a:gd name="connsiteX0-141" fmla="*/ 196365 w 6481063"/>
              <a:gd name="connsiteY0-142" fmla="*/ 21021 h 6900042"/>
              <a:gd name="connsiteX1-143" fmla="*/ 6481063 w 6481063"/>
              <a:gd name="connsiteY1-144" fmla="*/ 0 h 6900042"/>
              <a:gd name="connsiteX2-145" fmla="*/ 6481063 w 6481063"/>
              <a:gd name="connsiteY2-146" fmla="*/ 6858000 h 6900042"/>
              <a:gd name="connsiteX3-147" fmla="*/ 3685801 w 6481063"/>
              <a:gd name="connsiteY3-148" fmla="*/ 6900042 h 6900042"/>
              <a:gd name="connsiteX4-149" fmla="*/ 17689 w 6481063"/>
              <a:gd name="connsiteY4-150" fmla="*/ 957044 h 6900042"/>
              <a:gd name="connsiteX5-151" fmla="*/ 196365 w 6481063"/>
              <a:gd name="connsiteY5-152" fmla="*/ 21021 h 6900042"/>
              <a:gd name="connsiteX0-153" fmla="*/ 196365 w 6505777"/>
              <a:gd name="connsiteY0-154" fmla="*/ 21021 h 6910774"/>
              <a:gd name="connsiteX1-155" fmla="*/ 6481063 w 6505777"/>
              <a:gd name="connsiteY1-156" fmla="*/ 0 h 6910774"/>
              <a:gd name="connsiteX2-157" fmla="*/ 6505777 w 6505777"/>
              <a:gd name="connsiteY2-158" fmla="*/ 6907427 h 6910774"/>
              <a:gd name="connsiteX3-159" fmla="*/ 3685801 w 6505777"/>
              <a:gd name="connsiteY3-160" fmla="*/ 6900042 h 6910774"/>
              <a:gd name="connsiteX4-161" fmla="*/ 17689 w 6505777"/>
              <a:gd name="connsiteY4-162" fmla="*/ 957044 h 6910774"/>
              <a:gd name="connsiteX5-163" fmla="*/ 196365 w 6505777"/>
              <a:gd name="connsiteY5-164" fmla="*/ 21021 h 69107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6505777" h="6910774">
                <a:moveTo>
                  <a:pt x="196365" y="21021"/>
                </a:moveTo>
                <a:lnTo>
                  <a:pt x="6481063" y="0"/>
                </a:lnTo>
                <a:lnTo>
                  <a:pt x="6505777" y="6907427"/>
                </a:lnTo>
                <a:cubicBezTo>
                  <a:pt x="5574023" y="6921441"/>
                  <a:pt x="4617555" y="6886028"/>
                  <a:pt x="3685801" y="6900042"/>
                </a:cubicBezTo>
                <a:cubicBezTo>
                  <a:pt x="5129221" y="238436"/>
                  <a:pt x="66738" y="2941547"/>
                  <a:pt x="17689" y="957044"/>
                </a:cubicBezTo>
                <a:cubicBezTo>
                  <a:pt x="-59387" y="613505"/>
                  <a:pt x="136806" y="333029"/>
                  <a:pt x="196365" y="21021"/>
                </a:cubicBezTo>
                <a:close/>
              </a:path>
            </a:pathLst>
          </a:custGeom>
          <a:solidFill>
            <a:srgbClr val="49D0E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1" t="-15410" r="-21429" b="50290"/>
          <a:stretch>
            <a:fillRect/>
          </a:stretch>
        </p:blipFill>
        <p:spPr>
          <a:xfrm rot="19887701">
            <a:off x="10098477" y="-752647"/>
            <a:ext cx="2671228" cy="2806466"/>
          </a:xfrm>
          <a:prstGeom prst="diamond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7" r="79259"/>
          <a:stretch>
            <a:fillRect/>
          </a:stretch>
        </p:blipFill>
        <p:spPr>
          <a:xfrm>
            <a:off x="5125294" y="650586"/>
            <a:ext cx="1385754" cy="17517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2" t="58219" r="6778" b="20800"/>
          <a:stretch>
            <a:fillRect/>
          </a:stretch>
        </p:blipFill>
        <p:spPr>
          <a:xfrm rot="20764944">
            <a:off x="8836802" y="5803722"/>
            <a:ext cx="1182673" cy="8268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49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36140" y="1811900"/>
            <a:ext cx="5621338" cy="3921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18:30</a:t>
            </a:r>
            <a:endParaRPr lang="en-US" altLang="zh-CN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P1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舒适的改变：与手术创伤有关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护理目标 ：患者术后不适程度减轻，得到较好休息。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护理措施：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）提供适宜的环境。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）遵医嘱给予消炎，止痛的药物。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）尽可能满足患者的合理需求。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评价：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2017-06-06 10:00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患者的舒适需求基本得到 满足。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7612" y="279133"/>
            <a:ext cx="6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急性阑尾炎术后护理问题及诊断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"/>
          <a:stretch>
            <a:fillRect/>
          </a:stretch>
        </p:blipFill>
        <p:spPr>
          <a:xfrm>
            <a:off x="634522" y="1538943"/>
            <a:ext cx="4730118" cy="4936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6356" y="3591312"/>
            <a:ext cx="6226538" cy="258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护理措施：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）按时巡视病房，满足病人所需 。    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）做好病人基础 、生活、专科护理。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）将所需物品放在病人随手所及处。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）加强巡视，协助日常生活。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）鼓励早期下床活动，逐渐恢复生活自理。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7612" y="279133"/>
            <a:ext cx="6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急性阑尾炎术后护理问题及诊断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6356" y="1569974"/>
            <a:ext cx="4465026" cy="13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18:30</a:t>
            </a:r>
            <a:endParaRPr lang="en-US" altLang="zh-CN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P2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自理能力下降：与术后切口疼痛有关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护理目标：患者生活部分自理。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51371" y="5011526"/>
            <a:ext cx="4874782" cy="92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评价：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2017-06-07 10:00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患者下床活动，生活部分自理。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39" y="1226565"/>
            <a:ext cx="3717645" cy="3442264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864616" y="3429000"/>
            <a:ext cx="5112530" cy="0"/>
          </a:xfrm>
          <a:prstGeom prst="line">
            <a:avLst/>
          </a:prstGeom>
          <a:ln w="28575">
            <a:solidFill>
              <a:srgbClr val="41C3D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14878" y="1699198"/>
            <a:ext cx="2053035" cy="3459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2017-06-05 18:30</a:t>
            </a:r>
            <a:endParaRPr lang="en-US" altLang="zh-CN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P3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潜在并发症：出血，粘连性肠梗阻，阑尾残株炎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护理目标：患者无并发症发生或及时发现并发症。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612" y="279133"/>
            <a:ext cx="622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急性阑尾炎术后护理问题及诊断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119432" y="972201"/>
            <a:ext cx="4580111" cy="4706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护理措施：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）加强病情的观察，包括神志、生命体征、尿量、腹部体征。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）术后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小时鼓励患者起床活动，以促进肠蠕动恢复，防止肠粘连发生。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）加强腹部切口的护理，术后清醒后，可取半卧位，以利于腹腔渗出液流入盆腔，使炎症局限。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）加强营养支持。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评价：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2017-06-16 11:00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患者出院无并发症发生。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r="21797"/>
          <a:stretch>
            <a:fillRect/>
          </a:stretch>
        </p:blipFill>
        <p:spPr>
          <a:xfrm>
            <a:off x="3015880" y="2409568"/>
            <a:ext cx="3836386" cy="326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/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7"/>
          <p:cNvSpPr/>
          <p:nvPr/>
        </p:nvSpPr>
        <p:spPr>
          <a:xfrm>
            <a:off x="3171530" y="4259417"/>
            <a:ext cx="2887958" cy="4424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汇报人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：</a:t>
            </a:r>
            <a:r>
              <a:rPr lang="en-US" altLang="zh-CN" sz="2000" b="1" kern="0" dirty="0" smtClean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PPT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营</a:t>
            </a:r>
            <a:endParaRPr lang="zh-CN" altLang="en-US" sz="2000" b="1" kern="0" dirty="0" smtClean="0">
              <a:solidFill>
                <a:schemeClr val="bg1"/>
              </a:solidFill>
              <a:latin typeface="造字工房言宋（非商用）常规体" charset="-122"/>
              <a:ea typeface="造字工房言宋（非商用）常规体" charset="-122"/>
            </a:endParaRPr>
          </a:p>
        </p:txBody>
      </p:sp>
      <p:sp>
        <p:nvSpPr>
          <p:cNvPr id="14" name="矩形: 圆角 18"/>
          <p:cNvSpPr/>
          <p:nvPr/>
        </p:nvSpPr>
        <p:spPr>
          <a:xfrm>
            <a:off x="6541863" y="4259417"/>
            <a:ext cx="2485810" cy="4424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汇报部门：</a:t>
            </a:r>
            <a:r>
              <a:rPr lang="en-US" altLang="zh-CN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xx</a:t>
            </a:r>
            <a:r>
              <a:rPr lang="zh-CN" altLang="en-US" sz="2000" b="1" kern="0" dirty="0">
                <a:solidFill>
                  <a:schemeClr val="bg1"/>
                </a:solidFill>
                <a:latin typeface="造字工房言宋（非商用）常规体" charset="-122"/>
                <a:ea typeface="造字工房言宋（非商用）常规体" charset="-122"/>
              </a:rPr>
              <a:t>部</a:t>
            </a:r>
            <a:endParaRPr lang="en-US" altLang="zh-CN" sz="2000" b="1" kern="0" dirty="0">
              <a:solidFill>
                <a:schemeClr val="bg1"/>
              </a:solidFill>
              <a:latin typeface="造字工房言宋（非商用）常规体" charset="-122"/>
              <a:ea typeface="造字工房言宋（非商用）常规体" charset="-122"/>
            </a:endParaRPr>
          </a:p>
        </p:txBody>
      </p:sp>
      <p:sp>
        <p:nvSpPr>
          <p:cNvPr id="19" name="文本占位符 10"/>
          <p:cNvSpPr txBox="1"/>
          <p:nvPr/>
        </p:nvSpPr>
        <p:spPr>
          <a:xfrm>
            <a:off x="1117830" y="1916908"/>
            <a:ext cx="9956340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感谢您的观看</a:t>
            </a:r>
            <a:endParaRPr lang="zh-CN" altLang="en-US" sz="96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占位符 10"/>
          <p:cNvSpPr txBox="1"/>
          <p:nvPr/>
        </p:nvSpPr>
        <p:spPr>
          <a:xfrm>
            <a:off x="2751804" y="3338836"/>
            <a:ext cx="6615368" cy="75713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总结计划 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营销策划 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企业介绍 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|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品牌宣传</a:t>
            </a:r>
            <a:endParaRPr lang="zh-CN" altLang="en-US" sz="2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7" t="53444" r="5107" b="18907"/>
          <a:stretch>
            <a:fillRect/>
          </a:stretch>
        </p:blipFill>
        <p:spPr>
          <a:xfrm>
            <a:off x="10360916" y="533861"/>
            <a:ext cx="1468942" cy="1184608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57535" r="49289" b="14816"/>
          <a:stretch>
            <a:fillRect/>
          </a:stretch>
        </p:blipFill>
        <p:spPr>
          <a:xfrm>
            <a:off x="9040847" y="5407094"/>
            <a:ext cx="974025" cy="9937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Tm="9000">
        <p14:switch dir="r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/>
      <p:bldP spid="19" grpId="0"/>
      <p:bldP spid="19" grpId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003513" y="2180406"/>
            <a:ext cx="923330" cy="35612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CONTENTS</a:t>
            </a:r>
            <a:endParaRPr lang="en-US" altLang="zh-CN" sz="48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41149" y="761337"/>
            <a:ext cx="1107996" cy="34449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600" dirty="0">
                <a:latin typeface="华文中宋" panose="02010600040101010101" pitchFamily="2" charset="-122"/>
                <a:ea typeface="华文中宋" panose="02010600040101010101" pitchFamily="2" charset="-122"/>
              </a:rPr>
              <a:t>目录</a:t>
            </a:r>
            <a:endParaRPr lang="zh-CN" altLang="en-US" sz="6000" spc="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16776" y="2902164"/>
            <a:ext cx="769482" cy="720156"/>
          </a:xfrm>
          <a:prstGeom prst="ellipse">
            <a:avLst/>
          </a:prstGeom>
          <a:solidFill>
            <a:srgbClr val="00A0A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en-US" alt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16776" y="4349648"/>
            <a:ext cx="769482" cy="720156"/>
          </a:xfrm>
          <a:prstGeom prst="ellipse">
            <a:avLst/>
          </a:prstGeom>
          <a:solidFill>
            <a:srgbClr val="00A0A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en-US" alt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16776" y="5832373"/>
            <a:ext cx="769482" cy="720156"/>
          </a:xfrm>
          <a:prstGeom prst="ellipse">
            <a:avLst/>
          </a:prstGeom>
          <a:solidFill>
            <a:srgbClr val="00A0A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endParaRPr lang="en-US" alt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925958" y="3537089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25958" y="5024692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925958" y="6532816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358904" y="2984974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阑尾炎相关知识</a:t>
            </a:r>
            <a:endParaRPr lang="zh-CN" altLang="en-US" sz="2800" spc="3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58904" y="4431533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病例介绍</a:t>
            </a:r>
            <a:endParaRPr lang="zh-CN" altLang="en-US" sz="2800" spc="3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58904" y="5914260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护理问题及措施</a:t>
            </a:r>
            <a:endParaRPr lang="zh-CN" altLang="en-US" sz="2800" spc="3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矩形 4"/>
          <p:cNvSpPr/>
          <p:nvPr/>
        </p:nvSpPr>
        <p:spPr>
          <a:xfrm flipH="1">
            <a:off x="0" y="-21021"/>
            <a:ext cx="5875283" cy="6900042"/>
          </a:xfrm>
          <a:custGeom>
            <a:avLst/>
            <a:gdLst>
              <a:gd name="connsiteX0" fmla="*/ 0 w 6116532"/>
              <a:gd name="connsiteY0" fmla="*/ 0 h 6858000"/>
              <a:gd name="connsiteX1" fmla="*/ 6116532 w 6116532"/>
              <a:gd name="connsiteY1" fmla="*/ 0 h 6858000"/>
              <a:gd name="connsiteX2" fmla="*/ 6116532 w 6116532"/>
              <a:gd name="connsiteY2" fmla="*/ 6858000 h 6858000"/>
              <a:gd name="connsiteX3" fmla="*/ 0 w 6116532"/>
              <a:gd name="connsiteY3" fmla="*/ 6858000 h 6858000"/>
              <a:gd name="connsiteX4" fmla="*/ 0 w 6116532"/>
              <a:gd name="connsiteY4" fmla="*/ 0 h 6858000"/>
              <a:gd name="connsiteX0-1" fmla="*/ 0 w 6284698"/>
              <a:gd name="connsiteY0-2" fmla="*/ 21021 h 6858000"/>
              <a:gd name="connsiteX1-3" fmla="*/ 6284698 w 6284698"/>
              <a:gd name="connsiteY1-4" fmla="*/ 0 h 6858000"/>
              <a:gd name="connsiteX2-5" fmla="*/ 6284698 w 6284698"/>
              <a:gd name="connsiteY2-6" fmla="*/ 6858000 h 6858000"/>
              <a:gd name="connsiteX3-7" fmla="*/ 168166 w 6284698"/>
              <a:gd name="connsiteY3-8" fmla="*/ 6858000 h 6858000"/>
              <a:gd name="connsiteX4-9" fmla="*/ 0 w 6284698"/>
              <a:gd name="connsiteY4-10" fmla="*/ 21021 h 6858000"/>
              <a:gd name="connsiteX0-11" fmla="*/ 178676 w 6463374"/>
              <a:gd name="connsiteY0-12" fmla="*/ 21021 h 6858000"/>
              <a:gd name="connsiteX1-13" fmla="*/ 6463374 w 6463374"/>
              <a:gd name="connsiteY1-14" fmla="*/ 0 h 6858000"/>
              <a:gd name="connsiteX2-15" fmla="*/ 6463374 w 6463374"/>
              <a:gd name="connsiteY2-16" fmla="*/ 6858000 h 6858000"/>
              <a:gd name="connsiteX3-17" fmla="*/ 346842 w 6463374"/>
              <a:gd name="connsiteY3-18" fmla="*/ 6858000 h 6858000"/>
              <a:gd name="connsiteX4-19" fmla="*/ 0 w 6463374"/>
              <a:gd name="connsiteY4-20" fmla="*/ 957044 h 6858000"/>
              <a:gd name="connsiteX5" fmla="*/ 178676 w 6463374"/>
              <a:gd name="connsiteY5" fmla="*/ 21021 h 6858000"/>
              <a:gd name="connsiteX0-21" fmla="*/ 178676 w 6463374"/>
              <a:gd name="connsiteY0-22" fmla="*/ 21021 h 6858000"/>
              <a:gd name="connsiteX1-23" fmla="*/ 6463374 w 6463374"/>
              <a:gd name="connsiteY1-24" fmla="*/ 0 h 6858000"/>
              <a:gd name="connsiteX2-25" fmla="*/ 6463374 w 6463374"/>
              <a:gd name="connsiteY2-26" fmla="*/ 6858000 h 6858000"/>
              <a:gd name="connsiteX3-27" fmla="*/ 2596056 w 6463374"/>
              <a:gd name="connsiteY3-28" fmla="*/ 5817476 h 6858000"/>
              <a:gd name="connsiteX4-29" fmla="*/ 0 w 6463374"/>
              <a:gd name="connsiteY4-30" fmla="*/ 957044 h 6858000"/>
              <a:gd name="connsiteX5-31" fmla="*/ 178676 w 6463374"/>
              <a:gd name="connsiteY5-32" fmla="*/ 21021 h 6858000"/>
              <a:gd name="connsiteX0-33" fmla="*/ 178676 w 6463374"/>
              <a:gd name="connsiteY0-34" fmla="*/ 21021 h 6858000"/>
              <a:gd name="connsiteX1-35" fmla="*/ 6463374 w 6463374"/>
              <a:gd name="connsiteY1-36" fmla="*/ 0 h 6858000"/>
              <a:gd name="connsiteX2-37" fmla="*/ 6463374 w 6463374"/>
              <a:gd name="connsiteY2-38" fmla="*/ 6858000 h 6858000"/>
              <a:gd name="connsiteX3-39" fmla="*/ 3710153 w 6463374"/>
              <a:gd name="connsiteY3-40" fmla="*/ 6826469 h 6858000"/>
              <a:gd name="connsiteX4-41" fmla="*/ 0 w 6463374"/>
              <a:gd name="connsiteY4-42" fmla="*/ 957044 h 6858000"/>
              <a:gd name="connsiteX5-43" fmla="*/ 178676 w 6463374"/>
              <a:gd name="connsiteY5-44" fmla="*/ 21021 h 6858000"/>
              <a:gd name="connsiteX0-45" fmla="*/ 178676 w 6463374"/>
              <a:gd name="connsiteY0-46" fmla="*/ 21021 h 6858000"/>
              <a:gd name="connsiteX1-47" fmla="*/ 6463374 w 6463374"/>
              <a:gd name="connsiteY1-48" fmla="*/ 0 h 6858000"/>
              <a:gd name="connsiteX2-49" fmla="*/ 6463374 w 6463374"/>
              <a:gd name="connsiteY2-50" fmla="*/ 6858000 h 6858000"/>
              <a:gd name="connsiteX3-51" fmla="*/ 3710153 w 6463374"/>
              <a:gd name="connsiteY3-52" fmla="*/ 6826469 h 6858000"/>
              <a:gd name="connsiteX4-53" fmla="*/ 0 w 6463374"/>
              <a:gd name="connsiteY4-54" fmla="*/ 957044 h 6858000"/>
              <a:gd name="connsiteX5-55" fmla="*/ 178676 w 6463374"/>
              <a:gd name="connsiteY5-56" fmla="*/ 21021 h 6858000"/>
              <a:gd name="connsiteX0-57" fmla="*/ 215590 w 6500288"/>
              <a:gd name="connsiteY0-58" fmla="*/ 21021 h 6858000"/>
              <a:gd name="connsiteX1-59" fmla="*/ 6500288 w 6500288"/>
              <a:gd name="connsiteY1-60" fmla="*/ 0 h 6858000"/>
              <a:gd name="connsiteX2-61" fmla="*/ 6500288 w 6500288"/>
              <a:gd name="connsiteY2-62" fmla="*/ 6858000 h 6858000"/>
              <a:gd name="connsiteX3-63" fmla="*/ 3747067 w 6500288"/>
              <a:gd name="connsiteY3-64" fmla="*/ 6826469 h 6858000"/>
              <a:gd name="connsiteX4-65" fmla="*/ 36914 w 6500288"/>
              <a:gd name="connsiteY4-66" fmla="*/ 957044 h 6858000"/>
              <a:gd name="connsiteX5-67" fmla="*/ 215590 w 6500288"/>
              <a:gd name="connsiteY5-68" fmla="*/ 21021 h 6858000"/>
              <a:gd name="connsiteX0-69" fmla="*/ 215590 w 6500288"/>
              <a:gd name="connsiteY0-70" fmla="*/ 21021 h 6900042"/>
              <a:gd name="connsiteX1-71" fmla="*/ 6500288 w 6500288"/>
              <a:gd name="connsiteY1-72" fmla="*/ 0 h 6900042"/>
              <a:gd name="connsiteX2-73" fmla="*/ 6500288 w 6500288"/>
              <a:gd name="connsiteY2-74" fmla="*/ 6858000 h 6900042"/>
              <a:gd name="connsiteX3-75" fmla="*/ 3705026 w 6500288"/>
              <a:gd name="connsiteY3-76" fmla="*/ 6900042 h 6900042"/>
              <a:gd name="connsiteX4-77" fmla="*/ 36914 w 6500288"/>
              <a:gd name="connsiteY4-78" fmla="*/ 957044 h 6900042"/>
              <a:gd name="connsiteX5-79" fmla="*/ 215590 w 6500288"/>
              <a:gd name="connsiteY5-80" fmla="*/ 21021 h 6900042"/>
              <a:gd name="connsiteX0-81" fmla="*/ 215590 w 6500288"/>
              <a:gd name="connsiteY0-82" fmla="*/ 21021 h 6900042"/>
              <a:gd name="connsiteX1-83" fmla="*/ 6500288 w 6500288"/>
              <a:gd name="connsiteY1-84" fmla="*/ 0 h 6900042"/>
              <a:gd name="connsiteX2-85" fmla="*/ 6500288 w 6500288"/>
              <a:gd name="connsiteY2-86" fmla="*/ 6858000 h 6900042"/>
              <a:gd name="connsiteX3-87" fmla="*/ 3705026 w 6500288"/>
              <a:gd name="connsiteY3-88" fmla="*/ 6900042 h 6900042"/>
              <a:gd name="connsiteX4-89" fmla="*/ 36914 w 6500288"/>
              <a:gd name="connsiteY4-90" fmla="*/ 957044 h 6900042"/>
              <a:gd name="connsiteX5-91" fmla="*/ 215590 w 6500288"/>
              <a:gd name="connsiteY5-92" fmla="*/ 21021 h 6900042"/>
              <a:gd name="connsiteX0-93" fmla="*/ 215590 w 6500288"/>
              <a:gd name="connsiteY0-94" fmla="*/ 21021 h 6900042"/>
              <a:gd name="connsiteX1-95" fmla="*/ 6500288 w 6500288"/>
              <a:gd name="connsiteY1-96" fmla="*/ 0 h 6900042"/>
              <a:gd name="connsiteX2-97" fmla="*/ 6500288 w 6500288"/>
              <a:gd name="connsiteY2-98" fmla="*/ 6858000 h 6900042"/>
              <a:gd name="connsiteX3-99" fmla="*/ 3705026 w 6500288"/>
              <a:gd name="connsiteY3-100" fmla="*/ 6900042 h 6900042"/>
              <a:gd name="connsiteX4-101" fmla="*/ 36914 w 6500288"/>
              <a:gd name="connsiteY4-102" fmla="*/ 957044 h 6900042"/>
              <a:gd name="connsiteX5-103" fmla="*/ 215590 w 6500288"/>
              <a:gd name="connsiteY5-104" fmla="*/ 21021 h 6900042"/>
              <a:gd name="connsiteX0-105" fmla="*/ 215590 w 6500288"/>
              <a:gd name="connsiteY0-106" fmla="*/ 21021 h 6900042"/>
              <a:gd name="connsiteX1-107" fmla="*/ 6500288 w 6500288"/>
              <a:gd name="connsiteY1-108" fmla="*/ 0 h 6900042"/>
              <a:gd name="connsiteX2-109" fmla="*/ 6500288 w 6500288"/>
              <a:gd name="connsiteY2-110" fmla="*/ 6858000 h 6900042"/>
              <a:gd name="connsiteX3-111" fmla="*/ 3705026 w 6500288"/>
              <a:gd name="connsiteY3-112" fmla="*/ 6900042 h 6900042"/>
              <a:gd name="connsiteX4-113" fmla="*/ 36914 w 6500288"/>
              <a:gd name="connsiteY4-114" fmla="*/ 957044 h 6900042"/>
              <a:gd name="connsiteX5-115" fmla="*/ 215590 w 6500288"/>
              <a:gd name="connsiteY5-116" fmla="*/ 21021 h 6900042"/>
              <a:gd name="connsiteX0-117" fmla="*/ 215590 w 6500288"/>
              <a:gd name="connsiteY0-118" fmla="*/ 21021 h 6900042"/>
              <a:gd name="connsiteX1-119" fmla="*/ 6500288 w 6500288"/>
              <a:gd name="connsiteY1-120" fmla="*/ 0 h 6900042"/>
              <a:gd name="connsiteX2-121" fmla="*/ 6500288 w 6500288"/>
              <a:gd name="connsiteY2-122" fmla="*/ 6858000 h 6900042"/>
              <a:gd name="connsiteX3-123" fmla="*/ 3705026 w 6500288"/>
              <a:gd name="connsiteY3-124" fmla="*/ 6900042 h 6900042"/>
              <a:gd name="connsiteX4-125" fmla="*/ 36914 w 6500288"/>
              <a:gd name="connsiteY4-126" fmla="*/ 957044 h 6900042"/>
              <a:gd name="connsiteX5-127" fmla="*/ 215590 w 6500288"/>
              <a:gd name="connsiteY5-128" fmla="*/ 21021 h 6900042"/>
              <a:gd name="connsiteX0-129" fmla="*/ 215590 w 6500288"/>
              <a:gd name="connsiteY0-130" fmla="*/ 21021 h 6900042"/>
              <a:gd name="connsiteX1-131" fmla="*/ 6500288 w 6500288"/>
              <a:gd name="connsiteY1-132" fmla="*/ 0 h 6900042"/>
              <a:gd name="connsiteX2-133" fmla="*/ 6500288 w 6500288"/>
              <a:gd name="connsiteY2-134" fmla="*/ 6858000 h 6900042"/>
              <a:gd name="connsiteX3-135" fmla="*/ 3705026 w 6500288"/>
              <a:gd name="connsiteY3-136" fmla="*/ 6900042 h 6900042"/>
              <a:gd name="connsiteX4-137" fmla="*/ 36914 w 6500288"/>
              <a:gd name="connsiteY4-138" fmla="*/ 957044 h 6900042"/>
              <a:gd name="connsiteX5-139" fmla="*/ 215590 w 6500288"/>
              <a:gd name="connsiteY5-140" fmla="*/ 21021 h 6900042"/>
              <a:gd name="connsiteX0-141" fmla="*/ 196365 w 6481063"/>
              <a:gd name="connsiteY0-142" fmla="*/ 21021 h 6900042"/>
              <a:gd name="connsiteX1-143" fmla="*/ 6481063 w 6481063"/>
              <a:gd name="connsiteY1-144" fmla="*/ 0 h 6900042"/>
              <a:gd name="connsiteX2-145" fmla="*/ 6481063 w 6481063"/>
              <a:gd name="connsiteY2-146" fmla="*/ 6858000 h 6900042"/>
              <a:gd name="connsiteX3-147" fmla="*/ 3685801 w 6481063"/>
              <a:gd name="connsiteY3-148" fmla="*/ 6900042 h 6900042"/>
              <a:gd name="connsiteX4-149" fmla="*/ 17689 w 6481063"/>
              <a:gd name="connsiteY4-150" fmla="*/ 957044 h 6900042"/>
              <a:gd name="connsiteX5-151" fmla="*/ 196365 w 6481063"/>
              <a:gd name="connsiteY5-152" fmla="*/ 21021 h 6900042"/>
              <a:gd name="connsiteX0-153" fmla="*/ 196365 w 6481063"/>
              <a:gd name="connsiteY0-154" fmla="*/ 21021 h 6900042"/>
              <a:gd name="connsiteX1-155" fmla="*/ 6481063 w 6481063"/>
              <a:gd name="connsiteY1-156" fmla="*/ 0 h 6900042"/>
              <a:gd name="connsiteX2-157" fmla="*/ 6453801 w 6481063"/>
              <a:gd name="connsiteY2-158" fmla="*/ 6882713 h 6900042"/>
              <a:gd name="connsiteX3-159" fmla="*/ 3685801 w 6481063"/>
              <a:gd name="connsiteY3-160" fmla="*/ 6900042 h 6900042"/>
              <a:gd name="connsiteX4-161" fmla="*/ 17689 w 6481063"/>
              <a:gd name="connsiteY4-162" fmla="*/ 957044 h 6900042"/>
              <a:gd name="connsiteX5-163" fmla="*/ 196365 w 6481063"/>
              <a:gd name="connsiteY5-164" fmla="*/ 21021 h 6900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6481063" h="6900042">
                <a:moveTo>
                  <a:pt x="196365" y="21021"/>
                </a:moveTo>
                <a:lnTo>
                  <a:pt x="6481063" y="0"/>
                </a:lnTo>
                <a:lnTo>
                  <a:pt x="6453801" y="6882713"/>
                </a:lnTo>
                <a:lnTo>
                  <a:pt x="3685801" y="6900042"/>
                </a:lnTo>
                <a:cubicBezTo>
                  <a:pt x="5129221" y="238436"/>
                  <a:pt x="66738" y="2941547"/>
                  <a:pt x="17689" y="957044"/>
                </a:cubicBezTo>
                <a:cubicBezTo>
                  <a:pt x="-59387" y="613505"/>
                  <a:pt x="136806" y="333029"/>
                  <a:pt x="196365" y="21021"/>
                </a:cubicBezTo>
                <a:close/>
              </a:path>
            </a:pathLst>
          </a:custGeom>
          <a:solidFill>
            <a:srgbClr val="49D0E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7" r="79259"/>
          <a:stretch>
            <a:fillRect/>
          </a:stretch>
        </p:blipFill>
        <p:spPr>
          <a:xfrm>
            <a:off x="5125294" y="650586"/>
            <a:ext cx="1385754" cy="17517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2" t="58219" r="6778" b="20800"/>
          <a:stretch>
            <a:fillRect/>
          </a:stretch>
        </p:blipFill>
        <p:spPr>
          <a:xfrm rot="20764944">
            <a:off x="9532888" y="5582560"/>
            <a:ext cx="1470732" cy="10282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8373" r="71757" b="64970"/>
          <a:stretch>
            <a:fillRect/>
          </a:stretch>
        </p:blipFill>
        <p:spPr>
          <a:xfrm rot="420905">
            <a:off x="437272" y="4855794"/>
            <a:ext cx="1414163" cy="15009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9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16"/>
          <p:cNvSpPr/>
          <p:nvPr/>
        </p:nvSpPr>
        <p:spPr>
          <a:xfrm rot="10800000">
            <a:off x="1031695" y="598064"/>
            <a:ext cx="10055586" cy="5907420"/>
          </a:xfrm>
          <a:prstGeom prst="roundRect">
            <a:avLst/>
          </a:prstGeom>
          <a:solidFill>
            <a:srgbClr val="41C3D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Subtitle 2"/>
          <p:cNvSpPr txBox="1"/>
          <p:nvPr/>
        </p:nvSpPr>
        <p:spPr>
          <a:xfrm>
            <a:off x="2374131" y="4326282"/>
            <a:ext cx="7443737" cy="1958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22860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Please enter your title here, copy and paste the content here.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3187359" y="2842683"/>
            <a:ext cx="5817280" cy="1418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相关知识</a:t>
            </a:r>
            <a:endParaRPr lang="zh-CN" altLang="en-US" sz="8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矩形: 圆角 5"/>
          <p:cNvSpPr/>
          <p:nvPr/>
        </p:nvSpPr>
        <p:spPr>
          <a:xfrm>
            <a:off x="4481833" y="968436"/>
            <a:ext cx="3155309" cy="1638300"/>
          </a:xfrm>
          <a:prstGeom prst="roundRect">
            <a:avLst>
              <a:gd name="adj" fmla="val 33031"/>
            </a:avLst>
          </a:prstGeom>
          <a:solidFill>
            <a:srgbClr val="49D0E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endParaRPr lang="en-US" altLang="zh-CN" sz="16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7" t="53444" r="5107" b="18907"/>
          <a:stretch>
            <a:fillRect/>
          </a:stretch>
        </p:blipFill>
        <p:spPr>
          <a:xfrm>
            <a:off x="8143769" y="5530154"/>
            <a:ext cx="1017377" cy="82045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57535" r="49289" b="14816"/>
          <a:stretch>
            <a:fillRect/>
          </a:stretch>
        </p:blipFill>
        <p:spPr>
          <a:xfrm rot="378850">
            <a:off x="9986846" y="3917110"/>
            <a:ext cx="828378" cy="84519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18633" r="75924" b="73385"/>
          <a:stretch>
            <a:fillRect/>
          </a:stretch>
        </p:blipFill>
        <p:spPr>
          <a:xfrm>
            <a:off x="2069334" y="1787586"/>
            <a:ext cx="847610" cy="4865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78073" r="66080" b="6521"/>
          <a:stretch>
            <a:fillRect/>
          </a:stretch>
        </p:blipFill>
        <p:spPr>
          <a:xfrm>
            <a:off x="1521471" y="5305733"/>
            <a:ext cx="1095727" cy="9391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1" t="-15410" r="-21429" b="50290"/>
          <a:stretch>
            <a:fillRect/>
          </a:stretch>
        </p:blipFill>
        <p:spPr>
          <a:xfrm rot="19887701">
            <a:off x="8787052" y="-217765"/>
            <a:ext cx="2671228" cy="2806466"/>
          </a:xfrm>
          <a:prstGeom prst="diamond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51322" y="303308"/>
            <a:ext cx="280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阑尾炎相关知识</a:t>
            </a:r>
            <a:endParaRPr lang="zh-CN" altLang="en-US" sz="2400" spc="3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标题 5122"/>
          <p:cNvSpPr txBox="1">
            <a:spLocks noChangeArrowheads="1"/>
          </p:cNvSpPr>
          <p:nvPr/>
        </p:nvSpPr>
        <p:spPr bwMode="auto">
          <a:xfrm>
            <a:off x="351322" y="1354585"/>
            <a:ext cx="3495675" cy="46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基本概述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13035" y="1522935"/>
            <a:ext cx="4971215" cy="3534540"/>
          </a:xfrm>
          <a:prstGeom prst="rect">
            <a:avLst/>
          </a:prstGeom>
          <a:solidFill>
            <a:srgbClr val="41C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2" name="文本占位符 5125"/>
          <p:cNvSpPr txBox="1">
            <a:spLocks noChangeArrowheads="1"/>
          </p:cNvSpPr>
          <p:nvPr/>
        </p:nvSpPr>
        <p:spPr bwMode="auto">
          <a:xfrm>
            <a:off x="923752" y="2013786"/>
            <a:ext cx="4555214" cy="2130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阑尾为一细长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盲管结构，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形似蚯蚓，根部连接于盲肠、阑盲瓣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管腔内膜分泌少量粘液，与盲肠相通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肠壁含有淋巴组织，有一定免疫功能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位置随盲肠位置而变异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尖端可伸向不同的方向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7167"/>
            <a:ext cx="51435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标题 27650"/>
          <p:cNvSpPr txBox="1">
            <a:spLocks noChangeArrowheads="1"/>
          </p:cNvSpPr>
          <p:nvPr/>
        </p:nvSpPr>
        <p:spPr bwMode="auto">
          <a:xfrm>
            <a:off x="235819" y="4277586"/>
            <a:ext cx="1584325" cy="5362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概述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8" name="副标题 27651"/>
          <p:cNvSpPr txBox="1">
            <a:spLocks noChangeArrowheads="1"/>
          </p:cNvSpPr>
          <p:nvPr/>
        </p:nvSpPr>
        <p:spPr bwMode="auto">
          <a:xfrm>
            <a:off x="235819" y="4947033"/>
            <a:ext cx="5795963" cy="1112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阑尾炎是指发生在阑尾的炎症反应，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 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其体表投影在脐与右髂前上棘连线中外约</a:t>
            </a:r>
            <a:r>
              <a: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1/3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交界处，称为麦氏点，是阑尾切口的标记点。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51931" y="4196238"/>
            <a:ext cx="5363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6" grpId="0" animBg="1"/>
      <p:bldP spid="32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351322" y="269855"/>
            <a:ext cx="280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259335" y="5192923"/>
            <a:ext cx="87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zh-CN" altLang="en-US" sz="2400" dirty="0">
              <a:solidFill>
                <a:schemeClr val="accent4">
                  <a:lumMod val="10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52384" y="949774"/>
            <a:ext cx="2653632" cy="5908226"/>
            <a:chOff x="544611" y="949774"/>
            <a:chExt cx="2653632" cy="5908226"/>
          </a:xfrm>
        </p:grpSpPr>
        <p:sp>
          <p:nvSpPr>
            <p:cNvPr id="38" name="副标题 28675"/>
            <p:cNvSpPr txBox="1">
              <a:spLocks noChangeArrowheads="1"/>
            </p:cNvSpPr>
            <p:nvPr/>
          </p:nvSpPr>
          <p:spPr bwMode="auto">
            <a:xfrm>
              <a:off x="611872" y="2048026"/>
              <a:ext cx="2573607" cy="394478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  <a:defRPr/>
              </a:pP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急性阑尾炎是外科最常见的急腹症之一，可在各个年龄段发病，多发于</a:t>
              </a:r>
              <a:r>
                <a:rPr lang="en-US" altLang="zh-CN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20-30</a:t>
              </a: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岁的青年，男性发病率高于女性。若能及时、正确处理疗效好，若延误诊治，引起坏疽、穿孔，导致弥漫性腹膜炎，将危及生命。</a:t>
              </a:r>
              <a:endPara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>
                <a:defRPr/>
              </a:pPr>
              <a:endPara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48" name="ïşḻïďê-Rectangle 9"/>
            <p:cNvSpPr/>
            <p:nvPr/>
          </p:nvSpPr>
          <p:spPr>
            <a:xfrm>
              <a:off x="544611" y="949774"/>
              <a:ext cx="2653632" cy="1027308"/>
            </a:xfrm>
            <a:prstGeom prst="rect">
              <a:avLst/>
            </a:prstGeom>
            <a:solidFill>
              <a:srgbClr val="01B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2"/>
                  </a:solidFill>
                  <a:cs typeface="+mn-ea"/>
                  <a:sym typeface="+mn-lt"/>
                </a:rPr>
                <a:t>含义</a:t>
              </a:r>
              <a:endParaRPr lang="en-US" sz="16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49" name="ïşḻïďê-Rectangle 11"/>
            <p:cNvSpPr/>
            <p:nvPr/>
          </p:nvSpPr>
          <p:spPr>
            <a:xfrm>
              <a:off x="544611" y="5884980"/>
              <a:ext cx="2653632" cy="973020"/>
            </a:xfrm>
            <a:prstGeom prst="rect">
              <a:avLst/>
            </a:prstGeom>
            <a:solidFill>
              <a:srgbClr val="01B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ïşḻïďê-TextBox 12"/>
            <p:cNvSpPr txBox="1"/>
            <p:nvPr/>
          </p:nvSpPr>
          <p:spPr>
            <a:xfrm>
              <a:off x="1318086" y="6194806"/>
              <a:ext cx="1106685" cy="353370"/>
            </a:xfrm>
            <a:prstGeom prst="rect">
              <a:avLst/>
            </a:prstGeom>
            <a:noFill/>
            <a:ln w="15875">
              <a:solidFill>
                <a:schemeClr val="bg2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2"/>
                  </a:solidFill>
                  <a:cs typeface="+mn-ea"/>
                  <a:sym typeface="+mn-lt"/>
                </a:rPr>
                <a:t>标题文本预设</a:t>
              </a:r>
              <a:endParaRPr lang="en-US" sz="10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4" name="ïşḻïďê-Rectangle 8"/>
            <p:cNvSpPr/>
            <p:nvPr/>
          </p:nvSpPr>
          <p:spPr>
            <a:xfrm>
              <a:off x="544611" y="949774"/>
              <a:ext cx="2653632" cy="5908226"/>
            </a:xfrm>
            <a:prstGeom prst="rect">
              <a:avLst/>
            </a:prstGeom>
            <a:noFill/>
            <a:ln w="19050">
              <a:solidFill>
                <a:srgbClr val="41C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306876" y="949774"/>
            <a:ext cx="2706951" cy="5908226"/>
            <a:chOff x="6306876" y="949774"/>
            <a:chExt cx="2706951" cy="5908226"/>
          </a:xfrm>
        </p:grpSpPr>
        <p:sp>
          <p:nvSpPr>
            <p:cNvPr id="45" name="文本占位符 29699"/>
            <p:cNvSpPr txBox="1">
              <a:spLocks noChangeArrowheads="1"/>
            </p:cNvSpPr>
            <p:nvPr/>
          </p:nvSpPr>
          <p:spPr bwMode="auto">
            <a:xfrm>
              <a:off x="6360195" y="2263160"/>
              <a:ext cx="2653632" cy="129485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1.</a:t>
              </a: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阑尾管腔阻塞是阑尾炎最常见病因</a:t>
              </a:r>
              <a:endPara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2.</a:t>
              </a: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细菌感染</a:t>
              </a:r>
              <a:endPara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0" indent="0">
                <a:buNone/>
                <a:defRPr/>
              </a:pPr>
              <a:endPara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ïşḻïďê-Rectangle 21"/>
            <p:cNvSpPr/>
            <p:nvPr/>
          </p:nvSpPr>
          <p:spPr>
            <a:xfrm>
              <a:off x="6306876" y="949774"/>
              <a:ext cx="2653632" cy="1027308"/>
            </a:xfrm>
            <a:prstGeom prst="rect">
              <a:avLst/>
            </a:prstGeom>
            <a:solidFill>
              <a:srgbClr val="01B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2"/>
                  </a:solidFill>
                  <a:cs typeface="+mn-ea"/>
                  <a:sym typeface="+mn-lt"/>
                </a:rPr>
                <a:t>病因</a:t>
              </a:r>
              <a:endParaRPr lang="en-US" sz="16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57" name="ïşḻïďê-Rectangle 23"/>
            <p:cNvSpPr/>
            <p:nvPr/>
          </p:nvSpPr>
          <p:spPr>
            <a:xfrm>
              <a:off x="6306876" y="5884980"/>
              <a:ext cx="2653632" cy="973020"/>
            </a:xfrm>
            <a:prstGeom prst="rect">
              <a:avLst/>
            </a:prstGeom>
            <a:solidFill>
              <a:srgbClr val="01B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58" name="ïşḻïďê-TextBox 24"/>
            <p:cNvSpPr txBox="1"/>
            <p:nvPr/>
          </p:nvSpPr>
          <p:spPr>
            <a:xfrm>
              <a:off x="7080352" y="6194806"/>
              <a:ext cx="1106685" cy="353370"/>
            </a:xfrm>
            <a:prstGeom prst="rect">
              <a:avLst/>
            </a:prstGeom>
            <a:noFill/>
            <a:ln w="15875">
              <a:solidFill>
                <a:schemeClr val="bg2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2"/>
                  </a:solidFill>
                  <a:cs typeface="+mn-ea"/>
                  <a:sym typeface="+mn-lt"/>
                </a:rPr>
                <a:t>标题文本预设</a:t>
              </a:r>
              <a:endParaRPr lang="en-US" sz="10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6" name="ïşḻïďê-Rectangle 20"/>
            <p:cNvSpPr/>
            <p:nvPr/>
          </p:nvSpPr>
          <p:spPr>
            <a:xfrm>
              <a:off x="6306876" y="949774"/>
              <a:ext cx="2653632" cy="5908226"/>
            </a:xfrm>
            <a:prstGeom prst="rect">
              <a:avLst/>
            </a:prstGeom>
            <a:noFill/>
            <a:ln w="19050">
              <a:solidFill>
                <a:srgbClr val="41C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188010" y="949774"/>
            <a:ext cx="2653632" cy="5908226"/>
            <a:chOff x="9188010" y="949774"/>
            <a:chExt cx="2653632" cy="5908226"/>
          </a:xfrm>
        </p:grpSpPr>
        <p:sp>
          <p:nvSpPr>
            <p:cNvPr id="46" name="文本占位符 30724"/>
            <p:cNvSpPr txBox="1">
              <a:spLocks noChangeArrowheads="1"/>
            </p:cNvSpPr>
            <p:nvPr/>
          </p:nvSpPr>
          <p:spPr bwMode="auto">
            <a:xfrm>
              <a:off x="9241329" y="2325937"/>
              <a:ext cx="2600313" cy="209486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2286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457200" indent="-457200" defTabSz="914400" eaLnBrk="1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/>
              </a:pP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急性单纯性阑尾               </a:t>
              </a:r>
              <a:endPara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457200" indent="-457200" defTabSz="914400" eaLnBrk="1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/>
              </a:pP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急性化脓性阑尾炎</a:t>
              </a:r>
              <a:endPara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457200" indent="-457200" defTabSz="914400" eaLnBrk="1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/>
              </a:pP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坏疽性及穿孔性阑尾炎     </a:t>
              </a:r>
              <a:endPara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457200" indent="-457200" defTabSz="914400" eaLnBrk="1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/>
              </a:pPr>
              <a: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阑尾周围脓肿</a:t>
              </a:r>
              <a:br>
                <a: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</a:br>
              <a:endPara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457200" indent="-457200" defTabSz="914400" eaLnBrk="1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/>
              </a:pPr>
              <a:endPara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457200" indent="-457200" defTabSz="914400" eaLnBrk="1" hangingPunct="1">
                <a:lnSpc>
                  <a:spcPct val="90000"/>
                </a:lnSpc>
                <a:spcBef>
                  <a:spcPts val="1000"/>
                </a:spcBef>
                <a:buFont typeface="+mj-lt"/>
                <a:buAutoNum type="arabicPeriod"/>
                <a:defRPr/>
              </a:pPr>
              <a:endPara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60" name="ïşḻïďê-Rectangle 27"/>
            <p:cNvSpPr/>
            <p:nvPr/>
          </p:nvSpPr>
          <p:spPr>
            <a:xfrm>
              <a:off x="9188010" y="949774"/>
              <a:ext cx="2653632" cy="10273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2"/>
                  </a:solidFill>
                  <a:cs typeface="+mn-ea"/>
                  <a:sym typeface="+mn-lt"/>
                </a:rPr>
                <a:t>病理类型</a:t>
              </a:r>
              <a:endParaRPr lang="en-US" sz="16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1" name="ïşḻïďê-Rectangle 29"/>
            <p:cNvSpPr/>
            <p:nvPr/>
          </p:nvSpPr>
          <p:spPr>
            <a:xfrm>
              <a:off x="9188010" y="5884980"/>
              <a:ext cx="2653632" cy="9730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2" name="ïşḻïďê-TextBox 30"/>
            <p:cNvSpPr txBox="1"/>
            <p:nvPr/>
          </p:nvSpPr>
          <p:spPr>
            <a:xfrm>
              <a:off x="9961485" y="6194806"/>
              <a:ext cx="1106685" cy="353370"/>
            </a:xfrm>
            <a:prstGeom prst="rect">
              <a:avLst/>
            </a:prstGeom>
            <a:noFill/>
            <a:ln w="15875">
              <a:solidFill>
                <a:schemeClr val="bg2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2"/>
                  </a:solidFill>
                  <a:cs typeface="+mn-ea"/>
                  <a:sym typeface="+mn-lt"/>
                </a:rPr>
                <a:t>标题文本预设</a:t>
              </a:r>
              <a:endParaRPr lang="en-US" sz="10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şḻïďê-Rectangle 26"/>
            <p:cNvSpPr/>
            <p:nvPr/>
          </p:nvSpPr>
          <p:spPr>
            <a:xfrm>
              <a:off x="9188010" y="949774"/>
              <a:ext cx="2653632" cy="5908226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389398" y="949774"/>
            <a:ext cx="2728098" cy="5908226"/>
            <a:chOff x="3389398" y="949774"/>
            <a:chExt cx="2728098" cy="5908226"/>
          </a:xfrm>
        </p:grpSpPr>
        <p:grpSp>
          <p:nvGrpSpPr>
            <p:cNvPr id="83" name="组合 82"/>
            <p:cNvGrpSpPr/>
            <p:nvPr/>
          </p:nvGrpSpPr>
          <p:grpSpPr>
            <a:xfrm>
              <a:off x="3389398" y="949774"/>
              <a:ext cx="2728098" cy="5908226"/>
              <a:chOff x="3367903" y="949774"/>
              <a:chExt cx="2728098" cy="5908226"/>
            </a:xfrm>
          </p:grpSpPr>
          <p:sp>
            <p:nvSpPr>
              <p:cNvPr id="52" name="ïşḻïďê-Rectangle 15"/>
              <p:cNvSpPr/>
              <p:nvPr/>
            </p:nvSpPr>
            <p:spPr>
              <a:xfrm>
                <a:off x="3425744" y="949774"/>
                <a:ext cx="2653632" cy="10273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>
                    <a:solidFill>
                      <a:schemeClr val="bg2"/>
                    </a:solidFill>
                    <a:cs typeface="+mn-ea"/>
                    <a:sym typeface="+mn-lt"/>
                  </a:rPr>
                  <a:t>症状</a:t>
                </a:r>
                <a:endParaRPr lang="en-US" sz="1600" b="1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ïşḻïďê-Rectangle 17"/>
              <p:cNvSpPr/>
              <p:nvPr/>
            </p:nvSpPr>
            <p:spPr>
              <a:xfrm>
                <a:off x="3425744" y="5883215"/>
                <a:ext cx="2653632" cy="9747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ïşḻïďê-Rectangle 14"/>
              <p:cNvSpPr/>
              <p:nvPr/>
            </p:nvSpPr>
            <p:spPr>
              <a:xfrm>
                <a:off x="3425744" y="949774"/>
                <a:ext cx="2653632" cy="590822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367903" y="4762035"/>
                <a:ext cx="265363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3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、全身感染征   </a:t>
                </a:r>
                <a:endParaRPr lang="en-US" altLang="zh-CN" sz="1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①畏寒、发热：一般</a:t>
                </a:r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&gt;38℃ ②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若</a:t>
                </a:r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T&gt;39℃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多为阑尾坏疽或穿孔→腹膜炎③高热寒战</a:t>
                </a:r>
                <a:endPara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3382995" y="2016111"/>
                <a:ext cx="2713006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、腹痛 </a:t>
                </a:r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——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为最早出现的症状</a:t>
                </a:r>
                <a:endPara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①转移性右下腹痛（ 由脐周→右下腹→全腹）②呈持续性、针刺样</a:t>
                </a:r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,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可阵发性加剧 ③穿孔时突然减轻→随后逐渐加剧</a:t>
                </a:r>
                <a:endPara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、胃肠道症状 </a:t>
                </a:r>
                <a:r>
                  <a:rPr lang="en-US" altLang="zh-CN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——</a:t>
                </a:r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恶心、呕吐、便秘或腹泻、腹胀，盆腔阑尾炎有直肠或膀胱刺激征。</a:t>
                </a:r>
                <a:endPara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86" name="ïşḻïďê-TextBox 12"/>
            <p:cNvSpPr txBox="1"/>
            <p:nvPr/>
          </p:nvSpPr>
          <p:spPr>
            <a:xfrm>
              <a:off x="4162870" y="6194806"/>
              <a:ext cx="1106685" cy="353370"/>
            </a:xfrm>
            <a:prstGeom prst="rect">
              <a:avLst/>
            </a:prstGeom>
            <a:noFill/>
            <a:ln w="15875">
              <a:solidFill>
                <a:schemeClr val="bg2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000">
                  <a:solidFill>
                    <a:schemeClr val="bg2"/>
                  </a:solidFill>
                  <a:cs typeface="+mn-ea"/>
                  <a:sym typeface="+mn-lt"/>
                </a:rPr>
                <a:t>标题文本预设</a:t>
              </a:r>
              <a:endParaRPr lang="en-US" sz="1000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4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4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accel="4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accel="4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占位符 33796"/>
          <p:cNvSpPr txBox="1">
            <a:spLocks noChangeArrowheads="1"/>
          </p:cNvSpPr>
          <p:nvPr/>
        </p:nvSpPr>
        <p:spPr bwMode="auto">
          <a:xfrm>
            <a:off x="792434" y="1669732"/>
            <a:ext cx="6678883" cy="40519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41C3D3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体征：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1、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右下腹压痛  麦氏点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2、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腹膜刺激征  肌紧张、压痛、反跳痛、肠鸣音减弱或消失 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3、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右下腹包块  边界不清、固定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b="1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4、</a:t>
            </a: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特殊检查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      结肠充气试验（Ｒovsing氏征）（＋）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      腰大肌试验  （＋）（后位）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      闭孔内肌试验（＋）（低位）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Clr>
                <a:srgbClr val="41C3D3"/>
              </a:buClr>
              <a:buNone/>
              <a:defRPr/>
            </a:pPr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      直肠指检 直肠右前方触痛 （盆位）痛性包块（盆腔脓肿）</a:t>
            </a: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  <a:p>
            <a:pPr>
              <a:lnSpc>
                <a:spcPct val="100000"/>
              </a:lnSpc>
              <a:buClr>
                <a:srgbClr val="41C3D3"/>
              </a:buClr>
              <a:buFont typeface="Wingdings" panose="05000000000000000000" pitchFamily="2" charset="2"/>
              <a:buChar char="l"/>
              <a:defRPr/>
            </a:pPr>
            <a:endParaRPr lang="zh-CN" altLang="en-US" sz="1800" dirty="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07612" y="279133"/>
            <a:ext cx="487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急性阑尾炎的临床表现</a:t>
            </a:r>
            <a:endParaRPr lang="zh-CN" altLang="en-US" dirty="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40" y="434163"/>
            <a:ext cx="5989674" cy="5989674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855531" y="3981382"/>
            <a:ext cx="4729107" cy="2388716"/>
            <a:chOff x="6192311" y="3979499"/>
            <a:chExt cx="5362404" cy="2190486"/>
          </a:xfrm>
        </p:grpSpPr>
        <p:grpSp>
          <p:nvGrpSpPr>
            <p:cNvPr id="78" name="组合 77"/>
            <p:cNvGrpSpPr/>
            <p:nvPr/>
          </p:nvGrpSpPr>
          <p:grpSpPr>
            <a:xfrm>
              <a:off x="6192311" y="3979499"/>
              <a:ext cx="5302250" cy="2190486"/>
              <a:chOff x="6192311" y="4087568"/>
              <a:chExt cx="5302250" cy="2190486"/>
            </a:xfrm>
            <a:solidFill>
              <a:srgbClr val="00A0AC"/>
            </a:solidFill>
          </p:grpSpPr>
          <p:sp>
            <p:nvSpPr>
              <p:cNvPr id="79" name="íşľîde"/>
              <p:cNvSpPr/>
              <p:nvPr/>
            </p:nvSpPr>
            <p:spPr>
              <a:xfrm>
                <a:off x="6192311" y="4087568"/>
                <a:ext cx="5302250" cy="2190486"/>
              </a:xfrm>
              <a:prstGeom prst="rect">
                <a:avLst/>
              </a:prstGeom>
              <a:solidFill>
                <a:srgbClr val="41C3D3"/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0" name="î$líďé"/>
              <p:cNvGrpSpPr/>
              <p:nvPr/>
            </p:nvGrpSpPr>
            <p:grpSpPr>
              <a:xfrm>
                <a:off x="6990721" y="4707073"/>
                <a:ext cx="35833" cy="275563"/>
                <a:chOff x="788308" y="464342"/>
                <a:chExt cx="71666" cy="500067"/>
              </a:xfrm>
              <a:grpFill/>
            </p:grpSpPr>
            <p:sp>
              <p:nvSpPr>
                <p:cNvPr id="85" name="iŝ1iďe"/>
                <p:cNvSpPr/>
                <p:nvPr/>
              </p:nvSpPr>
              <p:spPr>
                <a:xfrm>
                  <a:off x="788308" y="892970"/>
                  <a:ext cx="71666" cy="71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cubicBezTo>
                        <a:pt x="16770" y="21600"/>
                        <a:pt x="21600" y="16770"/>
                        <a:pt x="21600" y="10800"/>
                      </a:cubicBezTo>
                      <a:cubicBezTo>
                        <a:pt x="21600" y="4830"/>
                        <a:pt x="16770" y="0"/>
                        <a:pt x="10800" y="0"/>
                      </a:cubicBezTo>
                      <a:cubicBezTo>
                        <a:pt x="4830" y="0"/>
                        <a:pt x="0" y="4830"/>
                        <a:pt x="0" y="10800"/>
                      </a:cubicBezTo>
                      <a:cubicBezTo>
                        <a:pt x="0" y="16770"/>
                        <a:pt x="4830" y="21600"/>
                        <a:pt x="10800" y="21600"/>
                      </a:cubicBezTo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ïṥḻiḓê"/>
                <p:cNvSpPr/>
                <p:nvPr/>
              </p:nvSpPr>
              <p:spPr>
                <a:xfrm>
                  <a:off x="788308" y="678654"/>
                  <a:ext cx="71666" cy="71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cubicBezTo>
                        <a:pt x="16770" y="21600"/>
                        <a:pt x="21600" y="16770"/>
                        <a:pt x="21600" y="10800"/>
                      </a:cubicBezTo>
                      <a:cubicBezTo>
                        <a:pt x="21600" y="4830"/>
                        <a:pt x="16770" y="0"/>
                        <a:pt x="10800" y="0"/>
                      </a:cubicBezTo>
                      <a:cubicBezTo>
                        <a:pt x="4830" y="0"/>
                        <a:pt x="0" y="4830"/>
                        <a:pt x="0" y="10800"/>
                      </a:cubicBezTo>
                      <a:cubicBezTo>
                        <a:pt x="0" y="16770"/>
                        <a:pt x="4830" y="21600"/>
                        <a:pt x="10800" y="21600"/>
                      </a:cubicBezTo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iśľiḍè"/>
                <p:cNvSpPr/>
                <p:nvPr/>
              </p:nvSpPr>
              <p:spPr>
                <a:xfrm>
                  <a:off x="788308" y="464342"/>
                  <a:ext cx="71666" cy="71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cubicBezTo>
                        <a:pt x="16770" y="21600"/>
                        <a:pt x="21600" y="16770"/>
                        <a:pt x="21600" y="10800"/>
                      </a:cubicBezTo>
                      <a:cubicBezTo>
                        <a:pt x="21600" y="4830"/>
                        <a:pt x="16770" y="0"/>
                        <a:pt x="10800" y="0"/>
                      </a:cubicBezTo>
                      <a:cubicBezTo>
                        <a:pt x="4830" y="0"/>
                        <a:pt x="0" y="4830"/>
                        <a:pt x="0" y="10800"/>
                      </a:cubicBezTo>
                      <a:cubicBezTo>
                        <a:pt x="0" y="16770"/>
                        <a:pt x="4830" y="21600"/>
                        <a:pt x="10800" y="21600"/>
                      </a:cubicBezTo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1" name="ïslíḑê"/>
              <p:cNvSpPr/>
              <p:nvPr/>
            </p:nvSpPr>
            <p:spPr>
              <a:xfrm>
                <a:off x="6539418" y="5570708"/>
                <a:ext cx="1117600" cy="384910"/>
              </a:xfrm>
              <a:prstGeom prst="roundRect">
                <a:avLst>
                  <a:gd name="adj" fmla="val 7273"/>
                </a:avLst>
              </a:prstGeom>
              <a:solidFill>
                <a:srgbClr val="41C3D3"/>
              </a:solidFill>
              <a:ln w="12700">
                <a:solidFill>
                  <a:schemeClr val="bg1"/>
                </a:solidFill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Text </a:t>
                </a:r>
                <a:r>
                  <a:rPr lang="en-US" altLang="zh-CN" sz="1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here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文本占位符 34820"/>
            <p:cNvSpPr txBox="1">
              <a:spLocks noChangeArrowheads="1"/>
            </p:cNvSpPr>
            <p:nvPr/>
          </p:nvSpPr>
          <p:spPr bwMode="auto">
            <a:xfrm>
              <a:off x="6252465" y="4379818"/>
              <a:ext cx="5302250" cy="1024459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影像学检查  </a:t>
              </a:r>
              <a:r>
                <a:rPr lang="en-US" altLang="zh-CN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①</a:t>
              </a:r>
              <a:r>
                <a:rPr lang="zh-CN" altLang="en-US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腹部</a:t>
              </a:r>
              <a:r>
                <a:rPr lang="en-US" altLang="zh-CN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X</a:t>
              </a:r>
              <a:r>
                <a:rPr lang="zh-CN" altLang="en-US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线平片 </a:t>
              </a:r>
              <a:endParaRPr lang="zh-CN" altLang="en-US" sz="1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                  </a:t>
              </a:r>
              <a:r>
                <a:rPr lang="en-US" altLang="zh-CN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②B</a:t>
              </a:r>
              <a:r>
                <a:rPr lang="zh-CN" altLang="en-US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超检查  可靠性低于</a:t>
              </a:r>
              <a:r>
                <a:rPr lang="en-US" altLang="zh-CN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CT</a:t>
              </a:r>
              <a:endParaRPr lang="en-US" altLang="zh-CN" sz="1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buNone/>
                <a:defRPr/>
              </a:pPr>
              <a:r>
                <a:rPr lang="en-US" altLang="zh-CN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                  ③CT </a:t>
              </a:r>
              <a:r>
                <a:rPr lang="zh-CN" altLang="en-US" sz="18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对阑尾周围脓肿更有帮助</a:t>
              </a:r>
              <a:endParaRPr lang="zh-CN" altLang="en-US" sz="1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82651" y="1663608"/>
            <a:ext cx="5302250" cy="2190486"/>
            <a:chOff x="882651" y="1663608"/>
            <a:chExt cx="5302250" cy="2190486"/>
          </a:xfrm>
          <a:solidFill>
            <a:srgbClr val="41C3D3"/>
          </a:solidFill>
        </p:grpSpPr>
        <p:sp>
          <p:nvSpPr>
            <p:cNvPr id="65" name="iṥḷiḍê"/>
            <p:cNvSpPr/>
            <p:nvPr/>
          </p:nvSpPr>
          <p:spPr>
            <a:xfrm>
              <a:off x="882651" y="1663608"/>
              <a:ext cx="5302250" cy="2190486"/>
            </a:xfrm>
            <a:prstGeom prst="rect">
              <a:avLst/>
            </a:prstGeom>
            <a:grpFill/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243666" y="2019044"/>
              <a:ext cx="4413689" cy="1377054"/>
              <a:chOff x="1008916" y="1536338"/>
              <a:chExt cx="4413689" cy="1377054"/>
            </a:xfrm>
            <a:grpFill/>
          </p:grpSpPr>
          <p:sp>
            <p:nvSpPr>
              <p:cNvPr id="40" name="标题 34818"/>
              <p:cNvSpPr txBox="1">
                <a:spLocks noChangeArrowheads="1"/>
              </p:cNvSpPr>
              <p:nvPr/>
            </p:nvSpPr>
            <p:spPr bwMode="auto">
              <a:xfrm>
                <a:off x="2388759" y="1536338"/>
                <a:ext cx="1449234" cy="461665"/>
              </a:xfrm>
              <a:prstGeom prst="rect">
                <a:avLst/>
              </a:prstGeom>
              <a:grpFill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+mn-ea"/>
                    <a:sym typeface="+mn-lt"/>
                  </a:rPr>
                  <a:t>辅助检查</a:t>
                </a:r>
                <a:endParaRPr lang="zh-CN" altLang="en-US" sz="24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008916" y="1990062"/>
                <a:ext cx="4413689" cy="92333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+mn-ea"/>
                    <a:sym typeface="+mn-lt"/>
                  </a:rPr>
                  <a:t>实验室检查   多数急性阑尾炎病人血白细胞计数和中性粒细胞比例增高。部分单纯性阑尾炎或老年病人白细胞可无明显增高。</a:t>
                </a:r>
                <a:endParaRPr lang="en-US" altLang="zh-CN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07612" y="279133"/>
            <a:ext cx="522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急性阑尾炎检查及处理原则</a:t>
            </a:r>
            <a:endParaRPr lang="zh-CN" altLang="en-US" dirty="0"/>
          </a:p>
        </p:txBody>
      </p:sp>
      <p:sp>
        <p:nvSpPr>
          <p:cNvPr id="58" name="íṧľïḍé"/>
          <p:cNvSpPr/>
          <p:nvPr/>
        </p:nvSpPr>
        <p:spPr>
          <a:xfrm>
            <a:off x="0" y="1663310"/>
            <a:ext cx="802775" cy="2190784"/>
          </a:xfrm>
          <a:prstGeom prst="rect">
            <a:avLst/>
          </a:prstGeom>
          <a:solidFill>
            <a:srgbClr val="41C3D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59" name="ísļîḋe"/>
          <p:cNvSpPr/>
          <p:nvPr/>
        </p:nvSpPr>
        <p:spPr>
          <a:xfrm>
            <a:off x="1" y="3958920"/>
            <a:ext cx="307612" cy="2381272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0" name="ïṧḷidê"/>
          <p:cNvSpPr/>
          <p:nvPr/>
        </p:nvSpPr>
        <p:spPr>
          <a:xfrm>
            <a:off x="11924770" y="1663310"/>
            <a:ext cx="281409" cy="2190784"/>
          </a:xfrm>
          <a:prstGeom prst="rect">
            <a:avLst/>
          </a:prstGeom>
          <a:solidFill>
            <a:srgbClr val="16AB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1" name="íśḷîḍé"/>
          <p:cNvSpPr/>
          <p:nvPr/>
        </p:nvSpPr>
        <p:spPr>
          <a:xfrm>
            <a:off x="11637689" y="3958920"/>
            <a:ext cx="554311" cy="2381272"/>
          </a:xfrm>
          <a:prstGeom prst="rect">
            <a:avLst/>
          </a:prstGeom>
          <a:solidFill>
            <a:srgbClr val="41C3D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2" name="iṣ1îďé"/>
          <p:cNvSpPr/>
          <p:nvPr/>
        </p:nvSpPr>
        <p:spPr>
          <a:xfrm>
            <a:off x="8926466" y="1663310"/>
            <a:ext cx="2906776" cy="219078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sp>
        <p:nvSpPr>
          <p:cNvPr id="63" name="iṥlîďe"/>
          <p:cNvSpPr/>
          <p:nvPr/>
        </p:nvSpPr>
        <p:spPr>
          <a:xfrm>
            <a:off x="4107898" y="3959071"/>
            <a:ext cx="2633332" cy="23812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64777" y="1670606"/>
            <a:ext cx="2650037" cy="2190486"/>
            <a:chOff x="6264777" y="1670606"/>
            <a:chExt cx="2650037" cy="2190486"/>
          </a:xfrm>
        </p:grpSpPr>
        <p:sp>
          <p:nvSpPr>
            <p:cNvPr id="71" name="iṣ1îḓe"/>
            <p:cNvSpPr/>
            <p:nvPr/>
          </p:nvSpPr>
          <p:spPr>
            <a:xfrm>
              <a:off x="6267450" y="1670606"/>
              <a:ext cx="2567488" cy="2190486"/>
            </a:xfrm>
            <a:prstGeom prst="rect">
              <a:avLst/>
            </a:prstGeom>
            <a:solidFill>
              <a:srgbClr val="16ABA8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264777" y="1792807"/>
              <a:ext cx="265003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（一）手术治疗</a:t>
              </a:r>
              <a:endPara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  除早期单纯性阑尾炎或有手术禁忌证外，均应早期手术</a:t>
              </a:r>
              <a:endPara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    </a:t>
              </a:r>
              <a:r>
                <a:rPr lang="en-US" altLang="zh-CN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、腹腔镜阑尾切除术</a:t>
              </a:r>
              <a:endPara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    </a:t>
              </a:r>
              <a:r>
                <a:rPr lang="en-US" altLang="zh-CN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lt"/>
                </a:rPr>
                <a:t>、经腹阑尾切除术</a:t>
              </a:r>
              <a:endPara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8245" y="3945071"/>
            <a:ext cx="3754498" cy="2380949"/>
            <a:chOff x="318245" y="3945071"/>
            <a:chExt cx="3754498" cy="2380949"/>
          </a:xfrm>
        </p:grpSpPr>
        <p:sp>
          <p:nvSpPr>
            <p:cNvPr id="75" name="iṣľiḍè"/>
            <p:cNvSpPr/>
            <p:nvPr/>
          </p:nvSpPr>
          <p:spPr>
            <a:xfrm>
              <a:off x="398334" y="3945071"/>
              <a:ext cx="3641420" cy="2380949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318245" y="3981383"/>
              <a:ext cx="3754498" cy="2308324"/>
            </a:xfrm>
            <a:prstGeom prst="rect">
              <a:avLst/>
            </a:prstGeom>
            <a:grpFill/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（二）非手术治疗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   </a:t>
              </a:r>
              <a:r>
                <a:rPr lang="en-US" altLang="zh-CN" dirty="0">
                  <a:solidFill>
                    <a:schemeClr val="bg1"/>
                  </a:solidFill>
                  <a:sym typeface="+mn-lt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、病情观察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   </a:t>
              </a:r>
              <a:r>
                <a:rPr lang="en-US" altLang="zh-CN" dirty="0">
                  <a:solidFill>
                    <a:schemeClr val="bg1"/>
                  </a:solidFill>
                  <a:sym typeface="+mn-lt"/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、半坐卧位  可放松腹肌，减轻腹部张力，缓解腹痛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   </a:t>
              </a:r>
              <a:r>
                <a:rPr lang="en-US" altLang="zh-CN" dirty="0">
                  <a:solidFill>
                    <a:schemeClr val="bg1"/>
                  </a:solidFill>
                  <a:sym typeface="+mn-lt"/>
                </a:rPr>
                <a:t>3</a:t>
              </a:r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、避免肠内压力增高  禁食补液胃肠减压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   </a:t>
              </a:r>
              <a:r>
                <a:rPr lang="en-US" altLang="zh-CN" dirty="0">
                  <a:solidFill>
                    <a:schemeClr val="bg1"/>
                  </a:solidFill>
                  <a:sym typeface="+mn-lt"/>
                </a:rPr>
                <a:t>4</a:t>
              </a:r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、控制感染  应用抗生素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   </a:t>
              </a:r>
              <a:r>
                <a:rPr lang="en-US" altLang="zh-CN" dirty="0">
                  <a:solidFill>
                    <a:schemeClr val="bg1"/>
                  </a:solidFill>
                  <a:sym typeface="+mn-lt"/>
                </a:rPr>
                <a:t>5</a:t>
              </a:r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、镇痛   明确诊断</a:t>
              </a:r>
              <a:endParaRPr lang="zh-CN" altLang="en-US" dirty="0">
                <a:solidFill>
                  <a:schemeClr val="bg1"/>
                </a:solidFill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-24063" y="279133"/>
            <a:ext cx="259882" cy="45238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307612" y="279133"/>
            <a:ext cx="384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spc="3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急性阑尾炎健康教育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4841728" y="1307579"/>
            <a:ext cx="3036998" cy="300924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</a:pP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847927" y="1725712"/>
            <a:ext cx="8645002" cy="46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保持良好的饮食、卫生及生活习惯，保持心情舒畅，适量运动，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避免着凉，睡眠充足。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及时治疗胃肠道炎症，预防慢性阑尾炎急性发作。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术后进半流质饮食，以后根据肠道功能逐渐转为少渣软食，直至普食。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术后适度活动，活动可以促进肠道蠕动，防止肠粘连，同时加速血液循环促进伤口愈合，一般出院后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周可恢复日常工作和生活，但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个月内避免令腹内压增高的剧烈活动，防止形成伤口疝。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保持腹部伤口清洁干燥，术后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天拆线。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一般无须复诊，但出现腹痛、腹胀、呕吐及几天不排便时，应及早到医院就诊。 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阑尾周围脓肿者，出院时告知病人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个月后再次住院行阑尾切除术。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7" name="矩形: 圆角 66"/>
          <p:cNvSpPr/>
          <p:nvPr/>
        </p:nvSpPr>
        <p:spPr>
          <a:xfrm>
            <a:off x="1527544" y="1267746"/>
            <a:ext cx="9080205" cy="5071730"/>
          </a:xfrm>
          <a:prstGeom prst="roundRect">
            <a:avLst/>
          </a:prstGeom>
          <a:noFill/>
          <a:ln w="76200">
            <a:solidFill>
              <a:srgbClr val="16ABA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25039" r="9891" b="12945"/>
          <a:stretch>
            <a:fillRect/>
          </a:stretch>
        </p:blipFill>
        <p:spPr>
          <a:xfrm>
            <a:off x="8685057" y="628313"/>
            <a:ext cx="3114973" cy="254197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66" grpId="0"/>
      <p:bldP spid="67" grpId="0" animBg="1"/>
    </p:bldLst>
  </p:timing>
</p:sld>
</file>

<file path=ppt/tags/tag1.xml><?xml version="1.0" encoding="utf-8"?>
<p:tagLst xmlns:p="http://schemas.openxmlformats.org/presentationml/2006/main">
  <p:tag name="ISLIDE.DIAGRAM" val="4fa1beeb-2c3c-429c-8c7c-19408bb784df"/>
</p:tagLst>
</file>

<file path=ppt/tags/tag2.xml><?xml version="1.0" encoding="utf-8"?>
<p:tagLst xmlns:p="http://schemas.openxmlformats.org/presentationml/2006/main">
  <p:tag name="ISLIDE.DIAGRAM" val="2bfc4976-6e52-4a80-ad58-1f98eccebb4d"/>
</p:tagLst>
</file>

<file path=ppt/tags/tag3.xml><?xml version="1.0" encoding="utf-8"?>
<p:tagLst xmlns:p="http://schemas.openxmlformats.org/presentationml/2006/main">
  <p:tag name="ISLIDE.DIAGRAM" val="7017cfed-b063-4a2f-aab6-68688076e4ba"/>
</p:tagLst>
</file>

<file path=ppt/tags/tag4.xml><?xml version="1.0" encoding="utf-8"?>
<p:tagLst xmlns:p="http://schemas.openxmlformats.org/presentationml/2006/main">
  <p:tag name="ISLIDE.DIAGRAM" val="ff046462-8c9a-41de-be9b-b891edde3d06"/>
</p:tagLst>
</file>

<file path=ppt/tags/tag5.xml><?xml version="1.0" encoding="utf-8"?>
<p:tagLst xmlns:p="http://schemas.openxmlformats.org/presentationml/2006/main">
  <p:tag name="ISPRING_PRESENTATION_TITLE" val="简约销售部述职报告PPT模板"/>
  <p:tag name="commondata" val="eyJoZGlkIjoiYTQ3YTc2YjBlNWRhYjQ0NTA0MDBkN2E0YWM4YTZjZGMifQ=="/>
</p:tagLst>
</file>

<file path=ppt/theme/theme1.xml><?xml version="1.0" encoding="utf-8"?>
<a:theme xmlns:a="http://schemas.openxmlformats.org/drawingml/2006/main" name="office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BA8"/>
      </a:accent1>
      <a:accent2>
        <a:srgbClr val="129692"/>
      </a:accent2>
      <a:accent3>
        <a:srgbClr val="16ABA8"/>
      </a:accent3>
      <a:accent4>
        <a:srgbClr val="129692"/>
      </a:accent4>
      <a:accent5>
        <a:srgbClr val="16ABA8"/>
      </a:accent5>
      <a:accent6>
        <a:srgbClr val="129692"/>
      </a:accent6>
      <a:hlink>
        <a:srgbClr val="0563C1"/>
      </a:hlink>
      <a:folHlink>
        <a:srgbClr val="954F72"/>
      </a:folHlink>
    </a:clrScheme>
    <a:fontScheme name="vmqw3orn">
      <a:majorFont>
        <a:latin typeface="Arial"/>
        <a:ea typeface="方正黑体_GBK"/>
        <a:cs typeface=""/>
      </a:majorFont>
      <a:minorFont>
        <a:latin typeface="Arial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ABA8"/>
      </a:accent1>
      <a:accent2>
        <a:srgbClr val="129692"/>
      </a:accent2>
      <a:accent3>
        <a:srgbClr val="16ABA8"/>
      </a:accent3>
      <a:accent4>
        <a:srgbClr val="129692"/>
      </a:accent4>
      <a:accent5>
        <a:srgbClr val="16ABA8"/>
      </a:accent5>
      <a:accent6>
        <a:srgbClr val="129692"/>
      </a:accent6>
      <a:hlink>
        <a:srgbClr val="0563C1"/>
      </a:hlink>
      <a:folHlink>
        <a:srgbClr val="954F72"/>
      </a:folHlink>
    </a:clrScheme>
    <a:fontScheme name="vmqw3orn">
      <a:majorFont>
        <a:latin typeface="Arial"/>
        <a:ea typeface="方正黑体_GBK"/>
        <a:cs typeface=""/>
      </a:majorFont>
      <a:minorFont>
        <a:latin typeface="Arial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6ABA8"/>
    </a:accent1>
    <a:accent2>
      <a:srgbClr val="129692"/>
    </a:accent2>
    <a:accent3>
      <a:srgbClr val="16ABA8"/>
    </a:accent3>
    <a:accent4>
      <a:srgbClr val="129692"/>
    </a:accent4>
    <a:accent5>
      <a:srgbClr val="16ABA8"/>
    </a:accent5>
    <a:accent6>
      <a:srgbClr val="129692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4241</Words>
  <Application>WPS 演示</Application>
  <PresentationFormat>宽屏</PresentationFormat>
  <Paragraphs>323</Paragraphs>
  <Slides>24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造字工房言宋（非商用）常规体</vt:lpstr>
      <vt:lpstr>华文中宋</vt:lpstr>
      <vt:lpstr>微软雅黑 Light</vt:lpstr>
      <vt:lpstr>Calibri</vt:lpstr>
      <vt:lpstr>华文仿宋</vt:lpstr>
      <vt:lpstr>微软雅黑</vt:lpstr>
      <vt:lpstr>Arial Unicode MS</vt:lpstr>
      <vt:lpstr>方正黑体_GBK</vt:lpstr>
      <vt:lpstr>等线</vt:lpstr>
      <vt:lpstr>Meiryo</vt:lpstr>
      <vt:lpstr>Yu Gothic UI</vt:lpstr>
      <vt:lpstr>Arial Narrow</vt:lpstr>
      <vt:lpstr>Calibri Light</vt:lpstr>
      <vt:lpstr>office主题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cp:lastModifiedBy>Years later</cp:lastModifiedBy>
  <cp:revision>65</cp:revision>
  <dcterms:created xsi:type="dcterms:W3CDTF">2017-11-29T08:21:00Z</dcterms:created>
  <dcterms:modified xsi:type="dcterms:W3CDTF">2024-06-26T12:46:29Z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372903F87EDC4CF88A16564C846990D5_13</vt:lpwstr>
  </property>
</Properties>
</file>