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6" r:id="rId4"/>
  </p:sldMasterIdLst>
  <p:notesMasterIdLst>
    <p:notesMasterId r:id="rId6"/>
  </p:notesMasterIdLst>
  <p:handoutMasterIdLst>
    <p:handoutMasterId r:id="rId27"/>
  </p:handoutMasterIdLst>
  <p:sldIdLst>
    <p:sldId id="281" r:id="rId5"/>
    <p:sldId id="258" r:id="rId7"/>
    <p:sldId id="282" r:id="rId8"/>
    <p:sldId id="257" r:id="rId9"/>
    <p:sldId id="259" r:id="rId10"/>
    <p:sldId id="261" r:id="rId11"/>
    <p:sldId id="288" r:id="rId12"/>
    <p:sldId id="264" r:id="rId13"/>
    <p:sldId id="265" r:id="rId14"/>
    <p:sldId id="266" r:id="rId15"/>
    <p:sldId id="267" r:id="rId16"/>
    <p:sldId id="289" r:id="rId17"/>
    <p:sldId id="269" r:id="rId18"/>
    <p:sldId id="270" r:id="rId19"/>
    <p:sldId id="271" r:id="rId20"/>
    <p:sldId id="290" r:id="rId21"/>
    <p:sldId id="274" r:id="rId22"/>
    <p:sldId id="275" r:id="rId23"/>
    <p:sldId id="278" r:id="rId24"/>
    <p:sldId id="291" r:id="rId25"/>
    <p:sldId id="302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8B1B"/>
    <a:srgbClr val="D8B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01588-2852-48F0-87D0-25FFC1F10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DF97-13F7-423A-9FF0-07824F1AE9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C114-B122-42CF-BECA-491C52D33F2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31388" y="5151356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31388" y="5402758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31388" y="5151356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31388" y="5402758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DF97-13F7-423A-9FF0-07824F1AE9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C114-B122-42CF-BECA-491C52D33F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层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0" y="3883878"/>
            <a:ext cx="5256520" cy="31119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981" y="1699971"/>
            <a:ext cx="3859520" cy="5149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079" y="-270439"/>
            <a:ext cx="12190992" cy="68574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6743702" y="1742511"/>
            <a:ext cx="1333500" cy="5139634"/>
          </a:xfrm>
        </p:spPr>
        <p:txBody>
          <a:bodyPr vert="wordArtVert" anchor="ctr" anchorCtr="0">
            <a:noAutofit/>
          </a:bodyPr>
          <a:lstStyle/>
          <a:p>
            <a:r>
              <a:rPr lang="zh-CN" altLang="en-US" sz="3200" spc="-300" dirty="0"/>
              <a:t>重阳节</a:t>
            </a:r>
            <a:br>
              <a:rPr lang="en-US" altLang="zh-CN" sz="3200" spc="-300" dirty="0"/>
            </a:br>
            <a:r>
              <a:rPr lang="en-US" altLang="zh-CN" sz="3200" spc="-300" dirty="0"/>
              <a:t>PPT</a:t>
            </a:r>
            <a:r>
              <a:rPr lang="zh-CN" altLang="en-US" sz="3200" spc="-300" dirty="0"/>
              <a:t>模板</a:t>
            </a:r>
            <a:endParaRPr lang="zh-CN" altLang="en-US" sz="3200" spc="-300" dirty="0"/>
          </a:p>
        </p:txBody>
      </p:sp>
      <p:sp>
        <p:nvSpPr>
          <p:cNvPr id="19" name="竖排文字占位符 18"/>
          <p:cNvSpPr>
            <a:spLocks noGrp="1"/>
          </p:cNvSpPr>
          <p:nvPr>
            <p:ph type="body" orient="vert" sz="quarter" idx="4294967295"/>
          </p:nvPr>
        </p:nvSpPr>
        <p:spPr>
          <a:xfrm>
            <a:off x="8253803" y="2584308"/>
            <a:ext cx="459618" cy="3647198"/>
          </a:xfrm>
        </p:spPr>
        <p:txBody>
          <a:bodyPr>
            <a:normAutofit/>
          </a:bodyPr>
          <a:lstStyle/>
          <a:p>
            <a:r>
              <a:rPr lang="zh-CN" altLang="en-US" dirty="0"/>
              <a:t>九月初九   登高望远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974"/>
            <a:ext cx="1409237" cy="17439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040" y="1236362"/>
            <a:ext cx="965079" cy="558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02515" flipH="1">
            <a:off x="8953350" y="1182944"/>
            <a:ext cx="1730626" cy="57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4288" y="1814264"/>
            <a:ext cx="1039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吃重阳糕</a:t>
            </a:r>
            <a:endParaRPr lang="zh-CN" altLang="en-US" sz="44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2163" l="0" r="99778">
                        <a14:foregroundMark x1="83111" y1="27900" x2="94222" y2="32602"/>
                        <a14:foregroundMark x1="93111" y1="40125" x2="71556" y2="87147"/>
                        <a14:foregroundMark x1="85778" y1="27586" x2="95556" y2="31348"/>
                        <a14:backgroundMark x1="34889" y1="82445" x2="49556" y2="86207"/>
                        <a14:backgroundMark x1="94444" y1="42633" x2="73556" y2="90596"/>
                        <a14:backgroundMark x1="90222" y1="47649" x2="96444" y2="40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24" y="4838428"/>
            <a:ext cx="2889850" cy="20485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41500" y="1974076"/>
            <a:ext cx="8778240" cy="2849880"/>
            <a:chOff x="2895600" y="2255520"/>
            <a:chExt cx="8778240" cy="2849880"/>
          </a:xfrm>
        </p:grpSpPr>
        <p:sp>
          <p:nvSpPr>
            <p:cNvPr id="10" name="矩形 9"/>
            <p:cNvSpPr/>
            <p:nvPr/>
          </p:nvSpPr>
          <p:spPr>
            <a:xfrm>
              <a:off x="3287004" y="2403485"/>
              <a:ext cx="7995432" cy="24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重阳糕又称花糕、菊糕、五色糕，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制无定法，较为随意。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九月九日天明时，以片糕搭儿女头额，口中念念有词，祝愿子女百事俱高，乃古人九月作糕的本意。讲究的重阳糕要作成九层，像座宝塔，上面还作成两只小羊，以符合重阳（羊）之义。有的还在重阳糕上插一小红纸旗，并点蜡烛灯。这大概是用“点灯”、“吃糕”代替“登高”的意思，用小红纸旗代替茱萸。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当今的重阳糕，仍无固定品种，各地在重阳节吃的松软糕类都称之为重阳糕。</a:t>
              </a: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895600" y="2255520"/>
              <a:ext cx="8778240" cy="2849880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67578" y="2318144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赏菊</a:t>
            </a:r>
            <a:endParaRPr lang="zh-CN" altLang="en-US" sz="44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6829" y="3087584"/>
            <a:ext cx="4895471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重阳日，历来就有赏菊花的风俗，所以古来又称菊花节。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农历九月俗称菊月，节日举办菊花大会，倾城的人潮赴会赏菊。从三国魏晋以来，重阳聚会饮酒、赏菊赋诗已成时尚。在中国古俗中，菊花象征长寿。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926080" y="2831811"/>
            <a:ext cx="420749" cy="13388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8864" r="44168" b="16591"/>
          <a:stretch>
            <a:fillRect/>
          </a:stretch>
        </p:blipFill>
        <p:spPr>
          <a:xfrm>
            <a:off x="1009285" y="2318144"/>
            <a:ext cx="1975722" cy="1875649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22" y="1188721"/>
            <a:ext cx="4125538" cy="583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 dirty="0"/>
              <a:t>神话传说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  <a:endParaRPr lang="en-US" altLang="zh-CN" dirty="0"/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047919" y="1726144"/>
            <a:ext cx="4238273" cy="36442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85714" y="2281624"/>
            <a:ext cx="4238273" cy="36442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87" b="39550" l="9963" r="89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5" t="18910" r="24845" b="61452"/>
          <a:stretch>
            <a:fillRect/>
          </a:stretch>
        </p:blipFill>
        <p:spPr>
          <a:xfrm>
            <a:off x="9258299" y="1047184"/>
            <a:ext cx="1813561" cy="12344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19769" y="3097844"/>
            <a:ext cx="3918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相传在东汉时期，汝河有个瘟魔，只要它一出现，家家就有人病倒，天天有人丧命，这一带的百姓受尽了瘟魔的蹂躏。一场瘟疫夺走了青年桓景的父母，他自己也因病差点毕命。病愈之后，他辞别了心爱的妻子和父老乡亲，决心出去访仙学艺，为民除掉瘟魔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7919" y="2513612"/>
            <a:ext cx="42221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桓景四处访师寻道，终于打听到在东方有一座最古老的山，山上有一个法力无边的仙长，桓景不畏艰险和路途的遥远在仙鹤指引下，终于找到了那个有着神奇法力的仙长，仙长为他的精神所感动，收留了桓景，教给他降妖剑术，还赠他一把降妖宝剑。桓景废寝忘食苦练，终于练出了一身非凡的武艺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7154" y="2513069"/>
            <a:ext cx="69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6653" y="1928837"/>
            <a:ext cx="69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87" b="39550" l="9963" r="89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5" t="18910" r="24845" b="61452"/>
          <a:stretch>
            <a:fillRect/>
          </a:stretch>
        </p:blipFill>
        <p:spPr>
          <a:xfrm>
            <a:off x="4524258" y="5337926"/>
            <a:ext cx="1813561" cy="12344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0" grpId="0"/>
      <p:bldP spid="12" grpId="0"/>
      <p:bldP spid="16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79143" y="2327786"/>
            <a:ext cx="90973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这一天仙长把桓景叫到跟前说：“明天是九月初九，瘟魔又要出来作恶，你本领已经学成，应该回去为民除害了”。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仙长送给他一包茱萸叶，一盅菊花酒，并且密授辟邪用法，让他骑着仙鹤赶回家去。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827815" y="3949700"/>
            <a:ext cx="2848082" cy="2523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3793" y="2414035"/>
            <a:ext cx="1021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桓景回到家乡，在九月初九的早晨，按仙长的叮嘱把乡亲们领到了附近的一座山上，发给每人一片茱萸叶，一盅菊花酒，做好了降魔的准备。中午时分，随着几声怪叫，瘟魔冲出汝河，但是瘟魔刚扑到山下，突然闻到阵阵茱萸奇香和菊花酒气，便戛然止步，脸色突变，这时桓景手持降妖宝剑追下山来，几个回合就把温魔刺死剑下，从此九月初九登高避疫的风俗年复一年地流传下来。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48177" b="39184"/>
          <a:stretch>
            <a:fillRect/>
          </a:stretch>
        </p:blipFill>
        <p:spPr>
          <a:xfrm>
            <a:off x="10270213" y="687659"/>
            <a:ext cx="1508760" cy="20019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16931" y="4444390"/>
            <a:ext cx="1044515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后来人们就把重阳节登高的风俗看作是免灾避祸的活动。 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 dirty="0"/>
              <a:t>著名诗词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  <a:endParaRPr lang="en-US" altLang="zh-CN" dirty="0"/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36111" r="61198" b="48610"/>
          <a:stretch>
            <a:fillRect/>
          </a:stretch>
        </p:blipFill>
        <p:spPr>
          <a:xfrm>
            <a:off x="4990639" y="662488"/>
            <a:ext cx="1381551" cy="7123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07130" y="2647802"/>
            <a:ext cx="432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卢照邻</a:t>
            </a:r>
            <a:endParaRPr lang="zh-CN" altLang="en-US" sz="28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61745" y="2386192"/>
            <a:ext cx="7045096" cy="1951731"/>
            <a:chOff x="3350342" y="2543652"/>
            <a:chExt cx="7045096" cy="1951731"/>
          </a:xfrm>
        </p:grpSpPr>
        <p:sp>
          <p:nvSpPr>
            <p:cNvPr id="17" name="矩形 16"/>
            <p:cNvSpPr/>
            <p:nvPr/>
          </p:nvSpPr>
          <p:spPr>
            <a:xfrm>
              <a:off x="3352902" y="2543652"/>
              <a:ext cx="32754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九月九日眺山川，</a:t>
              </a:r>
              <a:endPara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40756" y="2543652"/>
              <a:ext cx="31546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归心归望积风烟。</a:t>
              </a:r>
              <a:endPara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50342" y="3972163"/>
              <a:ext cx="3151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他乡共酌金花酒，</a:t>
              </a:r>
              <a:endPara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40756" y="3972163"/>
              <a:ext cx="31546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万里同悲鸿雁天。</a:t>
              </a:r>
              <a:endPara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48177" b="39184"/>
          <a:stretch>
            <a:fillRect/>
          </a:stretch>
        </p:blipFill>
        <p:spPr>
          <a:xfrm>
            <a:off x="10368915" y="384211"/>
            <a:ext cx="1508760" cy="20019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83800" y="1721794"/>
            <a:ext cx="923330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九月九日玄武山旅眺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21639" y="2074961"/>
            <a:ext cx="4441751" cy="3269808"/>
            <a:chOff x="987429" y="2155632"/>
            <a:chExt cx="4441751" cy="3269808"/>
          </a:xfrm>
        </p:grpSpPr>
        <p:sp>
          <p:nvSpPr>
            <p:cNvPr id="11" name="任意多边形 10"/>
            <p:cNvSpPr/>
            <p:nvPr/>
          </p:nvSpPr>
          <p:spPr>
            <a:xfrm>
              <a:off x="987429" y="2155632"/>
              <a:ext cx="4441751" cy="3269808"/>
            </a:xfrm>
            <a:custGeom>
              <a:avLst/>
              <a:gdLst>
                <a:gd name="connsiteX0" fmla="*/ 1359530 w 4127640"/>
                <a:gd name="connsiteY0" fmla="*/ 23688 h 3038350"/>
                <a:gd name="connsiteX1" fmla="*/ 109850 w 4127640"/>
                <a:gd name="connsiteY1" fmla="*/ 724728 h 3038350"/>
                <a:gd name="connsiteX2" fmla="*/ 399410 w 4127640"/>
                <a:gd name="connsiteY2" fmla="*/ 2446848 h 3038350"/>
                <a:gd name="connsiteX3" fmla="*/ 3081650 w 4127640"/>
                <a:gd name="connsiteY3" fmla="*/ 2919288 h 3038350"/>
                <a:gd name="connsiteX4" fmla="*/ 4057010 w 4127640"/>
                <a:gd name="connsiteY4" fmla="*/ 435168 h 3038350"/>
                <a:gd name="connsiteX5" fmla="*/ 1359530 w 4127640"/>
                <a:gd name="connsiteY5" fmla="*/ 23688 h 3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640" h="3038350">
                  <a:moveTo>
                    <a:pt x="1359530" y="23688"/>
                  </a:moveTo>
                  <a:cubicBezTo>
                    <a:pt x="701670" y="71948"/>
                    <a:pt x="269870" y="320868"/>
                    <a:pt x="109850" y="724728"/>
                  </a:cubicBezTo>
                  <a:cubicBezTo>
                    <a:pt x="-50170" y="1128588"/>
                    <a:pt x="-95890" y="2081088"/>
                    <a:pt x="399410" y="2446848"/>
                  </a:cubicBezTo>
                  <a:cubicBezTo>
                    <a:pt x="894710" y="2812608"/>
                    <a:pt x="2472050" y="3254568"/>
                    <a:pt x="3081650" y="2919288"/>
                  </a:cubicBezTo>
                  <a:cubicBezTo>
                    <a:pt x="3691250" y="2584008"/>
                    <a:pt x="4346570" y="915228"/>
                    <a:pt x="4057010" y="435168"/>
                  </a:cubicBezTo>
                  <a:cubicBezTo>
                    <a:pt x="3767450" y="-44892"/>
                    <a:pt x="2017390" y="-24572"/>
                    <a:pt x="1359530" y="236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46392" y="246709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九月九日忆山东兄弟</a:t>
              </a:r>
              <a:endParaRPr lang="zh-CN" altLang="en-US" sz="24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6698" y="3328871"/>
              <a:ext cx="40032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独在异乡为异客，每逢佳节倍思亲。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遥知兄弟登高处，遍插茱萸少一人。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2063" y="2959539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王维</a:t>
              </a:r>
              <a:endParaRPr lang="zh-CN" altLang="en-US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09349" y="2074961"/>
            <a:ext cx="4629967" cy="3269808"/>
            <a:chOff x="987429" y="2155632"/>
            <a:chExt cx="4441751" cy="3269808"/>
          </a:xfrm>
          <a:noFill/>
        </p:grpSpPr>
        <p:sp>
          <p:nvSpPr>
            <p:cNvPr id="18" name="任意多边形 17"/>
            <p:cNvSpPr/>
            <p:nvPr/>
          </p:nvSpPr>
          <p:spPr>
            <a:xfrm>
              <a:off x="987429" y="2155632"/>
              <a:ext cx="4441751" cy="3269808"/>
            </a:xfrm>
            <a:custGeom>
              <a:avLst/>
              <a:gdLst>
                <a:gd name="connsiteX0" fmla="*/ 1359530 w 4127640"/>
                <a:gd name="connsiteY0" fmla="*/ 23688 h 3038350"/>
                <a:gd name="connsiteX1" fmla="*/ 109850 w 4127640"/>
                <a:gd name="connsiteY1" fmla="*/ 724728 h 3038350"/>
                <a:gd name="connsiteX2" fmla="*/ 399410 w 4127640"/>
                <a:gd name="connsiteY2" fmla="*/ 2446848 h 3038350"/>
                <a:gd name="connsiteX3" fmla="*/ 3081650 w 4127640"/>
                <a:gd name="connsiteY3" fmla="*/ 2919288 h 3038350"/>
                <a:gd name="connsiteX4" fmla="*/ 4057010 w 4127640"/>
                <a:gd name="connsiteY4" fmla="*/ 435168 h 3038350"/>
                <a:gd name="connsiteX5" fmla="*/ 1359530 w 4127640"/>
                <a:gd name="connsiteY5" fmla="*/ 23688 h 3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640" h="3038350">
                  <a:moveTo>
                    <a:pt x="1359530" y="23688"/>
                  </a:moveTo>
                  <a:cubicBezTo>
                    <a:pt x="701670" y="71948"/>
                    <a:pt x="269870" y="320868"/>
                    <a:pt x="109850" y="724728"/>
                  </a:cubicBezTo>
                  <a:cubicBezTo>
                    <a:pt x="-50170" y="1128588"/>
                    <a:pt x="-95890" y="2081088"/>
                    <a:pt x="399410" y="2446848"/>
                  </a:cubicBezTo>
                  <a:cubicBezTo>
                    <a:pt x="894710" y="2812608"/>
                    <a:pt x="2472050" y="3254568"/>
                    <a:pt x="3081650" y="2919288"/>
                  </a:cubicBezTo>
                  <a:cubicBezTo>
                    <a:pt x="3691250" y="2584008"/>
                    <a:pt x="4346570" y="915228"/>
                    <a:pt x="4057010" y="435168"/>
                  </a:cubicBezTo>
                  <a:cubicBezTo>
                    <a:pt x="3767450" y="-44892"/>
                    <a:pt x="2017390" y="-24572"/>
                    <a:pt x="1359530" y="236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2063" y="2298655"/>
              <a:ext cx="76768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登高</a:t>
              </a:r>
              <a:endParaRPr lang="zh-CN" altLang="en-US" sz="24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76783" y="3060460"/>
              <a:ext cx="4003210" cy="17543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风急天高猿啸哀， 渚清沙白鸟飞回。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无边落木萧萧下， 不尽长江滚滚来。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万里悲秋常作客，百年多病独登台。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艰难苦恨繁霜鬓， 潦倒新停浊酒杯。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94943" y="2792941"/>
              <a:ext cx="79248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杜甫</a:t>
              </a:r>
              <a:endParaRPr lang="zh-CN" altLang="en-US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3000" y="1524000"/>
            <a:ext cx="10363200" cy="431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2590" y="2456416"/>
            <a:ext cx="9509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敬老是中华民族的传统美德，做为后辈的我们更应该尊敬老人和爱护老人，同时希望这种美德传承下去。随着社会的发展，老龄化程度越来越严重，年轻人外出就学或工作的情况也越来越多，导致越来越多的年轻人与父母不在同一个城市，越来越多的老人独居，只能每天守候在电话机旁，等待子女的一声问候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操劳了一生的父母在晚年应当有一个幸福安康的晚年，对于他们来讲，幸福安康的晚年除了物质方面，儿女在精神方面的关爱也相当重要。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对于父母老人来讲，只要子女平安、健康就能满足，所以他们可以忍受独居做“空巢”老人。但是作为子女，在每年那么多的节日中，不仅要记住一个老人节，更要在平时多多关心老人。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2640" y="1869522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写在后面</a:t>
            </a:r>
            <a:endParaRPr lang="zh-CN" altLang="en-US" sz="28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0" y="-1726682"/>
            <a:ext cx="6437616" cy="8588539"/>
          </a:xfrm>
          <a:prstGeom prst="rect">
            <a:avLst/>
          </a:prstGeom>
        </p:spPr>
      </p:pic>
      <p:pic>
        <p:nvPicPr>
          <p:cNvPr id="33" name="图片 32" descr="图层 0 拷贝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26" y="2994370"/>
            <a:ext cx="1579880" cy="6134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12562" y="2702838"/>
            <a:ext cx="3467616" cy="1169551"/>
            <a:chOff x="4781847" y="670560"/>
            <a:chExt cx="3467616" cy="1169551"/>
          </a:xfrm>
        </p:grpSpPr>
        <p:sp>
          <p:nvSpPr>
            <p:cNvPr id="4" name="文本框 3"/>
            <p:cNvSpPr txBox="1"/>
            <p:nvPr/>
          </p:nvSpPr>
          <p:spPr>
            <a:xfrm>
              <a:off x="5547360" y="670560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目录</a:t>
              </a:r>
              <a:endParaRPr lang="zh-CN" altLang="en-US" sz="4800" dirty="0"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81847" y="1501557"/>
              <a:ext cx="3467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青山远近带皇州，霁景重阳上北楼。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81666" y="859472"/>
            <a:ext cx="3118375" cy="1059180"/>
            <a:chOff x="2080260" y="2186940"/>
            <a:chExt cx="3118375" cy="1059180"/>
          </a:xfrm>
        </p:grpSpPr>
        <p:grpSp>
          <p:nvGrpSpPr>
            <p:cNvPr id="11" name="组合 10"/>
            <p:cNvGrpSpPr/>
            <p:nvPr/>
          </p:nvGrpSpPr>
          <p:grpSpPr>
            <a:xfrm>
              <a:off x="2080260" y="2186940"/>
              <a:ext cx="1059180" cy="1059180"/>
              <a:chOff x="2080260" y="2186940"/>
              <a:chExt cx="1059180" cy="105918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</p:spPr>
          </p:pic>
          <p:sp>
            <p:nvSpPr>
              <p:cNvPr id="10" name="椭圆 9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solidFill>
                  <a:srgbClr val="D8B7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105447" y="2472988"/>
              <a:ext cx="2093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节日起源</a:t>
              </a:r>
              <a:endPara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81666" y="2281540"/>
            <a:ext cx="3118375" cy="1059180"/>
            <a:chOff x="6964680" y="2217420"/>
            <a:chExt cx="3118375" cy="1059180"/>
          </a:xfrm>
        </p:grpSpPr>
        <p:grpSp>
          <p:nvGrpSpPr>
            <p:cNvPr id="15" name="组合 14"/>
            <p:cNvGrpSpPr/>
            <p:nvPr/>
          </p:nvGrpSpPr>
          <p:grpSpPr>
            <a:xfrm>
              <a:off x="6964680" y="2217420"/>
              <a:ext cx="1059180" cy="1059180"/>
              <a:chOff x="2080260" y="2186940"/>
              <a:chExt cx="1059180" cy="105918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椭圆 17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989867" y="2503468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民间习俗</a:t>
              </a:r>
              <a:endPara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7018354" y="2298619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81666" y="4878464"/>
            <a:ext cx="3118375" cy="1059180"/>
            <a:chOff x="6964680" y="4069497"/>
            <a:chExt cx="3118375" cy="1059180"/>
          </a:xfrm>
        </p:grpSpPr>
        <p:grpSp>
          <p:nvGrpSpPr>
            <p:cNvPr id="25" name="组合 24"/>
            <p:cNvGrpSpPr/>
            <p:nvPr/>
          </p:nvGrpSpPr>
          <p:grpSpPr>
            <a:xfrm>
              <a:off x="6964680" y="4069497"/>
              <a:ext cx="1059180" cy="1059180"/>
              <a:chOff x="2080260" y="2186940"/>
              <a:chExt cx="1059180" cy="105918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椭圆 27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989867" y="4355545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著名诗词</a:t>
              </a:r>
              <a:endPara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018354" y="4138077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81666" y="3580002"/>
            <a:ext cx="3118375" cy="1059180"/>
            <a:chOff x="2326974" y="4069497"/>
            <a:chExt cx="3118375" cy="105918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26974" y="4069497"/>
              <a:ext cx="988881" cy="1059180"/>
              <a:chOff x="2080260" y="2186940"/>
              <a:chExt cx="988881" cy="105918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7"/>
              <a:stretch>
                <a:fillRect/>
              </a:stretch>
            </p:blipFill>
            <p:spPr>
              <a:xfrm>
                <a:off x="2080260" y="2186940"/>
                <a:ext cx="988881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" name="椭圆 22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352161" y="4355545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神话传说</a:t>
              </a:r>
              <a:endParaRPr lang="zh-CN" altLang="en-US" sz="32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401121" y="4129489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 descr="图层 7 拷贝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326" y="630554"/>
            <a:ext cx="1154430" cy="45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层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0" y="3883878"/>
            <a:ext cx="5256520" cy="31119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981" y="1699971"/>
            <a:ext cx="3859520" cy="5149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079" y="-270439"/>
            <a:ext cx="12190992" cy="68574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6743702" y="1742511"/>
            <a:ext cx="1333500" cy="5139634"/>
          </a:xfrm>
        </p:spPr>
        <p:txBody>
          <a:bodyPr vert="wordArtVert" anchor="ctr" anchorCtr="0">
            <a:noAutofit/>
          </a:bodyPr>
          <a:lstStyle/>
          <a:p>
            <a:r>
              <a:rPr lang="zh-CN" altLang="en-US" sz="3200" spc="-300" dirty="0"/>
              <a:t>重阳节</a:t>
            </a:r>
            <a:br>
              <a:rPr lang="en-US" altLang="zh-CN" sz="3200" spc="-300" dirty="0"/>
            </a:br>
            <a:r>
              <a:rPr lang="en-US" altLang="zh-CN" sz="3200" spc="-300" dirty="0"/>
              <a:t>PPT</a:t>
            </a:r>
            <a:r>
              <a:rPr lang="zh-CN" altLang="en-US" sz="3200" spc="-300" dirty="0"/>
              <a:t>模板</a:t>
            </a:r>
            <a:endParaRPr lang="zh-CN" altLang="en-US" sz="3200" spc="-3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974"/>
            <a:ext cx="1409237" cy="17439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040" y="1236362"/>
            <a:ext cx="965079" cy="558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02515" flipH="1">
            <a:off x="8953350" y="1182944"/>
            <a:ext cx="1730626" cy="57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 dirty="0"/>
              <a:t>节日起源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  <a:endParaRPr lang="en-US" altLang="zh-CN" dirty="0"/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pc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066800" y="472440"/>
            <a:ext cx="10363200" cy="5913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8000" y="2067088"/>
            <a:ext cx="781812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“重阳”也叫“重九”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，因为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易经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中把“九”定为阳数，九月九日，两九相重，故谓之“重阳”，两阳相重为吉祥之日。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 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重阳的源头，可追溯到先秦之前；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吕氏春秋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之中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季秋纪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载：“（九月）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62" y="642924"/>
            <a:ext cx="4523578" cy="640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53440" y="778774"/>
            <a:ext cx="10035540" cy="4644122"/>
            <a:chOff x="899160" y="674639"/>
            <a:chExt cx="10035540" cy="4644122"/>
          </a:xfrm>
          <a:noFill/>
        </p:grpSpPr>
        <p:sp>
          <p:nvSpPr>
            <p:cNvPr id="8" name="圆角矩形 7"/>
            <p:cNvSpPr/>
            <p:nvPr/>
          </p:nvSpPr>
          <p:spPr>
            <a:xfrm>
              <a:off x="899160" y="674639"/>
              <a:ext cx="10035540" cy="4644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285142" y="1993923"/>
              <a:ext cx="7216152" cy="30008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汉代，</a:t>
              </a:r>
              <a:r>
                <a:rPr lang="en-US" altLang="zh-CN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西京杂记</a:t>
              </a:r>
              <a:r>
                <a:rPr lang="en-US" altLang="zh-CN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中记西汉时的宫人贾佩兰称：“九月九日，佩茱萸，食蓬饵，饮菊花酒，云令人长寿。”相传自此时起，有了重阳节求寿之俗。这是受古代巫师（后为道士）追求长生，采集药物服用的影响。同时还有大型饮宴活动，是由先秦时庆丰收之宴饮发展而来的。</a:t>
              </a:r>
              <a:r>
                <a:rPr lang="en-US" altLang="zh-CN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荆楚岁时记</a:t>
              </a:r>
              <a:r>
                <a:rPr lang="en-US" altLang="zh-CN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b="0" i="0" dirty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云：“九月九日，四民并籍野饮宴。”隋杜公瞻注云：“九月九日宴会，未知起于何代，然自驻至宋未改。”求长寿及饮宴，构成了重阳节的基础。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2802232" y="4737419"/>
            <a:ext cx="4992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082638" y="1832697"/>
            <a:ext cx="4363154" cy="532045"/>
            <a:chOff x="1348740" y="3360420"/>
            <a:chExt cx="4363154" cy="5320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93334" y="3372526"/>
              <a:ext cx="3718560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清代，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明代的风俗依旧盛行。</a:t>
              </a: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27232" y="2715894"/>
            <a:ext cx="9040426" cy="532045"/>
            <a:chOff x="1348740" y="3360420"/>
            <a:chExt cx="9040426" cy="5320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993334" y="3372526"/>
              <a:ext cx="83958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1989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年，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中国政府将农历九月初九定为“老人节”、“敬老节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71826" y="3599092"/>
            <a:ext cx="9040426" cy="932679"/>
            <a:chOff x="1348740" y="3360420"/>
            <a:chExt cx="9040426" cy="93267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993334" y="3372526"/>
              <a:ext cx="8395832" cy="9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2012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12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28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日，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中国全国人大常委会表决通过新修改的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老年人权益保障法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。法律明确，每年农历九月初九为老年节。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37295" y="2555525"/>
            <a:ext cx="2903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28070" y="3424205"/>
            <a:ext cx="6655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624"/>
            <a:ext cx="4021588" cy="33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 dirty="0"/>
              <a:t>民间习俗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  <a:endParaRPr lang="en-US" altLang="zh-CN" dirty="0"/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22758" y="1341088"/>
            <a:ext cx="10042420" cy="4572435"/>
          </a:xfrm>
          <a:custGeom>
            <a:avLst/>
            <a:gdLst>
              <a:gd name="connsiteX0" fmla="*/ 809802 w 10042420"/>
              <a:gd name="connsiteY0" fmla="*/ 365792 h 4572435"/>
              <a:gd name="connsiteX1" fmla="*/ 428802 w 10042420"/>
              <a:gd name="connsiteY1" fmla="*/ 2301272 h 4572435"/>
              <a:gd name="connsiteX2" fmla="*/ 489762 w 10042420"/>
              <a:gd name="connsiteY2" fmla="*/ 3947192 h 4572435"/>
              <a:gd name="connsiteX3" fmla="*/ 6646722 w 10042420"/>
              <a:gd name="connsiteY3" fmla="*/ 4541552 h 4572435"/>
              <a:gd name="connsiteX4" fmla="*/ 9222282 w 10042420"/>
              <a:gd name="connsiteY4" fmla="*/ 4389152 h 4572435"/>
              <a:gd name="connsiteX5" fmla="*/ 9740442 w 10042420"/>
              <a:gd name="connsiteY5" fmla="*/ 3550952 h 4572435"/>
              <a:gd name="connsiteX6" fmla="*/ 9816642 w 10042420"/>
              <a:gd name="connsiteY6" fmla="*/ 594392 h 4572435"/>
              <a:gd name="connsiteX7" fmla="*/ 6722922 w 10042420"/>
              <a:gd name="connsiteY7" fmla="*/ 60992 h 4572435"/>
              <a:gd name="connsiteX8" fmla="*/ 2684322 w 10042420"/>
              <a:gd name="connsiteY8" fmla="*/ 30512 h 4572435"/>
              <a:gd name="connsiteX9" fmla="*/ 855522 w 10042420"/>
              <a:gd name="connsiteY9" fmla="*/ 30512 h 4572435"/>
              <a:gd name="connsiteX10" fmla="*/ 794562 w 10042420"/>
              <a:gd name="connsiteY10" fmla="*/ 426752 h 457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2420" h="4572435">
                <a:moveTo>
                  <a:pt x="809802" y="365792"/>
                </a:moveTo>
                <a:cubicBezTo>
                  <a:pt x="645972" y="1035082"/>
                  <a:pt x="482142" y="1704372"/>
                  <a:pt x="428802" y="2301272"/>
                </a:cubicBezTo>
                <a:cubicBezTo>
                  <a:pt x="375462" y="2898172"/>
                  <a:pt x="-546558" y="3573812"/>
                  <a:pt x="489762" y="3947192"/>
                </a:cubicBezTo>
                <a:cubicBezTo>
                  <a:pt x="1526082" y="4320572"/>
                  <a:pt x="5191302" y="4467892"/>
                  <a:pt x="6646722" y="4541552"/>
                </a:cubicBezTo>
                <a:cubicBezTo>
                  <a:pt x="8102142" y="4615212"/>
                  <a:pt x="8706662" y="4554252"/>
                  <a:pt x="9222282" y="4389152"/>
                </a:cubicBezTo>
                <a:cubicBezTo>
                  <a:pt x="9737902" y="4224052"/>
                  <a:pt x="9641382" y="4183412"/>
                  <a:pt x="9740442" y="3550952"/>
                </a:cubicBezTo>
                <a:cubicBezTo>
                  <a:pt x="9839502" y="2918492"/>
                  <a:pt x="10319562" y="1176052"/>
                  <a:pt x="9816642" y="594392"/>
                </a:cubicBezTo>
                <a:cubicBezTo>
                  <a:pt x="9313722" y="12732"/>
                  <a:pt x="7911642" y="154972"/>
                  <a:pt x="6722922" y="60992"/>
                </a:cubicBezTo>
                <a:cubicBezTo>
                  <a:pt x="5534202" y="-32988"/>
                  <a:pt x="2684322" y="30512"/>
                  <a:pt x="2684322" y="30512"/>
                </a:cubicBezTo>
                <a:cubicBezTo>
                  <a:pt x="1706422" y="25432"/>
                  <a:pt x="1170482" y="-35528"/>
                  <a:pt x="855522" y="30512"/>
                </a:cubicBezTo>
                <a:cubicBezTo>
                  <a:pt x="540562" y="96552"/>
                  <a:pt x="667562" y="261652"/>
                  <a:pt x="794562" y="42675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8913" y="135245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赏秋</a:t>
            </a:r>
            <a:endParaRPr lang="zh-CN" altLang="en-US" sz="40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46799" y="339172"/>
            <a:ext cx="2598879" cy="1001916"/>
            <a:chOff x="5021119" y="523517"/>
            <a:chExt cx="2598879" cy="1001916"/>
          </a:xfrm>
        </p:grpSpPr>
        <p:sp>
          <p:nvSpPr>
            <p:cNvPr id="7" name="文本框 6"/>
            <p:cNvSpPr txBox="1"/>
            <p:nvPr/>
          </p:nvSpPr>
          <p:spPr>
            <a:xfrm>
              <a:off x="5459661" y="523517"/>
              <a:ext cx="2160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民间习俗</a:t>
              </a:r>
              <a:endParaRPr lang="zh-CN" altLang="en-US" sz="3200" dirty="0">
                <a:solidFill>
                  <a:schemeClr val="bg1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6" t="36111" r="61198" b="48610"/>
            <a:stretch>
              <a:fillRect/>
            </a:stretch>
          </p:blipFill>
          <p:spPr>
            <a:xfrm>
              <a:off x="5021119" y="813071"/>
              <a:ext cx="1381551" cy="712362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150159" y="2162164"/>
            <a:ext cx="7193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重阳节是最好的赏秋时期，中国南方还有些山区村落保留了“晒秋”特色。去乡村赏民俗、看晒秋，已成为乡村旅游的一种时尚。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晒秋”是一种典型的农俗现象，具有极强的地域特色。在湖南、广西、安徽、江西等生活在山区的村民，由于地势复杂，村庄平地极少，只好利用房前屋后及自家窗台屋顶架晒、挂晒农作物，久而久之就演变成一种传统农俗现象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52" y="2908300"/>
            <a:ext cx="5485696" cy="394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0537"/>
            <a:ext cx="7786691" cy="64697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88863" y="1765818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登高</a:t>
            </a:r>
            <a:endParaRPr lang="zh-CN" altLang="en-US" sz="5400" dirty="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6674" y="2973611"/>
            <a:ext cx="603814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重阳节首先有登高的习俗。金秋九月，天高气爽，这个季节登高远望可达到心旷神怡、健身祛病的目的。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47632" y="4223643"/>
            <a:ext cx="59771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早在西汉，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长安志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中就有汉代京城九月九日时人们游玩观景之记载。在东晋时，有著名的“龙山落帽”故事。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果壳资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96713"/>
      </a:accent1>
      <a:accent2>
        <a:srgbClr val="CB9235"/>
      </a:accent2>
      <a:accent3>
        <a:srgbClr val="713B1B"/>
      </a:accent3>
      <a:accent4>
        <a:srgbClr val="784D33"/>
      </a:accent4>
      <a:accent5>
        <a:srgbClr val="DE9333"/>
      </a:accent5>
      <a:accent6>
        <a:srgbClr val="4E2710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96713"/>
      </a:accent1>
      <a:accent2>
        <a:srgbClr val="CB9235"/>
      </a:accent2>
      <a:accent3>
        <a:srgbClr val="713B1B"/>
      </a:accent3>
      <a:accent4>
        <a:srgbClr val="784D33"/>
      </a:accent4>
      <a:accent5>
        <a:srgbClr val="DE9333"/>
      </a:accent5>
      <a:accent6>
        <a:srgbClr val="4E2710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A96713"/>
    </a:accent1>
    <a:accent2>
      <a:srgbClr val="CB9235"/>
    </a:accent2>
    <a:accent3>
      <a:srgbClr val="713B1B"/>
    </a:accent3>
    <a:accent4>
      <a:srgbClr val="784D33"/>
    </a:accent4>
    <a:accent5>
      <a:srgbClr val="DE9333"/>
    </a:accent5>
    <a:accent6>
      <a:srgbClr val="4E2710"/>
    </a:accent6>
    <a:hlink>
      <a:srgbClr val="92278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A96713"/>
    </a:accent1>
    <a:accent2>
      <a:srgbClr val="CB9235"/>
    </a:accent2>
    <a:accent3>
      <a:srgbClr val="713B1B"/>
    </a:accent3>
    <a:accent4>
      <a:srgbClr val="784D33"/>
    </a:accent4>
    <a:accent5>
      <a:srgbClr val="DE9333"/>
    </a:accent5>
    <a:accent6>
      <a:srgbClr val="4E2710"/>
    </a:accent6>
    <a:hlink>
      <a:srgbClr val="92278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WPS 演示</Application>
  <PresentationFormat>宽屏</PresentationFormat>
  <Paragraphs>161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默陌山魂手迹</vt:lpstr>
      <vt:lpstr>Arial Unicode MS</vt:lpstr>
      <vt:lpstr>等线</vt:lpstr>
      <vt:lpstr>等线 Light</vt:lpstr>
      <vt:lpstr>Calibri</vt:lpstr>
      <vt:lpstr>果壳资源</vt:lpstr>
      <vt:lpstr>主题5</vt:lpstr>
      <vt:lpstr>1_主题5</vt:lpstr>
      <vt:lpstr>重阳节 PPT模板</vt:lpstr>
      <vt:lpstr>PowerPoint 演示文稿</vt:lpstr>
      <vt:lpstr>节日起源</vt:lpstr>
      <vt:lpstr>PowerPoint 演示文稿</vt:lpstr>
      <vt:lpstr>PowerPoint 演示文稿</vt:lpstr>
      <vt:lpstr>PowerPoint 演示文稿</vt:lpstr>
      <vt:lpstr>民间习俗</vt:lpstr>
      <vt:lpstr>PowerPoint 演示文稿</vt:lpstr>
      <vt:lpstr>PowerPoint 演示文稿</vt:lpstr>
      <vt:lpstr>PowerPoint 演示文稿</vt:lpstr>
      <vt:lpstr>PowerPoint 演示文稿</vt:lpstr>
      <vt:lpstr>神话传说</vt:lpstr>
      <vt:lpstr>PowerPoint 演示文稿</vt:lpstr>
      <vt:lpstr>PowerPoint 演示文稿</vt:lpstr>
      <vt:lpstr>PowerPoint 演示文稿</vt:lpstr>
      <vt:lpstr>著名诗词</vt:lpstr>
      <vt:lpstr>PowerPoint 演示文稿</vt:lpstr>
      <vt:lpstr>PowerPoint 演示文稿</vt:lpstr>
      <vt:lpstr>PowerPoint 演示文稿</vt:lpstr>
      <vt:lpstr>重阳节 PPT模板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重阳节 PPT模板</dc:title>
  <dc:creator/>
  <cp:lastModifiedBy>Years later</cp:lastModifiedBy>
  <cp:revision>2</cp:revision>
  <dcterms:created xsi:type="dcterms:W3CDTF">2018-09-17T14:30:00Z</dcterms:created>
  <dcterms:modified xsi:type="dcterms:W3CDTF">2024-06-27T11:05:13Z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5B987D5437FD44D282C19EBE6D20C0AE_13</vt:lpwstr>
  </property>
</Properties>
</file>