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341" r:id="rId3"/>
    <p:sldId id="343" r:id="rId4"/>
    <p:sldId id="344" r:id="rId5"/>
    <p:sldId id="345" r:id="rId6"/>
    <p:sldId id="348" r:id="rId7"/>
    <p:sldId id="350" r:id="rId8"/>
    <p:sldId id="351" r:id="rId9"/>
    <p:sldId id="352" r:id="rId10"/>
    <p:sldId id="349" r:id="rId11"/>
    <p:sldId id="364" r:id="rId12"/>
    <p:sldId id="366" r:id="rId13"/>
    <p:sldId id="365" r:id="rId14"/>
    <p:sldId id="346" r:id="rId15"/>
    <p:sldId id="353" r:id="rId16"/>
    <p:sldId id="354" r:id="rId17"/>
    <p:sldId id="355" r:id="rId18"/>
    <p:sldId id="347" r:id="rId19"/>
    <p:sldId id="359" r:id="rId20"/>
    <p:sldId id="360" r:id="rId21"/>
    <p:sldId id="361" r:id="rId22"/>
    <p:sldId id="362" r:id="rId23"/>
    <p:sldId id="363" r:id="rId24"/>
    <p:sldId id="342" r:id="rId25"/>
    <p:sldId id="380" r:id="rId26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B2B7"/>
    <a:srgbClr val="007130"/>
    <a:srgbClr val="5577FB"/>
    <a:srgbClr val="46BCED"/>
    <a:srgbClr val="3A28A8"/>
    <a:srgbClr val="006F2F"/>
    <a:srgbClr val="F9F9F9"/>
    <a:srgbClr val="1A1E89"/>
    <a:srgbClr val="121D52"/>
    <a:srgbClr val="0D15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FC243-3E68-4BFF-A505-ADDF9D7195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7D84A-3049-44F6-8517-64F0971FDD2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FDAE1-EB67-42CF-B593-56AA292DA8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056-67A1-460C-8D55-8E079809267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>
          <a:xfrm rot="21105560">
            <a:off x="2096229" y="1202775"/>
            <a:ext cx="1449460" cy="16126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CN" altLang="en-US" sz="166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rPr>
              <a:t>口</a:t>
            </a:r>
            <a:endParaRPr kumimoji="1" lang="zh-CN" altLang="en-US" sz="16600" b="1" dirty="0">
              <a:solidFill>
                <a:srgbClr val="2CB2B7"/>
              </a:solidFill>
              <a:latin typeface="字体视界-萌妹字体" panose="02010601030101010101" pitchFamily="2" charset="-122"/>
              <a:ea typeface="字体视界-萌妹字体" panose="02010601030101010101" pitchFamily="2" charset="-122"/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653775" y="1202774"/>
            <a:ext cx="1817014" cy="1612607"/>
            <a:chOff x="3634287" y="2298611"/>
            <a:chExt cx="1817014" cy="1612607"/>
          </a:xfrm>
        </p:grpSpPr>
        <p:sp>
          <p:nvSpPr>
            <p:cNvPr id="9" name="标题 1"/>
            <p:cNvSpPr txBox="1"/>
            <p:nvPr/>
          </p:nvSpPr>
          <p:spPr>
            <a:xfrm>
              <a:off x="3634287" y="2298611"/>
              <a:ext cx="1817013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13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腔</a:t>
              </a:r>
              <a:endParaRPr kumimoji="1" lang="zh-CN" altLang="en-US" sz="13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0" name="标题 1"/>
            <p:cNvSpPr txBox="1"/>
            <p:nvPr/>
          </p:nvSpPr>
          <p:spPr>
            <a:xfrm>
              <a:off x="3634288" y="2298611"/>
              <a:ext cx="1817013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13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腔</a:t>
              </a:r>
              <a:endParaRPr kumimoji="1" lang="zh-CN" altLang="en-US" sz="13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265270" y="1239494"/>
            <a:ext cx="1516694" cy="1403587"/>
            <a:chOff x="5102544" y="2320526"/>
            <a:chExt cx="1516694" cy="1403587"/>
          </a:xfrm>
        </p:grpSpPr>
        <p:sp>
          <p:nvSpPr>
            <p:cNvPr id="12" name="标题 1"/>
            <p:cNvSpPr txBox="1"/>
            <p:nvPr/>
          </p:nvSpPr>
          <p:spPr>
            <a:xfrm rot="21192423">
              <a:off x="5102544" y="2320526"/>
              <a:ext cx="1516693" cy="140358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护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3" name="标题 1"/>
            <p:cNvSpPr txBox="1"/>
            <p:nvPr/>
          </p:nvSpPr>
          <p:spPr>
            <a:xfrm rot="21192423">
              <a:off x="5102545" y="2320526"/>
              <a:ext cx="1516693" cy="1403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护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352593" y="1035089"/>
            <a:ext cx="1690608" cy="1612607"/>
            <a:chOff x="6173825" y="2116121"/>
            <a:chExt cx="1690608" cy="1612607"/>
          </a:xfrm>
        </p:grpSpPr>
        <p:sp>
          <p:nvSpPr>
            <p:cNvPr id="15" name="标题 1"/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理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6" name="标题 1"/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理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495969" y="1080763"/>
            <a:ext cx="1606343" cy="1612607"/>
            <a:chOff x="7301159" y="2161795"/>
            <a:chExt cx="1606343" cy="1612607"/>
          </a:xfrm>
        </p:grpSpPr>
        <p:sp>
          <p:nvSpPr>
            <p:cNvPr id="18" name="标题 1"/>
            <p:cNvSpPr txBox="1"/>
            <p:nvPr/>
          </p:nvSpPr>
          <p:spPr>
            <a:xfrm rot="21392463">
              <a:off x="7301159" y="2161795"/>
              <a:ext cx="1606342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保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9" name="标题 1"/>
            <p:cNvSpPr txBox="1"/>
            <p:nvPr/>
          </p:nvSpPr>
          <p:spPr>
            <a:xfrm rot="21392463">
              <a:off x="7301160" y="2161795"/>
              <a:ext cx="1606342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保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607680" y="951685"/>
            <a:ext cx="1678061" cy="1612607"/>
            <a:chOff x="8332660" y="2032717"/>
            <a:chExt cx="1678061" cy="1612607"/>
          </a:xfrm>
        </p:grpSpPr>
        <p:sp>
          <p:nvSpPr>
            <p:cNvPr id="21" name="标题 1"/>
            <p:cNvSpPr txBox="1"/>
            <p:nvPr/>
          </p:nvSpPr>
          <p:spPr>
            <a:xfrm rot="366738">
              <a:off x="8332660" y="2032717"/>
              <a:ext cx="1678060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健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2" name="标题 1"/>
            <p:cNvSpPr txBox="1"/>
            <p:nvPr/>
          </p:nvSpPr>
          <p:spPr>
            <a:xfrm rot="366738">
              <a:off x="8332661" y="2032717"/>
              <a:ext cx="1678060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健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5" name="任意多边形: 形状 24"/>
          <p:cNvSpPr/>
          <p:nvPr/>
        </p:nvSpPr>
        <p:spPr>
          <a:xfrm>
            <a:off x="0" y="2422358"/>
            <a:ext cx="12192000" cy="4435642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1492872" y="3028491"/>
            <a:ext cx="9206253" cy="45736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zh-CN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-</a:t>
            </a:r>
            <a:r>
              <a:rPr lang="zh-CN" alt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关注口腔健康 提高生命质量</a:t>
            </a:r>
            <a:r>
              <a:rPr lang="en-US" altLang="zh-CN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-</a:t>
            </a:r>
            <a:endParaRPr lang="zh-CN" altLang="en-US" sz="4000" dirty="0">
              <a:solidFill>
                <a:schemeClr val="tx1">
                  <a:lumMod val="95000"/>
                  <a:lumOff val="5000"/>
                </a:schemeClr>
              </a:solidFill>
              <a:latin typeface="迷你简准圆" panose="03000509000000000000" pitchFamily="65" charset="-122"/>
              <a:ea typeface="迷你简准圆" panose="03000509000000000000" pitchFamily="65" charset="-122"/>
              <a:cs typeface="+mn-ea"/>
              <a:sym typeface="+mn-lt"/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62" y="3623737"/>
            <a:ext cx="4268250" cy="426825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52" y="3770566"/>
            <a:ext cx="4508727" cy="4508727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799" y="4115853"/>
            <a:ext cx="3155299" cy="3155299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52" y="339778"/>
            <a:ext cx="1361024" cy="13610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000"/>
    </mc:Choice>
    <mc:Fallback>
      <p:transition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2" name="矩形: 圆角 1"/>
          <p:cNvSpPr/>
          <p:nvPr/>
        </p:nvSpPr>
        <p:spPr>
          <a:xfrm>
            <a:off x="1049939" y="2166161"/>
            <a:ext cx="3034920" cy="3331029"/>
          </a:xfrm>
          <a:prstGeom prst="roundRect">
            <a:avLst>
              <a:gd name="adj" fmla="val 9237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: 圆角 15"/>
          <p:cNvSpPr/>
          <p:nvPr/>
        </p:nvSpPr>
        <p:spPr>
          <a:xfrm>
            <a:off x="4425873" y="2193323"/>
            <a:ext cx="3034920" cy="3331029"/>
          </a:xfrm>
          <a:prstGeom prst="roundRect">
            <a:avLst>
              <a:gd name="adj" fmla="val 9237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: 圆角 16"/>
          <p:cNvSpPr/>
          <p:nvPr/>
        </p:nvSpPr>
        <p:spPr>
          <a:xfrm>
            <a:off x="7803003" y="2193323"/>
            <a:ext cx="3034920" cy="3331029"/>
          </a:xfrm>
          <a:prstGeom prst="roundRect">
            <a:avLst>
              <a:gd name="adj" fmla="val 9237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685775" y="2564338"/>
            <a:ext cx="1708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cs typeface="+mn-ea"/>
                <a:sym typeface="+mn-lt"/>
              </a:rPr>
              <a:t>刷牙态度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99790" y="3230653"/>
            <a:ext cx="2880000" cy="1892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刷牙时应该认真、仔细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依次刷到颊面（外面）、舌面（内面）、合面（上面），并重复刷洗。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202415" y="2553479"/>
            <a:ext cx="1708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cs typeface="+mn-ea"/>
                <a:sym typeface="+mn-lt"/>
              </a:rPr>
              <a:t>刷牙次数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647931" y="3256378"/>
            <a:ext cx="2880000" cy="1892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一般要求早晚刷牙，饭后漱口，每次刷牙可不少于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分钟。最好每次饭后也刷。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510520" y="2553479"/>
            <a:ext cx="1708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cs typeface="+mn-ea"/>
                <a:sym typeface="+mn-lt"/>
              </a:rPr>
              <a:t>刷牙方法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924535" y="3256378"/>
            <a:ext cx="2880000" cy="1430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有人主张“三三三”制刷牙法，即每日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次，每次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分钟，刷洗三个牙面。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5465330" y="3838151"/>
            <a:ext cx="5943600" cy="18331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刷牙、牙间洁净（剔牙）、洁牙去除牙菌斑。</a:t>
            </a:r>
            <a:endParaRPr lang="en-US" altLang="zh-CN" sz="20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刷完牙后，可以适当用一些漱口水漱口。</a:t>
            </a:r>
            <a:endParaRPr lang="en-US" altLang="zh-CN" sz="20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牙膏可选用含氟牙膏。</a:t>
            </a:r>
            <a:r>
              <a:rPr lang="en-US" altLang="zh-CN" sz="2000" dirty="0">
                <a:cs typeface="+mn-ea"/>
                <a:sym typeface="+mn-lt"/>
              </a:rPr>
              <a:t>       </a:t>
            </a:r>
            <a:endParaRPr lang="en-US" altLang="zh-CN" sz="2000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65330" y="1976842"/>
            <a:ext cx="3254127" cy="1319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cs typeface="+mn-ea"/>
                <a:sym typeface="+mn-lt"/>
              </a:rPr>
              <a:t>消除有关致龋因素</a:t>
            </a:r>
            <a:endParaRPr lang="en-US" altLang="zh-CN" sz="2800" b="1" dirty="0">
              <a:cs typeface="+mn-ea"/>
              <a:sym typeface="+mn-lt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cs typeface="+mn-ea"/>
                <a:sym typeface="+mn-lt"/>
              </a:rPr>
              <a:t>改善口腔环境</a:t>
            </a:r>
            <a:r>
              <a:rPr lang="en-US" altLang="zh-CN" sz="2800" dirty="0">
                <a:cs typeface="+mn-ea"/>
                <a:sym typeface="+mn-lt"/>
              </a:rPr>
              <a:t>     </a:t>
            </a:r>
            <a:endParaRPr lang="en-US" altLang="zh-CN" sz="2800" dirty="0">
              <a:cs typeface="+mn-ea"/>
              <a:sym typeface="+mn-lt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59" y="1264256"/>
            <a:ext cx="3867005" cy="5437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>
          <a:xfrm>
            <a:off x="1263262" y="3011037"/>
            <a:ext cx="8603151" cy="22470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要有良好的口腔卫生习惯。</a:t>
            </a:r>
            <a:endParaRPr lang="en-US" altLang="zh-CN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作龈上和龈下洁治，去除牙结石。</a:t>
            </a:r>
            <a:endParaRPr lang="en-US" altLang="zh-CN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调整咬合，消除创伤</a:t>
            </a:r>
            <a:r>
              <a:rPr lang="en-US" altLang="zh-CN" sz="2400" dirty="0">
                <a:cs typeface="+mn-ea"/>
                <a:sym typeface="+mn-lt"/>
              </a:rPr>
              <a:t> </a:t>
            </a:r>
            <a:r>
              <a:rPr lang="zh-CN" altLang="en-US" sz="2400" dirty="0">
                <a:cs typeface="+mn-ea"/>
                <a:sym typeface="+mn-lt"/>
              </a:rPr>
              <a:t>和食物嵌塞。</a:t>
            </a:r>
            <a:endParaRPr lang="en-US" altLang="zh-CN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后两项一般在专业的口腔诊室进行。</a:t>
            </a:r>
            <a:r>
              <a:rPr lang="en-US" altLang="zh-CN" sz="2400" dirty="0">
                <a:cs typeface="+mn-ea"/>
                <a:sym typeface="+mn-lt"/>
              </a:rPr>
              <a:t> </a:t>
            </a: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263262" y="2036505"/>
            <a:ext cx="3252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charset="0"/>
              <a:buNone/>
            </a:pPr>
            <a:r>
              <a:rPr lang="en-US" altLang="zh-CN" sz="2800" dirty="0">
                <a:cs typeface="+mn-ea"/>
                <a:sym typeface="+mn-lt"/>
              </a:rPr>
              <a:t> </a:t>
            </a:r>
            <a:r>
              <a:rPr lang="zh-CN" altLang="en-US" sz="2800" b="1" dirty="0">
                <a:cs typeface="+mn-ea"/>
                <a:sym typeface="+mn-lt"/>
              </a:rPr>
              <a:t>消除局部刺激因素</a:t>
            </a:r>
            <a:r>
              <a:rPr lang="en-US" altLang="zh-CN" sz="2800" dirty="0">
                <a:cs typeface="+mn-ea"/>
                <a:sym typeface="+mn-lt"/>
              </a:rPr>
              <a:t> </a:t>
            </a:r>
            <a:endParaRPr lang="en-US" altLang="zh-CN" sz="2800" dirty="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952" y="1711323"/>
            <a:ext cx="4850053" cy="49461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1095903" y="4356570"/>
            <a:ext cx="10000192" cy="1612607"/>
            <a:chOff x="3634287" y="2298611"/>
            <a:chExt cx="5964179" cy="1612607"/>
          </a:xfrm>
        </p:grpSpPr>
        <p:sp>
          <p:nvSpPr>
            <p:cNvPr id="9" name="标题 1"/>
            <p:cNvSpPr txBox="1"/>
            <p:nvPr/>
          </p:nvSpPr>
          <p:spPr>
            <a:xfrm>
              <a:off x="3634287" y="2298611"/>
              <a:ext cx="5964179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72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科学保护牙齿</a:t>
              </a:r>
              <a:endParaRPr kumimoji="1" lang="zh-CN" altLang="en-US" sz="72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0" name="标题 1"/>
            <p:cNvSpPr txBox="1"/>
            <p:nvPr/>
          </p:nvSpPr>
          <p:spPr>
            <a:xfrm flipH="1">
              <a:off x="3946422" y="2931129"/>
              <a:ext cx="5301637" cy="98008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72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科学保护牙齿</a:t>
              </a:r>
              <a:endParaRPr kumimoji="1" lang="zh-CN" altLang="en-US" sz="72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5" name="任意多边形: 形状 24"/>
          <p:cNvSpPr/>
          <p:nvPr/>
        </p:nvSpPr>
        <p:spPr>
          <a:xfrm flipV="1">
            <a:off x="0" y="-1"/>
            <a:ext cx="12192000" cy="6655162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5362652" y="2836410"/>
            <a:ext cx="1466694" cy="1466694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0" b="1" dirty="0"/>
              <a:t>2</a:t>
            </a:r>
            <a:endParaRPr lang="zh-CN" altLang="en-US" sz="8000" b="1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915" y="172281"/>
            <a:ext cx="3155299" cy="31552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</p:transition>
    </mc:Choice>
    <mc:Fallback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773362" y="658012"/>
            <a:ext cx="2645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科学保护牙齿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5518483" y="2540332"/>
            <a:ext cx="5029200" cy="468845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cs typeface="+mn-ea"/>
                <a:sym typeface="+mn-lt"/>
              </a:rPr>
              <a:t>两侧或两侧牙齿交替进行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518483" y="1840473"/>
            <a:ext cx="1620957" cy="673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rgbClr val="2CB2B7"/>
                </a:solidFill>
                <a:cs typeface="+mn-ea"/>
                <a:sym typeface="+mn-lt"/>
              </a:rPr>
              <a:t>正确咀嚼</a:t>
            </a:r>
            <a:endParaRPr lang="en-US" altLang="zh-CN" sz="2800" b="1" dirty="0">
              <a:solidFill>
                <a:srgbClr val="2CB2B7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518483" y="2986066"/>
            <a:ext cx="1620957" cy="673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rgbClr val="2CB2B7"/>
                </a:solidFill>
                <a:cs typeface="+mn-ea"/>
                <a:sym typeface="+mn-lt"/>
              </a:rPr>
              <a:t>错误方式</a:t>
            </a:r>
            <a:endParaRPr lang="en-US" altLang="zh-CN" sz="2800" b="1" dirty="0">
              <a:solidFill>
                <a:srgbClr val="2CB2B7"/>
              </a:solidFill>
              <a:cs typeface="+mn-ea"/>
              <a:sym typeface="+mn-lt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518483" y="3631484"/>
            <a:ext cx="5719331" cy="423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>
                <a:cs typeface="+mn-ea"/>
                <a:sym typeface="+mn-lt"/>
              </a:rPr>
              <a:t>长期习惯用一侧吃东西</a:t>
            </a:r>
            <a:endParaRPr lang="en-US" altLang="zh-CN" sz="2000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518483" y="4735130"/>
            <a:ext cx="6096000" cy="9687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lt"/>
              </a:rPr>
              <a:t>使用侧的咀嚼肌发达，影响脸型</a:t>
            </a:r>
            <a:endParaRPr lang="en-US" altLang="zh-CN" sz="2000" dirty="0"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lt"/>
              </a:rPr>
              <a:t>另一侧的牙齿会聚积食物软垢，形成牙结石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518483" y="4042001"/>
            <a:ext cx="1620957" cy="673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rgbClr val="2CB2B7"/>
                </a:solidFill>
                <a:cs typeface="+mn-ea"/>
                <a:sym typeface="+mn-lt"/>
              </a:rPr>
              <a:t>影响结果</a:t>
            </a:r>
            <a:endParaRPr lang="en-US" altLang="zh-CN" sz="2800" b="1" dirty="0">
              <a:solidFill>
                <a:srgbClr val="2CB2B7"/>
              </a:solidFill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92" y="1788096"/>
            <a:ext cx="4317668" cy="43176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prestige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773362" y="658012"/>
            <a:ext cx="2645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科学保护牙齿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48928" y="3323314"/>
            <a:ext cx="218535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zh-CN" altLang="en-US" sz="2400" b="1" dirty="0">
                <a:cs typeface="+mn-ea"/>
                <a:sym typeface="+mn-lt"/>
              </a:rPr>
              <a:t>食谱广</a:t>
            </a:r>
            <a:endParaRPr lang="en-US" altLang="zh-CN" sz="2400" b="1" dirty="0">
              <a:cs typeface="+mn-ea"/>
              <a:sym typeface="+mn-lt"/>
            </a:endParaRPr>
          </a:p>
          <a:p>
            <a:pPr algn="ctr">
              <a:lnSpc>
                <a:spcPct val="150000"/>
              </a:lnSpc>
              <a:buNone/>
            </a:pPr>
            <a:r>
              <a:rPr lang="zh-CN" altLang="en-US" sz="2400" b="1" dirty="0">
                <a:cs typeface="+mn-ea"/>
                <a:sym typeface="+mn-lt"/>
              </a:rPr>
              <a:t>营养好</a:t>
            </a:r>
            <a:endParaRPr lang="en-US" altLang="zh-CN" sz="2400" b="1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076543" y="2095742"/>
            <a:ext cx="8038911" cy="3488195"/>
            <a:chOff x="1166389" y="1679084"/>
            <a:chExt cx="8038911" cy="3488195"/>
          </a:xfrm>
          <a:solidFill>
            <a:srgbClr val="2CB2B7"/>
          </a:solidFill>
        </p:grpSpPr>
        <p:sp>
          <p:nvSpPr>
            <p:cNvPr id="12" name="圆角矩形 20"/>
            <p:cNvSpPr/>
            <p:nvPr/>
          </p:nvSpPr>
          <p:spPr>
            <a:xfrm>
              <a:off x="1166389" y="3100846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cs typeface="+mn-ea"/>
                  <a:sym typeface="+mn-lt"/>
                </a:rPr>
                <a:t>多样化饮食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圆角矩形 21"/>
            <p:cNvSpPr/>
            <p:nvPr/>
          </p:nvSpPr>
          <p:spPr>
            <a:xfrm>
              <a:off x="4664323" y="1679084"/>
              <a:ext cx="1125238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cs typeface="+mn-ea"/>
                  <a:sym typeface="+mn-lt"/>
                </a:rPr>
                <a:t>不偏食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4" name="圆角矩形 22"/>
            <p:cNvSpPr/>
            <p:nvPr/>
          </p:nvSpPr>
          <p:spPr>
            <a:xfrm>
              <a:off x="1803653" y="4755992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cs typeface="+mn-ea"/>
                  <a:sym typeface="+mn-lt"/>
                </a:rPr>
                <a:t>多粗粮食物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5" name="圆角矩形 23"/>
            <p:cNvSpPr/>
            <p:nvPr/>
          </p:nvSpPr>
          <p:spPr>
            <a:xfrm>
              <a:off x="6206216" y="4755991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cs typeface="+mn-ea"/>
                  <a:sym typeface="+mn-lt"/>
                </a:rPr>
                <a:t>多食硬纤维食物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圆角矩形 24"/>
            <p:cNvSpPr/>
            <p:nvPr/>
          </p:nvSpPr>
          <p:spPr>
            <a:xfrm>
              <a:off x="6955601" y="3100847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cs typeface="+mn-ea"/>
                  <a:sym typeface="+mn-lt"/>
                </a:rPr>
                <a:t>适量食用硬度食物</a:t>
              </a:r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椭圆 1"/>
          <p:cNvSpPr/>
          <p:nvPr/>
        </p:nvSpPr>
        <p:spPr>
          <a:xfrm>
            <a:off x="5215241" y="3048032"/>
            <a:ext cx="1761517" cy="1761517"/>
          </a:xfrm>
          <a:prstGeom prst="ellipse">
            <a:avLst/>
          </a:prstGeom>
          <a:noFill/>
          <a:ln w="38100"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prestige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773362" y="658012"/>
            <a:ext cx="2645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科学保护牙齿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439994" y="3087843"/>
            <a:ext cx="5108275" cy="17784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不要用牙齿启瓶盖等坚硬物品，防止牙齿损伤。</a:t>
            </a:r>
            <a:endParaRPr lang="en-US" altLang="zh-CN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不慎将牙齿损伤折断，应及时保护好损伤牙到口腔诊室进行就诊。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39994" y="1862590"/>
            <a:ext cx="1620957" cy="673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cs typeface="+mn-ea"/>
                <a:sym typeface="+mn-lt"/>
              </a:rPr>
              <a:t>防止外伤</a:t>
            </a:r>
            <a:endParaRPr lang="en-US" altLang="zh-CN" sz="2800" b="1" dirty="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611" y="1862590"/>
            <a:ext cx="4322405" cy="43224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prestige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1095903" y="4356570"/>
            <a:ext cx="10000192" cy="1612607"/>
            <a:chOff x="3634287" y="2298611"/>
            <a:chExt cx="5964179" cy="1612607"/>
          </a:xfrm>
        </p:grpSpPr>
        <p:sp>
          <p:nvSpPr>
            <p:cNvPr id="9" name="标题 1"/>
            <p:cNvSpPr txBox="1"/>
            <p:nvPr/>
          </p:nvSpPr>
          <p:spPr>
            <a:xfrm>
              <a:off x="3634287" y="2298611"/>
              <a:ext cx="5964179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72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口臭病症的预防</a:t>
              </a:r>
              <a:endParaRPr kumimoji="1" lang="zh-CN" altLang="en-US" sz="72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0" name="标题 1"/>
            <p:cNvSpPr txBox="1"/>
            <p:nvPr/>
          </p:nvSpPr>
          <p:spPr>
            <a:xfrm flipH="1">
              <a:off x="3946422" y="2931129"/>
              <a:ext cx="5301637" cy="98008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72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口臭病症的预防</a:t>
              </a:r>
              <a:endParaRPr kumimoji="1" lang="zh-CN" altLang="en-US" sz="72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5" name="任意多边形: 形状 24"/>
          <p:cNvSpPr/>
          <p:nvPr/>
        </p:nvSpPr>
        <p:spPr>
          <a:xfrm flipV="1">
            <a:off x="0" y="-1"/>
            <a:ext cx="12192000" cy="6655162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5362652" y="2836410"/>
            <a:ext cx="1466694" cy="1466694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0" b="1" dirty="0"/>
              <a:t>3</a:t>
            </a:r>
            <a:endParaRPr lang="zh-CN" altLang="en-US" sz="8000" b="1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85" y="-785374"/>
            <a:ext cx="5174028" cy="51740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</p:transition>
    </mc:Choice>
    <mc:Fallback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564970" y="658012"/>
            <a:ext cx="3062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口臭病症的预防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107704" y="2008988"/>
            <a:ext cx="7038646" cy="419100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Font typeface="Wingdings" panose="05000000000000000000" charset="0"/>
              <a:buNone/>
            </a:pPr>
            <a:r>
              <a:rPr lang="zh-CN" altLang="en-US" sz="2000" dirty="0">
                <a:cs typeface="+mn-ea"/>
                <a:sym typeface="+mn-lt"/>
              </a:rPr>
              <a:t>医学界认为，口臭的产生源于人体的各种急慢性疾病，它本身虽不是病，却是一种病征。</a:t>
            </a:r>
            <a:r>
              <a:rPr lang="en-US" altLang="zh-CN" sz="2000" dirty="0">
                <a:cs typeface="+mn-ea"/>
                <a:sym typeface="+mn-lt"/>
              </a:rPr>
              <a:t>    </a:t>
            </a:r>
            <a:endParaRPr lang="en-US" altLang="zh-CN" sz="2000" dirty="0">
              <a:cs typeface="+mn-ea"/>
              <a:sym typeface="+mn-lt"/>
            </a:endParaRPr>
          </a:p>
          <a:p>
            <a:pPr marL="0" indent="0">
              <a:lnSpc>
                <a:spcPct val="200000"/>
              </a:lnSpc>
              <a:buFont typeface="Wingdings" panose="05000000000000000000" charset="0"/>
              <a:buNone/>
            </a:pPr>
            <a:r>
              <a:rPr lang="zh-CN" altLang="en-US" sz="2000" dirty="0">
                <a:cs typeface="+mn-ea"/>
                <a:sym typeface="+mn-lt"/>
              </a:rPr>
              <a:t>一般人认为</a:t>
            </a:r>
            <a:r>
              <a:rPr lang="en-US" altLang="zh-CN" sz="2000" dirty="0">
                <a:cs typeface="+mn-ea"/>
                <a:sym typeface="+mn-lt"/>
              </a:rPr>
              <a:t>:  </a:t>
            </a:r>
            <a:r>
              <a:rPr lang="zh-CN" altLang="en-US" sz="2000" dirty="0">
                <a:cs typeface="+mn-ea"/>
                <a:sym typeface="+mn-lt"/>
              </a:rPr>
              <a:t>口臭是由于口腔不卫生引起的，为了消除口臭每天增加刷牙次数，嚼食口香糖、用漱口药水漱口等，但这些办法都是暂时的，不能从根本上解决问题。</a:t>
            </a:r>
            <a:endParaRPr lang="zh-CN" altLang="en-US" sz="20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2000">
        <p15:prstTrans prst="peelOff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564970" y="658012"/>
            <a:ext cx="3062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口臭病症的预防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209376" y="3107006"/>
            <a:ext cx="2920068" cy="231488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b="1" dirty="0">
                <a:cs typeface="+mn-ea"/>
                <a:sym typeface="+mn-lt"/>
              </a:rPr>
              <a:t>吃东西引起的口臭</a:t>
            </a:r>
            <a:endParaRPr lang="en-US" altLang="zh-CN" sz="2000" b="1" dirty="0">
              <a:cs typeface="+mn-ea"/>
              <a:sym typeface="+mn-lt"/>
            </a:endParaRPr>
          </a:p>
          <a:p>
            <a:pPr marL="0" indent="0"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>
                <a:cs typeface="+mn-ea"/>
                <a:sym typeface="+mn-lt"/>
              </a:rPr>
              <a:t>包括吃大蒜、洋葱、韭菜等，短时间即可消除。</a:t>
            </a:r>
            <a:r>
              <a:rPr lang="en-US" altLang="zh-CN" sz="2000" dirty="0">
                <a:cs typeface="+mn-ea"/>
                <a:sym typeface="+mn-lt"/>
              </a:rPr>
              <a:t>            </a:t>
            </a:r>
            <a:endParaRPr lang="en-US" altLang="zh-CN" sz="2000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67405" y="1629479"/>
            <a:ext cx="303074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zh-CN" altLang="en-US" sz="2400" b="1" dirty="0">
                <a:cs typeface="+mn-ea"/>
                <a:sym typeface="+mn-lt"/>
              </a:rPr>
              <a:t>口臭是怎样引起的？</a:t>
            </a:r>
            <a:endParaRPr lang="en-US" altLang="zh-CN" sz="2400" b="1" dirty="0">
              <a:cs typeface="+mn-ea"/>
              <a:sym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06959" y="3129210"/>
            <a:ext cx="2920068" cy="2314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b="1" dirty="0">
                <a:cs typeface="+mn-ea"/>
                <a:sym typeface="+mn-lt"/>
              </a:rPr>
              <a:t>未经治疗的龋齿</a:t>
            </a:r>
            <a:endParaRPr lang="en-US" altLang="zh-CN" sz="2000" b="1" dirty="0">
              <a:cs typeface="+mn-ea"/>
              <a:sym typeface="+mn-lt"/>
            </a:endParaRPr>
          </a:p>
          <a:p>
            <a:pPr marL="0" indent="0"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>
                <a:cs typeface="+mn-ea"/>
                <a:sym typeface="+mn-lt"/>
              </a:rPr>
              <a:t>在龋洞内常积存食物残渣，由于细菌丛生，则腐败分解而生臭味。及时修补龋齿，则可消除口臭。　</a:t>
            </a:r>
            <a:endParaRPr lang="en-US" altLang="zh-CN" sz="2000" dirty="0">
              <a:cs typeface="+mn-ea"/>
              <a:sym typeface="+mn-lt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980542" y="3019487"/>
            <a:ext cx="2920068" cy="2314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b="1" dirty="0">
                <a:cs typeface="+mn-ea"/>
                <a:sym typeface="+mn-lt"/>
              </a:rPr>
              <a:t>牙周炎患者</a:t>
            </a:r>
            <a:endParaRPr lang="en-US" altLang="zh-CN" sz="2000" b="1" dirty="0">
              <a:cs typeface="+mn-ea"/>
              <a:sym typeface="+mn-lt"/>
            </a:endParaRPr>
          </a:p>
          <a:p>
            <a:pPr marL="0" indent="0"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>
                <a:cs typeface="+mn-ea"/>
                <a:sym typeface="+mn-lt"/>
              </a:rPr>
              <a:t>牙周袋内呈化脓性炎症，口腔内的唾液混有脓液，也使口内有臭味。</a:t>
            </a:r>
            <a:endParaRPr lang="en-US" altLang="zh-CN" sz="2000" dirty="0">
              <a:cs typeface="+mn-ea"/>
              <a:sym typeface="+mn-lt"/>
            </a:endParaRPr>
          </a:p>
          <a:p>
            <a:pPr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000" dirty="0">
                <a:cs typeface="+mn-ea"/>
                <a:sym typeface="+mn-lt"/>
              </a:rPr>
              <a:t>            </a:t>
            </a:r>
            <a:endParaRPr lang="en-US" altLang="zh-CN" sz="2000" dirty="0">
              <a:cs typeface="+mn-ea"/>
              <a:sym typeface="+mn-lt"/>
            </a:endParaRPr>
          </a:p>
        </p:txBody>
      </p:sp>
      <p:sp>
        <p:nvSpPr>
          <p:cNvPr id="2" name="矩形: 圆角 1"/>
          <p:cNvSpPr/>
          <p:nvPr/>
        </p:nvSpPr>
        <p:spPr>
          <a:xfrm>
            <a:off x="1097376" y="2941185"/>
            <a:ext cx="3144068" cy="2646527"/>
          </a:xfrm>
          <a:prstGeom prst="roundRect">
            <a:avLst>
              <a:gd name="adj" fmla="val 10497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: 圆角 13"/>
          <p:cNvSpPr/>
          <p:nvPr/>
        </p:nvSpPr>
        <p:spPr>
          <a:xfrm>
            <a:off x="4523966" y="2941184"/>
            <a:ext cx="3144068" cy="2646527"/>
          </a:xfrm>
          <a:prstGeom prst="roundRect">
            <a:avLst>
              <a:gd name="adj" fmla="val 10497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: 圆角 14"/>
          <p:cNvSpPr/>
          <p:nvPr/>
        </p:nvSpPr>
        <p:spPr>
          <a:xfrm>
            <a:off x="7838556" y="2907109"/>
            <a:ext cx="3144068" cy="2646527"/>
          </a:xfrm>
          <a:prstGeom prst="roundRect">
            <a:avLst>
              <a:gd name="adj" fmla="val 10497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2000">
        <p15:prstTrans prst="peelOff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12" grpId="0" build="p"/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006702" y="513348"/>
            <a:ext cx="3741636" cy="1259297"/>
            <a:chOff x="3634287" y="2298611"/>
            <a:chExt cx="1817013" cy="1612607"/>
          </a:xfrm>
        </p:grpSpPr>
        <p:sp>
          <p:nvSpPr>
            <p:cNvPr id="6" name="标题 1"/>
            <p:cNvSpPr txBox="1"/>
            <p:nvPr/>
          </p:nvSpPr>
          <p:spPr>
            <a:xfrm>
              <a:off x="3634287" y="2298611"/>
              <a:ext cx="1817013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前言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7" name="标题 1"/>
            <p:cNvSpPr txBox="1"/>
            <p:nvPr/>
          </p:nvSpPr>
          <p:spPr>
            <a:xfrm>
              <a:off x="3634288" y="2571711"/>
              <a:ext cx="1817012" cy="13395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前言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-1" y="2256315"/>
            <a:ext cx="5698804" cy="3658373"/>
          </a:xfrm>
          <a:prstGeom prst="rect">
            <a:avLst/>
          </a:prstGeom>
          <a:solidFill>
            <a:srgbClr val="2CB2B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标题 3"/>
          <p:cNvSpPr>
            <a:spLocks noGrp="1"/>
          </p:cNvSpPr>
          <p:nvPr>
            <p:ph type="title"/>
          </p:nvPr>
        </p:nvSpPr>
        <p:spPr>
          <a:xfrm>
            <a:off x="632661" y="2535752"/>
            <a:ext cx="4151439" cy="723620"/>
          </a:xfrm>
        </p:spPr>
        <p:txBody>
          <a:bodyPr/>
          <a:lstStyle/>
          <a:p>
            <a:r>
              <a:rPr kumimoji="1" lang="zh-CN" altLang="en-US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什么是口腔健康？</a:t>
            </a:r>
            <a:endParaRPr kumimoji="1" lang="zh-CN" altLang="en-US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文本占位符 2"/>
          <p:cNvSpPr txBox="1"/>
          <p:nvPr/>
        </p:nvSpPr>
        <p:spPr>
          <a:xfrm>
            <a:off x="632661" y="3444038"/>
            <a:ext cx="4575923" cy="11627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指牙齿、牙周组织、口腔邻近部位及颌面部</a:t>
            </a:r>
            <a:endParaRPr lang="en-US" altLang="zh-CN" sz="18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均无组织结构与功能性异常。</a:t>
            </a:r>
            <a:endParaRPr lang="en-US" altLang="zh-CN" sz="18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sz="1800" dirty="0">
              <a:solidFill>
                <a:schemeClr val="bg1"/>
              </a:solidFill>
              <a:cs typeface="+mn-ea"/>
              <a:sym typeface="+mn-lt"/>
            </a:endParaRPr>
          </a:p>
          <a:p>
            <a:endParaRPr kumimoji="1" lang="zh-CN" altLang="en-US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018100" y="3074706"/>
            <a:ext cx="1183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cs typeface="+mn-ea"/>
                <a:sym typeface="+mn-lt"/>
              </a:rPr>
              <a:t>牙齿清洁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17443" y="3074706"/>
            <a:ext cx="1464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b="1" dirty="0">
                <a:cs typeface="+mn-ea"/>
                <a:sym typeface="+mn-lt"/>
              </a:rPr>
              <a:t>无出血现象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215450" y="5545356"/>
            <a:ext cx="1368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cs typeface="+mn-ea"/>
                <a:sym typeface="+mn-lt"/>
              </a:rPr>
              <a:t>无疼痛感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986095" y="4732466"/>
            <a:ext cx="1795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b="1" dirty="0">
                <a:cs typeface="+mn-ea"/>
                <a:sym typeface="+mn-lt"/>
              </a:rPr>
              <a:t>牙龈颜色正常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018100" y="4732466"/>
            <a:ext cx="986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cs typeface="+mn-ea"/>
                <a:sym typeface="+mn-lt"/>
              </a:rPr>
              <a:t>无龋洞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523326" y="2256315"/>
            <a:ext cx="753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 </a:t>
            </a:r>
            <a:r>
              <a:rPr lang="zh-CN" altLang="en-US" b="1" dirty="0">
                <a:cs typeface="+mn-ea"/>
                <a:sym typeface="+mn-lt"/>
              </a:rPr>
              <a:t>标准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空心弧 16"/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name="adj1" fmla="val 16872980"/>
              <a:gd name="adj2" fmla="val 19309807"/>
              <a:gd name="adj3" fmla="val 0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空心弧 17"/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name="adj1" fmla="val 20347938"/>
              <a:gd name="adj2" fmla="val 1108843"/>
              <a:gd name="adj3" fmla="val 0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空心弧 18"/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name="adj1" fmla="val 2106151"/>
              <a:gd name="adj2" fmla="val 4198358"/>
              <a:gd name="adj3" fmla="val 0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空心弧 19"/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name="adj1" fmla="val 6443880"/>
              <a:gd name="adj2" fmla="val 8750303"/>
              <a:gd name="adj3" fmla="val 0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空心弧 20"/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name="adj1" fmla="val 9418388"/>
              <a:gd name="adj2" fmla="val 12152377"/>
              <a:gd name="adj3" fmla="val 0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2" name="空心弧 21"/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name="adj1" fmla="val 13214827"/>
              <a:gd name="adj2" fmla="val 15605370"/>
              <a:gd name="adj3" fmla="val 0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3" name="文本占位符 2"/>
          <p:cNvSpPr txBox="1"/>
          <p:nvPr/>
        </p:nvSpPr>
        <p:spPr>
          <a:xfrm>
            <a:off x="621387" y="4917132"/>
            <a:ext cx="4575923" cy="1162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更多概念介绍文字内容输入文字内容输入</a:t>
            </a:r>
            <a:endParaRPr lang="en-US" altLang="zh-CN" sz="1800" dirty="0">
              <a:solidFill>
                <a:schemeClr val="bg1"/>
              </a:solidFill>
              <a:cs typeface="+mn-ea"/>
              <a:sym typeface="+mn-lt"/>
            </a:endParaRPr>
          </a:p>
          <a:p>
            <a:endParaRPr kumimoji="1" lang="zh-CN" altLang="en-US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075" y="3259372"/>
            <a:ext cx="2139690" cy="18827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fallOver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uiExpand="1" build="p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564970" y="658012"/>
            <a:ext cx="3062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口臭病症的预防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7405" y="1629479"/>
            <a:ext cx="303074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zh-CN" altLang="en-US" sz="2400" b="1" dirty="0">
                <a:cs typeface="+mn-ea"/>
                <a:sym typeface="+mn-lt"/>
              </a:rPr>
              <a:t>口臭是怎样引起的？</a:t>
            </a:r>
            <a:endParaRPr lang="en-US" altLang="zh-CN" sz="2400" b="1" dirty="0">
              <a:cs typeface="+mn-ea"/>
              <a:sym typeface="+mn-lt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112920" y="2267439"/>
            <a:ext cx="9787690" cy="3985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buFont typeface="Wingdings" panose="05000000000000000000" charset="0"/>
              <a:buNone/>
            </a:pPr>
            <a:r>
              <a:rPr lang="zh-CN" altLang="en-US" sz="2400" b="1" dirty="0">
                <a:cs typeface="+mn-ea"/>
                <a:sym typeface="+mn-lt"/>
              </a:rPr>
              <a:t>全身性疾病</a:t>
            </a:r>
            <a:endParaRPr lang="en-US" altLang="zh-CN" sz="2400" b="1" dirty="0">
              <a:cs typeface="+mn-ea"/>
              <a:sym typeface="+mn-lt"/>
            </a:endParaRPr>
          </a:p>
          <a:p>
            <a:pPr marL="0" indent="0">
              <a:lnSpc>
                <a:spcPct val="200000"/>
              </a:lnSpc>
              <a:buFont typeface="Wingdings" panose="05000000000000000000" charset="0"/>
              <a:buNone/>
            </a:pPr>
            <a:r>
              <a:rPr lang="zh-CN" altLang="en-US" sz="2400" dirty="0">
                <a:cs typeface="+mn-ea"/>
                <a:sym typeface="+mn-lt"/>
              </a:rPr>
              <a:t>胃热症、胃阴虚症，其中由胃热症导致者居多，常并发严重口臭、牙龈肿痛、便秘、胃痛、消化不良、烦躁等症状，急慢性胃炎、十二指肠溃疡、肝炎、肺结核、糖尿病、癌症患者、接受化疗者亦会产生强烈口臭。</a:t>
            </a:r>
            <a:r>
              <a:rPr lang="en-US" altLang="zh-CN" sz="2400" dirty="0">
                <a:cs typeface="+mn-ea"/>
                <a:sym typeface="+mn-lt"/>
              </a:rPr>
              <a:t> </a:t>
            </a:r>
            <a:endParaRPr lang="en-US" altLang="zh-CN" sz="24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2000">
        <p15:prstTrans prst="peelOff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564970" y="658012"/>
            <a:ext cx="3062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口臭病症的预防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104181" y="2648563"/>
            <a:ext cx="5246298" cy="139747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吃韭菜、葱、蒜、饮酒后的口臭，可饮白糖水冲解，或用茶叶一小撮含口中咀嚼，还可以咀嚼口香糖除味。</a:t>
            </a:r>
            <a:r>
              <a:rPr lang="en-US" altLang="zh-CN" sz="2000" dirty="0">
                <a:cs typeface="+mn-ea"/>
                <a:sym typeface="+mn-lt"/>
              </a:rPr>
              <a:t> </a:t>
            </a:r>
            <a:endParaRPr lang="en-US" altLang="zh-CN" sz="2000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04181" y="1620157"/>
            <a:ext cx="4066301" cy="673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cs typeface="+mn-ea"/>
                <a:sym typeface="+mn-lt"/>
              </a:rPr>
              <a:t>如何防止口臭？</a:t>
            </a:r>
            <a:endParaRPr lang="en-US" altLang="zh-CN" sz="2800" b="1" dirty="0">
              <a:cs typeface="+mn-ea"/>
              <a:sym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104181" y="4408098"/>
            <a:ext cx="5246298" cy="1397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如因伤食引起的口臭，可用鸡内金研末口服，每日</a:t>
            </a:r>
            <a:r>
              <a:rPr lang="en-US" altLang="zh-CN" sz="2000" dirty="0">
                <a:cs typeface="+mn-ea"/>
                <a:sym typeface="+mn-lt"/>
              </a:rPr>
              <a:t>3</a:t>
            </a:r>
            <a:r>
              <a:rPr lang="zh-CN" altLang="en-US" sz="2000" dirty="0">
                <a:cs typeface="+mn-ea"/>
                <a:sym typeface="+mn-lt"/>
              </a:rPr>
              <a:t>次</a:t>
            </a:r>
            <a:r>
              <a:rPr lang="en-US" altLang="zh-CN" sz="2000" dirty="0">
                <a:cs typeface="+mn-ea"/>
                <a:sym typeface="+mn-lt"/>
              </a:rPr>
              <a:t> </a:t>
            </a:r>
            <a:r>
              <a:rPr lang="zh-CN" altLang="en-US" sz="2000" dirty="0">
                <a:cs typeface="+mn-ea"/>
                <a:sym typeface="+mn-lt"/>
              </a:rPr>
              <a:t>，每次</a:t>
            </a:r>
            <a:r>
              <a:rPr lang="en-US" altLang="zh-CN" sz="2000" dirty="0">
                <a:cs typeface="+mn-ea"/>
                <a:sym typeface="+mn-lt"/>
              </a:rPr>
              <a:t>3</a:t>
            </a:r>
            <a:r>
              <a:rPr lang="zh-CN" altLang="en-US" sz="2000" dirty="0">
                <a:cs typeface="+mn-ea"/>
                <a:sym typeface="+mn-lt"/>
              </a:rPr>
              <a:t>克。也可用神曲</a:t>
            </a:r>
            <a:r>
              <a:rPr lang="en-US" altLang="zh-CN" sz="2000" dirty="0">
                <a:cs typeface="+mn-ea"/>
                <a:sym typeface="+mn-lt"/>
              </a:rPr>
              <a:t>15</a:t>
            </a:r>
            <a:r>
              <a:rPr lang="zh-CN" altLang="en-US" sz="2000" dirty="0">
                <a:cs typeface="+mn-ea"/>
                <a:sym typeface="+mn-lt"/>
              </a:rPr>
              <a:t>克，麦芽</a:t>
            </a:r>
            <a:r>
              <a:rPr lang="en-US" altLang="zh-CN" sz="2000" dirty="0">
                <a:cs typeface="+mn-ea"/>
                <a:sym typeface="+mn-lt"/>
              </a:rPr>
              <a:t>15</a:t>
            </a:r>
            <a:r>
              <a:rPr lang="zh-CN" altLang="en-US" sz="2000" dirty="0">
                <a:cs typeface="+mn-ea"/>
                <a:sym typeface="+mn-lt"/>
              </a:rPr>
              <a:t>克，山楂片</a:t>
            </a:r>
            <a:r>
              <a:rPr lang="en-US" altLang="zh-CN" sz="2000" dirty="0">
                <a:cs typeface="+mn-ea"/>
                <a:sym typeface="+mn-lt"/>
              </a:rPr>
              <a:t>15</a:t>
            </a:r>
            <a:r>
              <a:rPr lang="zh-CN" altLang="en-US" sz="2000" dirty="0">
                <a:cs typeface="+mn-ea"/>
                <a:sym typeface="+mn-lt"/>
              </a:rPr>
              <a:t>克，</a:t>
            </a:r>
            <a:r>
              <a:rPr lang="en-US" altLang="zh-CN" sz="2000" dirty="0">
                <a:cs typeface="+mn-ea"/>
                <a:sym typeface="+mn-lt"/>
              </a:rPr>
              <a:t> </a:t>
            </a:r>
            <a:r>
              <a:rPr lang="zh-CN" altLang="en-US" sz="2000" dirty="0">
                <a:cs typeface="+mn-ea"/>
                <a:sym typeface="+mn-lt"/>
              </a:rPr>
              <a:t>一起煮水，日饮</a:t>
            </a:r>
            <a:r>
              <a:rPr lang="en-US" altLang="zh-CN" sz="2000" dirty="0">
                <a:cs typeface="+mn-ea"/>
                <a:sym typeface="+mn-lt"/>
              </a:rPr>
              <a:t>3</a:t>
            </a:r>
            <a:r>
              <a:rPr lang="zh-CN" altLang="en-US" sz="2000" dirty="0">
                <a:cs typeface="+mn-ea"/>
                <a:sym typeface="+mn-lt"/>
              </a:rPr>
              <a:t>次。</a:t>
            </a:r>
            <a:r>
              <a:rPr lang="en-US" altLang="zh-CN" sz="2000" dirty="0">
                <a:cs typeface="+mn-ea"/>
                <a:sym typeface="+mn-lt"/>
              </a:rPr>
              <a:t> </a:t>
            </a:r>
            <a:endParaRPr lang="en-US" altLang="zh-CN" sz="20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850" y="2662534"/>
            <a:ext cx="3231411" cy="27670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2000">
        <p15:prstTrans prst="peelOff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1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564970" y="658012"/>
            <a:ext cx="3062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口臭病症的预防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677629" y="3020592"/>
            <a:ext cx="6324600" cy="2667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对于有龋齿、缺齿以及义齿修复不当引起的口臭，应该尽早到专业的口腔诊室进行治疗和义齿修复，避免食物残渣长时间存留在口腔中。</a:t>
            </a:r>
            <a:r>
              <a:rPr lang="en-US" altLang="zh-CN" sz="2000" dirty="0">
                <a:cs typeface="+mn-ea"/>
                <a:sym typeface="+mn-lt"/>
              </a:rPr>
              <a:t> </a:t>
            </a:r>
            <a:endParaRPr lang="en-US" altLang="zh-CN" sz="20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积极治疗全身性疾病，只要全身性疾病得到治愈，口臭也就会消失。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44381" y="2070000"/>
            <a:ext cx="4066301" cy="673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>
                <a:cs typeface="+mn-ea"/>
                <a:sym typeface="+mn-lt"/>
              </a:rPr>
              <a:t>如何防止口臭？</a:t>
            </a:r>
            <a:endParaRPr lang="en-US" altLang="zh-CN" sz="2800" b="1" dirty="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92" y="2078046"/>
            <a:ext cx="3624278" cy="36242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2000">
        <p15:prstTrans prst="peelOff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>
          <a:xfrm rot="21105560">
            <a:off x="2096229" y="1202775"/>
            <a:ext cx="1449460" cy="16126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CN" altLang="en-US" sz="166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rPr>
              <a:t>口</a:t>
            </a:r>
            <a:endParaRPr kumimoji="1" lang="zh-CN" altLang="en-US" sz="16600" b="1" dirty="0">
              <a:solidFill>
                <a:srgbClr val="2CB2B7"/>
              </a:solidFill>
              <a:latin typeface="字体视界-萌妹字体" panose="02010601030101010101" pitchFamily="2" charset="-122"/>
              <a:ea typeface="字体视界-萌妹字体" panose="02010601030101010101" pitchFamily="2" charset="-122"/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653775" y="1202774"/>
            <a:ext cx="1817014" cy="1612607"/>
            <a:chOff x="3634287" y="2298611"/>
            <a:chExt cx="1817014" cy="1612607"/>
          </a:xfrm>
        </p:grpSpPr>
        <p:sp>
          <p:nvSpPr>
            <p:cNvPr id="9" name="标题 1"/>
            <p:cNvSpPr txBox="1"/>
            <p:nvPr/>
          </p:nvSpPr>
          <p:spPr>
            <a:xfrm>
              <a:off x="3634287" y="2298611"/>
              <a:ext cx="1817013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13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腔</a:t>
              </a:r>
              <a:endParaRPr kumimoji="1" lang="zh-CN" altLang="en-US" sz="13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0" name="标题 1"/>
            <p:cNvSpPr txBox="1"/>
            <p:nvPr/>
          </p:nvSpPr>
          <p:spPr>
            <a:xfrm>
              <a:off x="3634288" y="2298611"/>
              <a:ext cx="1817013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13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腔</a:t>
              </a:r>
              <a:endParaRPr kumimoji="1" lang="zh-CN" altLang="en-US" sz="13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265270" y="1239494"/>
            <a:ext cx="1516694" cy="1403587"/>
            <a:chOff x="5102544" y="2320526"/>
            <a:chExt cx="1516694" cy="1403587"/>
          </a:xfrm>
        </p:grpSpPr>
        <p:sp>
          <p:nvSpPr>
            <p:cNvPr id="12" name="标题 1"/>
            <p:cNvSpPr txBox="1"/>
            <p:nvPr/>
          </p:nvSpPr>
          <p:spPr>
            <a:xfrm rot="21192423">
              <a:off x="5102544" y="2320526"/>
              <a:ext cx="1516693" cy="140358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护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3" name="标题 1"/>
            <p:cNvSpPr txBox="1"/>
            <p:nvPr/>
          </p:nvSpPr>
          <p:spPr>
            <a:xfrm rot="21192423">
              <a:off x="5102545" y="2320526"/>
              <a:ext cx="1516693" cy="1403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护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352593" y="1035089"/>
            <a:ext cx="1690608" cy="1612607"/>
            <a:chOff x="6173825" y="2116121"/>
            <a:chExt cx="1690608" cy="1612607"/>
          </a:xfrm>
        </p:grpSpPr>
        <p:sp>
          <p:nvSpPr>
            <p:cNvPr id="15" name="标题 1"/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理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6" name="标题 1"/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理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495969" y="1080763"/>
            <a:ext cx="1606343" cy="1612607"/>
            <a:chOff x="7301159" y="2161795"/>
            <a:chExt cx="1606343" cy="1612607"/>
          </a:xfrm>
        </p:grpSpPr>
        <p:sp>
          <p:nvSpPr>
            <p:cNvPr id="18" name="标题 1"/>
            <p:cNvSpPr txBox="1"/>
            <p:nvPr/>
          </p:nvSpPr>
          <p:spPr>
            <a:xfrm rot="21392463">
              <a:off x="7301159" y="2161795"/>
              <a:ext cx="1606342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保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9" name="标题 1"/>
            <p:cNvSpPr txBox="1"/>
            <p:nvPr/>
          </p:nvSpPr>
          <p:spPr>
            <a:xfrm rot="21392463">
              <a:off x="7301160" y="2161795"/>
              <a:ext cx="1606342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保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607680" y="951685"/>
            <a:ext cx="1678061" cy="1612607"/>
            <a:chOff x="8332660" y="2032717"/>
            <a:chExt cx="1678061" cy="1612607"/>
          </a:xfrm>
        </p:grpSpPr>
        <p:sp>
          <p:nvSpPr>
            <p:cNvPr id="21" name="标题 1"/>
            <p:cNvSpPr txBox="1"/>
            <p:nvPr/>
          </p:nvSpPr>
          <p:spPr>
            <a:xfrm rot="366738">
              <a:off x="8332660" y="2032717"/>
              <a:ext cx="1678060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健</a:t>
              </a:r>
              <a:endParaRPr kumimoji="1" lang="zh-CN" altLang="en-US" sz="88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2" name="标题 1"/>
            <p:cNvSpPr txBox="1"/>
            <p:nvPr/>
          </p:nvSpPr>
          <p:spPr>
            <a:xfrm rot="366738">
              <a:off x="8332661" y="2032717"/>
              <a:ext cx="1678060" cy="161260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88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健</a:t>
              </a:r>
              <a:endParaRPr kumimoji="1" lang="zh-CN" altLang="en-US" sz="88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5" name="任意多边形: 形状 24"/>
          <p:cNvSpPr/>
          <p:nvPr/>
        </p:nvSpPr>
        <p:spPr>
          <a:xfrm>
            <a:off x="0" y="2422358"/>
            <a:ext cx="12192000" cy="4435642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1492872" y="3028491"/>
            <a:ext cx="9206253" cy="45736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zh-CN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-</a:t>
            </a:r>
            <a:r>
              <a:rPr lang="zh-CN" alt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关注口腔健康 提高生命质量</a:t>
            </a:r>
            <a:r>
              <a:rPr lang="en-US" altLang="zh-CN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-</a:t>
            </a:r>
            <a:endParaRPr lang="zh-CN" altLang="en-US" sz="4000" dirty="0">
              <a:solidFill>
                <a:schemeClr val="tx1">
                  <a:lumMod val="95000"/>
                  <a:lumOff val="5000"/>
                </a:schemeClr>
              </a:solidFill>
              <a:latin typeface="迷你简准圆" panose="03000509000000000000" pitchFamily="65" charset="-122"/>
              <a:ea typeface="迷你简准圆" panose="03000509000000000000" pitchFamily="65" charset="-122"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426016" y="3810064"/>
            <a:ext cx="7020694" cy="27559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主讲人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：</a:t>
            </a: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PPT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营      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迷你简准圆" panose="03000509000000000000" pitchFamily="65" charset="-122"/>
                <a:ea typeface="迷你简准圆" panose="03000509000000000000" pitchFamily="65" charset="-122"/>
                <a:cs typeface="+mn-ea"/>
                <a:sym typeface="+mn-lt"/>
              </a:rPr>
              <a:t>20xx.x.xx</a:t>
            </a:r>
            <a:endParaRPr lang="zh-CN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迷你简准圆" panose="03000509000000000000" pitchFamily="65" charset="-122"/>
              <a:ea typeface="迷你简准圆" panose="03000509000000000000" pitchFamily="65" charset="-122"/>
              <a:cs typeface="+mn-ea"/>
              <a:sym typeface="+mn-lt"/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62" y="3623737"/>
            <a:ext cx="4268250" cy="426825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52" y="3770566"/>
            <a:ext cx="4508727" cy="4508727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799" y="4115853"/>
            <a:ext cx="3155299" cy="3155299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52" y="339778"/>
            <a:ext cx="1361024" cy="13610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9000">
        <p:fade/>
      </p:transition>
    </mc:Choice>
    <mc:Fallback>
      <p:transition spd="med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8" grpId="0"/>
      <p:bldP spid="29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25" name="任意多边形: 形状 24"/>
          <p:cNvSpPr/>
          <p:nvPr/>
        </p:nvSpPr>
        <p:spPr>
          <a:xfrm rot="5400000">
            <a:off x="314097" y="-335607"/>
            <a:ext cx="6858003" cy="7529210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标题 2"/>
          <p:cNvSpPr txBox="1"/>
          <p:nvPr/>
        </p:nvSpPr>
        <p:spPr>
          <a:xfrm>
            <a:off x="236342" y="2941026"/>
            <a:ext cx="3232588" cy="10969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7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目录</a:t>
            </a:r>
            <a:endParaRPr lang="en-US" altLang="zh-CN" sz="72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lang="en-US" altLang="zh-CN" sz="5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content</a:t>
            </a:r>
            <a:endParaRPr lang="zh-CN" altLang="en-US" sz="5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5634783" y="1309185"/>
            <a:ext cx="778045" cy="778045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/>
              <a:t>1</a:t>
            </a:r>
            <a:endParaRPr lang="zh-CN" altLang="en-US" sz="4000" b="1" dirty="0"/>
          </a:p>
        </p:txBody>
      </p:sp>
      <p:sp>
        <p:nvSpPr>
          <p:cNvPr id="8" name="椭圆 7"/>
          <p:cNvSpPr/>
          <p:nvPr/>
        </p:nvSpPr>
        <p:spPr>
          <a:xfrm>
            <a:off x="5624860" y="2884882"/>
            <a:ext cx="778045" cy="778045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/>
              <a:t>2</a:t>
            </a:r>
            <a:endParaRPr lang="zh-CN" altLang="en-US" sz="4000" b="1" dirty="0"/>
          </a:p>
        </p:txBody>
      </p:sp>
      <p:sp>
        <p:nvSpPr>
          <p:cNvPr id="9" name="椭圆 8"/>
          <p:cNvSpPr/>
          <p:nvPr/>
        </p:nvSpPr>
        <p:spPr>
          <a:xfrm>
            <a:off x="5624859" y="4460579"/>
            <a:ext cx="778045" cy="778045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/>
              <a:t>3</a:t>
            </a:r>
            <a:endParaRPr lang="zh-CN" altLang="en-US" sz="4000" b="1" dirty="0"/>
          </a:p>
        </p:txBody>
      </p:sp>
      <p:sp>
        <p:nvSpPr>
          <p:cNvPr id="22" name="标题 2"/>
          <p:cNvSpPr txBox="1"/>
          <p:nvPr/>
        </p:nvSpPr>
        <p:spPr>
          <a:xfrm>
            <a:off x="6728206" y="1149726"/>
            <a:ext cx="5002579" cy="10969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solidFill>
                  <a:srgbClr val="2CB2B7"/>
                </a:solidFill>
                <a:latin typeface="+mn-lt"/>
                <a:ea typeface="+mn-ea"/>
                <a:cs typeface="+mn-ea"/>
                <a:sym typeface="+mn-lt"/>
              </a:rPr>
              <a:t>口腔常见疾病预防</a:t>
            </a:r>
            <a:endParaRPr lang="zh-CN" altLang="en-US" sz="4000" dirty="0">
              <a:solidFill>
                <a:srgbClr val="2CB2B7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标题 2"/>
          <p:cNvSpPr txBox="1"/>
          <p:nvPr/>
        </p:nvSpPr>
        <p:spPr>
          <a:xfrm>
            <a:off x="6825690" y="2685827"/>
            <a:ext cx="5002579" cy="10969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solidFill>
                  <a:srgbClr val="2CB2B7"/>
                </a:solidFill>
                <a:latin typeface="+mn-lt"/>
                <a:ea typeface="+mn-ea"/>
                <a:cs typeface="+mn-ea"/>
                <a:sym typeface="+mn-lt"/>
              </a:rPr>
              <a:t>科学保护牙齿</a:t>
            </a:r>
            <a:endParaRPr lang="zh-CN" altLang="en-US" sz="4000" dirty="0">
              <a:solidFill>
                <a:srgbClr val="2CB2B7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标题 2"/>
          <p:cNvSpPr txBox="1"/>
          <p:nvPr/>
        </p:nvSpPr>
        <p:spPr>
          <a:xfrm>
            <a:off x="6823356" y="4301120"/>
            <a:ext cx="5002579" cy="10969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solidFill>
                  <a:srgbClr val="2CB2B7"/>
                </a:solidFill>
                <a:latin typeface="+mn-lt"/>
                <a:ea typeface="+mn-ea"/>
                <a:cs typeface="+mn-ea"/>
                <a:sym typeface="+mn-lt"/>
              </a:rPr>
              <a:t>口臭病症的预防</a:t>
            </a:r>
            <a:endParaRPr lang="zh-CN" altLang="en-US" sz="4000" dirty="0">
              <a:solidFill>
                <a:srgbClr val="2CB2B7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394" y="1321281"/>
            <a:ext cx="1400201" cy="1400201"/>
          </a:xfrm>
          <a:prstGeom prst="rect">
            <a:avLst/>
          </a:prstGeom>
        </p:spPr>
      </p:pic>
    </p:spTree>
  </p:cSld>
  <p:clrMapOvr>
    <a:masterClrMapping/>
  </p:clrMapOvr>
  <p:transition spd="slow"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1095903" y="4356570"/>
            <a:ext cx="10000192" cy="1612607"/>
            <a:chOff x="3634287" y="2298611"/>
            <a:chExt cx="5964179" cy="1612607"/>
          </a:xfrm>
        </p:grpSpPr>
        <p:sp>
          <p:nvSpPr>
            <p:cNvPr id="9" name="标题 1"/>
            <p:cNvSpPr txBox="1"/>
            <p:nvPr/>
          </p:nvSpPr>
          <p:spPr>
            <a:xfrm>
              <a:off x="3634287" y="2298611"/>
              <a:ext cx="5964179" cy="16126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7200" b="1" dirty="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口腔常见疾病预防</a:t>
              </a:r>
              <a:endParaRPr kumimoji="1" lang="zh-CN" altLang="en-US" sz="7200" b="1" dirty="0">
                <a:ln w="101600">
                  <a:solidFill>
                    <a:schemeClr val="bg1"/>
                  </a:solidFill>
                </a:ln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0" name="标题 1"/>
            <p:cNvSpPr txBox="1"/>
            <p:nvPr/>
          </p:nvSpPr>
          <p:spPr>
            <a:xfrm flipH="1">
              <a:off x="3946422" y="2931129"/>
              <a:ext cx="5301637" cy="98008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zh-CN" altLang="en-US" sz="7200" b="1" dirty="0">
                  <a:solidFill>
                    <a:srgbClr val="2CB2B7"/>
                  </a:solidFill>
                  <a:latin typeface="字体视界-萌妹字体" panose="02010601030101010101" pitchFamily="2" charset="-122"/>
                  <a:ea typeface="字体视界-萌妹字体" panose="02010601030101010101" pitchFamily="2" charset="-122"/>
                  <a:cs typeface="+mn-ea"/>
                  <a:sym typeface="+mn-lt"/>
                </a:rPr>
                <a:t>口腔常见疾病预防</a:t>
              </a:r>
              <a:endParaRPr kumimoji="1" lang="zh-CN" altLang="en-US" sz="7200" b="1" dirty="0">
                <a:solidFill>
                  <a:srgbClr val="2CB2B7"/>
                </a:solidFill>
                <a:latin typeface="字体视界-萌妹字体" panose="02010601030101010101" pitchFamily="2" charset="-122"/>
                <a:ea typeface="字体视界-萌妹字体" panose="02010601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5" name="任意多边形: 形状 24"/>
          <p:cNvSpPr/>
          <p:nvPr/>
        </p:nvSpPr>
        <p:spPr>
          <a:xfrm flipV="1">
            <a:off x="0" y="-1"/>
            <a:ext cx="12192000" cy="6655162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491" y="-1003994"/>
            <a:ext cx="5553076" cy="5553076"/>
          </a:xfrm>
          <a:prstGeom prst="rect">
            <a:avLst/>
          </a:prstGeom>
        </p:spPr>
      </p:pic>
      <p:sp>
        <p:nvSpPr>
          <p:cNvPr id="27" name="椭圆 26"/>
          <p:cNvSpPr/>
          <p:nvPr/>
        </p:nvSpPr>
        <p:spPr>
          <a:xfrm>
            <a:off x="5362652" y="2836410"/>
            <a:ext cx="1466694" cy="1466694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0" b="1" dirty="0"/>
              <a:t>1</a:t>
            </a:r>
            <a:endParaRPr lang="zh-CN" altLang="en-US" sz="8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</p:transition>
    </mc:Choice>
    <mc:Fallback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竖排文本占位符 2"/>
          <p:cNvSpPr txBox="1"/>
          <p:nvPr/>
        </p:nvSpPr>
        <p:spPr>
          <a:xfrm>
            <a:off x="7688624" y="5292318"/>
            <a:ext cx="3035288" cy="461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牙周病预防</a:t>
            </a:r>
            <a:endParaRPr lang="en-US" altLang="zh-CN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kumimoji="1" lang="zh-CN" altLang="en-US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179095" y="3287318"/>
            <a:ext cx="2099866" cy="1158665"/>
            <a:chOff x="1392918" y="4382188"/>
            <a:chExt cx="2099866" cy="1158665"/>
          </a:xfrm>
        </p:grpSpPr>
        <p:sp>
          <p:nvSpPr>
            <p:cNvPr id="12" name="竖排文本占位符 2"/>
            <p:cNvSpPr txBox="1"/>
            <p:nvPr/>
          </p:nvSpPr>
          <p:spPr>
            <a:xfrm rot="16200000">
              <a:off x="2124989" y="4173059"/>
              <a:ext cx="635723" cy="2099866"/>
            </a:xfrm>
            <a:prstGeom prst="rect">
              <a:avLst/>
            </a:prstGeom>
          </p:spPr>
          <p:txBody>
            <a:bodyPr vert="eaVert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共性预防措施</a:t>
              </a:r>
              <a:endPara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0" indent="0" algn="ctr">
                <a:buNone/>
              </a:pPr>
              <a:endParaRPr kumimoji="1"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856254" y="4382188"/>
              <a:ext cx="1173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01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792132" y="2140206"/>
            <a:ext cx="2099866" cy="1158665"/>
            <a:chOff x="5046068" y="4382188"/>
            <a:chExt cx="2099866" cy="1158665"/>
          </a:xfrm>
        </p:grpSpPr>
        <p:sp>
          <p:nvSpPr>
            <p:cNvPr id="15" name="竖排文本占位符 2"/>
            <p:cNvSpPr txBox="1"/>
            <p:nvPr/>
          </p:nvSpPr>
          <p:spPr>
            <a:xfrm rot="16200000">
              <a:off x="5778139" y="4173059"/>
              <a:ext cx="635723" cy="2099866"/>
            </a:xfrm>
            <a:prstGeom prst="rect">
              <a:avLst/>
            </a:prstGeom>
          </p:spPr>
          <p:txBody>
            <a:bodyPr vert="eaVert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龋齿预防</a:t>
              </a:r>
              <a:endPara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509404" y="4382188"/>
              <a:ext cx="1173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8619672" y="4717794"/>
            <a:ext cx="1173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906" y="1227339"/>
            <a:ext cx="7393730" cy="52786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6995019" y="1772781"/>
            <a:ext cx="4619464" cy="72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dirty="0">
                <a:cs typeface="+mn-ea"/>
                <a:sym typeface="+mn-lt"/>
              </a:rPr>
              <a:t>一般成年人一年检查一次</a:t>
            </a: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11" name="内容占位符 2"/>
          <p:cNvSpPr txBox="1"/>
          <p:nvPr/>
        </p:nvSpPr>
        <p:spPr>
          <a:xfrm>
            <a:off x="6995019" y="5188818"/>
            <a:ext cx="4619464" cy="720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dirty="0">
                <a:cs typeface="+mn-ea"/>
                <a:sym typeface="+mn-lt"/>
              </a:rPr>
              <a:t>牙周病、结石较重者 一季度检查一次</a:t>
            </a: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12" name="内容占位符 2"/>
          <p:cNvSpPr txBox="1"/>
          <p:nvPr/>
        </p:nvSpPr>
        <p:spPr>
          <a:xfrm>
            <a:off x="6995019" y="2911460"/>
            <a:ext cx="4619464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400" dirty="0">
                <a:cs typeface="+mn-ea"/>
                <a:sym typeface="+mn-lt"/>
              </a:rPr>
              <a:t>2-12</a:t>
            </a:r>
            <a:r>
              <a:rPr lang="zh-CN" altLang="en-US" sz="2400" dirty="0">
                <a:cs typeface="+mn-ea"/>
                <a:sym typeface="+mn-lt"/>
              </a:rPr>
              <a:t>岁儿童，半年检查一次</a:t>
            </a: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13" name="内容占位符 2"/>
          <p:cNvSpPr txBox="1"/>
          <p:nvPr/>
        </p:nvSpPr>
        <p:spPr>
          <a:xfrm>
            <a:off x="6995019" y="4050139"/>
            <a:ext cx="4619464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dirty="0">
                <a:cs typeface="+mn-ea"/>
                <a:sym typeface="+mn-lt"/>
              </a:rPr>
              <a:t>孕妇</a:t>
            </a:r>
            <a:r>
              <a:rPr lang="en-US" altLang="zh-CN" sz="2400" dirty="0">
                <a:cs typeface="+mn-ea"/>
                <a:sym typeface="+mn-lt"/>
              </a:rPr>
              <a:t>2-3</a:t>
            </a:r>
            <a:r>
              <a:rPr lang="zh-CN" altLang="en-US" sz="2400" dirty="0">
                <a:cs typeface="+mn-ea"/>
                <a:sym typeface="+mn-lt"/>
              </a:rPr>
              <a:t>个月检查一次</a:t>
            </a:r>
            <a:endParaRPr lang="en-US" altLang="zh-CN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kumimoji="1" lang="zh-CN" altLang="en-US" sz="2400" dirty="0">
              <a:cs typeface="+mn-ea"/>
              <a:sym typeface="+mn-lt"/>
            </a:endParaRPr>
          </a:p>
        </p:txBody>
      </p:sp>
      <p:sp>
        <p:nvSpPr>
          <p:cNvPr id="2" name="矩形: 圆角 1"/>
          <p:cNvSpPr/>
          <p:nvPr/>
        </p:nvSpPr>
        <p:spPr>
          <a:xfrm>
            <a:off x="5334660" y="1846731"/>
            <a:ext cx="1371600" cy="572100"/>
          </a:xfrm>
          <a:prstGeom prst="roundRect">
            <a:avLst>
              <a:gd name="adj" fmla="val 39500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/>
              <a:t>成年人</a:t>
            </a:r>
            <a:endParaRPr lang="zh-CN" altLang="en-US" sz="2400" b="1" dirty="0"/>
          </a:p>
        </p:txBody>
      </p:sp>
      <p:sp>
        <p:nvSpPr>
          <p:cNvPr id="14" name="矩形: 圆角 13"/>
          <p:cNvSpPr/>
          <p:nvPr/>
        </p:nvSpPr>
        <p:spPr>
          <a:xfrm>
            <a:off x="5334660" y="2985410"/>
            <a:ext cx="1371600" cy="572100"/>
          </a:xfrm>
          <a:prstGeom prst="roundRect">
            <a:avLst>
              <a:gd name="adj" fmla="val 39500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/>
              <a:t>儿童</a:t>
            </a:r>
            <a:endParaRPr lang="zh-CN" altLang="en-US" sz="2400" b="1" dirty="0"/>
          </a:p>
        </p:txBody>
      </p:sp>
      <p:sp>
        <p:nvSpPr>
          <p:cNvPr id="15" name="矩形: 圆角 14"/>
          <p:cNvSpPr/>
          <p:nvPr/>
        </p:nvSpPr>
        <p:spPr>
          <a:xfrm>
            <a:off x="5334660" y="4167844"/>
            <a:ext cx="1371600" cy="572100"/>
          </a:xfrm>
          <a:prstGeom prst="roundRect">
            <a:avLst>
              <a:gd name="adj" fmla="val 39500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/>
              <a:t>孕妇</a:t>
            </a:r>
            <a:endParaRPr lang="zh-CN" altLang="en-US" sz="2400" b="1" dirty="0"/>
          </a:p>
        </p:txBody>
      </p:sp>
      <p:sp>
        <p:nvSpPr>
          <p:cNvPr id="16" name="矩形: 圆角 15"/>
          <p:cNvSpPr/>
          <p:nvPr/>
        </p:nvSpPr>
        <p:spPr>
          <a:xfrm>
            <a:off x="5334660" y="5161049"/>
            <a:ext cx="1371600" cy="572100"/>
          </a:xfrm>
          <a:prstGeom prst="roundRect">
            <a:avLst>
              <a:gd name="adj" fmla="val 39500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/>
              <a:t>患者</a:t>
            </a:r>
            <a:endParaRPr lang="zh-CN" altLang="en-US" sz="2400" b="1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37" y="1604653"/>
            <a:ext cx="5105400" cy="5105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内容占位符 2"/>
          <p:cNvSpPr txBox="1"/>
          <p:nvPr/>
        </p:nvSpPr>
        <p:spPr>
          <a:xfrm>
            <a:off x="-2012513" y="4793161"/>
            <a:ext cx="6162153" cy="502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kumimoji="1" lang="zh-CN" altLang="en-US" sz="2400" dirty="0">
              <a:cs typeface="+mn-ea"/>
              <a:sym typeface="+mn-lt"/>
            </a:endParaRPr>
          </a:p>
        </p:txBody>
      </p:sp>
      <p:sp>
        <p:nvSpPr>
          <p:cNvPr id="11" name="内容占位符 2"/>
          <p:cNvSpPr txBox="1"/>
          <p:nvPr/>
        </p:nvSpPr>
        <p:spPr>
          <a:xfrm>
            <a:off x="1340854" y="2050093"/>
            <a:ext cx="2610167" cy="687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3200" b="1" dirty="0">
                <a:cs typeface="+mn-ea"/>
                <a:sym typeface="+mn-lt"/>
              </a:rPr>
              <a:t>纠正不良习惯</a:t>
            </a:r>
            <a:endParaRPr lang="en-US" altLang="zh-CN" sz="3200" b="1" dirty="0">
              <a:cs typeface="+mn-ea"/>
              <a:sym typeface="+mn-lt"/>
            </a:endParaRPr>
          </a:p>
        </p:txBody>
      </p:sp>
      <p:sp>
        <p:nvSpPr>
          <p:cNvPr id="12" name="内容占位符 2"/>
          <p:cNvSpPr txBox="1"/>
          <p:nvPr/>
        </p:nvSpPr>
        <p:spPr>
          <a:xfrm>
            <a:off x="1341115" y="3090701"/>
            <a:ext cx="4754885" cy="2551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影响口腔自然防御能力</a:t>
            </a:r>
            <a:endParaRPr lang="en-US" altLang="zh-CN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导致牙周病、错牙合畸形</a:t>
            </a:r>
            <a:endParaRPr lang="en-US" altLang="zh-CN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如口呼吸、单侧咀嚼、吮唇、咬唇、咬颊、咬指、伸舌等</a:t>
            </a:r>
            <a:endParaRPr kumimoji="1" lang="zh-CN" altLang="en-US" sz="2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kumimoji="1" lang="zh-CN" altLang="en-US" sz="2400" dirty="0">
              <a:cs typeface="+mn-ea"/>
              <a:sym typeface="+mn-lt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089" y="906399"/>
            <a:ext cx="6162153" cy="61621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内容占位符 2"/>
          <p:cNvSpPr txBox="1"/>
          <p:nvPr/>
        </p:nvSpPr>
        <p:spPr>
          <a:xfrm>
            <a:off x="1340854" y="2050093"/>
            <a:ext cx="2610167" cy="687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3200" b="1" dirty="0">
                <a:cs typeface="+mn-ea"/>
                <a:sym typeface="+mn-lt"/>
              </a:rPr>
              <a:t>合理营养</a:t>
            </a:r>
            <a:endParaRPr lang="en-US" altLang="zh-CN" sz="3200" b="1" dirty="0">
              <a:cs typeface="+mn-ea"/>
              <a:sym typeface="+mn-lt"/>
            </a:endParaRPr>
          </a:p>
        </p:txBody>
      </p:sp>
      <p:sp>
        <p:nvSpPr>
          <p:cNvPr id="11" name="内容占位符 2"/>
          <p:cNvSpPr txBox="1"/>
          <p:nvPr/>
        </p:nvSpPr>
        <p:spPr>
          <a:xfrm>
            <a:off x="1290172" y="2836293"/>
            <a:ext cx="5834469" cy="7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cs typeface="+mn-ea"/>
                <a:sym typeface="+mn-lt"/>
              </a:rPr>
              <a:t>加强牙颌系统生长发育期的营养，如钙、磷、维生素</a:t>
            </a:r>
            <a:r>
              <a:rPr lang="en-US" altLang="zh-CN" sz="1800" dirty="0">
                <a:cs typeface="+mn-ea"/>
                <a:sym typeface="+mn-lt"/>
              </a:rPr>
              <a:t>A</a:t>
            </a:r>
            <a:r>
              <a:rPr lang="zh-CN" altLang="en-US" sz="1800" dirty="0">
                <a:cs typeface="+mn-ea"/>
                <a:sym typeface="+mn-lt"/>
              </a:rPr>
              <a:t>、</a:t>
            </a:r>
            <a:r>
              <a:rPr lang="en-US" altLang="zh-CN" sz="1800" dirty="0">
                <a:cs typeface="+mn-ea"/>
                <a:sym typeface="+mn-lt"/>
              </a:rPr>
              <a:t>D</a:t>
            </a:r>
            <a:r>
              <a:rPr lang="zh-CN" altLang="en-US" sz="1800" dirty="0">
                <a:cs typeface="+mn-ea"/>
                <a:sym typeface="+mn-lt"/>
              </a:rPr>
              <a:t>、</a:t>
            </a:r>
            <a:r>
              <a:rPr lang="en-US" altLang="zh-CN" sz="1800" dirty="0">
                <a:cs typeface="+mn-ea"/>
                <a:sym typeface="+mn-lt"/>
              </a:rPr>
              <a:t>C</a:t>
            </a:r>
            <a:r>
              <a:rPr lang="zh-CN" altLang="en-US" sz="1800" dirty="0">
                <a:cs typeface="+mn-ea"/>
                <a:sym typeface="+mn-lt"/>
              </a:rPr>
              <a:t>和微量元素氟的供给。</a:t>
            </a:r>
            <a:endParaRPr lang="en-US" altLang="zh-CN" sz="1800" dirty="0">
              <a:cs typeface="+mn-ea"/>
              <a:sym typeface="+mn-lt"/>
            </a:endParaRPr>
          </a:p>
        </p:txBody>
      </p:sp>
      <p:sp>
        <p:nvSpPr>
          <p:cNvPr id="12" name="内容占位符 2"/>
          <p:cNvSpPr txBox="1"/>
          <p:nvPr/>
        </p:nvSpPr>
        <p:spPr>
          <a:xfrm>
            <a:off x="1290171" y="3987225"/>
            <a:ext cx="5834469" cy="7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cs typeface="+mn-ea"/>
                <a:sym typeface="+mn-lt"/>
              </a:rPr>
              <a:t>多吃具有适当硬度和粗糙而富纤维的食品，以利牙面清洁，增强牙周组织的防御力。</a:t>
            </a:r>
            <a:endParaRPr lang="en-US" altLang="zh-CN" sz="1800" dirty="0">
              <a:cs typeface="+mn-ea"/>
              <a:sym typeface="+mn-lt"/>
            </a:endParaRPr>
          </a:p>
        </p:txBody>
      </p:sp>
      <p:sp>
        <p:nvSpPr>
          <p:cNvPr id="13" name="内容占位符 2"/>
          <p:cNvSpPr txBox="1"/>
          <p:nvPr/>
        </p:nvSpPr>
        <p:spPr>
          <a:xfrm>
            <a:off x="1290171" y="5152582"/>
            <a:ext cx="5834469" cy="7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控制糖和精制碳水化合物的摄取，以减少致龋因素。</a:t>
            </a: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endParaRPr lang="en-US" altLang="zh-CN" sz="1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31" y="1579199"/>
            <a:ext cx="4816052" cy="48160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/>
        </p:nvSpPr>
        <p:spPr>
          <a:xfrm rot="5400000">
            <a:off x="-2137613" y="2137609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6" name="任意多边形: 形状 5"/>
          <p:cNvSpPr/>
          <p:nvPr/>
        </p:nvSpPr>
        <p:spPr>
          <a:xfrm rot="16200000" flipH="1">
            <a:off x="7471609" y="2137608"/>
            <a:ext cx="6858003" cy="2582779"/>
          </a:xfrm>
          <a:custGeom>
            <a:avLst/>
            <a:gdLst>
              <a:gd name="connsiteX0" fmla="*/ 0 w 12192000"/>
              <a:gd name="connsiteY0" fmla="*/ 0 h 3553326"/>
              <a:gd name="connsiteX1" fmla="*/ 33972 w 12192000"/>
              <a:gd name="connsiteY1" fmla="*/ 0 h 3553326"/>
              <a:gd name="connsiteX2" fmla="*/ 30688 w 12192000"/>
              <a:gd name="connsiteY2" fmla="*/ 18900 h 3553326"/>
              <a:gd name="connsiteX3" fmla="*/ 6144125 w 12192000"/>
              <a:gd name="connsiteY3" fmla="*/ 1795563 h 3553326"/>
              <a:gd name="connsiteX4" fmla="*/ 12133359 w 12192000"/>
              <a:gd name="connsiteY4" fmla="*/ 376960 h 3553326"/>
              <a:gd name="connsiteX5" fmla="*/ 12192000 w 12192000"/>
              <a:gd name="connsiteY5" fmla="*/ 265295 h 3553326"/>
              <a:gd name="connsiteX6" fmla="*/ 12192000 w 12192000"/>
              <a:gd name="connsiteY6" fmla="*/ 3553326 h 3553326"/>
              <a:gd name="connsiteX7" fmla="*/ 0 w 12192000"/>
              <a:gd name="connsiteY7" fmla="*/ 3553326 h 355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553326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sx="103000" sy="103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951021" y="641684"/>
            <a:ext cx="4289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字体视界-萌妹字体" panose="02010601030101010101" pitchFamily="2" charset="-122"/>
                <a:ea typeface="字体视界-萌妹字体" panose="02010601030101010101" pitchFamily="2" charset="-122"/>
              </a:rPr>
              <a:t>口腔常见疾病预防方式</a:t>
            </a:r>
            <a:endParaRPr lang="zh-CN" altLang="en-US" sz="3200" dirty="0">
              <a:latin typeface="字体视界-萌妹字体" panose="02010601030101010101" pitchFamily="2" charset="-122"/>
              <a:ea typeface="字体视界-萌妹字体" panose="02010601030101010101" pitchFamily="2" charset="-122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066658" y="2792864"/>
            <a:ext cx="2932902" cy="95263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cs typeface="+mn-ea"/>
                <a:sym typeface="+mn-lt"/>
              </a:rPr>
              <a:t>与口腔疾病的发生有很大关系，特别是牙周病和龋病。保持口腔卫生的方法中，刷牙最为重要。</a:t>
            </a:r>
            <a:endParaRPr lang="en-US" altLang="zh-CN" sz="2400" dirty="0"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Font typeface="Wingdings" panose="05000000000000000000" charset="0"/>
              <a:buNone/>
            </a:pP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11" name="内容占位符 2"/>
          <p:cNvSpPr txBox="1"/>
          <p:nvPr/>
        </p:nvSpPr>
        <p:spPr>
          <a:xfrm>
            <a:off x="1058654" y="1940124"/>
            <a:ext cx="2940906" cy="1660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b="1" dirty="0">
                <a:cs typeface="+mn-ea"/>
                <a:sym typeface="+mn-lt"/>
              </a:rPr>
              <a:t>口腔卫生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12" name="圆角矩形 14"/>
          <p:cNvSpPr/>
          <p:nvPr/>
        </p:nvSpPr>
        <p:spPr>
          <a:xfrm>
            <a:off x="8629345" y="2116475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cs typeface="+mn-ea"/>
                <a:sym typeface="+mn-lt"/>
              </a:rPr>
              <a:t>饭后漱口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13" name="圆角矩形 15"/>
          <p:cNvSpPr/>
          <p:nvPr/>
        </p:nvSpPr>
        <p:spPr>
          <a:xfrm>
            <a:off x="8629345" y="2770258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cs typeface="+mn-ea"/>
                <a:sym typeface="+mn-lt"/>
              </a:rPr>
              <a:t>刷牙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14" name="圆角矩形 16"/>
          <p:cNvSpPr/>
          <p:nvPr/>
        </p:nvSpPr>
        <p:spPr>
          <a:xfrm>
            <a:off x="8629345" y="3424041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cs typeface="+mn-ea"/>
                <a:sym typeface="+mn-lt"/>
              </a:rPr>
              <a:t>牙间洁净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15" name="圆角矩形 17"/>
          <p:cNvSpPr/>
          <p:nvPr/>
        </p:nvSpPr>
        <p:spPr>
          <a:xfrm>
            <a:off x="8629345" y="4077824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cs typeface="+mn-ea"/>
                <a:sym typeface="+mn-lt"/>
              </a:rPr>
              <a:t>牙龈按摩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16" name="圆角矩形 18"/>
          <p:cNvSpPr/>
          <p:nvPr/>
        </p:nvSpPr>
        <p:spPr>
          <a:xfrm>
            <a:off x="8629345" y="4731607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cs typeface="+mn-ea"/>
                <a:sym typeface="+mn-lt"/>
              </a:rPr>
              <a:t>消除食物嵌塞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17" name="圆角矩形 19"/>
          <p:cNvSpPr/>
          <p:nvPr/>
        </p:nvSpPr>
        <p:spPr>
          <a:xfrm>
            <a:off x="8629345" y="5385392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cs typeface="+mn-ea"/>
                <a:sym typeface="+mn-lt"/>
              </a:rPr>
              <a:t>去除牙结石</a:t>
            </a:r>
            <a:endParaRPr lang="zh-CN" altLang="en-US" sz="2000" b="1" dirty="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560" y="1426543"/>
            <a:ext cx="4778828" cy="47788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2000">
        <p15:prstTrans prst="wind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1733</Words>
  <Application>WPS 演示</Application>
  <PresentationFormat>宽屏</PresentationFormat>
  <Paragraphs>299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0" baseType="lpstr">
      <vt:lpstr>Arial</vt:lpstr>
      <vt:lpstr>宋体</vt:lpstr>
      <vt:lpstr>Wingdings</vt:lpstr>
      <vt:lpstr>字体视界-萌妹字体</vt:lpstr>
      <vt:lpstr>迷你简准圆</vt:lpstr>
      <vt:lpstr>Wingdings</vt:lpstr>
      <vt:lpstr>等线</vt:lpstr>
      <vt:lpstr>微软雅黑</vt:lpstr>
      <vt:lpstr>Arial Unicode MS</vt:lpstr>
      <vt:lpstr>等线 Light</vt:lpstr>
      <vt:lpstr>Meiryo</vt:lpstr>
      <vt:lpstr>Yu Gothic UI</vt:lpstr>
      <vt:lpstr>Arial Narrow</vt:lpstr>
      <vt:lpstr>Calibri</vt:lpstr>
      <vt:lpstr>Calibri Light</vt:lpstr>
      <vt:lpstr>Office 主题​​</vt:lpstr>
      <vt:lpstr>PowerPoint 演示文稿</vt:lpstr>
      <vt:lpstr>什么是口腔健康？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Years later</cp:lastModifiedBy>
  <cp:revision>226</cp:revision>
  <dcterms:created xsi:type="dcterms:W3CDTF">2019-06-11T09:29:00Z</dcterms:created>
  <dcterms:modified xsi:type="dcterms:W3CDTF">2024-06-28T12:15:19Z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B65F0A57FC7340ED89BAA3B999BCE1EF_13</vt:lpwstr>
  </property>
  <property fmtid="{D5CDD505-2E9C-101B-9397-08002B2CF9AE}" pid="3" name="KSOProductBuildVer">
    <vt:lpwstr>2052-12.1.0.17133</vt:lpwstr>
  </property>
</Properties>
</file>