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474" r:id="rId3"/>
    <p:sldId id="501" r:id="rId5"/>
    <p:sldId id="502" r:id="rId6"/>
    <p:sldId id="476" r:id="rId7"/>
    <p:sldId id="478" r:id="rId8"/>
    <p:sldId id="479" r:id="rId9"/>
    <p:sldId id="518" r:id="rId10"/>
    <p:sldId id="480" r:id="rId11"/>
    <p:sldId id="482" r:id="rId12"/>
    <p:sldId id="484" r:id="rId13"/>
    <p:sldId id="519" r:id="rId14"/>
    <p:sldId id="485" r:id="rId15"/>
    <p:sldId id="486" r:id="rId16"/>
    <p:sldId id="487" r:id="rId17"/>
    <p:sldId id="488" r:id="rId18"/>
    <p:sldId id="520" r:id="rId19"/>
    <p:sldId id="494" r:id="rId20"/>
    <p:sldId id="489" r:id="rId21"/>
    <p:sldId id="491" r:id="rId22"/>
    <p:sldId id="493" r:id="rId23"/>
    <p:sldId id="521" r:id="rId24"/>
    <p:sldId id="534" r:id="rId25"/>
  </p:sldIdLst>
  <p:sldSz cx="9144000" cy="51435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3"/>
    <a:srgbClr val="FFFDFE"/>
    <a:srgbClr val="D11760"/>
    <a:srgbClr val="912093"/>
    <a:srgbClr val="F4F8E0"/>
    <a:srgbClr val="FCFDF5"/>
    <a:srgbClr val="4AB8A3"/>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6314" autoAdjust="0"/>
  </p:normalViewPr>
  <p:slideViewPr>
    <p:cSldViewPr showGuides="1">
      <p:cViewPr varScale="1">
        <p:scale>
          <a:sx n="143" d="100"/>
          <a:sy n="143" d="100"/>
        </p:scale>
        <p:origin x="79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34.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F30CFD0-F5BB-4271-8F37-0A9AA4EECBBB}"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631210" y="297418"/>
            <a:ext cx="2492990" cy="369332"/>
          </a:xfrm>
          <a:prstGeom prst="rect">
            <a:avLst/>
          </a:prstGeom>
          <a:noFill/>
        </p:spPr>
        <p:txBody>
          <a:bodyPr wrap="none" rtlCol="0">
            <a:spAutoFit/>
          </a:bodyPr>
          <a:lstStyle/>
          <a:p>
            <a:r>
              <a:rPr lang="zh-CN" altLang="en-US" sz="1800" dirty="0" smtClean="0">
                <a:solidFill>
                  <a:schemeClr val="accent1"/>
                </a:solidFill>
              </a:rPr>
              <a:t>招投标含义及基本特征</a:t>
            </a:r>
            <a:endParaRPr lang="zh-CN" altLang="en-US" sz="1800" dirty="0" smtClean="0">
              <a:solidFill>
                <a:schemeClr val="accent1"/>
              </a:solidFill>
            </a:endParaRPr>
          </a:p>
        </p:txBody>
      </p:sp>
      <p:sp>
        <p:nvSpPr>
          <p:cNvPr id="2" name="右箭头 1"/>
          <p:cNvSpPr/>
          <p:nvPr userDrawn="1"/>
        </p:nvSpPr>
        <p:spPr>
          <a:xfrm>
            <a:off x="326410" y="380051"/>
            <a:ext cx="358392" cy="204066"/>
          </a:xfrm>
          <a:prstGeom prst="rightArrow">
            <a:avLst>
              <a:gd name="adj1" fmla="val 50000"/>
              <a:gd name="adj2" fmla="val 91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631210" y="297418"/>
            <a:ext cx="2262158" cy="369332"/>
          </a:xfrm>
          <a:prstGeom prst="rect">
            <a:avLst/>
          </a:prstGeom>
          <a:noFill/>
        </p:spPr>
        <p:txBody>
          <a:bodyPr wrap="none" rtlCol="0">
            <a:spAutoFit/>
          </a:bodyPr>
          <a:lstStyle/>
          <a:p>
            <a:r>
              <a:rPr lang="zh-CN" altLang="en-US" sz="1800" dirty="0" smtClean="0">
                <a:solidFill>
                  <a:schemeClr val="accent1"/>
                </a:solidFill>
              </a:rPr>
              <a:t>招标程序和基本概念</a:t>
            </a:r>
            <a:endParaRPr lang="zh-CN" altLang="en-US" sz="1800" dirty="0" smtClean="0">
              <a:solidFill>
                <a:schemeClr val="accent1"/>
              </a:solidFill>
            </a:endParaRPr>
          </a:p>
        </p:txBody>
      </p:sp>
      <p:sp>
        <p:nvSpPr>
          <p:cNvPr id="2" name="右箭头 1"/>
          <p:cNvSpPr/>
          <p:nvPr userDrawn="1"/>
        </p:nvSpPr>
        <p:spPr>
          <a:xfrm>
            <a:off x="326410" y="380051"/>
            <a:ext cx="358392" cy="204066"/>
          </a:xfrm>
          <a:prstGeom prst="rightArrow">
            <a:avLst>
              <a:gd name="adj1" fmla="val 50000"/>
              <a:gd name="adj2" fmla="val 91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631210" y="297418"/>
            <a:ext cx="2492990" cy="369332"/>
          </a:xfrm>
          <a:prstGeom prst="rect">
            <a:avLst/>
          </a:prstGeom>
          <a:noFill/>
        </p:spPr>
        <p:txBody>
          <a:bodyPr wrap="none" rtlCol="0">
            <a:spAutoFit/>
          </a:bodyPr>
          <a:lstStyle/>
          <a:p>
            <a:r>
              <a:rPr lang="zh-CN" altLang="en-US" sz="1800" dirty="0" smtClean="0">
                <a:solidFill>
                  <a:schemeClr val="accent1"/>
                </a:solidFill>
              </a:rPr>
              <a:t>投标文件的组成和概念</a:t>
            </a:r>
            <a:endParaRPr lang="zh-CN" altLang="en-US" sz="1800" dirty="0" smtClean="0">
              <a:solidFill>
                <a:schemeClr val="accent1"/>
              </a:solidFill>
            </a:endParaRPr>
          </a:p>
        </p:txBody>
      </p:sp>
      <p:sp>
        <p:nvSpPr>
          <p:cNvPr id="2" name="右箭头 1"/>
          <p:cNvSpPr/>
          <p:nvPr userDrawn="1"/>
        </p:nvSpPr>
        <p:spPr>
          <a:xfrm>
            <a:off x="326410" y="380051"/>
            <a:ext cx="358392" cy="204066"/>
          </a:xfrm>
          <a:prstGeom prst="rightArrow">
            <a:avLst>
              <a:gd name="adj1" fmla="val 50000"/>
              <a:gd name="adj2" fmla="val 91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631210" y="297418"/>
            <a:ext cx="2492990" cy="369332"/>
          </a:xfrm>
          <a:prstGeom prst="rect">
            <a:avLst/>
          </a:prstGeom>
          <a:noFill/>
        </p:spPr>
        <p:txBody>
          <a:bodyPr wrap="none" rtlCol="0">
            <a:spAutoFit/>
          </a:bodyPr>
          <a:lstStyle/>
          <a:p>
            <a:r>
              <a:rPr lang="zh-CN" altLang="en-US" sz="1800" dirty="0" smtClean="0">
                <a:solidFill>
                  <a:schemeClr val="accent1"/>
                </a:solidFill>
              </a:rPr>
              <a:t>投标文件编制注意事项</a:t>
            </a:r>
            <a:endParaRPr lang="zh-CN" altLang="en-US" sz="1800" dirty="0" smtClean="0">
              <a:solidFill>
                <a:schemeClr val="accent1"/>
              </a:solidFill>
            </a:endParaRPr>
          </a:p>
        </p:txBody>
      </p:sp>
      <p:sp>
        <p:nvSpPr>
          <p:cNvPr id="2" name="右箭头 1"/>
          <p:cNvSpPr/>
          <p:nvPr userDrawn="1"/>
        </p:nvSpPr>
        <p:spPr>
          <a:xfrm>
            <a:off x="326410" y="380051"/>
            <a:ext cx="358392" cy="204066"/>
          </a:xfrm>
          <a:prstGeom prst="rightArrow">
            <a:avLst>
              <a:gd name="adj1" fmla="val 50000"/>
              <a:gd name="adj2" fmla="val 91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节标题">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notesSlide" Target="../notesSlides/notesSlide8.xml"/><Relationship Id="rId12" Type="http://schemas.openxmlformats.org/officeDocument/2006/relationships/slideLayout" Target="../slideLayouts/slideLayout3.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8" name="任意多边形 107"/>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868473" y="2613452"/>
            <a:ext cx="4572116" cy="415498"/>
          </a:xfrm>
          <a:prstGeom prst="rect">
            <a:avLst/>
          </a:prstGeom>
          <a:noFill/>
        </p:spPr>
        <p:txBody>
          <a:bodyPr wrap="square" rtlCol="0">
            <a:spAutoFit/>
          </a:bodyPr>
          <a:lstStyle/>
          <a:p>
            <a:r>
              <a:rPr lang="en-US" altLang="zh-CN" sz="1050" dirty="0" smtClean="0">
                <a:solidFill>
                  <a:schemeClr val="accent1"/>
                </a:solidFill>
                <a:latin typeface="+mn-ea"/>
              </a:rPr>
              <a:t>bidding knowledge training </a:t>
            </a:r>
            <a:r>
              <a:rPr lang="en-US" altLang="zh-CN" sz="1050" dirty="0">
                <a:solidFill>
                  <a:schemeClr val="accent1"/>
                </a:solidFill>
                <a:latin typeface="+mn-ea"/>
              </a:rPr>
              <a:t>bidding knowledge </a:t>
            </a:r>
            <a:r>
              <a:rPr lang="en-US" altLang="zh-CN" sz="1050" dirty="0" smtClean="0">
                <a:solidFill>
                  <a:schemeClr val="accent1"/>
                </a:solidFill>
                <a:latin typeface="+mn-ea"/>
              </a:rPr>
              <a:t>training knowledge training bidding knowledge </a:t>
            </a:r>
            <a:r>
              <a:rPr lang="en-US" altLang="zh-CN" sz="1050" dirty="0">
                <a:solidFill>
                  <a:schemeClr val="accent1"/>
                </a:solidFill>
                <a:latin typeface="+mn-ea"/>
              </a:rPr>
              <a:t>training bidding </a:t>
            </a:r>
            <a:r>
              <a:rPr lang="en-US" altLang="zh-CN" sz="1050" dirty="0" smtClean="0">
                <a:solidFill>
                  <a:schemeClr val="accent1"/>
                </a:solidFill>
                <a:latin typeface="+mn-ea"/>
              </a:rPr>
              <a:t>knowledge</a:t>
            </a:r>
            <a:endParaRPr lang="zh-CN" altLang="en-US" sz="1050" dirty="0">
              <a:solidFill>
                <a:schemeClr val="accent1"/>
              </a:solidFill>
              <a:latin typeface="+mn-ea"/>
            </a:endParaRPr>
          </a:p>
        </p:txBody>
      </p:sp>
      <p:grpSp>
        <p:nvGrpSpPr>
          <p:cNvPr id="136" name="组合 135"/>
          <p:cNvGrpSpPr/>
          <p:nvPr/>
        </p:nvGrpSpPr>
        <p:grpSpPr>
          <a:xfrm>
            <a:off x="7644999" y="3307546"/>
            <a:ext cx="699233" cy="699233"/>
            <a:chOff x="7644999" y="3307546"/>
            <a:chExt cx="699233" cy="699233"/>
          </a:xfrm>
        </p:grpSpPr>
        <p:sp>
          <p:nvSpPr>
            <p:cNvPr id="134" name="椭圆 133"/>
            <p:cNvSpPr/>
            <p:nvPr/>
          </p:nvSpPr>
          <p:spPr>
            <a:xfrm>
              <a:off x="7869046" y="3531593"/>
              <a:ext cx="251138" cy="251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 空心 14"/>
            <p:cNvSpPr/>
            <p:nvPr/>
          </p:nvSpPr>
          <p:spPr>
            <a:xfrm flipH="1">
              <a:off x="7644999" y="3307546"/>
              <a:ext cx="699233" cy="699233"/>
            </a:xfrm>
            <a:prstGeom prst="donut">
              <a:avLst>
                <a:gd name="adj" fmla="val 32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265872" y="3463806"/>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06" name="文本框 105"/>
          <p:cNvSpPr txBox="1"/>
          <p:nvPr/>
        </p:nvSpPr>
        <p:spPr>
          <a:xfrm>
            <a:off x="2868796" y="3102173"/>
            <a:ext cx="3062694" cy="306705"/>
          </a:xfrm>
          <a:prstGeom prst="rect">
            <a:avLst/>
          </a:prstGeom>
          <a:noFill/>
        </p:spPr>
        <p:txBody>
          <a:bodyPr wrap="square" rtlCol="0">
            <a:spAutoFit/>
          </a:bodyPr>
          <a:lstStyle/>
          <a:p>
            <a:r>
              <a:rPr lang="zh-CN" altLang="en-US" sz="1400" dirty="0" smtClean="0">
                <a:solidFill>
                  <a:schemeClr val="accent1"/>
                </a:solidFill>
                <a:latin typeface="+mn-ea"/>
              </a:rPr>
              <a:t>宣讲人：</a:t>
            </a:r>
            <a:r>
              <a:rPr lang="en-US" altLang="zh-CN" sz="1400" dirty="0" smtClean="0">
                <a:solidFill>
                  <a:schemeClr val="accent1"/>
                </a:solidFill>
                <a:latin typeface="+mn-ea"/>
              </a:rPr>
              <a:t>PPT</a:t>
            </a:r>
            <a:r>
              <a:rPr lang="zh-CN" altLang="en-US" sz="1400" dirty="0" smtClean="0">
                <a:solidFill>
                  <a:schemeClr val="accent1"/>
                </a:solidFill>
                <a:latin typeface="+mn-ea"/>
              </a:rPr>
              <a:t>营    时间：</a:t>
            </a:r>
            <a:r>
              <a:rPr lang="en-US" altLang="zh-CN" sz="1400" dirty="0" smtClean="0">
                <a:solidFill>
                  <a:schemeClr val="accent1"/>
                </a:solidFill>
                <a:latin typeface="+mn-ea"/>
              </a:rPr>
              <a:t>20XX.XX</a:t>
            </a:r>
            <a:endParaRPr lang="zh-CN" altLang="en-US" sz="1400" dirty="0">
              <a:solidFill>
                <a:schemeClr val="accent1"/>
              </a:solidFill>
              <a:latin typeface="+mn-ea"/>
            </a:endParaRPr>
          </a:p>
        </p:txBody>
      </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74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p:cNvSpPr/>
          <p:nvPr/>
        </p:nvSpPr>
        <p:spPr>
          <a:xfrm>
            <a:off x="2772873" y="1099981"/>
            <a:ext cx="3416321" cy="1015663"/>
          </a:xfrm>
          <a:prstGeom prst="rect">
            <a:avLst/>
          </a:prstGeom>
        </p:spPr>
        <p:txBody>
          <a:bodyPr wrap="none">
            <a:spAutoFit/>
          </a:bodyPr>
          <a:lstStyle/>
          <a:p>
            <a:pPr algn="ctr"/>
            <a:r>
              <a:rPr lang="zh-CN" altLang="en-US" sz="6000" spc="300" dirty="0" smtClean="0">
                <a:solidFill>
                  <a:schemeClr val="accent2"/>
                </a:solidFill>
                <a:latin typeface="汉仪大宋简" panose="02010600000101010101" pitchFamily="2" charset="-122"/>
                <a:ea typeface="汉仪大宋简" panose="02010600000101010101" pitchFamily="2" charset="-122"/>
              </a:rPr>
              <a:t>招</a:t>
            </a:r>
            <a:r>
              <a:rPr lang="zh-CN" altLang="en-US" sz="6000" spc="300" dirty="0" smtClean="0">
                <a:solidFill>
                  <a:schemeClr val="accent3"/>
                </a:solidFill>
                <a:latin typeface="汉仪大宋简" panose="02010600000101010101" pitchFamily="2" charset="-122"/>
                <a:ea typeface="汉仪大宋简" panose="02010600000101010101" pitchFamily="2" charset="-122"/>
              </a:rPr>
              <a:t>标</a:t>
            </a:r>
            <a:r>
              <a:rPr lang="zh-CN" altLang="en-US" sz="6000" spc="300" dirty="0" smtClean="0">
                <a:solidFill>
                  <a:schemeClr val="accent2"/>
                </a:solidFill>
                <a:latin typeface="汉仪大宋简" panose="02010600000101010101" pitchFamily="2" charset="-122"/>
                <a:ea typeface="汉仪大宋简" panose="02010600000101010101" pitchFamily="2" charset="-122"/>
              </a:rPr>
              <a:t>投</a:t>
            </a:r>
            <a:r>
              <a:rPr lang="zh-CN" altLang="en-US" sz="6000" spc="300" dirty="0" smtClean="0">
                <a:solidFill>
                  <a:schemeClr val="accent3"/>
                </a:solidFill>
                <a:latin typeface="汉仪大宋简" panose="02010600000101010101" pitchFamily="2" charset="-122"/>
                <a:ea typeface="汉仪大宋简" panose="02010600000101010101" pitchFamily="2" charset="-122"/>
              </a:rPr>
              <a:t>标</a:t>
            </a:r>
            <a:endParaRPr lang="zh-CN" altLang="en-US" sz="6000" spc="300" dirty="0">
              <a:solidFill>
                <a:schemeClr val="accent3"/>
              </a:solidFill>
              <a:latin typeface="汉仪大宋简" panose="02010600000101010101" pitchFamily="2" charset="-122"/>
              <a:ea typeface="汉仪大宋简" panose="02010600000101010101" pitchFamily="2" charset="-122"/>
            </a:endParaRPr>
          </a:p>
        </p:txBody>
      </p:sp>
      <p:grpSp>
        <p:nvGrpSpPr>
          <p:cNvPr id="23" name="组合 22"/>
          <p:cNvGrpSpPr/>
          <p:nvPr/>
        </p:nvGrpSpPr>
        <p:grpSpPr>
          <a:xfrm>
            <a:off x="2819400" y="2038350"/>
            <a:ext cx="4801314" cy="523220"/>
            <a:chOff x="2590086" y="1809750"/>
            <a:chExt cx="4801314" cy="523220"/>
          </a:xfrm>
        </p:grpSpPr>
        <p:sp>
          <p:nvSpPr>
            <p:cNvPr id="5" name="矩形 4"/>
            <p:cNvSpPr/>
            <p:nvPr/>
          </p:nvSpPr>
          <p:spPr>
            <a:xfrm>
              <a:off x="2590086" y="1809750"/>
              <a:ext cx="4801314" cy="523220"/>
            </a:xfrm>
            <a:prstGeom prst="rect">
              <a:avLst/>
            </a:prstGeom>
          </p:spPr>
          <p:txBody>
            <a:bodyPr wrap="none">
              <a:spAutoFit/>
            </a:bodyPr>
            <a:lstStyle/>
            <a:p>
              <a:r>
                <a:rPr lang="zh-CN" altLang="en-US" sz="2800" spc="1200" dirty="0" smtClean="0">
                  <a:solidFill>
                    <a:schemeClr val="accent1"/>
                  </a:solidFill>
                  <a:latin typeface="+mn-ea"/>
                </a:rPr>
                <a:t>工程招</a:t>
              </a:r>
              <a:r>
                <a:rPr lang="zh-CN" altLang="en-US" sz="2800" spc="1200" dirty="0">
                  <a:solidFill>
                    <a:schemeClr val="accent1"/>
                  </a:solidFill>
                  <a:latin typeface="+mn-ea"/>
                </a:rPr>
                <a:t>投标知识培训</a:t>
              </a:r>
              <a:endParaRPr lang="zh-CN" altLang="en-US" sz="2800" spc="1200" dirty="0">
                <a:solidFill>
                  <a:schemeClr val="accent1"/>
                </a:solidFill>
                <a:latin typeface="+mn-ea"/>
              </a:endParaRPr>
            </a:p>
          </p:txBody>
        </p:sp>
        <p:cxnSp>
          <p:nvCxnSpPr>
            <p:cNvPr id="22" name="直接连接符 21"/>
            <p:cNvCxnSpPr/>
            <p:nvPr/>
          </p:nvCxnSpPr>
          <p:spPr>
            <a:xfrm>
              <a:off x="2662813" y="2270927"/>
              <a:ext cx="44313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70411" flipH="1">
            <a:off x="7109807" y="2916868"/>
            <a:ext cx="1295955" cy="45841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1000" fill="hold"/>
                                        <p:tgtEl>
                                          <p:spTgt spid="108"/>
                                        </p:tgtEl>
                                        <p:attrNameLst>
                                          <p:attrName>ppt_x</p:attrName>
                                        </p:attrNameLst>
                                      </p:cBhvr>
                                      <p:tavLst>
                                        <p:tav tm="0">
                                          <p:val>
                                            <p:strVal val="1+#ppt_w/2"/>
                                          </p:val>
                                        </p:tav>
                                        <p:tav tm="100000">
                                          <p:val>
                                            <p:strVal val="#ppt_x"/>
                                          </p:val>
                                        </p:tav>
                                      </p:tavLst>
                                    </p:anim>
                                    <p:anim calcmode="lin" valueType="num">
                                      <p:cBhvr additive="base">
                                        <p:cTn id="20" dur="1000" fill="hold"/>
                                        <p:tgtEl>
                                          <p:spTgt spid="10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cBhvr>
                                        <p:cTn id="42" dur="500" fill="hold"/>
                                        <p:tgtEl>
                                          <p:spTgt spid="136"/>
                                        </p:tgtEl>
                                        <p:attrNameLst>
                                          <p:attrName>ppt_w</p:attrName>
                                        </p:attrNameLst>
                                      </p:cBhvr>
                                      <p:tavLst>
                                        <p:tav tm="0">
                                          <p:val>
                                            <p:fltVal val="0"/>
                                          </p:val>
                                        </p:tav>
                                        <p:tav tm="100000">
                                          <p:val>
                                            <p:strVal val="#ppt_w"/>
                                          </p:val>
                                        </p:tav>
                                      </p:tavLst>
                                    </p:anim>
                                    <p:anim calcmode="lin" valueType="num">
                                      <p:cBhvr>
                                        <p:cTn id="43" dur="500" fill="hold"/>
                                        <p:tgtEl>
                                          <p:spTgt spid="136"/>
                                        </p:tgtEl>
                                        <p:attrNameLst>
                                          <p:attrName>ppt_h</p:attrName>
                                        </p:attrNameLst>
                                      </p:cBhvr>
                                      <p:tavLst>
                                        <p:tav tm="0">
                                          <p:val>
                                            <p:fltVal val="0"/>
                                          </p:val>
                                        </p:tav>
                                        <p:tav tm="100000">
                                          <p:val>
                                            <p:strVal val="#ppt_h"/>
                                          </p:val>
                                        </p:tav>
                                      </p:tavLst>
                                    </p:anim>
                                    <p:animEffect transition="in" filter="fade">
                                      <p:cBhvr>
                                        <p:cTn id="44" dur="500"/>
                                        <p:tgtEl>
                                          <p:spTgt spid="13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33"/>
                                        </p:tgtEl>
                                        <p:attrNameLst>
                                          <p:attrName>style.visibility</p:attrName>
                                        </p:attrNameLst>
                                      </p:cBhvr>
                                      <p:to>
                                        <p:strVal val="visible"/>
                                      </p:to>
                                    </p:set>
                                    <p:anim by="(-#ppt_w*2)" calcmode="lin" valueType="num">
                                      <p:cBhvr rctx="PPT">
                                        <p:cTn id="55" dur="500" autoRev="1" fill="hold">
                                          <p:stCondLst>
                                            <p:cond delay="0"/>
                                          </p:stCondLst>
                                        </p:cTn>
                                        <p:tgtEl>
                                          <p:spTgt spid="133"/>
                                        </p:tgtEl>
                                        <p:attrNameLst>
                                          <p:attrName>ppt_w</p:attrName>
                                        </p:attrNameLst>
                                      </p:cBhvr>
                                    </p:anim>
                                    <p:anim by="(#ppt_w*0.50)" calcmode="lin" valueType="num">
                                      <p:cBhvr>
                                        <p:cTn id="56" dur="500" decel="50000" autoRev="1" fill="hold">
                                          <p:stCondLst>
                                            <p:cond delay="0"/>
                                          </p:stCondLst>
                                        </p:cTn>
                                        <p:tgtEl>
                                          <p:spTgt spid="133"/>
                                        </p:tgtEl>
                                        <p:attrNameLst>
                                          <p:attrName>ppt_x</p:attrName>
                                        </p:attrNameLst>
                                      </p:cBhvr>
                                    </p:anim>
                                    <p:anim from="(-#ppt_h/2)" to="(#ppt_y)" calcmode="lin" valueType="num">
                                      <p:cBhvr>
                                        <p:cTn id="57" dur="1000" fill="hold">
                                          <p:stCondLst>
                                            <p:cond delay="0"/>
                                          </p:stCondLst>
                                        </p:cTn>
                                        <p:tgtEl>
                                          <p:spTgt spid="133"/>
                                        </p:tgtEl>
                                        <p:attrNameLst>
                                          <p:attrName>ppt_y</p:attrName>
                                        </p:attrNameLst>
                                      </p:cBhvr>
                                    </p:anim>
                                    <p:animRot by="21600000">
                                      <p:cBhvr>
                                        <p:cTn id="58" dur="1000" fill="hold">
                                          <p:stCondLst>
                                            <p:cond delay="0"/>
                                          </p:stCondLst>
                                        </p:cTn>
                                        <p:tgtEl>
                                          <p:spTgt spid="13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p:cTn id="74" dur="500" fill="hold"/>
                                        <p:tgtEl>
                                          <p:spTgt spid="106"/>
                                        </p:tgtEl>
                                        <p:attrNameLst>
                                          <p:attrName>ppt_w</p:attrName>
                                        </p:attrNameLst>
                                      </p:cBhvr>
                                      <p:tavLst>
                                        <p:tav tm="0">
                                          <p:val>
                                            <p:fltVal val="0"/>
                                          </p:val>
                                        </p:tav>
                                        <p:tav tm="100000">
                                          <p:val>
                                            <p:strVal val="#ppt_w"/>
                                          </p:val>
                                        </p:tav>
                                      </p:tavLst>
                                    </p:anim>
                                    <p:anim calcmode="lin" valueType="num">
                                      <p:cBhvr>
                                        <p:cTn id="75" dur="500" fill="hold"/>
                                        <p:tgtEl>
                                          <p:spTgt spid="106"/>
                                        </p:tgtEl>
                                        <p:attrNameLst>
                                          <p:attrName>ppt_h</p:attrName>
                                        </p:attrNameLst>
                                      </p:cBhvr>
                                      <p:tavLst>
                                        <p:tav tm="0">
                                          <p:val>
                                            <p:fltVal val="0"/>
                                          </p:val>
                                        </p:tav>
                                        <p:tav tm="100000">
                                          <p:val>
                                            <p:strVal val="#ppt_h"/>
                                          </p:val>
                                        </p:tav>
                                      </p:tavLst>
                                    </p:anim>
                                    <p:animEffect transition="in" filter="fade">
                                      <p:cBhvr>
                                        <p:cTn id="7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24" grpId="0" animBg="1"/>
      <p:bldP spid="3" grpId="0" animBg="1"/>
      <p:bldP spid="25" grpId="0"/>
      <p:bldP spid="32" grpId="0" animBg="1"/>
      <p:bldP spid="106" grpId="0"/>
      <p:bldP spid="131" grpId="0" animBg="1"/>
      <p:bldP spid="1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990600" y="1352551"/>
            <a:ext cx="2026183" cy="2660010"/>
          </a:xfrm>
          <a:prstGeom prst="roundRect">
            <a:avLst>
              <a:gd name="adj" fmla="val 4218"/>
            </a:avLst>
          </a:prstGeom>
          <a:noFill/>
          <a:ln w="25400" cap="flat" cmpd="sng" algn="ctr">
            <a:solidFill>
              <a:schemeClr val="accent2"/>
            </a:solidFill>
            <a:prstDash val="solid"/>
          </a:ln>
          <a:effectLst/>
        </p:spPr>
        <p:txBody>
          <a:bodyPr rtlCol="0" anchor="ctr"/>
          <a:lstStyle/>
          <a:p>
            <a:pPr algn="ctr" defTabSz="912495">
              <a:defRPr/>
            </a:pPr>
            <a:endParaRPr lang="en-US" sz="2400" kern="0" dirty="0">
              <a:solidFill>
                <a:prstClr val="white"/>
              </a:solidFill>
              <a:latin typeface="微软雅黑" panose="020B0503020204020204" pitchFamily="34" charset="-122"/>
            </a:endParaRPr>
          </a:p>
        </p:txBody>
      </p:sp>
      <p:sp>
        <p:nvSpPr>
          <p:cNvPr id="11" name="Rounded Rectangle 3"/>
          <p:cNvSpPr/>
          <p:nvPr/>
        </p:nvSpPr>
        <p:spPr>
          <a:xfrm>
            <a:off x="1249921" y="3447950"/>
            <a:ext cx="1507543" cy="354716"/>
          </a:xfrm>
          <a:prstGeom prst="roundRect">
            <a:avLst/>
          </a:prstGeom>
          <a:solidFill>
            <a:schemeClr val="accent2"/>
          </a:solidFill>
          <a:ln w="25400" cap="flat" cmpd="sng" algn="ctr">
            <a:noFill/>
            <a:prstDash val="solid"/>
          </a:ln>
          <a:effectLst/>
        </p:spPr>
        <p:txBody>
          <a:bodyPr rtlCol="0" anchor="ctr"/>
          <a:lstStyle/>
          <a:p>
            <a:pPr algn="ctr" defTabSz="912495">
              <a:defRPr/>
            </a:pPr>
            <a:r>
              <a:rPr lang="zh-CN" altLang="en-US" sz="1600" b="1" kern="0" dirty="0">
                <a:solidFill>
                  <a:prstClr val="white"/>
                </a:solidFill>
                <a:latin typeface="微软雅黑" panose="020B0503020204020204" pitchFamily="34" charset="-122"/>
                <a:ea typeface="微软雅黑" panose="020B0503020204020204" pitchFamily="34" charset="-122"/>
              </a:rPr>
              <a:t>发布招标</a:t>
            </a:r>
            <a:endParaRPr lang="en-US" sz="1600" b="1" kern="0" dirty="0">
              <a:solidFill>
                <a:prstClr val="white"/>
              </a:solidFill>
              <a:latin typeface="微软雅黑" panose="020B0503020204020204" pitchFamily="34" charset="-122"/>
              <a:ea typeface="微软雅黑" panose="020B0503020204020204" pitchFamily="34" charset="-122"/>
            </a:endParaRPr>
          </a:p>
        </p:txBody>
      </p:sp>
      <p:sp>
        <p:nvSpPr>
          <p:cNvPr id="12" name="Rounded Rectangle 22"/>
          <p:cNvSpPr/>
          <p:nvPr/>
        </p:nvSpPr>
        <p:spPr>
          <a:xfrm>
            <a:off x="3558653" y="1352550"/>
            <a:ext cx="2026183" cy="2660010"/>
          </a:xfrm>
          <a:prstGeom prst="roundRect">
            <a:avLst>
              <a:gd name="adj" fmla="val 4218"/>
            </a:avLst>
          </a:prstGeom>
          <a:noFill/>
          <a:ln w="25400" cap="flat" cmpd="sng" algn="ctr">
            <a:solidFill>
              <a:schemeClr val="accent1"/>
            </a:solidFill>
            <a:prstDash val="solid"/>
          </a:ln>
          <a:effectLst/>
        </p:spPr>
        <p:txBody>
          <a:bodyPr rtlCol="0" anchor="ctr"/>
          <a:lstStyle/>
          <a:p>
            <a:pPr algn="ctr" defTabSz="912495">
              <a:defRPr/>
            </a:pPr>
            <a:endParaRPr lang="en-US" sz="2400" kern="0" dirty="0">
              <a:solidFill>
                <a:prstClr val="white"/>
              </a:solidFill>
              <a:latin typeface="微软雅黑" panose="020B0503020204020204" pitchFamily="34" charset="-122"/>
            </a:endParaRPr>
          </a:p>
        </p:txBody>
      </p:sp>
      <p:sp>
        <p:nvSpPr>
          <p:cNvPr id="13" name="Rounded Rectangle 25"/>
          <p:cNvSpPr/>
          <p:nvPr/>
        </p:nvSpPr>
        <p:spPr>
          <a:xfrm>
            <a:off x="3817974" y="3447949"/>
            <a:ext cx="1507543" cy="354716"/>
          </a:xfrm>
          <a:prstGeom prst="roundRect">
            <a:avLst/>
          </a:prstGeom>
          <a:solidFill>
            <a:schemeClr val="accent1"/>
          </a:solidFill>
          <a:ln w="25400" cap="flat" cmpd="sng" algn="ctr">
            <a:noFill/>
            <a:prstDash val="solid"/>
          </a:ln>
          <a:effectLst/>
        </p:spPr>
        <p:txBody>
          <a:bodyPr rtlCol="0" anchor="ctr"/>
          <a:lstStyle/>
          <a:p>
            <a:pPr algn="ctr" defTabSz="912495">
              <a:defRPr/>
            </a:pPr>
            <a:r>
              <a:rPr lang="zh-CN" altLang="en-US" sz="1600" b="1" kern="0" dirty="0">
                <a:solidFill>
                  <a:prstClr val="white"/>
                </a:solidFill>
                <a:latin typeface="微软雅黑" panose="020B0503020204020204" pitchFamily="34" charset="-122"/>
                <a:ea typeface="微软雅黑" panose="020B0503020204020204" pitchFamily="34" charset="-122"/>
              </a:rPr>
              <a:t>国家资金</a:t>
            </a:r>
            <a:endParaRPr lang="en-US" altLang="zh-CN" sz="1600" b="1" kern="0" dirty="0">
              <a:solidFill>
                <a:prstClr val="white"/>
              </a:solidFill>
              <a:latin typeface="微软雅黑" panose="020B0503020204020204" pitchFamily="34" charset="-122"/>
              <a:ea typeface="微软雅黑" panose="020B0503020204020204" pitchFamily="34" charset="-122"/>
            </a:endParaRPr>
          </a:p>
        </p:txBody>
      </p:sp>
      <p:sp>
        <p:nvSpPr>
          <p:cNvPr id="14" name="Rounded Rectangle 29"/>
          <p:cNvSpPr/>
          <p:nvPr/>
        </p:nvSpPr>
        <p:spPr>
          <a:xfrm>
            <a:off x="6181585" y="1352551"/>
            <a:ext cx="2026183" cy="2660010"/>
          </a:xfrm>
          <a:prstGeom prst="roundRect">
            <a:avLst>
              <a:gd name="adj" fmla="val 4218"/>
            </a:avLst>
          </a:prstGeom>
          <a:noFill/>
          <a:ln w="25400" cap="flat" cmpd="sng" algn="ctr">
            <a:solidFill>
              <a:schemeClr val="accent2"/>
            </a:solidFill>
            <a:prstDash val="solid"/>
          </a:ln>
          <a:effectLst/>
        </p:spPr>
        <p:txBody>
          <a:bodyPr rtlCol="0" anchor="ctr"/>
          <a:lstStyle/>
          <a:p>
            <a:pPr algn="ctr" defTabSz="912495">
              <a:defRPr/>
            </a:pPr>
            <a:endParaRPr lang="en-US" sz="2400" kern="0" dirty="0">
              <a:solidFill>
                <a:prstClr val="white"/>
              </a:solidFill>
              <a:latin typeface="微软雅黑" panose="020B0503020204020204" pitchFamily="34" charset="-122"/>
            </a:endParaRPr>
          </a:p>
        </p:txBody>
      </p:sp>
      <p:sp>
        <p:nvSpPr>
          <p:cNvPr id="15" name="Rounded Rectangle 32"/>
          <p:cNvSpPr/>
          <p:nvPr/>
        </p:nvSpPr>
        <p:spPr>
          <a:xfrm>
            <a:off x="6440906" y="3447950"/>
            <a:ext cx="1507543" cy="354716"/>
          </a:xfrm>
          <a:prstGeom prst="roundRect">
            <a:avLst/>
          </a:prstGeom>
          <a:solidFill>
            <a:schemeClr val="accent2"/>
          </a:solidFill>
          <a:ln w="25400" cap="flat" cmpd="sng" algn="ctr">
            <a:noFill/>
            <a:prstDash val="solid"/>
          </a:ln>
          <a:effectLst/>
        </p:spPr>
        <p:txBody>
          <a:bodyPr rtlCol="0" anchor="ctr"/>
          <a:lstStyle/>
          <a:p>
            <a:pPr algn="ctr" defTabSz="912495">
              <a:defRPr/>
            </a:pPr>
            <a:r>
              <a:rPr lang="zh-CN" altLang="en-US" sz="1600" b="1" kern="0" dirty="0">
                <a:solidFill>
                  <a:prstClr val="white"/>
                </a:solidFill>
                <a:latin typeface="微软雅黑" panose="020B0503020204020204" pitchFamily="34" charset="-122"/>
                <a:ea typeface="微软雅黑" panose="020B0503020204020204" pitchFamily="34" charset="-122"/>
              </a:rPr>
              <a:t>重点项目</a:t>
            </a:r>
            <a:endParaRPr lang="en-US" altLang="zh-CN" sz="1600" b="1" kern="0" dirty="0">
              <a:solidFill>
                <a:prstClr val="white"/>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249921" y="1703013"/>
            <a:ext cx="1617427" cy="1460075"/>
            <a:chOff x="1388760" y="2263812"/>
            <a:chExt cx="1747731" cy="1577702"/>
          </a:xfrm>
        </p:grpSpPr>
        <p:sp>
          <p:nvSpPr>
            <p:cNvPr id="17" name="Content Placeholder 2"/>
            <p:cNvSpPr txBox="1"/>
            <p:nvPr/>
          </p:nvSpPr>
          <p:spPr>
            <a:xfrm>
              <a:off x="1388760" y="2879353"/>
              <a:ext cx="1747731" cy="962161"/>
            </a:xfrm>
            <a:prstGeom prst="rect">
              <a:avLst/>
            </a:prstGeom>
          </p:spPr>
          <p:txBody>
            <a:bodyPr vert="horz" lIns="91241" tIns="45620" rIns="91241" bIns="456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50" dirty="0">
                  <a:solidFill>
                    <a:schemeClr val="tx1">
                      <a:lumMod val="85000"/>
                      <a:lumOff val="15000"/>
                    </a:schemeClr>
                  </a:solidFill>
                  <a:latin typeface="微软雅黑" panose="020B0503020204020204" pitchFamily="34" charset="-122"/>
                  <a:ea typeface="微软雅黑" panose="020B0503020204020204" pitchFamily="34" charset="-122"/>
                </a:rPr>
                <a:t>是一种由招标人按照法定程序</a:t>
              </a:r>
              <a:r>
                <a:rPr lang="en-US" altLang="zh-CN" sz="135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85000"/>
                      <a:lumOff val="15000"/>
                    </a:schemeClr>
                  </a:solidFill>
                  <a:latin typeface="微软雅黑" panose="020B0503020204020204" pitchFamily="34" charset="-122"/>
                  <a:ea typeface="微软雅黑" panose="020B0503020204020204" pitchFamily="34" charset="-122"/>
                </a:rPr>
                <a:t>在公开出版物上发布招标公告</a:t>
              </a:r>
              <a:endParaRPr lang="en-US" sz="900" dirty="0">
                <a:solidFill>
                  <a:schemeClr val="tx1">
                    <a:lumMod val="85000"/>
                    <a:lumOff val="15000"/>
                  </a:schemeClr>
                </a:solidFill>
                <a:latin typeface="微软雅黑" panose="020B0503020204020204" pitchFamily="34" charset="-122"/>
              </a:endParaRPr>
            </a:p>
          </p:txBody>
        </p:sp>
        <p:grpSp>
          <p:nvGrpSpPr>
            <p:cNvPr id="18" name="组合 17"/>
            <p:cNvGrpSpPr/>
            <p:nvPr/>
          </p:nvGrpSpPr>
          <p:grpSpPr>
            <a:xfrm>
              <a:off x="1945122" y="2263812"/>
              <a:ext cx="513773" cy="511278"/>
              <a:chOff x="1945122" y="2263812"/>
              <a:chExt cx="513773" cy="511278"/>
            </a:xfrm>
          </p:grpSpPr>
          <p:sp>
            <p:nvSpPr>
              <p:cNvPr id="20" name="椭圆 19"/>
              <p:cNvSpPr/>
              <p:nvPr/>
            </p:nvSpPr>
            <p:spPr>
              <a:xfrm>
                <a:off x="1947617" y="2263812"/>
                <a:ext cx="511278" cy="5112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1" name="文本框 20"/>
              <p:cNvSpPr txBox="1"/>
              <p:nvPr/>
            </p:nvSpPr>
            <p:spPr>
              <a:xfrm>
                <a:off x="1945122" y="2319396"/>
                <a:ext cx="513773" cy="399086"/>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3815271" y="1703013"/>
            <a:ext cx="1617427" cy="1460075"/>
            <a:chOff x="1388760" y="2263812"/>
            <a:chExt cx="1747731" cy="1577702"/>
          </a:xfrm>
        </p:grpSpPr>
        <p:sp>
          <p:nvSpPr>
            <p:cNvPr id="25" name="Content Placeholder 2"/>
            <p:cNvSpPr txBox="1"/>
            <p:nvPr/>
          </p:nvSpPr>
          <p:spPr>
            <a:xfrm>
              <a:off x="1388760" y="2879353"/>
              <a:ext cx="1747731" cy="962161"/>
            </a:xfrm>
            <a:prstGeom prst="rect">
              <a:avLst/>
            </a:prstGeom>
          </p:spPr>
          <p:txBody>
            <a:bodyPr vert="horz" lIns="91241" tIns="45620" rIns="91241" bIns="456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50" dirty="0">
                  <a:solidFill>
                    <a:schemeClr val="tx1">
                      <a:lumMod val="85000"/>
                      <a:lumOff val="15000"/>
                    </a:schemeClr>
                  </a:solidFill>
                  <a:latin typeface="微软雅黑" panose="020B0503020204020204" pitchFamily="34" charset="-122"/>
                  <a:ea typeface="微软雅黑" panose="020B0503020204020204" pitchFamily="34" charset="-122"/>
                </a:rPr>
                <a:t>所有符合条件的供应商或承包商都可以平等参加投标</a:t>
              </a:r>
              <a:r>
                <a:rPr lang="zh-CN" altLang="en-US" sz="1350" dirty="0" smtClean="0">
                  <a:solidFill>
                    <a:schemeClr val="tx1">
                      <a:lumMod val="85000"/>
                      <a:lumOff val="15000"/>
                    </a:schemeClr>
                  </a:solidFill>
                  <a:latin typeface="微软雅黑" panose="020B0503020204020204" pitchFamily="34" charset="-122"/>
                  <a:ea typeface="微软雅黑" panose="020B0503020204020204" pitchFamily="34" charset="-122"/>
                </a:rPr>
                <a:t>竞争</a:t>
              </a:r>
              <a:endParaRPr lang="en-US" sz="900" dirty="0">
                <a:solidFill>
                  <a:schemeClr val="tx1">
                    <a:lumMod val="85000"/>
                    <a:lumOff val="15000"/>
                  </a:schemeClr>
                </a:solidFill>
                <a:latin typeface="微软雅黑" panose="020B0503020204020204" pitchFamily="34" charset="-122"/>
              </a:endParaRPr>
            </a:p>
          </p:txBody>
        </p:sp>
        <p:grpSp>
          <p:nvGrpSpPr>
            <p:cNvPr id="28" name="组合 27"/>
            <p:cNvGrpSpPr/>
            <p:nvPr/>
          </p:nvGrpSpPr>
          <p:grpSpPr>
            <a:xfrm>
              <a:off x="1945122" y="2263812"/>
              <a:ext cx="513773" cy="511278"/>
              <a:chOff x="1945122" y="2263812"/>
              <a:chExt cx="513773" cy="511278"/>
            </a:xfrm>
          </p:grpSpPr>
          <p:sp>
            <p:nvSpPr>
              <p:cNvPr id="29" name="椭圆 28"/>
              <p:cNvSpPr/>
              <p:nvPr/>
            </p:nvSpPr>
            <p:spPr>
              <a:xfrm>
                <a:off x="1947617" y="2263812"/>
                <a:ext cx="511278" cy="511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0" name="文本框 29"/>
              <p:cNvSpPr txBox="1"/>
              <p:nvPr/>
            </p:nvSpPr>
            <p:spPr>
              <a:xfrm>
                <a:off x="1945122" y="2319396"/>
                <a:ext cx="513773" cy="399086"/>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6432799" y="1703013"/>
            <a:ext cx="1617427" cy="1460075"/>
            <a:chOff x="1388760" y="2263812"/>
            <a:chExt cx="1747731" cy="1577702"/>
          </a:xfrm>
        </p:grpSpPr>
        <p:sp>
          <p:nvSpPr>
            <p:cNvPr id="32" name="Content Placeholder 2"/>
            <p:cNvSpPr txBox="1"/>
            <p:nvPr/>
          </p:nvSpPr>
          <p:spPr>
            <a:xfrm>
              <a:off x="1388760" y="2879353"/>
              <a:ext cx="1747731" cy="962161"/>
            </a:xfrm>
            <a:prstGeom prst="rect">
              <a:avLst/>
            </a:prstGeom>
          </p:spPr>
          <p:txBody>
            <a:bodyPr vert="horz" lIns="91241" tIns="45620" rIns="91241" bIns="456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50" dirty="0" smtClean="0">
                  <a:solidFill>
                    <a:schemeClr val="tx1">
                      <a:lumMod val="85000"/>
                      <a:lumOff val="15000"/>
                    </a:schemeClr>
                  </a:solidFill>
                  <a:latin typeface="微软雅黑" panose="020B0503020204020204" pitchFamily="34" charset="-122"/>
                  <a:ea typeface="微软雅黑" panose="020B0503020204020204" pitchFamily="34" charset="-122"/>
                </a:rPr>
                <a:t>适用于</a:t>
              </a:r>
              <a:r>
                <a:rPr lang="zh-CN" altLang="en-US" sz="1350" dirty="0">
                  <a:solidFill>
                    <a:schemeClr val="tx1">
                      <a:lumMod val="85000"/>
                      <a:lumOff val="15000"/>
                    </a:schemeClr>
                  </a:solidFill>
                  <a:latin typeface="微软雅黑" panose="020B0503020204020204" pitchFamily="34" charset="-122"/>
                  <a:ea typeface="微软雅黑" panose="020B0503020204020204" pitchFamily="34" charset="-122"/>
                </a:rPr>
                <a:t>国家明文规定的必须进行招标的项目使用外国政府资金的项目等。</a:t>
              </a:r>
              <a:endParaRPr lang="zh-CN" altLang="en-US" sz="135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indent="0">
                <a:buNone/>
              </a:pPr>
              <a:endParaRPr lang="en-US" sz="900" dirty="0">
                <a:solidFill>
                  <a:schemeClr val="tx1">
                    <a:lumMod val="85000"/>
                    <a:lumOff val="15000"/>
                  </a:schemeClr>
                </a:solidFill>
                <a:latin typeface="微软雅黑" panose="020B0503020204020204" pitchFamily="34" charset="-122"/>
              </a:endParaRPr>
            </a:p>
          </p:txBody>
        </p:sp>
        <p:grpSp>
          <p:nvGrpSpPr>
            <p:cNvPr id="33" name="组合 32"/>
            <p:cNvGrpSpPr/>
            <p:nvPr/>
          </p:nvGrpSpPr>
          <p:grpSpPr>
            <a:xfrm>
              <a:off x="1945122" y="2263812"/>
              <a:ext cx="513773" cy="511278"/>
              <a:chOff x="1945122" y="2263812"/>
              <a:chExt cx="513773" cy="511278"/>
            </a:xfrm>
          </p:grpSpPr>
          <p:sp>
            <p:nvSpPr>
              <p:cNvPr id="34" name="椭圆 33"/>
              <p:cNvSpPr/>
              <p:nvPr/>
            </p:nvSpPr>
            <p:spPr>
              <a:xfrm>
                <a:off x="1947617" y="2263812"/>
                <a:ext cx="511278" cy="5112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35" name="文本框 34"/>
              <p:cNvSpPr txBox="1"/>
              <p:nvPr/>
            </p:nvSpPr>
            <p:spPr>
              <a:xfrm>
                <a:off x="1945122" y="2319396"/>
                <a:ext cx="513773" cy="399086"/>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608098" y="3452906"/>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90000" r="-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a:solidFill>
            <a:schemeClr val="bg1"/>
          </a:solidFill>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Rectangle 8"/>
          <p:cNvSpPr>
            <a:spLocks noChangeArrowheads="1"/>
          </p:cNvSpPr>
          <p:nvPr/>
        </p:nvSpPr>
        <p:spPr bwMode="auto">
          <a:xfrm>
            <a:off x="2895600" y="1962150"/>
            <a:ext cx="4793359" cy="669636"/>
          </a:xfrm>
          <a:prstGeom prst="rect">
            <a:avLst/>
          </a:prstGeom>
          <a:noFill/>
          <a:ln w="9525">
            <a:noFill/>
            <a:miter lim="800000"/>
          </a:ln>
        </p:spPr>
        <p:txBody>
          <a:bodyPr anchor="ctr"/>
          <a:lstStyle/>
          <a:p>
            <a:r>
              <a:rPr lang="zh-CN" altLang="en-US" sz="3600" b="1" dirty="0">
                <a:solidFill>
                  <a:schemeClr val="accent3"/>
                </a:solidFill>
                <a:latin typeface="微软雅黑" panose="020B0503020204020204" pitchFamily="34" charset="-122"/>
                <a:ea typeface="微软雅黑" panose="020B0503020204020204" pitchFamily="34" charset="-122"/>
              </a:rPr>
              <a:t>投标文件的组成和概念</a:t>
            </a:r>
            <a:endParaRPr lang="zh-CN" altLang="en-US" sz="3600" b="1" dirty="0">
              <a:solidFill>
                <a:schemeClr val="accent3"/>
              </a:solidFill>
              <a:latin typeface="微软雅黑" panose="020B0503020204020204" pitchFamily="34" charset="-122"/>
              <a:ea typeface="微软雅黑" panose="020B0503020204020204" pitchFamily="34" charset="-122"/>
            </a:endParaRPr>
          </a:p>
        </p:txBody>
      </p:sp>
      <p:sp>
        <p:nvSpPr>
          <p:cNvPr id="103" name="Rectangle 8"/>
          <p:cNvSpPr>
            <a:spLocks noChangeArrowheads="1"/>
          </p:cNvSpPr>
          <p:nvPr/>
        </p:nvSpPr>
        <p:spPr bwMode="auto">
          <a:xfrm>
            <a:off x="2937326" y="1368714"/>
            <a:ext cx="2214902" cy="669636"/>
          </a:xfrm>
          <a:prstGeom prst="rect">
            <a:avLst/>
          </a:prstGeom>
          <a:noFill/>
          <a:ln w="9525">
            <a:noFill/>
            <a:miter lim="800000"/>
          </a:ln>
        </p:spPr>
        <p:txBody>
          <a:bodyPr anchor="ctr"/>
          <a:lstStyle/>
          <a:p>
            <a:r>
              <a:rPr lang="zh-CN" altLang="en-US" sz="3600" dirty="0" smtClean="0">
                <a:solidFill>
                  <a:schemeClr val="accent3"/>
                </a:solidFill>
                <a:latin typeface="微软雅黑" panose="020B0503020204020204" pitchFamily="34" charset="-122"/>
                <a:ea typeface="微软雅黑" panose="020B0503020204020204" pitchFamily="34" charset="-122"/>
              </a:rPr>
              <a:t>第三部分</a:t>
            </a:r>
            <a:endParaRPr lang="en-US" altLang="zh-CN" sz="3600" dirty="0">
              <a:solidFill>
                <a:schemeClr val="accent3"/>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971684" y="2689652"/>
            <a:ext cx="4572116" cy="415498"/>
          </a:xfrm>
          <a:prstGeom prst="rect">
            <a:avLst/>
          </a:prstGeom>
          <a:noFill/>
        </p:spPr>
        <p:txBody>
          <a:bodyPr wrap="square" rtlCol="0">
            <a:spAutoFit/>
          </a:bodyPr>
          <a:lstStyle/>
          <a:p>
            <a:r>
              <a:rPr lang="en-US" altLang="zh-CN" sz="1050" dirty="0" smtClean="0">
                <a:solidFill>
                  <a:schemeClr val="accent1"/>
                </a:solidFill>
                <a:latin typeface="+mn-ea"/>
              </a:rPr>
              <a:t>bidding knowledge training </a:t>
            </a:r>
            <a:r>
              <a:rPr lang="en-US" altLang="zh-CN" sz="1050" dirty="0">
                <a:solidFill>
                  <a:schemeClr val="accent1"/>
                </a:solidFill>
                <a:latin typeface="+mn-ea"/>
              </a:rPr>
              <a:t>bidding knowledge </a:t>
            </a:r>
            <a:r>
              <a:rPr lang="en-US" altLang="zh-CN" sz="1050" dirty="0" smtClean="0">
                <a:solidFill>
                  <a:schemeClr val="accent1"/>
                </a:solidFill>
                <a:latin typeface="+mn-ea"/>
              </a:rPr>
              <a:t>training knowledge training bidding knowledge </a:t>
            </a:r>
            <a:r>
              <a:rPr lang="en-US" altLang="zh-CN" sz="1050" dirty="0">
                <a:solidFill>
                  <a:schemeClr val="accent1"/>
                </a:solidFill>
                <a:latin typeface="+mn-ea"/>
              </a:rPr>
              <a:t>training bidding </a:t>
            </a:r>
            <a:r>
              <a:rPr lang="en-US" altLang="zh-CN" sz="1050" dirty="0" smtClean="0">
                <a:solidFill>
                  <a:schemeClr val="accent1"/>
                </a:solidFill>
                <a:latin typeface="+mn-ea"/>
              </a:rPr>
              <a:t>knowledge</a:t>
            </a:r>
            <a:endParaRPr lang="zh-CN" altLang="en-US" sz="1050" dirty="0">
              <a:solidFill>
                <a:schemeClr val="accent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1+#ppt_w/2"/>
                                          </p:val>
                                        </p:tav>
                                        <p:tav tm="100000">
                                          <p:val>
                                            <p:strVal val="#ppt_x"/>
                                          </p:val>
                                        </p:tav>
                                      </p:tavLst>
                                    </p:anim>
                                    <p:anim calcmode="lin" valueType="num">
                                      <p:cBhvr additive="base">
                                        <p:cTn id="20" dur="1000" fill="hold"/>
                                        <p:tgtEl>
                                          <p:spTgt spid="10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500" fill="hold"/>
                                        <p:tgtEl>
                                          <p:spTgt spid="103"/>
                                        </p:tgtEl>
                                        <p:attrNameLst>
                                          <p:attrName>ppt_w</p:attrName>
                                        </p:attrNameLst>
                                      </p:cBhvr>
                                      <p:tavLst>
                                        <p:tav tm="0">
                                          <p:val>
                                            <p:fltVal val="0"/>
                                          </p:val>
                                        </p:tav>
                                        <p:tav tm="100000">
                                          <p:val>
                                            <p:strVal val="#ppt_w"/>
                                          </p:val>
                                        </p:tav>
                                      </p:tavLst>
                                    </p:anim>
                                    <p:anim calcmode="lin" valueType="num">
                                      <p:cBhvr>
                                        <p:cTn id="45" dur="500" fill="hold"/>
                                        <p:tgtEl>
                                          <p:spTgt spid="103"/>
                                        </p:tgtEl>
                                        <p:attrNameLst>
                                          <p:attrName>ppt_h</p:attrName>
                                        </p:attrNameLst>
                                      </p:cBhvr>
                                      <p:tavLst>
                                        <p:tav tm="0">
                                          <p:val>
                                            <p:fltVal val="0"/>
                                          </p:val>
                                        </p:tav>
                                        <p:tav tm="100000">
                                          <p:val>
                                            <p:strVal val="#ppt_h"/>
                                          </p:val>
                                        </p:tav>
                                      </p:tavLst>
                                    </p:anim>
                                    <p:animEffect transition="in" filter="fade">
                                      <p:cBhvr>
                                        <p:cTn id="46" dur="500"/>
                                        <p:tgtEl>
                                          <p:spTgt spid="10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500" fill="hold"/>
                                        <p:tgtEl>
                                          <p:spTgt spid="104"/>
                                        </p:tgtEl>
                                        <p:attrNameLst>
                                          <p:attrName>ppt_x</p:attrName>
                                        </p:attrNameLst>
                                      </p:cBhvr>
                                      <p:tavLst>
                                        <p:tav tm="0">
                                          <p:val>
                                            <p:strVal val="#ppt_x"/>
                                          </p:val>
                                        </p:tav>
                                        <p:tav tm="100000">
                                          <p:val>
                                            <p:strVal val="#ppt_x"/>
                                          </p:val>
                                        </p:tav>
                                      </p:tavLst>
                                    </p:anim>
                                    <p:anim calcmode="lin" valueType="num">
                                      <p:cBhvr additive="base">
                                        <p:cTn id="5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4" grpId="0" animBg="1"/>
      <p:bldP spid="3" grpId="0" animBg="1"/>
      <p:bldP spid="32" grpId="0" animBg="1"/>
      <p:bldP spid="131" grpId="0" animBg="1"/>
      <p:bldP spid="105"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59040" y="1276350"/>
            <a:ext cx="1717317" cy="1523401"/>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sz="1280" dirty="0"/>
          </a:p>
        </p:txBody>
      </p:sp>
      <p:sp>
        <p:nvSpPr>
          <p:cNvPr id="32" name="矩形 31"/>
          <p:cNvSpPr/>
          <p:nvPr/>
        </p:nvSpPr>
        <p:spPr>
          <a:xfrm>
            <a:off x="2741950" y="1276350"/>
            <a:ext cx="1717317" cy="152340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sz="1280" dirty="0"/>
          </a:p>
        </p:txBody>
      </p:sp>
      <p:sp>
        <p:nvSpPr>
          <p:cNvPr id="37" name="矩形 36"/>
          <p:cNvSpPr/>
          <p:nvPr/>
        </p:nvSpPr>
        <p:spPr>
          <a:xfrm>
            <a:off x="4725617" y="1276350"/>
            <a:ext cx="1717317" cy="152340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sz="1280" dirty="0"/>
          </a:p>
        </p:txBody>
      </p:sp>
      <p:sp>
        <p:nvSpPr>
          <p:cNvPr id="38" name="矩形 37"/>
          <p:cNvSpPr/>
          <p:nvPr/>
        </p:nvSpPr>
        <p:spPr>
          <a:xfrm>
            <a:off x="6708527" y="1276350"/>
            <a:ext cx="1717317" cy="1523401"/>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sz="1280" dirty="0"/>
          </a:p>
        </p:txBody>
      </p:sp>
      <p:sp>
        <p:nvSpPr>
          <p:cNvPr id="39" name="矩形 38"/>
          <p:cNvSpPr/>
          <p:nvPr/>
        </p:nvSpPr>
        <p:spPr bwMode="auto">
          <a:xfrm>
            <a:off x="1080923" y="2515452"/>
            <a:ext cx="1026263" cy="679269"/>
          </a:xfrm>
          <a:prstGeom prst="rect">
            <a:avLst/>
          </a:prstGeom>
          <a:solidFill>
            <a:schemeClr val="accent1">
              <a:alpha val="85000"/>
            </a:schemeClr>
          </a:solidFill>
          <a:ln>
            <a:noFill/>
          </a:ln>
          <a:effectLst/>
        </p:spPr>
        <p:txBody>
          <a:bodyPr lIns="68575" tIns="34287" rIns="68575" bIns="34287" anchor="ctr"/>
          <a:lstStyle/>
          <a:p>
            <a:pPr algn="ctr">
              <a:lnSpc>
                <a:spcPct val="130000"/>
              </a:lnSpc>
              <a:defRPr/>
            </a:pPr>
            <a:endParaRPr lang="zh-CN" altLang="en-US" sz="1400" dirty="0">
              <a:solidFill>
                <a:srgbClr val="F8F8F8"/>
              </a:solidFill>
              <a:latin typeface="+mn-ea"/>
            </a:endParaRPr>
          </a:p>
        </p:txBody>
      </p:sp>
      <p:sp>
        <p:nvSpPr>
          <p:cNvPr id="40" name="矩形 39"/>
          <p:cNvSpPr/>
          <p:nvPr/>
        </p:nvSpPr>
        <p:spPr bwMode="auto">
          <a:xfrm>
            <a:off x="3088236" y="2503420"/>
            <a:ext cx="1026263" cy="679269"/>
          </a:xfrm>
          <a:prstGeom prst="rect">
            <a:avLst/>
          </a:prstGeom>
          <a:solidFill>
            <a:schemeClr val="accent2">
              <a:alpha val="85000"/>
            </a:schemeClr>
          </a:solidFill>
          <a:ln>
            <a:noFill/>
          </a:ln>
          <a:effectLst/>
        </p:spPr>
        <p:txBody>
          <a:bodyPr lIns="68575" tIns="34287" rIns="68575" bIns="34287" anchor="ctr"/>
          <a:lstStyle/>
          <a:p>
            <a:pPr algn="ctr">
              <a:lnSpc>
                <a:spcPct val="130000"/>
              </a:lnSpc>
              <a:defRPr/>
            </a:pPr>
            <a:endParaRPr lang="zh-CN" altLang="en-US" sz="1400" dirty="0">
              <a:solidFill>
                <a:srgbClr val="F8F8F8"/>
              </a:solidFill>
              <a:latin typeface="+mn-ea"/>
            </a:endParaRPr>
          </a:p>
        </p:txBody>
      </p:sp>
      <p:sp>
        <p:nvSpPr>
          <p:cNvPr id="41" name="矩形 40"/>
          <p:cNvSpPr/>
          <p:nvPr/>
        </p:nvSpPr>
        <p:spPr bwMode="auto">
          <a:xfrm>
            <a:off x="7055575" y="2426038"/>
            <a:ext cx="1026263" cy="679269"/>
          </a:xfrm>
          <a:prstGeom prst="rect">
            <a:avLst/>
          </a:prstGeom>
          <a:solidFill>
            <a:schemeClr val="accent4">
              <a:alpha val="85000"/>
            </a:schemeClr>
          </a:solidFill>
          <a:ln>
            <a:noFill/>
          </a:ln>
          <a:effectLst/>
        </p:spPr>
        <p:txBody>
          <a:bodyPr lIns="68575" tIns="34287" rIns="68575" bIns="34287" anchor="ctr"/>
          <a:lstStyle/>
          <a:p>
            <a:pPr algn="ctr">
              <a:lnSpc>
                <a:spcPct val="130000"/>
              </a:lnSpc>
              <a:defRPr/>
            </a:pPr>
            <a:endParaRPr lang="zh-CN" altLang="en-US" sz="1400" dirty="0">
              <a:solidFill>
                <a:srgbClr val="F8F8F8"/>
              </a:solidFill>
              <a:latin typeface="+mn-ea"/>
            </a:endParaRPr>
          </a:p>
        </p:txBody>
      </p:sp>
      <p:sp>
        <p:nvSpPr>
          <p:cNvPr id="42" name="矩形 41"/>
          <p:cNvSpPr/>
          <p:nvPr/>
        </p:nvSpPr>
        <p:spPr bwMode="auto">
          <a:xfrm>
            <a:off x="5077389" y="2426038"/>
            <a:ext cx="1026263" cy="679269"/>
          </a:xfrm>
          <a:prstGeom prst="rect">
            <a:avLst/>
          </a:prstGeom>
          <a:solidFill>
            <a:schemeClr val="accent3">
              <a:alpha val="85000"/>
            </a:schemeClr>
          </a:solidFill>
          <a:ln>
            <a:noFill/>
          </a:ln>
          <a:effectLst/>
        </p:spPr>
        <p:txBody>
          <a:bodyPr lIns="68575" tIns="34287" rIns="68575" bIns="34287" anchor="ctr"/>
          <a:lstStyle/>
          <a:p>
            <a:pPr algn="ctr">
              <a:lnSpc>
                <a:spcPct val="130000"/>
              </a:lnSpc>
              <a:defRPr/>
            </a:pPr>
            <a:endParaRPr lang="zh-CN" altLang="en-US" sz="1400" dirty="0">
              <a:solidFill>
                <a:srgbClr val="F8F8F8"/>
              </a:solidFill>
              <a:latin typeface="+mn-ea"/>
            </a:endParaRPr>
          </a:p>
        </p:txBody>
      </p:sp>
      <p:sp>
        <p:nvSpPr>
          <p:cNvPr id="43" name="文本框 42"/>
          <p:cNvSpPr txBox="1">
            <a:spLocks noChangeArrowheads="1"/>
          </p:cNvSpPr>
          <p:nvPr/>
        </p:nvSpPr>
        <p:spPr bwMode="auto">
          <a:xfrm>
            <a:off x="1283314" y="2689436"/>
            <a:ext cx="720407" cy="2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7" rIns="68575" bIns="34287"/>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400" dirty="0">
                <a:solidFill>
                  <a:schemeClr val="bg1"/>
                </a:solidFill>
                <a:latin typeface="+mn-ea"/>
                <a:ea typeface="+mn-ea"/>
                <a:cs typeface="Arial" panose="020B0604020202020204" pitchFamily="34" charset="0"/>
                <a:sym typeface="Arial" panose="020B0604020202020204" pitchFamily="34" charset="0"/>
              </a:rPr>
              <a:t>邀请招标</a:t>
            </a:r>
            <a:endParaRPr lang="en-US" altLang="zh-CN" sz="1400" b="1" dirty="0">
              <a:solidFill>
                <a:schemeClr val="bg1"/>
              </a:solidFill>
              <a:latin typeface="+mn-ea"/>
              <a:ea typeface="+mn-ea"/>
              <a:cs typeface="Arial" panose="020B0604020202020204" pitchFamily="34" charset="0"/>
              <a:sym typeface="Arial" panose="020B0604020202020204" pitchFamily="34" charset="0"/>
            </a:endParaRPr>
          </a:p>
        </p:txBody>
      </p:sp>
      <p:sp>
        <p:nvSpPr>
          <p:cNvPr id="45" name="Content Placeholder 2"/>
          <p:cNvSpPr txBox="1"/>
          <p:nvPr/>
        </p:nvSpPr>
        <p:spPr>
          <a:xfrm>
            <a:off x="762000" y="3333750"/>
            <a:ext cx="1608126" cy="914400"/>
          </a:xfrm>
          <a:prstGeom prst="rect">
            <a:avLst/>
          </a:prstGeom>
        </p:spPr>
        <p:txBody>
          <a:bodyPr vert="horz" lIns="68570" tIns="34286" rIns="68570" bIns="3428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800">
              <a:lnSpc>
                <a:spcPct val="120000"/>
              </a:lnSpc>
              <a:spcBef>
                <a:spcPts val="0"/>
              </a:spcBef>
              <a:spcAft>
                <a:spcPts val="0"/>
              </a:spcAft>
              <a:buClrTx/>
              <a:buSzTx/>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也称有限竞争性招标或选择性招标，即由招标单位选择一定数目的企业</a:t>
            </a:r>
            <a:r>
              <a:rPr lang="en-US" altLang="zh-CN"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不少于</a:t>
            </a:r>
            <a:r>
              <a:rPr lang="en-US" altLang="zh-CN"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3</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家</a:t>
            </a:r>
            <a:r>
              <a:rPr lang="en-US" altLang="zh-CN"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51"/>
          <p:cNvSpPr txBox="1">
            <a:spLocks noChangeArrowheads="1"/>
          </p:cNvSpPr>
          <p:nvPr/>
        </p:nvSpPr>
        <p:spPr bwMode="auto">
          <a:xfrm>
            <a:off x="3260306" y="2689436"/>
            <a:ext cx="720407" cy="2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7" rIns="68575" bIns="34287"/>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400" dirty="0">
                <a:solidFill>
                  <a:schemeClr val="bg1"/>
                </a:solidFill>
                <a:latin typeface="+mn-ea"/>
                <a:ea typeface="+mn-ea"/>
                <a:cs typeface="Arial" panose="020B0604020202020204" pitchFamily="34" charset="0"/>
                <a:sym typeface="Arial" panose="020B0604020202020204" pitchFamily="34" charset="0"/>
              </a:rPr>
              <a:t>适用范围</a:t>
            </a:r>
            <a:endParaRPr lang="en-US" altLang="zh-CN" sz="1400" b="1" dirty="0">
              <a:solidFill>
                <a:schemeClr val="bg1"/>
              </a:solidFill>
              <a:latin typeface="+mn-ea"/>
              <a:ea typeface="+mn-ea"/>
              <a:cs typeface="Arial" panose="020B0604020202020204" pitchFamily="34" charset="0"/>
              <a:sym typeface="Arial" panose="020B0604020202020204" pitchFamily="34" charset="0"/>
            </a:endParaRPr>
          </a:p>
        </p:txBody>
      </p:sp>
      <p:sp>
        <p:nvSpPr>
          <p:cNvPr id="53" name="文本框 52"/>
          <p:cNvSpPr txBox="1">
            <a:spLocks noChangeArrowheads="1"/>
          </p:cNvSpPr>
          <p:nvPr/>
        </p:nvSpPr>
        <p:spPr bwMode="auto">
          <a:xfrm>
            <a:off x="5257002" y="2689436"/>
            <a:ext cx="720407" cy="2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7" rIns="68575" bIns="34287"/>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400" dirty="0">
                <a:solidFill>
                  <a:schemeClr val="bg1"/>
                </a:solidFill>
                <a:latin typeface="+mn-ea"/>
                <a:ea typeface="+mn-ea"/>
                <a:cs typeface="Arial" panose="020B0604020202020204" pitchFamily="34" charset="0"/>
                <a:sym typeface="Arial" panose="020B0604020202020204" pitchFamily="34" charset="0"/>
              </a:rPr>
              <a:t>公告</a:t>
            </a:r>
            <a:r>
              <a:rPr lang="zh-CN" altLang="en-US" sz="1400" dirty="0" smtClean="0">
                <a:solidFill>
                  <a:schemeClr val="bg1"/>
                </a:solidFill>
                <a:latin typeface="+mn-ea"/>
                <a:ea typeface="+mn-ea"/>
                <a:cs typeface="Arial" panose="020B0604020202020204" pitchFamily="34" charset="0"/>
                <a:sym typeface="Arial" panose="020B0604020202020204" pitchFamily="34" charset="0"/>
              </a:rPr>
              <a:t>形式</a:t>
            </a:r>
            <a:endParaRPr lang="en-US" altLang="zh-CN" sz="1400" b="1" dirty="0">
              <a:solidFill>
                <a:schemeClr val="bg1"/>
              </a:solidFill>
              <a:latin typeface="+mn-ea"/>
              <a:ea typeface="+mn-ea"/>
              <a:cs typeface="Arial" panose="020B0604020202020204" pitchFamily="34" charset="0"/>
              <a:sym typeface="Arial" panose="020B0604020202020204" pitchFamily="34" charset="0"/>
            </a:endParaRPr>
          </a:p>
        </p:txBody>
      </p:sp>
      <p:sp>
        <p:nvSpPr>
          <p:cNvPr id="54" name="文本框 53"/>
          <p:cNvSpPr txBox="1">
            <a:spLocks noChangeArrowheads="1"/>
          </p:cNvSpPr>
          <p:nvPr/>
        </p:nvSpPr>
        <p:spPr bwMode="auto">
          <a:xfrm>
            <a:off x="7220858" y="2689436"/>
            <a:ext cx="720407" cy="2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5" tIns="34287" rIns="68575" bIns="34287"/>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400">
                <a:solidFill>
                  <a:schemeClr val="bg1"/>
                </a:solidFill>
                <a:latin typeface="+mn-ea"/>
                <a:ea typeface="+mn-ea"/>
                <a:cs typeface="Arial" panose="020B0604020202020204" pitchFamily="34" charset="0"/>
                <a:sym typeface="Arial" panose="020B0604020202020204" pitchFamily="34" charset="0"/>
              </a:rPr>
              <a:t>紧急需要</a:t>
            </a:r>
            <a:endParaRPr lang="en-US" altLang="zh-CN" sz="1400" b="1" dirty="0">
              <a:solidFill>
                <a:schemeClr val="bg1"/>
              </a:solidFill>
              <a:latin typeface="+mn-ea"/>
              <a:ea typeface="+mn-ea"/>
              <a:cs typeface="Arial" panose="020B0604020202020204" pitchFamily="34" charset="0"/>
              <a:sym typeface="Arial" panose="020B0604020202020204" pitchFamily="34" charset="0"/>
            </a:endParaRPr>
          </a:p>
        </p:txBody>
      </p:sp>
      <p:sp>
        <p:nvSpPr>
          <p:cNvPr id="55" name="Content Placeholder 2"/>
          <p:cNvSpPr txBox="1"/>
          <p:nvPr/>
        </p:nvSpPr>
        <p:spPr>
          <a:xfrm>
            <a:off x="2776491" y="3333750"/>
            <a:ext cx="1608126" cy="914400"/>
          </a:xfrm>
          <a:prstGeom prst="rect">
            <a:avLst/>
          </a:prstGeom>
        </p:spPr>
        <p:txBody>
          <a:bodyPr vert="horz" lIns="68570" tIns="34286" rIns="68570" bIns="3428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800">
              <a:lnSpc>
                <a:spcPct val="120000"/>
              </a:lnSpc>
              <a:spcBef>
                <a:spcPts val="0"/>
              </a:spcBef>
              <a:spcAft>
                <a:spcPts val="0"/>
              </a:spcAft>
              <a:buClrTx/>
              <a:buSzTx/>
            </a:pP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向</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其发出</a:t>
            </a: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投标邀请书邀请</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他们参加招标</a:t>
            </a: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竞争由于</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邀请招标限制了充分的</a:t>
            </a: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竞争</a:t>
            </a:r>
            <a:endPar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Content Placeholder 2"/>
          <p:cNvSpPr txBox="1"/>
          <p:nvPr/>
        </p:nvSpPr>
        <p:spPr>
          <a:xfrm>
            <a:off x="4751056" y="3333750"/>
            <a:ext cx="1608126" cy="914400"/>
          </a:xfrm>
          <a:prstGeom prst="rect">
            <a:avLst/>
          </a:prstGeom>
        </p:spPr>
        <p:txBody>
          <a:bodyPr vert="horz" lIns="68570" tIns="34286" rIns="68570" bIns="3428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800">
              <a:lnSpc>
                <a:spcPct val="120000"/>
              </a:lnSpc>
              <a:spcBef>
                <a:spcPts val="0"/>
              </a:spcBef>
              <a:spcAft>
                <a:spcPts val="0"/>
              </a:spcAft>
              <a:buClrTx/>
              <a:buSzTx/>
            </a:pP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因此</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招标投标法规一般都规定，招标人应尽量采用公开</a:t>
            </a: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招标</a:t>
            </a:r>
            <a:endPar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Content Placeholder 2"/>
          <p:cNvSpPr txBox="1"/>
          <p:nvPr/>
        </p:nvSpPr>
        <p:spPr>
          <a:xfrm>
            <a:off x="6908334" y="3333750"/>
            <a:ext cx="1608126" cy="914400"/>
          </a:xfrm>
          <a:prstGeom prst="rect">
            <a:avLst/>
          </a:prstGeom>
        </p:spPr>
        <p:txBody>
          <a:bodyPr vert="horz" lIns="68570" tIns="34286" rIns="68570" bIns="3428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800">
              <a:lnSpc>
                <a:spcPct val="120000"/>
              </a:lnSpc>
              <a:spcBef>
                <a:spcPts val="0"/>
              </a:spcBef>
              <a:spcAft>
                <a:spcPts val="0"/>
              </a:spcAft>
              <a:buClrTx/>
              <a:buSzTx/>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适用于项目具有</a:t>
            </a:r>
            <a:r>
              <a:rPr lang="zh-CN" altLang="en-US" sz="1200" dirty="0" smtClean="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特殊性只能</a:t>
            </a:r>
            <a:r>
              <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从有限范围的供应商处采购的</a:t>
            </a:r>
            <a:endParaRPr lang="zh-CN" alt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up)">
                                      <p:cBhvr>
                                        <p:cTn id="72" dur="500"/>
                                        <p:tgtEl>
                                          <p:spTgt spid="5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up)">
                                      <p:cBhvr>
                                        <p:cTn id="7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7" grpId="0" animBg="1"/>
      <p:bldP spid="38" grpId="0" animBg="1"/>
      <p:bldP spid="39" grpId="0" animBg="1"/>
      <p:bldP spid="40" grpId="0" animBg="1"/>
      <p:bldP spid="41" grpId="0" animBg="1"/>
      <p:bldP spid="42" grpId="0" animBg="1"/>
      <p:bldP spid="43" grpId="0"/>
      <p:bldP spid="45" grpId="0"/>
      <p:bldP spid="52" grpId="0"/>
      <p:bldP spid="53"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855699" y="1276350"/>
            <a:ext cx="7613218" cy="900696"/>
            <a:chOff x="874712" y="3289414"/>
            <a:chExt cx="10150957" cy="1200930"/>
          </a:xfrm>
        </p:grpSpPr>
        <p:sp>
          <p:nvSpPr>
            <p:cNvPr id="55" name="矩形 54"/>
            <p:cNvSpPr/>
            <p:nvPr/>
          </p:nvSpPr>
          <p:spPr>
            <a:xfrm>
              <a:off x="874712" y="3677812"/>
              <a:ext cx="10150957" cy="8125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是指采购人或者采购代理机构直接邀请三家以上供应商就采购事宜进行谈判的方式。是减少工作量，省去了大量的开标、投标工作，有利于提高工作效率，减少采购成本</a:t>
              </a:r>
              <a:r>
                <a:rPr lang="zh-CN" altLang="en-US" sz="1400" dirty="0" smtClean="0">
                  <a:solidFill>
                    <a:schemeClr val="tx1">
                      <a:lumMod val="85000"/>
                      <a:lumOff val="15000"/>
                    </a:schemeClr>
                  </a:solidFill>
                </a:rPr>
                <a:t>。</a:t>
              </a:r>
              <a:endParaRPr lang="zh-CN" altLang="en-US" sz="1600" dirty="0">
                <a:solidFill>
                  <a:schemeClr val="tx1">
                    <a:lumMod val="85000"/>
                    <a:lumOff val="15000"/>
                  </a:schemeClr>
                </a:solidFill>
              </a:endParaRPr>
            </a:p>
          </p:txBody>
        </p:sp>
        <p:sp>
          <p:nvSpPr>
            <p:cNvPr id="56" name="矩形 55"/>
            <p:cNvSpPr/>
            <p:nvPr/>
          </p:nvSpPr>
          <p:spPr>
            <a:xfrm>
              <a:off x="874713" y="3289414"/>
              <a:ext cx="2241975" cy="51706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rPr>
                <a:t>竞争性谈判</a:t>
              </a:r>
              <a:endParaRPr lang="zh-CN" altLang="en-US" sz="1600" b="1" dirty="0">
                <a:solidFill>
                  <a:schemeClr val="tx1">
                    <a:lumMod val="65000"/>
                    <a:lumOff val="35000"/>
                  </a:schemeClr>
                </a:solidFill>
              </a:endParaRPr>
            </a:p>
          </p:txBody>
        </p:sp>
      </p:grpSp>
      <p:grpSp>
        <p:nvGrpSpPr>
          <p:cNvPr id="57" name="组合 56"/>
          <p:cNvGrpSpPr/>
          <p:nvPr/>
        </p:nvGrpSpPr>
        <p:grpSpPr>
          <a:xfrm>
            <a:off x="759489" y="2490544"/>
            <a:ext cx="7709428" cy="1620180"/>
            <a:chOff x="1012651" y="3338997"/>
            <a:chExt cx="10279237" cy="2160240"/>
          </a:xfrm>
        </p:grpSpPr>
        <p:sp>
          <p:nvSpPr>
            <p:cNvPr id="58" name="任意多边形: 形状 9"/>
            <p:cNvSpPr/>
            <p:nvPr/>
          </p:nvSpPr>
          <p:spPr>
            <a:xfrm>
              <a:off x="5859506" y="3726141"/>
              <a:ext cx="504056" cy="1385955"/>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chemeClr val="tx1">
                    <a:lumMod val="65000"/>
                    <a:lumOff val="35000"/>
                  </a:schemeClr>
                </a:solidFill>
              </a:endParaRPr>
            </a:p>
          </p:txBody>
        </p:sp>
        <p:sp>
          <p:nvSpPr>
            <p:cNvPr id="59" name="任意多边形: 形状 8"/>
            <p:cNvSpPr/>
            <p:nvPr/>
          </p:nvSpPr>
          <p:spPr>
            <a:xfrm>
              <a:off x="4059306" y="3338997"/>
              <a:ext cx="1908212" cy="2160240"/>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350" dirty="0">
                <a:solidFill>
                  <a:schemeClr val="tx1">
                    <a:lumMod val="65000"/>
                    <a:lumOff val="35000"/>
                  </a:schemeClr>
                </a:solidFill>
              </a:endParaRPr>
            </a:p>
          </p:txBody>
        </p:sp>
        <p:sp>
          <p:nvSpPr>
            <p:cNvPr id="60" name="任意多边形: 形状 7"/>
            <p:cNvSpPr/>
            <p:nvPr/>
          </p:nvSpPr>
          <p:spPr>
            <a:xfrm>
              <a:off x="6255550" y="3338997"/>
              <a:ext cx="1908212" cy="2160240"/>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350" dirty="0">
                <a:solidFill>
                  <a:schemeClr val="tx1">
                    <a:lumMod val="65000"/>
                    <a:lumOff val="35000"/>
                  </a:schemeClr>
                </a:solidFill>
              </a:endParaRPr>
            </a:p>
          </p:txBody>
        </p:sp>
        <p:cxnSp>
          <p:nvCxnSpPr>
            <p:cNvPr id="61" name="直接连接符 60"/>
            <p:cNvCxnSpPr/>
            <p:nvPr/>
          </p:nvCxnSpPr>
          <p:spPr>
            <a:xfrm flipH="1">
              <a:off x="12470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698967" y="4090300"/>
              <a:ext cx="657634" cy="657634"/>
            </a:xfrm>
            <a:prstGeom prst="ellipse">
              <a:avLst/>
            </a:prstGeom>
            <a:solidFill>
              <a:schemeClr val="bg1"/>
            </a:solidFill>
            <a:ln w="95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dirty="0">
                  <a:solidFill>
                    <a:schemeClr val="tx1">
                      <a:lumMod val="65000"/>
                      <a:lumOff val="35000"/>
                    </a:schemeClr>
                  </a:solidFill>
                </a:rPr>
                <a:t>01</a:t>
              </a:r>
              <a:endParaRPr sz="1350" dirty="0">
                <a:solidFill>
                  <a:schemeClr val="tx1">
                    <a:lumMod val="65000"/>
                    <a:lumOff val="35000"/>
                  </a:schemeClr>
                </a:solidFill>
              </a:endParaRPr>
            </a:p>
          </p:txBody>
        </p:sp>
        <p:sp>
          <p:nvSpPr>
            <p:cNvPr id="63" name="椭圆 62"/>
            <p:cNvSpPr/>
            <p:nvPr/>
          </p:nvSpPr>
          <p:spPr>
            <a:xfrm>
              <a:off x="7819690" y="4090300"/>
              <a:ext cx="657634" cy="657634"/>
            </a:xfrm>
            <a:prstGeom prst="ellipse">
              <a:avLst/>
            </a:prstGeom>
            <a:solidFill>
              <a:schemeClr val="bg1"/>
            </a:solidFill>
            <a:ln w="9525"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350" dirty="0">
                  <a:solidFill>
                    <a:schemeClr val="tx1">
                      <a:lumMod val="65000"/>
                      <a:lumOff val="35000"/>
                    </a:schemeClr>
                  </a:solidFill>
                </a:rPr>
                <a:t>02</a:t>
              </a:r>
              <a:endParaRPr sz="1350" dirty="0">
                <a:solidFill>
                  <a:schemeClr val="tx1">
                    <a:lumMod val="65000"/>
                    <a:lumOff val="35000"/>
                  </a:schemeClr>
                </a:solidFill>
              </a:endParaRPr>
            </a:p>
          </p:txBody>
        </p:sp>
        <p:cxnSp>
          <p:nvCxnSpPr>
            <p:cNvPr id="64" name="直接连接符 63"/>
            <p:cNvCxnSpPr/>
            <p:nvPr/>
          </p:nvCxnSpPr>
          <p:spPr>
            <a:xfrm flipH="1">
              <a:off x="85622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8642125" y="3695391"/>
              <a:ext cx="2649763" cy="1130166"/>
              <a:chOff x="874712" y="3261688"/>
              <a:chExt cx="2649763" cy="1130166"/>
            </a:xfrm>
          </p:grpSpPr>
          <p:sp>
            <p:nvSpPr>
              <p:cNvPr id="71" name="矩形 70"/>
              <p:cNvSpPr/>
              <p:nvPr/>
            </p:nvSpPr>
            <p:spPr>
              <a:xfrm>
                <a:off x="874712" y="3677812"/>
                <a:ext cx="2649763" cy="71404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是供求双方能够进行更为灵活的谈判。</a:t>
                </a:r>
                <a:endParaRPr lang="zh-CN" altLang="en-US" sz="1200" dirty="0">
                  <a:solidFill>
                    <a:schemeClr val="tx1">
                      <a:lumMod val="85000"/>
                      <a:lumOff val="15000"/>
                    </a:schemeClr>
                  </a:solidFill>
                </a:endParaRPr>
              </a:p>
            </p:txBody>
          </p:sp>
          <p:sp>
            <p:nvSpPr>
              <p:cNvPr id="72" name="矩形 71"/>
              <p:cNvSpPr/>
              <p:nvPr/>
            </p:nvSpPr>
            <p:spPr>
              <a:xfrm>
                <a:off x="874713" y="3261688"/>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rPr>
                  <a:t>方案二</a:t>
                </a:r>
                <a:endParaRPr lang="zh-CN" altLang="en-US" sz="1350" b="1" dirty="0">
                  <a:solidFill>
                    <a:schemeClr val="tx1">
                      <a:lumMod val="65000"/>
                      <a:lumOff val="35000"/>
                    </a:schemeClr>
                  </a:solidFill>
                </a:endParaRPr>
              </a:p>
            </p:txBody>
          </p:sp>
        </p:grpSp>
        <p:grpSp>
          <p:nvGrpSpPr>
            <p:cNvPr id="66" name="组合 65"/>
            <p:cNvGrpSpPr/>
            <p:nvPr/>
          </p:nvGrpSpPr>
          <p:grpSpPr>
            <a:xfrm>
              <a:off x="1012651" y="3695391"/>
              <a:ext cx="2649763" cy="1130166"/>
              <a:chOff x="874712" y="3261688"/>
              <a:chExt cx="2649763" cy="1130166"/>
            </a:xfrm>
          </p:grpSpPr>
          <p:sp>
            <p:nvSpPr>
              <p:cNvPr id="69" name="矩形 68"/>
              <p:cNvSpPr/>
              <p:nvPr/>
            </p:nvSpPr>
            <p:spPr>
              <a:xfrm>
                <a:off x="874712" y="3677812"/>
                <a:ext cx="2649763" cy="71404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是可以缩短准备期，能使采购项目更快地发挥作用。</a:t>
                </a:r>
                <a:endParaRPr lang="zh-CN" altLang="en-US" sz="1200" dirty="0">
                  <a:solidFill>
                    <a:schemeClr val="tx1">
                      <a:lumMod val="85000"/>
                      <a:lumOff val="15000"/>
                    </a:schemeClr>
                  </a:solidFill>
                </a:endParaRPr>
              </a:p>
            </p:txBody>
          </p:sp>
          <p:sp>
            <p:nvSpPr>
              <p:cNvPr id="70" name="矩形 69"/>
              <p:cNvSpPr/>
              <p:nvPr/>
            </p:nvSpPr>
            <p:spPr>
              <a:xfrm>
                <a:off x="1282501" y="3261688"/>
                <a:ext cx="2241974"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rPr>
                  <a:t>方案一</a:t>
                </a:r>
                <a:endParaRPr lang="zh-CN" altLang="en-US" sz="1350" b="1" dirty="0">
                  <a:solidFill>
                    <a:schemeClr val="tx1">
                      <a:lumMod val="65000"/>
                      <a:lumOff val="35000"/>
                    </a:schemeClr>
                  </a:solidFill>
                </a:endParaRPr>
              </a:p>
            </p:txBody>
          </p:sp>
        </p:grpSp>
        <p:sp>
          <p:nvSpPr>
            <p:cNvPr id="67" name="椭圆 46"/>
            <p:cNvSpPr/>
            <p:nvPr/>
          </p:nvSpPr>
          <p:spPr>
            <a:xfrm>
              <a:off x="4726779" y="4060829"/>
              <a:ext cx="691879" cy="71588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68" name="椭圆 47"/>
            <p:cNvSpPr/>
            <p:nvPr/>
          </p:nvSpPr>
          <p:spPr>
            <a:xfrm>
              <a:off x="6848314" y="4060829"/>
              <a:ext cx="715888" cy="71588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5091" y="1581150"/>
            <a:ext cx="3599350" cy="2362200"/>
          </a:xfrm>
          <a:prstGeom prst="rect">
            <a:avLst/>
          </a:prstGeom>
        </p:spPr>
      </p:pic>
      <p:sp>
        <p:nvSpPr>
          <p:cNvPr id="46" name="矩形 45"/>
          <p:cNvSpPr/>
          <p:nvPr/>
        </p:nvSpPr>
        <p:spPr>
          <a:xfrm>
            <a:off x="4202778" y="1581150"/>
            <a:ext cx="1039153" cy="1039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采购</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方式</a:t>
            </a:r>
            <a:endParaRPr lang="zh-CN" altLang="en-US" dirty="0">
              <a:latin typeface="微软雅黑" panose="020B0503020204020204" pitchFamily="34" charset="-122"/>
              <a:ea typeface="微软雅黑" panose="020B0503020204020204" pitchFamily="34" charset="-122"/>
            </a:endParaRPr>
          </a:p>
        </p:txBody>
      </p:sp>
      <p:sp>
        <p:nvSpPr>
          <p:cNvPr id="47" name="矩形 46"/>
          <p:cNvSpPr/>
          <p:nvPr/>
        </p:nvSpPr>
        <p:spPr>
          <a:xfrm>
            <a:off x="7495247" y="1581150"/>
            <a:ext cx="1039153" cy="10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rgbClr val="FFFFFF"/>
                </a:solidFill>
                <a:latin typeface="微软雅黑" panose="020B0503020204020204" pitchFamily="34" charset="-122"/>
                <a:ea typeface="微软雅黑" panose="020B0503020204020204" pitchFamily="34" charset="-122"/>
              </a:rPr>
              <a:t>工程</a:t>
            </a:r>
            <a:endParaRPr lang="en-US" altLang="zh-CN" dirty="0" smtClean="0">
              <a:solidFill>
                <a:srgbClr val="FFFFFF"/>
              </a:solidFill>
              <a:latin typeface="微软雅黑" panose="020B0503020204020204" pitchFamily="34" charset="-122"/>
              <a:ea typeface="微软雅黑" panose="020B0503020204020204" pitchFamily="34" charset="-122"/>
            </a:endParaRPr>
          </a:p>
          <a:p>
            <a:pPr lvl="0" algn="ctr"/>
            <a:r>
              <a:rPr lang="zh-CN" altLang="en-US" dirty="0" smtClean="0">
                <a:solidFill>
                  <a:srgbClr val="FFFFFF"/>
                </a:solidFill>
                <a:latin typeface="微软雅黑" panose="020B0503020204020204" pitchFamily="34" charset="-122"/>
                <a:ea typeface="微软雅黑" panose="020B0503020204020204" pitchFamily="34" charset="-122"/>
              </a:rPr>
              <a:t>服务</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8" name="矩形 47"/>
          <p:cNvSpPr/>
          <p:nvPr/>
        </p:nvSpPr>
        <p:spPr>
          <a:xfrm>
            <a:off x="5300268" y="1581150"/>
            <a:ext cx="1039153" cy="1039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rgbClr val="FFFFFF"/>
                </a:solidFill>
                <a:latin typeface="微软雅黑" panose="020B0503020204020204" pitchFamily="34" charset="-122"/>
                <a:ea typeface="微软雅黑" panose="020B0503020204020204" pitchFamily="34" charset="-122"/>
              </a:rPr>
              <a:t>金额</a:t>
            </a:r>
            <a:endParaRPr lang="en-US" altLang="zh-CN" dirty="0" smtClean="0">
              <a:solidFill>
                <a:srgbClr val="FFFFFF"/>
              </a:solidFill>
              <a:latin typeface="微软雅黑" panose="020B0503020204020204" pitchFamily="34" charset="-122"/>
              <a:ea typeface="微软雅黑" panose="020B0503020204020204" pitchFamily="34" charset="-122"/>
            </a:endParaRPr>
          </a:p>
          <a:p>
            <a:pPr lvl="0" algn="ctr"/>
            <a:r>
              <a:rPr lang="zh-CN" altLang="en-US" dirty="0" smtClean="0">
                <a:solidFill>
                  <a:srgbClr val="FFFFFF"/>
                </a:solidFill>
                <a:latin typeface="微软雅黑" panose="020B0503020204020204" pitchFamily="34" charset="-122"/>
                <a:ea typeface="微软雅黑" panose="020B0503020204020204" pitchFamily="34" charset="-122"/>
              </a:rPr>
              <a:t>标准</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9" name="矩形 48"/>
          <p:cNvSpPr/>
          <p:nvPr/>
        </p:nvSpPr>
        <p:spPr>
          <a:xfrm>
            <a:off x="6397757" y="1581150"/>
            <a:ext cx="1039153" cy="1039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rgbClr val="FFFFFF"/>
                </a:solidFill>
                <a:latin typeface="微软雅黑" panose="020B0503020204020204" pitchFamily="34" charset="-122"/>
                <a:ea typeface="微软雅黑" panose="020B0503020204020204" pitchFamily="34" charset="-122"/>
              </a:rPr>
              <a:t>采购</a:t>
            </a:r>
            <a:endParaRPr lang="en-US" altLang="zh-CN" dirty="0" smtClean="0">
              <a:solidFill>
                <a:srgbClr val="FFFFFF"/>
              </a:solidFill>
              <a:latin typeface="微软雅黑" panose="020B0503020204020204" pitchFamily="34" charset="-122"/>
              <a:ea typeface="微软雅黑" panose="020B0503020204020204" pitchFamily="34" charset="-122"/>
            </a:endParaRPr>
          </a:p>
          <a:p>
            <a:pPr lvl="0" algn="ctr"/>
            <a:r>
              <a:rPr lang="zh-CN" altLang="en-US" dirty="0" smtClean="0">
                <a:solidFill>
                  <a:srgbClr val="FFFFFF"/>
                </a:solidFill>
                <a:latin typeface="微软雅黑" panose="020B0503020204020204" pitchFamily="34" charset="-122"/>
                <a:ea typeface="微软雅黑" panose="020B0503020204020204" pitchFamily="34" charset="-122"/>
              </a:rPr>
              <a:t>货物</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202778" y="2724150"/>
            <a:ext cx="4331621" cy="1276183"/>
          </a:xfrm>
          <a:prstGeom prst="rect">
            <a:avLst/>
          </a:prstGeom>
          <a:noFill/>
        </p:spPr>
        <p:txBody>
          <a:bodyPr wrap="square" rtlCol="0">
            <a:spAutoFit/>
          </a:bodyPr>
          <a:lstStyle/>
          <a:p>
            <a:pPr>
              <a:lnSpc>
                <a:spcPct val="200000"/>
              </a:lnSpc>
              <a:spcAft>
                <a:spcPts val="450"/>
              </a:spcAft>
            </a:pPr>
            <a:r>
              <a:rPr lang="zh-CN" altLang="en-US" sz="1350" dirty="0">
                <a:latin typeface="微软雅黑" panose="020B0503020204020204" pitchFamily="34" charset="-122"/>
                <a:ea typeface="微软雅黑" panose="020B0503020204020204" pitchFamily="34" charset="-122"/>
              </a:rPr>
              <a:t>单一来源采购是没有竞争的谈判采购方式，是指达到竞争性招标采购的金额标准，但在适当条件下采购人向单一的供应商征求建议或报价来采购货物、工程或服务。</a:t>
            </a:r>
            <a:endParaRPr lang="zh-CN" altLang="en-US" sz="135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par>
                          <p:cTn id="31" fill="hold">
                            <p:stCondLst>
                              <p:cond delay="500"/>
                            </p:stCondLst>
                            <p:childTnLst>
                              <p:par>
                                <p:cTn id="32" presetID="10" presetClass="entr" presetSubtype="0" fill="hold" grpId="0" nodeType="afterEffect">
                                  <p:stCondLst>
                                    <p:cond delay="0"/>
                                  </p:stCondLst>
                                  <p:iterate type="lt">
                                    <p:tmPct val="3000"/>
                                  </p:iterate>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43605" y="2496941"/>
            <a:ext cx="995155" cy="995155"/>
            <a:chOff x="1270840" y="3443029"/>
            <a:chExt cx="1326873" cy="1326873"/>
          </a:xfrm>
        </p:grpSpPr>
        <p:sp>
          <p:nvSpPr>
            <p:cNvPr id="29" name="矩形 28"/>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0" name="矩形 5"/>
            <p:cNvSpPr/>
            <p:nvPr/>
          </p:nvSpPr>
          <p:spPr>
            <a:xfrm>
              <a:off x="1617173" y="3800709"/>
              <a:ext cx="634208" cy="611513"/>
            </a:xfrm>
            <a:custGeom>
              <a:avLst/>
              <a:gdLst>
                <a:gd name="connsiteX0" fmla="*/ 174005 w 338138"/>
                <a:gd name="connsiteY0" fmla="*/ 18121 h 326038"/>
                <a:gd name="connsiteX1" fmla="*/ 160013 w 338138"/>
                <a:gd name="connsiteY1" fmla="*/ 19109 h 326038"/>
                <a:gd name="connsiteX2" fmla="*/ 160013 w 338138"/>
                <a:gd name="connsiteY2" fmla="*/ 70472 h 326038"/>
                <a:gd name="connsiteX3" fmla="*/ 92851 w 338138"/>
                <a:gd name="connsiteY3" fmla="*/ 149491 h 326038"/>
                <a:gd name="connsiteX4" fmla="*/ 88900 w 338138"/>
                <a:gd name="connsiteY4" fmla="*/ 149491 h 326038"/>
                <a:gd name="connsiteX5" fmla="*/ 88900 w 338138"/>
                <a:gd name="connsiteY5" fmla="*/ 279872 h 326038"/>
                <a:gd name="connsiteX6" fmla="*/ 119189 w 338138"/>
                <a:gd name="connsiteY6" fmla="*/ 310163 h 326038"/>
                <a:gd name="connsiteX7" fmla="*/ 262731 w 338138"/>
                <a:gd name="connsiteY7" fmla="*/ 310163 h 326038"/>
                <a:gd name="connsiteX8" fmla="*/ 300922 w 338138"/>
                <a:gd name="connsiteY8" fmla="*/ 278555 h 326038"/>
                <a:gd name="connsiteX9" fmla="*/ 320675 w 338138"/>
                <a:gd name="connsiteY9" fmla="*/ 157393 h 326038"/>
                <a:gd name="connsiteX10" fmla="*/ 320675 w 338138"/>
                <a:gd name="connsiteY10" fmla="*/ 156076 h 326038"/>
                <a:gd name="connsiteX11" fmla="*/ 290386 w 338138"/>
                <a:gd name="connsiteY11" fmla="*/ 127102 h 326038"/>
                <a:gd name="connsiteX12" fmla="*/ 210055 w 338138"/>
                <a:gd name="connsiteY12" fmla="*/ 127102 h 326038"/>
                <a:gd name="connsiteX13" fmla="*/ 200837 w 338138"/>
                <a:gd name="connsiteY13" fmla="*/ 117883 h 326038"/>
                <a:gd name="connsiteX14" fmla="*/ 200837 w 338138"/>
                <a:gd name="connsiteY14" fmla="*/ 57302 h 326038"/>
                <a:gd name="connsiteX15" fmla="*/ 188985 w 338138"/>
                <a:gd name="connsiteY15" fmla="*/ 23060 h 326038"/>
                <a:gd name="connsiteX16" fmla="*/ 174005 w 338138"/>
                <a:gd name="connsiteY16" fmla="*/ 18121 h 326038"/>
                <a:gd name="connsiteX17" fmla="*/ 166923 w 338138"/>
                <a:gd name="connsiteY17" fmla="*/ 10 h 326038"/>
                <a:gd name="connsiteX18" fmla="*/ 199449 w 338138"/>
                <a:gd name="connsiteY18" fmla="*/ 8733 h 326038"/>
                <a:gd name="connsiteX19" fmla="*/ 217941 w 338138"/>
                <a:gd name="connsiteY19" fmla="*/ 56131 h 326038"/>
                <a:gd name="connsiteX20" fmla="*/ 217941 w 338138"/>
                <a:gd name="connsiteY20" fmla="*/ 108796 h 326038"/>
                <a:gd name="connsiteX21" fmla="*/ 290588 w 338138"/>
                <a:gd name="connsiteY21" fmla="*/ 108796 h 326038"/>
                <a:gd name="connsiteX22" fmla="*/ 338138 w 338138"/>
                <a:gd name="connsiteY22" fmla="*/ 154878 h 326038"/>
                <a:gd name="connsiteX23" fmla="*/ 338138 w 338138"/>
                <a:gd name="connsiteY23" fmla="*/ 157511 h 326038"/>
                <a:gd name="connsiteX24" fmla="*/ 338138 w 338138"/>
                <a:gd name="connsiteY24" fmla="*/ 158828 h 326038"/>
                <a:gd name="connsiteX25" fmla="*/ 318325 w 338138"/>
                <a:gd name="connsiteY25" fmla="*/ 279956 h 326038"/>
                <a:gd name="connsiteX26" fmla="*/ 262850 w 338138"/>
                <a:gd name="connsiteY26" fmla="*/ 326038 h 326038"/>
                <a:gd name="connsiteX27" fmla="*/ 118877 w 338138"/>
                <a:gd name="connsiteY27" fmla="*/ 326038 h 326038"/>
                <a:gd name="connsiteX28" fmla="*/ 71326 w 338138"/>
                <a:gd name="connsiteY28" fmla="*/ 278640 h 326038"/>
                <a:gd name="connsiteX29" fmla="*/ 71326 w 338138"/>
                <a:gd name="connsiteY29" fmla="*/ 144345 h 326038"/>
                <a:gd name="connsiteX30" fmla="*/ 63401 w 338138"/>
                <a:gd name="connsiteY30" fmla="*/ 136445 h 326038"/>
                <a:gd name="connsiteX31" fmla="*/ 23775 w 338138"/>
                <a:gd name="connsiteY31" fmla="*/ 136445 h 326038"/>
                <a:gd name="connsiteX32" fmla="*/ 17171 w 338138"/>
                <a:gd name="connsiteY32" fmla="*/ 144345 h 326038"/>
                <a:gd name="connsiteX33" fmla="*/ 17171 w 338138"/>
                <a:gd name="connsiteY33" fmla="*/ 286540 h 326038"/>
                <a:gd name="connsiteX34" fmla="*/ 23775 w 338138"/>
                <a:gd name="connsiteY34" fmla="*/ 294439 h 326038"/>
                <a:gd name="connsiteX35" fmla="*/ 47550 w 338138"/>
                <a:gd name="connsiteY35" fmla="*/ 294439 h 326038"/>
                <a:gd name="connsiteX36" fmla="*/ 55476 w 338138"/>
                <a:gd name="connsiteY36" fmla="*/ 302339 h 326038"/>
                <a:gd name="connsiteX37" fmla="*/ 47550 w 338138"/>
                <a:gd name="connsiteY37" fmla="*/ 311555 h 326038"/>
                <a:gd name="connsiteX38" fmla="*/ 23775 w 338138"/>
                <a:gd name="connsiteY38" fmla="*/ 311555 h 326038"/>
                <a:gd name="connsiteX39" fmla="*/ 0 w 338138"/>
                <a:gd name="connsiteY39" fmla="*/ 286540 h 326038"/>
                <a:gd name="connsiteX40" fmla="*/ 0 w 338138"/>
                <a:gd name="connsiteY40" fmla="*/ 144345 h 326038"/>
                <a:gd name="connsiteX41" fmla="*/ 23775 w 338138"/>
                <a:gd name="connsiteY41" fmla="*/ 119329 h 326038"/>
                <a:gd name="connsiteX42" fmla="*/ 63401 w 338138"/>
                <a:gd name="connsiteY42" fmla="*/ 119329 h 326038"/>
                <a:gd name="connsiteX43" fmla="*/ 85855 w 338138"/>
                <a:gd name="connsiteY43" fmla="*/ 132495 h 326038"/>
                <a:gd name="connsiteX44" fmla="*/ 87176 w 338138"/>
                <a:gd name="connsiteY44" fmla="*/ 132495 h 326038"/>
                <a:gd name="connsiteX45" fmla="*/ 143973 w 338138"/>
                <a:gd name="connsiteY45" fmla="*/ 69297 h 326038"/>
                <a:gd name="connsiteX46" fmla="*/ 143973 w 338138"/>
                <a:gd name="connsiteY46" fmla="*/ 11366 h 326038"/>
                <a:gd name="connsiteX47" fmla="*/ 149256 w 338138"/>
                <a:gd name="connsiteY47" fmla="*/ 2150 h 326038"/>
                <a:gd name="connsiteX48" fmla="*/ 166923 w 338138"/>
                <a:gd name="connsiteY48" fmla="*/ 10 h 3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8" h="3260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grpSp>
      <p:grpSp>
        <p:nvGrpSpPr>
          <p:cNvPr id="31" name="组合 30"/>
          <p:cNvGrpSpPr/>
          <p:nvPr/>
        </p:nvGrpSpPr>
        <p:grpSpPr>
          <a:xfrm>
            <a:off x="2509172" y="2496941"/>
            <a:ext cx="995155" cy="995155"/>
            <a:chOff x="1270840" y="3443029"/>
            <a:chExt cx="1326873" cy="1326873"/>
          </a:xfrm>
        </p:grpSpPr>
        <p:sp>
          <p:nvSpPr>
            <p:cNvPr id="32" name="矩形 31"/>
            <p:cNvSpPr/>
            <p:nvPr/>
          </p:nvSpPr>
          <p:spPr>
            <a:xfrm>
              <a:off x="1270840" y="3443029"/>
              <a:ext cx="1326873" cy="1326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3" name="矩形 8"/>
            <p:cNvSpPr/>
            <p:nvPr/>
          </p:nvSpPr>
          <p:spPr>
            <a:xfrm>
              <a:off x="1618691" y="3789362"/>
              <a:ext cx="631172" cy="634208"/>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grpSp>
      <p:grpSp>
        <p:nvGrpSpPr>
          <p:cNvPr id="34" name="组合 33"/>
          <p:cNvGrpSpPr/>
          <p:nvPr/>
        </p:nvGrpSpPr>
        <p:grpSpPr>
          <a:xfrm>
            <a:off x="4074738" y="2496941"/>
            <a:ext cx="995155" cy="995155"/>
            <a:chOff x="1270840" y="3443029"/>
            <a:chExt cx="1326873" cy="1326873"/>
          </a:xfrm>
        </p:grpSpPr>
        <p:sp>
          <p:nvSpPr>
            <p:cNvPr id="35" name="矩形 34"/>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6" name="矩形 11"/>
            <p:cNvSpPr/>
            <p:nvPr/>
          </p:nvSpPr>
          <p:spPr>
            <a:xfrm>
              <a:off x="1617173" y="3790850"/>
              <a:ext cx="634208" cy="631231"/>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endParaRPr>
            </a:p>
          </p:txBody>
        </p:sp>
      </p:grpSp>
      <p:grpSp>
        <p:nvGrpSpPr>
          <p:cNvPr id="37" name="组合 36"/>
          <p:cNvGrpSpPr/>
          <p:nvPr/>
        </p:nvGrpSpPr>
        <p:grpSpPr>
          <a:xfrm>
            <a:off x="5640305" y="2496941"/>
            <a:ext cx="995155" cy="995155"/>
            <a:chOff x="1270840" y="3443029"/>
            <a:chExt cx="1326873" cy="1326873"/>
          </a:xfrm>
        </p:grpSpPr>
        <p:sp>
          <p:nvSpPr>
            <p:cNvPr id="38" name="矩形 37"/>
            <p:cNvSpPr/>
            <p:nvPr/>
          </p:nvSpPr>
          <p:spPr>
            <a:xfrm>
              <a:off x="1270840" y="3443029"/>
              <a:ext cx="1326873" cy="1326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9" name="矩形 14"/>
            <p:cNvSpPr/>
            <p:nvPr/>
          </p:nvSpPr>
          <p:spPr>
            <a:xfrm>
              <a:off x="1729356" y="3789362"/>
              <a:ext cx="409842" cy="634208"/>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grpSp>
      <p:grpSp>
        <p:nvGrpSpPr>
          <p:cNvPr id="40" name="组合 39"/>
          <p:cNvGrpSpPr/>
          <p:nvPr/>
        </p:nvGrpSpPr>
        <p:grpSpPr>
          <a:xfrm>
            <a:off x="7205871" y="2496941"/>
            <a:ext cx="995155" cy="995155"/>
            <a:chOff x="1270840" y="3443029"/>
            <a:chExt cx="1326873" cy="1326873"/>
          </a:xfrm>
        </p:grpSpPr>
        <p:sp>
          <p:nvSpPr>
            <p:cNvPr id="41" name="矩形 40"/>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42" name="矩形 17"/>
            <p:cNvSpPr/>
            <p:nvPr/>
          </p:nvSpPr>
          <p:spPr>
            <a:xfrm>
              <a:off x="1654567" y="3789362"/>
              <a:ext cx="559420" cy="634208"/>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grpSp>
      <p:sp>
        <p:nvSpPr>
          <p:cNvPr id="43" name="文本框 42"/>
          <p:cNvSpPr txBox="1"/>
          <p:nvPr/>
        </p:nvSpPr>
        <p:spPr>
          <a:xfrm>
            <a:off x="1066800" y="3714750"/>
            <a:ext cx="704039" cy="300082"/>
          </a:xfrm>
          <a:prstGeom prst="rect">
            <a:avLst/>
          </a:prstGeom>
          <a:noFill/>
        </p:spPr>
        <p:txBody>
          <a:bodyPr wrap="none" rtlCol="0">
            <a:spAutoFit/>
          </a:bodyPr>
          <a:lstStyle/>
          <a:p>
            <a:pPr algn="ctr"/>
            <a:r>
              <a:rPr lang="zh-CN" altLang="en-US" sz="1350" dirty="0">
                <a:solidFill>
                  <a:schemeClr val="tx1">
                    <a:lumMod val="85000"/>
                    <a:lumOff val="15000"/>
                  </a:schemeClr>
                </a:solidFill>
                <a:latin typeface="+mn-ea"/>
              </a:rPr>
              <a:t>竞争性</a:t>
            </a:r>
            <a:endParaRPr lang="zh-CN" altLang="en-US" sz="1350" dirty="0">
              <a:solidFill>
                <a:schemeClr val="tx1">
                  <a:lumMod val="85000"/>
                  <a:lumOff val="15000"/>
                </a:schemeClr>
              </a:solidFill>
              <a:latin typeface="+mn-ea"/>
            </a:endParaRPr>
          </a:p>
        </p:txBody>
      </p:sp>
      <p:sp>
        <p:nvSpPr>
          <p:cNvPr id="44" name="文本框 43"/>
          <p:cNvSpPr txBox="1"/>
          <p:nvPr/>
        </p:nvSpPr>
        <p:spPr>
          <a:xfrm>
            <a:off x="2545802" y="3714750"/>
            <a:ext cx="877163" cy="300082"/>
          </a:xfrm>
          <a:prstGeom prst="rect">
            <a:avLst/>
          </a:prstGeom>
          <a:noFill/>
        </p:spPr>
        <p:txBody>
          <a:bodyPr wrap="none" rtlCol="0">
            <a:spAutoFit/>
          </a:bodyPr>
          <a:lstStyle/>
          <a:p>
            <a:pPr algn="ctr"/>
            <a:r>
              <a:rPr lang="zh-CN" altLang="en-US" sz="1350" dirty="0">
                <a:solidFill>
                  <a:schemeClr val="tx1">
                    <a:lumMod val="85000"/>
                    <a:lumOff val="15000"/>
                  </a:schemeClr>
                </a:solidFill>
                <a:latin typeface="+mn-ea"/>
              </a:rPr>
              <a:t>邀请招标</a:t>
            </a:r>
            <a:endParaRPr lang="zh-CN" altLang="en-US" sz="1350" dirty="0">
              <a:solidFill>
                <a:schemeClr val="tx1">
                  <a:lumMod val="85000"/>
                  <a:lumOff val="15000"/>
                </a:schemeClr>
              </a:solidFill>
              <a:latin typeface="+mn-ea"/>
            </a:endParaRPr>
          </a:p>
        </p:txBody>
      </p:sp>
      <p:sp>
        <p:nvSpPr>
          <p:cNvPr id="45" name="文本框 44"/>
          <p:cNvSpPr txBox="1"/>
          <p:nvPr/>
        </p:nvSpPr>
        <p:spPr>
          <a:xfrm>
            <a:off x="4112982" y="3714750"/>
            <a:ext cx="877163" cy="300082"/>
          </a:xfrm>
          <a:prstGeom prst="rect">
            <a:avLst/>
          </a:prstGeom>
          <a:noFill/>
        </p:spPr>
        <p:txBody>
          <a:bodyPr wrap="none" rtlCol="0">
            <a:spAutoFit/>
          </a:bodyPr>
          <a:lstStyle/>
          <a:p>
            <a:pPr algn="ctr"/>
            <a:r>
              <a:rPr lang="zh-CN" altLang="en-US" sz="1350" dirty="0">
                <a:solidFill>
                  <a:schemeClr val="tx1">
                    <a:lumMod val="85000"/>
                    <a:lumOff val="15000"/>
                  </a:schemeClr>
                </a:solidFill>
                <a:latin typeface="+mn-ea"/>
              </a:rPr>
              <a:t>多次报价</a:t>
            </a:r>
            <a:endParaRPr lang="zh-CN" altLang="en-US" sz="1350" dirty="0">
              <a:solidFill>
                <a:schemeClr val="tx1">
                  <a:lumMod val="85000"/>
                  <a:lumOff val="15000"/>
                </a:schemeClr>
              </a:solidFill>
              <a:latin typeface="+mn-ea"/>
            </a:endParaRPr>
          </a:p>
        </p:txBody>
      </p:sp>
      <p:sp>
        <p:nvSpPr>
          <p:cNvPr id="46" name="文本框 45"/>
          <p:cNvSpPr txBox="1"/>
          <p:nvPr/>
        </p:nvSpPr>
        <p:spPr>
          <a:xfrm>
            <a:off x="5680160" y="3714750"/>
            <a:ext cx="877163" cy="300082"/>
          </a:xfrm>
          <a:prstGeom prst="rect">
            <a:avLst/>
          </a:prstGeom>
          <a:noFill/>
        </p:spPr>
        <p:txBody>
          <a:bodyPr wrap="none" rtlCol="0">
            <a:spAutoFit/>
          </a:bodyPr>
          <a:lstStyle/>
          <a:p>
            <a:pPr algn="ctr"/>
            <a:r>
              <a:rPr lang="zh-CN" altLang="en-US" sz="1350" dirty="0">
                <a:solidFill>
                  <a:schemeClr val="tx1">
                    <a:lumMod val="85000"/>
                    <a:lumOff val="15000"/>
                  </a:schemeClr>
                </a:solidFill>
                <a:latin typeface="+mn-ea"/>
              </a:rPr>
              <a:t>单一来源</a:t>
            </a:r>
            <a:endParaRPr lang="zh-CN" altLang="en-US" sz="1350" dirty="0">
              <a:solidFill>
                <a:schemeClr val="tx1">
                  <a:lumMod val="85000"/>
                  <a:lumOff val="15000"/>
                </a:schemeClr>
              </a:solidFill>
              <a:latin typeface="+mn-ea"/>
            </a:endParaRPr>
          </a:p>
        </p:txBody>
      </p:sp>
      <p:sp>
        <p:nvSpPr>
          <p:cNvPr id="47" name="文本框 46"/>
          <p:cNvSpPr txBox="1"/>
          <p:nvPr/>
        </p:nvSpPr>
        <p:spPr>
          <a:xfrm>
            <a:off x="7242503" y="3714750"/>
            <a:ext cx="877163" cy="300082"/>
          </a:xfrm>
          <a:prstGeom prst="rect">
            <a:avLst/>
          </a:prstGeom>
          <a:noFill/>
        </p:spPr>
        <p:txBody>
          <a:bodyPr wrap="none" rtlCol="0">
            <a:spAutoFit/>
          </a:bodyPr>
          <a:lstStyle/>
          <a:p>
            <a:pPr algn="ctr"/>
            <a:r>
              <a:rPr lang="zh-CN" altLang="en-US" sz="1350" dirty="0">
                <a:solidFill>
                  <a:schemeClr val="tx1">
                    <a:lumMod val="85000"/>
                    <a:lumOff val="15000"/>
                  </a:schemeClr>
                </a:solidFill>
                <a:latin typeface="+mn-ea"/>
              </a:rPr>
              <a:t>直接谈判</a:t>
            </a:r>
            <a:endParaRPr lang="zh-CN" altLang="en-US" sz="1350" dirty="0">
              <a:solidFill>
                <a:schemeClr val="tx1">
                  <a:lumMod val="85000"/>
                  <a:lumOff val="15000"/>
                </a:schemeClr>
              </a:solidFill>
              <a:latin typeface="+mn-ea"/>
            </a:endParaRPr>
          </a:p>
        </p:txBody>
      </p:sp>
      <p:grpSp>
        <p:nvGrpSpPr>
          <p:cNvPr id="48" name="组合 47"/>
          <p:cNvGrpSpPr/>
          <p:nvPr/>
        </p:nvGrpSpPr>
        <p:grpSpPr>
          <a:xfrm>
            <a:off x="866798" y="1124629"/>
            <a:ext cx="7485437" cy="1218521"/>
            <a:chOff x="1155046" y="1914620"/>
            <a:chExt cx="9980582" cy="1624695"/>
          </a:xfrm>
        </p:grpSpPr>
        <p:sp>
          <p:nvSpPr>
            <p:cNvPr id="49" name="矩形 48"/>
            <p:cNvSpPr/>
            <p:nvPr/>
          </p:nvSpPr>
          <p:spPr>
            <a:xfrm>
              <a:off x="1155046" y="2352152"/>
              <a:ext cx="9980582" cy="1187163"/>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招标人以招标公告的方式邀请特别特定的法人或其他组织投标，一次性报价。招标人以邀请投标书的方式邀请特定的法人或者其他组织投标。采购人邀请特定的对象谈判，并允许谈判对象多次报价确定签约人的采购方式。采购人与供应商直接谈判确定合同的实质性内容的采购方式，需要多次报价</a:t>
              </a:r>
              <a:r>
                <a:rPr lang="zh-CN" altLang="en-US" sz="1200" dirty="0" smtClean="0">
                  <a:solidFill>
                    <a:schemeClr val="tx1">
                      <a:lumMod val="85000"/>
                      <a:lumOff val="15000"/>
                    </a:schemeClr>
                  </a:solidFill>
                </a:rPr>
                <a:t>。</a:t>
              </a:r>
              <a:endParaRPr lang="zh-CN" altLang="en-US" sz="1200" dirty="0">
                <a:solidFill>
                  <a:schemeClr val="tx1">
                    <a:lumMod val="85000"/>
                    <a:lumOff val="15000"/>
                  </a:schemeClr>
                </a:solidFill>
              </a:endParaRPr>
            </a:p>
          </p:txBody>
        </p:sp>
        <p:sp>
          <p:nvSpPr>
            <p:cNvPr id="50" name="文本框 49"/>
            <p:cNvSpPr txBox="1"/>
            <p:nvPr/>
          </p:nvSpPr>
          <p:spPr>
            <a:xfrm>
              <a:off x="1155047" y="1914620"/>
              <a:ext cx="1477328" cy="492442"/>
            </a:xfrm>
            <a:prstGeom prst="rect">
              <a:avLst/>
            </a:prstGeom>
            <a:noFill/>
          </p:spPr>
          <p:txBody>
            <a:bodyPr wrap="none" rtlCol="0">
              <a:spAutoFit/>
            </a:bodyPr>
            <a:lstStyle/>
            <a:p>
              <a:r>
                <a:rPr lang="zh-CN" altLang="en-US" b="1" dirty="0">
                  <a:solidFill>
                    <a:schemeClr val="tx1">
                      <a:lumMod val="65000"/>
                      <a:lumOff val="35000"/>
                    </a:schemeClr>
                  </a:solidFill>
                  <a:latin typeface="+mj-ea"/>
                  <a:ea typeface="+mj-ea"/>
                </a:rPr>
                <a:t>公开招标</a:t>
              </a:r>
              <a:endParaRPr lang="zh-CN" altLang="en-US" b="1" dirty="0">
                <a:solidFill>
                  <a:schemeClr val="tx1">
                    <a:lumMod val="65000"/>
                    <a:lumOff val="35000"/>
                  </a:schemeClr>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50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75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nodeType="withEffect">
                                  <p:stCondLst>
                                    <p:cond delay="10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706353" y="3369344"/>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90000" r="-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a:solidFill>
            <a:schemeClr val="bg1"/>
          </a:solidFill>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Rectangle 8"/>
          <p:cNvSpPr>
            <a:spLocks noChangeArrowheads="1"/>
          </p:cNvSpPr>
          <p:nvPr/>
        </p:nvSpPr>
        <p:spPr bwMode="auto">
          <a:xfrm>
            <a:off x="2895600" y="1962150"/>
            <a:ext cx="4793359" cy="669636"/>
          </a:xfrm>
          <a:prstGeom prst="rect">
            <a:avLst/>
          </a:prstGeom>
          <a:noFill/>
          <a:ln w="9525">
            <a:noFill/>
            <a:miter lim="800000"/>
          </a:ln>
        </p:spPr>
        <p:txBody>
          <a:bodyPr anchor="ctr"/>
          <a:lstStyle/>
          <a:p>
            <a:r>
              <a:rPr lang="zh-CN" altLang="en-US" sz="3600" b="1" dirty="0">
                <a:solidFill>
                  <a:schemeClr val="accent3"/>
                </a:solidFill>
                <a:latin typeface="微软雅黑" panose="020B0503020204020204" pitchFamily="34" charset="-122"/>
                <a:ea typeface="微软雅黑" panose="020B0503020204020204" pitchFamily="34" charset="-122"/>
              </a:rPr>
              <a:t>投标文件编制注意事项</a:t>
            </a:r>
            <a:endParaRPr lang="zh-CN" altLang="en-US" sz="3600" b="1" dirty="0">
              <a:solidFill>
                <a:schemeClr val="accent3"/>
              </a:solidFill>
              <a:latin typeface="微软雅黑" panose="020B0503020204020204" pitchFamily="34" charset="-122"/>
              <a:ea typeface="微软雅黑" panose="020B0503020204020204" pitchFamily="34" charset="-122"/>
            </a:endParaRPr>
          </a:p>
        </p:txBody>
      </p:sp>
      <p:sp>
        <p:nvSpPr>
          <p:cNvPr id="103" name="Rectangle 8"/>
          <p:cNvSpPr>
            <a:spLocks noChangeArrowheads="1"/>
          </p:cNvSpPr>
          <p:nvPr/>
        </p:nvSpPr>
        <p:spPr bwMode="auto">
          <a:xfrm>
            <a:off x="2966698" y="1352550"/>
            <a:ext cx="2214902" cy="669636"/>
          </a:xfrm>
          <a:prstGeom prst="rect">
            <a:avLst/>
          </a:prstGeom>
          <a:noFill/>
          <a:ln w="9525">
            <a:noFill/>
            <a:miter lim="800000"/>
          </a:ln>
        </p:spPr>
        <p:txBody>
          <a:bodyPr anchor="ctr"/>
          <a:lstStyle/>
          <a:p>
            <a:r>
              <a:rPr lang="zh-CN" altLang="en-US" sz="3600" dirty="0" smtClean="0">
                <a:solidFill>
                  <a:schemeClr val="accent3"/>
                </a:solidFill>
                <a:latin typeface="微软雅黑" panose="020B0503020204020204" pitchFamily="34" charset="-122"/>
                <a:ea typeface="微软雅黑" panose="020B0503020204020204" pitchFamily="34" charset="-122"/>
              </a:rPr>
              <a:t>第四部分</a:t>
            </a:r>
            <a:endParaRPr lang="en-US" altLang="zh-CN" sz="3600" dirty="0">
              <a:solidFill>
                <a:schemeClr val="accent3"/>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971684" y="2689652"/>
            <a:ext cx="4572116" cy="415498"/>
          </a:xfrm>
          <a:prstGeom prst="rect">
            <a:avLst/>
          </a:prstGeom>
          <a:noFill/>
        </p:spPr>
        <p:txBody>
          <a:bodyPr wrap="square" rtlCol="0">
            <a:spAutoFit/>
          </a:bodyPr>
          <a:lstStyle/>
          <a:p>
            <a:r>
              <a:rPr lang="en-US" altLang="zh-CN" sz="1050" dirty="0" smtClean="0">
                <a:solidFill>
                  <a:schemeClr val="accent1"/>
                </a:solidFill>
                <a:latin typeface="+mn-ea"/>
              </a:rPr>
              <a:t>bidding knowledge training </a:t>
            </a:r>
            <a:r>
              <a:rPr lang="en-US" altLang="zh-CN" sz="1050" dirty="0">
                <a:solidFill>
                  <a:schemeClr val="accent1"/>
                </a:solidFill>
                <a:latin typeface="+mn-ea"/>
              </a:rPr>
              <a:t>bidding knowledge </a:t>
            </a:r>
            <a:r>
              <a:rPr lang="en-US" altLang="zh-CN" sz="1050" dirty="0" smtClean="0">
                <a:solidFill>
                  <a:schemeClr val="accent1"/>
                </a:solidFill>
                <a:latin typeface="+mn-ea"/>
              </a:rPr>
              <a:t>training knowledge training bidding knowledge </a:t>
            </a:r>
            <a:r>
              <a:rPr lang="en-US" altLang="zh-CN" sz="1050" dirty="0">
                <a:solidFill>
                  <a:schemeClr val="accent1"/>
                </a:solidFill>
                <a:latin typeface="+mn-ea"/>
              </a:rPr>
              <a:t>training bidding </a:t>
            </a:r>
            <a:r>
              <a:rPr lang="en-US" altLang="zh-CN" sz="1050" dirty="0" smtClean="0">
                <a:solidFill>
                  <a:schemeClr val="accent1"/>
                </a:solidFill>
                <a:latin typeface="+mn-ea"/>
              </a:rPr>
              <a:t>knowledge</a:t>
            </a:r>
            <a:endParaRPr lang="zh-CN" altLang="en-US" sz="1050" dirty="0">
              <a:solidFill>
                <a:schemeClr val="accent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1+#ppt_w/2"/>
                                          </p:val>
                                        </p:tav>
                                        <p:tav tm="100000">
                                          <p:val>
                                            <p:strVal val="#ppt_x"/>
                                          </p:val>
                                        </p:tav>
                                      </p:tavLst>
                                    </p:anim>
                                    <p:anim calcmode="lin" valueType="num">
                                      <p:cBhvr additive="base">
                                        <p:cTn id="20" dur="1000" fill="hold"/>
                                        <p:tgtEl>
                                          <p:spTgt spid="10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500" fill="hold"/>
                                        <p:tgtEl>
                                          <p:spTgt spid="103"/>
                                        </p:tgtEl>
                                        <p:attrNameLst>
                                          <p:attrName>ppt_w</p:attrName>
                                        </p:attrNameLst>
                                      </p:cBhvr>
                                      <p:tavLst>
                                        <p:tav tm="0">
                                          <p:val>
                                            <p:fltVal val="0"/>
                                          </p:val>
                                        </p:tav>
                                        <p:tav tm="100000">
                                          <p:val>
                                            <p:strVal val="#ppt_w"/>
                                          </p:val>
                                        </p:tav>
                                      </p:tavLst>
                                    </p:anim>
                                    <p:anim calcmode="lin" valueType="num">
                                      <p:cBhvr>
                                        <p:cTn id="45" dur="500" fill="hold"/>
                                        <p:tgtEl>
                                          <p:spTgt spid="103"/>
                                        </p:tgtEl>
                                        <p:attrNameLst>
                                          <p:attrName>ppt_h</p:attrName>
                                        </p:attrNameLst>
                                      </p:cBhvr>
                                      <p:tavLst>
                                        <p:tav tm="0">
                                          <p:val>
                                            <p:fltVal val="0"/>
                                          </p:val>
                                        </p:tav>
                                        <p:tav tm="100000">
                                          <p:val>
                                            <p:strVal val="#ppt_h"/>
                                          </p:val>
                                        </p:tav>
                                      </p:tavLst>
                                    </p:anim>
                                    <p:animEffect transition="in" filter="fade">
                                      <p:cBhvr>
                                        <p:cTn id="46" dur="500"/>
                                        <p:tgtEl>
                                          <p:spTgt spid="10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500" fill="hold"/>
                                        <p:tgtEl>
                                          <p:spTgt spid="104"/>
                                        </p:tgtEl>
                                        <p:attrNameLst>
                                          <p:attrName>ppt_x</p:attrName>
                                        </p:attrNameLst>
                                      </p:cBhvr>
                                      <p:tavLst>
                                        <p:tav tm="0">
                                          <p:val>
                                            <p:strVal val="#ppt_x"/>
                                          </p:val>
                                        </p:tav>
                                        <p:tav tm="100000">
                                          <p:val>
                                            <p:strVal val="#ppt_x"/>
                                          </p:val>
                                        </p:tav>
                                      </p:tavLst>
                                    </p:anim>
                                    <p:anim calcmode="lin" valueType="num">
                                      <p:cBhvr additive="base">
                                        <p:cTn id="5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4" grpId="0" animBg="1"/>
      <p:bldP spid="3" grpId="0" animBg="1"/>
      <p:bldP spid="32" grpId="0" animBg="1"/>
      <p:bldP spid="131" grpId="0" animBg="1"/>
      <p:bldP spid="105" grpId="0"/>
      <p:bldP spid="103" grpId="0"/>
      <p:bldP spid="1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54504" y="1276350"/>
            <a:ext cx="3660696" cy="676278"/>
            <a:chOff x="4939657" y="1947190"/>
            <a:chExt cx="4880928" cy="901702"/>
          </a:xfrm>
        </p:grpSpPr>
        <p:grpSp>
          <p:nvGrpSpPr>
            <p:cNvPr id="20" name="组合 10"/>
            <p:cNvGrpSpPr/>
            <p:nvPr/>
          </p:nvGrpSpPr>
          <p:grpSpPr bwMode="auto">
            <a:xfrm>
              <a:off x="4939657" y="1947190"/>
              <a:ext cx="4880928" cy="901702"/>
              <a:chOff x="3477295" y="3554567"/>
              <a:chExt cx="4881094" cy="901523"/>
            </a:xfrm>
          </p:grpSpPr>
          <p:sp>
            <p:nvSpPr>
              <p:cNvPr id="23" name="圆角矩形 22"/>
              <p:cNvSpPr/>
              <p:nvPr/>
            </p:nvSpPr>
            <p:spPr>
              <a:xfrm>
                <a:off x="3477295" y="3554569"/>
                <a:ext cx="4881094" cy="901521"/>
              </a:xfrm>
              <a:prstGeom prst="roundRect">
                <a:avLst>
                  <a:gd name="adj" fmla="val 5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sp>
            <p:nvSpPr>
              <p:cNvPr id="24" name="任意多边形 23"/>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dirty="0">
                    <a:cs typeface="+mn-ea"/>
                  </a:rPr>
                  <a:t> </a:t>
                </a:r>
                <a:endParaRPr lang="zh-CN" altLang="en-US" sz="2700" dirty="0">
                  <a:cs typeface="+mn-ea"/>
                </a:endParaRPr>
              </a:p>
            </p:txBody>
          </p:sp>
        </p:grpSp>
        <p:sp>
          <p:nvSpPr>
            <p:cNvPr id="21" name="文本框 22"/>
            <p:cNvSpPr txBox="1">
              <a:spLocks noChangeArrowheads="1"/>
            </p:cNvSpPr>
            <p:nvPr/>
          </p:nvSpPr>
          <p:spPr bwMode="auto">
            <a:xfrm>
              <a:off x="5266640" y="2121817"/>
              <a:ext cx="56349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mn-ea"/>
                  <a:cs typeface="+mn-ea"/>
                </a:rPr>
                <a:t>1</a:t>
              </a:r>
              <a:endParaRPr lang="zh-CN" altLang="en-US" sz="2400">
                <a:solidFill>
                  <a:schemeClr val="bg1"/>
                </a:solidFill>
                <a:ea typeface="+mn-ea"/>
                <a:cs typeface="+mn-ea"/>
              </a:endParaRPr>
            </a:p>
          </p:txBody>
        </p:sp>
        <p:sp>
          <p:nvSpPr>
            <p:cNvPr id="22" name="TextBox 10"/>
            <p:cNvSpPr txBox="1">
              <a:spLocks noChangeArrowheads="1"/>
            </p:cNvSpPr>
            <p:nvPr/>
          </p:nvSpPr>
          <p:spPr bwMode="auto">
            <a:xfrm>
              <a:off x="6004732" y="1999254"/>
              <a:ext cx="3606331" cy="8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400" dirty="0">
                  <a:solidFill>
                    <a:schemeClr val="tx2"/>
                  </a:solidFill>
                </a:rPr>
                <a:t>是指投标人按照招标文件的要求向招标人出具</a:t>
              </a:r>
              <a:r>
                <a:rPr lang="zh-CN" altLang="en-US" sz="1400" dirty="0" smtClean="0">
                  <a:solidFill>
                    <a:schemeClr val="tx2"/>
                  </a:solidFill>
                </a:rPr>
                <a:t>的</a:t>
              </a:r>
              <a:endParaRPr lang="zh-CN" altLang="en-US" sz="1400" dirty="0">
                <a:solidFill>
                  <a:schemeClr val="tx2"/>
                </a:solidFill>
              </a:endParaRPr>
            </a:p>
          </p:txBody>
        </p:sp>
      </p:grpSp>
      <p:grpSp>
        <p:nvGrpSpPr>
          <p:cNvPr id="25" name="组合 24"/>
          <p:cNvGrpSpPr/>
          <p:nvPr/>
        </p:nvGrpSpPr>
        <p:grpSpPr>
          <a:xfrm>
            <a:off x="3654504" y="2834879"/>
            <a:ext cx="3660696" cy="676276"/>
            <a:chOff x="4939657" y="4025229"/>
            <a:chExt cx="4880928" cy="901701"/>
          </a:xfrm>
        </p:grpSpPr>
        <p:grpSp>
          <p:nvGrpSpPr>
            <p:cNvPr id="26" name="组合 19"/>
            <p:cNvGrpSpPr/>
            <p:nvPr/>
          </p:nvGrpSpPr>
          <p:grpSpPr bwMode="auto">
            <a:xfrm>
              <a:off x="4939657" y="4025229"/>
              <a:ext cx="4880928" cy="901701"/>
              <a:chOff x="3477295" y="3554569"/>
              <a:chExt cx="4881094" cy="901522"/>
            </a:xfrm>
          </p:grpSpPr>
          <p:sp>
            <p:nvSpPr>
              <p:cNvPr id="29" name="圆角矩形 28"/>
              <p:cNvSpPr/>
              <p:nvPr/>
            </p:nvSpPr>
            <p:spPr>
              <a:xfrm>
                <a:off x="3477295" y="3554569"/>
                <a:ext cx="4881094" cy="901521"/>
              </a:xfrm>
              <a:prstGeom prst="roundRect">
                <a:avLst>
                  <a:gd name="adj" fmla="val 50000"/>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sp>
            <p:nvSpPr>
              <p:cNvPr id="30" name="任意多边形 29"/>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grpSp>
        <p:sp>
          <p:nvSpPr>
            <p:cNvPr id="27" name="文本框 24"/>
            <p:cNvSpPr txBox="1">
              <a:spLocks noChangeArrowheads="1"/>
            </p:cNvSpPr>
            <p:nvPr/>
          </p:nvSpPr>
          <p:spPr bwMode="auto">
            <a:xfrm>
              <a:off x="5266640" y="4183980"/>
              <a:ext cx="56349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mn-ea"/>
                  <a:cs typeface="+mn-ea"/>
                </a:rPr>
                <a:t>3</a:t>
              </a:r>
              <a:endParaRPr lang="zh-CN" altLang="en-US" sz="2400">
                <a:solidFill>
                  <a:schemeClr val="bg1"/>
                </a:solidFill>
                <a:ea typeface="+mn-ea"/>
                <a:cs typeface="+mn-ea"/>
              </a:endParaRPr>
            </a:p>
          </p:txBody>
        </p:sp>
        <p:sp>
          <p:nvSpPr>
            <p:cNvPr id="28" name="TextBox 10"/>
            <p:cNvSpPr txBox="1">
              <a:spLocks noChangeArrowheads="1"/>
            </p:cNvSpPr>
            <p:nvPr/>
          </p:nvSpPr>
          <p:spPr bwMode="auto">
            <a:xfrm>
              <a:off x="6004732" y="4066796"/>
              <a:ext cx="3815853" cy="83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400" dirty="0">
                  <a:solidFill>
                    <a:schemeClr val="tx2"/>
                  </a:solidFill>
                </a:rPr>
                <a:t>招标文件要求的个人证件、资质资料（原件</a:t>
              </a:r>
              <a:r>
                <a:rPr lang="zh-CN" altLang="en-US" sz="1400" dirty="0" smtClean="0">
                  <a:solidFill>
                    <a:schemeClr val="tx2"/>
                  </a:solidFill>
                </a:rPr>
                <a:t>）</a:t>
              </a:r>
              <a:endParaRPr lang="zh-CN" altLang="en-US" sz="1400" dirty="0">
                <a:solidFill>
                  <a:schemeClr val="tx2"/>
                </a:solidFill>
              </a:endParaRPr>
            </a:p>
          </p:txBody>
        </p:sp>
      </p:grpSp>
      <p:grpSp>
        <p:nvGrpSpPr>
          <p:cNvPr id="31" name="组合 30"/>
          <p:cNvGrpSpPr/>
          <p:nvPr/>
        </p:nvGrpSpPr>
        <p:grpSpPr>
          <a:xfrm>
            <a:off x="1400946" y="2077397"/>
            <a:ext cx="3660695" cy="677710"/>
            <a:chOff x="1934911" y="3015254"/>
            <a:chExt cx="4880927" cy="903613"/>
          </a:xfrm>
        </p:grpSpPr>
        <p:grpSp>
          <p:nvGrpSpPr>
            <p:cNvPr id="32" name="组合 13"/>
            <p:cNvGrpSpPr/>
            <p:nvPr/>
          </p:nvGrpSpPr>
          <p:grpSpPr bwMode="auto">
            <a:xfrm rot="10800000">
              <a:off x="1934911" y="3017166"/>
              <a:ext cx="4880927" cy="901701"/>
              <a:chOff x="3477295" y="3554569"/>
              <a:chExt cx="4881094" cy="901522"/>
            </a:xfrm>
          </p:grpSpPr>
          <p:sp>
            <p:nvSpPr>
              <p:cNvPr id="35" name="圆角矩形 34"/>
              <p:cNvSpPr/>
              <p:nvPr/>
            </p:nvSpPr>
            <p:spPr>
              <a:xfrm>
                <a:off x="3477295" y="3554569"/>
                <a:ext cx="4881094" cy="901521"/>
              </a:xfrm>
              <a:prstGeom prst="roundRect">
                <a:avLst>
                  <a:gd name="adj" fmla="val 5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sp>
            <p:nvSpPr>
              <p:cNvPr id="36" name="任意多边形 35"/>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cs typeface="+mn-ea"/>
                </a:endParaRPr>
              </a:p>
            </p:txBody>
          </p:sp>
        </p:grpSp>
        <p:sp>
          <p:nvSpPr>
            <p:cNvPr id="33" name="文本框 23"/>
            <p:cNvSpPr txBox="1">
              <a:spLocks noChangeArrowheads="1"/>
            </p:cNvSpPr>
            <p:nvPr/>
          </p:nvSpPr>
          <p:spPr bwMode="auto">
            <a:xfrm>
              <a:off x="6133302" y="3166393"/>
              <a:ext cx="5619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mn-ea"/>
                  <a:cs typeface="+mn-ea"/>
                </a:rPr>
                <a:t>2</a:t>
              </a:r>
              <a:endParaRPr lang="zh-CN" altLang="en-US" sz="2400">
                <a:solidFill>
                  <a:schemeClr val="bg1"/>
                </a:solidFill>
                <a:ea typeface="+mn-ea"/>
                <a:cs typeface="+mn-ea"/>
              </a:endParaRPr>
            </a:p>
          </p:txBody>
        </p:sp>
        <p:sp>
          <p:nvSpPr>
            <p:cNvPr id="34" name="TextBox 10"/>
            <p:cNvSpPr txBox="1">
              <a:spLocks noChangeArrowheads="1"/>
            </p:cNvSpPr>
            <p:nvPr/>
          </p:nvSpPr>
          <p:spPr bwMode="auto">
            <a:xfrm>
              <a:off x="2277766" y="3015254"/>
              <a:ext cx="3606331" cy="8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400" dirty="0" smtClean="0">
                  <a:solidFill>
                    <a:schemeClr val="tx2"/>
                  </a:solidFill>
                </a:rPr>
                <a:t>以</a:t>
              </a:r>
              <a:r>
                <a:rPr lang="zh-CN" altLang="en-US" sz="1400" dirty="0">
                  <a:solidFill>
                    <a:schemeClr val="tx2"/>
                  </a:solidFill>
                </a:rPr>
                <a:t>一定金额表示的投标责任担保</a:t>
              </a:r>
              <a:r>
                <a:rPr lang="zh-CN" altLang="en-US" sz="1400" dirty="0" smtClean="0">
                  <a:solidFill>
                    <a:schemeClr val="tx2"/>
                  </a:solidFill>
                </a:rPr>
                <a:t>。可以</a:t>
              </a:r>
              <a:r>
                <a:rPr lang="zh-CN" altLang="en-US" sz="1400" dirty="0">
                  <a:solidFill>
                    <a:schemeClr val="tx2"/>
                  </a:solidFill>
                </a:rPr>
                <a:t>是：现金、</a:t>
              </a:r>
              <a:r>
                <a:rPr lang="zh-CN" altLang="en-US" sz="1400" dirty="0" smtClean="0">
                  <a:solidFill>
                    <a:schemeClr val="tx2"/>
                  </a:solidFill>
                </a:rPr>
                <a:t>支票</a:t>
              </a:r>
              <a:endParaRPr lang="zh-CN" altLang="en-US" sz="1400" dirty="0">
                <a:solidFill>
                  <a:schemeClr val="tx2"/>
                </a:solidFill>
              </a:endParaRPr>
            </a:p>
          </p:txBody>
        </p:sp>
      </p:grpSp>
      <p:grpSp>
        <p:nvGrpSpPr>
          <p:cNvPr id="37" name="组合 36"/>
          <p:cNvGrpSpPr/>
          <p:nvPr/>
        </p:nvGrpSpPr>
        <p:grpSpPr>
          <a:xfrm>
            <a:off x="1400946" y="3601640"/>
            <a:ext cx="3660695" cy="703708"/>
            <a:chOff x="1934911" y="5047578"/>
            <a:chExt cx="4880927" cy="938277"/>
          </a:xfrm>
        </p:grpSpPr>
        <p:grpSp>
          <p:nvGrpSpPr>
            <p:cNvPr id="38" name="组合 16"/>
            <p:cNvGrpSpPr/>
            <p:nvPr/>
          </p:nvGrpSpPr>
          <p:grpSpPr bwMode="auto">
            <a:xfrm rot="10800000">
              <a:off x="1934911" y="5047578"/>
              <a:ext cx="4880927" cy="901701"/>
              <a:chOff x="3477295" y="3554569"/>
              <a:chExt cx="4881094" cy="901522"/>
            </a:xfrm>
          </p:grpSpPr>
          <p:sp>
            <p:nvSpPr>
              <p:cNvPr id="41" name="圆角矩形 40"/>
              <p:cNvSpPr/>
              <p:nvPr/>
            </p:nvSpPr>
            <p:spPr>
              <a:xfrm>
                <a:off x="3477295" y="3554569"/>
                <a:ext cx="4881094" cy="901521"/>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sp>
            <p:nvSpPr>
              <p:cNvPr id="42" name="任意多边形 41"/>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grpSp>
        <p:sp>
          <p:nvSpPr>
            <p:cNvPr id="39" name="文本框 25"/>
            <p:cNvSpPr txBox="1">
              <a:spLocks noChangeArrowheads="1"/>
            </p:cNvSpPr>
            <p:nvPr/>
          </p:nvSpPr>
          <p:spPr bwMode="auto">
            <a:xfrm>
              <a:off x="6133302" y="5206329"/>
              <a:ext cx="5619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ea typeface="+mn-ea"/>
                  <a:cs typeface="+mn-ea"/>
                </a:rPr>
                <a:t>4</a:t>
              </a:r>
              <a:endParaRPr lang="zh-CN" altLang="en-US" sz="2400">
                <a:solidFill>
                  <a:schemeClr val="bg1"/>
                </a:solidFill>
                <a:ea typeface="+mn-ea"/>
                <a:cs typeface="+mn-ea"/>
              </a:endParaRPr>
            </a:p>
          </p:txBody>
        </p:sp>
        <p:sp>
          <p:nvSpPr>
            <p:cNvPr id="40" name="TextBox 10"/>
            <p:cNvSpPr txBox="1">
              <a:spLocks noChangeArrowheads="1"/>
            </p:cNvSpPr>
            <p:nvPr/>
          </p:nvSpPr>
          <p:spPr bwMode="auto">
            <a:xfrm>
              <a:off x="2266655" y="5115874"/>
              <a:ext cx="3604744" cy="86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400" dirty="0" smtClean="0">
                  <a:solidFill>
                    <a:schemeClr val="tx2"/>
                  </a:solidFill>
                </a:rPr>
                <a:t>不得不</a:t>
              </a:r>
              <a:r>
                <a:rPr lang="zh-CN" altLang="en-US" sz="1400" dirty="0">
                  <a:solidFill>
                    <a:schemeClr val="tx2"/>
                  </a:solidFill>
                </a:rPr>
                <a:t>重新组织招标或采取其他方式进行采购的</a:t>
              </a:r>
              <a:r>
                <a:rPr lang="zh-CN" altLang="en-US" sz="1400" dirty="0" smtClean="0">
                  <a:solidFill>
                    <a:schemeClr val="tx2"/>
                  </a:solidFill>
                </a:rPr>
                <a:t>现象</a:t>
              </a:r>
              <a:endParaRPr lang="zh-CN" altLang="en-US" sz="1400" dirty="0">
                <a:solidFill>
                  <a:schemeClr val="tx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1+#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 219"/>
          <p:cNvSpPr/>
          <p:nvPr/>
        </p:nvSpPr>
        <p:spPr>
          <a:xfrm>
            <a:off x="989686" y="1853806"/>
            <a:ext cx="3432591" cy="1493333"/>
          </a:xfrm>
          <a:prstGeom prst="roundRect">
            <a:avLst>
              <a:gd name="adj" fmla="val 0"/>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lnSpc>
                <a:spcPct val="130000"/>
              </a:lnSpc>
              <a:spcBef>
                <a:spcPct val="20000"/>
              </a:spcBef>
              <a:buClr>
                <a:schemeClr val="accent2"/>
              </a:buClr>
              <a:defRPr/>
            </a:pPr>
            <a:r>
              <a:rPr lang="zh-CN" altLang="en-US" sz="1350" noProof="1">
                <a:solidFill>
                  <a:schemeClr val="tx2"/>
                </a:solidFill>
                <a:latin typeface="+mj-ea"/>
                <a:ea typeface="+mj-ea"/>
                <a:cs typeface="+mn-ea"/>
                <a:sym typeface="+mn-lt"/>
              </a:rPr>
              <a:t>施工（设计、货物）技术复杂或有特殊要求的，符合条件的投标人数量有限。受自然条件，地域条件约束</a:t>
            </a:r>
            <a:r>
              <a:rPr lang="zh-CN" altLang="en-US" sz="1350" noProof="1" smtClean="0">
                <a:solidFill>
                  <a:schemeClr val="tx2"/>
                </a:solidFill>
                <a:latin typeface="+mj-ea"/>
                <a:ea typeface="+mj-ea"/>
                <a:cs typeface="+mn-ea"/>
                <a:sym typeface="+mn-lt"/>
              </a:rPr>
              <a:t>的</a:t>
            </a:r>
            <a:endParaRPr lang="zh-CN" altLang="en-US" sz="1350" noProof="1">
              <a:solidFill>
                <a:schemeClr val="tx2"/>
              </a:solidFill>
              <a:latin typeface="+mj-ea"/>
              <a:ea typeface="+mj-ea"/>
              <a:cs typeface="+mn-ea"/>
              <a:sym typeface="+mn-lt"/>
            </a:endParaRPr>
          </a:p>
        </p:txBody>
      </p:sp>
      <p:sp>
        <p:nvSpPr>
          <p:cNvPr id="44" name="文本占位符 49154"/>
          <p:cNvSpPr txBox="1"/>
          <p:nvPr/>
        </p:nvSpPr>
        <p:spPr>
          <a:xfrm>
            <a:off x="4752362" y="1853807"/>
            <a:ext cx="3352800" cy="1493333"/>
          </a:xfrm>
          <a:prstGeom prst="rect">
            <a:avLst/>
          </a:prstGeom>
          <a:noFill/>
          <a:ln>
            <a:solidFill>
              <a:schemeClr val="accent1"/>
            </a:solidFill>
          </a:ln>
        </p:spPr>
        <p:txBody>
          <a:bodyPr vert="horz" wrap="square" lIns="68580" tIns="34290" rIns="68580" bIns="34290" numCol="1" rtlCol="0"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base">
              <a:lnSpc>
                <a:spcPct val="100000"/>
              </a:lnSpc>
              <a:spcBef>
                <a:spcPct val="20000"/>
              </a:spcBef>
              <a:spcAft>
                <a:spcPct val="0"/>
              </a:spcAft>
              <a:buClr>
                <a:schemeClr val="accent2"/>
              </a:buClr>
              <a:buNone/>
              <a:defRPr/>
            </a:pPr>
            <a:endParaRPr lang="en-US" altLang="zh-CN" sz="1400" noProof="1" smtClean="0">
              <a:solidFill>
                <a:schemeClr val="tx2"/>
              </a:solidFill>
              <a:latin typeface="+mj-ea"/>
              <a:ea typeface="+mj-ea"/>
              <a:cs typeface="+mn-ea"/>
              <a:sym typeface="+mn-lt"/>
            </a:endParaRPr>
          </a:p>
          <a:p>
            <a:pPr marL="0" indent="0" defTabSz="685800" fontAlgn="base">
              <a:lnSpc>
                <a:spcPct val="100000"/>
              </a:lnSpc>
              <a:spcBef>
                <a:spcPct val="20000"/>
              </a:spcBef>
              <a:spcAft>
                <a:spcPct val="0"/>
              </a:spcAft>
              <a:buClr>
                <a:schemeClr val="accent2"/>
              </a:buClr>
              <a:buNone/>
              <a:defRPr/>
            </a:pPr>
            <a:r>
              <a:rPr lang="zh-CN" altLang="en-US" sz="1400" noProof="1" smtClean="0">
                <a:solidFill>
                  <a:schemeClr val="tx2"/>
                </a:solidFill>
                <a:latin typeface="+mj-ea"/>
                <a:ea typeface="+mj-ea"/>
                <a:cs typeface="+mn-ea"/>
                <a:sym typeface="+mn-lt"/>
              </a:rPr>
              <a:t>如</a:t>
            </a:r>
            <a:r>
              <a:rPr lang="zh-CN" altLang="en-US" sz="1400" noProof="1">
                <a:solidFill>
                  <a:schemeClr val="tx2"/>
                </a:solidFill>
                <a:latin typeface="+mj-ea"/>
                <a:ea typeface="+mj-ea"/>
                <a:cs typeface="+mn-ea"/>
                <a:sym typeface="+mn-lt"/>
              </a:rPr>
              <a:t>采用公开招标所需费用占施工（设计、货物）比例较大的</a:t>
            </a:r>
            <a:r>
              <a:rPr lang="zh-CN" altLang="en-US" sz="1400" noProof="1" smtClean="0">
                <a:solidFill>
                  <a:schemeClr val="tx2"/>
                </a:solidFill>
                <a:latin typeface="+mj-ea"/>
                <a:ea typeface="+mj-ea"/>
                <a:cs typeface="+mn-ea"/>
                <a:sym typeface="+mn-lt"/>
              </a:rPr>
              <a:t>。</a:t>
            </a:r>
            <a:r>
              <a:rPr lang="en-US" altLang="zh-CN" sz="1400" noProof="1">
                <a:solidFill>
                  <a:schemeClr val="tx2"/>
                </a:solidFill>
                <a:latin typeface="+mj-ea"/>
                <a:ea typeface="+mj-ea"/>
                <a:cs typeface="+mn-ea"/>
                <a:sym typeface="+mn-lt"/>
              </a:rPr>
              <a:t>.</a:t>
            </a:r>
            <a:r>
              <a:rPr lang="zh-CN" altLang="en-US" sz="1400" noProof="1">
                <a:solidFill>
                  <a:schemeClr val="tx2"/>
                </a:solidFill>
                <a:latin typeface="+mj-ea"/>
                <a:ea typeface="+mj-ea"/>
                <a:cs typeface="+mn-ea"/>
                <a:sym typeface="+mn-lt"/>
              </a:rPr>
              <a:t>涉及国家安全、秘密不适宜公开招标的。法律规定其他不适宜公开招标的。	</a:t>
            </a:r>
            <a:endParaRPr lang="zh-CN" altLang="en-US" noProof="1">
              <a:solidFill>
                <a:schemeClr val="tx2"/>
              </a:solidFill>
              <a:latin typeface="+mj-ea"/>
              <a:ea typeface="+mj-ea"/>
              <a:cs typeface="+mn-ea"/>
              <a:sym typeface="+mn-lt"/>
            </a:endParaRPr>
          </a:p>
        </p:txBody>
      </p:sp>
      <p:sp>
        <p:nvSpPr>
          <p:cNvPr id="45" name="文本框 4"/>
          <p:cNvSpPr txBox="1"/>
          <p:nvPr/>
        </p:nvSpPr>
        <p:spPr>
          <a:xfrm>
            <a:off x="961724" y="3499540"/>
            <a:ext cx="7119943" cy="590931"/>
          </a:xfrm>
          <a:prstGeom prst="rect">
            <a:avLst/>
          </a:prstGeom>
          <a:noFill/>
          <a:ln w="9525">
            <a:solidFill>
              <a:schemeClr val="accent1"/>
            </a:solidFill>
          </a:ln>
        </p:spPr>
        <p:txBody>
          <a:bodyPr wrap="square" anchor="t">
            <a:spAutoFit/>
          </a:bodyPr>
          <a:lstStyle/>
          <a:p>
            <a:pPr marL="257175" indent="-257175">
              <a:lnSpc>
                <a:spcPct val="110000"/>
              </a:lnSpc>
              <a:spcBef>
                <a:spcPct val="20000"/>
              </a:spcBef>
              <a:buClr>
                <a:schemeClr val="accent2"/>
              </a:buClr>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Franklin Gothic Book" panose="020B0503020102020204" pitchFamily="34" charset="0"/>
              </a:rPr>
              <a:t>招标后没有供应商投标或者没有合格的或者重新招标未能成立的，技术复杂或者性质</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Franklin Gothic Book" panose="020B0503020102020204" pitchFamily="34" charset="0"/>
              </a:rPr>
              <a:t>特殊</a:t>
            </a:r>
            <a:endParaRPr lang="en-US" altLang="zh-CN"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Franklin Gothic Book" panose="020B0503020102020204" pitchFamily="34" charset="0"/>
            </a:endParaRPr>
          </a:p>
          <a:p>
            <a:pPr marL="257175" indent="-257175">
              <a:lnSpc>
                <a:spcPct val="110000"/>
              </a:lnSpc>
              <a:spcBef>
                <a:spcPct val="20000"/>
              </a:spcBef>
              <a:buClr>
                <a:schemeClr val="accent2"/>
              </a:buClr>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Franklin Gothic Book" panose="020B0503020102020204" pitchFamily="34" charset="0"/>
              </a:rPr>
              <a:t>技术复杂或者性质特殊，不能确定详细规格的，采用招标所需时间不能满足用户需求</a:t>
            </a:r>
            <a:r>
              <a:rPr lang="zh-CN" altLang="en-US" sz="1350" dirty="0" smtClean="0">
                <a:solidFill>
                  <a:schemeClr val="tx1">
                    <a:lumMod val="75000"/>
                    <a:lumOff val="25000"/>
                  </a:schemeClr>
                </a:solidFill>
                <a:latin typeface="微软雅黑" panose="020B0503020204020204" pitchFamily="34" charset="-122"/>
                <a:ea typeface="微软雅黑" panose="020B0503020204020204" pitchFamily="34" charset="-122"/>
                <a:sym typeface="Franklin Gothic Book" panose="020B0503020102020204" pitchFamily="34" charset="0"/>
              </a:rPr>
              <a:t>的</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sym typeface="Franklin Gothic Book" panose="020B0503020102020204" pitchFamily="34" charset="0"/>
            </a:endParaRPr>
          </a:p>
        </p:txBody>
      </p:sp>
      <p:sp>
        <p:nvSpPr>
          <p:cNvPr id="66" name="矩形 57"/>
          <p:cNvSpPr>
            <a:spLocks noChangeArrowheads="1"/>
          </p:cNvSpPr>
          <p:nvPr/>
        </p:nvSpPr>
        <p:spPr bwMode="auto">
          <a:xfrm>
            <a:off x="4752362" y="1352550"/>
            <a:ext cx="3329305" cy="346226"/>
          </a:xfrm>
          <a:prstGeom prst="rect">
            <a:avLst/>
          </a:prstGeom>
          <a:solidFill>
            <a:schemeClr val="accent1"/>
          </a:solidFill>
          <a:ln>
            <a:noFill/>
          </a:ln>
        </p:spPr>
        <p:txBody>
          <a:bodyPr wrap="square" lIns="68559" tIns="34279" rIns="68559" bIns="34279">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政府采购的主要方式</a:t>
            </a:r>
            <a:endParaRPr lang="en-US"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矩形 57"/>
          <p:cNvSpPr>
            <a:spLocks noChangeArrowheads="1"/>
          </p:cNvSpPr>
          <p:nvPr/>
        </p:nvSpPr>
        <p:spPr bwMode="auto">
          <a:xfrm>
            <a:off x="989685" y="1352550"/>
            <a:ext cx="3432591" cy="346226"/>
          </a:xfrm>
          <a:prstGeom prst="rect">
            <a:avLst/>
          </a:prstGeom>
          <a:solidFill>
            <a:schemeClr val="accent2"/>
          </a:solidFill>
          <a:ln>
            <a:noFill/>
          </a:ln>
        </p:spPr>
        <p:txBody>
          <a:bodyPr wrap="square" lIns="68559" tIns="34279" rIns="68559" bIns="34279">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适用一切采购项目</a:t>
            </a:r>
            <a:endParaRPr lang="en-US"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66"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38200" y="3948642"/>
            <a:ext cx="7391400" cy="415498"/>
          </a:xfrm>
          <a:prstGeom prst="rect">
            <a:avLst/>
          </a:prstGeom>
          <a:solidFill>
            <a:schemeClr val="accent1"/>
          </a:solidFill>
        </p:spPr>
        <p:txBody>
          <a:bodyPr wrap="square" rtlCol="0" anchor="t">
            <a:spAutoFit/>
          </a:bodyPr>
          <a:lstStyle/>
          <a:p>
            <a:pPr algn="ctr" defTabSz="685800">
              <a:spcBef>
                <a:spcPct val="20000"/>
              </a:spcBef>
              <a:buClr>
                <a:schemeClr val="accent2"/>
              </a:buClr>
              <a:defRPr/>
            </a:pPr>
            <a:r>
              <a:rPr lang="zh-CN" altLang="en-US" sz="2100" b="1" noProof="1">
                <a:solidFill>
                  <a:schemeClr val="bg1"/>
                </a:solidFill>
                <a:latin typeface="+mj-ea"/>
                <a:ea typeface="+mj-ea"/>
                <a:cs typeface="+mn-ea"/>
                <a:sym typeface="+mn-lt"/>
              </a:rPr>
              <a:t>只能从唯一供应商处采购的</a:t>
            </a:r>
            <a:endParaRPr lang="zh-CN" altLang="en-US" sz="2100" b="1" noProof="1">
              <a:solidFill>
                <a:schemeClr val="bg1"/>
              </a:solidFill>
              <a:latin typeface="+mj-ea"/>
              <a:ea typeface="+mj-ea"/>
              <a:cs typeface="+mn-ea"/>
              <a:sym typeface="+mn-lt"/>
            </a:endParaRPr>
          </a:p>
        </p:txBody>
      </p:sp>
      <p:grpSp>
        <p:nvGrpSpPr>
          <p:cNvPr id="29" name="组合 28"/>
          <p:cNvGrpSpPr/>
          <p:nvPr/>
        </p:nvGrpSpPr>
        <p:grpSpPr>
          <a:xfrm>
            <a:off x="939801" y="1276351"/>
            <a:ext cx="1955797" cy="1956050"/>
            <a:chOff x="1057242" y="2253672"/>
            <a:chExt cx="1456572" cy="1456572"/>
          </a:xfrm>
        </p:grpSpPr>
        <p:sp>
          <p:nvSpPr>
            <p:cNvPr id="30"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1" name="TextBox 27"/>
            <p:cNvSpPr txBox="1"/>
            <p:nvPr/>
          </p:nvSpPr>
          <p:spPr>
            <a:xfrm>
              <a:off x="1297385" y="2575399"/>
              <a:ext cx="939783" cy="1031336"/>
            </a:xfrm>
            <a:prstGeom prst="rect">
              <a:avLst/>
            </a:prstGeom>
            <a:noFill/>
          </p:spPr>
          <p:txBody>
            <a:bodyPr wrap="none" rtlCol="0">
              <a:spAutoFit/>
            </a:bodyPr>
            <a:lstStyle/>
            <a:p>
              <a:pPr algn="ctr"/>
              <a:r>
                <a:rPr lang="zh-CN" altLang="en-US" sz="1400" dirty="0">
                  <a:solidFill>
                    <a:schemeClr val="accent1"/>
                  </a:solidFill>
                </a:rPr>
                <a:t>发生了</a:t>
              </a:r>
              <a:r>
                <a:rPr lang="zh-CN" altLang="en-US" sz="1400" dirty="0" smtClean="0">
                  <a:solidFill>
                    <a:schemeClr val="accent1"/>
                  </a:solidFill>
                </a:rPr>
                <a:t>不可</a:t>
              </a:r>
              <a:endParaRPr lang="en-US" altLang="zh-CN" sz="1400" dirty="0" smtClean="0">
                <a:solidFill>
                  <a:schemeClr val="accent1"/>
                </a:solidFill>
              </a:endParaRPr>
            </a:p>
            <a:p>
              <a:pPr algn="ctr"/>
              <a:r>
                <a:rPr lang="zh-CN" altLang="en-US" sz="1400" dirty="0" smtClean="0">
                  <a:solidFill>
                    <a:schemeClr val="accent1"/>
                  </a:solidFill>
                </a:rPr>
                <a:t>预见</a:t>
              </a:r>
              <a:r>
                <a:rPr lang="zh-CN" altLang="en-US" sz="1400" dirty="0">
                  <a:solidFill>
                    <a:schemeClr val="accent1"/>
                  </a:solidFill>
                </a:rPr>
                <a:t>的紧急</a:t>
              </a:r>
              <a:r>
                <a:rPr lang="zh-CN" altLang="en-US" sz="1400" dirty="0" smtClean="0">
                  <a:solidFill>
                    <a:schemeClr val="accent1"/>
                  </a:solidFill>
                </a:rPr>
                <a:t>情</a:t>
              </a:r>
              <a:endParaRPr lang="en-US" altLang="zh-CN" sz="1400" dirty="0" smtClean="0">
                <a:solidFill>
                  <a:schemeClr val="accent1"/>
                </a:solidFill>
              </a:endParaRPr>
            </a:p>
            <a:p>
              <a:pPr algn="ctr"/>
              <a:r>
                <a:rPr lang="zh-CN" altLang="en-US" sz="1400" dirty="0" smtClean="0">
                  <a:solidFill>
                    <a:schemeClr val="accent1"/>
                  </a:solidFill>
                </a:rPr>
                <a:t>况</a:t>
              </a:r>
              <a:r>
                <a:rPr lang="zh-CN" altLang="en-US" sz="1400" dirty="0">
                  <a:solidFill>
                    <a:schemeClr val="accent1"/>
                  </a:solidFill>
                </a:rPr>
                <a:t>不能从</a:t>
              </a:r>
              <a:r>
                <a:rPr lang="zh-CN" altLang="en-US" sz="1400" dirty="0" smtClean="0">
                  <a:solidFill>
                    <a:schemeClr val="accent1"/>
                  </a:solidFill>
                </a:rPr>
                <a:t>其他</a:t>
              </a:r>
              <a:endParaRPr lang="en-US" altLang="zh-CN" sz="1400" dirty="0" smtClean="0">
                <a:solidFill>
                  <a:schemeClr val="accent1"/>
                </a:solidFill>
              </a:endParaRPr>
            </a:p>
            <a:p>
              <a:pPr algn="ctr"/>
              <a:r>
                <a:rPr lang="zh-CN" altLang="en-US" sz="1400" dirty="0" smtClean="0">
                  <a:solidFill>
                    <a:schemeClr val="accent1"/>
                  </a:solidFill>
                </a:rPr>
                <a:t>供应商</a:t>
              </a:r>
              <a:endParaRPr lang="en-US" altLang="zh-CN" sz="1400" dirty="0" smtClean="0">
                <a:solidFill>
                  <a:schemeClr val="accent1"/>
                </a:solidFill>
              </a:endParaRPr>
            </a:p>
            <a:p>
              <a:pPr algn="ctr"/>
              <a:r>
                <a:rPr lang="zh-CN" altLang="en-US" sz="1400" dirty="0" smtClean="0">
                  <a:solidFill>
                    <a:schemeClr val="accent1"/>
                  </a:solidFill>
                </a:rPr>
                <a:t>处</a:t>
              </a:r>
              <a:r>
                <a:rPr lang="zh-CN" altLang="en-US" sz="1400" dirty="0">
                  <a:solidFill>
                    <a:schemeClr val="accent1"/>
                  </a:solidFill>
                </a:rPr>
                <a:t>采购的</a:t>
              </a:r>
              <a:endParaRPr lang="zh-CN" altLang="en-US" sz="1400" dirty="0">
                <a:solidFill>
                  <a:schemeClr val="accent1"/>
                </a:solidFill>
              </a:endParaRPr>
            </a:p>
            <a:p>
              <a:pPr algn="ctr"/>
              <a:r>
                <a:rPr lang="zh-CN" altLang="en-US" sz="1400" dirty="0">
                  <a:solidFill>
                    <a:schemeClr val="accent1"/>
                  </a:solidFill>
                </a:rPr>
                <a:t>	</a:t>
              </a:r>
              <a:endParaRPr lang="zh-CN" altLang="en-US" sz="1400" dirty="0">
                <a:solidFill>
                  <a:schemeClr val="accent1"/>
                </a:solidFill>
              </a:endParaRPr>
            </a:p>
          </p:txBody>
        </p:sp>
      </p:grpSp>
      <p:grpSp>
        <p:nvGrpSpPr>
          <p:cNvPr id="32" name="组合 31"/>
          <p:cNvGrpSpPr/>
          <p:nvPr/>
        </p:nvGrpSpPr>
        <p:grpSpPr>
          <a:xfrm>
            <a:off x="3568120" y="1276351"/>
            <a:ext cx="1955796" cy="1956050"/>
            <a:chOff x="1057242" y="2253672"/>
            <a:chExt cx="1456572" cy="1456572"/>
          </a:xfrm>
        </p:grpSpPr>
        <p:sp>
          <p:nvSpPr>
            <p:cNvPr id="33"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TextBox 27"/>
            <p:cNvSpPr txBox="1"/>
            <p:nvPr/>
          </p:nvSpPr>
          <p:spPr>
            <a:xfrm>
              <a:off x="1372940" y="2662904"/>
              <a:ext cx="825176" cy="550046"/>
            </a:xfrm>
            <a:prstGeom prst="rect">
              <a:avLst/>
            </a:prstGeom>
            <a:noFill/>
          </p:spPr>
          <p:txBody>
            <a:bodyPr wrap="none" rtlCol="0">
              <a:spAutoFit/>
            </a:bodyPr>
            <a:lstStyle/>
            <a:p>
              <a:pPr algn="ctr"/>
              <a:r>
                <a:rPr lang="zh-CN" altLang="en-US" sz="1400" dirty="0">
                  <a:solidFill>
                    <a:schemeClr val="accent1"/>
                  </a:solidFill>
                </a:rPr>
                <a:t>必须保证</a:t>
              </a:r>
              <a:r>
                <a:rPr lang="zh-CN" altLang="en-US" sz="1400" dirty="0" smtClean="0">
                  <a:solidFill>
                    <a:schemeClr val="accent1"/>
                  </a:solidFill>
                </a:rPr>
                <a:t>原</a:t>
              </a:r>
              <a:endParaRPr lang="en-US" altLang="zh-CN" sz="1400" dirty="0" smtClean="0">
                <a:solidFill>
                  <a:schemeClr val="accent1"/>
                </a:solidFill>
              </a:endParaRPr>
            </a:p>
            <a:p>
              <a:pPr algn="ctr"/>
              <a:r>
                <a:rPr lang="zh-CN" altLang="en-US" sz="1400" dirty="0" smtClean="0">
                  <a:solidFill>
                    <a:schemeClr val="accent1"/>
                  </a:solidFill>
                </a:rPr>
                <a:t>有</a:t>
              </a:r>
              <a:r>
                <a:rPr lang="zh-CN" altLang="en-US" sz="1400" dirty="0">
                  <a:solidFill>
                    <a:schemeClr val="accent1"/>
                  </a:solidFill>
                </a:rPr>
                <a:t>采购</a:t>
              </a:r>
              <a:r>
                <a:rPr lang="zh-CN" altLang="en-US" sz="1400" dirty="0" smtClean="0">
                  <a:solidFill>
                    <a:schemeClr val="accent1"/>
                  </a:solidFill>
                </a:rPr>
                <a:t>项目</a:t>
              </a:r>
              <a:endParaRPr lang="en-US" altLang="zh-CN" sz="1400" dirty="0" smtClean="0">
                <a:solidFill>
                  <a:schemeClr val="accent1"/>
                </a:solidFill>
              </a:endParaRPr>
            </a:p>
            <a:p>
              <a:pPr algn="ctr"/>
              <a:r>
                <a:rPr lang="zh-CN" altLang="en-US" sz="1400" dirty="0" smtClean="0">
                  <a:solidFill>
                    <a:schemeClr val="accent1"/>
                  </a:solidFill>
                </a:rPr>
                <a:t>一致性</a:t>
              </a:r>
              <a:r>
                <a:rPr lang="zh-CN" altLang="en-US" sz="1400" dirty="0">
                  <a:solidFill>
                    <a:schemeClr val="accent1"/>
                  </a:solidFill>
                </a:rPr>
                <a:t>的	</a:t>
              </a:r>
              <a:endParaRPr lang="zh-CN" altLang="en-US" sz="1400" dirty="0">
                <a:solidFill>
                  <a:schemeClr val="accent1"/>
                </a:solidFill>
              </a:endParaRPr>
            </a:p>
          </p:txBody>
        </p:sp>
      </p:grpSp>
      <p:grpSp>
        <p:nvGrpSpPr>
          <p:cNvPr id="35" name="组合 34"/>
          <p:cNvGrpSpPr/>
          <p:nvPr/>
        </p:nvGrpSpPr>
        <p:grpSpPr>
          <a:xfrm>
            <a:off x="6350001" y="1276350"/>
            <a:ext cx="1955798" cy="1956052"/>
            <a:chOff x="1057242" y="2253672"/>
            <a:chExt cx="1456572" cy="1456572"/>
          </a:xfrm>
        </p:grpSpPr>
        <p:sp>
          <p:nvSpPr>
            <p:cNvPr id="36"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TextBox 27"/>
            <p:cNvSpPr txBox="1"/>
            <p:nvPr/>
          </p:nvSpPr>
          <p:spPr>
            <a:xfrm>
              <a:off x="1382493" y="2706261"/>
              <a:ext cx="806074" cy="550045"/>
            </a:xfrm>
            <a:prstGeom prst="rect">
              <a:avLst/>
            </a:prstGeom>
            <a:noFill/>
          </p:spPr>
          <p:txBody>
            <a:bodyPr wrap="none" rtlCol="0">
              <a:spAutoFit/>
            </a:bodyPr>
            <a:lstStyle/>
            <a:p>
              <a:pPr algn="ctr"/>
              <a:r>
                <a:rPr lang="zh-CN" altLang="en-US" sz="1400" dirty="0" smtClean="0">
                  <a:solidFill>
                    <a:schemeClr val="accent1"/>
                  </a:solidFill>
                </a:rPr>
                <a:t>承包</a:t>
              </a:r>
              <a:r>
                <a:rPr lang="zh-CN" altLang="en-US" sz="1400" dirty="0">
                  <a:solidFill>
                    <a:schemeClr val="accent1"/>
                  </a:solidFill>
                </a:rPr>
                <a:t>的</a:t>
              </a:r>
              <a:r>
                <a:rPr lang="zh-CN" altLang="en-US" sz="1400" dirty="0" smtClean="0">
                  <a:solidFill>
                    <a:schemeClr val="accent1"/>
                  </a:solidFill>
                </a:rPr>
                <a:t>工程</a:t>
              </a:r>
              <a:endParaRPr lang="en-US" altLang="zh-CN" sz="1400" dirty="0" smtClean="0">
                <a:solidFill>
                  <a:schemeClr val="accent1"/>
                </a:solidFill>
              </a:endParaRPr>
            </a:p>
            <a:p>
              <a:pPr algn="ctr"/>
              <a:r>
                <a:rPr lang="zh-CN" altLang="en-US" sz="1400" dirty="0" smtClean="0">
                  <a:solidFill>
                    <a:schemeClr val="accent1"/>
                  </a:solidFill>
                </a:rPr>
                <a:t>项目</a:t>
              </a:r>
              <a:r>
                <a:rPr lang="zh-CN" altLang="en-US" sz="1400" dirty="0">
                  <a:solidFill>
                    <a:schemeClr val="accent1"/>
                  </a:solidFill>
                </a:rPr>
                <a:t>而</a:t>
              </a:r>
              <a:r>
                <a:rPr lang="zh-CN" altLang="en-US" sz="1400" dirty="0" smtClean="0">
                  <a:solidFill>
                    <a:schemeClr val="accent1"/>
                  </a:solidFill>
                </a:rPr>
                <a:t>与其</a:t>
              </a:r>
              <a:endParaRPr lang="en-US" altLang="zh-CN" sz="1400" dirty="0" smtClean="0">
                <a:solidFill>
                  <a:schemeClr val="accent1"/>
                </a:solidFill>
              </a:endParaRPr>
            </a:p>
            <a:p>
              <a:pPr algn="ctr"/>
              <a:r>
                <a:rPr lang="zh-CN" altLang="en-US" sz="1400" dirty="0" smtClean="0">
                  <a:solidFill>
                    <a:schemeClr val="accent1"/>
                  </a:solidFill>
                </a:rPr>
                <a:t>他</a:t>
              </a:r>
              <a:r>
                <a:rPr lang="zh-CN" altLang="en-US" sz="1400" dirty="0">
                  <a:solidFill>
                    <a:schemeClr val="accent1"/>
                  </a:solidFill>
                </a:rPr>
                <a:t>单位联合</a:t>
              </a:r>
              <a:endParaRPr lang="zh-CN" altLang="en-US" sz="1400" dirty="0">
                <a:solidFill>
                  <a:schemeClr val="accent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par>
                                <p:cTn id="16" presetID="53"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898896" y="3620016"/>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90000" r="-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a:solidFill>
            <a:schemeClr val="bg1"/>
          </a:solidFill>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384002" y="819150"/>
            <a:ext cx="1044998" cy="1595804"/>
            <a:chOff x="2315242" y="592626"/>
            <a:chExt cx="1044998" cy="1595804"/>
          </a:xfrm>
        </p:grpSpPr>
        <p:sp>
          <p:nvSpPr>
            <p:cNvPr id="101" name="文本框 100"/>
            <p:cNvSpPr txBox="1"/>
            <p:nvPr/>
          </p:nvSpPr>
          <p:spPr>
            <a:xfrm>
              <a:off x="2496144" y="592626"/>
              <a:ext cx="864096" cy="1338828"/>
            </a:xfrm>
            <a:prstGeom prst="rect">
              <a:avLst/>
            </a:prstGeom>
            <a:noFill/>
          </p:spPr>
          <p:txBody>
            <a:bodyPr wrap="square" rtlCol="0">
              <a:spAutoFit/>
            </a:bodyPr>
            <a:lstStyle/>
            <a:p>
              <a:r>
                <a:rPr lang="zh-CN" altLang="en-US" sz="4050" b="1" dirty="0">
                  <a:solidFill>
                    <a:schemeClr val="accent3"/>
                  </a:solidFill>
                  <a:latin typeface="微软雅黑" panose="020B0503020204020204" pitchFamily="34" charset="-122"/>
                  <a:ea typeface="微软雅黑" panose="020B0503020204020204" pitchFamily="34" charset="-122"/>
                </a:rPr>
                <a:t>目录</a:t>
              </a:r>
              <a:endParaRPr lang="zh-CN" altLang="en-US" sz="4050" b="1" dirty="0">
                <a:solidFill>
                  <a:schemeClr val="accent3"/>
                </a:solidFill>
                <a:latin typeface="微软雅黑" panose="020B0503020204020204" pitchFamily="34" charset="-122"/>
                <a:ea typeface="微软雅黑" panose="020B0503020204020204" pitchFamily="34" charset="-122"/>
              </a:endParaRPr>
            </a:p>
          </p:txBody>
        </p:sp>
        <p:sp>
          <p:nvSpPr>
            <p:cNvPr id="102" name="文本框 38"/>
            <p:cNvSpPr txBox="1"/>
            <p:nvPr/>
          </p:nvSpPr>
          <p:spPr>
            <a:xfrm rot="5400000">
              <a:off x="1872750" y="1438161"/>
              <a:ext cx="1192761" cy="307777"/>
            </a:xfrm>
            <a:prstGeom prst="rect">
              <a:avLst/>
            </a:prstGeom>
            <a:noFill/>
          </p:spPr>
          <p:txBody>
            <a:bodyPr wrap="square" rtlCol="0">
              <a:spAutoFit/>
            </a:bodyPr>
            <a:lstStyle/>
            <a:p>
              <a:r>
                <a:rPr lang="en-US" altLang="zh-CN" sz="1400" dirty="0">
                  <a:solidFill>
                    <a:schemeClr val="accent3"/>
                  </a:solidFill>
                  <a:latin typeface="微软雅黑" panose="020B0503020204020204" pitchFamily="34" charset="-122"/>
                  <a:ea typeface="微软雅黑" panose="020B0503020204020204" pitchFamily="34" charset="-122"/>
                </a:rPr>
                <a:t>CONTENTS</a:t>
              </a:r>
              <a:endParaRPr lang="zh-CN" altLang="en-US" sz="1400" dirty="0">
                <a:solidFill>
                  <a:schemeClr val="accent3"/>
                </a:solidFill>
                <a:latin typeface="微软雅黑" panose="020B0503020204020204" pitchFamily="34" charset="-122"/>
                <a:ea typeface="微软雅黑" panose="020B0503020204020204" pitchFamily="34" charset="-122"/>
              </a:endParaRPr>
            </a:p>
          </p:txBody>
        </p:sp>
      </p:grpSp>
      <p:sp>
        <p:nvSpPr>
          <p:cNvPr id="105" name="Rectangle 8"/>
          <p:cNvSpPr>
            <a:spLocks noChangeArrowheads="1"/>
          </p:cNvSpPr>
          <p:nvPr/>
        </p:nvSpPr>
        <p:spPr bwMode="auto">
          <a:xfrm>
            <a:off x="3373982" y="895350"/>
            <a:ext cx="3712618" cy="485775"/>
          </a:xfrm>
          <a:prstGeom prst="rect">
            <a:avLst/>
          </a:prstGeom>
          <a:noFill/>
          <a:ln w="9525">
            <a:noFill/>
            <a:miter lim="800000"/>
          </a:ln>
        </p:spPr>
        <p:txBody>
          <a:bodyPr anchor="ctr"/>
          <a:lstStyle/>
          <a:p>
            <a:r>
              <a:rPr lang="en-US" altLang="zh-CN" sz="2400" dirty="0">
                <a:solidFill>
                  <a:schemeClr val="accent3"/>
                </a:solidFill>
                <a:latin typeface="微软雅黑" panose="020B0503020204020204" pitchFamily="34" charset="-122"/>
                <a:ea typeface="微软雅黑" panose="020B0503020204020204" pitchFamily="34" charset="-122"/>
              </a:rPr>
              <a:t>1. </a:t>
            </a:r>
            <a:r>
              <a:rPr lang="zh-CN" altLang="en-US" sz="2400" dirty="0">
                <a:solidFill>
                  <a:schemeClr val="accent3"/>
                </a:solidFill>
                <a:latin typeface="微软雅黑" panose="020B0503020204020204" pitchFamily="34" charset="-122"/>
                <a:ea typeface="微软雅黑" panose="020B0503020204020204" pitchFamily="34" charset="-122"/>
              </a:rPr>
              <a:t>招投标含义及基本特征</a:t>
            </a:r>
            <a:endParaRPr lang="en-US" altLang="zh-CN" sz="2400" dirty="0">
              <a:solidFill>
                <a:schemeClr val="accent3"/>
              </a:solidFill>
              <a:latin typeface="微软雅黑" panose="020B0503020204020204" pitchFamily="34" charset="-122"/>
              <a:ea typeface="微软雅黑" panose="020B0503020204020204" pitchFamily="34" charset="-122"/>
            </a:endParaRPr>
          </a:p>
        </p:txBody>
      </p:sp>
      <p:sp>
        <p:nvSpPr>
          <p:cNvPr id="118" name="Rectangle 8"/>
          <p:cNvSpPr>
            <a:spLocks noChangeArrowheads="1"/>
          </p:cNvSpPr>
          <p:nvPr/>
        </p:nvSpPr>
        <p:spPr bwMode="auto">
          <a:xfrm>
            <a:off x="3373982" y="1786963"/>
            <a:ext cx="3712618" cy="485775"/>
          </a:xfrm>
          <a:prstGeom prst="rect">
            <a:avLst/>
          </a:prstGeom>
          <a:noFill/>
          <a:ln w="9525">
            <a:noFill/>
            <a:miter lim="800000"/>
          </a:ln>
        </p:spPr>
        <p:txBody>
          <a:bodyPr anchor="ctr"/>
          <a:lstStyle/>
          <a:p>
            <a:r>
              <a:rPr lang="en-US" altLang="zh-CN" sz="2400" dirty="0">
                <a:solidFill>
                  <a:schemeClr val="accent3"/>
                </a:solidFill>
                <a:latin typeface="微软雅黑" panose="020B0503020204020204" pitchFamily="34" charset="-122"/>
                <a:ea typeface="微软雅黑" panose="020B0503020204020204" pitchFamily="34" charset="-122"/>
              </a:rPr>
              <a:t>2. </a:t>
            </a:r>
            <a:r>
              <a:rPr lang="zh-CN" altLang="en-US" sz="2400" dirty="0">
                <a:solidFill>
                  <a:schemeClr val="accent3"/>
                </a:solidFill>
                <a:latin typeface="微软雅黑" panose="020B0503020204020204" pitchFamily="34" charset="-122"/>
                <a:ea typeface="微软雅黑" panose="020B0503020204020204" pitchFamily="34" charset="-122"/>
              </a:rPr>
              <a:t>招标程序和基本概念</a:t>
            </a:r>
            <a:endParaRPr lang="zh-CN" altLang="en-US" sz="2400" dirty="0">
              <a:solidFill>
                <a:schemeClr val="accent3"/>
              </a:solidFill>
              <a:latin typeface="微软雅黑" panose="020B0503020204020204" pitchFamily="34" charset="-122"/>
              <a:ea typeface="微软雅黑" panose="020B0503020204020204" pitchFamily="34" charset="-122"/>
            </a:endParaRPr>
          </a:p>
        </p:txBody>
      </p:sp>
      <p:sp>
        <p:nvSpPr>
          <p:cNvPr id="119" name="Rectangle 8"/>
          <p:cNvSpPr>
            <a:spLocks noChangeArrowheads="1"/>
          </p:cNvSpPr>
          <p:nvPr/>
        </p:nvSpPr>
        <p:spPr bwMode="auto">
          <a:xfrm>
            <a:off x="3373982" y="2678576"/>
            <a:ext cx="3712618" cy="485775"/>
          </a:xfrm>
          <a:prstGeom prst="rect">
            <a:avLst/>
          </a:prstGeom>
          <a:noFill/>
          <a:ln w="9525">
            <a:noFill/>
            <a:miter lim="800000"/>
          </a:ln>
        </p:spPr>
        <p:txBody>
          <a:bodyPr anchor="ctr"/>
          <a:lstStyle/>
          <a:p>
            <a:r>
              <a:rPr lang="en-US" altLang="zh-CN" sz="2400" dirty="0">
                <a:solidFill>
                  <a:schemeClr val="accent3"/>
                </a:solidFill>
                <a:latin typeface="微软雅黑" panose="020B0503020204020204" pitchFamily="34" charset="-122"/>
                <a:ea typeface="微软雅黑" panose="020B0503020204020204" pitchFamily="34" charset="-122"/>
              </a:rPr>
              <a:t>3. </a:t>
            </a:r>
            <a:r>
              <a:rPr lang="zh-CN" altLang="en-US" sz="2400" dirty="0">
                <a:solidFill>
                  <a:schemeClr val="accent3"/>
                </a:solidFill>
                <a:latin typeface="微软雅黑" panose="020B0503020204020204" pitchFamily="34" charset="-122"/>
                <a:ea typeface="微软雅黑" panose="020B0503020204020204" pitchFamily="34" charset="-122"/>
              </a:rPr>
              <a:t>投标文件的组成</a:t>
            </a:r>
            <a:r>
              <a:rPr lang="zh-CN" altLang="en-US" sz="2400" dirty="0" smtClean="0">
                <a:solidFill>
                  <a:schemeClr val="accent3"/>
                </a:solidFill>
                <a:latin typeface="微软雅黑" panose="020B0503020204020204" pitchFamily="34" charset="-122"/>
                <a:ea typeface="微软雅黑" panose="020B0503020204020204" pitchFamily="34" charset="-122"/>
              </a:rPr>
              <a:t>和概念</a:t>
            </a:r>
            <a:endParaRPr lang="zh-CN" altLang="en-US" sz="2400" dirty="0">
              <a:solidFill>
                <a:schemeClr val="accent3"/>
              </a:solidFill>
              <a:latin typeface="微软雅黑" panose="020B0503020204020204" pitchFamily="34" charset="-122"/>
              <a:ea typeface="微软雅黑" panose="020B0503020204020204" pitchFamily="34" charset="-122"/>
            </a:endParaRPr>
          </a:p>
        </p:txBody>
      </p:sp>
      <p:sp>
        <p:nvSpPr>
          <p:cNvPr id="120" name="Rectangle 8"/>
          <p:cNvSpPr>
            <a:spLocks noChangeArrowheads="1"/>
          </p:cNvSpPr>
          <p:nvPr/>
        </p:nvSpPr>
        <p:spPr bwMode="auto">
          <a:xfrm>
            <a:off x="3373982" y="3570190"/>
            <a:ext cx="3712618" cy="485775"/>
          </a:xfrm>
          <a:prstGeom prst="rect">
            <a:avLst/>
          </a:prstGeom>
          <a:noFill/>
          <a:ln w="9525">
            <a:noFill/>
            <a:miter lim="800000"/>
          </a:ln>
        </p:spPr>
        <p:txBody>
          <a:bodyPr anchor="ctr"/>
          <a:lstStyle/>
          <a:p>
            <a:r>
              <a:rPr lang="en-US" altLang="zh-CN" sz="2400" dirty="0">
                <a:solidFill>
                  <a:schemeClr val="accent3"/>
                </a:solidFill>
                <a:latin typeface="微软雅黑" panose="020B0503020204020204" pitchFamily="34" charset="-122"/>
                <a:ea typeface="微软雅黑" panose="020B0503020204020204" pitchFamily="34" charset="-122"/>
              </a:rPr>
              <a:t>4. </a:t>
            </a:r>
            <a:r>
              <a:rPr lang="zh-CN" altLang="en-US" sz="2400" dirty="0">
                <a:solidFill>
                  <a:schemeClr val="accent3"/>
                </a:solidFill>
                <a:latin typeface="微软雅黑" panose="020B0503020204020204" pitchFamily="34" charset="-122"/>
                <a:ea typeface="微软雅黑" panose="020B0503020204020204" pitchFamily="34" charset="-122"/>
              </a:rPr>
              <a:t>投标文件编制注意事项</a:t>
            </a:r>
            <a:endParaRPr lang="zh-CN" altLang="en-US" sz="2400"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1000" fill="hold"/>
                                        <p:tgtEl>
                                          <p:spTgt spid="103"/>
                                        </p:tgtEl>
                                        <p:attrNameLst>
                                          <p:attrName>ppt_x</p:attrName>
                                        </p:attrNameLst>
                                      </p:cBhvr>
                                      <p:tavLst>
                                        <p:tav tm="0">
                                          <p:val>
                                            <p:strVal val="1+#ppt_w/2"/>
                                          </p:val>
                                        </p:tav>
                                        <p:tav tm="100000">
                                          <p:val>
                                            <p:strVal val="#ppt_x"/>
                                          </p:val>
                                        </p:tav>
                                      </p:tavLst>
                                    </p:anim>
                                    <p:anim calcmode="lin" valueType="num">
                                      <p:cBhvr additive="base">
                                        <p:cTn id="20" dur="1000" fill="hold"/>
                                        <p:tgtEl>
                                          <p:spTgt spid="10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5"/>
                                        </p:tgtEl>
                                        <p:attrNameLst>
                                          <p:attrName>style.visibility</p:attrName>
                                        </p:attrNameLst>
                                      </p:cBhvr>
                                      <p:to>
                                        <p:strVal val="visible"/>
                                      </p:to>
                                    </p:set>
                                    <p:anim calcmode="lin" valueType="num">
                                      <p:cBhvr>
                                        <p:cTn id="50" dur="500" fill="hold"/>
                                        <p:tgtEl>
                                          <p:spTgt spid="105"/>
                                        </p:tgtEl>
                                        <p:attrNameLst>
                                          <p:attrName>ppt_w</p:attrName>
                                        </p:attrNameLst>
                                      </p:cBhvr>
                                      <p:tavLst>
                                        <p:tav tm="0">
                                          <p:val>
                                            <p:fltVal val="0"/>
                                          </p:val>
                                        </p:tav>
                                        <p:tav tm="100000">
                                          <p:val>
                                            <p:strVal val="#ppt_w"/>
                                          </p:val>
                                        </p:tav>
                                      </p:tavLst>
                                    </p:anim>
                                    <p:anim calcmode="lin" valueType="num">
                                      <p:cBhvr>
                                        <p:cTn id="51" dur="500" fill="hold"/>
                                        <p:tgtEl>
                                          <p:spTgt spid="105"/>
                                        </p:tgtEl>
                                        <p:attrNameLst>
                                          <p:attrName>ppt_h</p:attrName>
                                        </p:attrNameLst>
                                      </p:cBhvr>
                                      <p:tavLst>
                                        <p:tav tm="0">
                                          <p:val>
                                            <p:fltVal val="0"/>
                                          </p:val>
                                        </p:tav>
                                        <p:tav tm="100000">
                                          <p:val>
                                            <p:strVal val="#ppt_h"/>
                                          </p:val>
                                        </p:tav>
                                      </p:tavLst>
                                    </p:anim>
                                    <p:animEffect transition="in" filter="fade">
                                      <p:cBhvr>
                                        <p:cTn id="52" dur="500"/>
                                        <p:tgtEl>
                                          <p:spTgt spid="10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 calcmode="lin" valueType="num">
                                      <p:cBhvr>
                                        <p:cTn id="55" dur="500" fill="hold"/>
                                        <p:tgtEl>
                                          <p:spTgt spid="118"/>
                                        </p:tgtEl>
                                        <p:attrNameLst>
                                          <p:attrName>ppt_w</p:attrName>
                                        </p:attrNameLst>
                                      </p:cBhvr>
                                      <p:tavLst>
                                        <p:tav tm="0">
                                          <p:val>
                                            <p:fltVal val="0"/>
                                          </p:val>
                                        </p:tav>
                                        <p:tav tm="100000">
                                          <p:val>
                                            <p:strVal val="#ppt_w"/>
                                          </p:val>
                                        </p:tav>
                                      </p:tavLst>
                                    </p:anim>
                                    <p:anim calcmode="lin" valueType="num">
                                      <p:cBhvr>
                                        <p:cTn id="56" dur="500" fill="hold"/>
                                        <p:tgtEl>
                                          <p:spTgt spid="118"/>
                                        </p:tgtEl>
                                        <p:attrNameLst>
                                          <p:attrName>ppt_h</p:attrName>
                                        </p:attrNameLst>
                                      </p:cBhvr>
                                      <p:tavLst>
                                        <p:tav tm="0">
                                          <p:val>
                                            <p:fltVal val="0"/>
                                          </p:val>
                                        </p:tav>
                                        <p:tav tm="100000">
                                          <p:val>
                                            <p:strVal val="#ppt_h"/>
                                          </p:val>
                                        </p:tav>
                                      </p:tavLst>
                                    </p:anim>
                                    <p:animEffect transition="in" filter="fade">
                                      <p:cBhvr>
                                        <p:cTn id="57" dur="500"/>
                                        <p:tgtEl>
                                          <p:spTgt spid="1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9"/>
                                        </p:tgtEl>
                                        <p:attrNameLst>
                                          <p:attrName>style.visibility</p:attrName>
                                        </p:attrNameLst>
                                      </p:cBhvr>
                                      <p:to>
                                        <p:strVal val="visible"/>
                                      </p:to>
                                    </p:set>
                                    <p:anim calcmode="lin" valueType="num">
                                      <p:cBhvr>
                                        <p:cTn id="60" dur="500" fill="hold"/>
                                        <p:tgtEl>
                                          <p:spTgt spid="119"/>
                                        </p:tgtEl>
                                        <p:attrNameLst>
                                          <p:attrName>ppt_w</p:attrName>
                                        </p:attrNameLst>
                                      </p:cBhvr>
                                      <p:tavLst>
                                        <p:tav tm="0">
                                          <p:val>
                                            <p:fltVal val="0"/>
                                          </p:val>
                                        </p:tav>
                                        <p:tav tm="100000">
                                          <p:val>
                                            <p:strVal val="#ppt_w"/>
                                          </p:val>
                                        </p:tav>
                                      </p:tavLst>
                                    </p:anim>
                                    <p:anim calcmode="lin" valueType="num">
                                      <p:cBhvr>
                                        <p:cTn id="61" dur="500" fill="hold"/>
                                        <p:tgtEl>
                                          <p:spTgt spid="119"/>
                                        </p:tgtEl>
                                        <p:attrNameLst>
                                          <p:attrName>ppt_h</p:attrName>
                                        </p:attrNameLst>
                                      </p:cBhvr>
                                      <p:tavLst>
                                        <p:tav tm="0">
                                          <p:val>
                                            <p:fltVal val="0"/>
                                          </p:val>
                                        </p:tav>
                                        <p:tav tm="100000">
                                          <p:val>
                                            <p:strVal val="#ppt_h"/>
                                          </p:val>
                                        </p:tav>
                                      </p:tavLst>
                                    </p:anim>
                                    <p:animEffect transition="in" filter="fade">
                                      <p:cBhvr>
                                        <p:cTn id="62" dur="500"/>
                                        <p:tgtEl>
                                          <p:spTgt spid="11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0"/>
                                        </p:tgtEl>
                                        <p:attrNameLst>
                                          <p:attrName>style.visibility</p:attrName>
                                        </p:attrNameLst>
                                      </p:cBhvr>
                                      <p:to>
                                        <p:strVal val="visible"/>
                                      </p:to>
                                    </p:set>
                                    <p:anim calcmode="lin" valueType="num">
                                      <p:cBhvr>
                                        <p:cTn id="65" dur="500" fill="hold"/>
                                        <p:tgtEl>
                                          <p:spTgt spid="120"/>
                                        </p:tgtEl>
                                        <p:attrNameLst>
                                          <p:attrName>ppt_w</p:attrName>
                                        </p:attrNameLst>
                                      </p:cBhvr>
                                      <p:tavLst>
                                        <p:tav tm="0">
                                          <p:val>
                                            <p:fltVal val="0"/>
                                          </p:val>
                                        </p:tav>
                                        <p:tav tm="100000">
                                          <p:val>
                                            <p:strVal val="#ppt_w"/>
                                          </p:val>
                                        </p:tav>
                                      </p:tavLst>
                                    </p:anim>
                                    <p:anim calcmode="lin" valueType="num">
                                      <p:cBhvr>
                                        <p:cTn id="66" dur="500" fill="hold"/>
                                        <p:tgtEl>
                                          <p:spTgt spid="120"/>
                                        </p:tgtEl>
                                        <p:attrNameLst>
                                          <p:attrName>ppt_h</p:attrName>
                                        </p:attrNameLst>
                                      </p:cBhvr>
                                      <p:tavLst>
                                        <p:tav tm="0">
                                          <p:val>
                                            <p:fltVal val="0"/>
                                          </p:val>
                                        </p:tav>
                                        <p:tav tm="100000">
                                          <p:val>
                                            <p:strVal val="#ppt_h"/>
                                          </p:val>
                                        </p:tav>
                                      </p:tavLst>
                                    </p:anim>
                                    <p:animEffect transition="in" filter="fade">
                                      <p:cBhvr>
                                        <p:cTn id="6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24" grpId="0" animBg="1"/>
      <p:bldP spid="3" grpId="0" animBg="1"/>
      <p:bldP spid="32" grpId="0" animBg="1"/>
      <p:bldP spid="131" grpId="0" animBg="1"/>
      <p:bldP spid="105" grpId="0"/>
      <p:bldP spid="118" grpId="0"/>
      <p:bldP spid="119" grpId="0"/>
      <p:bldP spid="1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579912" y="1870974"/>
            <a:ext cx="4488973" cy="2554545"/>
          </a:xfrm>
          <a:prstGeom prst="rect">
            <a:avLst/>
          </a:prstGeom>
          <a:noFill/>
        </p:spPr>
        <p:txBody>
          <a:bodyPr wrap="square" rtlCol="0" anchor="t">
            <a:spAutoFit/>
          </a:bodyPr>
          <a:lstStyle/>
          <a:p>
            <a:pPr>
              <a:lnSpc>
                <a:spcPct val="200000"/>
              </a:lnSpc>
              <a:spcBef>
                <a:spcPct val="20000"/>
              </a:spcBef>
              <a:buClr>
                <a:schemeClr val="accent1"/>
              </a:buClr>
              <a:defRPr/>
            </a:pPr>
            <a:r>
              <a:rPr lang="zh-CN" altLang="en-US" sz="1600" noProof="1">
                <a:solidFill>
                  <a:schemeClr val="tx2"/>
                </a:solidFill>
                <a:latin typeface="+mj-ea"/>
                <a:ea typeface="+mj-ea"/>
                <a:cs typeface="+mn-ea"/>
                <a:sym typeface="+mn-lt"/>
              </a:rPr>
              <a:t>指的是某承包单位为了承揽不适于自己单独承包的工程项目而与其他单位联合，以一个投标人的身份去投标的行为。</a:t>
            </a:r>
            <a:r>
              <a:rPr lang="en-US" altLang="zh-CN" sz="1600" noProof="1">
                <a:solidFill>
                  <a:schemeClr val="tx2"/>
                </a:solidFill>
                <a:latin typeface="+mj-ea"/>
                <a:ea typeface="+mj-ea"/>
                <a:cs typeface="+mn-ea"/>
                <a:sym typeface="+mn-lt"/>
              </a:rPr>
              <a:t>《</a:t>
            </a:r>
            <a:r>
              <a:rPr lang="zh-CN" altLang="en-US" sz="1600" noProof="1">
                <a:solidFill>
                  <a:schemeClr val="tx2"/>
                </a:solidFill>
                <a:latin typeface="+mj-ea"/>
                <a:ea typeface="+mj-ea"/>
                <a:cs typeface="+mn-ea"/>
                <a:sym typeface="+mn-lt"/>
              </a:rPr>
              <a:t>招标投标法</a:t>
            </a:r>
            <a:r>
              <a:rPr lang="en-US" altLang="zh-CN" sz="1600" noProof="1">
                <a:solidFill>
                  <a:schemeClr val="tx2"/>
                </a:solidFill>
                <a:latin typeface="+mj-ea"/>
                <a:ea typeface="+mj-ea"/>
                <a:cs typeface="+mn-ea"/>
                <a:sym typeface="+mn-lt"/>
              </a:rPr>
              <a:t>》</a:t>
            </a:r>
            <a:r>
              <a:rPr lang="zh-CN" altLang="en-US" sz="1600" noProof="1">
                <a:solidFill>
                  <a:schemeClr val="tx2"/>
                </a:solidFill>
                <a:latin typeface="+mj-ea"/>
                <a:ea typeface="+mj-ea"/>
                <a:cs typeface="+mn-ea"/>
                <a:sym typeface="+mn-lt"/>
              </a:rPr>
              <a:t>第</a:t>
            </a:r>
            <a:r>
              <a:rPr lang="en-US" altLang="zh-CN" sz="1600" noProof="1">
                <a:solidFill>
                  <a:schemeClr val="tx2"/>
                </a:solidFill>
                <a:latin typeface="+mj-ea"/>
                <a:ea typeface="+mj-ea"/>
                <a:cs typeface="+mn-ea"/>
                <a:sym typeface="+mn-lt"/>
              </a:rPr>
              <a:t>31</a:t>
            </a:r>
            <a:r>
              <a:rPr lang="zh-CN" altLang="en-US" sz="1600" noProof="1">
                <a:solidFill>
                  <a:schemeClr val="tx2"/>
                </a:solidFill>
                <a:latin typeface="+mj-ea"/>
                <a:ea typeface="+mj-ea"/>
                <a:cs typeface="+mn-ea"/>
                <a:sym typeface="+mn-lt"/>
              </a:rPr>
              <a:t>条规定，两个以上法人或者其他组织可以组成一个联合体，以一个投标人的身份共同投标。</a:t>
            </a:r>
            <a:endParaRPr lang="zh-CN" altLang="en-US" sz="1600" noProof="1">
              <a:solidFill>
                <a:schemeClr val="tx2"/>
              </a:solidFill>
              <a:latin typeface="+mj-ea"/>
              <a:ea typeface="+mj-ea"/>
              <a:cs typeface="+mn-ea"/>
              <a:sym typeface="+mn-lt"/>
            </a:endParaRPr>
          </a:p>
        </p:txBody>
      </p:sp>
      <p:sp>
        <p:nvSpPr>
          <p:cNvPr id="18" name="标题 49153"/>
          <p:cNvSpPr txBox="1"/>
          <p:nvPr/>
        </p:nvSpPr>
        <p:spPr>
          <a:xfrm>
            <a:off x="1054894" y="1204912"/>
            <a:ext cx="7013991" cy="528638"/>
          </a:xfrm>
          <a:prstGeom prst="rect">
            <a:avLst/>
          </a:prstGeom>
          <a:solidFill>
            <a:schemeClr val="accent1"/>
          </a:solidFill>
        </p:spPr>
        <p:txBody>
          <a:bodyPr vert="horz" wrap="square" lIns="68580" tIns="34290" rIns="68580" bIns="34290" numCol="1" rtlCol="0" anchor="b"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lnSpc>
                <a:spcPct val="100000"/>
              </a:lnSpc>
              <a:spcAft>
                <a:spcPct val="0"/>
              </a:spcAft>
              <a:defRPr/>
            </a:pPr>
            <a:r>
              <a:rPr lang="zh-CN" altLang="en-US" sz="3000" noProof="1">
                <a:solidFill>
                  <a:schemeClr val="bg1"/>
                </a:solidFill>
                <a:latin typeface="+mj-ea"/>
                <a:cs typeface="+mn-ea"/>
                <a:sym typeface="+mn-lt"/>
              </a:rPr>
              <a:t>调整消极态度的技巧</a:t>
            </a:r>
            <a:endParaRPr lang="zh-CN" altLang="en-US" sz="3000" noProof="1">
              <a:solidFill>
                <a:schemeClr val="bg1"/>
              </a:solidFill>
              <a:latin typeface="+mj-ea"/>
              <a:cs typeface="+mn-ea"/>
              <a:sym typeface="+mn-lt"/>
            </a:endParaRPr>
          </a:p>
        </p:txBody>
      </p:sp>
      <p:grpSp>
        <p:nvGrpSpPr>
          <p:cNvPr id="19" name="组合 18"/>
          <p:cNvGrpSpPr/>
          <p:nvPr/>
        </p:nvGrpSpPr>
        <p:grpSpPr>
          <a:xfrm>
            <a:off x="1047637" y="2038350"/>
            <a:ext cx="2346994" cy="2175211"/>
            <a:chOff x="1047637" y="2038350"/>
            <a:chExt cx="2346994" cy="2175211"/>
          </a:xfrm>
        </p:grpSpPr>
        <p:sp>
          <p:nvSpPr>
            <p:cNvPr id="20" name="圆角矩形 8"/>
            <p:cNvSpPr>
              <a:spLocks noChangeArrowheads="1"/>
            </p:cNvSpPr>
            <p:nvPr/>
          </p:nvSpPr>
          <p:spPr bwMode="auto">
            <a:xfrm>
              <a:off x="1600201" y="2038351"/>
              <a:ext cx="1752600" cy="485495"/>
            </a:xfrm>
            <a:prstGeom prst="roundRect">
              <a:avLst>
                <a:gd name="adj" fmla="val 50000"/>
              </a:avLst>
            </a:prstGeom>
            <a:solidFill>
              <a:schemeClr val="accent1"/>
            </a:solidFill>
            <a:ln>
              <a:noFill/>
            </a:ln>
          </p:spPr>
          <p:txBody>
            <a:bodyPr lIns="91437" tIns="45718" rIns="91437" bIns="45718"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65" dirty="0">
                <a:solidFill>
                  <a:srgbClr val="FFFFFF"/>
                </a:solidFill>
                <a:latin typeface="Calibri" panose="020F0502020204030204" pitchFamily="34" charset="0"/>
                <a:sym typeface="Calibri" panose="020F0502020204030204" pitchFamily="34" charset="0"/>
              </a:endParaRPr>
            </a:p>
          </p:txBody>
        </p:sp>
        <p:sp>
          <p:nvSpPr>
            <p:cNvPr id="28" name="文本框 12"/>
            <p:cNvSpPr>
              <a:spLocks noChangeArrowheads="1"/>
            </p:cNvSpPr>
            <p:nvPr/>
          </p:nvSpPr>
          <p:spPr bwMode="auto">
            <a:xfrm>
              <a:off x="2013863" y="2104988"/>
              <a:ext cx="986161" cy="33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8" rIns="91437" bIns="4571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业主组织</a:t>
              </a:r>
              <a:endParaRPr lang="zh-CN" altLang="en-US" sz="15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2"/>
            <p:cNvSpPr>
              <a:spLocks noEditPoints="1" noChangeArrowheads="1"/>
            </p:cNvSpPr>
            <p:nvPr/>
          </p:nvSpPr>
          <p:spPr bwMode="auto">
            <a:xfrm>
              <a:off x="1069057" y="2038350"/>
              <a:ext cx="418882" cy="421239"/>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a:noFill/>
            </a:ln>
          </p:spPr>
          <p:txBody>
            <a:bodyPr lIns="91437" tIns="45718" rIns="91437" bIns="45718" anchor="ctr"/>
            <a:lstStyle/>
            <a:p>
              <a:endParaRPr lang="zh-CN" altLang="en-US" sz="1210" dirty="0"/>
            </a:p>
          </p:txBody>
        </p:sp>
        <p:sp>
          <p:nvSpPr>
            <p:cNvPr id="30" name="圆角矩形 13"/>
            <p:cNvSpPr>
              <a:spLocks noChangeArrowheads="1"/>
            </p:cNvSpPr>
            <p:nvPr/>
          </p:nvSpPr>
          <p:spPr bwMode="auto">
            <a:xfrm>
              <a:off x="1634711" y="2887968"/>
              <a:ext cx="1752600" cy="483115"/>
            </a:xfrm>
            <a:prstGeom prst="roundRect">
              <a:avLst>
                <a:gd name="adj" fmla="val 50000"/>
              </a:avLst>
            </a:prstGeom>
            <a:solidFill>
              <a:schemeClr val="accent2"/>
            </a:solidFill>
            <a:ln>
              <a:noFill/>
            </a:ln>
          </p:spPr>
          <p:txBody>
            <a:bodyPr lIns="91437" tIns="45718" rIns="91437" bIns="45718"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65" dirty="0">
                <a:solidFill>
                  <a:srgbClr val="FFFFFF"/>
                </a:solidFill>
                <a:latin typeface="Calibri" panose="020F0502020204030204" pitchFamily="34" charset="0"/>
                <a:sym typeface="Calibri" panose="020F0502020204030204" pitchFamily="34" charset="0"/>
              </a:endParaRPr>
            </a:p>
          </p:txBody>
        </p:sp>
        <p:sp>
          <p:nvSpPr>
            <p:cNvPr id="31" name="Freeform 5"/>
            <p:cNvSpPr>
              <a:spLocks noEditPoints="1" noChangeArrowheads="1"/>
            </p:cNvSpPr>
            <p:nvPr/>
          </p:nvSpPr>
          <p:spPr bwMode="auto">
            <a:xfrm>
              <a:off x="1055966" y="2880828"/>
              <a:ext cx="443872" cy="446227"/>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a:noFill/>
            </a:ln>
          </p:spPr>
          <p:txBody>
            <a:bodyPr lIns="91437" tIns="45718" rIns="91437" bIns="45718" anchor="ctr"/>
            <a:lstStyle/>
            <a:p>
              <a:endParaRPr lang="zh-CN" altLang="en-US" sz="1210" dirty="0"/>
            </a:p>
          </p:txBody>
        </p:sp>
        <p:sp>
          <p:nvSpPr>
            <p:cNvPr id="32" name="圆角矩形 18"/>
            <p:cNvSpPr>
              <a:spLocks noChangeArrowheads="1"/>
            </p:cNvSpPr>
            <p:nvPr/>
          </p:nvSpPr>
          <p:spPr bwMode="auto">
            <a:xfrm>
              <a:off x="1643041" y="3730446"/>
              <a:ext cx="1751590" cy="483115"/>
            </a:xfrm>
            <a:prstGeom prst="roundRect">
              <a:avLst>
                <a:gd name="adj" fmla="val 50000"/>
              </a:avLst>
            </a:prstGeom>
            <a:solidFill>
              <a:schemeClr val="accent3"/>
            </a:solidFill>
            <a:ln>
              <a:noFill/>
            </a:ln>
          </p:spPr>
          <p:txBody>
            <a:bodyPr lIns="91437" tIns="45718" rIns="91437" bIns="45718"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65" dirty="0">
                <a:solidFill>
                  <a:srgbClr val="FFFFFF"/>
                </a:solidFill>
                <a:latin typeface="Calibri" panose="020F0502020204030204" pitchFamily="34" charset="0"/>
                <a:sym typeface="Calibri" panose="020F0502020204030204" pitchFamily="34" charset="0"/>
              </a:endParaRPr>
            </a:p>
          </p:txBody>
        </p:sp>
        <p:sp>
          <p:nvSpPr>
            <p:cNvPr id="33" name="Freeform 22"/>
            <p:cNvSpPr>
              <a:spLocks noEditPoints="1" noChangeArrowheads="1"/>
            </p:cNvSpPr>
            <p:nvPr/>
          </p:nvSpPr>
          <p:spPr bwMode="auto">
            <a:xfrm>
              <a:off x="1047637" y="3770903"/>
              <a:ext cx="483142" cy="390300"/>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lIns="91437" tIns="45718" rIns="91437" bIns="45718" anchor="ctr"/>
            <a:lstStyle/>
            <a:p>
              <a:endParaRPr lang="zh-CN" altLang="en-US" sz="1210" dirty="0"/>
            </a:p>
          </p:txBody>
        </p:sp>
        <p:sp>
          <p:nvSpPr>
            <p:cNvPr id="34" name="文本框 12"/>
            <p:cNvSpPr>
              <a:spLocks noChangeArrowheads="1"/>
            </p:cNvSpPr>
            <p:nvPr/>
          </p:nvSpPr>
          <p:spPr bwMode="auto">
            <a:xfrm>
              <a:off x="1983380" y="2973644"/>
              <a:ext cx="986161" cy="33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8" rIns="91437" bIns="4571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准备招标</a:t>
              </a:r>
              <a:endParaRPr lang="zh-CN" altLang="en-US" sz="15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12"/>
            <p:cNvSpPr>
              <a:spLocks noChangeArrowheads="1"/>
            </p:cNvSpPr>
            <p:nvPr/>
          </p:nvSpPr>
          <p:spPr bwMode="auto">
            <a:xfrm>
              <a:off x="1956010" y="3811362"/>
              <a:ext cx="986161" cy="33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7" tIns="45718" rIns="91437" bIns="45718">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基本价格</a:t>
              </a:r>
              <a:endParaRPr lang="en-US" sz="156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868473" y="2537252"/>
            <a:ext cx="4572116" cy="415498"/>
          </a:xfrm>
          <a:prstGeom prst="rect">
            <a:avLst/>
          </a:prstGeom>
          <a:noFill/>
        </p:spPr>
        <p:txBody>
          <a:bodyPr wrap="square" rtlCol="0">
            <a:spAutoFit/>
          </a:bodyPr>
          <a:lstStyle/>
          <a:p>
            <a:r>
              <a:rPr lang="en-US" altLang="zh-CN" sz="1050" dirty="0" smtClean="0">
                <a:solidFill>
                  <a:schemeClr val="accent1"/>
                </a:solidFill>
                <a:latin typeface="+mn-ea"/>
              </a:rPr>
              <a:t>bidding knowledge training </a:t>
            </a:r>
            <a:r>
              <a:rPr lang="en-US" altLang="zh-CN" sz="1050" dirty="0">
                <a:solidFill>
                  <a:schemeClr val="accent1"/>
                </a:solidFill>
                <a:latin typeface="+mn-ea"/>
              </a:rPr>
              <a:t>bidding knowledge </a:t>
            </a:r>
            <a:r>
              <a:rPr lang="en-US" altLang="zh-CN" sz="1050" dirty="0" smtClean="0">
                <a:solidFill>
                  <a:schemeClr val="accent1"/>
                </a:solidFill>
                <a:latin typeface="+mn-ea"/>
              </a:rPr>
              <a:t>training knowledge training bidding knowledge </a:t>
            </a:r>
            <a:r>
              <a:rPr lang="en-US" altLang="zh-CN" sz="1050" dirty="0">
                <a:solidFill>
                  <a:schemeClr val="accent1"/>
                </a:solidFill>
                <a:latin typeface="+mn-ea"/>
              </a:rPr>
              <a:t>training bidding </a:t>
            </a:r>
            <a:r>
              <a:rPr lang="en-US" altLang="zh-CN" sz="1050" dirty="0" smtClean="0">
                <a:solidFill>
                  <a:schemeClr val="accent1"/>
                </a:solidFill>
                <a:latin typeface="+mn-ea"/>
              </a:rPr>
              <a:t>knowledge</a:t>
            </a:r>
            <a:endParaRPr lang="zh-CN" altLang="en-US" sz="1050" dirty="0">
              <a:solidFill>
                <a:schemeClr val="accent1"/>
              </a:solidFill>
              <a:latin typeface="+mn-ea"/>
            </a:endParaRPr>
          </a:p>
        </p:txBody>
      </p:sp>
      <p:grpSp>
        <p:nvGrpSpPr>
          <p:cNvPr id="136" name="组合 135"/>
          <p:cNvGrpSpPr/>
          <p:nvPr/>
        </p:nvGrpSpPr>
        <p:grpSpPr>
          <a:xfrm>
            <a:off x="7644999" y="3307546"/>
            <a:ext cx="699233" cy="699233"/>
            <a:chOff x="7644999" y="3307546"/>
            <a:chExt cx="699233" cy="699233"/>
          </a:xfrm>
        </p:grpSpPr>
        <p:sp>
          <p:nvSpPr>
            <p:cNvPr id="134" name="椭圆 133"/>
            <p:cNvSpPr/>
            <p:nvPr/>
          </p:nvSpPr>
          <p:spPr>
            <a:xfrm>
              <a:off x="7869046" y="3531593"/>
              <a:ext cx="251138" cy="251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 空心 14"/>
            <p:cNvSpPr/>
            <p:nvPr/>
          </p:nvSpPr>
          <p:spPr>
            <a:xfrm flipH="1">
              <a:off x="7644999" y="3307546"/>
              <a:ext cx="699233" cy="699233"/>
            </a:xfrm>
            <a:prstGeom prst="donut">
              <a:avLst>
                <a:gd name="adj" fmla="val 32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652975" y="3581439"/>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06" name="文本框 105"/>
          <p:cNvSpPr txBox="1"/>
          <p:nvPr/>
        </p:nvSpPr>
        <p:spPr>
          <a:xfrm>
            <a:off x="2868795" y="3025973"/>
            <a:ext cx="3366925" cy="369332"/>
          </a:xfrm>
          <a:prstGeom prst="rect">
            <a:avLst/>
          </a:prstGeom>
          <a:noFill/>
        </p:spPr>
        <p:txBody>
          <a:bodyPr wrap="square" rtlCol="0">
            <a:spAutoFit/>
          </a:bodyPr>
          <a:lstStyle/>
          <a:p>
            <a:r>
              <a:rPr lang="zh-CN" altLang="en-US" spc="600" dirty="0" smtClean="0">
                <a:solidFill>
                  <a:schemeClr val="accent1"/>
                </a:solidFill>
                <a:latin typeface="+mn-ea"/>
              </a:rPr>
              <a:t>演示完毕感谢您的观看</a:t>
            </a:r>
            <a:endParaRPr lang="zh-CN" altLang="en-US" spc="600" dirty="0">
              <a:solidFill>
                <a:schemeClr val="accent1"/>
              </a:solidFill>
              <a:latin typeface="+mn-ea"/>
            </a:endParaRPr>
          </a:p>
        </p:txBody>
      </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74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p:cNvSpPr/>
          <p:nvPr/>
        </p:nvSpPr>
        <p:spPr>
          <a:xfrm>
            <a:off x="2806242" y="1014229"/>
            <a:ext cx="3416321" cy="1015663"/>
          </a:xfrm>
          <a:prstGeom prst="rect">
            <a:avLst/>
          </a:prstGeom>
        </p:spPr>
        <p:txBody>
          <a:bodyPr wrap="none">
            <a:spAutoFit/>
          </a:bodyPr>
          <a:lstStyle/>
          <a:p>
            <a:pPr algn="ctr"/>
            <a:r>
              <a:rPr lang="zh-CN" altLang="en-US" sz="6000" spc="300" dirty="0" smtClean="0">
                <a:solidFill>
                  <a:schemeClr val="accent2"/>
                </a:solidFill>
                <a:latin typeface="汉仪大宋简" panose="02010600000101010101" pitchFamily="2" charset="-122"/>
                <a:ea typeface="汉仪大宋简" panose="02010600000101010101" pitchFamily="2" charset="-122"/>
              </a:rPr>
              <a:t>招</a:t>
            </a:r>
            <a:r>
              <a:rPr lang="zh-CN" altLang="en-US" sz="6000" spc="300" dirty="0" smtClean="0">
                <a:solidFill>
                  <a:schemeClr val="accent3"/>
                </a:solidFill>
                <a:latin typeface="汉仪大宋简" panose="02010600000101010101" pitchFamily="2" charset="-122"/>
                <a:ea typeface="汉仪大宋简" panose="02010600000101010101" pitchFamily="2" charset="-122"/>
              </a:rPr>
              <a:t>标</a:t>
            </a:r>
            <a:r>
              <a:rPr lang="zh-CN" altLang="en-US" sz="6000" spc="300" dirty="0" smtClean="0">
                <a:solidFill>
                  <a:schemeClr val="accent2"/>
                </a:solidFill>
                <a:latin typeface="汉仪大宋简" panose="02010600000101010101" pitchFamily="2" charset="-122"/>
                <a:ea typeface="汉仪大宋简" panose="02010600000101010101" pitchFamily="2" charset="-122"/>
              </a:rPr>
              <a:t>投</a:t>
            </a:r>
            <a:r>
              <a:rPr lang="zh-CN" altLang="en-US" sz="6000" spc="300" dirty="0" smtClean="0">
                <a:solidFill>
                  <a:schemeClr val="accent3"/>
                </a:solidFill>
                <a:latin typeface="汉仪大宋简" panose="02010600000101010101" pitchFamily="2" charset="-122"/>
                <a:ea typeface="汉仪大宋简" panose="02010600000101010101" pitchFamily="2" charset="-122"/>
              </a:rPr>
              <a:t>标</a:t>
            </a:r>
            <a:endParaRPr lang="zh-CN" altLang="en-US" sz="6000" spc="300" dirty="0">
              <a:solidFill>
                <a:schemeClr val="accent3"/>
              </a:solidFill>
              <a:latin typeface="汉仪大宋简" panose="02010600000101010101" pitchFamily="2" charset="-122"/>
              <a:ea typeface="汉仪大宋简" panose="02010600000101010101" pitchFamily="2" charset="-122"/>
            </a:endParaRPr>
          </a:p>
        </p:txBody>
      </p:sp>
      <p:grpSp>
        <p:nvGrpSpPr>
          <p:cNvPr id="23" name="组合 22"/>
          <p:cNvGrpSpPr/>
          <p:nvPr/>
        </p:nvGrpSpPr>
        <p:grpSpPr>
          <a:xfrm>
            <a:off x="2819400" y="1962150"/>
            <a:ext cx="4801314" cy="523220"/>
            <a:chOff x="2590086" y="1809750"/>
            <a:chExt cx="4801314" cy="523220"/>
          </a:xfrm>
        </p:grpSpPr>
        <p:sp>
          <p:nvSpPr>
            <p:cNvPr id="5" name="矩形 4"/>
            <p:cNvSpPr/>
            <p:nvPr/>
          </p:nvSpPr>
          <p:spPr>
            <a:xfrm>
              <a:off x="2590086" y="1809750"/>
              <a:ext cx="4801314" cy="523220"/>
            </a:xfrm>
            <a:prstGeom prst="rect">
              <a:avLst/>
            </a:prstGeom>
          </p:spPr>
          <p:txBody>
            <a:bodyPr wrap="none">
              <a:spAutoFit/>
            </a:bodyPr>
            <a:lstStyle/>
            <a:p>
              <a:r>
                <a:rPr lang="zh-CN" altLang="en-US" sz="2800" spc="1200" dirty="0" smtClean="0">
                  <a:solidFill>
                    <a:schemeClr val="accent1"/>
                  </a:solidFill>
                  <a:latin typeface="+mn-ea"/>
                </a:rPr>
                <a:t>工程招</a:t>
              </a:r>
              <a:r>
                <a:rPr lang="zh-CN" altLang="en-US" sz="2800" spc="1200" dirty="0">
                  <a:solidFill>
                    <a:schemeClr val="accent1"/>
                  </a:solidFill>
                  <a:latin typeface="+mn-ea"/>
                </a:rPr>
                <a:t>投标知识培训</a:t>
              </a:r>
              <a:endParaRPr lang="zh-CN" altLang="en-US" sz="2800" spc="1200" dirty="0">
                <a:solidFill>
                  <a:schemeClr val="accent1"/>
                </a:solidFill>
                <a:latin typeface="+mn-ea"/>
              </a:endParaRPr>
            </a:p>
          </p:txBody>
        </p:sp>
        <p:cxnSp>
          <p:nvCxnSpPr>
            <p:cNvPr id="22" name="直接连接符 21"/>
            <p:cNvCxnSpPr/>
            <p:nvPr/>
          </p:nvCxnSpPr>
          <p:spPr>
            <a:xfrm>
              <a:off x="2662813" y="2270927"/>
              <a:ext cx="44313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70411" flipH="1">
            <a:off x="7109807" y="2916868"/>
            <a:ext cx="1295955" cy="45841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1+#ppt_w/2"/>
                                          </p:val>
                                        </p:tav>
                                        <p:tav tm="100000">
                                          <p:val>
                                            <p:strVal val="#ppt_x"/>
                                          </p:val>
                                        </p:tav>
                                      </p:tavLst>
                                    </p:anim>
                                    <p:anim calcmode="lin" valueType="num">
                                      <p:cBhvr additive="base">
                                        <p:cTn id="20" dur="1000" fill="hold"/>
                                        <p:tgtEl>
                                          <p:spTgt spid="10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cBhvr>
                                        <p:cTn id="42" dur="500" fill="hold"/>
                                        <p:tgtEl>
                                          <p:spTgt spid="136"/>
                                        </p:tgtEl>
                                        <p:attrNameLst>
                                          <p:attrName>ppt_w</p:attrName>
                                        </p:attrNameLst>
                                      </p:cBhvr>
                                      <p:tavLst>
                                        <p:tav tm="0">
                                          <p:val>
                                            <p:fltVal val="0"/>
                                          </p:val>
                                        </p:tav>
                                        <p:tav tm="100000">
                                          <p:val>
                                            <p:strVal val="#ppt_w"/>
                                          </p:val>
                                        </p:tav>
                                      </p:tavLst>
                                    </p:anim>
                                    <p:anim calcmode="lin" valueType="num">
                                      <p:cBhvr>
                                        <p:cTn id="43" dur="500" fill="hold"/>
                                        <p:tgtEl>
                                          <p:spTgt spid="136"/>
                                        </p:tgtEl>
                                        <p:attrNameLst>
                                          <p:attrName>ppt_h</p:attrName>
                                        </p:attrNameLst>
                                      </p:cBhvr>
                                      <p:tavLst>
                                        <p:tav tm="0">
                                          <p:val>
                                            <p:fltVal val="0"/>
                                          </p:val>
                                        </p:tav>
                                        <p:tav tm="100000">
                                          <p:val>
                                            <p:strVal val="#ppt_h"/>
                                          </p:val>
                                        </p:tav>
                                      </p:tavLst>
                                    </p:anim>
                                    <p:animEffect transition="in" filter="fade">
                                      <p:cBhvr>
                                        <p:cTn id="44" dur="500"/>
                                        <p:tgtEl>
                                          <p:spTgt spid="13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33"/>
                                        </p:tgtEl>
                                        <p:attrNameLst>
                                          <p:attrName>style.visibility</p:attrName>
                                        </p:attrNameLst>
                                      </p:cBhvr>
                                      <p:to>
                                        <p:strVal val="visible"/>
                                      </p:to>
                                    </p:set>
                                    <p:anim by="(-#ppt_w*2)" calcmode="lin" valueType="num">
                                      <p:cBhvr rctx="PPT">
                                        <p:cTn id="55" dur="500" autoRev="1" fill="hold">
                                          <p:stCondLst>
                                            <p:cond delay="0"/>
                                          </p:stCondLst>
                                        </p:cTn>
                                        <p:tgtEl>
                                          <p:spTgt spid="133"/>
                                        </p:tgtEl>
                                        <p:attrNameLst>
                                          <p:attrName>ppt_w</p:attrName>
                                        </p:attrNameLst>
                                      </p:cBhvr>
                                    </p:anim>
                                    <p:anim by="(#ppt_w*0.50)" calcmode="lin" valueType="num">
                                      <p:cBhvr>
                                        <p:cTn id="56" dur="500" decel="50000" autoRev="1" fill="hold">
                                          <p:stCondLst>
                                            <p:cond delay="0"/>
                                          </p:stCondLst>
                                        </p:cTn>
                                        <p:tgtEl>
                                          <p:spTgt spid="133"/>
                                        </p:tgtEl>
                                        <p:attrNameLst>
                                          <p:attrName>ppt_x</p:attrName>
                                        </p:attrNameLst>
                                      </p:cBhvr>
                                    </p:anim>
                                    <p:anim from="(-#ppt_h/2)" to="(#ppt_y)" calcmode="lin" valueType="num">
                                      <p:cBhvr>
                                        <p:cTn id="57" dur="1000" fill="hold">
                                          <p:stCondLst>
                                            <p:cond delay="0"/>
                                          </p:stCondLst>
                                        </p:cTn>
                                        <p:tgtEl>
                                          <p:spTgt spid="133"/>
                                        </p:tgtEl>
                                        <p:attrNameLst>
                                          <p:attrName>ppt_y</p:attrName>
                                        </p:attrNameLst>
                                      </p:cBhvr>
                                    </p:anim>
                                    <p:animRot by="21600000">
                                      <p:cBhvr>
                                        <p:cTn id="58" dur="1000" fill="hold">
                                          <p:stCondLst>
                                            <p:cond delay="0"/>
                                          </p:stCondLst>
                                        </p:cTn>
                                        <p:tgtEl>
                                          <p:spTgt spid="13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p:cTn id="74" dur="500" fill="hold"/>
                                        <p:tgtEl>
                                          <p:spTgt spid="106"/>
                                        </p:tgtEl>
                                        <p:attrNameLst>
                                          <p:attrName>ppt_w</p:attrName>
                                        </p:attrNameLst>
                                      </p:cBhvr>
                                      <p:tavLst>
                                        <p:tav tm="0">
                                          <p:val>
                                            <p:fltVal val="0"/>
                                          </p:val>
                                        </p:tav>
                                        <p:tav tm="100000">
                                          <p:val>
                                            <p:strVal val="#ppt_w"/>
                                          </p:val>
                                        </p:tav>
                                      </p:tavLst>
                                    </p:anim>
                                    <p:anim calcmode="lin" valueType="num">
                                      <p:cBhvr>
                                        <p:cTn id="75" dur="500" fill="hold"/>
                                        <p:tgtEl>
                                          <p:spTgt spid="106"/>
                                        </p:tgtEl>
                                        <p:attrNameLst>
                                          <p:attrName>ppt_h</p:attrName>
                                        </p:attrNameLst>
                                      </p:cBhvr>
                                      <p:tavLst>
                                        <p:tav tm="0">
                                          <p:val>
                                            <p:fltVal val="0"/>
                                          </p:val>
                                        </p:tav>
                                        <p:tav tm="100000">
                                          <p:val>
                                            <p:strVal val="#ppt_h"/>
                                          </p:val>
                                        </p:tav>
                                      </p:tavLst>
                                    </p:anim>
                                    <p:animEffect transition="in" filter="fade">
                                      <p:cBhvr>
                                        <p:cTn id="7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4" grpId="0" animBg="1"/>
      <p:bldP spid="3" grpId="0" animBg="1"/>
      <p:bldP spid="25" grpId="0"/>
      <p:bldP spid="32" grpId="0" animBg="1"/>
      <p:bldP spid="106" grpId="0"/>
      <p:bldP spid="131" grpId="0" animBg="1"/>
      <p:bldP spid="1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723072" y="3350259"/>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90000" r="-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a:solidFill>
            <a:schemeClr val="bg1"/>
          </a:solidFill>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Rectangle 8"/>
          <p:cNvSpPr>
            <a:spLocks noChangeArrowheads="1"/>
          </p:cNvSpPr>
          <p:nvPr/>
        </p:nvSpPr>
        <p:spPr bwMode="auto">
          <a:xfrm>
            <a:off x="2895600" y="1962150"/>
            <a:ext cx="4793359" cy="669636"/>
          </a:xfrm>
          <a:prstGeom prst="rect">
            <a:avLst/>
          </a:prstGeom>
          <a:noFill/>
          <a:ln w="9525">
            <a:noFill/>
            <a:miter lim="800000"/>
          </a:ln>
        </p:spPr>
        <p:txBody>
          <a:bodyPr anchor="ctr"/>
          <a:lstStyle/>
          <a:p>
            <a:r>
              <a:rPr lang="zh-CN" altLang="en-US" sz="3600" b="1" dirty="0" smtClean="0">
                <a:solidFill>
                  <a:schemeClr val="accent3"/>
                </a:solidFill>
                <a:latin typeface="微软雅黑" panose="020B0503020204020204" pitchFamily="34" charset="-122"/>
                <a:ea typeface="微软雅黑" panose="020B0503020204020204" pitchFamily="34" charset="-122"/>
              </a:rPr>
              <a:t>招</a:t>
            </a:r>
            <a:r>
              <a:rPr lang="zh-CN" altLang="en-US" sz="3600" b="1" dirty="0">
                <a:solidFill>
                  <a:schemeClr val="accent3"/>
                </a:solidFill>
                <a:latin typeface="微软雅黑" panose="020B0503020204020204" pitchFamily="34" charset="-122"/>
                <a:ea typeface="微软雅黑" panose="020B0503020204020204" pitchFamily="34" charset="-122"/>
              </a:rPr>
              <a:t>投标含义及基本特征</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sp>
        <p:nvSpPr>
          <p:cNvPr id="103" name="Rectangle 8"/>
          <p:cNvSpPr>
            <a:spLocks noChangeArrowheads="1"/>
          </p:cNvSpPr>
          <p:nvPr/>
        </p:nvSpPr>
        <p:spPr bwMode="auto">
          <a:xfrm>
            <a:off x="2937326" y="1368714"/>
            <a:ext cx="2214902" cy="669636"/>
          </a:xfrm>
          <a:prstGeom prst="rect">
            <a:avLst/>
          </a:prstGeom>
          <a:noFill/>
          <a:ln w="9525">
            <a:noFill/>
            <a:miter lim="800000"/>
          </a:ln>
        </p:spPr>
        <p:txBody>
          <a:bodyPr anchor="ctr"/>
          <a:lstStyle/>
          <a:p>
            <a:r>
              <a:rPr lang="zh-CN" altLang="en-US" sz="3600" dirty="0" smtClean="0">
                <a:solidFill>
                  <a:schemeClr val="accent3"/>
                </a:solidFill>
                <a:latin typeface="微软雅黑" panose="020B0503020204020204" pitchFamily="34" charset="-122"/>
                <a:ea typeface="微软雅黑" panose="020B0503020204020204" pitchFamily="34" charset="-122"/>
              </a:rPr>
              <a:t>第一部分</a:t>
            </a:r>
            <a:endParaRPr lang="en-US" altLang="zh-CN" sz="3600" dirty="0">
              <a:solidFill>
                <a:schemeClr val="accent3"/>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971684" y="2689652"/>
            <a:ext cx="4572116" cy="415498"/>
          </a:xfrm>
          <a:prstGeom prst="rect">
            <a:avLst/>
          </a:prstGeom>
          <a:noFill/>
        </p:spPr>
        <p:txBody>
          <a:bodyPr wrap="square" rtlCol="0">
            <a:spAutoFit/>
          </a:bodyPr>
          <a:lstStyle/>
          <a:p>
            <a:r>
              <a:rPr lang="en-US" altLang="zh-CN" sz="1050" dirty="0" smtClean="0">
                <a:solidFill>
                  <a:schemeClr val="accent1"/>
                </a:solidFill>
                <a:latin typeface="+mn-ea"/>
              </a:rPr>
              <a:t>bidding knowledge training </a:t>
            </a:r>
            <a:r>
              <a:rPr lang="en-US" altLang="zh-CN" sz="1050" dirty="0">
                <a:solidFill>
                  <a:schemeClr val="accent1"/>
                </a:solidFill>
                <a:latin typeface="+mn-ea"/>
              </a:rPr>
              <a:t>bidding knowledge </a:t>
            </a:r>
            <a:r>
              <a:rPr lang="en-US" altLang="zh-CN" sz="1050" dirty="0" smtClean="0">
                <a:solidFill>
                  <a:schemeClr val="accent1"/>
                </a:solidFill>
                <a:latin typeface="+mn-ea"/>
              </a:rPr>
              <a:t>training knowledge training bidding knowledge </a:t>
            </a:r>
            <a:r>
              <a:rPr lang="en-US" altLang="zh-CN" sz="1050" dirty="0">
                <a:solidFill>
                  <a:schemeClr val="accent1"/>
                </a:solidFill>
                <a:latin typeface="+mn-ea"/>
              </a:rPr>
              <a:t>training bidding </a:t>
            </a:r>
            <a:r>
              <a:rPr lang="en-US" altLang="zh-CN" sz="1050" dirty="0" smtClean="0">
                <a:solidFill>
                  <a:schemeClr val="accent1"/>
                </a:solidFill>
                <a:latin typeface="+mn-ea"/>
              </a:rPr>
              <a:t>knowledge</a:t>
            </a:r>
            <a:endParaRPr lang="zh-CN" altLang="en-US" sz="1050" dirty="0">
              <a:solidFill>
                <a:schemeClr val="accent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1+#ppt_w/2"/>
                                          </p:val>
                                        </p:tav>
                                        <p:tav tm="100000">
                                          <p:val>
                                            <p:strVal val="#ppt_x"/>
                                          </p:val>
                                        </p:tav>
                                      </p:tavLst>
                                    </p:anim>
                                    <p:anim calcmode="lin" valueType="num">
                                      <p:cBhvr additive="base">
                                        <p:cTn id="20" dur="1000" fill="hold"/>
                                        <p:tgtEl>
                                          <p:spTgt spid="10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500" fill="hold"/>
                                        <p:tgtEl>
                                          <p:spTgt spid="103"/>
                                        </p:tgtEl>
                                        <p:attrNameLst>
                                          <p:attrName>ppt_w</p:attrName>
                                        </p:attrNameLst>
                                      </p:cBhvr>
                                      <p:tavLst>
                                        <p:tav tm="0">
                                          <p:val>
                                            <p:fltVal val="0"/>
                                          </p:val>
                                        </p:tav>
                                        <p:tav tm="100000">
                                          <p:val>
                                            <p:strVal val="#ppt_w"/>
                                          </p:val>
                                        </p:tav>
                                      </p:tavLst>
                                    </p:anim>
                                    <p:anim calcmode="lin" valueType="num">
                                      <p:cBhvr>
                                        <p:cTn id="45" dur="500" fill="hold"/>
                                        <p:tgtEl>
                                          <p:spTgt spid="103"/>
                                        </p:tgtEl>
                                        <p:attrNameLst>
                                          <p:attrName>ppt_h</p:attrName>
                                        </p:attrNameLst>
                                      </p:cBhvr>
                                      <p:tavLst>
                                        <p:tav tm="0">
                                          <p:val>
                                            <p:fltVal val="0"/>
                                          </p:val>
                                        </p:tav>
                                        <p:tav tm="100000">
                                          <p:val>
                                            <p:strVal val="#ppt_h"/>
                                          </p:val>
                                        </p:tav>
                                      </p:tavLst>
                                    </p:anim>
                                    <p:animEffect transition="in" filter="fade">
                                      <p:cBhvr>
                                        <p:cTn id="46" dur="500"/>
                                        <p:tgtEl>
                                          <p:spTgt spid="10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500" fill="hold"/>
                                        <p:tgtEl>
                                          <p:spTgt spid="104"/>
                                        </p:tgtEl>
                                        <p:attrNameLst>
                                          <p:attrName>ppt_x</p:attrName>
                                        </p:attrNameLst>
                                      </p:cBhvr>
                                      <p:tavLst>
                                        <p:tav tm="0">
                                          <p:val>
                                            <p:strVal val="#ppt_x"/>
                                          </p:val>
                                        </p:tav>
                                        <p:tav tm="100000">
                                          <p:val>
                                            <p:strVal val="#ppt_x"/>
                                          </p:val>
                                        </p:tav>
                                      </p:tavLst>
                                    </p:anim>
                                    <p:anim calcmode="lin" valueType="num">
                                      <p:cBhvr additive="base">
                                        <p:cTn id="5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4" grpId="0" animBg="1"/>
      <p:bldP spid="3" grpId="0" animBg="1"/>
      <p:bldP spid="32" grpId="0" animBg="1"/>
      <p:bldP spid="131" grpId="0" animBg="1"/>
      <p:bldP spid="105" grpId="0"/>
      <p:bldP spid="103" grpId="0"/>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09600" y="1314331"/>
            <a:ext cx="7464557" cy="1275158"/>
            <a:chOff x="687535" y="1238131"/>
            <a:chExt cx="7464557" cy="1275158"/>
          </a:xfrm>
        </p:grpSpPr>
        <p:sp>
          <p:nvSpPr>
            <p:cNvPr id="11" name="MH_Other_1"/>
            <p:cNvSpPr/>
            <p:nvPr>
              <p:custDataLst>
                <p:tags r:id="rId1"/>
              </p:custDataLst>
            </p:nvPr>
          </p:nvSpPr>
          <p:spPr>
            <a:xfrm rot="21556260">
              <a:off x="687535" y="1846841"/>
              <a:ext cx="1233918" cy="280436"/>
            </a:xfrm>
            <a:prstGeom prst="rect">
              <a:avLst/>
            </a:prstGeom>
            <a:solidFill>
              <a:schemeClr val="bg1">
                <a:lumMod val="85000"/>
              </a:schemeClr>
            </a:solidFill>
            <a:ln w="2540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sp>
          <p:nvSpPr>
            <p:cNvPr id="14" name="MH_Other_2"/>
            <p:cNvSpPr/>
            <p:nvPr>
              <p:custDataLst>
                <p:tags r:id="rId2"/>
              </p:custDataLst>
            </p:nvPr>
          </p:nvSpPr>
          <p:spPr>
            <a:xfrm rot="1355877">
              <a:off x="1817818" y="1277722"/>
              <a:ext cx="1233918" cy="1235567"/>
            </a:xfrm>
            <a:prstGeom prst="ellipse">
              <a:avLst/>
            </a:prstGeom>
            <a:solidFill>
              <a:schemeClr val="accent1"/>
            </a:solidFill>
            <a:ln w="635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sp>
          <p:nvSpPr>
            <p:cNvPr id="16" name="MH_Other_3"/>
            <p:cNvSpPr/>
            <p:nvPr>
              <p:custDataLst>
                <p:tags r:id="rId3"/>
              </p:custDataLst>
            </p:nvPr>
          </p:nvSpPr>
          <p:spPr>
            <a:xfrm rot="21404579">
              <a:off x="1995688" y="1462478"/>
              <a:ext cx="899045" cy="897395"/>
            </a:xfrm>
            <a:prstGeom prst="ellipse">
              <a:avLst/>
            </a:prstGeom>
            <a:solidFill>
              <a:srgbClr val="FFFFFF"/>
            </a:solidFill>
            <a:ln w="25400" cap="flat" cmpd="sng" algn="ctr">
              <a:noFill/>
              <a:prstDash val="solid"/>
            </a:ln>
            <a:effectLst/>
          </p:spPr>
          <p:txBody>
            <a:bodyPr lIns="0" tIns="0" rIns="81000" bIns="0" anchor="ctr"/>
            <a:lstStyle/>
            <a:p>
              <a:pPr>
                <a:defRPr/>
              </a:pPr>
              <a:r>
                <a:rPr lang="en-US" altLang="zh-CN" sz="2700" kern="0" dirty="0">
                  <a:solidFill>
                    <a:schemeClr val="tx1">
                      <a:lumMod val="50000"/>
                      <a:lumOff val="50000"/>
                    </a:schemeClr>
                  </a:solidFill>
                  <a:cs typeface="+mn-ea"/>
                  <a:sym typeface="+mn-lt"/>
                </a:rPr>
                <a:t>A</a:t>
              </a:r>
              <a:endParaRPr lang="en-US" altLang="zh-CN" sz="2700" kern="0" dirty="0">
                <a:solidFill>
                  <a:schemeClr val="tx1">
                    <a:lumMod val="50000"/>
                    <a:lumOff val="50000"/>
                  </a:schemeClr>
                </a:solidFill>
                <a:cs typeface="+mn-ea"/>
                <a:sym typeface="+mn-lt"/>
              </a:endParaRPr>
            </a:p>
          </p:txBody>
        </p:sp>
        <p:sp>
          <p:nvSpPr>
            <p:cNvPr id="21" name="MH_Other_4"/>
            <p:cNvSpPr/>
            <p:nvPr>
              <p:custDataLst>
                <p:tags r:id="rId4"/>
              </p:custDataLst>
            </p:nvPr>
          </p:nvSpPr>
          <p:spPr>
            <a:xfrm rot="21556260">
              <a:off x="2426989" y="1797508"/>
              <a:ext cx="2038064" cy="282085"/>
            </a:xfrm>
            <a:prstGeom prst="rect">
              <a:avLst/>
            </a:prstGeom>
            <a:solidFill>
              <a:schemeClr val="bg1">
                <a:lumMod val="85000"/>
              </a:schemeClr>
            </a:solidFill>
            <a:ln w="2540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sp>
          <p:nvSpPr>
            <p:cNvPr id="22" name="MH_Other_5"/>
            <p:cNvSpPr/>
            <p:nvPr>
              <p:custDataLst>
                <p:tags r:id="rId5"/>
              </p:custDataLst>
            </p:nvPr>
          </p:nvSpPr>
          <p:spPr>
            <a:xfrm rot="1355877">
              <a:off x="4039416" y="1238131"/>
              <a:ext cx="1233918" cy="1235567"/>
            </a:xfrm>
            <a:prstGeom prst="ellipse">
              <a:avLst/>
            </a:prstGeom>
            <a:solidFill>
              <a:schemeClr val="accent2"/>
            </a:solidFill>
            <a:ln w="635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sp>
          <p:nvSpPr>
            <p:cNvPr id="23" name="MH_Other_6"/>
            <p:cNvSpPr/>
            <p:nvPr>
              <p:custDataLst>
                <p:tags r:id="rId6"/>
              </p:custDataLst>
            </p:nvPr>
          </p:nvSpPr>
          <p:spPr>
            <a:xfrm>
              <a:off x="4260466" y="1422889"/>
              <a:ext cx="899045" cy="899044"/>
            </a:xfrm>
            <a:prstGeom prst="ellipse">
              <a:avLst/>
            </a:prstGeom>
            <a:solidFill>
              <a:srgbClr val="FFFFFF"/>
            </a:solidFill>
            <a:ln w="25400" cap="flat" cmpd="sng" algn="ctr">
              <a:noFill/>
              <a:prstDash val="solid"/>
            </a:ln>
            <a:effectLst/>
          </p:spPr>
          <p:txBody>
            <a:bodyPr lIns="0" tIns="0" rIns="81000" bIns="0" anchor="ctr"/>
            <a:lstStyle/>
            <a:p>
              <a:pPr>
                <a:defRPr/>
              </a:pPr>
              <a:r>
                <a:rPr lang="en-US" altLang="zh-CN" sz="2700" kern="0" dirty="0">
                  <a:solidFill>
                    <a:schemeClr val="accent3"/>
                  </a:solidFill>
                  <a:cs typeface="+mn-ea"/>
                  <a:sym typeface="+mn-lt"/>
                </a:rPr>
                <a:t>B</a:t>
              </a:r>
              <a:endParaRPr lang="zh-CN" altLang="en-US" sz="2700" kern="0" dirty="0">
                <a:solidFill>
                  <a:schemeClr val="accent3"/>
                </a:solidFill>
                <a:cs typeface="+mn-ea"/>
                <a:sym typeface="+mn-lt"/>
              </a:endParaRPr>
            </a:p>
          </p:txBody>
        </p:sp>
        <p:sp>
          <p:nvSpPr>
            <p:cNvPr id="24" name="MH_Other_7"/>
            <p:cNvSpPr/>
            <p:nvPr>
              <p:custDataLst>
                <p:tags r:id="rId7"/>
              </p:custDataLst>
            </p:nvPr>
          </p:nvSpPr>
          <p:spPr>
            <a:xfrm rot="21556260">
              <a:off x="4765250" y="1754462"/>
              <a:ext cx="1235568" cy="280436"/>
            </a:xfrm>
            <a:prstGeom prst="rect">
              <a:avLst/>
            </a:prstGeom>
            <a:solidFill>
              <a:schemeClr val="bg1">
                <a:lumMod val="85000"/>
              </a:schemeClr>
            </a:solidFill>
            <a:ln w="2540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sp>
          <p:nvSpPr>
            <p:cNvPr id="25" name="MH_Other_8"/>
            <p:cNvSpPr/>
            <p:nvPr>
              <p:custDataLst>
                <p:tags r:id="rId8"/>
              </p:custDataLst>
            </p:nvPr>
          </p:nvSpPr>
          <p:spPr>
            <a:xfrm rot="1355877">
              <a:off x="5989237" y="1277721"/>
              <a:ext cx="1235567" cy="1233918"/>
            </a:xfrm>
            <a:prstGeom prst="ellipse">
              <a:avLst/>
            </a:prstGeom>
            <a:solidFill>
              <a:schemeClr val="accent1"/>
            </a:solidFill>
            <a:ln w="635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sp>
          <p:nvSpPr>
            <p:cNvPr id="26" name="MH_Other_9"/>
            <p:cNvSpPr/>
            <p:nvPr>
              <p:custDataLst>
                <p:tags r:id="rId9"/>
              </p:custDataLst>
            </p:nvPr>
          </p:nvSpPr>
          <p:spPr>
            <a:xfrm>
              <a:off x="6192340" y="1460828"/>
              <a:ext cx="897395" cy="899045"/>
            </a:xfrm>
            <a:prstGeom prst="ellipse">
              <a:avLst/>
            </a:prstGeom>
            <a:solidFill>
              <a:srgbClr val="FFFFFF"/>
            </a:solidFill>
            <a:ln w="25400" cap="flat" cmpd="sng" algn="ctr">
              <a:noFill/>
              <a:prstDash val="solid"/>
            </a:ln>
            <a:effectLst/>
          </p:spPr>
          <p:txBody>
            <a:bodyPr lIns="0" tIns="0" rIns="81000" bIns="0" anchor="ctr"/>
            <a:lstStyle/>
            <a:p>
              <a:pPr>
                <a:defRPr/>
              </a:pPr>
              <a:r>
                <a:rPr lang="en-US" altLang="zh-CN" sz="2700" kern="0" dirty="0">
                  <a:solidFill>
                    <a:schemeClr val="tx1">
                      <a:lumMod val="50000"/>
                      <a:lumOff val="50000"/>
                    </a:schemeClr>
                  </a:solidFill>
                  <a:cs typeface="+mn-ea"/>
                  <a:sym typeface="+mn-lt"/>
                </a:rPr>
                <a:t>C</a:t>
              </a:r>
              <a:endParaRPr lang="en-US" altLang="zh-CN" sz="2700" kern="0" dirty="0">
                <a:solidFill>
                  <a:schemeClr val="tx1">
                    <a:lumMod val="50000"/>
                    <a:lumOff val="50000"/>
                  </a:schemeClr>
                </a:solidFill>
                <a:cs typeface="+mn-ea"/>
                <a:sym typeface="+mn-lt"/>
              </a:endParaRPr>
            </a:p>
          </p:txBody>
        </p:sp>
        <p:sp>
          <p:nvSpPr>
            <p:cNvPr id="27" name="MH_Other_10"/>
            <p:cNvSpPr/>
            <p:nvPr>
              <p:custDataLst>
                <p:tags r:id="rId10"/>
              </p:custDataLst>
            </p:nvPr>
          </p:nvSpPr>
          <p:spPr>
            <a:xfrm rot="21584426">
              <a:off x="6700423" y="1605995"/>
              <a:ext cx="1451669" cy="580667"/>
            </a:xfrm>
            <a:prstGeom prst="rightArrow">
              <a:avLst/>
            </a:prstGeom>
            <a:solidFill>
              <a:schemeClr val="bg1">
                <a:lumMod val="85000"/>
              </a:schemeClr>
            </a:solidFill>
            <a:ln w="25400" cap="flat" cmpd="sng" algn="ctr">
              <a:noFill/>
              <a:prstDash val="solid"/>
            </a:ln>
            <a:effectLst/>
          </p:spPr>
          <p:txBody>
            <a:bodyPr anchor="ctr"/>
            <a:lstStyle/>
            <a:p>
              <a:pPr algn="ctr">
                <a:defRPr/>
              </a:pPr>
              <a:endParaRPr lang="zh-CN" altLang="en-US" sz="900" kern="0">
                <a:solidFill>
                  <a:sysClr val="window" lastClr="FFFFFF"/>
                </a:solidFill>
                <a:cs typeface="+mn-ea"/>
                <a:sym typeface="+mn-lt"/>
              </a:endParaRPr>
            </a:p>
          </p:txBody>
        </p:sp>
      </p:grpSp>
      <p:grpSp>
        <p:nvGrpSpPr>
          <p:cNvPr id="3" name="组合 2"/>
          <p:cNvGrpSpPr/>
          <p:nvPr/>
        </p:nvGrpSpPr>
        <p:grpSpPr>
          <a:xfrm>
            <a:off x="1369865" y="2851152"/>
            <a:ext cx="1499870" cy="1092198"/>
            <a:chOff x="1447800" y="2770082"/>
            <a:chExt cx="1499870" cy="1092198"/>
          </a:xfrm>
        </p:grpSpPr>
        <p:sp>
          <p:nvSpPr>
            <p:cNvPr id="28" name="Subtitle 2"/>
            <p:cNvSpPr txBox="1"/>
            <p:nvPr/>
          </p:nvSpPr>
          <p:spPr bwMode="auto">
            <a:xfrm>
              <a:off x="1565860" y="2770082"/>
              <a:ext cx="1253540" cy="41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工程和服务</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29" name="文本框 28"/>
            <p:cNvSpPr txBox="1"/>
            <p:nvPr/>
          </p:nvSpPr>
          <p:spPr>
            <a:xfrm>
              <a:off x="1447800" y="3105150"/>
              <a:ext cx="1499870" cy="757130"/>
            </a:xfrm>
            <a:prstGeom prst="rect">
              <a:avLst/>
            </a:prstGeom>
            <a:noFill/>
          </p:spPr>
          <p:txBody>
            <a:bodyPr wrap="square" rtlCol="0" anchor="t">
              <a:spAutoFit/>
            </a:bodyPr>
            <a:lstStyle/>
            <a:p>
              <a:pPr algn="ctr" defTabSz="685800">
                <a:lnSpc>
                  <a:spcPct val="12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指招标人对货物工程</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和服务事先公布采购的条件和要求</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3655865" y="2851152"/>
            <a:ext cx="1499870" cy="1092198"/>
            <a:chOff x="1447800" y="2770082"/>
            <a:chExt cx="1499870" cy="1092198"/>
          </a:xfrm>
        </p:grpSpPr>
        <p:sp>
          <p:nvSpPr>
            <p:cNvPr id="35" name="Subtitle 2"/>
            <p:cNvSpPr txBox="1"/>
            <p:nvPr/>
          </p:nvSpPr>
          <p:spPr bwMode="auto">
            <a:xfrm>
              <a:off x="1565860" y="2770082"/>
              <a:ext cx="1253540" cy="3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组织投标</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36" name="文本框 35"/>
            <p:cNvSpPr txBox="1"/>
            <p:nvPr/>
          </p:nvSpPr>
          <p:spPr>
            <a:xfrm>
              <a:off x="1447800" y="3105150"/>
              <a:ext cx="1499870" cy="757130"/>
            </a:xfrm>
            <a:prstGeom prst="rect">
              <a:avLst/>
            </a:prstGeom>
            <a:noFill/>
          </p:spPr>
          <p:txBody>
            <a:bodyPr wrap="square" rtlCol="0" anchor="t">
              <a:spAutoFit/>
            </a:bodyPr>
            <a:lstStyle/>
            <a:p>
              <a:pPr algn="ctr" defTabSz="685800">
                <a:lnSpc>
                  <a:spcPct val="12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一定的方式邀请不特定或者一定数量的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自然人</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6118395" y="2851152"/>
            <a:ext cx="1499870" cy="1092198"/>
            <a:chOff x="1447800" y="2770082"/>
            <a:chExt cx="1499870" cy="1092198"/>
          </a:xfrm>
        </p:grpSpPr>
        <p:sp>
          <p:nvSpPr>
            <p:cNvPr id="38" name="Subtitle 2"/>
            <p:cNvSpPr txBox="1"/>
            <p:nvPr/>
          </p:nvSpPr>
          <p:spPr bwMode="auto">
            <a:xfrm>
              <a:off x="1565860" y="2770082"/>
              <a:ext cx="1253540" cy="3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中标</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人行为</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39" name="文本框 38"/>
            <p:cNvSpPr txBox="1"/>
            <p:nvPr/>
          </p:nvSpPr>
          <p:spPr>
            <a:xfrm>
              <a:off x="1447800" y="3105150"/>
              <a:ext cx="1499870" cy="757130"/>
            </a:xfrm>
            <a:prstGeom prst="rect">
              <a:avLst/>
            </a:prstGeom>
            <a:noFill/>
          </p:spPr>
          <p:txBody>
            <a:bodyPr wrap="square" rtlCol="0" anchor="t">
              <a:spAutoFit/>
            </a:bodyPr>
            <a:lstStyle/>
            <a:p>
              <a:pPr algn="ctr" defTabSz="685800">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而招标人按照公开规定的程序和条件确定中标人的行为。</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par>
                                <p:cTn id="17" presetID="22" presetClass="entr" presetSubtype="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 name="组合 409"/>
          <p:cNvGrpSpPr/>
          <p:nvPr/>
        </p:nvGrpSpPr>
        <p:grpSpPr>
          <a:xfrm>
            <a:off x="655743" y="1614551"/>
            <a:ext cx="1630334" cy="2454942"/>
            <a:chOff x="515938" y="1892469"/>
            <a:chExt cx="2519464" cy="3793787"/>
          </a:xfrm>
        </p:grpSpPr>
        <p:sp>
          <p:nvSpPr>
            <p:cNvPr id="411" name="任意多边形: 形状 13"/>
            <p:cNvSpPr/>
            <p:nvPr/>
          </p:nvSpPr>
          <p:spPr>
            <a:xfrm>
              <a:off x="515938" y="1892469"/>
              <a:ext cx="2519464" cy="1142561"/>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sp>
          <p:nvSpPr>
            <p:cNvPr id="412" name="矩形: 圆角 1"/>
            <p:cNvSpPr/>
            <p:nvPr/>
          </p:nvSpPr>
          <p:spPr>
            <a:xfrm>
              <a:off x="515938" y="1892469"/>
              <a:ext cx="2519464" cy="37937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grpSp>
          <p:nvGrpSpPr>
            <p:cNvPr id="413" name="组合 412"/>
            <p:cNvGrpSpPr/>
            <p:nvPr/>
          </p:nvGrpSpPr>
          <p:grpSpPr>
            <a:xfrm>
              <a:off x="515938" y="3224167"/>
              <a:ext cx="2491798" cy="2042179"/>
              <a:chOff x="1039343" y="2843628"/>
              <a:chExt cx="2491798" cy="2042179"/>
            </a:xfrm>
          </p:grpSpPr>
          <p:sp>
            <p:nvSpPr>
              <p:cNvPr id="415" name="矩形 414"/>
              <p:cNvSpPr/>
              <p:nvPr/>
            </p:nvSpPr>
            <p:spPr>
              <a:xfrm>
                <a:off x="1039343" y="3244892"/>
                <a:ext cx="2491798" cy="1640915"/>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050" dirty="0">
                    <a:solidFill>
                      <a:schemeClr val="tx1">
                        <a:lumMod val="85000"/>
                        <a:lumOff val="15000"/>
                      </a:schemeClr>
                    </a:solidFill>
                  </a:rPr>
                  <a:t>围标也称为串通招标投标，它是指几个投标人之间相互约定，一致抬高或压低投标报价进行投标</a:t>
                </a:r>
                <a:endParaRPr lang="zh-CN" altLang="en-US" sz="1050" dirty="0">
                  <a:solidFill>
                    <a:schemeClr val="tx1">
                      <a:lumMod val="85000"/>
                      <a:lumOff val="15000"/>
                    </a:schemeClr>
                  </a:solidFill>
                  <a:latin typeface="Arial" panose="020B0604020202020204"/>
                  <a:ea typeface="微软雅黑" panose="020B0503020204020204" pitchFamily="34" charset="-122"/>
                </a:endParaRPr>
              </a:p>
            </p:txBody>
          </p:sp>
          <p:sp>
            <p:nvSpPr>
              <p:cNvPr id="416" name="矩形 415"/>
              <p:cNvSpPr/>
              <p:nvPr/>
            </p:nvSpPr>
            <p:spPr>
              <a:xfrm>
                <a:off x="1338807" y="2843628"/>
                <a:ext cx="1892869" cy="494752"/>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350" b="1" dirty="0">
                    <a:solidFill>
                      <a:schemeClr val="tx1">
                        <a:lumMod val="85000"/>
                        <a:lumOff val="15000"/>
                      </a:schemeClr>
                    </a:solidFill>
                  </a:rPr>
                  <a:t>压低投标报价</a:t>
                </a:r>
                <a:endParaRPr lang="zh-CN" altLang="en-US" sz="1350" b="1" dirty="0">
                  <a:solidFill>
                    <a:schemeClr val="tx1">
                      <a:lumMod val="85000"/>
                      <a:lumOff val="15000"/>
                    </a:schemeClr>
                  </a:solidFill>
                  <a:latin typeface="Arial" panose="020B0604020202020204"/>
                  <a:ea typeface="微软雅黑" panose="020B0503020204020204" pitchFamily="34" charset="-122"/>
                </a:endParaRPr>
              </a:p>
            </p:txBody>
          </p:sp>
        </p:grpSp>
        <p:sp>
          <p:nvSpPr>
            <p:cNvPr id="414" name="椭圆 29"/>
            <p:cNvSpPr/>
            <p:nvPr/>
          </p:nvSpPr>
          <p:spPr>
            <a:xfrm>
              <a:off x="1415747" y="2113554"/>
              <a:ext cx="719846" cy="71984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85000"/>
                    <a:lumOff val="15000"/>
                  </a:schemeClr>
                </a:solidFill>
              </a:endParaRPr>
            </a:p>
          </p:txBody>
        </p:sp>
      </p:grpSp>
      <p:grpSp>
        <p:nvGrpSpPr>
          <p:cNvPr id="417" name="组合 416"/>
          <p:cNvGrpSpPr/>
          <p:nvPr/>
        </p:nvGrpSpPr>
        <p:grpSpPr>
          <a:xfrm>
            <a:off x="2723039" y="1614551"/>
            <a:ext cx="1630334" cy="2454942"/>
            <a:chOff x="3396158" y="1892469"/>
            <a:chExt cx="2519464" cy="3793787"/>
          </a:xfrm>
        </p:grpSpPr>
        <p:sp>
          <p:nvSpPr>
            <p:cNvPr id="418" name="任意多边形: 形状 14"/>
            <p:cNvSpPr/>
            <p:nvPr/>
          </p:nvSpPr>
          <p:spPr>
            <a:xfrm>
              <a:off x="3396158" y="1892469"/>
              <a:ext cx="2519464" cy="1142561"/>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sp>
          <p:nvSpPr>
            <p:cNvPr id="419" name="矩形: 圆角 2"/>
            <p:cNvSpPr/>
            <p:nvPr/>
          </p:nvSpPr>
          <p:spPr>
            <a:xfrm>
              <a:off x="3396158" y="1892469"/>
              <a:ext cx="2519464" cy="379378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grpSp>
          <p:nvGrpSpPr>
            <p:cNvPr id="420" name="组合 419"/>
            <p:cNvGrpSpPr/>
            <p:nvPr/>
          </p:nvGrpSpPr>
          <p:grpSpPr>
            <a:xfrm>
              <a:off x="3396158" y="3224167"/>
              <a:ext cx="2491798" cy="2316062"/>
              <a:chOff x="1039343" y="2843628"/>
              <a:chExt cx="2491798" cy="2316062"/>
            </a:xfrm>
          </p:grpSpPr>
          <p:sp>
            <p:nvSpPr>
              <p:cNvPr id="422" name="矩形 421"/>
              <p:cNvSpPr/>
              <p:nvPr/>
            </p:nvSpPr>
            <p:spPr>
              <a:xfrm>
                <a:off x="1039343" y="3244892"/>
                <a:ext cx="2491798" cy="1914798"/>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050" dirty="0">
                    <a:solidFill>
                      <a:schemeClr val="tx1">
                        <a:lumMod val="85000"/>
                        <a:lumOff val="15000"/>
                      </a:schemeClr>
                    </a:solidFill>
                  </a:rPr>
                  <a:t>通过限制竞争，排挤其他投标人，使某个利益相关者中标，从而谋取利益的手段和行为。围标行为的发起者称为围标人</a:t>
                </a:r>
                <a:endParaRPr lang="zh-CN" altLang="en-US" sz="1050" dirty="0">
                  <a:solidFill>
                    <a:schemeClr val="tx1">
                      <a:lumMod val="85000"/>
                      <a:lumOff val="15000"/>
                    </a:schemeClr>
                  </a:solidFill>
                  <a:latin typeface="Arial" panose="020B0604020202020204"/>
                  <a:ea typeface="微软雅黑" panose="020B0503020204020204" pitchFamily="34" charset="-122"/>
                </a:endParaRPr>
              </a:p>
            </p:txBody>
          </p:sp>
          <p:sp>
            <p:nvSpPr>
              <p:cNvPr id="423" name="矩形 422"/>
              <p:cNvSpPr/>
              <p:nvPr/>
            </p:nvSpPr>
            <p:spPr>
              <a:xfrm>
                <a:off x="1338807" y="2843628"/>
                <a:ext cx="1892869" cy="494752"/>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350" b="1" dirty="0">
                    <a:solidFill>
                      <a:schemeClr val="tx1">
                        <a:lumMod val="85000"/>
                        <a:lumOff val="15000"/>
                      </a:schemeClr>
                    </a:solidFill>
                  </a:rPr>
                  <a:t>限制竞争</a:t>
                </a:r>
                <a:endParaRPr lang="zh-CN" altLang="en-US" sz="1350" b="1" dirty="0">
                  <a:solidFill>
                    <a:schemeClr val="tx1">
                      <a:lumMod val="85000"/>
                      <a:lumOff val="15000"/>
                    </a:schemeClr>
                  </a:solidFill>
                  <a:latin typeface="Arial" panose="020B0604020202020204"/>
                  <a:ea typeface="微软雅黑" panose="020B0503020204020204" pitchFamily="34" charset="-122"/>
                </a:endParaRPr>
              </a:p>
            </p:txBody>
          </p:sp>
        </p:grpSp>
        <p:sp>
          <p:nvSpPr>
            <p:cNvPr id="421" name="椭圆 30"/>
            <p:cNvSpPr/>
            <p:nvPr/>
          </p:nvSpPr>
          <p:spPr>
            <a:xfrm>
              <a:off x="4295967" y="2143066"/>
              <a:ext cx="719846" cy="66082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85000"/>
                    <a:lumOff val="15000"/>
                  </a:schemeClr>
                </a:solidFill>
              </a:endParaRPr>
            </a:p>
          </p:txBody>
        </p:sp>
      </p:grpSp>
      <p:grpSp>
        <p:nvGrpSpPr>
          <p:cNvPr id="424" name="组合 423"/>
          <p:cNvGrpSpPr/>
          <p:nvPr/>
        </p:nvGrpSpPr>
        <p:grpSpPr>
          <a:xfrm>
            <a:off x="4790335" y="1614551"/>
            <a:ext cx="1630334" cy="2454942"/>
            <a:chOff x="6276378" y="1892469"/>
            <a:chExt cx="2519464" cy="3793787"/>
          </a:xfrm>
        </p:grpSpPr>
        <p:sp>
          <p:nvSpPr>
            <p:cNvPr id="425" name="任意多边形: 形状 15"/>
            <p:cNvSpPr/>
            <p:nvPr/>
          </p:nvSpPr>
          <p:spPr>
            <a:xfrm>
              <a:off x="6276378" y="1892469"/>
              <a:ext cx="2519464" cy="1142561"/>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sp>
          <p:nvSpPr>
            <p:cNvPr id="426" name="矩形: 圆角 3"/>
            <p:cNvSpPr/>
            <p:nvPr/>
          </p:nvSpPr>
          <p:spPr>
            <a:xfrm>
              <a:off x="6276378" y="1892469"/>
              <a:ext cx="2519464" cy="37937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grpSp>
          <p:nvGrpSpPr>
            <p:cNvPr id="427" name="组合 426"/>
            <p:cNvGrpSpPr/>
            <p:nvPr/>
          </p:nvGrpSpPr>
          <p:grpSpPr>
            <a:xfrm>
              <a:off x="6290211" y="3224167"/>
              <a:ext cx="2491798" cy="1716771"/>
              <a:chOff x="1039343" y="2843628"/>
              <a:chExt cx="2491798" cy="1716771"/>
            </a:xfrm>
          </p:grpSpPr>
          <p:sp>
            <p:nvSpPr>
              <p:cNvPr id="429" name="矩形 428"/>
              <p:cNvSpPr/>
              <p:nvPr/>
            </p:nvSpPr>
            <p:spPr>
              <a:xfrm>
                <a:off x="1039343" y="3244892"/>
                <a:ext cx="2491798" cy="1315507"/>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050" dirty="0">
                    <a:solidFill>
                      <a:schemeClr val="tx1">
                        <a:lumMod val="85000"/>
                        <a:lumOff val="15000"/>
                      </a:schemeClr>
                    </a:solidFill>
                  </a:rPr>
                  <a:t>通常在整个围标过程中陪标人严格遵守双方合作协议要求以保证围标人能顺利中标</a:t>
                </a:r>
                <a:endParaRPr lang="zh-CN" altLang="en-US" sz="1050" dirty="0">
                  <a:solidFill>
                    <a:schemeClr val="tx1">
                      <a:lumMod val="85000"/>
                      <a:lumOff val="15000"/>
                    </a:schemeClr>
                  </a:solidFill>
                  <a:latin typeface="Arial" panose="020B0604020202020204"/>
                  <a:ea typeface="微软雅黑" panose="020B0503020204020204" pitchFamily="34" charset="-122"/>
                </a:endParaRPr>
              </a:p>
            </p:txBody>
          </p:sp>
          <p:sp>
            <p:nvSpPr>
              <p:cNvPr id="430" name="矩形 429"/>
              <p:cNvSpPr/>
              <p:nvPr/>
            </p:nvSpPr>
            <p:spPr>
              <a:xfrm>
                <a:off x="1338807" y="2843628"/>
                <a:ext cx="1892869" cy="494752"/>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350" b="1" dirty="0">
                    <a:solidFill>
                      <a:schemeClr val="tx1">
                        <a:lumMod val="85000"/>
                        <a:lumOff val="15000"/>
                      </a:schemeClr>
                    </a:solidFill>
                  </a:rPr>
                  <a:t>围标过程</a:t>
                </a:r>
                <a:endParaRPr lang="zh-CN" altLang="en-US" sz="1350" b="1" dirty="0">
                  <a:solidFill>
                    <a:schemeClr val="tx1">
                      <a:lumMod val="85000"/>
                      <a:lumOff val="15000"/>
                    </a:schemeClr>
                  </a:solidFill>
                  <a:latin typeface="Arial" panose="020B0604020202020204"/>
                  <a:ea typeface="微软雅黑" panose="020B0503020204020204" pitchFamily="34" charset="-122"/>
                </a:endParaRPr>
              </a:p>
            </p:txBody>
          </p:sp>
        </p:grpSp>
        <p:sp>
          <p:nvSpPr>
            <p:cNvPr id="428" name="椭圆 31"/>
            <p:cNvSpPr/>
            <p:nvPr/>
          </p:nvSpPr>
          <p:spPr>
            <a:xfrm>
              <a:off x="7176186" y="2113555"/>
              <a:ext cx="719846" cy="71984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85000"/>
                    <a:lumOff val="15000"/>
                  </a:schemeClr>
                </a:solidFill>
              </a:endParaRPr>
            </a:p>
          </p:txBody>
        </p:sp>
      </p:grpSp>
      <p:grpSp>
        <p:nvGrpSpPr>
          <p:cNvPr id="431" name="组合 430"/>
          <p:cNvGrpSpPr/>
          <p:nvPr/>
        </p:nvGrpSpPr>
        <p:grpSpPr>
          <a:xfrm>
            <a:off x="6857632" y="1614551"/>
            <a:ext cx="1630334" cy="2454942"/>
            <a:chOff x="9156599" y="1892469"/>
            <a:chExt cx="2519464" cy="3793787"/>
          </a:xfrm>
        </p:grpSpPr>
        <p:sp>
          <p:nvSpPr>
            <p:cNvPr id="432" name="任意多边形: 形状 16"/>
            <p:cNvSpPr/>
            <p:nvPr/>
          </p:nvSpPr>
          <p:spPr>
            <a:xfrm>
              <a:off x="9156599" y="1892469"/>
              <a:ext cx="2519464" cy="1142561"/>
            </a:xfrm>
            <a:custGeom>
              <a:avLst/>
              <a:gdLst>
                <a:gd name="connsiteX0" fmla="*/ 419919 w 2519464"/>
                <a:gd name="connsiteY0" fmla="*/ 0 h 1142561"/>
                <a:gd name="connsiteX1" fmla="*/ 2099545 w 2519464"/>
                <a:gd name="connsiteY1" fmla="*/ 0 h 1142561"/>
                <a:gd name="connsiteX2" fmla="*/ 2519464 w 2519464"/>
                <a:gd name="connsiteY2" fmla="*/ 419919 h 1142561"/>
                <a:gd name="connsiteX3" fmla="*/ 2519464 w 2519464"/>
                <a:gd name="connsiteY3" fmla="*/ 1142561 h 1142561"/>
                <a:gd name="connsiteX4" fmla="*/ 0 w 2519464"/>
                <a:gd name="connsiteY4" fmla="*/ 1142561 h 1142561"/>
                <a:gd name="connsiteX5" fmla="*/ 0 w 2519464"/>
                <a:gd name="connsiteY5" fmla="*/ 419919 h 1142561"/>
                <a:gd name="connsiteX6" fmla="*/ 419919 w 2519464"/>
                <a:gd name="connsiteY6" fmla="*/ 0 h 114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464" h="1142561">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sp>
          <p:nvSpPr>
            <p:cNvPr id="433" name="矩形: 圆角 4"/>
            <p:cNvSpPr/>
            <p:nvPr/>
          </p:nvSpPr>
          <p:spPr>
            <a:xfrm>
              <a:off x="9156599" y="1892469"/>
              <a:ext cx="2519464" cy="379378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lumMod val="85000"/>
                    <a:lumOff val="15000"/>
                  </a:schemeClr>
                </a:solidFill>
              </a:endParaRPr>
            </a:p>
          </p:txBody>
        </p:sp>
        <p:grpSp>
          <p:nvGrpSpPr>
            <p:cNvPr id="434" name="组合 433"/>
            <p:cNvGrpSpPr/>
            <p:nvPr/>
          </p:nvGrpSpPr>
          <p:grpSpPr>
            <a:xfrm>
              <a:off x="9170432" y="3224167"/>
              <a:ext cx="2491798" cy="1716771"/>
              <a:chOff x="1039343" y="2843628"/>
              <a:chExt cx="2491798" cy="1716771"/>
            </a:xfrm>
          </p:grpSpPr>
          <p:sp>
            <p:nvSpPr>
              <p:cNvPr id="436" name="矩形 435"/>
              <p:cNvSpPr/>
              <p:nvPr/>
            </p:nvSpPr>
            <p:spPr>
              <a:xfrm>
                <a:off x="1039343" y="3244892"/>
                <a:ext cx="2491798" cy="1315507"/>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050" dirty="0">
                    <a:solidFill>
                      <a:schemeClr val="tx1">
                        <a:lumMod val="85000"/>
                        <a:lumOff val="15000"/>
                      </a:schemeClr>
                    </a:solidFill>
                  </a:rPr>
                  <a:t>参与围标行为的投标人称为陪标人。围标成员达成攻守同谋，并对整个围标活动全过程保密。</a:t>
                </a:r>
                <a:endParaRPr lang="zh-CN" altLang="en-US" sz="1050" dirty="0">
                  <a:solidFill>
                    <a:schemeClr val="tx1">
                      <a:lumMod val="85000"/>
                      <a:lumOff val="15000"/>
                    </a:schemeClr>
                  </a:solidFill>
                </a:endParaRPr>
              </a:p>
            </p:txBody>
          </p:sp>
          <p:sp>
            <p:nvSpPr>
              <p:cNvPr id="437" name="矩形 436"/>
              <p:cNvSpPr/>
              <p:nvPr/>
            </p:nvSpPr>
            <p:spPr>
              <a:xfrm>
                <a:off x="1338807" y="2843628"/>
                <a:ext cx="1892869" cy="494752"/>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1350" b="1" dirty="0">
                    <a:solidFill>
                      <a:schemeClr val="tx1">
                        <a:lumMod val="85000"/>
                        <a:lumOff val="15000"/>
                      </a:schemeClr>
                    </a:solidFill>
                  </a:rPr>
                  <a:t>参与围标</a:t>
                </a:r>
                <a:endParaRPr lang="zh-CN" altLang="en-US" sz="1350" b="1" dirty="0">
                  <a:solidFill>
                    <a:schemeClr val="tx1">
                      <a:lumMod val="85000"/>
                      <a:lumOff val="15000"/>
                    </a:schemeClr>
                  </a:solidFill>
                  <a:latin typeface="Arial" panose="020B0604020202020204"/>
                  <a:ea typeface="微软雅黑" panose="020B0503020204020204" pitchFamily="34" charset="-122"/>
                </a:endParaRPr>
              </a:p>
            </p:txBody>
          </p:sp>
        </p:grpSp>
        <p:sp>
          <p:nvSpPr>
            <p:cNvPr id="435" name="椭圆 32"/>
            <p:cNvSpPr/>
            <p:nvPr/>
          </p:nvSpPr>
          <p:spPr>
            <a:xfrm>
              <a:off x="10062411" y="2113554"/>
              <a:ext cx="707837" cy="719846"/>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85000"/>
                    <a:lumOff val="1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1000"/>
                                        <p:tgtEl>
                                          <p:spTgt spid="410"/>
                                        </p:tgtEl>
                                        <p:attrNameLst>
                                          <p:attrName>ppt_y</p:attrName>
                                        </p:attrNameLst>
                                      </p:cBhvr>
                                      <p:tavLst>
                                        <p:tav tm="0">
                                          <p:val>
                                            <p:strVal val="#ppt_y+#ppt_h*1.125000"/>
                                          </p:val>
                                        </p:tav>
                                        <p:tav tm="100000">
                                          <p:val>
                                            <p:strVal val="#ppt_y"/>
                                          </p:val>
                                        </p:tav>
                                      </p:tavLst>
                                    </p:anim>
                                    <p:animEffect transition="in" filter="wipe(up)">
                                      <p:cBhvr>
                                        <p:cTn id="8" dur="1000"/>
                                        <p:tgtEl>
                                          <p:spTgt spid="410"/>
                                        </p:tgtEl>
                                      </p:cBhvr>
                                    </p:animEffect>
                                  </p:childTnLst>
                                </p:cTn>
                              </p:par>
                              <p:par>
                                <p:cTn id="9" presetID="12" presetClass="entr" presetSubtype="4" fill="hold" nodeType="withEffect">
                                  <p:stCondLst>
                                    <p:cond delay="250"/>
                                  </p:stCondLst>
                                  <p:childTnLst>
                                    <p:set>
                                      <p:cBhvr>
                                        <p:cTn id="10" dur="1" fill="hold">
                                          <p:stCondLst>
                                            <p:cond delay="0"/>
                                          </p:stCondLst>
                                        </p:cTn>
                                        <p:tgtEl>
                                          <p:spTgt spid="417"/>
                                        </p:tgtEl>
                                        <p:attrNameLst>
                                          <p:attrName>style.visibility</p:attrName>
                                        </p:attrNameLst>
                                      </p:cBhvr>
                                      <p:to>
                                        <p:strVal val="visible"/>
                                      </p:to>
                                    </p:set>
                                    <p:anim calcmode="lin" valueType="num">
                                      <p:cBhvr additive="base">
                                        <p:cTn id="11" dur="1000"/>
                                        <p:tgtEl>
                                          <p:spTgt spid="417"/>
                                        </p:tgtEl>
                                        <p:attrNameLst>
                                          <p:attrName>ppt_y</p:attrName>
                                        </p:attrNameLst>
                                      </p:cBhvr>
                                      <p:tavLst>
                                        <p:tav tm="0">
                                          <p:val>
                                            <p:strVal val="#ppt_y+#ppt_h*1.125000"/>
                                          </p:val>
                                        </p:tav>
                                        <p:tav tm="100000">
                                          <p:val>
                                            <p:strVal val="#ppt_y"/>
                                          </p:val>
                                        </p:tav>
                                      </p:tavLst>
                                    </p:anim>
                                    <p:animEffect transition="in" filter="wipe(up)">
                                      <p:cBhvr>
                                        <p:cTn id="12" dur="1000"/>
                                        <p:tgtEl>
                                          <p:spTgt spid="417"/>
                                        </p:tgtEl>
                                      </p:cBhvr>
                                    </p:animEffect>
                                  </p:childTnLst>
                                </p:cTn>
                              </p:par>
                              <p:par>
                                <p:cTn id="13" presetID="12" presetClass="entr" presetSubtype="4" fill="hold" nodeType="withEffect">
                                  <p:stCondLst>
                                    <p:cond delay="500"/>
                                  </p:stCondLst>
                                  <p:childTnLst>
                                    <p:set>
                                      <p:cBhvr>
                                        <p:cTn id="14" dur="1" fill="hold">
                                          <p:stCondLst>
                                            <p:cond delay="0"/>
                                          </p:stCondLst>
                                        </p:cTn>
                                        <p:tgtEl>
                                          <p:spTgt spid="424"/>
                                        </p:tgtEl>
                                        <p:attrNameLst>
                                          <p:attrName>style.visibility</p:attrName>
                                        </p:attrNameLst>
                                      </p:cBhvr>
                                      <p:to>
                                        <p:strVal val="visible"/>
                                      </p:to>
                                    </p:set>
                                    <p:anim calcmode="lin" valueType="num">
                                      <p:cBhvr additive="base">
                                        <p:cTn id="15" dur="1000"/>
                                        <p:tgtEl>
                                          <p:spTgt spid="424"/>
                                        </p:tgtEl>
                                        <p:attrNameLst>
                                          <p:attrName>ppt_y</p:attrName>
                                        </p:attrNameLst>
                                      </p:cBhvr>
                                      <p:tavLst>
                                        <p:tav tm="0">
                                          <p:val>
                                            <p:strVal val="#ppt_y+#ppt_h*1.125000"/>
                                          </p:val>
                                        </p:tav>
                                        <p:tav tm="100000">
                                          <p:val>
                                            <p:strVal val="#ppt_y"/>
                                          </p:val>
                                        </p:tav>
                                      </p:tavLst>
                                    </p:anim>
                                    <p:animEffect transition="in" filter="wipe(up)">
                                      <p:cBhvr>
                                        <p:cTn id="16" dur="1000"/>
                                        <p:tgtEl>
                                          <p:spTgt spid="424"/>
                                        </p:tgtEl>
                                      </p:cBhvr>
                                    </p:animEffect>
                                  </p:childTnLst>
                                </p:cTn>
                              </p:par>
                              <p:par>
                                <p:cTn id="17" presetID="12" presetClass="entr" presetSubtype="4" fill="hold" nodeType="withEffect">
                                  <p:stCondLst>
                                    <p:cond delay="750"/>
                                  </p:stCondLst>
                                  <p:childTnLst>
                                    <p:set>
                                      <p:cBhvr>
                                        <p:cTn id="18" dur="1" fill="hold">
                                          <p:stCondLst>
                                            <p:cond delay="0"/>
                                          </p:stCondLst>
                                        </p:cTn>
                                        <p:tgtEl>
                                          <p:spTgt spid="431"/>
                                        </p:tgtEl>
                                        <p:attrNameLst>
                                          <p:attrName>style.visibility</p:attrName>
                                        </p:attrNameLst>
                                      </p:cBhvr>
                                      <p:to>
                                        <p:strVal val="visible"/>
                                      </p:to>
                                    </p:set>
                                    <p:anim calcmode="lin" valueType="num">
                                      <p:cBhvr additive="base">
                                        <p:cTn id="19" dur="1000"/>
                                        <p:tgtEl>
                                          <p:spTgt spid="431"/>
                                        </p:tgtEl>
                                        <p:attrNameLst>
                                          <p:attrName>ppt_y</p:attrName>
                                        </p:attrNameLst>
                                      </p:cBhvr>
                                      <p:tavLst>
                                        <p:tav tm="0">
                                          <p:val>
                                            <p:strVal val="#ppt_y+#ppt_h*1.125000"/>
                                          </p:val>
                                        </p:tav>
                                        <p:tav tm="100000">
                                          <p:val>
                                            <p:strVal val="#ppt_y"/>
                                          </p:val>
                                        </p:tav>
                                      </p:tavLst>
                                    </p:anim>
                                    <p:animEffect transition="in" filter="wipe(up)">
                                      <p:cBhvr>
                                        <p:cTn id="20"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33477" y="1253504"/>
            <a:ext cx="2129526" cy="1497254"/>
            <a:chOff x="1511302" y="1671338"/>
            <a:chExt cx="2839368" cy="1996339"/>
          </a:xfrm>
        </p:grpSpPr>
        <p:sp>
          <p:nvSpPr>
            <p:cNvPr id="25" name="MH_SubTitle_1"/>
            <p:cNvSpPr/>
            <p:nvPr>
              <p:custDataLst>
                <p:tags r:id="rId1"/>
              </p:custDataLst>
            </p:nvPr>
          </p:nvSpPr>
          <p:spPr bwMode="auto">
            <a:xfrm>
              <a:off x="1511302"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sz="1350" dirty="0">
                <a:solidFill>
                  <a:schemeClr val="accent1">
                    <a:lumMod val="75000"/>
                  </a:schemeClr>
                </a:solidFill>
              </a:endParaRPr>
            </a:p>
          </p:txBody>
        </p:sp>
        <p:sp>
          <p:nvSpPr>
            <p:cNvPr id="26" name="MH_Other_1"/>
            <p:cNvSpPr/>
            <p:nvPr>
              <p:custDataLst>
                <p:tags r:id="rId2"/>
              </p:custDataLst>
            </p:nvPr>
          </p:nvSpPr>
          <p:spPr>
            <a:xfrm>
              <a:off x="3488126" y="1671338"/>
              <a:ext cx="62641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ctr">
              <a:normAutofit/>
            </a:bodyPr>
            <a:lstStyle/>
            <a:p>
              <a:pPr algn="ctr">
                <a:defRPr/>
              </a:pPr>
              <a:r>
                <a:rPr lang="en-US" altLang="zh-CN" sz="1500">
                  <a:solidFill>
                    <a:srgbClr val="FFFFFF"/>
                  </a:solidFill>
                </a:rPr>
                <a:t>01</a:t>
              </a:r>
              <a:endParaRPr lang="zh-CN" altLang="en-US" sz="1500">
                <a:solidFill>
                  <a:srgbClr val="FFFFFF"/>
                </a:solidFill>
              </a:endParaRPr>
            </a:p>
          </p:txBody>
        </p:sp>
        <p:sp>
          <p:nvSpPr>
            <p:cNvPr id="27" name="矩形 26"/>
            <p:cNvSpPr/>
            <p:nvPr/>
          </p:nvSpPr>
          <p:spPr>
            <a:xfrm>
              <a:off x="1694243" y="2385801"/>
              <a:ext cx="2420303" cy="7140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rPr>
                <a:t>招标投标活动时买卖双方的一种经济联系</a:t>
              </a: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grpSp>
        <p:nvGrpSpPr>
          <p:cNvPr id="31" name="组合 30"/>
          <p:cNvGrpSpPr/>
          <p:nvPr/>
        </p:nvGrpSpPr>
        <p:grpSpPr>
          <a:xfrm>
            <a:off x="1133477" y="2977615"/>
            <a:ext cx="2129526" cy="1495790"/>
            <a:chOff x="1511302" y="3970153"/>
            <a:chExt cx="2839368" cy="1994387"/>
          </a:xfrm>
        </p:grpSpPr>
        <p:sp>
          <p:nvSpPr>
            <p:cNvPr id="32" name="MH_SubTitle_4"/>
            <p:cNvSpPr/>
            <p:nvPr>
              <p:custDataLst>
                <p:tags r:id="rId3"/>
              </p:custDataLst>
            </p:nvPr>
          </p:nvSpPr>
          <p:spPr bwMode="auto">
            <a:xfrm>
              <a:off x="1511302"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sz="1350" dirty="0">
                <a:solidFill>
                  <a:schemeClr val="accent1">
                    <a:lumMod val="75000"/>
                  </a:schemeClr>
                </a:solidFill>
              </a:endParaRPr>
            </a:p>
          </p:txBody>
        </p:sp>
        <p:sp>
          <p:nvSpPr>
            <p:cNvPr id="33" name="MH_Other_4"/>
            <p:cNvSpPr/>
            <p:nvPr>
              <p:custDataLst>
                <p:tags r:id="rId4"/>
              </p:custDataLst>
            </p:nvPr>
          </p:nvSpPr>
          <p:spPr>
            <a:xfrm>
              <a:off x="3488126" y="3970153"/>
              <a:ext cx="626418" cy="563970"/>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ctr">
              <a:normAutofit/>
            </a:bodyPr>
            <a:lstStyle/>
            <a:p>
              <a:pPr algn="ctr">
                <a:defRPr/>
              </a:pPr>
              <a:r>
                <a:rPr lang="en-US" altLang="zh-CN" sz="1500">
                  <a:solidFill>
                    <a:srgbClr val="FFFFFF"/>
                  </a:solidFill>
                </a:rPr>
                <a:t>04</a:t>
              </a:r>
              <a:endParaRPr lang="zh-CN" altLang="en-US" sz="1500">
                <a:solidFill>
                  <a:srgbClr val="FFFFFF"/>
                </a:solidFill>
              </a:endParaRPr>
            </a:p>
          </p:txBody>
        </p:sp>
        <p:sp>
          <p:nvSpPr>
            <p:cNvPr id="34" name="矩形 33"/>
            <p:cNvSpPr/>
            <p:nvPr/>
          </p:nvSpPr>
          <p:spPr>
            <a:xfrm>
              <a:off x="1694243" y="4712330"/>
              <a:ext cx="2420303" cy="100950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smtClean="0">
                  <a:solidFill>
                    <a:schemeClr val="tx1">
                      <a:lumMod val="85000"/>
                      <a:lumOff val="15000"/>
                    </a:schemeClr>
                  </a:solidFill>
                  <a:latin typeface="迷你简准圆" panose="03000509000000000000" pitchFamily="65" charset="-122"/>
                  <a:ea typeface="迷你简准圆" panose="03000509000000000000" pitchFamily="65" charset="-122"/>
                </a:rPr>
                <a:t>使用</a:t>
              </a:r>
              <a:r>
                <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rPr>
                <a:t>国际组织或者外国政府贷款、援助资金的项目。 </a:t>
              </a: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grpSp>
        <p:nvGrpSpPr>
          <p:cNvPr id="35" name="组合 34"/>
          <p:cNvGrpSpPr/>
          <p:nvPr/>
        </p:nvGrpSpPr>
        <p:grpSpPr>
          <a:xfrm>
            <a:off x="3510350" y="1253504"/>
            <a:ext cx="2129526" cy="1505343"/>
            <a:chOff x="4680467" y="1671338"/>
            <a:chExt cx="2839368" cy="2007125"/>
          </a:xfrm>
        </p:grpSpPr>
        <p:sp>
          <p:nvSpPr>
            <p:cNvPr id="36" name="MH_SubTitle_2"/>
            <p:cNvSpPr/>
            <p:nvPr>
              <p:custDataLst>
                <p:tags r:id="rId5"/>
              </p:custDataLst>
            </p:nvPr>
          </p:nvSpPr>
          <p:spPr bwMode="auto">
            <a:xfrm>
              <a:off x="4680467"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sz="1350" dirty="0">
                <a:solidFill>
                  <a:schemeClr val="accent1">
                    <a:lumMod val="75000"/>
                  </a:schemeClr>
                </a:solidFill>
              </a:endParaRPr>
            </a:p>
          </p:txBody>
        </p:sp>
        <p:sp>
          <p:nvSpPr>
            <p:cNvPr id="37" name="MH_Other_2"/>
            <p:cNvSpPr/>
            <p:nvPr>
              <p:custDataLst>
                <p:tags r:id="rId6"/>
              </p:custDataLst>
            </p:nvPr>
          </p:nvSpPr>
          <p:spPr>
            <a:xfrm>
              <a:off x="6657291" y="1671338"/>
              <a:ext cx="626418" cy="565922"/>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ctr">
              <a:normAutofit/>
            </a:bodyPr>
            <a:lstStyle/>
            <a:p>
              <a:pPr algn="ctr">
                <a:defRPr/>
              </a:pPr>
              <a:r>
                <a:rPr lang="en-US" altLang="zh-CN" sz="1500">
                  <a:solidFill>
                    <a:srgbClr val="FFFFFF"/>
                  </a:solidFill>
                </a:rPr>
                <a:t>02</a:t>
              </a:r>
              <a:endParaRPr lang="zh-CN" altLang="en-US" sz="1500">
                <a:solidFill>
                  <a:srgbClr val="FFFFFF"/>
                </a:solidFill>
              </a:endParaRPr>
            </a:p>
          </p:txBody>
        </p:sp>
        <p:sp>
          <p:nvSpPr>
            <p:cNvPr id="38" name="矩形 37"/>
            <p:cNvSpPr/>
            <p:nvPr/>
          </p:nvSpPr>
          <p:spPr>
            <a:xfrm>
              <a:off x="4863407" y="2385801"/>
              <a:ext cx="2420303" cy="12926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smtClean="0">
                  <a:solidFill>
                    <a:schemeClr val="tx1">
                      <a:lumMod val="85000"/>
                      <a:lumOff val="15000"/>
                    </a:schemeClr>
                  </a:solidFill>
                  <a:latin typeface="迷你简准圆" panose="03000509000000000000" pitchFamily="65" charset="-122"/>
                  <a:ea typeface="迷你简准圆" panose="03000509000000000000" pitchFamily="65" charset="-122"/>
                </a:rPr>
                <a:t>大型</a:t>
              </a:r>
              <a:r>
                <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rPr>
                <a:t>基础设施、公用事业等关系社会公共利益、公众安全的</a:t>
              </a:r>
              <a:r>
                <a:rPr lang="zh-CN" altLang="en-US" sz="1200" dirty="0" smtClean="0">
                  <a:solidFill>
                    <a:schemeClr val="tx1">
                      <a:lumMod val="85000"/>
                      <a:lumOff val="15000"/>
                    </a:schemeClr>
                  </a:solidFill>
                  <a:latin typeface="迷你简准圆" panose="03000509000000000000" pitchFamily="65" charset="-122"/>
                  <a:ea typeface="迷你简准圆" panose="03000509000000000000" pitchFamily="65" charset="-122"/>
                </a:rPr>
                <a:t>项目</a:t>
              </a: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a:p>
              <a:pPr algn="just">
                <a:lnSpc>
                  <a:spcPct val="120000"/>
                </a:lnSpc>
              </a:pP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grpSp>
        <p:nvGrpSpPr>
          <p:cNvPr id="39" name="组合 38"/>
          <p:cNvGrpSpPr/>
          <p:nvPr/>
        </p:nvGrpSpPr>
        <p:grpSpPr>
          <a:xfrm>
            <a:off x="3510350" y="2977615"/>
            <a:ext cx="2129526" cy="1495790"/>
            <a:chOff x="4680467" y="3970153"/>
            <a:chExt cx="2839368" cy="1994387"/>
          </a:xfrm>
        </p:grpSpPr>
        <p:sp>
          <p:nvSpPr>
            <p:cNvPr id="40" name="MH_SubTitle_5"/>
            <p:cNvSpPr/>
            <p:nvPr>
              <p:custDataLst>
                <p:tags r:id="rId7"/>
              </p:custDataLst>
            </p:nvPr>
          </p:nvSpPr>
          <p:spPr bwMode="auto">
            <a:xfrm>
              <a:off x="4680467"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sz="1350" dirty="0">
                <a:solidFill>
                  <a:schemeClr val="accent1">
                    <a:lumMod val="75000"/>
                  </a:schemeClr>
                </a:solidFill>
              </a:endParaRPr>
            </a:p>
          </p:txBody>
        </p:sp>
        <p:sp>
          <p:nvSpPr>
            <p:cNvPr id="41" name="MH_Other_5"/>
            <p:cNvSpPr/>
            <p:nvPr>
              <p:custDataLst>
                <p:tags r:id="rId8"/>
              </p:custDataLst>
            </p:nvPr>
          </p:nvSpPr>
          <p:spPr>
            <a:xfrm>
              <a:off x="6657291" y="3970153"/>
              <a:ext cx="626418" cy="563970"/>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ctr">
              <a:normAutofit/>
            </a:bodyPr>
            <a:lstStyle/>
            <a:p>
              <a:pPr algn="ctr">
                <a:defRPr/>
              </a:pPr>
              <a:r>
                <a:rPr lang="en-US" altLang="zh-CN" sz="1500">
                  <a:solidFill>
                    <a:srgbClr val="FFFFFF"/>
                  </a:solidFill>
                </a:rPr>
                <a:t>05</a:t>
              </a:r>
              <a:endParaRPr lang="zh-CN" altLang="en-US" sz="1500">
                <a:solidFill>
                  <a:srgbClr val="FFFFFF"/>
                </a:solidFill>
              </a:endParaRPr>
            </a:p>
          </p:txBody>
        </p:sp>
        <p:sp>
          <p:nvSpPr>
            <p:cNvPr id="42" name="矩形 41"/>
            <p:cNvSpPr/>
            <p:nvPr/>
          </p:nvSpPr>
          <p:spPr>
            <a:xfrm>
              <a:off x="4863407" y="4712330"/>
              <a:ext cx="2420303" cy="100950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rPr>
                <a:t>他们的这种联系必须以法律保障为基础，承发包双方签订的合同</a:t>
              </a: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grpSp>
        <p:nvGrpSpPr>
          <p:cNvPr id="43" name="组合 42"/>
          <p:cNvGrpSpPr/>
          <p:nvPr/>
        </p:nvGrpSpPr>
        <p:grpSpPr>
          <a:xfrm>
            <a:off x="5887225" y="1253504"/>
            <a:ext cx="2128063" cy="1497254"/>
            <a:chOff x="7849633" y="1671338"/>
            <a:chExt cx="2837417" cy="1996339"/>
          </a:xfrm>
        </p:grpSpPr>
        <p:sp>
          <p:nvSpPr>
            <p:cNvPr id="44" name="MH_SubTitle_3"/>
            <p:cNvSpPr/>
            <p:nvPr>
              <p:custDataLst>
                <p:tags r:id="rId9"/>
              </p:custDataLst>
            </p:nvPr>
          </p:nvSpPr>
          <p:spPr bwMode="auto">
            <a:xfrm>
              <a:off x="7849633" y="1854775"/>
              <a:ext cx="2837417"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sz="1350" dirty="0">
                <a:solidFill>
                  <a:schemeClr val="accent1">
                    <a:lumMod val="75000"/>
                  </a:schemeClr>
                </a:solidFill>
              </a:endParaRPr>
            </a:p>
          </p:txBody>
        </p:sp>
        <p:sp>
          <p:nvSpPr>
            <p:cNvPr id="45" name="MH_Other_3"/>
            <p:cNvSpPr/>
            <p:nvPr>
              <p:custDataLst>
                <p:tags r:id="rId10"/>
              </p:custDataLst>
            </p:nvPr>
          </p:nvSpPr>
          <p:spPr>
            <a:xfrm>
              <a:off x="9826456" y="1671338"/>
              <a:ext cx="626418" cy="565922"/>
            </a:xfrm>
            <a:custGeom>
              <a:avLst/>
              <a:gdLst>
                <a:gd name="connsiteX0" fmla="*/ 28344 w 509451"/>
                <a:gd name="connsiteY0" fmla="*/ 0 h 459661"/>
                <a:gd name="connsiteX1" fmla="*/ 481108 w 509451"/>
                <a:gd name="connsiteY1" fmla="*/ 0 h 459661"/>
                <a:gd name="connsiteX2" fmla="*/ 509451 w 509451"/>
                <a:gd name="connsiteY2" fmla="*/ 28344 h 459661"/>
                <a:gd name="connsiteX3" fmla="*/ 509451 w 509451"/>
                <a:gd name="connsiteY3" fmla="*/ 332765 h 459661"/>
                <a:gd name="connsiteX4" fmla="*/ 481108 w 509451"/>
                <a:gd name="connsiteY4" fmla="*/ 361109 h 459661"/>
                <a:gd name="connsiteX5" fmla="*/ 313285 w 509451"/>
                <a:gd name="connsiteY5" fmla="*/ 361109 h 459661"/>
                <a:gd name="connsiteX6" fmla="*/ 256124 w 509451"/>
                <a:gd name="connsiteY6" fmla="*/ 459661 h 459661"/>
                <a:gd name="connsiteX7" fmla="*/ 198965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ctr">
              <a:normAutofit/>
            </a:bodyPr>
            <a:lstStyle/>
            <a:p>
              <a:pPr algn="ctr">
                <a:defRPr/>
              </a:pPr>
              <a:r>
                <a:rPr lang="en-US" altLang="zh-CN" sz="1500">
                  <a:solidFill>
                    <a:srgbClr val="FFFFFF"/>
                  </a:solidFill>
                </a:rPr>
                <a:t>03</a:t>
              </a:r>
              <a:endParaRPr lang="zh-CN" altLang="en-US" sz="1500">
                <a:solidFill>
                  <a:srgbClr val="FFFFFF"/>
                </a:solidFill>
              </a:endParaRPr>
            </a:p>
          </p:txBody>
        </p:sp>
        <p:sp>
          <p:nvSpPr>
            <p:cNvPr id="46" name="矩形 45"/>
            <p:cNvSpPr/>
            <p:nvPr/>
          </p:nvSpPr>
          <p:spPr>
            <a:xfrm>
              <a:off x="8050382" y="2385801"/>
              <a:ext cx="2420302" cy="100950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smtClean="0">
                  <a:solidFill>
                    <a:schemeClr val="tx1">
                      <a:lumMod val="85000"/>
                      <a:lumOff val="15000"/>
                    </a:schemeClr>
                  </a:solidFill>
                  <a:latin typeface="迷你简准圆" panose="03000509000000000000" pitchFamily="65" charset="-122"/>
                  <a:ea typeface="迷你简准圆" panose="03000509000000000000" pitchFamily="65" charset="-122"/>
                </a:rPr>
                <a:t>全部</a:t>
              </a:r>
              <a:r>
                <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rPr>
                <a:t>或者部分使用国有资金投资或者国家融资的项目；</a:t>
              </a: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grpSp>
        <p:nvGrpSpPr>
          <p:cNvPr id="47" name="组合 46"/>
          <p:cNvGrpSpPr/>
          <p:nvPr/>
        </p:nvGrpSpPr>
        <p:grpSpPr>
          <a:xfrm>
            <a:off x="5887225" y="2977615"/>
            <a:ext cx="2128063" cy="1495790"/>
            <a:chOff x="7849633" y="3970153"/>
            <a:chExt cx="2837417" cy="1994387"/>
          </a:xfrm>
        </p:grpSpPr>
        <p:sp>
          <p:nvSpPr>
            <p:cNvPr id="48" name="MH_SubTitle_6"/>
            <p:cNvSpPr/>
            <p:nvPr>
              <p:custDataLst>
                <p:tags r:id="rId11"/>
              </p:custDataLst>
            </p:nvPr>
          </p:nvSpPr>
          <p:spPr bwMode="auto">
            <a:xfrm>
              <a:off x="7849633" y="4151637"/>
              <a:ext cx="2837417"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sz="1350" dirty="0">
                <a:solidFill>
                  <a:schemeClr val="accent1">
                    <a:lumMod val="75000"/>
                  </a:schemeClr>
                </a:solidFill>
              </a:endParaRPr>
            </a:p>
          </p:txBody>
        </p:sp>
        <p:sp>
          <p:nvSpPr>
            <p:cNvPr id="49" name="MH_Other_6"/>
            <p:cNvSpPr/>
            <p:nvPr>
              <p:custDataLst>
                <p:tags r:id="rId12"/>
              </p:custDataLst>
            </p:nvPr>
          </p:nvSpPr>
          <p:spPr>
            <a:xfrm>
              <a:off x="9826456" y="3970153"/>
              <a:ext cx="626418" cy="563970"/>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ctr">
              <a:normAutofit/>
            </a:bodyPr>
            <a:lstStyle/>
            <a:p>
              <a:pPr algn="ctr">
                <a:defRPr/>
              </a:pPr>
              <a:r>
                <a:rPr lang="en-US" altLang="zh-CN" sz="1500">
                  <a:solidFill>
                    <a:srgbClr val="FFFFFF"/>
                  </a:solidFill>
                </a:rPr>
                <a:t>06</a:t>
              </a:r>
              <a:endParaRPr lang="zh-CN" altLang="en-US" sz="1500">
                <a:solidFill>
                  <a:srgbClr val="FFFFFF"/>
                </a:solidFill>
              </a:endParaRPr>
            </a:p>
          </p:txBody>
        </p:sp>
        <p:sp>
          <p:nvSpPr>
            <p:cNvPr id="50" name="矩形 49"/>
            <p:cNvSpPr/>
            <p:nvPr/>
          </p:nvSpPr>
          <p:spPr>
            <a:xfrm>
              <a:off x="8050382" y="4712330"/>
              <a:ext cx="2420302" cy="70138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rPr>
                <a:t>协议以及正式业务书信等，均具有法律效力。</a:t>
              </a:r>
              <a:endParaRPr lang="zh-CN" altLang="en-US" sz="12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90"/>
                                          </p:val>
                                        </p:tav>
                                        <p:tav tm="100000">
                                          <p:val>
                                            <p:fltVal val="0"/>
                                          </p:val>
                                        </p:tav>
                                      </p:tavLst>
                                    </p:anim>
                                    <p:animEffect transition="in" filter="fade">
                                      <p:cBhvr>
                                        <p:cTn id="10" dur="500"/>
                                        <p:tgtEl>
                                          <p:spTgt spid="19"/>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 calcmode="lin" valueType="num">
                                      <p:cBhvr>
                                        <p:cTn id="16" dur="500" fill="hold"/>
                                        <p:tgtEl>
                                          <p:spTgt spid="35"/>
                                        </p:tgtEl>
                                        <p:attrNameLst>
                                          <p:attrName>style.rotation</p:attrName>
                                        </p:attrNameLst>
                                      </p:cBhvr>
                                      <p:tavLst>
                                        <p:tav tm="0">
                                          <p:val>
                                            <p:fltVal val="90"/>
                                          </p:val>
                                        </p:tav>
                                        <p:tav tm="100000">
                                          <p:val>
                                            <p:fltVal val="0"/>
                                          </p:val>
                                        </p:tav>
                                      </p:tavLst>
                                    </p:anim>
                                    <p:animEffect transition="in" filter="fade">
                                      <p:cBhvr>
                                        <p:cTn id="17" dur="500"/>
                                        <p:tgtEl>
                                          <p:spTgt spid="35"/>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 calcmode="lin" valueType="num">
                                      <p:cBhvr>
                                        <p:cTn id="23" dur="500" fill="hold"/>
                                        <p:tgtEl>
                                          <p:spTgt spid="43"/>
                                        </p:tgtEl>
                                        <p:attrNameLst>
                                          <p:attrName>style.rotation</p:attrName>
                                        </p:attrNameLst>
                                      </p:cBhvr>
                                      <p:tavLst>
                                        <p:tav tm="0">
                                          <p:val>
                                            <p:fltVal val="90"/>
                                          </p:val>
                                        </p:tav>
                                        <p:tav tm="100000">
                                          <p:val>
                                            <p:fltVal val="0"/>
                                          </p:val>
                                        </p:tav>
                                      </p:tavLst>
                                    </p:anim>
                                    <p:animEffect transition="in" filter="fade">
                                      <p:cBhvr>
                                        <p:cTn id="24" dur="500"/>
                                        <p:tgtEl>
                                          <p:spTgt spid="43"/>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 calcmode="lin" valueType="num">
                                      <p:cBhvr>
                                        <p:cTn id="30" dur="500" fill="hold"/>
                                        <p:tgtEl>
                                          <p:spTgt spid="31"/>
                                        </p:tgtEl>
                                        <p:attrNameLst>
                                          <p:attrName>style.rotation</p:attrName>
                                        </p:attrNameLst>
                                      </p:cBhvr>
                                      <p:tavLst>
                                        <p:tav tm="0">
                                          <p:val>
                                            <p:fltVal val="90"/>
                                          </p:val>
                                        </p:tav>
                                        <p:tav tm="100000">
                                          <p:val>
                                            <p:fltVal val="0"/>
                                          </p:val>
                                        </p:tav>
                                      </p:tavLst>
                                    </p:anim>
                                    <p:animEffect transition="in" filter="fade">
                                      <p:cBhvr>
                                        <p:cTn id="31" dur="500"/>
                                        <p:tgtEl>
                                          <p:spTgt spid="31"/>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 calcmode="lin" valueType="num">
                                      <p:cBhvr>
                                        <p:cTn id="37" dur="500" fill="hold"/>
                                        <p:tgtEl>
                                          <p:spTgt spid="39"/>
                                        </p:tgtEl>
                                        <p:attrNameLst>
                                          <p:attrName>style.rotation</p:attrName>
                                        </p:attrNameLst>
                                      </p:cBhvr>
                                      <p:tavLst>
                                        <p:tav tm="0">
                                          <p:val>
                                            <p:fltVal val="90"/>
                                          </p:val>
                                        </p:tav>
                                        <p:tav tm="100000">
                                          <p:val>
                                            <p:fltVal val="0"/>
                                          </p:val>
                                        </p:tav>
                                      </p:tavLst>
                                    </p:anim>
                                    <p:animEffect transition="in" filter="fade">
                                      <p:cBhvr>
                                        <p:cTn id="38" dur="500"/>
                                        <p:tgtEl>
                                          <p:spTgt spid="39"/>
                                        </p:tgtEl>
                                      </p:cBhvr>
                                    </p:animEffect>
                                  </p:childTnLst>
                                </p:cTn>
                              </p:par>
                            </p:childTnLst>
                          </p:cTn>
                        </p:par>
                        <p:par>
                          <p:cTn id="39" fill="hold">
                            <p:stCondLst>
                              <p:cond delay="2500"/>
                            </p:stCondLst>
                            <p:childTnLst>
                              <p:par>
                                <p:cTn id="40" presetID="31"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 calcmode="lin" valueType="num">
                                      <p:cBhvr>
                                        <p:cTn id="44" dur="500" fill="hold"/>
                                        <p:tgtEl>
                                          <p:spTgt spid="47"/>
                                        </p:tgtEl>
                                        <p:attrNameLst>
                                          <p:attrName>style.rotation</p:attrName>
                                        </p:attrNameLst>
                                      </p:cBhvr>
                                      <p:tavLst>
                                        <p:tav tm="0">
                                          <p:val>
                                            <p:fltVal val="90"/>
                                          </p:val>
                                        </p:tav>
                                        <p:tav tm="100000">
                                          <p:val>
                                            <p:fltVal val="0"/>
                                          </p:val>
                                        </p:tav>
                                      </p:tavLst>
                                    </p:anim>
                                    <p:animEffect transition="in" filter="fade">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rot="16200000" flipH="1">
            <a:off x="7967450" y="3968776"/>
            <a:ext cx="1379671" cy="969776"/>
          </a:xfrm>
          <a:custGeom>
            <a:avLst/>
            <a:gdLst>
              <a:gd name="connsiteX0" fmla="*/ 0 w 1379671"/>
              <a:gd name="connsiteY0" fmla="*/ 969776 h 969776"/>
              <a:gd name="connsiteX1" fmla="*/ 1379671 w 1379671"/>
              <a:gd name="connsiteY1" fmla="*/ 969776 h 969776"/>
              <a:gd name="connsiteX2" fmla="*/ 1379671 w 1379671"/>
              <a:gd name="connsiteY2" fmla="*/ 344378 h 969776"/>
              <a:gd name="connsiteX3" fmla="*/ 617432 w 1379671"/>
              <a:gd name="connsiteY3" fmla="*/ 0 h 969776"/>
            </a:gdLst>
            <a:ahLst/>
            <a:cxnLst>
              <a:cxn ang="0">
                <a:pos x="connsiteX0" y="connsiteY0"/>
              </a:cxn>
              <a:cxn ang="0">
                <a:pos x="connsiteX1" y="connsiteY1"/>
              </a:cxn>
              <a:cxn ang="0">
                <a:pos x="connsiteX2" y="connsiteY2"/>
              </a:cxn>
              <a:cxn ang="0">
                <a:pos x="connsiteX3" y="connsiteY3"/>
              </a:cxn>
            </a:cxnLst>
            <a:rect l="l" t="t" r="r" b="b"/>
            <a:pathLst>
              <a:path w="1379671" h="969776">
                <a:moveTo>
                  <a:pt x="0" y="969776"/>
                </a:moveTo>
                <a:lnTo>
                  <a:pt x="1379671" y="969776"/>
                </a:lnTo>
                <a:lnTo>
                  <a:pt x="1379671" y="344378"/>
                </a:lnTo>
                <a:lnTo>
                  <a:pt x="61743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4" name="任意多边形 123"/>
          <p:cNvSpPr/>
          <p:nvPr/>
        </p:nvSpPr>
        <p:spPr>
          <a:xfrm>
            <a:off x="-14488" y="0"/>
            <a:ext cx="2869072" cy="5147466"/>
          </a:xfrm>
          <a:custGeom>
            <a:avLst/>
            <a:gdLst>
              <a:gd name="connsiteX0" fmla="*/ 0 w 2869072"/>
              <a:gd name="connsiteY0" fmla="*/ 0 h 5147466"/>
              <a:gd name="connsiteX1" fmla="*/ 913405 w 2869072"/>
              <a:gd name="connsiteY1" fmla="*/ 0 h 5147466"/>
              <a:gd name="connsiteX2" fmla="*/ 2869072 w 2869072"/>
              <a:gd name="connsiteY2" fmla="*/ 5147466 h 5147466"/>
              <a:gd name="connsiteX3" fmla="*/ 0 w 2869072"/>
              <a:gd name="connsiteY3" fmla="*/ 5147466 h 5147466"/>
            </a:gdLst>
            <a:ahLst/>
            <a:cxnLst>
              <a:cxn ang="0">
                <a:pos x="connsiteX0" y="connsiteY0"/>
              </a:cxn>
              <a:cxn ang="0">
                <a:pos x="connsiteX1" y="connsiteY1"/>
              </a:cxn>
              <a:cxn ang="0">
                <a:pos x="connsiteX2" y="connsiteY2"/>
              </a:cxn>
              <a:cxn ang="0">
                <a:pos x="connsiteX3" y="connsiteY3"/>
              </a:cxn>
            </a:cxnLst>
            <a:rect l="l" t="t" r="r" b="b"/>
            <a:pathLst>
              <a:path w="2869072" h="5147466">
                <a:moveTo>
                  <a:pt x="0" y="0"/>
                </a:moveTo>
                <a:lnTo>
                  <a:pt x="913405" y="0"/>
                </a:lnTo>
                <a:lnTo>
                  <a:pt x="2869072" y="5147466"/>
                </a:lnTo>
                <a:lnTo>
                  <a:pt x="0" y="51474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7080638" y="-8919"/>
            <a:ext cx="2063358" cy="515241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1759627" y="-12881"/>
            <a:ext cx="729972" cy="613994"/>
          </a:xfrm>
          <a:custGeom>
            <a:avLst/>
            <a:gdLst>
              <a:gd name="connsiteX0" fmla="*/ 139924 w 1027430"/>
              <a:gd name="connsiteY0" fmla="*/ 0 h 864192"/>
              <a:gd name="connsiteX1" fmla="*/ 315603 w 1027430"/>
              <a:gd name="connsiteY1" fmla="*/ 0 h 864192"/>
              <a:gd name="connsiteX2" fmla="*/ 287637 w 1027430"/>
              <a:gd name="connsiteY2" fmla="*/ 15180 h 864192"/>
              <a:gd name="connsiteX3" fmla="*/ 109360 w 1027430"/>
              <a:gd name="connsiteY3" fmla="*/ 350477 h 864192"/>
              <a:gd name="connsiteX4" fmla="*/ 513715 w 1027430"/>
              <a:gd name="connsiteY4" fmla="*/ 754832 h 864192"/>
              <a:gd name="connsiteX5" fmla="*/ 918070 w 1027430"/>
              <a:gd name="connsiteY5" fmla="*/ 350477 h 864192"/>
              <a:gd name="connsiteX6" fmla="*/ 739794 w 1027430"/>
              <a:gd name="connsiteY6" fmla="*/ 15180 h 864192"/>
              <a:gd name="connsiteX7" fmla="*/ 711828 w 1027430"/>
              <a:gd name="connsiteY7" fmla="*/ 0 h 864192"/>
              <a:gd name="connsiteX8" fmla="*/ 887506 w 1027430"/>
              <a:gd name="connsiteY8" fmla="*/ 0 h 864192"/>
              <a:gd name="connsiteX9" fmla="*/ 939696 w 1027430"/>
              <a:gd name="connsiteY9" fmla="*/ 63254 h 864192"/>
              <a:gd name="connsiteX10" fmla="*/ 1027430 w 1027430"/>
              <a:gd name="connsiteY10" fmla="*/ 350477 h 864192"/>
              <a:gd name="connsiteX11" fmla="*/ 513715 w 1027430"/>
              <a:gd name="connsiteY11" fmla="*/ 864192 h 864192"/>
              <a:gd name="connsiteX12" fmla="*/ 0 w 1027430"/>
              <a:gd name="connsiteY12" fmla="*/ 350477 h 864192"/>
              <a:gd name="connsiteX13" fmla="*/ 87735 w 1027430"/>
              <a:gd name="connsiteY13" fmla="*/ 63254 h 8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430" h="864192">
                <a:moveTo>
                  <a:pt x="139924" y="0"/>
                </a:moveTo>
                <a:lnTo>
                  <a:pt x="315603" y="0"/>
                </a:lnTo>
                <a:lnTo>
                  <a:pt x="287637" y="15180"/>
                </a:lnTo>
                <a:cubicBezTo>
                  <a:pt x="180077" y="87845"/>
                  <a:pt x="109360" y="210903"/>
                  <a:pt x="109360" y="350477"/>
                </a:cubicBezTo>
                <a:cubicBezTo>
                  <a:pt x="109360" y="573796"/>
                  <a:pt x="290396" y="754832"/>
                  <a:pt x="513715" y="754832"/>
                </a:cubicBezTo>
                <a:cubicBezTo>
                  <a:pt x="737034" y="754832"/>
                  <a:pt x="918070" y="573796"/>
                  <a:pt x="918070" y="350477"/>
                </a:cubicBezTo>
                <a:cubicBezTo>
                  <a:pt x="918070" y="210903"/>
                  <a:pt x="847353" y="87845"/>
                  <a:pt x="739794" y="15180"/>
                </a:cubicBezTo>
                <a:lnTo>
                  <a:pt x="711828" y="0"/>
                </a:lnTo>
                <a:lnTo>
                  <a:pt x="887506" y="0"/>
                </a:lnTo>
                <a:lnTo>
                  <a:pt x="939696" y="63254"/>
                </a:lnTo>
                <a:cubicBezTo>
                  <a:pt x="995087" y="145244"/>
                  <a:pt x="1027430" y="244083"/>
                  <a:pt x="1027430" y="350477"/>
                </a:cubicBezTo>
                <a:cubicBezTo>
                  <a:pt x="1027430" y="634194"/>
                  <a:pt x="797432" y="864192"/>
                  <a:pt x="513715" y="864192"/>
                </a:cubicBezTo>
                <a:cubicBezTo>
                  <a:pt x="229998" y="864192"/>
                  <a:pt x="0" y="634194"/>
                  <a:pt x="0" y="350477"/>
                </a:cubicBezTo>
                <a:cubicBezTo>
                  <a:pt x="0" y="244083"/>
                  <a:pt x="32344" y="145244"/>
                  <a:pt x="87735" y="632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grpSp>
        <p:nvGrpSpPr>
          <p:cNvPr id="33" name="组合 32"/>
          <p:cNvGrpSpPr/>
          <p:nvPr/>
        </p:nvGrpSpPr>
        <p:grpSpPr>
          <a:xfrm rot="16200000" flipH="1">
            <a:off x="6576505" y="3430127"/>
            <a:ext cx="633101" cy="1683578"/>
            <a:chOff x="-396524" y="2365639"/>
            <a:chExt cx="1149098" cy="3055749"/>
          </a:xfrm>
          <a:solidFill>
            <a:schemeClr val="bg1">
              <a:lumMod val="85000"/>
            </a:schemeClr>
          </a:solidFill>
        </p:grpSpPr>
        <p:sp>
          <p:nvSpPr>
            <p:cNvPr id="34" name="椭圆 33"/>
            <p:cNvSpPr/>
            <p:nvPr/>
          </p:nvSpPr>
          <p:spPr>
            <a:xfrm>
              <a:off x="-39652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145425"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1056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356774"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607873" y="236563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39652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椭圆 41"/>
            <p:cNvSpPr/>
            <p:nvPr/>
          </p:nvSpPr>
          <p:spPr>
            <a:xfrm>
              <a:off x="-145425"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1056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nvSpPr>
          <p:spPr>
            <a:xfrm>
              <a:off x="356774"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椭圆 44"/>
            <p:cNvSpPr/>
            <p:nvPr/>
          </p:nvSpPr>
          <p:spPr>
            <a:xfrm>
              <a:off x="607873" y="260822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39652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145425"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nvSpPr>
          <p:spPr>
            <a:xfrm>
              <a:off x="1056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椭圆 48"/>
            <p:cNvSpPr/>
            <p:nvPr/>
          </p:nvSpPr>
          <p:spPr>
            <a:xfrm>
              <a:off x="356774"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椭圆 49"/>
            <p:cNvSpPr/>
            <p:nvPr/>
          </p:nvSpPr>
          <p:spPr>
            <a:xfrm>
              <a:off x="607873" y="2850814"/>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nvSpPr>
          <p:spPr>
            <a:xfrm>
              <a:off x="-39652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145425"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椭圆 52"/>
            <p:cNvSpPr/>
            <p:nvPr/>
          </p:nvSpPr>
          <p:spPr>
            <a:xfrm>
              <a:off x="1056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椭圆 53"/>
            <p:cNvSpPr/>
            <p:nvPr/>
          </p:nvSpPr>
          <p:spPr>
            <a:xfrm>
              <a:off x="356774"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椭圆 54"/>
            <p:cNvSpPr/>
            <p:nvPr/>
          </p:nvSpPr>
          <p:spPr>
            <a:xfrm>
              <a:off x="607873" y="3093401"/>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椭圆 55"/>
            <p:cNvSpPr/>
            <p:nvPr/>
          </p:nvSpPr>
          <p:spPr>
            <a:xfrm>
              <a:off x="-39652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椭圆 56"/>
            <p:cNvSpPr/>
            <p:nvPr/>
          </p:nvSpPr>
          <p:spPr>
            <a:xfrm>
              <a:off x="-145425"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椭圆 57"/>
            <p:cNvSpPr/>
            <p:nvPr/>
          </p:nvSpPr>
          <p:spPr>
            <a:xfrm>
              <a:off x="1056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椭圆 58"/>
            <p:cNvSpPr/>
            <p:nvPr/>
          </p:nvSpPr>
          <p:spPr>
            <a:xfrm>
              <a:off x="356774"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椭圆 59"/>
            <p:cNvSpPr/>
            <p:nvPr/>
          </p:nvSpPr>
          <p:spPr>
            <a:xfrm>
              <a:off x="607873" y="333598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椭圆 60"/>
            <p:cNvSpPr/>
            <p:nvPr/>
          </p:nvSpPr>
          <p:spPr>
            <a:xfrm>
              <a:off x="-39652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椭圆 61"/>
            <p:cNvSpPr/>
            <p:nvPr/>
          </p:nvSpPr>
          <p:spPr>
            <a:xfrm>
              <a:off x="-145425"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p:nvPr/>
          </p:nvSpPr>
          <p:spPr>
            <a:xfrm>
              <a:off x="1056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椭圆 63"/>
            <p:cNvSpPr/>
            <p:nvPr/>
          </p:nvSpPr>
          <p:spPr>
            <a:xfrm>
              <a:off x="356774"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607873" y="3578576"/>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p:cNvSpPr/>
            <p:nvPr/>
          </p:nvSpPr>
          <p:spPr>
            <a:xfrm>
              <a:off x="-39652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p:cNvSpPr/>
            <p:nvPr/>
          </p:nvSpPr>
          <p:spPr>
            <a:xfrm>
              <a:off x="-145425"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1056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椭圆 68"/>
            <p:cNvSpPr/>
            <p:nvPr/>
          </p:nvSpPr>
          <p:spPr>
            <a:xfrm>
              <a:off x="356774"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607873" y="3821163"/>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9652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145425"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椭圆 72"/>
            <p:cNvSpPr/>
            <p:nvPr/>
          </p:nvSpPr>
          <p:spPr>
            <a:xfrm>
              <a:off x="1056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56774"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椭圆 74"/>
            <p:cNvSpPr/>
            <p:nvPr/>
          </p:nvSpPr>
          <p:spPr>
            <a:xfrm>
              <a:off x="607873" y="4063750"/>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椭圆 75"/>
            <p:cNvSpPr/>
            <p:nvPr/>
          </p:nvSpPr>
          <p:spPr>
            <a:xfrm>
              <a:off x="-39652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椭圆 76"/>
            <p:cNvSpPr/>
            <p:nvPr/>
          </p:nvSpPr>
          <p:spPr>
            <a:xfrm>
              <a:off x="-145425"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椭圆 77"/>
            <p:cNvSpPr/>
            <p:nvPr/>
          </p:nvSpPr>
          <p:spPr>
            <a:xfrm>
              <a:off x="1056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椭圆 78"/>
            <p:cNvSpPr/>
            <p:nvPr/>
          </p:nvSpPr>
          <p:spPr>
            <a:xfrm>
              <a:off x="356774"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07873" y="4306338"/>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椭圆 80"/>
            <p:cNvSpPr/>
            <p:nvPr/>
          </p:nvSpPr>
          <p:spPr>
            <a:xfrm>
              <a:off x="-39652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椭圆 81"/>
            <p:cNvSpPr/>
            <p:nvPr/>
          </p:nvSpPr>
          <p:spPr>
            <a:xfrm>
              <a:off x="-145425"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1056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椭圆 83"/>
            <p:cNvSpPr/>
            <p:nvPr/>
          </p:nvSpPr>
          <p:spPr>
            <a:xfrm>
              <a:off x="356774"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607873" y="4548925"/>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39652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椭圆 86"/>
            <p:cNvSpPr/>
            <p:nvPr/>
          </p:nvSpPr>
          <p:spPr>
            <a:xfrm>
              <a:off x="-145425"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椭圆 87"/>
            <p:cNvSpPr/>
            <p:nvPr/>
          </p:nvSpPr>
          <p:spPr>
            <a:xfrm>
              <a:off x="1056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88"/>
            <p:cNvSpPr/>
            <p:nvPr/>
          </p:nvSpPr>
          <p:spPr>
            <a:xfrm>
              <a:off x="356774"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椭圆 89"/>
            <p:cNvSpPr/>
            <p:nvPr/>
          </p:nvSpPr>
          <p:spPr>
            <a:xfrm>
              <a:off x="607873" y="4791512"/>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椭圆 90"/>
            <p:cNvSpPr/>
            <p:nvPr/>
          </p:nvSpPr>
          <p:spPr>
            <a:xfrm>
              <a:off x="-39652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145425"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椭圆 92"/>
            <p:cNvSpPr/>
            <p:nvPr/>
          </p:nvSpPr>
          <p:spPr>
            <a:xfrm>
              <a:off x="1056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椭圆 93"/>
            <p:cNvSpPr/>
            <p:nvPr/>
          </p:nvSpPr>
          <p:spPr>
            <a:xfrm>
              <a:off x="356774"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p:nvPr/>
          </p:nvSpPr>
          <p:spPr>
            <a:xfrm>
              <a:off x="607873" y="5034099"/>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39652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椭圆 96"/>
            <p:cNvSpPr/>
            <p:nvPr/>
          </p:nvSpPr>
          <p:spPr>
            <a:xfrm>
              <a:off x="-145425"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1056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椭圆 98"/>
            <p:cNvSpPr/>
            <p:nvPr/>
          </p:nvSpPr>
          <p:spPr>
            <a:xfrm>
              <a:off x="356774"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椭圆 99"/>
            <p:cNvSpPr/>
            <p:nvPr/>
          </p:nvSpPr>
          <p:spPr>
            <a:xfrm>
              <a:off x="607873" y="5276687"/>
              <a:ext cx="144701" cy="144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 name="组合 9"/>
          <p:cNvGrpSpPr/>
          <p:nvPr/>
        </p:nvGrpSpPr>
        <p:grpSpPr>
          <a:xfrm flipV="1">
            <a:off x="-21882" y="-8916"/>
            <a:ext cx="2688882" cy="5152417"/>
            <a:chOff x="-21882" y="-8916"/>
            <a:chExt cx="2688882" cy="5152417"/>
          </a:xfrm>
        </p:grpSpPr>
        <p:sp>
          <p:nvSpPr>
            <p:cNvPr id="110" name="任意多边形 109"/>
            <p:cNvSpPr/>
            <p:nvPr/>
          </p:nvSpPr>
          <p:spPr>
            <a:xfrm rot="5400000">
              <a:off x="-1250381" y="1226119"/>
              <a:ext cx="5152416" cy="2682346"/>
            </a:xfrm>
            <a:custGeom>
              <a:avLst/>
              <a:gdLst>
                <a:gd name="connsiteX0" fmla="*/ 0 w 5152416"/>
                <a:gd name="connsiteY0" fmla="*/ 2682346 h 2682346"/>
                <a:gd name="connsiteX1" fmla="*/ 1785080 w 5152416"/>
                <a:gd name="connsiteY1" fmla="*/ 0 h 2682346"/>
                <a:gd name="connsiteX2" fmla="*/ 5152416 w 5152416"/>
                <a:gd name="connsiteY2" fmla="*/ 1455474 h 2682346"/>
                <a:gd name="connsiteX3" fmla="*/ 5152416 w 5152416"/>
                <a:gd name="connsiteY3" fmla="*/ 2682346 h 2682346"/>
              </a:gdLst>
              <a:ahLst/>
              <a:cxnLst>
                <a:cxn ang="0">
                  <a:pos x="connsiteX0" y="connsiteY0"/>
                </a:cxn>
                <a:cxn ang="0">
                  <a:pos x="connsiteX1" y="connsiteY1"/>
                </a:cxn>
                <a:cxn ang="0">
                  <a:pos x="connsiteX2" y="connsiteY2"/>
                </a:cxn>
                <a:cxn ang="0">
                  <a:pos x="connsiteX3" y="connsiteY3"/>
                </a:cxn>
              </a:cxnLst>
              <a:rect l="l" t="t" r="r" b="b"/>
              <a:pathLst>
                <a:path w="5152416" h="2682346">
                  <a:moveTo>
                    <a:pt x="0" y="2682346"/>
                  </a:moveTo>
                  <a:lnTo>
                    <a:pt x="1785080" y="0"/>
                  </a:lnTo>
                  <a:lnTo>
                    <a:pt x="5152416" y="1455474"/>
                  </a:lnTo>
                  <a:lnTo>
                    <a:pt x="5152416" y="2682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5400000">
              <a:off x="-1262118" y="1449519"/>
              <a:ext cx="4934218" cy="2453746"/>
            </a:xfrm>
            <a:custGeom>
              <a:avLst/>
              <a:gdLst>
                <a:gd name="connsiteX0" fmla="*/ 0 w 4934218"/>
                <a:gd name="connsiteY0" fmla="*/ 2453746 h 2453746"/>
                <a:gd name="connsiteX1" fmla="*/ 1632948 w 4934218"/>
                <a:gd name="connsiteY1" fmla="*/ 0 h 2453746"/>
                <a:gd name="connsiteX2" fmla="*/ 4934218 w 4934218"/>
                <a:gd name="connsiteY2" fmla="*/ 1426918 h 2453746"/>
                <a:gd name="connsiteX3" fmla="*/ 4934218 w 4934218"/>
                <a:gd name="connsiteY3" fmla="*/ 2453746 h 2453746"/>
              </a:gdLst>
              <a:ahLst/>
              <a:cxnLst>
                <a:cxn ang="0">
                  <a:pos x="connsiteX0" y="connsiteY0"/>
                </a:cxn>
                <a:cxn ang="0">
                  <a:pos x="connsiteX1" y="connsiteY1"/>
                </a:cxn>
                <a:cxn ang="0">
                  <a:pos x="connsiteX2" y="connsiteY2"/>
                </a:cxn>
                <a:cxn ang="0">
                  <a:pos x="connsiteX3" y="connsiteY3"/>
                </a:cxn>
              </a:cxnLst>
              <a:rect l="l" t="t" r="r" b="b"/>
              <a:pathLst>
                <a:path w="4934218" h="2453746">
                  <a:moveTo>
                    <a:pt x="0" y="2453746"/>
                  </a:moveTo>
                  <a:lnTo>
                    <a:pt x="1632948" y="0"/>
                  </a:lnTo>
                  <a:lnTo>
                    <a:pt x="4934218" y="1426918"/>
                  </a:lnTo>
                  <a:lnTo>
                    <a:pt x="4934218" y="2453746"/>
                  </a:lnTo>
                  <a:close/>
                </a:path>
              </a:pathLst>
            </a:custGeom>
            <a:blipFill dpi="0" rotWithShape="0">
              <a:blip r:embed="rId1"/>
              <a:srcRect/>
              <a:stretch>
                <a:fillRect l="-90000" r="-3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7709279" y="0"/>
            <a:ext cx="1434721" cy="3569293"/>
            <a:chOff x="7709279" y="0"/>
            <a:chExt cx="1434721" cy="3569293"/>
          </a:xfrm>
          <a:solidFill>
            <a:schemeClr val="bg1"/>
          </a:solidFill>
        </p:grpSpPr>
        <p:sp>
          <p:nvSpPr>
            <p:cNvPr id="123" name="任意多边形 122"/>
            <p:cNvSpPr/>
            <p:nvPr/>
          </p:nvSpPr>
          <p:spPr>
            <a:xfrm flipH="1" flipV="1">
              <a:off x="7709279" y="1545"/>
              <a:ext cx="1428755" cy="3567748"/>
            </a:xfrm>
            <a:custGeom>
              <a:avLst/>
              <a:gdLst>
                <a:gd name="connsiteX0" fmla="*/ 1428755 w 1428755"/>
                <a:gd name="connsiteY0" fmla="*/ 3567748 h 3567748"/>
                <a:gd name="connsiteX1" fmla="*/ 1204316 w 1428755"/>
                <a:gd name="connsiteY1" fmla="*/ 3567748 h 3567748"/>
                <a:gd name="connsiteX2" fmla="*/ 0 w 1428755"/>
                <a:gd name="connsiteY2" fmla="*/ 560447 h 3567748"/>
                <a:gd name="connsiteX3" fmla="*/ 0 w 1428755"/>
                <a:gd name="connsiteY3" fmla="*/ 0 h 3567748"/>
              </a:gdLst>
              <a:ahLst/>
              <a:cxnLst>
                <a:cxn ang="0">
                  <a:pos x="connsiteX0" y="connsiteY0"/>
                </a:cxn>
                <a:cxn ang="0">
                  <a:pos x="connsiteX1" y="connsiteY1"/>
                </a:cxn>
                <a:cxn ang="0">
                  <a:pos x="connsiteX2" y="connsiteY2"/>
                </a:cxn>
                <a:cxn ang="0">
                  <a:pos x="connsiteX3" y="connsiteY3"/>
                </a:cxn>
              </a:cxnLst>
              <a:rect l="l" t="t" r="r" b="b"/>
              <a:pathLst>
                <a:path w="1428755" h="3567748">
                  <a:moveTo>
                    <a:pt x="1428755" y="3567748"/>
                  </a:moveTo>
                  <a:lnTo>
                    <a:pt x="1204316" y="3567748"/>
                  </a:lnTo>
                  <a:lnTo>
                    <a:pt x="0" y="5604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flipH="1" flipV="1">
              <a:off x="7811314" y="0"/>
              <a:ext cx="1332686" cy="3327854"/>
            </a:xfrm>
            <a:custGeom>
              <a:avLst/>
              <a:gdLst>
                <a:gd name="connsiteX0" fmla="*/ 1332686 w 1332686"/>
                <a:gd name="connsiteY0" fmla="*/ 3327854 h 3327854"/>
                <a:gd name="connsiteX1" fmla="*/ 994784 w 1332686"/>
                <a:gd name="connsiteY1" fmla="*/ 3327854 h 3327854"/>
                <a:gd name="connsiteX2" fmla="*/ 0 w 1332686"/>
                <a:gd name="connsiteY2" fmla="*/ 843777 h 3327854"/>
                <a:gd name="connsiteX3" fmla="*/ 0 w 1332686"/>
                <a:gd name="connsiteY3" fmla="*/ 0 h 3327854"/>
              </a:gdLst>
              <a:ahLst/>
              <a:cxnLst>
                <a:cxn ang="0">
                  <a:pos x="connsiteX0" y="connsiteY0"/>
                </a:cxn>
                <a:cxn ang="0">
                  <a:pos x="connsiteX1" y="connsiteY1"/>
                </a:cxn>
                <a:cxn ang="0">
                  <a:pos x="connsiteX2" y="connsiteY2"/>
                </a:cxn>
                <a:cxn ang="0">
                  <a:pos x="connsiteX3" y="connsiteY3"/>
                </a:cxn>
              </a:cxnLst>
              <a:rect l="l" t="t" r="r" b="b"/>
              <a:pathLst>
                <a:path w="1332686" h="3327854">
                  <a:moveTo>
                    <a:pt x="1332686" y="3327854"/>
                  </a:moveTo>
                  <a:lnTo>
                    <a:pt x="994784" y="3327854"/>
                  </a:lnTo>
                  <a:lnTo>
                    <a:pt x="0" y="8437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任意多边形 130"/>
          <p:cNvSpPr/>
          <p:nvPr/>
        </p:nvSpPr>
        <p:spPr>
          <a:xfrm rot="14880960">
            <a:off x="1998932" y="4209610"/>
            <a:ext cx="1730108" cy="355839"/>
          </a:xfrm>
          <a:custGeom>
            <a:avLst/>
            <a:gdLst>
              <a:gd name="connsiteX0" fmla="*/ 1730108 w 1730108"/>
              <a:gd name="connsiteY0" fmla="*/ 177920 h 355839"/>
              <a:gd name="connsiteX1" fmla="*/ 1320680 w 1730108"/>
              <a:gd name="connsiteY1" fmla="*/ 355839 h 355839"/>
              <a:gd name="connsiteX2" fmla="*/ 1320680 w 1730108"/>
              <a:gd name="connsiteY2" fmla="*/ 266879 h 355839"/>
              <a:gd name="connsiteX3" fmla="*/ 0 w 1730108"/>
              <a:gd name="connsiteY3" fmla="*/ 266879 h 355839"/>
              <a:gd name="connsiteX4" fmla="*/ 71826 w 1730108"/>
              <a:gd name="connsiteY4" fmla="*/ 88960 h 355839"/>
              <a:gd name="connsiteX5" fmla="*/ 1320680 w 1730108"/>
              <a:gd name="connsiteY5" fmla="*/ 88960 h 355839"/>
              <a:gd name="connsiteX6" fmla="*/ 1320680 w 1730108"/>
              <a:gd name="connsiteY6" fmla="*/ 0 h 3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108" h="355839">
                <a:moveTo>
                  <a:pt x="1730108" y="177920"/>
                </a:moveTo>
                <a:lnTo>
                  <a:pt x="1320680" y="355839"/>
                </a:lnTo>
                <a:lnTo>
                  <a:pt x="1320680" y="266879"/>
                </a:lnTo>
                <a:lnTo>
                  <a:pt x="0" y="266879"/>
                </a:lnTo>
                <a:lnTo>
                  <a:pt x="71826" y="88960"/>
                </a:lnTo>
                <a:lnTo>
                  <a:pt x="1320680" y="88960"/>
                </a:lnTo>
                <a:lnTo>
                  <a:pt x="13206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Rectangle 8"/>
          <p:cNvSpPr>
            <a:spLocks noChangeArrowheads="1"/>
          </p:cNvSpPr>
          <p:nvPr/>
        </p:nvSpPr>
        <p:spPr bwMode="auto">
          <a:xfrm>
            <a:off x="2895600" y="1962150"/>
            <a:ext cx="4793359" cy="669636"/>
          </a:xfrm>
          <a:prstGeom prst="rect">
            <a:avLst/>
          </a:prstGeom>
          <a:noFill/>
          <a:ln w="9525">
            <a:noFill/>
            <a:miter lim="800000"/>
          </a:ln>
        </p:spPr>
        <p:txBody>
          <a:bodyPr anchor="ctr"/>
          <a:lstStyle/>
          <a:p>
            <a:r>
              <a:rPr lang="zh-CN" altLang="en-US" sz="4000" b="1" dirty="0">
                <a:solidFill>
                  <a:schemeClr val="accent3"/>
                </a:solidFill>
                <a:latin typeface="微软雅黑" panose="020B0503020204020204" pitchFamily="34" charset="-122"/>
                <a:ea typeface="微软雅黑" panose="020B0503020204020204" pitchFamily="34" charset="-122"/>
              </a:rPr>
              <a:t>招标程序和基本概念</a:t>
            </a:r>
            <a:endParaRPr lang="zh-CN" altLang="en-US" sz="4000" b="1" dirty="0">
              <a:solidFill>
                <a:schemeClr val="accent3"/>
              </a:solidFill>
              <a:latin typeface="微软雅黑" panose="020B0503020204020204" pitchFamily="34" charset="-122"/>
              <a:ea typeface="微软雅黑" panose="020B0503020204020204" pitchFamily="34" charset="-122"/>
            </a:endParaRPr>
          </a:p>
        </p:txBody>
      </p:sp>
      <p:sp>
        <p:nvSpPr>
          <p:cNvPr id="103" name="Rectangle 8"/>
          <p:cNvSpPr>
            <a:spLocks noChangeArrowheads="1"/>
          </p:cNvSpPr>
          <p:nvPr/>
        </p:nvSpPr>
        <p:spPr bwMode="auto">
          <a:xfrm>
            <a:off x="2937326" y="1368714"/>
            <a:ext cx="2214902" cy="669636"/>
          </a:xfrm>
          <a:prstGeom prst="rect">
            <a:avLst/>
          </a:prstGeom>
          <a:noFill/>
          <a:ln w="9525">
            <a:noFill/>
            <a:miter lim="800000"/>
          </a:ln>
        </p:spPr>
        <p:txBody>
          <a:bodyPr anchor="ctr"/>
          <a:lstStyle/>
          <a:p>
            <a:r>
              <a:rPr lang="zh-CN" altLang="en-US" sz="3600" dirty="0" smtClean="0">
                <a:solidFill>
                  <a:schemeClr val="accent3"/>
                </a:solidFill>
                <a:latin typeface="微软雅黑" panose="020B0503020204020204" pitchFamily="34" charset="-122"/>
                <a:ea typeface="微软雅黑" panose="020B0503020204020204" pitchFamily="34" charset="-122"/>
              </a:rPr>
              <a:t>第二部分</a:t>
            </a:r>
            <a:endParaRPr lang="en-US" altLang="zh-CN" sz="3600" dirty="0">
              <a:solidFill>
                <a:schemeClr val="accent3"/>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971684" y="2689652"/>
            <a:ext cx="4572116" cy="415498"/>
          </a:xfrm>
          <a:prstGeom prst="rect">
            <a:avLst/>
          </a:prstGeom>
          <a:noFill/>
        </p:spPr>
        <p:txBody>
          <a:bodyPr wrap="square" rtlCol="0">
            <a:spAutoFit/>
          </a:bodyPr>
          <a:lstStyle/>
          <a:p>
            <a:r>
              <a:rPr lang="en-US" altLang="zh-CN" sz="1050" dirty="0" smtClean="0">
                <a:solidFill>
                  <a:schemeClr val="accent1"/>
                </a:solidFill>
                <a:latin typeface="+mn-ea"/>
              </a:rPr>
              <a:t>bidding knowledge training </a:t>
            </a:r>
            <a:r>
              <a:rPr lang="en-US" altLang="zh-CN" sz="1050" dirty="0">
                <a:solidFill>
                  <a:schemeClr val="accent1"/>
                </a:solidFill>
                <a:latin typeface="+mn-ea"/>
              </a:rPr>
              <a:t>bidding knowledge </a:t>
            </a:r>
            <a:r>
              <a:rPr lang="en-US" altLang="zh-CN" sz="1050" dirty="0" smtClean="0">
                <a:solidFill>
                  <a:schemeClr val="accent1"/>
                </a:solidFill>
                <a:latin typeface="+mn-ea"/>
              </a:rPr>
              <a:t>training knowledge training bidding knowledge </a:t>
            </a:r>
            <a:r>
              <a:rPr lang="en-US" altLang="zh-CN" sz="1050" dirty="0">
                <a:solidFill>
                  <a:schemeClr val="accent1"/>
                </a:solidFill>
                <a:latin typeface="+mn-ea"/>
              </a:rPr>
              <a:t>training bidding </a:t>
            </a:r>
            <a:r>
              <a:rPr lang="en-US" altLang="zh-CN" sz="1050" dirty="0" smtClean="0">
                <a:solidFill>
                  <a:schemeClr val="accent1"/>
                </a:solidFill>
                <a:latin typeface="+mn-ea"/>
              </a:rPr>
              <a:t>knowledge</a:t>
            </a:r>
            <a:endParaRPr lang="zh-CN" altLang="en-US" sz="1050" dirty="0">
              <a:solidFill>
                <a:schemeClr val="accent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0-#ppt_w/2"/>
                                          </p:val>
                                        </p:tav>
                                        <p:tav tm="100000">
                                          <p:val>
                                            <p:strVal val="#ppt_x"/>
                                          </p:val>
                                        </p:tav>
                                      </p:tavLst>
                                    </p:anim>
                                    <p:anim calcmode="lin" valueType="num">
                                      <p:cBhvr additive="base">
                                        <p:cTn id="8" dur="10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9" decel="6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decel="6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1+#ppt_w/2"/>
                                          </p:val>
                                        </p:tav>
                                        <p:tav tm="100000">
                                          <p:val>
                                            <p:strVal val="#ppt_x"/>
                                          </p:val>
                                        </p:tav>
                                      </p:tavLst>
                                    </p:anim>
                                    <p:anim calcmode="lin" valueType="num">
                                      <p:cBhvr additive="base">
                                        <p:cTn id="20" dur="1000" fill="hold"/>
                                        <p:tgtEl>
                                          <p:spTgt spid="10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 decel="60000"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1000" fill="hold"/>
                                        <p:tgtEl>
                                          <p:spTgt spid="135"/>
                                        </p:tgtEl>
                                        <p:attrNameLst>
                                          <p:attrName>ppt_x</p:attrName>
                                        </p:attrNameLst>
                                      </p:cBhvr>
                                      <p:tavLst>
                                        <p:tav tm="0">
                                          <p:val>
                                            <p:strVal val="#ppt_x"/>
                                          </p:val>
                                        </p:tav>
                                        <p:tav tm="100000">
                                          <p:val>
                                            <p:strVal val="#ppt_x"/>
                                          </p:val>
                                        </p:tav>
                                      </p:tavLst>
                                    </p:anim>
                                    <p:anim calcmode="lin" valueType="num">
                                      <p:cBhvr additive="base">
                                        <p:cTn id="25" dur="1000" fill="hold"/>
                                        <p:tgtEl>
                                          <p:spTgt spid="13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1000" fill="hold"/>
                                        <p:tgtEl>
                                          <p:spTgt spid="131"/>
                                        </p:tgtEl>
                                        <p:attrNameLst>
                                          <p:attrName>ppt_x</p:attrName>
                                        </p:attrNameLst>
                                      </p:cBhvr>
                                      <p:tavLst>
                                        <p:tav tm="0">
                                          <p:val>
                                            <p:strVal val="#ppt_x"/>
                                          </p:val>
                                        </p:tav>
                                        <p:tav tm="100000">
                                          <p:val>
                                            <p:strVal val="#ppt_x"/>
                                          </p:val>
                                        </p:tav>
                                      </p:tavLst>
                                    </p:anim>
                                    <p:anim calcmode="lin" valueType="num">
                                      <p:cBhvr additive="base">
                                        <p:cTn id="29" dur="10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500" fill="hold"/>
                                        <p:tgtEl>
                                          <p:spTgt spid="103"/>
                                        </p:tgtEl>
                                        <p:attrNameLst>
                                          <p:attrName>ppt_w</p:attrName>
                                        </p:attrNameLst>
                                      </p:cBhvr>
                                      <p:tavLst>
                                        <p:tav tm="0">
                                          <p:val>
                                            <p:fltVal val="0"/>
                                          </p:val>
                                        </p:tav>
                                        <p:tav tm="100000">
                                          <p:val>
                                            <p:strVal val="#ppt_w"/>
                                          </p:val>
                                        </p:tav>
                                      </p:tavLst>
                                    </p:anim>
                                    <p:anim calcmode="lin" valueType="num">
                                      <p:cBhvr>
                                        <p:cTn id="45" dur="500" fill="hold"/>
                                        <p:tgtEl>
                                          <p:spTgt spid="103"/>
                                        </p:tgtEl>
                                        <p:attrNameLst>
                                          <p:attrName>ppt_h</p:attrName>
                                        </p:attrNameLst>
                                      </p:cBhvr>
                                      <p:tavLst>
                                        <p:tav tm="0">
                                          <p:val>
                                            <p:fltVal val="0"/>
                                          </p:val>
                                        </p:tav>
                                        <p:tav tm="100000">
                                          <p:val>
                                            <p:strVal val="#ppt_h"/>
                                          </p:val>
                                        </p:tav>
                                      </p:tavLst>
                                    </p:anim>
                                    <p:animEffect transition="in" filter="fade">
                                      <p:cBhvr>
                                        <p:cTn id="46" dur="500"/>
                                        <p:tgtEl>
                                          <p:spTgt spid="10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500" fill="hold"/>
                                        <p:tgtEl>
                                          <p:spTgt spid="104"/>
                                        </p:tgtEl>
                                        <p:attrNameLst>
                                          <p:attrName>ppt_x</p:attrName>
                                        </p:attrNameLst>
                                      </p:cBhvr>
                                      <p:tavLst>
                                        <p:tav tm="0">
                                          <p:val>
                                            <p:strVal val="#ppt_x"/>
                                          </p:val>
                                        </p:tav>
                                        <p:tav tm="100000">
                                          <p:val>
                                            <p:strVal val="#ppt_x"/>
                                          </p:val>
                                        </p:tav>
                                      </p:tavLst>
                                    </p:anim>
                                    <p:anim calcmode="lin" valueType="num">
                                      <p:cBhvr additive="base">
                                        <p:cTn id="5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4" grpId="0" animBg="1"/>
      <p:bldP spid="3" grpId="0" animBg="1"/>
      <p:bldP spid="32" grpId="0" animBg="1"/>
      <p:bldP spid="131" grpId="0" animBg="1"/>
      <p:bldP spid="105" grpId="0"/>
      <p:bldP spid="103" grpId="0"/>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_2"/>
          <p:cNvSpPr/>
          <p:nvPr>
            <p:custDataLst>
              <p:tags r:id="rId1"/>
            </p:custDataLst>
          </p:nvPr>
        </p:nvSpPr>
        <p:spPr>
          <a:xfrm>
            <a:off x="2414138" y="1923799"/>
            <a:ext cx="297029" cy="4022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24" name="MH_Other_3"/>
          <p:cNvSpPr/>
          <p:nvPr>
            <p:custDataLst>
              <p:tags r:id="rId2"/>
            </p:custDataLst>
          </p:nvPr>
        </p:nvSpPr>
        <p:spPr>
          <a:xfrm>
            <a:off x="4471687" y="1923799"/>
            <a:ext cx="297029" cy="4022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25" name="MH_Other_4"/>
          <p:cNvSpPr/>
          <p:nvPr>
            <p:custDataLst>
              <p:tags r:id="rId3"/>
            </p:custDataLst>
          </p:nvPr>
        </p:nvSpPr>
        <p:spPr>
          <a:xfrm>
            <a:off x="6529235" y="1923799"/>
            <a:ext cx="295482" cy="4022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grpSp>
        <p:nvGrpSpPr>
          <p:cNvPr id="26" name="组合 25"/>
          <p:cNvGrpSpPr/>
          <p:nvPr/>
        </p:nvGrpSpPr>
        <p:grpSpPr>
          <a:xfrm>
            <a:off x="819151" y="3063902"/>
            <a:ext cx="7524749" cy="960112"/>
            <a:chOff x="874712" y="3195403"/>
            <a:chExt cx="10032998" cy="1280148"/>
          </a:xfrm>
        </p:grpSpPr>
        <p:sp>
          <p:nvSpPr>
            <p:cNvPr id="27" name="矩形 26"/>
            <p:cNvSpPr/>
            <p:nvPr/>
          </p:nvSpPr>
          <p:spPr>
            <a:xfrm>
              <a:off x="874712" y="3677812"/>
              <a:ext cx="10032998" cy="79773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latin typeface="迷你简准圆" panose="03000509000000000000" pitchFamily="65" charset="-122"/>
                  <a:ea typeface="迷你简准圆" panose="03000509000000000000" pitchFamily="65" charset="-122"/>
                </a:rPr>
                <a:t>促进公平竞争，招标人赋予所有投标人有公平竞争的机会是招标投标活动的最基本特点。不论是在国内还是国际招标均按照规定的程序和国际惯例进行，是招标投标活动的一个显著特点</a:t>
              </a:r>
              <a:r>
                <a:rPr lang="zh-CN" altLang="en-US" sz="1400" dirty="0" smtClean="0">
                  <a:solidFill>
                    <a:schemeClr val="tx1">
                      <a:lumMod val="85000"/>
                      <a:lumOff val="15000"/>
                    </a:schemeClr>
                  </a:solidFill>
                  <a:latin typeface="迷你简准圆" panose="03000509000000000000" pitchFamily="65" charset="-122"/>
                  <a:ea typeface="迷你简准圆" panose="03000509000000000000" pitchFamily="65" charset="-122"/>
                </a:rPr>
                <a:t>。</a:t>
              </a:r>
              <a:endParaRPr lang="zh-CN" altLang="en-US" sz="1400"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874713" y="3195403"/>
              <a:ext cx="2241975" cy="5663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迷你简准圆" panose="03000509000000000000" pitchFamily="65" charset="-122"/>
                  <a:ea typeface="迷你简准圆" panose="03000509000000000000" pitchFamily="65" charset="-122"/>
                </a:rPr>
                <a:t>公平性</a:t>
              </a:r>
              <a:r>
                <a:rPr lang="zh-CN" altLang="en-US" b="1" dirty="0" smtClean="0">
                  <a:solidFill>
                    <a:schemeClr val="tx1">
                      <a:lumMod val="85000"/>
                      <a:lumOff val="15000"/>
                    </a:schemeClr>
                  </a:solidFill>
                  <a:latin typeface="迷你简准圆" panose="03000509000000000000" pitchFamily="65" charset="-122"/>
                  <a:ea typeface="迷你简准圆" panose="03000509000000000000" pitchFamily="65" charset="-122"/>
                </a:rPr>
                <a:t>规范性</a:t>
              </a:r>
              <a:endParaRPr lang="zh-CN" altLang="en-US" b="1" dirty="0">
                <a:solidFill>
                  <a:schemeClr val="tx1">
                    <a:lumMod val="85000"/>
                    <a:lumOff val="15000"/>
                  </a:schemeClr>
                </a:solidFill>
                <a:latin typeface="迷你简准圆" panose="03000509000000000000" pitchFamily="65" charset="-122"/>
                <a:ea typeface="迷你简准圆" panose="03000509000000000000" pitchFamily="65" charset="-122"/>
              </a:endParaRPr>
            </a:p>
          </p:txBody>
        </p:sp>
      </p:grpSp>
      <p:grpSp>
        <p:nvGrpSpPr>
          <p:cNvPr id="32" name="组合 31"/>
          <p:cNvGrpSpPr/>
          <p:nvPr/>
        </p:nvGrpSpPr>
        <p:grpSpPr>
          <a:xfrm>
            <a:off x="819152" y="1428750"/>
            <a:ext cx="1327351" cy="1378403"/>
            <a:chOff x="1092202" y="1959998"/>
            <a:chExt cx="1769801" cy="1837870"/>
          </a:xfrm>
        </p:grpSpPr>
        <p:sp>
          <p:nvSpPr>
            <p:cNvPr id="33" name="MH_SubTitle_1"/>
            <p:cNvSpPr/>
            <p:nvPr>
              <p:custDataLst>
                <p:tags r:id="rId4"/>
              </p:custDataLst>
            </p:nvPr>
          </p:nvSpPr>
          <p:spPr>
            <a:xfrm>
              <a:off x="1139644" y="2075509"/>
              <a:ext cx="1606847" cy="160684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rgbClr val="FFFFFF"/>
                </a:solidFill>
                <a:cs typeface="Mangal" panose="02040503050203030202" pitchFamily="18" charset="0"/>
              </a:endParaRPr>
            </a:p>
          </p:txBody>
        </p:sp>
        <p:sp>
          <p:nvSpPr>
            <p:cNvPr id="34" name="MH_Other_1"/>
            <p:cNvSpPr/>
            <p:nvPr>
              <p:custDataLst>
                <p:tags r:id="rId5"/>
              </p:custDataLst>
            </p:nvPr>
          </p:nvSpPr>
          <p:spPr>
            <a:xfrm>
              <a:off x="1092202" y="1959998"/>
              <a:ext cx="1769801"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35" name="椭圆 3"/>
            <p:cNvSpPr/>
            <p:nvPr/>
          </p:nvSpPr>
          <p:spPr>
            <a:xfrm>
              <a:off x="1532223" y="2475518"/>
              <a:ext cx="750933" cy="806828"/>
            </a:xfrm>
            <a:custGeom>
              <a:avLst/>
              <a:gdLst>
                <a:gd name="connsiteX0" fmla="*/ 104775 w 308803"/>
                <a:gd name="connsiteY0" fmla="*/ 236537 h 331788"/>
                <a:gd name="connsiteX1" fmla="*/ 113771 w 308803"/>
                <a:gd name="connsiteY1" fmla="*/ 236537 h 331788"/>
                <a:gd name="connsiteX2" fmla="*/ 131763 w 308803"/>
                <a:gd name="connsiteY2" fmla="*/ 253353 h 331788"/>
                <a:gd name="connsiteX3" fmla="*/ 113771 w 308803"/>
                <a:gd name="connsiteY3" fmla="*/ 271462 h 331788"/>
                <a:gd name="connsiteX4" fmla="*/ 104775 w 308803"/>
                <a:gd name="connsiteY4" fmla="*/ 271462 h 331788"/>
                <a:gd name="connsiteX5" fmla="*/ 79454 w 308803"/>
                <a:gd name="connsiteY5" fmla="*/ 185737 h 331788"/>
                <a:gd name="connsiteX6" fmla="*/ 88900 w 308803"/>
                <a:gd name="connsiteY6" fmla="*/ 185737 h 331788"/>
                <a:gd name="connsiteX7" fmla="*/ 88900 w 308803"/>
                <a:gd name="connsiteY7" fmla="*/ 220662 h 331788"/>
                <a:gd name="connsiteX8" fmla="*/ 79454 w 308803"/>
                <a:gd name="connsiteY8" fmla="*/ 220662 h 331788"/>
                <a:gd name="connsiteX9" fmla="*/ 61912 w 308803"/>
                <a:gd name="connsiteY9" fmla="*/ 203847 h 331788"/>
                <a:gd name="connsiteX10" fmla="*/ 79454 w 308803"/>
                <a:gd name="connsiteY10" fmla="*/ 185737 h 331788"/>
                <a:gd name="connsiteX11" fmla="*/ 97631 w 308803"/>
                <a:gd name="connsiteY11" fmla="*/ 153987 h 331788"/>
                <a:gd name="connsiteX12" fmla="*/ 88602 w 308803"/>
                <a:gd name="connsiteY12" fmla="*/ 161736 h 331788"/>
                <a:gd name="connsiteX13" fmla="*/ 88602 w 308803"/>
                <a:gd name="connsiteY13" fmla="*/ 168194 h 331788"/>
                <a:gd name="connsiteX14" fmla="*/ 79573 w 308803"/>
                <a:gd name="connsiteY14" fmla="*/ 168194 h 331788"/>
                <a:gd name="connsiteX15" fmla="*/ 46037 w 308803"/>
                <a:gd name="connsiteY15" fmla="*/ 203065 h 331788"/>
                <a:gd name="connsiteX16" fmla="*/ 79573 w 308803"/>
                <a:gd name="connsiteY16" fmla="*/ 236645 h 331788"/>
                <a:gd name="connsiteX17" fmla="*/ 88602 w 308803"/>
                <a:gd name="connsiteY17" fmla="*/ 236645 h 331788"/>
                <a:gd name="connsiteX18" fmla="*/ 88602 w 308803"/>
                <a:gd name="connsiteY18" fmla="*/ 271516 h 331788"/>
                <a:gd name="connsiteX19" fmla="*/ 55066 w 308803"/>
                <a:gd name="connsiteY19" fmla="*/ 271516 h 331788"/>
                <a:gd name="connsiteX20" fmla="*/ 46037 w 308803"/>
                <a:gd name="connsiteY20" fmla="*/ 279265 h 331788"/>
                <a:gd name="connsiteX21" fmla="*/ 55066 w 308803"/>
                <a:gd name="connsiteY21" fmla="*/ 288306 h 331788"/>
                <a:gd name="connsiteX22" fmla="*/ 88602 w 308803"/>
                <a:gd name="connsiteY22" fmla="*/ 288306 h 331788"/>
                <a:gd name="connsiteX23" fmla="*/ 88602 w 308803"/>
                <a:gd name="connsiteY23" fmla="*/ 297347 h 331788"/>
                <a:gd name="connsiteX24" fmla="*/ 97631 w 308803"/>
                <a:gd name="connsiteY24" fmla="*/ 306387 h 331788"/>
                <a:gd name="connsiteX25" fmla="*/ 105370 w 308803"/>
                <a:gd name="connsiteY25" fmla="*/ 297347 h 331788"/>
                <a:gd name="connsiteX26" fmla="*/ 105370 w 308803"/>
                <a:gd name="connsiteY26" fmla="*/ 288306 h 331788"/>
                <a:gd name="connsiteX27" fmla="*/ 114399 w 308803"/>
                <a:gd name="connsiteY27" fmla="*/ 288306 h 331788"/>
                <a:gd name="connsiteX28" fmla="*/ 149225 w 308803"/>
                <a:gd name="connsiteY28" fmla="*/ 253435 h 331788"/>
                <a:gd name="connsiteX29" fmla="*/ 114399 w 308803"/>
                <a:gd name="connsiteY29" fmla="*/ 219855 h 331788"/>
                <a:gd name="connsiteX30" fmla="*/ 105370 w 308803"/>
                <a:gd name="connsiteY30" fmla="*/ 219855 h 331788"/>
                <a:gd name="connsiteX31" fmla="*/ 105370 w 308803"/>
                <a:gd name="connsiteY31" fmla="*/ 184984 h 331788"/>
                <a:gd name="connsiteX32" fmla="*/ 140196 w 308803"/>
                <a:gd name="connsiteY32" fmla="*/ 184984 h 331788"/>
                <a:gd name="connsiteX33" fmla="*/ 149225 w 308803"/>
                <a:gd name="connsiteY33" fmla="*/ 177235 h 331788"/>
                <a:gd name="connsiteX34" fmla="*/ 140196 w 308803"/>
                <a:gd name="connsiteY34" fmla="*/ 168194 h 331788"/>
                <a:gd name="connsiteX35" fmla="*/ 105370 w 308803"/>
                <a:gd name="connsiteY35" fmla="*/ 168194 h 331788"/>
                <a:gd name="connsiteX36" fmla="*/ 105370 w 308803"/>
                <a:gd name="connsiteY36" fmla="*/ 161736 h 331788"/>
                <a:gd name="connsiteX37" fmla="*/ 97631 w 308803"/>
                <a:gd name="connsiteY37" fmla="*/ 153987 h 331788"/>
                <a:gd name="connsiteX38" fmla="*/ 98425 w 308803"/>
                <a:gd name="connsiteY38" fmla="*/ 133350 h 331788"/>
                <a:gd name="connsiteX39" fmla="*/ 196850 w 308803"/>
                <a:gd name="connsiteY39" fmla="*/ 232569 h 331788"/>
                <a:gd name="connsiteX40" fmla="*/ 98425 w 308803"/>
                <a:gd name="connsiteY40" fmla="*/ 331788 h 331788"/>
                <a:gd name="connsiteX41" fmla="*/ 0 w 308803"/>
                <a:gd name="connsiteY41" fmla="*/ 232569 h 331788"/>
                <a:gd name="connsiteX42" fmla="*/ 98425 w 308803"/>
                <a:gd name="connsiteY42" fmla="*/ 133350 h 331788"/>
                <a:gd name="connsiteX43" fmla="*/ 194259 w 308803"/>
                <a:gd name="connsiteY43" fmla="*/ 0 h 331788"/>
                <a:gd name="connsiteX44" fmla="*/ 200736 w 308803"/>
                <a:gd name="connsiteY44" fmla="*/ 2592 h 331788"/>
                <a:gd name="connsiteX45" fmla="*/ 306971 w 308803"/>
                <a:gd name="connsiteY45" fmla="*/ 119236 h 331788"/>
                <a:gd name="connsiteX46" fmla="*/ 308267 w 308803"/>
                <a:gd name="connsiteY46" fmla="*/ 129604 h 331788"/>
                <a:gd name="connsiteX47" fmla="*/ 300493 w 308803"/>
                <a:gd name="connsiteY47" fmla="*/ 133493 h 331788"/>
                <a:gd name="connsiteX48" fmla="*/ 247376 w 308803"/>
                <a:gd name="connsiteY48" fmla="*/ 133493 h 331788"/>
                <a:gd name="connsiteX49" fmla="*/ 247376 w 308803"/>
                <a:gd name="connsiteY49" fmla="*/ 322716 h 331788"/>
                <a:gd name="connsiteX50" fmla="*/ 239603 w 308803"/>
                <a:gd name="connsiteY50" fmla="*/ 331788 h 331788"/>
                <a:gd name="connsiteX51" fmla="*/ 157983 w 308803"/>
                <a:gd name="connsiteY51" fmla="*/ 331788 h 331788"/>
                <a:gd name="connsiteX52" fmla="*/ 214987 w 308803"/>
                <a:gd name="connsiteY52" fmla="*/ 231993 h 331788"/>
                <a:gd name="connsiteX53" fmla="*/ 98388 w 308803"/>
                <a:gd name="connsiteY53" fmla="*/ 116644 h 331788"/>
                <a:gd name="connsiteX54" fmla="*/ 84137 w 308803"/>
                <a:gd name="connsiteY54" fmla="*/ 116644 h 331788"/>
                <a:gd name="connsiteX55" fmla="*/ 187781 w 308803"/>
                <a:gd name="connsiteY55" fmla="*/ 2592 h 331788"/>
                <a:gd name="connsiteX56" fmla="*/ 194259 w 308803"/>
                <a:gd name="connsiteY56"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8803" h="331788">
                  <a:moveTo>
                    <a:pt x="104775" y="236537"/>
                  </a:moveTo>
                  <a:cubicBezTo>
                    <a:pt x="104775" y="236537"/>
                    <a:pt x="104775" y="236537"/>
                    <a:pt x="113771" y="236537"/>
                  </a:cubicBezTo>
                  <a:cubicBezTo>
                    <a:pt x="124052" y="236537"/>
                    <a:pt x="131763" y="244298"/>
                    <a:pt x="131763" y="253353"/>
                  </a:cubicBezTo>
                  <a:cubicBezTo>
                    <a:pt x="131763" y="263701"/>
                    <a:pt x="124052" y="271462"/>
                    <a:pt x="113771" y="271462"/>
                  </a:cubicBezTo>
                  <a:cubicBezTo>
                    <a:pt x="113771" y="271462"/>
                    <a:pt x="113771" y="271462"/>
                    <a:pt x="104775" y="271462"/>
                  </a:cubicBezTo>
                  <a:close/>
                  <a:moveTo>
                    <a:pt x="79454" y="185737"/>
                  </a:moveTo>
                  <a:cubicBezTo>
                    <a:pt x="79454" y="185737"/>
                    <a:pt x="79454" y="185737"/>
                    <a:pt x="88900" y="185737"/>
                  </a:cubicBezTo>
                  <a:cubicBezTo>
                    <a:pt x="88900" y="185737"/>
                    <a:pt x="88900" y="185737"/>
                    <a:pt x="88900" y="220662"/>
                  </a:cubicBezTo>
                  <a:cubicBezTo>
                    <a:pt x="88900" y="220662"/>
                    <a:pt x="88900" y="220662"/>
                    <a:pt x="79454" y="220662"/>
                  </a:cubicBezTo>
                  <a:cubicBezTo>
                    <a:pt x="70009" y="220662"/>
                    <a:pt x="61912" y="212901"/>
                    <a:pt x="61912" y="203847"/>
                  </a:cubicBezTo>
                  <a:cubicBezTo>
                    <a:pt x="61912" y="193498"/>
                    <a:pt x="70009" y="185737"/>
                    <a:pt x="79454" y="185737"/>
                  </a:cubicBezTo>
                  <a:close/>
                  <a:moveTo>
                    <a:pt x="97631" y="153987"/>
                  </a:moveTo>
                  <a:cubicBezTo>
                    <a:pt x="92472" y="153987"/>
                    <a:pt x="88602" y="156570"/>
                    <a:pt x="88602" y="161736"/>
                  </a:cubicBezTo>
                  <a:cubicBezTo>
                    <a:pt x="88602" y="168194"/>
                    <a:pt x="88602" y="168194"/>
                    <a:pt x="88602" y="168194"/>
                  </a:cubicBezTo>
                  <a:cubicBezTo>
                    <a:pt x="79573" y="168194"/>
                    <a:pt x="79573" y="168194"/>
                    <a:pt x="79573" y="168194"/>
                  </a:cubicBezTo>
                  <a:cubicBezTo>
                    <a:pt x="61515" y="168194"/>
                    <a:pt x="46037" y="183692"/>
                    <a:pt x="46037" y="203065"/>
                  </a:cubicBezTo>
                  <a:cubicBezTo>
                    <a:pt x="46037" y="221147"/>
                    <a:pt x="61515" y="236645"/>
                    <a:pt x="79573" y="236645"/>
                  </a:cubicBezTo>
                  <a:cubicBezTo>
                    <a:pt x="88602" y="236645"/>
                    <a:pt x="88602" y="236645"/>
                    <a:pt x="88602" y="236645"/>
                  </a:cubicBezTo>
                  <a:cubicBezTo>
                    <a:pt x="88602" y="271516"/>
                    <a:pt x="88602" y="271516"/>
                    <a:pt x="88602" y="271516"/>
                  </a:cubicBezTo>
                  <a:cubicBezTo>
                    <a:pt x="55066" y="271516"/>
                    <a:pt x="55066" y="271516"/>
                    <a:pt x="55066" y="271516"/>
                  </a:cubicBezTo>
                  <a:cubicBezTo>
                    <a:pt x="49907" y="271516"/>
                    <a:pt x="46037" y="275391"/>
                    <a:pt x="46037" y="279265"/>
                  </a:cubicBezTo>
                  <a:cubicBezTo>
                    <a:pt x="46037" y="284431"/>
                    <a:pt x="49907" y="288306"/>
                    <a:pt x="55066" y="288306"/>
                  </a:cubicBezTo>
                  <a:cubicBezTo>
                    <a:pt x="88602" y="288306"/>
                    <a:pt x="88602" y="288306"/>
                    <a:pt x="88602" y="288306"/>
                  </a:cubicBezTo>
                  <a:cubicBezTo>
                    <a:pt x="88602" y="297347"/>
                    <a:pt x="88602" y="297347"/>
                    <a:pt x="88602" y="297347"/>
                  </a:cubicBezTo>
                  <a:cubicBezTo>
                    <a:pt x="88602" y="302513"/>
                    <a:pt x="92472" y="306387"/>
                    <a:pt x="97631" y="306387"/>
                  </a:cubicBezTo>
                  <a:cubicBezTo>
                    <a:pt x="101501" y="306387"/>
                    <a:pt x="105370" y="302513"/>
                    <a:pt x="105370" y="297347"/>
                  </a:cubicBezTo>
                  <a:cubicBezTo>
                    <a:pt x="105370" y="288306"/>
                    <a:pt x="105370" y="288306"/>
                    <a:pt x="105370" y="288306"/>
                  </a:cubicBezTo>
                  <a:cubicBezTo>
                    <a:pt x="114399" y="288306"/>
                    <a:pt x="114399" y="288306"/>
                    <a:pt x="114399" y="288306"/>
                  </a:cubicBezTo>
                  <a:cubicBezTo>
                    <a:pt x="133747" y="288306"/>
                    <a:pt x="149225" y="272808"/>
                    <a:pt x="149225" y="253435"/>
                  </a:cubicBezTo>
                  <a:cubicBezTo>
                    <a:pt x="149225" y="235353"/>
                    <a:pt x="133747" y="219855"/>
                    <a:pt x="114399" y="219855"/>
                  </a:cubicBezTo>
                  <a:lnTo>
                    <a:pt x="105370" y="219855"/>
                  </a:lnTo>
                  <a:cubicBezTo>
                    <a:pt x="105370" y="184984"/>
                    <a:pt x="105370" y="184984"/>
                    <a:pt x="105370" y="184984"/>
                  </a:cubicBezTo>
                  <a:cubicBezTo>
                    <a:pt x="140196" y="184984"/>
                    <a:pt x="140196" y="184984"/>
                    <a:pt x="140196" y="184984"/>
                  </a:cubicBezTo>
                  <a:cubicBezTo>
                    <a:pt x="145356" y="184984"/>
                    <a:pt x="149225" y="181109"/>
                    <a:pt x="149225" y="177235"/>
                  </a:cubicBezTo>
                  <a:cubicBezTo>
                    <a:pt x="149225" y="172069"/>
                    <a:pt x="145356" y="168194"/>
                    <a:pt x="140196" y="168194"/>
                  </a:cubicBezTo>
                  <a:cubicBezTo>
                    <a:pt x="105370" y="168194"/>
                    <a:pt x="105370" y="168194"/>
                    <a:pt x="105370" y="168194"/>
                  </a:cubicBezTo>
                  <a:cubicBezTo>
                    <a:pt x="105370" y="161736"/>
                    <a:pt x="105370" y="161736"/>
                    <a:pt x="105370" y="161736"/>
                  </a:cubicBezTo>
                  <a:cubicBezTo>
                    <a:pt x="105370" y="156570"/>
                    <a:pt x="101501" y="153987"/>
                    <a:pt x="97631" y="153987"/>
                  </a:cubicBezTo>
                  <a:close/>
                  <a:moveTo>
                    <a:pt x="98425" y="133350"/>
                  </a:moveTo>
                  <a:cubicBezTo>
                    <a:pt x="152784" y="133350"/>
                    <a:pt x="196850" y="177772"/>
                    <a:pt x="196850" y="232569"/>
                  </a:cubicBezTo>
                  <a:cubicBezTo>
                    <a:pt x="196850" y="287366"/>
                    <a:pt x="152784" y="331788"/>
                    <a:pt x="98425" y="331788"/>
                  </a:cubicBezTo>
                  <a:cubicBezTo>
                    <a:pt x="44066" y="331788"/>
                    <a:pt x="0" y="287366"/>
                    <a:pt x="0" y="232569"/>
                  </a:cubicBezTo>
                  <a:cubicBezTo>
                    <a:pt x="0" y="177772"/>
                    <a:pt x="44066" y="133350"/>
                    <a:pt x="98425" y="133350"/>
                  </a:cubicBezTo>
                  <a:close/>
                  <a:moveTo>
                    <a:pt x="194259" y="0"/>
                  </a:moveTo>
                  <a:cubicBezTo>
                    <a:pt x="196850" y="0"/>
                    <a:pt x="199441" y="1296"/>
                    <a:pt x="200736" y="2592"/>
                  </a:cubicBezTo>
                  <a:cubicBezTo>
                    <a:pt x="306971" y="119236"/>
                    <a:pt x="306971" y="119236"/>
                    <a:pt x="306971" y="119236"/>
                  </a:cubicBezTo>
                  <a:cubicBezTo>
                    <a:pt x="308267" y="121828"/>
                    <a:pt x="309562" y="125716"/>
                    <a:pt x="308267" y="129604"/>
                  </a:cubicBezTo>
                  <a:cubicBezTo>
                    <a:pt x="306971" y="132197"/>
                    <a:pt x="303085" y="133493"/>
                    <a:pt x="300493" y="133493"/>
                  </a:cubicBezTo>
                  <a:cubicBezTo>
                    <a:pt x="247376" y="133493"/>
                    <a:pt x="247376" y="133493"/>
                    <a:pt x="247376" y="133493"/>
                  </a:cubicBezTo>
                  <a:cubicBezTo>
                    <a:pt x="247376" y="322716"/>
                    <a:pt x="247376" y="322716"/>
                    <a:pt x="247376" y="322716"/>
                  </a:cubicBezTo>
                  <a:cubicBezTo>
                    <a:pt x="247376" y="327900"/>
                    <a:pt x="243489" y="331788"/>
                    <a:pt x="239603" y="331788"/>
                  </a:cubicBezTo>
                  <a:cubicBezTo>
                    <a:pt x="157983" y="331788"/>
                    <a:pt x="157983" y="331788"/>
                    <a:pt x="157983" y="331788"/>
                  </a:cubicBezTo>
                  <a:cubicBezTo>
                    <a:pt x="191668" y="311051"/>
                    <a:pt x="214987" y="274762"/>
                    <a:pt x="214987" y="231993"/>
                  </a:cubicBezTo>
                  <a:cubicBezTo>
                    <a:pt x="214987" y="168486"/>
                    <a:pt x="161870" y="116644"/>
                    <a:pt x="98388" y="116644"/>
                  </a:cubicBezTo>
                  <a:cubicBezTo>
                    <a:pt x="93206" y="116644"/>
                    <a:pt x="89319" y="116644"/>
                    <a:pt x="84137" y="116644"/>
                  </a:cubicBezTo>
                  <a:cubicBezTo>
                    <a:pt x="187781" y="2592"/>
                    <a:pt x="187781" y="2592"/>
                    <a:pt x="187781" y="2592"/>
                  </a:cubicBezTo>
                  <a:cubicBezTo>
                    <a:pt x="189076" y="1296"/>
                    <a:pt x="191668" y="0"/>
                    <a:pt x="1942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6" name="组合 35"/>
          <p:cNvGrpSpPr/>
          <p:nvPr/>
        </p:nvGrpSpPr>
        <p:grpSpPr>
          <a:xfrm>
            <a:off x="2903001" y="1428750"/>
            <a:ext cx="1327351" cy="1378403"/>
            <a:chOff x="3870667" y="1959998"/>
            <a:chExt cx="1769801" cy="1837870"/>
          </a:xfrm>
        </p:grpSpPr>
        <p:sp>
          <p:nvSpPr>
            <p:cNvPr id="37" name="MH_SubTitle_2"/>
            <p:cNvSpPr/>
            <p:nvPr>
              <p:custDataLst>
                <p:tags r:id="rId6"/>
              </p:custDataLst>
            </p:nvPr>
          </p:nvSpPr>
          <p:spPr>
            <a:xfrm>
              <a:off x="3918108" y="2075509"/>
              <a:ext cx="1606848" cy="160684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rgbClr val="FFFFFF"/>
                </a:solidFill>
                <a:cs typeface="Mangal" panose="02040503050203030202" pitchFamily="18" charset="0"/>
              </a:endParaRPr>
            </a:p>
          </p:txBody>
        </p:sp>
        <p:sp>
          <p:nvSpPr>
            <p:cNvPr id="38" name="MH_Other_5"/>
            <p:cNvSpPr/>
            <p:nvPr>
              <p:custDataLst>
                <p:tags r:id="rId7"/>
              </p:custDataLst>
            </p:nvPr>
          </p:nvSpPr>
          <p:spPr>
            <a:xfrm>
              <a:off x="3870667" y="1959998"/>
              <a:ext cx="1769801"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39" name="椭圆 26"/>
            <p:cNvSpPr/>
            <p:nvPr/>
          </p:nvSpPr>
          <p:spPr>
            <a:xfrm>
              <a:off x="4351250" y="2475518"/>
              <a:ext cx="740565" cy="806828"/>
            </a:xfrm>
            <a:custGeom>
              <a:avLst/>
              <a:gdLst>
                <a:gd name="connsiteX0" fmla="*/ 175170 w 301625"/>
                <a:gd name="connsiteY0" fmla="*/ 203200 h 328613"/>
                <a:gd name="connsiteX1" fmla="*/ 133078 w 301625"/>
                <a:gd name="connsiteY1" fmla="*/ 207076 h 328613"/>
                <a:gd name="connsiteX2" fmla="*/ 131763 w 301625"/>
                <a:gd name="connsiteY2" fmla="*/ 208369 h 328613"/>
                <a:gd name="connsiteX3" fmla="*/ 131763 w 301625"/>
                <a:gd name="connsiteY3" fmla="*/ 311741 h 328613"/>
                <a:gd name="connsiteX4" fmla="*/ 131763 w 301625"/>
                <a:gd name="connsiteY4" fmla="*/ 313033 h 328613"/>
                <a:gd name="connsiteX5" fmla="*/ 133078 w 301625"/>
                <a:gd name="connsiteY5" fmla="*/ 314325 h 328613"/>
                <a:gd name="connsiteX6" fmla="*/ 134394 w 301625"/>
                <a:gd name="connsiteY6" fmla="*/ 313033 h 328613"/>
                <a:gd name="connsiteX7" fmla="*/ 176486 w 301625"/>
                <a:gd name="connsiteY7" fmla="*/ 297527 h 328613"/>
                <a:gd name="connsiteX8" fmla="*/ 177801 w 301625"/>
                <a:gd name="connsiteY8" fmla="*/ 296235 h 328613"/>
                <a:gd name="connsiteX9" fmla="*/ 177801 w 301625"/>
                <a:gd name="connsiteY9" fmla="*/ 205784 h 328613"/>
                <a:gd name="connsiteX10" fmla="*/ 176486 w 301625"/>
                <a:gd name="connsiteY10" fmla="*/ 204492 h 328613"/>
                <a:gd name="connsiteX11" fmla="*/ 175170 w 301625"/>
                <a:gd name="connsiteY11" fmla="*/ 203200 h 328613"/>
                <a:gd name="connsiteX12" fmla="*/ 67595 w 301625"/>
                <a:gd name="connsiteY12" fmla="*/ 203200 h 328613"/>
                <a:gd name="connsiteX13" fmla="*/ 66341 w 301625"/>
                <a:gd name="connsiteY13" fmla="*/ 204495 h 328613"/>
                <a:gd name="connsiteX14" fmla="*/ 65088 w 301625"/>
                <a:gd name="connsiteY14" fmla="*/ 205790 h 328613"/>
                <a:gd name="connsiteX15" fmla="*/ 65088 w 301625"/>
                <a:gd name="connsiteY15" fmla="*/ 244643 h 328613"/>
                <a:gd name="connsiteX16" fmla="*/ 66341 w 301625"/>
                <a:gd name="connsiteY16" fmla="*/ 245938 h 328613"/>
                <a:gd name="connsiteX17" fmla="*/ 86394 w 301625"/>
                <a:gd name="connsiteY17" fmla="*/ 252413 h 328613"/>
                <a:gd name="connsiteX18" fmla="*/ 88901 w 301625"/>
                <a:gd name="connsiteY18" fmla="*/ 251118 h 328613"/>
                <a:gd name="connsiteX19" fmla="*/ 88901 w 301625"/>
                <a:gd name="connsiteY19" fmla="*/ 249823 h 328613"/>
                <a:gd name="connsiteX20" fmla="*/ 88901 w 301625"/>
                <a:gd name="connsiteY20" fmla="*/ 207085 h 328613"/>
                <a:gd name="connsiteX21" fmla="*/ 87648 w 301625"/>
                <a:gd name="connsiteY21" fmla="*/ 205790 h 328613"/>
                <a:gd name="connsiteX22" fmla="*/ 67595 w 301625"/>
                <a:gd name="connsiteY22" fmla="*/ 203200 h 328613"/>
                <a:gd name="connsiteX23" fmla="*/ 33111 w 301625"/>
                <a:gd name="connsiteY23" fmla="*/ 201613 h 328613"/>
                <a:gd name="connsiteX24" fmla="*/ 31750 w 301625"/>
                <a:gd name="connsiteY24" fmla="*/ 202893 h 328613"/>
                <a:gd name="connsiteX25" fmla="*/ 31750 w 301625"/>
                <a:gd name="connsiteY25" fmla="*/ 236180 h 328613"/>
                <a:gd name="connsiteX26" fmla="*/ 33111 w 301625"/>
                <a:gd name="connsiteY26" fmla="*/ 237460 h 328613"/>
                <a:gd name="connsiteX27" fmla="*/ 49439 w 301625"/>
                <a:gd name="connsiteY27" fmla="*/ 241301 h 328613"/>
                <a:gd name="connsiteX28" fmla="*/ 50800 w 301625"/>
                <a:gd name="connsiteY28" fmla="*/ 241301 h 328613"/>
                <a:gd name="connsiteX29" fmla="*/ 50800 w 301625"/>
                <a:gd name="connsiteY29" fmla="*/ 240021 h 328613"/>
                <a:gd name="connsiteX30" fmla="*/ 50800 w 301625"/>
                <a:gd name="connsiteY30" fmla="*/ 205454 h 328613"/>
                <a:gd name="connsiteX31" fmla="*/ 49439 w 301625"/>
                <a:gd name="connsiteY31" fmla="*/ 202893 h 328613"/>
                <a:gd name="connsiteX32" fmla="*/ 34471 w 301625"/>
                <a:gd name="connsiteY32" fmla="*/ 201613 h 328613"/>
                <a:gd name="connsiteX33" fmla="*/ 33111 w 301625"/>
                <a:gd name="connsiteY33" fmla="*/ 201613 h 328613"/>
                <a:gd name="connsiteX34" fmla="*/ 225690 w 301625"/>
                <a:gd name="connsiteY34" fmla="*/ 200025 h 328613"/>
                <a:gd name="connsiteX35" fmla="*/ 196586 w 301625"/>
                <a:gd name="connsiteY35" fmla="*/ 201313 h 328613"/>
                <a:gd name="connsiteX36" fmla="*/ 195263 w 301625"/>
                <a:gd name="connsiteY36" fmla="*/ 203890 h 328613"/>
                <a:gd name="connsiteX37" fmla="*/ 195263 w 301625"/>
                <a:gd name="connsiteY37" fmla="*/ 286348 h 328613"/>
                <a:gd name="connsiteX38" fmla="*/ 196586 w 301625"/>
                <a:gd name="connsiteY38" fmla="*/ 287637 h 328613"/>
                <a:gd name="connsiteX39" fmla="*/ 196586 w 301625"/>
                <a:gd name="connsiteY39" fmla="*/ 288925 h 328613"/>
                <a:gd name="connsiteX40" fmla="*/ 197909 w 301625"/>
                <a:gd name="connsiteY40" fmla="*/ 288925 h 328613"/>
                <a:gd name="connsiteX41" fmla="*/ 225690 w 301625"/>
                <a:gd name="connsiteY41" fmla="*/ 278618 h 328613"/>
                <a:gd name="connsiteX42" fmla="*/ 227013 w 301625"/>
                <a:gd name="connsiteY42" fmla="*/ 276041 h 328613"/>
                <a:gd name="connsiteX43" fmla="*/ 227013 w 301625"/>
                <a:gd name="connsiteY43" fmla="*/ 201313 h 328613"/>
                <a:gd name="connsiteX44" fmla="*/ 227013 w 301625"/>
                <a:gd name="connsiteY44" fmla="*/ 200025 h 328613"/>
                <a:gd name="connsiteX45" fmla="*/ 225690 w 301625"/>
                <a:gd name="connsiteY45" fmla="*/ 200025 h 328613"/>
                <a:gd name="connsiteX46" fmla="*/ 10824 w 301625"/>
                <a:gd name="connsiteY46" fmla="*/ 198438 h 328613"/>
                <a:gd name="connsiteX47" fmla="*/ 9525 w 301625"/>
                <a:gd name="connsiteY47" fmla="*/ 199732 h 328613"/>
                <a:gd name="connsiteX48" fmla="*/ 9525 w 301625"/>
                <a:gd name="connsiteY48" fmla="*/ 201025 h 328613"/>
                <a:gd name="connsiteX49" fmla="*/ 9525 w 301625"/>
                <a:gd name="connsiteY49" fmla="*/ 229482 h 328613"/>
                <a:gd name="connsiteX50" fmla="*/ 10824 w 301625"/>
                <a:gd name="connsiteY50" fmla="*/ 230776 h 328613"/>
                <a:gd name="connsiteX51" fmla="*/ 21215 w 301625"/>
                <a:gd name="connsiteY51" fmla="*/ 233363 h 328613"/>
                <a:gd name="connsiteX52" fmla="*/ 22514 w 301625"/>
                <a:gd name="connsiteY52" fmla="*/ 233363 h 328613"/>
                <a:gd name="connsiteX53" fmla="*/ 23813 w 301625"/>
                <a:gd name="connsiteY53" fmla="*/ 232070 h 328613"/>
                <a:gd name="connsiteX54" fmla="*/ 23813 w 301625"/>
                <a:gd name="connsiteY54" fmla="*/ 201025 h 328613"/>
                <a:gd name="connsiteX55" fmla="*/ 22514 w 301625"/>
                <a:gd name="connsiteY55" fmla="*/ 199732 h 328613"/>
                <a:gd name="connsiteX56" fmla="*/ 10824 w 301625"/>
                <a:gd name="connsiteY56" fmla="*/ 198438 h 328613"/>
                <a:gd name="connsiteX57" fmla="*/ 277495 w 301625"/>
                <a:gd name="connsiteY57" fmla="*/ 196850 h 328613"/>
                <a:gd name="connsiteX58" fmla="*/ 276225 w 301625"/>
                <a:gd name="connsiteY58" fmla="*/ 198135 h 328613"/>
                <a:gd name="connsiteX59" fmla="*/ 276225 w 301625"/>
                <a:gd name="connsiteY59" fmla="*/ 222553 h 328613"/>
                <a:gd name="connsiteX60" fmla="*/ 276225 w 301625"/>
                <a:gd name="connsiteY60" fmla="*/ 223838 h 328613"/>
                <a:gd name="connsiteX61" fmla="*/ 277495 w 301625"/>
                <a:gd name="connsiteY61" fmla="*/ 223838 h 328613"/>
                <a:gd name="connsiteX62" fmla="*/ 287655 w 301625"/>
                <a:gd name="connsiteY62" fmla="*/ 222553 h 328613"/>
                <a:gd name="connsiteX63" fmla="*/ 288925 w 301625"/>
                <a:gd name="connsiteY63" fmla="*/ 219983 h 328613"/>
                <a:gd name="connsiteX64" fmla="*/ 288925 w 301625"/>
                <a:gd name="connsiteY64" fmla="*/ 198135 h 328613"/>
                <a:gd name="connsiteX65" fmla="*/ 288925 w 301625"/>
                <a:gd name="connsiteY65" fmla="*/ 196850 h 328613"/>
                <a:gd name="connsiteX66" fmla="*/ 287655 w 301625"/>
                <a:gd name="connsiteY66" fmla="*/ 196850 h 328613"/>
                <a:gd name="connsiteX67" fmla="*/ 277495 w 301625"/>
                <a:gd name="connsiteY67" fmla="*/ 196850 h 328613"/>
                <a:gd name="connsiteX68" fmla="*/ 253736 w 301625"/>
                <a:gd name="connsiteY68" fmla="*/ 196850 h 328613"/>
                <a:gd name="connsiteX69" fmla="*/ 252413 w 301625"/>
                <a:gd name="connsiteY69" fmla="*/ 199496 h 328613"/>
                <a:gd name="connsiteX70" fmla="*/ 252413 w 301625"/>
                <a:gd name="connsiteY70" fmla="*/ 225954 h 328613"/>
                <a:gd name="connsiteX71" fmla="*/ 253736 w 301625"/>
                <a:gd name="connsiteY71" fmla="*/ 227277 h 328613"/>
                <a:gd name="connsiteX72" fmla="*/ 255059 w 301625"/>
                <a:gd name="connsiteY72" fmla="*/ 228600 h 328613"/>
                <a:gd name="connsiteX73" fmla="*/ 255059 w 301625"/>
                <a:gd name="connsiteY73" fmla="*/ 227277 h 328613"/>
                <a:gd name="connsiteX74" fmla="*/ 266965 w 301625"/>
                <a:gd name="connsiteY74" fmla="*/ 225954 h 328613"/>
                <a:gd name="connsiteX75" fmla="*/ 268288 w 301625"/>
                <a:gd name="connsiteY75" fmla="*/ 223308 h 328613"/>
                <a:gd name="connsiteX76" fmla="*/ 268288 w 301625"/>
                <a:gd name="connsiteY76" fmla="*/ 198173 h 328613"/>
                <a:gd name="connsiteX77" fmla="*/ 268288 w 301625"/>
                <a:gd name="connsiteY77" fmla="*/ 196850 h 328613"/>
                <a:gd name="connsiteX78" fmla="*/ 266965 w 301625"/>
                <a:gd name="connsiteY78" fmla="*/ 196850 h 328613"/>
                <a:gd name="connsiteX79" fmla="*/ 253736 w 301625"/>
                <a:gd name="connsiteY79" fmla="*/ 196850 h 328613"/>
                <a:gd name="connsiteX80" fmla="*/ 276225 w 301625"/>
                <a:gd name="connsiteY80" fmla="*/ 149225 h 328613"/>
                <a:gd name="connsiteX81" fmla="*/ 276225 w 301625"/>
                <a:gd name="connsiteY81" fmla="*/ 150510 h 328613"/>
                <a:gd name="connsiteX82" fmla="*/ 276225 w 301625"/>
                <a:gd name="connsiteY82" fmla="*/ 173643 h 328613"/>
                <a:gd name="connsiteX83" fmla="*/ 277495 w 301625"/>
                <a:gd name="connsiteY83" fmla="*/ 176213 h 328613"/>
                <a:gd name="connsiteX84" fmla="*/ 287655 w 301625"/>
                <a:gd name="connsiteY84" fmla="*/ 176213 h 328613"/>
                <a:gd name="connsiteX85" fmla="*/ 288925 w 301625"/>
                <a:gd name="connsiteY85" fmla="*/ 176213 h 328613"/>
                <a:gd name="connsiteX86" fmla="*/ 288925 w 301625"/>
                <a:gd name="connsiteY86" fmla="*/ 174928 h 328613"/>
                <a:gd name="connsiteX87" fmla="*/ 288925 w 301625"/>
                <a:gd name="connsiteY87" fmla="*/ 153080 h 328613"/>
                <a:gd name="connsiteX88" fmla="*/ 287655 w 301625"/>
                <a:gd name="connsiteY88" fmla="*/ 150510 h 328613"/>
                <a:gd name="connsiteX89" fmla="*/ 277495 w 301625"/>
                <a:gd name="connsiteY89" fmla="*/ 149225 h 328613"/>
                <a:gd name="connsiteX90" fmla="*/ 276225 w 301625"/>
                <a:gd name="connsiteY90" fmla="*/ 149225 h 328613"/>
                <a:gd name="connsiteX91" fmla="*/ 253736 w 301625"/>
                <a:gd name="connsiteY91" fmla="*/ 145720 h 328613"/>
                <a:gd name="connsiteX92" fmla="*/ 252413 w 301625"/>
                <a:gd name="connsiteY92" fmla="*/ 146977 h 328613"/>
                <a:gd name="connsiteX93" fmla="*/ 252413 w 301625"/>
                <a:gd name="connsiteY93" fmla="*/ 172112 h 328613"/>
                <a:gd name="connsiteX94" fmla="*/ 253736 w 301625"/>
                <a:gd name="connsiteY94" fmla="*/ 174626 h 328613"/>
                <a:gd name="connsiteX95" fmla="*/ 266965 w 301625"/>
                <a:gd name="connsiteY95" fmla="*/ 174626 h 328613"/>
                <a:gd name="connsiteX96" fmla="*/ 268288 w 301625"/>
                <a:gd name="connsiteY96" fmla="*/ 174626 h 328613"/>
                <a:gd name="connsiteX97" fmla="*/ 268288 w 301625"/>
                <a:gd name="connsiteY97" fmla="*/ 173369 h 328613"/>
                <a:gd name="connsiteX98" fmla="*/ 268288 w 301625"/>
                <a:gd name="connsiteY98" fmla="*/ 149490 h 328613"/>
                <a:gd name="connsiteX99" fmla="*/ 266965 w 301625"/>
                <a:gd name="connsiteY99" fmla="*/ 146977 h 328613"/>
                <a:gd name="connsiteX100" fmla="*/ 255059 w 301625"/>
                <a:gd name="connsiteY100" fmla="*/ 145720 h 328613"/>
                <a:gd name="connsiteX101" fmla="*/ 253736 w 301625"/>
                <a:gd name="connsiteY101" fmla="*/ 145720 h 328613"/>
                <a:gd name="connsiteX102" fmla="*/ 21215 w 301625"/>
                <a:gd name="connsiteY102" fmla="*/ 139700 h 328613"/>
                <a:gd name="connsiteX103" fmla="*/ 10824 w 301625"/>
                <a:gd name="connsiteY103" fmla="*/ 142287 h 328613"/>
                <a:gd name="connsiteX104" fmla="*/ 9525 w 301625"/>
                <a:gd name="connsiteY104" fmla="*/ 144874 h 328613"/>
                <a:gd name="connsiteX105" fmla="*/ 9525 w 301625"/>
                <a:gd name="connsiteY105" fmla="*/ 173332 h 328613"/>
                <a:gd name="connsiteX106" fmla="*/ 9525 w 301625"/>
                <a:gd name="connsiteY106" fmla="*/ 174625 h 328613"/>
                <a:gd name="connsiteX107" fmla="*/ 10824 w 301625"/>
                <a:gd name="connsiteY107" fmla="*/ 174625 h 328613"/>
                <a:gd name="connsiteX108" fmla="*/ 22514 w 301625"/>
                <a:gd name="connsiteY108" fmla="*/ 173332 h 328613"/>
                <a:gd name="connsiteX109" fmla="*/ 23813 w 301625"/>
                <a:gd name="connsiteY109" fmla="*/ 172038 h 328613"/>
                <a:gd name="connsiteX110" fmla="*/ 23813 w 301625"/>
                <a:gd name="connsiteY110" fmla="*/ 140993 h 328613"/>
                <a:gd name="connsiteX111" fmla="*/ 23813 w 301625"/>
                <a:gd name="connsiteY111" fmla="*/ 139700 h 328613"/>
                <a:gd name="connsiteX112" fmla="*/ 21215 w 301625"/>
                <a:gd name="connsiteY112" fmla="*/ 139700 h 328613"/>
                <a:gd name="connsiteX113" fmla="*/ 216893 w 301625"/>
                <a:gd name="connsiteY113" fmla="*/ 138113 h 328613"/>
                <a:gd name="connsiteX114" fmla="*/ 214313 w 301625"/>
                <a:gd name="connsiteY114" fmla="*/ 139417 h 328613"/>
                <a:gd name="connsiteX115" fmla="*/ 214313 w 301625"/>
                <a:gd name="connsiteY115" fmla="*/ 140721 h 328613"/>
                <a:gd name="connsiteX116" fmla="*/ 214313 w 301625"/>
                <a:gd name="connsiteY116" fmla="*/ 172018 h 328613"/>
                <a:gd name="connsiteX117" fmla="*/ 215603 w 301625"/>
                <a:gd name="connsiteY117" fmla="*/ 173322 h 328613"/>
                <a:gd name="connsiteX118" fmla="*/ 232371 w 301625"/>
                <a:gd name="connsiteY118" fmla="*/ 174626 h 328613"/>
                <a:gd name="connsiteX119" fmla="*/ 233661 w 301625"/>
                <a:gd name="connsiteY119" fmla="*/ 173322 h 328613"/>
                <a:gd name="connsiteX120" fmla="*/ 234951 w 301625"/>
                <a:gd name="connsiteY120" fmla="*/ 172018 h 328613"/>
                <a:gd name="connsiteX121" fmla="*/ 234951 w 301625"/>
                <a:gd name="connsiteY121" fmla="*/ 143329 h 328613"/>
                <a:gd name="connsiteX122" fmla="*/ 232371 w 301625"/>
                <a:gd name="connsiteY122" fmla="*/ 142025 h 328613"/>
                <a:gd name="connsiteX123" fmla="*/ 216893 w 301625"/>
                <a:gd name="connsiteY123" fmla="*/ 138113 h 328613"/>
                <a:gd name="connsiteX124" fmla="*/ 49439 w 301625"/>
                <a:gd name="connsiteY124" fmla="*/ 131763 h 328613"/>
                <a:gd name="connsiteX125" fmla="*/ 33111 w 301625"/>
                <a:gd name="connsiteY125" fmla="*/ 135632 h 328613"/>
                <a:gd name="connsiteX126" fmla="*/ 31750 w 301625"/>
                <a:gd name="connsiteY126" fmla="*/ 138212 h 328613"/>
                <a:gd name="connsiteX127" fmla="*/ 31750 w 301625"/>
                <a:gd name="connsiteY127" fmla="*/ 170458 h 328613"/>
                <a:gd name="connsiteX128" fmla="*/ 33111 w 301625"/>
                <a:gd name="connsiteY128" fmla="*/ 171748 h 328613"/>
                <a:gd name="connsiteX129" fmla="*/ 34471 w 301625"/>
                <a:gd name="connsiteY129" fmla="*/ 173038 h 328613"/>
                <a:gd name="connsiteX130" fmla="*/ 49439 w 301625"/>
                <a:gd name="connsiteY130" fmla="*/ 171748 h 328613"/>
                <a:gd name="connsiteX131" fmla="*/ 50800 w 301625"/>
                <a:gd name="connsiteY131" fmla="*/ 169169 h 328613"/>
                <a:gd name="connsiteX132" fmla="*/ 50800 w 301625"/>
                <a:gd name="connsiteY132" fmla="*/ 134343 h 328613"/>
                <a:gd name="connsiteX133" fmla="*/ 50800 w 301625"/>
                <a:gd name="connsiteY133" fmla="*/ 133053 h 328613"/>
                <a:gd name="connsiteX134" fmla="*/ 49439 w 301625"/>
                <a:gd name="connsiteY134" fmla="*/ 131763 h 328613"/>
                <a:gd name="connsiteX135" fmla="*/ 174308 w 301625"/>
                <a:gd name="connsiteY135" fmla="*/ 130175 h 328613"/>
                <a:gd name="connsiteX136" fmla="*/ 173038 w 301625"/>
                <a:gd name="connsiteY136" fmla="*/ 131474 h 328613"/>
                <a:gd name="connsiteX137" fmla="*/ 173038 w 301625"/>
                <a:gd name="connsiteY137" fmla="*/ 132773 h 328613"/>
                <a:gd name="connsiteX138" fmla="*/ 173038 w 301625"/>
                <a:gd name="connsiteY138" fmla="*/ 169141 h 328613"/>
                <a:gd name="connsiteX139" fmla="*/ 174308 w 301625"/>
                <a:gd name="connsiteY139" fmla="*/ 170440 h 328613"/>
                <a:gd name="connsiteX140" fmla="*/ 195898 w 301625"/>
                <a:gd name="connsiteY140" fmla="*/ 173038 h 328613"/>
                <a:gd name="connsiteX141" fmla="*/ 197168 w 301625"/>
                <a:gd name="connsiteY141" fmla="*/ 171739 h 328613"/>
                <a:gd name="connsiteX142" fmla="*/ 198438 w 301625"/>
                <a:gd name="connsiteY142" fmla="*/ 170440 h 328613"/>
                <a:gd name="connsiteX143" fmla="*/ 198438 w 301625"/>
                <a:gd name="connsiteY143" fmla="*/ 136669 h 328613"/>
                <a:gd name="connsiteX144" fmla="*/ 197168 w 301625"/>
                <a:gd name="connsiteY144" fmla="*/ 135370 h 328613"/>
                <a:gd name="connsiteX145" fmla="*/ 174308 w 301625"/>
                <a:gd name="connsiteY145" fmla="*/ 130175 h 328613"/>
                <a:gd name="connsiteX146" fmla="*/ 86394 w 301625"/>
                <a:gd name="connsiteY146" fmla="*/ 120650 h 328613"/>
                <a:gd name="connsiteX147" fmla="*/ 66341 w 301625"/>
                <a:gd name="connsiteY147" fmla="*/ 127086 h 328613"/>
                <a:gd name="connsiteX148" fmla="*/ 65088 w 301625"/>
                <a:gd name="connsiteY148" fmla="*/ 128373 h 328613"/>
                <a:gd name="connsiteX149" fmla="*/ 65088 w 301625"/>
                <a:gd name="connsiteY149" fmla="*/ 166988 h 328613"/>
                <a:gd name="connsiteX150" fmla="*/ 66341 w 301625"/>
                <a:gd name="connsiteY150" fmla="*/ 168275 h 328613"/>
                <a:gd name="connsiteX151" fmla="*/ 67595 w 301625"/>
                <a:gd name="connsiteY151" fmla="*/ 168275 h 328613"/>
                <a:gd name="connsiteX152" fmla="*/ 87648 w 301625"/>
                <a:gd name="connsiteY152" fmla="*/ 166988 h 328613"/>
                <a:gd name="connsiteX153" fmla="*/ 88901 w 301625"/>
                <a:gd name="connsiteY153" fmla="*/ 165701 h 328613"/>
                <a:gd name="connsiteX154" fmla="*/ 88901 w 301625"/>
                <a:gd name="connsiteY154" fmla="*/ 123224 h 328613"/>
                <a:gd name="connsiteX155" fmla="*/ 88901 w 301625"/>
                <a:gd name="connsiteY155" fmla="*/ 121937 h 328613"/>
                <a:gd name="connsiteX156" fmla="*/ 86394 w 301625"/>
                <a:gd name="connsiteY156" fmla="*/ 120650 h 328613"/>
                <a:gd name="connsiteX157" fmla="*/ 114300 w 301625"/>
                <a:gd name="connsiteY157" fmla="*/ 119063 h 328613"/>
                <a:gd name="connsiteX158" fmla="*/ 114300 w 301625"/>
                <a:gd name="connsiteY158" fmla="*/ 121653 h 328613"/>
                <a:gd name="connsiteX159" fmla="*/ 114300 w 301625"/>
                <a:gd name="connsiteY159" fmla="*/ 164391 h 328613"/>
                <a:gd name="connsiteX160" fmla="*/ 115593 w 301625"/>
                <a:gd name="connsiteY160" fmla="*/ 166981 h 328613"/>
                <a:gd name="connsiteX161" fmla="*/ 147931 w 301625"/>
                <a:gd name="connsiteY161" fmla="*/ 168276 h 328613"/>
                <a:gd name="connsiteX162" fmla="*/ 149225 w 301625"/>
                <a:gd name="connsiteY162" fmla="*/ 168276 h 328613"/>
                <a:gd name="connsiteX163" fmla="*/ 149225 w 301625"/>
                <a:gd name="connsiteY163" fmla="*/ 166981 h 328613"/>
                <a:gd name="connsiteX164" fmla="*/ 149225 w 301625"/>
                <a:gd name="connsiteY164" fmla="*/ 126833 h 328613"/>
                <a:gd name="connsiteX165" fmla="*/ 147931 w 301625"/>
                <a:gd name="connsiteY165" fmla="*/ 125538 h 328613"/>
                <a:gd name="connsiteX166" fmla="*/ 115593 w 301625"/>
                <a:gd name="connsiteY166" fmla="*/ 119063 h 328613"/>
                <a:gd name="connsiteX167" fmla="*/ 114300 w 301625"/>
                <a:gd name="connsiteY167" fmla="*/ 119063 h 328613"/>
                <a:gd name="connsiteX168" fmla="*/ 21215 w 301625"/>
                <a:gd name="connsiteY168" fmla="*/ 77788 h 328613"/>
                <a:gd name="connsiteX169" fmla="*/ 9525 w 301625"/>
                <a:gd name="connsiteY169" fmla="*/ 84403 h 328613"/>
                <a:gd name="connsiteX170" fmla="*/ 9525 w 301625"/>
                <a:gd name="connsiteY170" fmla="*/ 87049 h 328613"/>
                <a:gd name="connsiteX171" fmla="*/ 9525 w 301625"/>
                <a:gd name="connsiteY171" fmla="*/ 116153 h 328613"/>
                <a:gd name="connsiteX172" fmla="*/ 9525 w 301625"/>
                <a:gd name="connsiteY172" fmla="*/ 117476 h 328613"/>
                <a:gd name="connsiteX173" fmla="*/ 10824 w 301625"/>
                <a:gd name="connsiteY173" fmla="*/ 117476 h 328613"/>
                <a:gd name="connsiteX174" fmla="*/ 12123 w 301625"/>
                <a:gd name="connsiteY174" fmla="*/ 117476 h 328613"/>
                <a:gd name="connsiteX175" fmla="*/ 22514 w 301625"/>
                <a:gd name="connsiteY175" fmla="*/ 112184 h 328613"/>
                <a:gd name="connsiteX176" fmla="*/ 23813 w 301625"/>
                <a:gd name="connsiteY176" fmla="*/ 110861 h 328613"/>
                <a:gd name="connsiteX177" fmla="*/ 23813 w 301625"/>
                <a:gd name="connsiteY177" fmla="*/ 79111 h 328613"/>
                <a:gd name="connsiteX178" fmla="*/ 22514 w 301625"/>
                <a:gd name="connsiteY178" fmla="*/ 77788 h 328613"/>
                <a:gd name="connsiteX179" fmla="*/ 21215 w 301625"/>
                <a:gd name="connsiteY179" fmla="*/ 77788 h 328613"/>
                <a:gd name="connsiteX180" fmla="*/ 215603 w 301625"/>
                <a:gd name="connsiteY180" fmla="*/ 76200 h 328613"/>
                <a:gd name="connsiteX181" fmla="*/ 214313 w 301625"/>
                <a:gd name="connsiteY181" fmla="*/ 78760 h 328613"/>
                <a:gd name="connsiteX182" fmla="*/ 214313 w 301625"/>
                <a:gd name="connsiteY182" fmla="*/ 109487 h 328613"/>
                <a:gd name="connsiteX183" fmla="*/ 215603 w 301625"/>
                <a:gd name="connsiteY183" fmla="*/ 110767 h 328613"/>
                <a:gd name="connsiteX184" fmla="*/ 232371 w 301625"/>
                <a:gd name="connsiteY184" fmla="*/ 115888 h 328613"/>
                <a:gd name="connsiteX185" fmla="*/ 233661 w 301625"/>
                <a:gd name="connsiteY185" fmla="*/ 115888 h 328613"/>
                <a:gd name="connsiteX186" fmla="*/ 234951 w 301625"/>
                <a:gd name="connsiteY186" fmla="*/ 114608 h 328613"/>
                <a:gd name="connsiteX187" fmla="*/ 234951 w 301625"/>
                <a:gd name="connsiteY187" fmla="*/ 85162 h 328613"/>
                <a:gd name="connsiteX188" fmla="*/ 233661 w 301625"/>
                <a:gd name="connsiteY188" fmla="*/ 83882 h 328613"/>
                <a:gd name="connsiteX189" fmla="*/ 216893 w 301625"/>
                <a:gd name="connsiteY189" fmla="*/ 76200 h 328613"/>
                <a:gd name="connsiteX190" fmla="*/ 215603 w 301625"/>
                <a:gd name="connsiteY190" fmla="*/ 76200 h 328613"/>
                <a:gd name="connsiteX191" fmla="*/ 48079 w 301625"/>
                <a:gd name="connsiteY191" fmla="*/ 61604 h 328613"/>
                <a:gd name="connsiteX192" fmla="*/ 33111 w 301625"/>
                <a:gd name="connsiteY192" fmla="*/ 70556 h 328613"/>
                <a:gd name="connsiteX193" fmla="*/ 31750 w 301625"/>
                <a:gd name="connsiteY193" fmla="*/ 71834 h 328613"/>
                <a:gd name="connsiteX194" fmla="*/ 31750 w 301625"/>
                <a:gd name="connsiteY194" fmla="*/ 103805 h 328613"/>
                <a:gd name="connsiteX195" fmla="*/ 33111 w 301625"/>
                <a:gd name="connsiteY195" fmla="*/ 106363 h 328613"/>
                <a:gd name="connsiteX196" fmla="*/ 34471 w 301625"/>
                <a:gd name="connsiteY196" fmla="*/ 106363 h 328613"/>
                <a:gd name="connsiteX197" fmla="*/ 50800 w 301625"/>
                <a:gd name="connsiteY197" fmla="*/ 99969 h 328613"/>
                <a:gd name="connsiteX198" fmla="*/ 50800 w 301625"/>
                <a:gd name="connsiteY198" fmla="*/ 97411 h 328613"/>
                <a:gd name="connsiteX199" fmla="*/ 50800 w 301625"/>
                <a:gd name="connsiteY199" fmla="*/ 62883 h 328613"/>
                <a:gd name="connsiteX200" fmla="*/ 50800 w 301625"/>
                <a:gd name="connsiteY200" fmla="*/ 61604 h 328613"/>
                <a:gd name="connsiteX201" fmla="*/ 48079 w 301625"/>
                <a:gd name="connsiteY201" fmla="*/ 61604 h 328613"/>
                <a:gd name="connsiteX202" fmla="*/ 175578 w 301625"/>
                <a:gd name="connsiteY202" fmla="*/ 57150 h 328613"/>
                <a:gd name="connsiteX203" fmla="*/ 173038 w 301625"/>
                <a:gd name="connsiteY203" fmla="*/ 58437 h 328613"/>
                <a:gd name="connsiteX204" fmla="*/ 173038 w 301625"/>
                <a:gd name="connsiteY204" fmla="*/ 59724 h 328613"/>
                <a:gd name="connsiteX205" fmla="*/ 173038 w 301625"/>
                <a:gd name="connsiteY205" fmla="*/ 95765 h 328613"/>
                <a:gd name="connsiteX206" fmla="*/ 174308 w 301625"/>
                <a:gd name="connsiteY206" fmla="*/ 97052 h 328613"/>
                <a:gd name="connsiteX207" fmla="*/ 195898 w 301625"/>
                <a:gd name="connsiteY207" fmla="*/ 104775 h 328613"/>
                <a:gd name="connsiteX208" fmla="*/ 197168 w 301625"/>
                <a:gd name="connsiteY208" fmla="*/ 103488 h 328613"/>
                <a:gd name="connsiteX209" fmla="*/ 198438 w 301625"/>
                <a:gd name="connsiteY209" fmla="*/ 102201 h 328613"/>
                <a:gd name="connsiteX210" fmla="*/ 198438 w 301625"/>
                <a:gd name="connsiteY210" fmla="*/ 68734 h 328613"/>
                <a:gd name="connsiteX211" fmla="*/ 197168 w 301625"/>
                <a:gd name="connsiteY211" fmla="*/ 67447 h 328613"/>
                <a:gd name="connsiteX212" fmla="*/ 175578 w 301625"/>
                <a:gd name="connsiteY212" fmla="*/ 57150 h 328613"/>
                <a:gd name="connsiteX213" fmla="*/ 86394 w 301625"/>
                <a:gd name="connsiteY213" fmla="*/ 36513 h 328613"/>
                <a:gd name="connsiteX214" fmla="*/ 66341 w 301625"/>
                <a:gd name="connsiteY214" fmla="*/ 49435 h 328613"/>
                <a:gd name="connsiteX215" fmla="*/ 65088 w 301625"/>
                <a:gd name="connsiteY215" fmla="*/ 50727 h 328613"/>
                <a:gd name="connsiteX216" fmla="*/ 65088 w 301625"/>
                <a:gd name="connsiteY216" fmla="*/ 89492 h 328613"/>
                <a:gd name="connsiteX217" fmla="*/ 66341 w 301625"/>
                <a:gd name="connsiteY217" fmla="*/ 92076 h 328613"/>
                <a:gd name="connsiteX218" fmla="*/ 67595 w 301625"/>
                <a:gd name="connsiteY218" fmla="*/ 92076 h 328613"/>
                <a:gd name="connsiteX219" fmla="*/ 87648 w 301625"/>
                <a:gd name="connsiteY219" fmla="*/ 81739 h 328613"/>
                <a:gd name="connsiteX220" fmla="*/ 88901 w 301625"/>
                <a:gd name="connsiteY220" fmla="*/ 80447 h 328613"/>
                <a:gd name="connsiteX221" fmla="*/ 88901 w 301625"/>
                <a:gd name="connsiteY221" fmla="*/ 37805 h 328613"/>
                <a:gd name="connsiteX222" fmla="*/ 87648 w 301625"/>
                <a:gd name="connsiteY222" fmla="*/ 36513 h 328613"/>
                <a:gd name="connsiteX223" fmla="*/ 86394 w 301625"/>
                <a:gd name="connsiteY223" fmla="*/ 36513 h 328613"/>
                <a:gd name="connsiteX224" fmla="*/ 114300 w 301625"/>
                <a:gd name="connsiteY224" fmla="*/ 33338 h 328613"/>
                <a:gd name="connsiteX225" fmla="*/ 114300 w 301625"/>
                <a:gd name="connsiteY225" fmla="*/ 34637 h 328613"/>
                <a:gd name="connsiteX226" fmla="*/ 114300 w 301625"/>
                <a:gd name="connsiteY226" fmla="*/ 78798 h 328613"/>
                <a:gd name="connsiteX227" fmla="*/ 115593 w 301625"/>
                <a:gd name="connsiteY227" fmla="*/ 80097 h 328613"/>
                <a:gd name="connsiteX228" fmla="*/ 146638 w 301625"/>
                <a:gd name="connsiteY228" fmla="*/ 90488 h 328613"/>
                <a:gd name="connsiteX229" fmla="*/ 147931 w 301625"/>
                <a:gd name="connsiteY229" fmla="*/ 90488 h 328613"/>
                <a:gd name="connsiteX230" fmla="*/ 149225 w 301625"/>
                <a:gd name="connsiteY230" fmla="*/ 90488 h 328613"/>
                <a:gd name="connsiteX231" fmla="*/ 149225 w 301625"/>
                <a:gd name="connsiteY231" fmla="*/ 87890 h 328613"/>
                <a:gd name="connsiteX232" fmla="*/ 149225 w 301625"/>
                <a:gd name="connsiteY232" fmla="*/ 48924 h 328613"/>
                <a:gd name="connsiteX233" fmla="*/ 147931 w 301625"/>
                <a:gd name="connsiteY233" fmla="*/ 47625 h 328613"/>
                <a:gd name="connsiteX234" fmla="*/ 116887 w 301625"/>
                <a:gd name="connsiteY234" fmla="*/ 33338 h 328613"/>
                <a:gd name="connsiteX235" fmla="*/ 114300 w 301625"/>
                <a:gd name="connsiteY235" fmla="*/ 33338 h 328613"/>
                <a:gd name="connsiteX236" fmla="*/ 103562 w 301625"/>
                <a:gd name="connsiteY236" fmla="*/ 0 h 328613"/>
                <a:gd name="connsiteX237" fmla="*/ 106151 w 301625"/>
                <a:gd name="connsiteY237" fmla="*/ 0 h 328613"/>
                <a:gd name="connsiteX238" fmla="*/ 243371 w 301625"/>
                <a:gd name="connsiteY238" fmla="*/ 68840 h 328613"/>
                <a:gd name="connsiteX239" fmla="*/ 245960 w 301625"/>
                <a:gd name="connsiteY239" fmla="*/ 74035 h 328613"/>
                <a:gd name="connsiteX240" fmla="*/ 245960 w 301625"/>
                <a:gd name="connsiteY240" fmla="*/ 111702 h 328613"/>
                <a:gd name="connsiteX241" fmla="*/ 297741 w 301625"/>
                <a:gd name="connsiteY241" fmla="*/ 127289 h 328613"/>
                <a:gd name="connsiteX242" fmla="*/ 301625 w 301625"/>
                <a:gd name="connsiteY242" fmla="*/ 132484 h 328613"/>
                <a:gd name="connsiteX243" fmla="*/ 301625 w 301625"/>
                <a:gd name="connsiteY243" fmla="*/ 249382 h 328613"/>
                <a:gd name="connsiteX244" fmla="*/ 297741 w 301625"/>
                <a:gd name="connsiteY244" fmla="*/ 255877 h 328613"/>
                <a:gd name="connsiteX245" fmla="*/ 243371 w 301625"/>
                <a:gd name="connsiteY245" fmla="*/ 276658 h 328613"/>
                <a:gd name="connsiteX246" fmla="*/ 104857 w 301625"/>
                <a:gd name="connsiteY246" fmla="*/ 328613 h 328613"/>
                <a:gd name="connsiteX247" fmla="*/ 103562 w 301625"/>
                <a:gd name="connsiteY247" fmla="*/ 328613 h 328613"/>
                <a:gd name="connsiteX248" fmla="*/ 100973 w 301625"/>
                <a:gd name="connsiteY248" fmla="*/ 328613 h 328613"/>
                <a:gd name="connsiteX249" fmla="*/ 2589 w 301625"/>
                <a:gd name="connsiteY249" fmla="*/ 274061 h 328613"/>
                <a:gd name="connsiteX250" fmla="*/ 0 w 301625"/>
                <a:gd name="connsiteY250" fmla="*/ 268865 h 328613"/>
                <a:gd name="connsiteX251" fmla="*/ 0 w 301625"/>
                <a:gd name="connsiteY251" fmla="*/ 75334 h 328613"/>
                <a:gd name="connsiteX252" fmla="*/ 2589 w 301625"/>
                <a:gd name="connsiteY252" fmla="*/ 71438 h 328613"/>
                <a:gd name="connsiteX253" fmla="*/ 99679 w 301625"/>
                <a:gd name="connsiteY253" fmla="*/ 1299 h 328613"/>
                <a:gd name="connsiteX254" fmla="*/ 103562 w 301625"/>
                <a:gd name="connsiteY254"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301625" h="328613">
                  <a:moveTo>
                    <a:pt x="175170" y="203200"/>
                  </a:moveTo>
                  <a:cubicBezTo>
                    <a:pt x="175170" y="203200"/>
                    <a:pt x="175170" y="203200"/>
                    <a:pt x="133078" y="207076"/>
                  </a:cubicBezTo>
                  <a:cubicBezTo>
                    <a:pt x="131763" y="207076"/>
                    <a:pt x="131763" y="207076"/>
                    <a:pt x="131763" y="208369"/>
                  </a:cubicBezTo>
                  <a:cubicBezTo>
                    <a:pt x="131763" y="208369"/>
                    <a:pt x="131763" y="208369"/>
                    <a:pt x="131763" y="311741"/>
                  </a:cubicBezTo>
                  <a:cubicBezTo>
                    <a:pt x="131763" y="313033"/>
                    <a:pt x="131763" y="313033"/>
                    <a:pt x="131763" y="313033"/>
                  </a:cubicBezTo>
                  <a:cubicBezTo>
                    <a:pt x="131763" y="313033"/>
                    <a:pt x="133078" y="314325"/>
                    <a:pt x="133078" y="314325"/>
                  </a:cubicBezTo>
                  <a:cubicBezTo>
                    <a:pt x="133078" y="314325"/>
                    <a:pt x="133078" y="314325"/>
                    <a:pt x="134394" y="313033"/>
                  </a:cubicBezTo>
                  <a:cubicBezTo>
                    <a:pt x="134394" y="313033"/>
                    <a:pt x="134394" y="313033"/>
                    <a:pt x="176486" y="297527"/>
                  </a:cubicBezTo>
                  <a:cubicBezTo>
                    <a:pt x="176486" y="297527"/>
                    <a:pt x="177801" y="296235"/>
                    <a:pt x="177801" y="296235"/>
                  </a:cubicBezTo>
                  <a:lnTo>
                    <a:pt x="177801" y="205784"/>
                  </a:lnTo>
                  <a:cubicBezTo>
                    <a:pt x="177801" y="204492"/>
                    <a:pt x="176486" y="204492"/>
                    <a:pt x="176486" y="204492"/>
                  </a:cubicBezTo>
                  <a:cubicBezTo>
                    <a:pt x="176486" y="204492"/>
                    <a:pt x="175170" y="203200"/>
                    <a:pt x="175170" y="203200"/>
                  </a:cubicBezTo>
                  <a:close/>
                  <a:moveTo>
                    <a:pt x="67595" y="203200"/>
                  </a:moveTo>
                  <a:cubicBezTo>
                    <a:pt x="66341" y="203200"/>
                    <a:pt x="66341" y="203200"/>
                    <a:pt x="66341" y="204495"/>
                  </a:cubicBezTo>
                  <a:cubicBezTo>
                    <a:pt x="65088" y="204495"/>
                    <a:pt x="65088" y="204495"/>
                    <a:pt x="65088" y="205790"/>
                  </a:cubicBezTo>
                  <a:cubicBezTo>
                    <a:pt x="65088" y="205790"/>
                    <a:pt x="65088" y="205790"/>
                    <a:pt x="65088" y="244643"/>
                  </a:cubicBezTo>
                  <a:cubicBezTo>
                    <a:pt x="65088" y="244643"/>
                    <a:pt x="66341" y="245938"/>
                    <a:pt x="66341" y="245938"/>
                  </a:cubicBezTo>
                  <a:cubicBezTo>
                    <a:pt x="68848" y="247233"/>
                    <a:pt x="82634" y="252413"/>
                    <a:pt x="86394" y="252413"/>
                  </a:cubicBezTo>
                  <a:cubicBezTo>
                    <a:pt x="87648" y="252413"/>
                    <a:pt x="87648" y="252413"/>
                    <a:pt x="88901" y="251118"/>
                  </a:cubicBezTo>
                  <a:cubicBezTo>
                    <a:pt x="88901" y="251118"/>
                    <a:pt x="88901" y="251118"/>
                    <a:pt x="88901" y="249823"/>
                  </a:cubicBezTo>
                  <a:cubicBezTo>
                    <a:pt x="88901" y="248528"/>
                    <a:pt x="88901" y="208380"/>
                    <a:pt x="88901" y="207085"/>
                  </a:cubicBezTo>
                  <a:cubicBezTo>
                    <a:pt x="88901" y="207085"/>
                    <a:pt x="88901" y="205790"/>
                    <a:pt x="87648" y="205790"/>
                  </a:cubicBezTo>
                  <a:cubicBezTo>
                    <a:pt x="87648" y="205790"/>
                    <a:pt x="87648" y="205790"/>
                    <a:pt x="67595" y="203200"/>
                  </a:cubicBezTo>
                  <a:close/>
                  <a:moveTo>
                    <a:pt x="33111" y="201613"/>
                  </a:moveTo>
                  <a:cubicBezTo>
                    <a:pt x="31750" y="202893"/>
                    <a:pt x="31750" y="202893"/>
                    <a:pt x="31750" y="202893"/>
                  </a:cubicBezTo>
                  <a:cubicBezTo>
                    <a:pt x="31750" y="202893"/>
                    <a:pt x="31750" y="202893"/>
                    <a:pt x="31750" y="236180"/>
                  </a:cubicBezTo>
                  <a:cubicBezTo>
                    <a:pt x="31750" y="236180"/>
                    <a:pt x="31750" y="237460"/>
                    <a:pt x="33111" y="237460"/>
                  </a:cubicBezTo>
                  <a:cubicBezTo>
                    <a:pt x="33111" y="237460"/>
                    <a:pt x="33111" y="237460"/>
                    <a:pt x="49439" y="241301"/>
                  </a:cubicBezTo>
                  <a:cubicBezTo>
                    <a:pt x="49439" y="241301"/>
                    <a:pt x="50800" y="241301"/>
                    <a:pt x="50800" y="241301"/>
                  </a:cubicBezTo>
                  <a:cubicBezTo>
                    <a:pt x="50800" y="241301"/>
                    <a:pt x="50800" y="240021"/>
                    <a:pt x="50800" y="240021"/>
                  </a:cubicBezTo>
                  <a:lnTo>
                    <a:pt x="50800" y="205454"/>
                  </a:lnTo>
                  <a:cubicBezTo>
                    <a:pt x="50800" y="204174"/>
                    <a:pt x="50800" y="202893"/>
                    <a:pt x="49439" y="202893"/>
                  </a:cubicBezTo>
                  <a:cubicBezTo>
                    <a:pt x="49439" y="202893"/>
                    <a:pt x="49439" y="202893"/>
                    <a:pt x="34471" y="201613"/>
                  </a:cubicBezTo>
                  <a:cubicBezTo>
                    <a:pt x="33111" y="201613"/>
                    <a:pt x="33111" y="201613"/>
                    <a:pt x="33111" y="201613"/>
                  </a:cubicBezTo>
                  <a:close/>
                  <a:moveTo>
                    <a:pt x="225690" y="200025"/>
                  </a:moveTo>
                  <a:cubicBezTo>
                    <a:pt x="225690" y="200025"/>
                    <a:pt x="225690" y="200025"/>
                    <a:pt x="196586" y="201313"/>
                  </a:cubicBezTo>
                  <a:cubicBezTo>
                    <a:pt x="196586" y="201313"/>
                    <a:pt x="195263" y="202602"/>
                    <a:pt x="195263" y="203890"/>
                  </a:cubicBezTo>
                  <a:cubicBezTo>
                    <a:pt x="195263" y="203890"/>
                    <a:pt x="195263" y="203890"/>
                    <a:pt x="195263" y="286348"/>
                  </a:cubicBezTo>
                  <a:cubicBezTo>
                    <a:pt x="195263" y="287637"/>
                    <a:pt x="195263" y="287637"/>
                    <a:pt x="196586" y="287637"/>
                  </a:cubicBezTo>
                  <a:cubicBezTo>
                    <a:pt x="196586" y="288925"/>
                    <a:pt x="196586" y="288925"/>
                    <a:pt x="196586" y="288925"/>
                  </a:cubicBezTo>
                  <a:cubicBezTo>
                    <a:pt x="197909" y="288925"/>
                    <a:pt x="197909" y="288925"/>
                    <a:pt x="197909" y="288925"/>
                  </a:cubicBezTo>
                  <a:cubicBezTo>
                    <a:pt x="197909" y="288925"/>
                    <a:pt x="197909" y="288925"/>
                    <a:pt x="225690" y="278618"/>
                  </a:cubicBezTo>
                  <a:cubicBezTo>
                    <a:pt x="227013" y="277329"/>
                    <a:pt x="227013" y="277329"/>
                    <a:pt x="227013" y="276041"/>
                  </a:cubicBezTo>
                  <a:lnTo>
                    <a:pt x="227013" y="201313"/>
                  </a:lnTo>
                  <a:cubicBezTo>
                    <a:pt x="227013" y="201313"/>
                    <a:pt x="227013" y="200025"/>
                    <a:pt x="227013" y="200025"/>
                  </a:cubicBezTo>
                  <a:cubicBezTo>
                    <a:pt x="227013" y="200025"/>
                    <a:pt x="225690" y="200025"/>
                    <a:pt x="225690" y="200025"/>
                  </a:cubicBezTo>
                  <a:close/>
                  <a:moveTo>
                    <a:pt x="10824" y="198438"/>
                  </a:moveTo>
                  <a:cubicBezTo>
                    <a:pt x="10824" y="198438"/>
                    <a:pt x="9525" y="198438"/>
                    <a:pt x="9525" y="199732"/>
                  </a:cubicBezTo>
                  <a:cubicBezTo>
                    <a:pt x="9525" y="199732"/>
                    <a:pt x="9525" y="199732"/>
                    <a:pt x="9525" y="201025"/>
                  </a:cubicBezTo>
                  <a:cubicBezTo>
                    <a:pt x="9525" y="201025"/>
                    <a:pt x="9525" y="201025"/>
                    <a:pt x="9525" y="229482"/>
                  </a:cubicBezTo>
                  <a:cubicBezTo>
                    <a:pt x="9525" y="229482"/>
                    <a:pt x="9525" y="230776"/>
                    <a:pt x="10824" y="230776"/>
                  </a:cubicBezTo>
                  <a:cubicBezTo>
                    <a:pt x="10824" y="230776"/>
                    <a:pt x="10824" y="230776"/>
                    <a:pt x="21215" y="233363"/>
                  </a:cubicBezTo>
                  <a:cubicBezTo>
                    <a:pt x="21215" y="233363"/>
                    <a:pt x="21215" y="233363"/>
                    <a:pt x="22514" y="233363"/>
                  </a:cubicBezTo>
                  <a:cubicBezTo>
                    <a:pt x="23813" y="233363"/>
                    <a:pt x="23813" y="232070"/>
                    <a:pt x="23813" y="232070"/>
                  </a:cubicBezTo>
                  <a:lnTo>
                    <a:pt x="23813" y="201025"/>
                  </a:lnTo>
                  <a:cubicBezTo>
                    <a:pt x="23813" y="201025"/>
                    <a:pt x="23813" y="199732"/>
                    <a:pt x="22514" y="199732"/>
                  </a:cubicBezTo>
                  <a:cubicBezTo>
                    <a:pt x="22514" y="199732"/>
                    <a:pt x="22514" y="199732"/>
                    <a:pt x="10824" y="198438"/>
                  </a:cubicBezTo>
                  <a:close/>
                  <a:moveTo>
                    <a:pt x="277495" y="196850"/>
                  </a:moveTo>
                  <a:cubicBezTo>
                    <a:pt x="276225" y="196850"/>
                    <a:pt x="276225" y="198135"/>
                    <a:pt x="276225" y="198135"/>
                  </a:cubicBezTo>
                  <a:cubicBezTo>
                    <a:pt x="276225" y="198135"/>
                    <a:pt x="276225" y="198135"/>
                    <a:pt x="276225" y="222553"/>
                  </a:cubicBezTo>
                  <a:cubicBezTo>
                    <a:pt x="276225" y="222553"/>
                    <a:pt x="276225" y="223838"/>
                    <a:pt x="276225" y="223838"/>
                  </a:cubicBezTo>
                  <a:cubicBezTo>
                    <a:pt x="276225" y="223838"/>
                    <a:pt x="277495" y="223838"/>
                    <a:pt x="277495" y="223838"/>
                  </a:cubicBezTo>
                  <a:cubicBezTo>
                    <a:pt x="277495" y="223838"/>
                    <a:pt x="277495" y="223838"/>
                    <a:pt x="287655" y="222553"/>
                  </a:cubicBezTo>
                  <a:cubicBezTo>
                    <a:pt x="288925" y="221268"/>
                    <a:pt x="288925" y="221268"/>
                    <a:pt x="288925" y="219983"/>
                  </a:cubicBezTo>
                  <a:lnTo>
                    <a:pt x="288925" y="198135"/>
                  </a:lnTo>
                  <a:cubicBezTo>
                    <a:pt x="288925" y="198135"/>
                    <a:pt x="288925" y="196850"/>
                    <a:pt x="288925" y="196850"/>
                  </a:cubicBezTo>
                  <a:cubicBezTo>
                    <a:pt x="287655" y="196850"/>
                    <a:pt x="287655" y="196850"/>
                    <a:pt x="287655" y="196850"/>
                  </a:cubicBezTo>
                  <a:cubicBezTo>
                    <a:pt x="287655" y="196850"/>
                    <a:pt x="287655" y="196850"/>
                    <a:pt x="277495" y="196850"/>
                  </a:cubicBezTo>
                  <a:close/>
                  <a:moveTo>
                    <a:pt x="253736" y="196850"/>
                  </a:moveTo>
                  <a:cubicBezTo>
                    <a:pt x="253736" y="196850"/>
                    <a:pt x="252413" y="198173"/>
                    <a:pt x="252413" y="199496"/>
                  </a:cubicBezTo>
                  <a:cubicBezTo>
                    <a:pt x="252413" y="199496"/>
                    <a:pt x="252413" y="199496"/>
                    <a:pt x="252413" y="225954"/>
                  </a:cubicBezTo>
                  <a:cubicBezTo>
                    <a:pt x="252413" y="225954"/>
                    <a:pt x="252413" y="227277"/>
                    <a:pt x="253736" y="227277"/>
                  </a:cubicBezTo>
                  <a:cubicBezTo>
                    <a:pt x="253736" y="227277"/>
                    <a:pt x="253736" y="228600"/>
                    <a:pt x="255059" y="228600"/>
                  </a:cubicBezTo>
                  <a:cubicBezTo>
                    <a:pt x="255059" y="228600"/>
                    <a:pt x="255059" y="228600"/>
                    <a:pt x="255059" y="227277"/>
                  </a:cubicBezTo>
                  <a:cubicBezTo>
                    <a:pt x="255059" y="227277"/>
                    <a:pt x="255059" y="227277"/>
                    <a:pt x="266965" y="225954"/>
                  </a:cubicBezTo>
                  <a:cubicBezTo>
                    <a:pt x="268288" y="225954"/>
                    <a:pt x="268288" y="224631"/>
                    <a:pt x="268288" y="223308"/>
                  </a:cubicBezTo>
                  <a:lnTo>
                    <a:pt x="268288" y="198173"/>
                  </a:lnTo>
                  <a:cubicBezTo>
                    <a:pt x="268288" y="198173"/>
                    <a:pt x="268288" y="196850"/>
                    <a:pt x="268288" y="196850"/>
                  </a:cubicBezTo>
                  <a:cubicBezTo>
                    <a:pt x="268288" y="196850"/>
                    <a:pt x="266965" y="196850"/>
                    <a:pt x="266965" y="196850"/>
                  </a:cubicBezTo>
                  <a:cubicBezTo>
                    <a:pt x="266965" y="196850"/>
                    <a:pt x="266965" y="196850"/>
                    <a:pt x="253736" y="196850"/>
                  </a:cubicBezTo>
                  <a:close/>
                  <a:moveTo>
                    <a:pt x="276225" y="149225"/>
                  </a:moveTo>
                  <a:cubicBezTo>
                    <a:pt x="276225" y="150510"/>
                    <a:pt x="276225" y="150510"/>
                    <a:pt x="276225" y="150510"/>
                  </a:cubicBezTo>
                  <a:cubicBezTo>
                    <a:pt x="276225" y="150510"/>
                    <a:pt x="276225" y="150510"/>
                    <a:pt x="276225" y="173643"/>
                  </a:cubicBezTo>
                  <a:cubicBezTo>
                    <a:pt x="276225" y="174928"/>
                    <a:pt x="276225" y="176213"/>
                    <a:pt x="277495" y="176213"/>
                  </a:cubicBezTo>
                  <a:cubicBezTo>
                    <a:pt x="277495" y="176213"/>
                    <a:pt x="277495" y="176213"/>
                    <a:pt x="287655" y="176213"/>
                  </a:cubicBezTo>
                  <a:cubicBezTo>
                    <a:pt x="287655" y="176213"/>
                    <a:pt x="287655" y="176213"/>
                    <a:pt x="288925" y="176213"/>
                  </a:cubicBezTo>
                  <a:cubicBezTo>
                    <a:pt x="288925" y="176213"/>
                    <a:pt x="288925" y="174928"/>
                    <a:pt x="288925" y="174928"/>
                  </a:cubicBezTo>
                  <a:lnTo>
                    <a:pt x="288925" y="153080"/>
                  </a:lnTo>
                  <a:cubicBezTo>
                    <a:pt x="288925" y="151795"/>
                    <a:pt x="288925" y="150510"/>
                    <a:pt x="287655" y="150510"/>
                  </a:cubicBezTo>
                  <a:cubicBezTo>
                    <a:pt x="287655" y="150510"/>
                    <a:pt x="287655" y="150510"/>
                    <a:pt x="277495" y="149225"/>
                  </a:cubicBezTo>
                  <a:cubicBezTo>
                    <a:pt x="277495" y="149225"/>
                    <a:pt x="277495" y="149225"/>
                    <a:pt x="276225" y="149225"/>
                  </a:cubicBezTo>
                  <a:close/>
                  <a:moveTo>
                    <a:pt x="253736" y="145720"/>
                  </a:moveTo>
                  <a:cubicBezTo>
                    <a:pt x="252413" y="145720"/>
                    <a:pt x="252413" y="146977"/>
                    <a:pt x="252413" y="146977"/>
                  </a:cubicBezTo>
                  <a:cubicBezTo>
                    <a:pt x="252413" y="146977"/>
                    <a:pt x="252413" y="146977"/>
                    <a:pt x="252413" y="172112"/>
                  </a:cubicBezTo>
                  <a:cubicBezTo>
                    <a:pt x="252413" y="173369"/>
                    <a:pt x="253736" y="174626"/>
                    <a:pt x="253736" y="174626"/>
                  </a:cubicBezTo>
                  <a:cubicBezTo>
                    <a:pt x="253736" y="174626"/>
                    <a:pt x="253736" y="174626"/>
                    <a:pt x="266965" y="174626"/>
                  </a:cubicBezTo>
                  <a:cubicBezTo>
                    <a:pt x="266965" y="174626"/>
                    <a:pt x="268288" y="174626"/>
                    <a:pt x="268288" y="174626"/>
                  </a:cubicBezTo>
                  <a:cubicBezTo>
                    <a:pt x="268288" y="174626"/>
                    <a:pt x="268288" y="173369"/>
                    <a:pt x="268288" y="173369"/>
                  </a:cubicBezTo>
                  <a:lnTo>
                    <a:pt x="268288" y="149490"/>
                  </a:lnTo>
                  <a:cubicBezTo>
                    <a:pt x="268288" y="148233"/>
                    <a:pt x="268288" y="146977"/>
                    <a:pt x="266965" y="146977"/>
                  </a:cubicBezTo>
                  <a:cubicBezTo>
                    <a:pt x="266965" y="146977"/>
                    <a:pt x="266965" y="146977"/>
                    <a:pt x="255059" y="145720"/>
                  </a:cubicBezTo>
                  <a:cubicBezTo>
                    <a:pt x="253736" y="144463"/>
                    <a:pt x="253736" y="145720"/>
                    <a:pt x="253736" y="145720"/>
                  </a:cubicBezTo>
                  <a:close/>
                  <a:moveTo>
                    <a:pt x="21215" y="139700"/>
                  </a:moveTo>
                  <a:cubicBezTo>
                    <a:pt x="21215" y="139700"/>
                    <a:pt x="21215" y="139700"/>
                    <a:pt x="10824" y="142287"/>
                  </a:cubicBezTo>
                  <a:cubicBezTo>
                    <a:pt x="9525" y="142287"/>
                    <a:pt x="9525" y="143581"/>
                    <a:pt x="9525" y="144874"/>
                  </a:cubicBezTo>
                  <a:cubicBezTo>
                    <a:pt x="9525" y="144874"/>
                    <a:pt x="9525" y="144874"/>
                    <a:pt x="9525" y="173332"/>
                  </a:cubicBezTo>
                  <a:cubicBezTo>
                    <a:pt x="9525" y="173332"/>
                    <a:pt x="9525" y="173332"/>
                    <a:pt x="9525" y="174625"/>
                  </a:cubicBezTo>
                  <a:cubicBezTo>
                    <a:pt x="9525" y="174625"/>
                    <a:pt x="10824" y="174625"/>
                    <a:pt x="10824" y="174625"/>
                  </a:cubicBezTo>
                  <a:cubicBezTo>
                    <a:pt x="10824" y="174625"/>
                    <a:pt x="10824" y="174625"/>
                    <a:pt x="22514" y="173332"/>
                  </a:cubicBezTo>
                  <a:cubicBezTo>
                    <a:pt x="22514" y="173332"/>
                    <a:pt x="23813" y="173332"/>
                    <a:pt x="23813" y="172038"/>
                  </a:cubicBezTo>
                  <a:lnTo>
                    <a:pt x="23813" y="140993"/>
                  </a:lnTo>
                  <a:cubicBezTo>
                    <a:pt x="23813" y="140993"/>
                    <a:pt x="23813" y="139700"/>
                    <a:pt x="23813" y="139700"/>
                  </a:cubicBezTo>
                  <a:cubicBezTo>
                    <a:pt x="22514" y="139700"/>
                    <a:pt x="22514" y="139700"/>
                    <a:pt x="21215" y="139700"/>
                  </a:cubicBezTo>
                  <a:close/>
                  <a:moveTo>
                    <a:pt x="216893" y="138113"/>
                  </a:moveTo>
                  <a:cubicBezTo>
                    <a:pt x="215603" y="138113"/>
                    <a:pt x="215603" y="138113"/>
                    <a:pt x="214313" y="139417"/>
                  </a:cubicBezTo>
                  <a:cubicBezTo>
                    <a:pt x="214313" y="139417"/>
                    <a:pt x="214313" y="139417"/>
                    <a:pt x="214313" y="140721"/>
                  </a:cubicBezTo>
                  <a:cubicBezTo>
                    <a:pt x="214313" y="140721"/>
                    <a:pt x="214313" y="140721"/>
                    <a:pt x="214313" y="172018"/>
                  </a:cubicBezTo>
                  <a:cubicBezTo>
                    <a:pt x="214313" y="172018"/>
                    <a:pt x="214313" y="173322"/>
                    <a:pt x="215603" y="173322"/>
                  </a:cubicBezTo>
                  <a:cubicBezTo>
                    <a:pt x="215603" y="173322"/>
                    <a:pt x="215603" y="173322"/>
                    <a:pt x="232371" y="174626"/>
                  </a:cubicBezTo>
                  <a:cubicBezTo>
                    <a:pt x="233661" y="174626"/>
                    <a:pt x="233661" y="174626"/>
                    <a:pt x="233661" y="173322"/>
                  </a:cubicBezTo>
                  <a:cubicBezTo>
                    <a:pt x="233661" y="173322"/>
                    <a:pt x="234951" y="173322"/>
                    <a:pt x="234951" y="172018"/>
                  </a:cubicBezTo>
                  <a:lnTo>
                    <a:pt x="234951" y="143329"/>
                  </a:lnTo>
                  <a:cubicBezTo>
                    <a:pt x="234951" y="142025"/>
                    <a:pt x="233661" y="142025"/>
                    <a:pt x="232371" y="142025"/>
                  </a:cubicBezTo>
                  <a:cubicBezTo>
                    <a:pt x="232371" y="142025"/>
                    <a:pt x="232371" y="142025"/>
                    <a:pt x="216893" y="138113"/>
                  </a:cubicBezTo>
                  <a:close/>
                  <a:moveTo>
                    <a:pt x="49439" y="131763"/>
                  </a:moveTo>
                  <a:cubicBezTo>
                    <a:pt x="49439" y="131763"/>
                    <a:pt x="49439" y="131763"/>
                    <a:pt x="33111" y="135632"/>
                  </a:cubicBezTo>
                  <a:cubicBezTo>
                    <a:pt x="31750" y="136922"/>
                    <a:pt x="31750" y="136922"/>
                    <a:pt x="31750" y="138212"/>
                  </a:cubicBezTo>
                  <a:cubicBezTo>
                    <a:pt x="31750" y="138212"/>
                    <a:pt x="31750" y="138212"/>
                    <a:pt x="31750" y="170458"/>
                  </a:cubicBezTo>
                  <a:cubicBezTo>
                    <a:pt x="31750" y="170458"/>
                    <a:pt x="31750" y="171748"/>
                    <a:pt x="33111" y="171748"/>
                  </a:cubicBezTo>
                  <a:cubicBezTo>
                    <a:pt x="33111" y="171748"/>
                    <a:pt x="33111" y="173038"/>
                    <a:pt x="34471" y="173038"/>
                  </a:cubicBezTo>
                  <a:cubicBezTo>
                    <a:pt x="34471" y="173038"/>
                    <a:pt x="34471" y="173038"/>
                    <a:pt x="49439" y="171748"/>
                  </a:cubicBezTo>
                  <a:cubicBezTo>
                    <a:pt x="50800" y="171748"/>
                    <a:pt x="50800" y="170458"/>
                    <a:pt x="50800" y="169169"/>
                  </a:cubicBezTo>
                  <a:lnTo>
                    <a:pt x="50800" y="134343"/>
                  </a:lnTo>
                  <a:cubicBezTo>
                    <a:pt x="50800" y="133053"/>
                    <a:pt x="50800" y="133053"/>
                    <a:pt x="50800" y="133053"/>
                  </a:cubicBezTo>
                  <a:cubicBezTo>
                    <a:pt x="50800" y="131763"/>
                    <a:pt x="49439" y="131763"/>
                    <a:pt x="49439" y="131763"/>
                  </a:cubicBezTo>
                  <a:close/>
                  <a:moveTo>
                    <a:pt x="174308" y="130175"/>
                  </a:moveTo>
                  <a:cubicBezTo>
                    <a:pt x="174308" y="130175"/>
                    <a:pt x="174308" y="130175"/>
                    <a:pt x="173038" y="131474"/>
                  </a:cubicBezTo>
                  <a:cubicBezTo>
                    <a:pt x="173038" y="131474"/>
                    <a:pt x="173038" y="131474"/>
                    <a:pt x="173038" y="132773"/>
                  </a:cubicBezTo>
                  <a:lnTo>
                    <a:pt x="173038" y="169141"/>
                  </a:lnTo>
                  <a:cubicBezTo>
                    <a:pt x="173038" y="170440"/>
                    <a:pt x="173038" y="170440"/>
                    <a:pt x="174308" y="170440"/>
                  </a:cubicBezTo>
                  <a:cubicBezTo>
                    <a:pt x="174308" y="170440"/>
                    <a:pt x="174308" y="170440"/>
                    <a:pt x="195898" y="173038"/>
                  </a:cubicBezTo>
                  <a:cubicBezTo>
                    <a:pt x="197168" y="173038"/>
                    <a:pt x="197168" y="171739"/>
                    <a:pt x="197168" y="171739"/>
                  </a:cubicBezTo>
                  <a:cubicBezTo>
                    <a:pt x="198438" y="171739"/>
                    <a:pt x="198438" y="170440"/>
                    <a:pt x="198438" y="170440"/>
                  </a:cubicBezTo>
                  <a:cubicBezTo>
                    <a:pt x="198438" y="170440"/>
                    <a:pt x="198438" y="170440"/>
                    <a:pt x="198438" y="136669"/>
                  </a:cubicBezTo>
                  <a:cubicBezTo>
                    <a:pt x="198438" y="135370"/>
                    <a:pt x="197168" y="135370"/>
                    <a:pt x="197168" y="135370"/>
                  </a:cubicBezTo>
                  <a:cubicBezTo>
                    <a:pt x="197168" y="135370"/>
                    <a:pt x="197168" y="135370"/>
                    <a:pt x="174308" y="130175"/>
                  </a:cubicBezTo>
                  <a:close/>
                  <a:moveTo>
                    <a:pt x="86394" y="120650"/>
                  </a:moveTo>
                  <a:cubicBezTo>
                    <a:pt x="86394" y="120650"/>
                    <a:pt x="86394" y="120650"/>
                    <a:pt x="66341" y="127086"/>
                  </a:cubicBezTo>
                  <a:cubicBezTo>
                    <a:pt x="66341" y="127086"/>
                    <a:pt x="65088" y="127086"/>
                    <a:pt x="65088" y="128373"/>
                  </a:cubicBezTo>
                  <a:cubicBezTo>
                    <a:pt x="65088" y="128373"/>
                    <a:pt x="65088" y="128373"/>
                    <a:pt x="65088" y="166988"/>
                  </a:cubicBezTo>
                  <a:cubicBezTo>
                    <a:pt x="65088" y="166988"/>
                    <a:pt x="65088" y="168275"/>
                    <a:pt x="66341" y="168275"/>
                  </a:cubicBezTo>
                  <a:cubicBezTo>
                    <a:pt x="66341" y="168275"/>
                    <a:pt x="66341" y="168275"/>
                    <a:pt x="67595" y="168275"/>
                  </a:cubicBezTo>
                  <a:cubicBezTo>
                    <a:pt x="67595" y="168275"/>
                    <a:pt x="67595" y="168275"/>
                    <a:pt x="87648" y="166988"/>
                  </a:cubicBezTo>
                  <a:cubicBezTo>
                    <a:pt x="88901" y="166988"/>
                    <a:pt x="88901" y="165701"/>
                    <a:pt x="88901" y="165701"/>
                  </a:cubicBezTo>
                  <a:lnTo>
                    <a:pt x="88901" y="123224"/>
                  </a:lnTo>
                  <a:cubicBezTo>
                    <a:pt x="88901" y="121937"/>
                    <a:pt x="88901" y="121937"/>
                    <a:pt x="88901" y="121937"/>
                  </a:cubicBezTo>
                  <a:cubicBezTo>
                    <a:pt x="87648" y="120650"/>
                    <a:pt x="87648" y="120650"/>
                    <a:pt x="86394" y="120650"/>
                  </a:cubicBezTo>
                  <a:close/>
                  <a:moveTo>
                    <a:pt x="114300" y="119063"/>
                  </a:moveTo>
                  <a:cubicBezTo>
                    <a:pt x="114300" y="120358"/>
                    <a:pt x="114300" y="120358"/>
                    <a:pt x="114300" y="121653"/>
                  </a:cubicBezTo>
                  <a:cubicBezTo>
                    <a:pt x="114300" y="121653"/>
                    <a:pt x="114300" y="121653"/>
                    <a:pt x="114300" y="164391"/>
                  </a:cubicBezTo>
                  <a:cubicBezTo>
                    <a:pt x="114300" y="165686"/>
                    <a:pt x="114300" y="166981"/>
                    <a:pt x="115593" y="166981"/>
                  </a:cubicBezTo>
                  <a:cubicBezTo>
                    <a:pt x="115593" y="166981"/>
                    <a:pt x="115593" y="166981"/>
                    <a:pt x="147931" y="168276"/>
                  </a:cubicBezTo>
                  <a:cubicBezTo>
                    <a:pt x="147931" y="168276"/>
                    <a:pt x="147931" y="168276"/>
                    <a:pt x="149225" y="168276"/>
                  </a:cubicBezTo>
                  <a:cubicBezTo>
                    <a:pt x="149225" y="166981"/>
                    <a:pt x="149225" y="166981"/>
                    <a:pt x="149225" y="166981"/>
                  </a:cubicBezTo>
                  <a:cubicBezTo>
                    <a:pt x="149225" y="166981"/>
                    <a:pt x="149225" y="166981"/>
                    <a:pt x="149225" y="126833"/>
                  </a:cubicBezTo>
                  <a:cubicBezTo>
                    <a:pt x="149225" y="125538"/>
                    <a:pt x="149225" y="125538"/>
                    <a:pt x="147931" y="125538"/>
                  </a:cubicBezTo>
                  <a:cubicBezTo>
                    <a:pt x="147931" y="125538"/>
                    <a:pt x="147931" y="125538"/>
                    <a:pt x="115593" y="119063"/>
                  </a:cubicBezTo>
                  <a:cubicBezTo>
                    <a:pt x="115593" y="119063"/>
                    <a:pt x="115593" y="119063"/>
                    <a:pt x="114300" y="119063"/>
                  </a:cubicBezTo>
                  <a:close/>
                  <a:moveTo>
                    <a:pt x="21215" y="77788"/>
                  </a:moveTo>
                  <a:cubicBezTo>
                    <a:pt x="21215" y="77788"/>
                    <a:pt x="21215" y="77788"/>
                    <a:pt x="9525" y="84403"/>
                  </a:cubicBezTo>
                  <a:cubicBezTo>
                    <a:pt x="9525" y="85726"/>
                    <a:pt x="9525" y="85726"/>
                    <a:pt x="9525" y="87049"/>
                  </a:cubicBezTo>
                  <a:cubicBezTo>
                    <a:pt x="9525" y="87049"/>
                    <a:pt x="9525" y="87049"/>
                    <a:pt x="9525" y="116153"/>
                  </a:cubicBezTo>
                  <a:cubicBezTo>
                    <a:pt x="9525" y="116153"/>
                    <a:pt x="9525" y="117476"/>
                    <a:pt x="9525" y="117476"/>
                  </a:cubicBezTo>
                  <a:cubicBezTo>
                    <a:pt x="9525" y="117476"/>
                    <a:pt x="10824" y="117476"/>
                    <a:pt x="10824" y="117476"/>
                  </a:cubicBezTo>
                  <a:cubicBezTo>
                    <a:pt x="10824" y="117476"/>
                    <a:pt x="10824" y="117476"/>
                    <a:pt x="12123" y="117476"/>
                  </a:cubicBezTo>
                  <a:cubicBezTo>
                    <a:pt x="12123" y="117476"/>
                    <a:pt x="12123" y="117476"/>
                    <a:pt x="22514" y="112184"/>
                  </a:cubicBezTo>
                  <a:cubicBezTo>
                    <a:pt x="23813" y="112184"/>
                    <a:pt x="23813" y="110861"/>
                    <a:pt x="23813" y="110861"/>
                  </a:cubicBezTo>
                  <a:lnTo>
                    <a:pt x="23813" y="79111"/>
                  </a:lnTo>
                  <a:cubicBezTo>
                    <a:pt x="23813" y="79111"/>
                    <a:pt x="23813" y="77788"/>
                    <a:pt x="22514" y="77788"/>
                  </a:cubicBezTo>
                  <a:cubicBezTo>
                    <a:pt x="22514" y="77788"/>
                    <a:pt x="21215" y="77788"/>
                    <a:pt x="21215" y="77788"/>
                  </a:cubicBezTo>
                  <a:close/>
                  <a:moveTo>
                    <a:pt x="215603" y="76200"/>
                  </a:moveTo>
                  <a:cubicBezTo>
                    <a:pt x="214313" y="77480"/>
                    <a:pt x="214313" y="77480"/>
                    <a:pt x="214313" y="78760"/>
                  </a:cubicBezTo>
                  <a:cubicBezTo>
                    <a:pt x="214313" y="78760"/>
                    <a:pt x="214313" y="78760"/>
                    <a:pt x="214313" y="109487"/>
                  </a:cubicBezTo>
                  <a:cubicBezTo>
                    <a:pt x="214313" y="109487"/>
                    <a:pt x="214313" y="110767"/>
                    <a:pt x="215603" y="110767"/>
                  </a:cubicBezTo>
                  <a:cubicBezTo>
                    <a:pt x="215603" y="110767"/>
                    <a:pt x="215603" y="110767"/>
                    <a:pt x="232371" y="115888"/>
                  </a:cubicBezTo>
                  <a:cubicBezTo>
                    <a:pt x="232371" y="115888"/>
                    <a:pt x="233661" y="115888"/>
                    <a:pt x="233661" y="115888"/>
                  </a:cubicBezTo>
                  <a:cubicBezTo>
                    <a:pt x="233661" y="115888"/>
                    <a:pt x="234951" y="114608"/>
                    <a:pt x="234951" y="114608"/>
                  </a:cubicBezTo>
                  <a:lnTo>
                    <a:pt x="234951" y="85162"/>
                  </a:lnTo>
                  <a:cubicBezTo>
                    <a:pt x="234951" y="85162"/>
                    <a:pt x="233661" y="83882"/>
                    <a:pt x="233661" y="83882"/>
                  </a:cubicBezTo>
                  <a:cubicBezTo>
                    <a:pt x="233661" y="83882"/>
                    <a:pt x="233661" y="83882"/>
                    <a:pt x="216893" y="76200"/>
                  </a:cubicBezTo>
                  <a:cubicBezTo>
                    <a:pt x="215603" y="76200"/>
                    <a:pt x="215603" y="76200"/>
                    <a:pt x="215603" y="76200"/>
                  </a:cubicBezTo>
                  <a:close/>
                  <a:moveTo>
                    <a:pt x="48079" y="61604"/>
                  </a:moveTo>
                  <a:cubicBezTo>
                    <a:pt x="48079" y="61604"/>
                    <a:pt x="48079" y="61604"/>
                    <a:pt x="33111" y="70556"/>
                  </a:cubicBezTo>
                  <a:cubicBezTo>
                    <a:pt x="31750" y="70556"/>
                    <a:pt x="31750" y="71834"/>
                    <a:pt x="31750" y="71834"/>
                  </a:cubicBezTo>
                  <a:cubicBezTo>
                    <a:pt x="31750" y="71834"/>
                    <a:pt x="31750" y="71834"/>
                    <a:pt x="31750" y="103805"/>
                  </a:cubicBezTo>
                  <a:cubicBezTo>
                    <a:pt x="31750" y="105084"/>
                    <a:pt x="31750" y="105084"/>
                    <a:pt x="33111" y="106363"/>
                  </a:cubicBezTo>
                  <a:cubicBezTo>
                    <a:pt x="33111" y="106363"/>
                    <a:pt x="33111" y="106363"/>
                    <a:pt x="34471" y="106363"/>
                  </a:cubicBezTo>
                  <a:cubicBezTo>
                    <a:pt x="34471" y="106363"/>
                    <a:pt x="34471" y="106363"/>
                    <a:pt x="50800" y="99969"/>
                  </a:cubicBezTo>
                  <a:cubicBezTo>
                    <a:pt x="50800" y="98690"/>
                    <a:pt x="50800" y="98690"/>
                    <a:pt x="50800" y="97411"/>
                  </a:cubicBezTo>
                  <a:lnTo>
                    <a:pt x="50800" y="62883"/>
                  </a:lnTo>
                  <a:cubicBezTo>
                    <a:pt x="50800" y="61604"/>
                    <a:pt x="50800" y="61604"/>
                    <a:pt x="50800" y="61604"/>
                  </a:cubicBezTo>
                  <a:cubicBezTo>
                    <a:pt x="49439" y="60325"/>
                    <a:pt x="49439" y="60325"/>
                    <a:pt x="48079" y="61604"/>
                  </a:cubicBezTo>
                  <a:close/>
                  <a:moveTo>
                    <a:pt x="175578" y="57150"/>
                  </a:moveTo>
                  <a:cubicBezTo>
                    <a:pt x="174308" y="57150"/>
                    <a:pt x="174308" y="57150"/>
                    <a:pt x="173038" y="58437"/>
                  </a:cubicBezTo>
                  <a:cubicBezTo>
                    <a:pt x="173038" y="58437"/>
                    <a:pt x="173038" y="58437"/>
                    <a:pt x="173038" y="59724"/>
                  </a:cubicBezTo>
                  <a:lnTo>
                    <a:pt x="173038" y="95765"/>
                  </a:lnTo>
                  <a:cubicBezTo>
                    <a:pt x="173038" y="95765"/>
                    <a:pt x="173038" y="97052"/>
                    <a:pt x="174308" y="97052"/>
                  </a:cubicBezTo>
                  <a:cubicBezTo>
                    <a:pt x="174308" y="97052"/>
                    <a:pt x="174308" y="97052"/>
                    <a:pt x="195898" y="104775"/>
                  </a:cubicBezTo>
                  <a:cubicBezTo>
                    <a:pt x="197168" y="104775"/>
                    <a:pt x="197168" y="103488"/>
                    <a:pt x="197168" y="103488"/>
                  </a:cubicBezTo>
                  <a:cubicBezTo>
                    <a:pt x="198438" y="103488"/>
                    <a:pt x="198438" y="103488"/>
                    <a:pt x="198438" y="102201"/>
                  </a:cubicBezTo>
                  <a:cubicBezTo>
                    <a:pt x="198438" y="102201"/>
                    <a:pt x="198438" y="102201"/>
                    <a:pt x="198438" y="68734"/>
                  </a:cubicBezTo>
                  <a:cubicBezTo>
                    <a:pt x="198438" y="68734"/>
                    <a:pt x="198438" y="67447"/>
                    <a:pt x="197168" y="67447"/>
                  </a:cubicBezTo>
                  <a:cubicBezTo>
                    <a:pt x="197168" y="67447"/>
                    <a:pt x="197168" y="67447"/>
                    <a:pt x="175578" y="57150"/>
                  </a:cubicBezTo>
                  <a:close/>
                  <a:moveTo>
                    <a:pt x="86394" y="36513"/>
                  </a:moveTo>
                  <a:cubicBezTo>
                    <a:pt x="86394" y="36513"/>
                    <a:pt x="86394" y="36513"/>
                    <a:pt x="66341" y="49435"/>
                  </a:cubicBezTo>
                  <a:cubicBezTo>
                    <a:pt x="65088" y="49435"/>
                    <a:pt x="65088" y="50727"/>
                    <a:pt x="65088" y="50727"/>
                  </a:cubicBezTo>
                  <a:cubicBezTo>
                    <a:pt x="65088" y="50727"/>
                    <a:pt x="65088" y="50727"/>
                    <a:pt x="65088" y="89492"/>
                  </a:cubicBezTo>
                  <a:cubicBezTo>
                    <a:pt x="65088" y="90784"/>
                    <a:pt x="65088" y="90784"/>
                    <a:pt x="66341" y="92076"/>
                  </a:cubicBezTo>
                  <a:cubicBezTo>
                    <a:pt x="66341" y="92076"/>
                    <a:pt x="66341" y="92076"/>
                    <a:pt x="67595" y="92076"/>
                  </a:cubicBezTo>
                  <a:cubicBezTo>
                    <a:pt x="67595" y="92076"/>
                    <a:pt x="67595" y="92076"/>
                    <a:pt x="87648" y="81739"/>
                  </a:cubicBezTo>
                  <a:cubicBezTo>
                    <a:pt x="88901" y="81739"/>
                    <a:pt x="88901" y="81739"/>
                    <a:pt x="88901" y="80447"/>
                  </a:cubicBezTo>
                  <a:lnTo>
                    <a:pt x="88901" y="37805"/>
                  </a:lnTo>
                  <a:cubicBezTo>
                    <a:pt x="88901" y="37805"/>
                    <a:pt x="88901" y="36513"/>
                    <a:pt x="87648" y="36513"/>
                  </a:cubicBezTo>
                  <a:cubicBezTo>
                    <a:pt x="87648" y="36513"/>
                    <a:pt x="86394" y="36513"/>
                    <a:pt x="86394" y="36513"/>
                  </a:cubicBezTo>
                  <a:close/>
                  <a:moveTo>
                    <a:pt x="114300" y="33338"/>
                  </a:moveTo>
                  <a:cubicBezTo>
                    <a:pt x="114300" y="33338"/>
                    <a:pt x="114300" y="34637"/>
                    <a:pt x="114300" y="34637"/>
                  </a:cubicBezTo>
                  <a:cubicBezTo>
                    <a:pt x="114300" y="34637"/>
                    <a:pt x="114300" y="34637"/>
                    <a:pt x="114300" y="78798"/>
                  </a:cubicBezTo>
                  <a:cubicBezTo>
                    <a:pt x="114300" y="80097"/>
                    <a:pt x="114300" y="80097"/>
                    <a:pt x="115593" y="80097"/>
                  </a:cubicBezTo>
                  <a:cubicBezTo>
                    <a:pt x="115593" y="80097"/>
                    <a:pt x="115593" y="80097"/>
                    <a:pt x="146638" y="90488"/>
                  </a:cubicBezTo>
                  <a:cubicBezTo>
                    <a:pt x="146638" y="90488"/>
                    <a:pt x="147931" y="90488"/>
                    <a:pt x="147931" y="90488"/>
                  </a:cubicBezTo>
                  <a:cubicBezTo>
                    <a:pt x="147931" y="90488"/>
                    <a:pt x="147931" y="90488"/>
                    <a:pt x="149225" y="90488"/>
                  </a:cubicBezTo>
                  <a:cubicBezTo>
                    <a:pt x="149225" y="89189"/>
                    <a:pt x="149225" y="89189"/>
                    <a:pt x="149225" y="87890"/>
                  </a:cubicBezTo>
                  <a:cubicBezTo>
                    <a:pt x="149225" y="87890"/>
                    <a:pt x="149225" y="87890"/>
                    <a:pt x="149225" y="48924"/>
                  </a:cubicBezTo>
                  <a:cubicBezTo>
                    <a:pt x="149225" y="47625"/>
                    <a:pt x="149225" y="47625"/>
                    <a:pt x="147931" y="47625"/>
                  </a:cubicBezTo>
                  <a:cubicBezTo>
                    <a:pt x="147931" y="47625"/>
                    <a:pt x="147931" y="47625"/>
                    <a:pt x="116887" y="33338"/>
                  </a:cubicBezTo>
                  <a:cubicBezTo>
                    <a:pt x="115593" y="33338"/>
                    <a:pt x="115593" y="33338"/>
                    <a:pt x="114300" y="33338"/>
                  </a:cubicBezTo>
                  <a:close/>
                  <a:moveTo>
                    <a:pt x="103562" y="0"/>
                  </a:moveTo>
                  <a:cubicBezTo>
                    <a:pt x="104857" y="0"/>
                    <a:pt x="106151" y="0"/>
                    <a:pt x="106151" y="0"/>
                  </a:cubicBezTo>
                  <a:cubicBezTo>
                    <a:pt x="106151" y="0"/>
                    <a:pt x="106151" y="0"/>
                    <a:pt x="243371" y="68840"/>
                  </a:cubicBezTo>
                  <a:cubicBezTo>
                    <a:pt x="244666" y="70139"/>
                    <a:pt x="245960" y="71438"/>
                    <a:pt x="245960" y="74035"/>
                  </a:cubicBezTo>
                  <a:cubicBezTo>
                    <a:pt x="245960" y="74035"/>
                    <a:pt x="245960" y="74035"/>
                    <a:pt x="245960" y="111702"/>
                  </a:cubicBezTo>
                  <a:cubicBezTo>
                    <a:pt x="245960" y="111702"/>
                    <a:pt x="245960" y="111702"/>
                    <a:pt x="297741" y="127289"/>
                  </a:cubicBezTo>
                  <a:cubicBezTo>
                    <a:pt x="299036" y="128588"/>
                    <a:pt x="301625" y="131185"/>
                    <a:pt x="301625" y="132484"/>
                  </a:cubicBezTo>
                  <a:cubicBezTo>
                    <a:pt x="301625" y="132484"/>
                    <a:pt x="301625" y="132484"/>
                    <a:pt x="301625" y="249382"/>
                  </a:cubicBezTo>
                  <a:cubicBezTo>
                    <a:pt x="301625" y="251980"/>
                    <a:pt x="300331" y="254578"/>
                    <a:pt x="297741" y="255877"/>
                  </a:cubicBezTo>
                  <a:cubicBezTo>
                    <a:pt x="297741" y="255877"/>
                    <a:pt x="297741" y="255877"/>
                    <a:pt x="243371" y="276658"/>
                  </a:cubicBezTo>
                  <a:cubicBezTo>
                    <a:pt x="243371" y="276658"/>
                    <a:pt x="243371" y="276658"/>
                    <a:pt x="104857" y="328613"/>
                  </a:cubicBezTo>
                  <a:cubicBezTo>
                    <a:pt x="104857" y="328613"/>
                    <a:pt x="104857" y="328613"/>
                    <a:pt x="103562" y="328613"/>
                  </a:cubicBezTo>
                  <a:cubicBezTo>
                    <a:pt x="102268" y="328613"/>
                    <a:pt x="100973" y="328613"/>
                    <a:pt x="100973" y="328613"/>
                  </a:cubicBezTo>
                  <a:cubicBezTo>
                    <a:pt x="100973" y="328613"/>
                    <a:pt x="100973" y="328613"/>
                    <a:pt x="2589" y="274061"/>
                  </a:cubicBezTo>
                  <a:cubicBezTo>
                    <a:pt x="1294" y="274061"/>
                    <a:pt x="0" y="271463"/>
                    <a:pt x="0" y="268865"/>
                  </a:cubicBezTo>
                  <a:cubicBezTo>
                    <a:pt x="0" y="268865"/>
                    <a:pt x="0" y="268865"/>
                    <a:pt x="0" y="75334"/>
                  </a:cubicBezTo>
                  <a:cubicBezTo>
                    <a:pt x="0" y="74035"/>
                    <a:pt x="0" y="72736"/>
                    <a:pt x="2589" y="71438"/>
                  </a:cubicBezTo>
                  <a:cubicBezTo>
                    <a:pt x="2589" y="71438"/>
                    <a:pt x="2589" y="71438"/>
                    <a:pt x="99679" y="1299"/>
                  </a:cubicBezTo>
                  <a:cubicBezTo>
                    <a:pt x="99679" y="1299"/>
                    <a:pt x="100973" y="0"/>
                    <a:pt x="103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0" name="组合 39"/>
          <p:cNvGrpSpPr/>
          <p:nvPr/>
        </p:nvGrpSpPr>
        <p:grpSpPr>
          <a:xfrm>
            <a:off x="4960548" y="1428750"/>
            <a:ext cx="1325804" cy="1378403"/>
            <a:chOff x="6614064" y="1959998"/>
            <a:chExt cx="1767738" cy="1837870"/>
          </a:xfrm>
        </p:grpSpPr>
        <p:sp>
          <p:nvSpPr>
            <p:cNvPr id="41" name="MH_SubTitle_3"/>
            <p:cNvSpPr/>
            <p:nvPr>
              <p:custDataLst>
                <p:tags r:id="rId8"/>
              </p:custDataLst>
            </p:nvPr>
          </p:nvSpPr>
          <p:spPr>
            <a:xfrm>
              <a:off x="6659443" y="2075509"/>
              <a:ext cx="1606847" cy="160684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rgbClr val="FFFFFF"/>
                </a:solidFill>
                <a:cs typeface="Mangal" panose="02040503050203030202" pitchFamily="18" charset="0"/>
              </a:endParaRPr>
            </a:p>
          </p:txBody>
        </p:sp>
        <p:sp>
          <p:nvSpPr>
            <p:cNvPr id="42" name="MH_Other_6"/>
            <p:cNvSpPr/>
            <p:nvPr>
              <p:custDataLst>
                <p:tags r:id="rId9"/>
              </p:custDataLst>
            </p:nvPr>
          </p:nvSpPr>
          <p:spPr>
            <a:xfrm>
              <a:off x="6614064" y="1959998"/>
              <a:ext cx="1767738"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43" name="椭圆 27"/>
            <p:cNvSpPr/>
            <p:nvPr/>
          </p:nvSpPr>
          <p:spPr>
            <a:xfrm>
              <a:off x="7074895" y="2475518"/>
              <a:ext cx="775944" cy="806828"/>
            </a:xfrm>
            <a:custGeom>
              <a:avLst/>
              <a:gdLst>
                <a:gd name="connsiteX0" fmla="*/ 19050 w 319088"/>
                <a:gd name="connsiteY0" fmla="*/ 260350 h 331788"/>
                <a:gd name="connsiteX1" fmla="*/ 237763 w 319088"/>
                <a:gd name="connsiteY1" fmla="*/ 260350 h 331788"/>
                <a:gd name="connsiteX2" fmla="*/ 251999 w 319088"/>
                <a:gd name="connsiteY2" fmla="*/ 265642 h 331788"/>
                <a:gd name="connsiteX3" fmla="*/ 257175 w 319088"/>
                <a:gd name="connsiteY3" fmla="*/ 280194 h 331788"/>
                <a:gd name="connsiteX4" fmla="*/ 236469 w 319088"/>
                <a:gd name="connsiteY4" fmla="*/ 300038 h 331788"/>
                <a:gd name="connsiteX5" fmla="*/ 19050 w 319088"/>
                <a:gd name="connsiteY5" fmla="*/ 300038 h 331788"/>
                <a:gd name="connsiteX6" fmla="*/ 19050 w 319088"/>
                <a:gd name="connsiteY6" fmla="*/ 260350 h 331788"/>
                <a:gd name="connsiteX7" fmla="*/ 9078 w 319088"/>
                <a:gd name="connsiteY7" fmla="*/ 228600 h 331788"/>
                <a:gd name="connsiteX8" fmla="*/ 239933 w 319088"/>
                <a:gd name="connsiteY8" fmla="*/ 228600 h 331788"/>
                <a:gd name="connsiteX9" fmla="*/ 290513 w 319088"/>
                <a:gd name="connsiteY9" fmla="*/ 280194 h 331788"/>
                <a:gd name="connsiteX10" fmla="*/ 237339 w 319088"/>
                <a:gd name="connsiteY10" fmla="*/ 331788 h 331788"/>
                <a:gd name="connsiteX11" fmla="*/ 9078 w 319088"/>
                <a:gd name="connsiteY11" fmla="*/ 331788 h 331788"/>
                <a:gd name="connsiteX12" fmla="*/ 0 w 319088"/>
                <a:gd name="connsiteY12" fmla="*/ 322759 h 331788"/>
                <a:gd name="connsiteX13" fmla="*/ 0 w 319088"/>
                <a:gd name="connsiteY13" fmla="*/ 318890 h 331788"/>
                <a:gd name="connsiteX14" fmla="*/ 9078 w 319088"/>
                <a:gd name="connsiteY14" fmla="*/ 311151 h 331788"/>
                <a:gd name="connsiteX15" fmla="*/ 237339 w 319088"/>
                <a:gd name="connsiteY15" fmla="*/ 311151 h 331788"/>
                <a:gd name="connsiteX16" fmla="*/ 261981 w 319088"/>
                <a:gd name="connsiteY16" fmla="*/ 299542 h 331788"/>
                <a:gd name="connsiteX17" fmla="*/ 268465 w 319088"/>
                <a:gd name="connsiteY17" fmla="*/ 280194 h 331788"/>
                <a:gd name="connsiteX18" fmla="*/ 261981 w 319088"/>
                <a:gd name="connsiteY18" fmla="*/ 262136 h 331788"/>
                <a:gd name="connsiteX19" fmla="*/ 238636 w 319088"/>
                <a:gd name="connsiteY19" fmla="*/ 250528 h 331788"/>
                <a:gd name="connsiteX20" fmla="*/ 9078 w 319088"/>
                <a:gd name="connsiteY20" fmla="*/ 250528 h 331788"/>
                <a:gd name="connsiteX21" fmla="*/ 0 w 319088"/>
                <a:gd name="connsiteY21" fmla="*/ 241499 h 331788"/>
                <a:gd name="connsiteX22" fmla="*/ 0 w 319088"/>
                <a:gd name="connsiteY22" fmla="*/ 237629 h 331788"/>
                <a:gd name="connsiteX23" fmla="*/ 9078 w 319088"/>
                <a:gd name="connsiteY23" fmla="*/ 228600 h 331788"/>
                <a:gd name="connsiteX24" fmla="*/ 79737 w 319088"/>
                <a:gd name="connsiteY24" fmla="*/ 146050 h 331788"/>
                <a:gd name="connsiteX25" fmla="*/ 298450 w 319088"/>
                <a:gd name="connsiteY25" fmla="*/ 146050 h 331788"/>
                <a:gd name="connsiteX26" fmla="*/ 298450 w 319088"/>
                <a:gd name="connsiteY26" fmla="*/ 187325 h 331788"/>
                <a:gd name="connsiteX27" fmla="*/ 81032 w 319088"/>
                <a:gd name="connsiteY27" fmla="*/ 187325 h 331788"/>
                <a:gd name="connsiteX28" fmla="*/ 60325 w 319088"/>
                <a:gd name="connsiteY28" fmla="*/ 167353 h 331788"/>
                <a:gd name="connsiteX29" fmla="*/ 65502 w 319088"/>
                <a:gd name="connsiteY29" fmla="*/ 152707 h 331788"/>
                <a:gd name="connsiteX30" fmla="*/ 79737 w 319088"/>
                <a:gd name="connsiteY30" fmla="*/ 146050 h 331788"/>
                <a:gd name="connsiteX31" fmla="*/ 80452 w 319088"/>
                <a:gd name="connsiteY31" fmla="*/ 115887 h 331788"/>
                <a:gd name="connsiteX32" fmla="*/ 310010 w 319088"/>
                <a:gd name="connsiteY32" fmla="*/ 115887 h 331788"/>
                <a:gd name="connsiteX33" fmla="*/ 319088 w 319088"/>
                <a:gd name="connsiteY33" fmla="*/ 124890 h 331788"/>
                <a:gd name="connsiteX34" fmla="*/ 319088 w 319088"/>
                <a:gd name="connsiteY34" fmla="*/ 127462 h 331788"/>
                <a:gd name="connsiteX35" fmla="*/ 310010 w 319088"/>
                <a:gd name="connsiteY35" fmla="*/ 136464 h 331788"/>
                <a:gd name="connsiteX36" fmla="*/ 80452 w 319088"/>
                <a:gd name="connsiteY36" fmla="*/ 136464 h 331788"/>
                <a:gd name="connsiteX37" fmla="*/ 57108 w 319088"/>
                <a:gd name="connsiteY37" fmla="*/ 148039 h 331788"/>
                <a:gd name="connsiteX38" fmla="*/ 50623 w 319088"/>
                <a:gd name="connsiteY38" fmla="*/ 167330 h 331788"/>
                <a:gd name="connsiteX39" fmla="*/ 57108 w 319088"/>
                <a:gd name="connsiteY39" fmla="*/ 185335 h 331788"/>
                <a:gd name="connsiteX40" fmla="*/ 81749 w 319088"/>
                <a:gd name="connsiteY40" fmla="*/ 196910 h 331788"/>
                <a:gd name="connsiteX41" fmla="*/ 310010 w 319088"/>
                <a:gd name="connsiteY41" fmla="*/ 196910 h 331788"/>
                <a:gd name="connsiteX42" fmla="*/ 319088 w 319088"/>
                <a:gd name="connsiteY42" fmla="*/ 205912 h 331788"/>
                <a:gd name="connsiteX43" fmla="*/ 319088 w 319088"/>
                <a:gd name="connsiteY43" fmla="*/ 208485 h 331788"/>
                <a:gd name="connsiteX44" fmla="*/ 310010 w 319088"/>
                <a:gd name="connsiteY44" fmla="*/ 217487 h 331788"/>
                <a:gd name="connsiteX45" fmla="*/ 79156 w 319088"/>
                <a:gd name="connsiteY45" fmla="*/ 217487 h 331788"/>
                <a:gd name="connsiteX46" fmla="*/ 28575 w 319088"/>
                <a:gd name="connsiteY46" fmla="*/ 167330 h 331788"/>
                <a:gd name="connsiteX47" fmla="*/ 80452 w 319088"/>
                <a:gd name="connsiteY47" fmla="*/ 115887 h 331788"/>
                <a:gd name="connsiteX48" fmla="*/ 38100 w 319088"/>
                <a:gd name="connsiteY48" fmla="*/ 33337 h 331788"/>
                <a:gd name="connsiteX49" fmla="*/ 256813 w 319088"/>
                <a:gd name="connsiteY49" fmla="*/ 33337 h 331788"/>
                <a:gd name="connsiteX50" fmla="*/ 271049 w 319088"/>
                <a:gd name="connsiteY50" fmla="*/ 38417 h 331788"/>
                <a:gd name="connsiteX51" fmla="*/ 276225 w 319088"/>
                <a:gd name="connsiteY51" fmla="*/ 52387 h 331788"/>
                <a:gd name="connsiteX52" fmla="*/ 256813 w 319088"/>
                <a:gd name="connsiteY52" fmla="*/ 71437 h 331788"/>
                <a:gd name="connsiteX53" fmla="*/ 38100 w 319088"/>
                <a:gd name="connsiteY53" fmla="*/ 71437 h 331788"/>
                <a:gd name="connsiteX54" fmla="*/ 38100 w 319088"/>
                <a:gd name="connsiteY54" fmla="*/ 33337 h 331788"/>
                <a:gd name="connsiteX55" fmla="*/ 26824 w 319088"/>
                <a:gd name="connsiteY55" fmla="*/ 0 h 331788"/>
                <a:gd name="connsiteX56" fmla="*/ 256150 w 319088"/>
                <a:gd name="connsiteY56" fmla="*/ 0 h 331788"/>
                <a:gd name="connsiteX57" fmla="*/ 307975 w 319088"/>
                <a:gd name="connsiteY57" fmla="*/ 52388 h 331788"/>
                <a:gd name="connsiteX58" fmla="*/ 256150 w 319088"/>
                <a:gd name="connsiteY58" fmla="*/ 104775 h 331788"/>
                <a:gd name="connsiteX59" fmla="*/ 26824 w 319088"/>
                <a:gd name="connsiteY59" fmla="*/ 104775 h 331788"/>
                <a:gd name="connsiteX60" fmla="*/ 19050 w 319088"/>
                <a:gd name="connsiteY60" fmla="*/ 95607 h 331788"/>
                <a:gd name="connsiteX61" fmla="*/ 19050 w 319088"/>
                <a:gd name="connsiteY61" fmla="*/ 91678 h 331788"/>
                <a:gd name="connsiteX62" fmla="*/ 26824 w 319088"/>
                <a:gd name="connsiteY62" fmla="*/ 82510 h 331788"/>
                <a:gd name="connsiteX63" fmla="*/ 256150 w 319088"/>
                <a:gd name="connsiteY63" fmla="*/ 82510 h 331788"/>
                <a:gd name="connsiteX64" fmla="*/ 280767 w 319088"/>
                <a:gd name="connsiteY64" fmla="*/ 70723 h 331788"/>
                <a:gd name="connsiteX65" fmla="*/ 287245 w 319088"/>
                <a:gd name="connsiteY65" fmla="*/ 52388 h 331788"/>
                <a:gd name="connsiteX66" fmla="*/ 280767 w 319088"/>
                <a:gd name="connsiteY66" fmla="*/ 32742 h 331788"/>
                <a:gd name="connsiteX67" fmla="*/ 256150 w 319088"/>
                <a:gd name="connsiteY67" fmla="*/ 20955 h 331788"/>
                <a:gd name="connsiteX68" fmla="*/ 26824 w 319088"/>
                <a:gd name="connsiteY68" fmla="*/ 20955 h 331788"/>
                <a:gd name="connsiteX69" fmla="*/ 19050 w 319088"/>
                <a:gd name="connsiteY69" fmla="*/ 13097 h 331788"/>
                <a:gd name="connsiteX70" fmla="*/ 19050 w 319088"/>
                <a:gd name="connsiteY70" fmla="*/ 9168 h 331788"/>
                <a:gd name="connsiteX71" fmla="*/ 26824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4" name="组合 43"/>
          <p:cNvGrpSpPr/>
          <p:nvPr/>
        </p:nvGrpSpPr>
        <p:grpSpPr>
          <a:xfrm>
            <a:off x="7018096" y="1428750"/>
            <a:ext cx="1325804" cy="1378403"/>
            <a:chOff x="9357462" y="1959998"/>
            <a:chExt cx="1767738" cy="1837870"/>
          </a:xfrm>
        </p:grpSpPr>
        <p:sp>
          <p:nvSpPr>
            <p:cNvPr id="45" name="MH_SubTitle_4"/>
            <p:cNvSpPr/>
            <p:nvPr>
              <p:custDataLst>
                <p:tags r:id="rId10"/>
              </p:custDataLst>
            </p:nvPr>
          </p:nvSpPr>
          <p:spPr>
            <a:xfrm>
              <a:off x="9402841" y="2075509"/>
              <a:ext cx="1606847" cy="160684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rgbClr val="FFFFFF"/>
                </a:solidFill>
                <a:cs typeface="Mangal" panose="02040503050203030202" pitchFamily="18" charset="0"/>
              </a:endParaRPr>
            </a:p>
          </p:txBody>
        </p:sp>
        <p:sp>
          <p:nvSpPr>
            <p:cNvPr id="46" name="MH_Other_7"/>
            <p:cNvSpPr/>
            <p:nvPr>
              <p:custDataLst>
                <p:tags r:id="rId11"/>
              </p:custDataLst>
            </p:nvPr>
          </p:nvSpPr>
          <p:spPr>
            <a:xfrm>
              <a:off x="9357462" y="1959998"/>
              <a:ext cx="1767738" cy="1837870"/>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47" name="椭圆 28"/>
            <p:cNvSpPr/>
            <p:nvPr/>
          </p:nvSpPr>
          <p:spPr>
            <a:xfrm>
              <a:off x="9837917" y="2516052"/>
              <a:ext cx="806828" cy="725760"/>
            </a:xfrm>
            <a:custGeom>
              <a:avLst/>
              <a:gdLst>
                <a:gd name="connsiteX0" fmla="*/ 249472 w 331788"/>
                <a:gd name="connsiteY0" fmla="*/ 250825 h 298451"/>
                <a:gd name="connsiteX1" fmla="*/ 267582 w 331788"/>
                <a:gd name="connsiteY1" fmla="*/ 258548 h 298451"/>
                <a:gd name="connsiteX2" fmla="*/ 274049 w 331788"/>
                <a:gd name="connsiteY2" fmla="*/ 258548 h 298451"/>
                <a:gd name="connsiteX3" fmla="*/ 292158 w 331788"/>
                <a:gd name="connsiteY3" fmla="*/ 250825 h 298451"/>
                <a:gd name="connsiteX4" fmla="*/ 297332 w 331788"/>
                <a:gd name="connsiteY4" fmla="*/ 252112 h 298451"/>
                <a:gd name="connsiteX5" fmla="*/ 306387 w 331788"/>
                <a:gd name="connsiteY5" fmla="*/ 264984 h 298451"/>
                <a:gd name="connsiteX6" fmla="*/ 306387 w 331788"/>
                <a:gd name="connsiteY6" fmla="*/ 289440 h 298451"/>
                <a:gd name="connsiteX7" fmla="*/ 297332 w 331788"/>
                <a:gd name="connsiteY7" fmla="*/ 298450 h 298451"/>
                <a:gd name="connsiteX8" fmla="*/ 245592 w 331788"/>
                <a:gd name="connsiteY8" fmla="*/ 298450 h 298451"/>
                <a:gd name="connsiteX9" fmla="*/ 236537 w 331788"/>
                <a:gd name="connsiteY9" fmla="*/ 289440 h 298451"/>
                <a:gd name="connsiteX10" fmla="*/ 236537 w 331788"/>
                <a:gd name="connsiteY10" fmla="*/ 264984 h 298451"/>
                <a:gd name="connsiteX11" fmla="*/ 245592 w 331788"/>
                <a:gd name="connsiteY11" fmla="*/ 252112 h 298451"/>
                <a:gd name="connsiteX12" fmla="*/ 249472 w 331788"/>
                <a:gd name="connsiteY12" fmla="*/ 250825 h 298451"/>
                <a:gd name="connsiteX13" fmla="*/ 41216 w 331788"/>
                <a:gd name="connsiteY13" fmla="*/ 250825 h 298451"/>
                <a:gd name="connsiteX14" fmla="*/ 59325 w 331788"/>
                <a:gd name="connsiteY14" fmla="*/ 258548 h 298451"/>
                <a:gd name="connsiteX15" fmla="*/ 65792 w 331788"/>
                <a:gd name="connsiteY15" fmla="*/ 258548 h 298451"/>
                <a:gd name="connsiteX16" fmla="*/ 83902 w 331788"/>
                <a:gd name="connsiteY16" fmla="*/ 250825 h 298451"/>
                <a:gd name="connsiteX17" fmla="*/ 87782 w 331788"/>
                <a:gd name="connsiteY17" fmla="*/ 252112 h 298451"/>
                <a:gd name="connsiteX18" fmla="*/ 96837 w 331788"/>
                <a:gd name="connsiteY18" fmla="*/ 264984 h 298451"/>
                <a:gd name="connsiteX19" fmla="*/ 96837 w 331788"/>
                <a:gd name="connsiteY19" fmla="*/ 289440 h 298451"/>
                <a:gd name="connsiteX20" fmla="*/ 87782 w 331788"/>
                <a:gd name="connsiteY20" fmla="*/ 298450 h 298451"/>
                <a:gd name="connsiteX21" fmla="*/ 36042 w 331788"/>
                <a:gd name="connsiteY21" fmla="*/ 298450 h 298451"/>
                <a:gd name="connsiteX22" fmla="*/ 26987 w 331788"/>
                <a:gd name="connsiteY22" fmla="*/ 289440 h 298451"/>
                <a:gd name="connsiteX23" fmla="*/ 26987 w 331788"/>
                <a:gd name="connsiteY23" fmla="*/ 264984 h 298451"/>
                <a:gd name="connsiteX24" fmla="*/ 36042 w 331788"/>
                <a:gd name="connsiteY24" fmla="*/ 252112 h 298451"/>
                <a:gd name="connsiteX25" fmla="*/ 41216 w 331788"/>
                <a:gd name="connsiteY25" fmla="*/ 250825 h 298451"/>
                <a:gd name="connsiteX26" fmla="*/ 137685 w 331788"/>
                <a:gd name="connsiteY26" fmla="*/ 227013 h 298451"/>
                <a:gd name="connsiteX27" fmla="*/ 163329 w 331788"/>
                <a:gd name="connsiteY27" fmla="*/ 238703 h 298451"/>
                <a:gd name="connsiteX28" fmla="*/ 168458 w 331788"/>
                <a:gd name="connsiteY28" fmla="*/ 238703 h 298451"/>
                <a:gd name="connsiteX29" fmla="*/ 194102 w 331788"/>
                <a:gd name="connsiteY29" fmla="*/ 227013 h 298451"/>
                <a:gd name="connsiteX30" fmla="*/ 201795 w 331788"/>
                <a:gd name="connsiteY30" fmla="*/ 229611 h 298451"/>
                <a:gd name="connsiteX31" fmla="*/ 215900 w 331788"/>
                <a:gd name="connsiteY31" fmla="*/ 249094 h 298451"/>
                <a:gd name="connsiteX32" fmla="*/ 215900 w 331788"/>
                <a:gd name="connsiteY32" fmla="*/ 289359 h 298451"/>
                <a:gd name="connsiteX33" fmla="*/ 206924 w 331788"/>
                <a:gd name="connsiteY33" fmla="*/ 298451 h 298451"/>
                <a:gd name="connsiteX34" fmla="*/ 124862 w 331788"/>
                <a:gd name="connsiteY34" fmla="*/ 298451 h 298451"/>
                <a:gd name="connsiteX35" fmla="*/ 115887 w 331788"/>
                <a:gd name="connsiteY35" fmla="*/ 289359 h 298451"/>
                <a:gd name="connsiteX36" fmla="*/ 115887 w 331788"/>
                <a:gd name="connsiteY36" fmla="*/ 249094 h 298451"/>
                <a:gd name="connsiteX37" fmla="*/ 129991 w 331788"/>
                <a:gd name="connsiteY37" fmla="*/ 229611 h 298451"/>
                <a:gd name="connsiteX38" fmla="*/ 137685 w 331788"/>
                <a:gd name="connsiteY38" fmla="*/ 227013 h 298451"/>
                <a:gd name="connsiteX39" fmla="*/ 270669 w 331788"/>
                <a:gd name="connsiteY39" fmla="*/ 188913 h 298451"/>
                <a:gd name="connsiteX40" fmla="*/ 284163 w 331788"/>
                <a:gd name="connsiteY40" fmla="*/ 202407 h 298451"/>
                <a:gd name="connsiteX41" fmla="*/ 270669 w 331788"/>
                <a:gd name="connsiteY41" fmla="*/ 215901 h 298451"/>
                <a:gd name="connsiteX42" fmla="*/ 257175 w 331788"/>
                <a:gd name="connsiteY42" fmla="*/ 202407 h 298451"/>
                <a:gd name="connsiteX43" fmla="*/ 270669 w 331788"/>
                <a:gd name="connsiteY43" fmla="*/ 188913 h 298451"/>
                <a:gd name="connsiteX44" fmla="*/ 61913 w 331788"/>
                <a:gd name="connsiteY44" fmla="*/ 188913 h 298451"/>
                <a:gd name="connsiteX45" fmla="*/ 76201 w 331788"/>
                <a:gd name="connsiteY45" fmla="*/ 202407 h 298451"/>
                <a:gd name="connsiteX46" fmla="*/ 61913 w 331788"/>
                <a:gd name="connsiteY46" fmla="*/ 215901 h 298451"/>
                <a:gd name="connsiteX47" fmla="*/ 47625 w 331788"/>
                <a:gd name="connsiteY47" fmla="*/ 202407 h 298451"/>
                <a:gd name="connsiteX48" fmla="*/ 61913 w 331788"/>
                <a:gd name="connsiteY48" fmla="*/ 188913 h 298451"/>
                <a:gd name="connsiteX49" fmla="*/ 270669 w 331788"/>
                <a:gd name="connsiteY49" fmla="*/ 174625 h 298451"/>
                <a:gd name="connsiteX50" fmla="*/ 241300 w 331788"/>
                <a:gd name="connsiteY50" fmla="*/ 203200 h 298451"/>
                <a:gd name="connsiteX51" fmla="*/ 270669 w 331788"/>
                <a:gd name="connsiteY51" fmla="*/ 231775 h 298451"/>
                <a:gd name="connsiteX52" fmla="*/ 300038 w 331788"/>
                <a:gd name="connsiteY52" fmla="*/ 203200 h 298451"/>
                <a:gd name="connsiteX53" fmla="*/ 270669 w 331788"/>
                <a:gd name="connsiteY53" fmla="*/ 174625 h 298451"/>
                <a:gd name="connsiteX54" fmla="*/ 61912 w 331788"/>
                <a:gd name="connsiteY54" fmla="*/ 174625 h 298451"/>
                <a:gd name="connsiteX55" fmla="*/ 33337 w 331788"/>
                <a:gd name="connsiteY55" fmla="*/ 203200 h 298451"/>
                <a:gd name="connsiteX56" fmla="*/ 61912 w 331788"/>
                <a:gd name="connsiteY56" fmla="*/ 231775 h 298451"/>
                <a:gd name="connsiteX57" fmla="*/ 90487 w 331788"/>
                <a:gd name="connsiteY57" fmla="*/ 203200 h 298451"/>
                <a:gd name="connsiteX58" fmla="*/ 61912 w 331788"/>
                <a:gd name="connsiteY58" fmla="*/ 174625 h 298451"/>
                <a:gd name="connsiteX59" fmla="*/ 166688 w 331788"/>
                <a:gd name="connsiteY59" fmla="*/ 144463 h 298451"/>
                <a:gd name="connsiteX60" fmla="*/ 187326 w 331788"/>
                <a:gd name="connsiteY60" fmla="*/ 165895 h 298451"/>
                <a:gd name="connsiteX61" fmla="*/ 166688 w 331788"/>
                <a:gd name="connsiteY61" fmla="*/ 187327 h 298451"/>
                <a:gd name="connsiteX62" fmla="*/ 146050 w 331788"/>
                <a:gd name="connsiteY62" fmla="*/ 165895 h 298451"/>
                <a:gd name="connsiteX63" fmla="*/ 166688 w 331788"/>
                <a:gd name="connsiteY63" fmla="*/ 144463 h 298451"/>
                <a:gd name="connsiteX64" fmla="*/ 165894 w 331788"/>
                <a:gd name="connsiteY64" fmla="*/ 128588 h 298451"/>
                <a:gd name="connsiteX65" fmla="*/ 130175 w 331788"/>
                <a:gd name="connsiteY65" fmla="*/ 165101 h 298451"/>
                <a:gd name="connsiteX66" fmla="*/ 165894 w 331788"/>
                <a:gd name="connsiteY66" fmla="*/ 201614 h 298451"/>
                <a:gd name="connsiteX67" fmla="*/ 201613 w 331788"/>
                <a:gd name="connsiteY67" fmla="*/ 165101 h 298451"/>
                <a:gd name="connsiteX68" fmla="*/ 165894 w 331788"/>
                <a:gd name="connsiteY68" fmla="*/ 128588 h 298451"/>
                <a:gd name="connsiteX69" fmla="*/ 199056 w 331788"/>
                <a:gd name="connsiteY69" fmla="*/ 40354 h 298451"/>
                <a:gd name="connsiteX70" fmla="*/ 194697 w 331788"/>
                <a:gd name="connsiteY70" fmla="*/ 45828 h 298451"/>
                <a:gd name="connsiteX71" fmla="*/ 199863 w 331788"/>
                <a:gd name="connsiteY71" fmla="*/ 57419 h 298451"/>
                <a:gd name="connsiteX72" fmla="*/ 214070 w 331788"/>
                <a:gd name="connsiteY72" fmla="*/ 63859 h 298451"/>
                <a:gd name="connsiteX73" fmla="*/ 168867 w 331788"/>
                <a:gd name="connsiteY73" fmla="*/ 83179 h 298451"/>
                <a:gd name="connsiteX74" fmla="*/ 162409 w 331788"/>
                <a:gd name="connsiteY74" fmla="*/ 67723 h 298451"/>
                <a:gd name="connsiteX75" fmla="*/ 157243 w 331788"/>
                <a:gd name="connsiteY75" fmla="*/ 62571 h 298451"/>
                <a:gd name="connsiteX76" fmla="*/ 149494 w 331788"/>
                <a:gd name="connsiteY76" fmla="*/ 63859 h 298451"/>
                <a:gd name="connsiteX77" fmla="*/ 101708 w 331788"/>
                <a:gd name="connsiteY77" fmla="*/ 84467 h 298451"/>
                <a:gd name="connsiteX78" fmla="*/ 97833 w 331788"/>
                <a:gd name="connsiteY78" fmla="*/ 96059 h 298451"/>
                <a:gd name="connsiteX79" fmla="*/ 109457 w 331788"/>
                <a:gd name="connsiteY79" fmla="*/ 101211 h 298451"/>
                <a:gd name="connsiteX80" fmla="*/ 148202 w 331788"/>
                <a:gd name="connsiteY80" fmla="*/ 84467 h 298451"/>
                <a:gd name="connsiteX81" fmla="*/ 155952 w 331788"/>
                <a:gd name="connsiteY81" fmla="*/ 99923 h 298451"/>
                <a:gd name="connsiteX82" fmla="*/ 161118 w 331788"/>
                <a:gd name="connsiteY82" fmla="*/ 103787 h 298451"/>
                <a:gd name="connsiteX83" fmla="*/ 163701 w 331788"/>
                <a:gd name="connsiteY83" fmla="*/ 105075 h 298451"/>
                <a:gd name="connsiteX84" fmla="*/ 167575 w 331788"/>
                <a:gd name="connsiteY84" fmla="*/ 103787 h 298451"/>
                <a:gd name="connsiteX85" fmla="*/ 219236 w 331788"/>
                <a:gd name="connsiteY85" fmla="*/ 81891 h 298451"/>
                <a:gd name="connsiteX86" fmla="*/ 215362 w 331788"/>
                <a:gd name="connsiteY86" fmla="*/ 93483 h 298451"/>
                <a:gd name="connsiteX87" fmla="*/ 220528 w 331788"/>
                <a:gd name="connsiteY87" fmla="*/ 105075 h 298451"/>
                <a:gd name="connsiteX88" fmla="*/ 223111 w 331788"/>
                <a:gd name="connsiteY88" fmla="*/ 106363 h 298451"/>
                <a:gd name="connsiteX89" fmla="*/ 232152 w 331788"/>
                <a:gd name="connsiteY89" fmla="*/ 99923 h 298451"/>
                <a:gd name="connsiteX90" fmla="*/ 246359 w 331788"/>
                <a:gd name="connsiteY90" fmla="*/ 66435 h 298451"/>
                <a:gd name="connsiteX91" fmla="*/ 239901 w 331788"/>
                <a:gd name="connsiteY91" fmla="*/ 53556 h 298451"/>
                <a:gd name="connsiteX92" fmla="*/ 206321 w 331788"/>
                <a:gd name="connsiteY92" fmla="*/ 40676 h 298451"/>
                <a:gd name="connsiteX93" fmla="*/ 199056 w 331788"/>
                <a:gd name="connsiteY93" fmla="*/ 40354 h 298451"/>
                <a:gd name="connsiteX94" fmla="*/ 9072 w 331788"/>
                <a:gd name="connsiteY94" fmla="*/ 0 h 298451"/>
                <a:gd name="connsiteX95" fmla="*/ 322716 w 331788"/>
                <a:gd name="connsiteY95" fmla="*/ 0 h 298451"/>
                <a:gd name="connsiteX96" fmla="*/ 331788 w 331788"/>
                <a:gd name="connsiteY96" fmla="*/ 9096 h 298451"/>
                <a:gd name="connsiteX97" fmla="*/ 331788 w 331788"/>
                <a:gd name="connsiteY97" fmla="*/ 270303 h 298451"/>
                <a:gd name="connsiteX98" fmla="*/ 322716 w 331788"/>
                <a:gd name="connsiteY98" fmla="*/ 279400 h 298451"/>
                <a:gd name="connsiteX99" fmla="*/ 321420 w 331788"/>
                <a:gd name="connsiteY99" fmla="*/ 279400 h 298451"/>
                <a:gd name="connsiteX100" fmla="*/ 321420 w 331788"/>
                <a:gd name="connsiteY100" fmla="*/ 265105 h 298451"/>
                <a:gd name="connsiteX101" fmla="*/ 300683 w 331788"/>
                <a:gd name="connsiteY101" fmla="*/ 237815 h 298451"/>
                <a:gd name="connsiteX102" fmla="*/ 294203 w 331788"/>
                <a:gd name="connsiteY102" fmla="*/ 235216 h 298451"/>
                <a:gd name="connsiteX103" fmla="*/ 287723 w 331788"/>
                <a:gd name="connsiteY103" fmla="*/ 235216 h 298451"/>
                <a:gd name="connsiteX104" fmla="*/ 270874 w 331788"/>
                <a:gd name="connsiteY104" fmla="*/ 243013 h 298451"/>
                <a:gd name="connsiteX105" fmla="*/ 252729 w 331788"/>
                <a:gd name="connsiteY105" fmla="*/ 235216 h 298451"/>
                <a:gd name="connsiteX106" fmla="*/ 247545 w 331788"/>
                <a:gd name="connsiteY106" fmla="*/ 235216 h 298451"/>
                <a:gd name="connsiteX107" fmla="*/ 239769 w 331788"/>
                <a:gd name="connsiteY107" fmla="*/ 237815 h 298451"/>
                <a:gd name="connsiteX108" fmla="*/ 230696 w 331788"/>
                <a:gd name="connsiteY108" fmla="*/ 241714 h 298451"/>
                <a:gd name="connsiteX109" fmla="*/ 207367 w 331788"/>
                <a:gd name="connsiteY109" fmla="*/ 214423 h 298451"/>
                <a:gd name="connsiteX110" fmla="*/ 196999 w 331788"/>
                <a:gd name="connsiteY110" fmla="*/ 211824 h 298451"/>
                <a:gd name="connsiteX111" fmla="*/ 190519 w 331788"/>
                <a:gd name="connsiteY111" fmla="*/ 211824 h 298451"/>
                <a:gd name="connsiteX112" fmla="*/ 165894 w 331788"/>
                <a:gd name="connsiteY112" fmla="*/ 223520 h 298451"/>
                <a:gd name="connsiteX113" fmla="*/ 141269 w 331788"/>
                <a:gd name="connsiteY113" fmla="*/ 211824 h 298451"/>
                <a:gd name="connsiteX114" fmla="*/ 134789 w 331788"/>
                <a:gd name="connsiteY114" fmla="*/ 211824 h 298451"/>
                <a:gd name="connsiteX115" fmla="*/ 124420 w 331788"/>
                <a:gd name="connsiteY115" fmla="*/ 214423 h 298451"/>
                <a:gd name="connsiteX116" fmla="*/ 101092 w 331788"/>
                <a:gd name="connsiteY116" fmla="*/ 241714 h 298451"/>
                <a:gd name="connsiteX117" fmla="*/ 92019 w 331788"/>
                <a:gd name="connsiteY117" fmla="*/ 237815 h 298451"/>
                <a:gd name="connsiteX118" fmla="*/ 84243 w 331788"/>
                <a:gd name="connsiteY118" fmla="*/ 235216 h 298451"/>
                <a:gd name="connsiteX119" fmla="*/ 79059 w 331788"/>
                <a:gd name="connsiteY119" fmla="*/ 235216 h 298451"/>
                <a:gd name="connsiteX120" fmla="*/ 60914 w 331788"/>
                <a:gd name="connsiteY120" fmla="*/ 243013 h 298451"/>
                <a:gd name="connsiteX121" fmla="*/ 44065 w 331788"/>
                <a:gd name="connsiteY121" fmla="*/ 235216 h 298451"/>
                <a:gd name="connsiteX122" fmla="*/ 37585 w 331788"/>
                <a:gd name="connsiteY122" fmla="*/ 235216 h 298451"/>
                <a:gd name="connsiteX123" fmla="*/ 31105 w 331788"/>
                <a:gd name="connsiteY123" fmla="*/ 237815 h 298451"/>
                <a:gd name="connsiteX124" fmla="*/ 10368 w 331788"/>
                <a:gd name="connsiteY124" fmla="*/ 265105 h 298451"/>
                <a:gd name="connsiteX125" fmla="*/ 10368 w 331788"/>
                <a:gd name="connsiteY125" fmla="*/ 279400 h 298451"/>
                <a:gd name="connsiteX126" fmla="*/ 9072 w 331788"/>
                <a:gd name="connsiteY126" fmla="*/ 279400 h 298451"/>
                <a:gd name="connsiteX127" fmla="*/ 0 w 331788"/>
                <a:gd name="connsiteY127" fmla="*/ 270303 h 298451"/>
                <a:gd name="connsiteX128" fmla="*/ 0 w 331788"/>
                <a:gd name="connsiteY128" fmla="*/ 9096 h 298451"/>
                <a:gd name="connsiteX129" fmla="*/ 9072 w 331788"/>
                <a:gd name="connsiteY129" fmla="*/ 0 h 2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31788" h="298451">
                  <a:moveTo>
                    <a:pt x="249472" y="250825"/>
                  </a:moveTo>
                  <a:cubicBezTo>
                    <a:pt x="249472" y="250825"/>
                    <a:pt x="249472" y="250825"/>
                    <a:pt x="267582" y="258548"/>
                  </a:cubicBezTo>
                  <a:cubicBezTo>
                    <a:pt x="270169" y="259835"/>
                    <a:pt x="272756" y="259835"/>
                    <a:pt x="274049" y="258548"/>
                  </a:cubicBezTo>
                  <a:cubicBezTo>
                    <a:pt x="274049" y="258548"/>
                    <a:pt x="274049" y="258548"/>
                    <a:pt x="292158" y="250825"/>
                  </a:cubicBezTo>
                  <a:cubicBezTo>
                    <a:pt x="292158" y="250825"/>
                    <a:pt x="292158" y="250825"/>
                    <a:pt x="297332" y="252112"/>
                  </a:cubicBezTo>
                  <a:cubicBezTo>
                    <a:pt x="302507" y="254687"/>
                    <a:pt x="306387" y="258548"/>
                    <a:pt x="306387" y="264984"/>
                  </a:cubicBezTo>
                  <a:cubicBezTo>
                    <a:pt x="306387" y="264984"/>
                    <a:pt x="306387" y="264984"/>
                    <a:pt x="306387" y="289440"/>
                  </a:cubicBezTo>
                  <a:cubicBezTo>
                    <a:pt x="306387" y="294589"/>
                    <a:pt x="302507" y="298450"/>
                    <a:pt x="297332" y="298450"/>
                  </a:cubicBezTo>
                  <a:cubicBezTo>
                    <a:pt x="297332" y="298450"/>
                    <a:pt x="297332" y="298450"/>
                    <a:pt x="245592" y="298450"/>
                  </a:cubicBezTo>
                  <a:cubicBezTo>
                    <a:pt x="240417" y="298450"/>
                    <a:pt x="236537" y="294589"/>
                    <a:pt x="236537" y="289440"/>
                  </a:cubicBezTo>
                  <a:cubicBezTo>
                    <a:pt x="236537" y="289440"/>
                    <a:pt x="236537" y="289440"/>
                    <a:pt x="236537" y="264984"/>
                  </a:cubicBezTo>
                  <a:cubicBezTo>
                    <a:pt x="236537" y="258548"/>
                    <a:pt x="240417" y="254687"/>
                    <a:pt x="245592" y="252112"/>
                  </a:cubicBezTo>
                  <a:cubicBezTo>
                    <a:pt x="245592" y="252112"/>
                    <a:pt x="245592" y="252112"/>
                    <a:pt x="249472" y="250825"/>
                  </a:cubicBezTo>
                  <a:close/>
                  <a:moveTo>
                    <a:pt x="41216" y="250825"/>
                  </a:moveTo>
                  <a:cubicBezTo>
                    <a:pt x="41216" y="250825"/>
                    <a:pt x="41216" y="250825"/>
                    <a:pt x="59325" y="258548"/>
                  </a:cubicBezTo>
                  <a:cubicBezTo>
                    <a:pt x="60618" y="259835"/>
                    <a:pt x="63205" y="259835"/>
                    <a:pt x="65792" y="258548"/>
                  </a:cubicBezTo>
                  <a:cubicBezTo>
                    <a:pt x="65792" y="258548"/>
                    <a:pt x="65792" y="258548"/>
                    <a:pt x="83902" y="250825"/>
                  </a:cubicBezTo>
                  <a:cubicBezTo>
                    <a:pt x="83902" y="250825"/>
                    <a:pt x="83902" y="250825"/>
                    <a:pt x="87782" y="252112"/>
                  </a:cubicBezTo>
                  <a:cubicBezTo>
                    <a:pt x="92956" y="254687"/>
                    <a:pt x="96837" y="258548"/>
                    <a:pt x="96837" y="264984"/>
                  </a:cubicBezTo>
                  <a:cubicBezTo>
                    <a:pt x="96837" y="264984"/>
                    <a:pt x="96837" y="264984"/>
                    <a:pt x="96837" y="289440"/>
                  </a:cubicBezTo>
                  <a:cubicBezTo>
                    <a:pt x="96837" y="294589"/>
                    <a:pt x="92956" y="298450"/>
                    <a:pt x="87782" y="298450"/>
                  </a:cubicBezTo>
                  <a:cubicBezTo>
                    <a:pt x="87782" y="298450"/>
                    <a:pt x="87782" y="298450"/>
                    <a:pt x="36042" y="298450"/>
                  </a:cubicBezTo>
                  <a:cubicBezTo>
                    <a:pt x="30867" y="298450"/>
                    <a:pt x="26987" y="294589"/>
                    <a:pt x="26987" y="289440"/>
                  </a:cubicBezTo>
                  <a:cubicBezTo>
                    <a:pt x="26987" y="289440"/>
                    <a:pt x="26987" y="289440"/>
                    <a:pt x="26987" y="264984"/>
                  </a:cubicBezTo>
                  <a:cubicBezTo>
                    <a:pt x="26987" y="258548"/>
                    <a:pt x="30867" y="254687"/>
                    <a:pt x="36042" y="252112"/>
                  </a:cubicBezTo>
                  <a:cubicBezTo>
                    <a:pt x="36042" y="252112"/>
                    <a:pt x="36042" y="252112"/>
                    <a:pt x="41216" y="250825"/>
                  </a:cubicBezTo>
                  <a:close/>
                  <a:moveTo>
                    <a:pt x="137685" y="227013"/>
                  </a:moveTo>
                  <a:cubicBezTo>
                    <a:pt x="137685" y="227013"/>
                    <a:pt x="137685" y="227013"/>
                    <a:pt x="163329" y="238703"/>
                  </a:cubicBezTo>
                  <a:cubicBezTo>
                    <a:pt x="164611" y="238703"/>
                    <a:pt x="167176" y="238703"/>
                    <a:pt x="168458" y="238703"/>
                  </a:cubicBezTo>
                  <a:cubicBezTo>
                    <a:pt x="168458" y="238703"/>
                    <a:pt x="168458" y="238703"/>
                    <a:pt x="194102" y="227013"/>
                  </a:cubicBezTo>
                  <a:cubicBezTo>
                    <a:pt x="194102" y="227013"/>
                    <a:pt x="194102" y="227013"/>
                    <a:pt x="201795" y="229611"/>
                  </a:cubicBezTo>
                  <a:cubicBezTo>
                    <a:pt x="209489" y="232209"/>
                    <a:pt x="215900" y="240002"/>
                    <a:pt x="215900" y="249094"/>
                  </a:cubicBezTo>
                  <a:cubicBezTo>
                    <a:pt x="215900" y="249094"/>
                    <a:pt x="215900" y="249094"/>
                    <a:pt x="215900" y="289359"/>
                  </a:cubicBezTo>
                  <a:cubicBezTo>
                    <a:pt x="215900" y="294555"/>
                    <a:pt x="212053" y="298451"/>
                    <a:pt x="206924" y="298451"/>
                  </a:cubicBezTo>
                  <a:cubicBezTo>
                    <a:pt x="206924" y="298451"/>
                    <a:pt x="206924" y="298451"/>
                    <a:pt x="124862" y="298451"/>
                  </a:cubicBezTo>
                  <a:cubicBezTo>
                    <a:pt x="119734" y="298451"/>
                    <a:pt x="115887" y="294555"/>
                    <a:pt x="115887" y="289359"/>
                  </a:cubicBezTo>
                  <a:cubicBezTo>
                    <a:pt x="115887" y="289359"/>
                    <a:pt x="115887" y="289359"/>
                    <a:pt x="115887" y="249094"/>
                  </a:cubicBezTo>
                  <a:cubicBezTo>
                    <a:pt x="115887" y="240002"/>
                    <a:pt x="122298" y="232209"/>
                    <a:pt x="129991" y="229611"/>
                  </a:cubicBezTo>
                  <a:cubicBezTo>
                    <a:pt x="129991" y="229611"/>
                    <a:pt x="129991" y="229611"/>
                    <a:pt x="137685" y="227013"/>
                  </a:cubicBezTo>
                  <a:close/>
                  <a:moveTo>
                    <a:pt x="270669" y="188913"/>
                  </a:moveTo>
                  <a:cubicBezTo>
                    <a:pt x="278122" y="188913"/>
                    <a:pt x="284163" y="194954"/>
                    <a:pt x="284163" y="202407"/>
                  </a:cubicBezTo>
                  <a:cubicBezTo>
                    <a:pt x="284163" y="209860"/>
                    <a:pt x="278122" y="215901"/>
                    <a:pt x="270669" y="215901"/>
                  </a:cubicBezTo>
                  <a:cubicBezTo>
                    <a:pt x="263216" y="215901"/>
                    <a:pt x="257175" y="209860"/>
                    <a:pt x="257175" y="202407"/>
                  </a:cubicBezTo>
                  <a:cubicBezTo>
                    <a:pt x="257175" y="194954"/>
                    <a:pt x="263216" y="188913"/>
                    <a:pt x="270669" y="188913"/>
                  </a:cubicBezTo>
                  <a:close/>
                  <a:moveTo>
                    <a:pt x="61913" y="188913"/>
                  </a:moveTo>
                  <a:cubicBezTo>
                    <a:pt x="69804" y="188913"/>
                    <a:pt x="76201" y="194954"/>
                    <a:pt x="76201" y="202407"/>
                  </a:cubicBezTo>
                  <a:cubicBezTo>
                    <a:pt x="76201" y="209860"/>
                    <a:pt x="69804" y="215901"/>
                    <a:pt x="61913" y="215901"/>
                  </a:cubicBezTo>
                  <a:cubicBezTo>
                    <a:pt x="54022" y="215901"/>
                    <a:pt x="47625" y="209860"/>
                    <a:pt x="47625" y="202407"/>
                  </a:cubicBezTo>
                  <a:cubicBezTo>
                    <a:pt x="47625" y="194954"/>
                    <a:pt x="54022" y="188913"/>
                    <a:pt x="61913" y="188913"/>
                  </a:cubicBezTo>
                  <a:close/>
                  <a:moveTo>
                    <a:pt x="270669" y="174625"/>
                  </a:moveTo>
                  <a:cubicBezTo>
                    <a:pt x="254449" y="174625"/>
                    <a:pt x="241300" y="187418"/>
                    <a:pt x="241300" y="203200"/>
                  </a:cubicBezTo>
                  <a:cubicBezTo>
                    <a:pt x="241300" y="218982"/>
                    <a:pt x="254449" y="231775"/>
                    <a:pt x="270669" y="231775"/>
                  </a:cubicBezTo>
                  <a:cubicBezTo>
                    <a:pt x="286889" y="231775"/>
                    <a:pt x="300038" y="218982"/>
                    <a:pt x="300038" y="203200"/>
                  </a:cubicBezTo>
                  <a:cubicBezTo>
                    <a:pt x="300038" y="187418"/>
                    <a:pt x="286889" y="174625"/>
                    <a:pt x="270669" y="174625"/>
                  </a:cubicBezTo>
                  <a:close/>
                  <a:moveTo>
                    <a:pt x="61912" y="174625"/>
                  </a:moveTo>
                  <a:cubicBezTo>
                    <a:pt x="46130" y="174625"/>
                    <a:pt x="33337" y="187418"/>
                    <a:pt x="33337" y="203200"/>
                  </a:cubicBezTo>
                  <a:cubicBezTo>
                    <a:pt x="33337" y="218982"/>
                    <a:pt x="46130" y="231775"/>
                    <a:pt x="61912" y="231775"/>
                  </a:cubicBezTo>
                  <a:cubicBezTo>
                    <a:pt x="77694" y="231775"/>
                    <a:pt x="90487" y="218982"/>
                    <a:pt x="90487" y="203200"/>
                  </a:cubicBezTo>
                  <a:cubicBezTo>
                    <a:pt x="90487" y="187418"/>
                    <a:pt x="77694" y="174625"/>
                    <a:pt x="61912" y="174625"/>
                  </a:cubicBezTo>
                  <a:close/>
                  <a:moveTo>
                    <a:pt x="166688" y="144463"/>
                  </a:moveTo>
                  <a:cubicBezTo>
                    <a:pt x="178086" y="144463"/>
                    <a:pt x="187326" y="154058"/>
                    <a:pt x="187326" y="165895"/>
                  </a:cubicBezTo>
                  <a:cubicBezTo>
                    <a:pt x="187326" y="177732"/>
                    <a:pt x="178086" y="187327"/>
                    <a:pt x="166688" y="187327"/>
                  </a:cubicBezTo>
                  <a:cubicBezTo>
                    <a:pt x="155290" y="187327"/>
                    <a:pt x="146050" y="177732"/>
                    <a:pt x="146050" y="165895"/>
                  </a:cubicBezTo>
                  <a:cubicBezTo>
                    <a:pt x="146050" y="154058"/>
                    <a:pt x="155290" y="144463"/>
                    <a:pt x="166688" y="144463"/>
                  </a:cubicBezTo>
                  <a:close/>
                  <a:moveTo>
                    <a:pt x="165894" y="128588"/>
                  </a:moveTo>
                  <a:cubicBezTo>
                    <a:pt x="146167" y="128588"/>
                    <a:pt x="130175" y="144935"/>
                    <a:pt x="130175" y="165101"/>
                  </a:cubicBezTo>
                  <a:cubicBezTo>
                    <a:pt x="130175" y="185267"/>
                    <a:pt x="146167" y="201614"/>
                    <a:pt x="165894" y="201614"/>
                  </a:cubicBezTo>
                  <a:cubicBezTo>
                    <a:pt x="185621" y="201614"/>
                    <a:pt x="201613" y="185267"/>
                    <a:pt x="201613" y="165101"/>
                  </a:cubicBezTo>
                  <a:cubicBezTo>
                    <a:pt x="201613" y="144935"/>
                    <a:pt x="185621" y="128588"/>
                    <a:pt x="165894" y="128588"/>
                  </a:cubicBezTo>
                  <a:close/>
                  <a:moveTo>
                    <a:pt x="199056" y="40354"/>
                  </a:moveTo>
                  <a:cubicBezTo>
                    <a:pt x="196958" y="41320"/>
                    <a:pt x="195343" y="43252"/>
                    <a:pt x="194697" y="45828"/>
                  </a:cubicBezTo>
                  <a:cubicBezTo>
                    <a:pt x="192114" y="50980"/>
                    <a:pt x="194697" y="56131"/>
                    <a:pt x="199863" y="57419"/>
                  </a:cubicBezTo>
                  <a:cubicBezTo>
                    <a:pt x="199863" y="57419"/>
                    <a:pt x="199863" y="57419"/>
                    <a:pt x="214070" y="63859"/>
                  </a:cubicBezTo>
                  <a:cubicBezTo>
                    <a:pt x="214070" y="63859"/>
                    <a:pt x="214070" y="63859"/>
                    <a:pt x="168867" y="83179"/>
                  </a:cubicBezTo>
                  <a:cubicBezTo>
                    <a:pt x="168867" y="83179"/>
                    <a:pt x="168867" y="83179"/>
                    <a:pt x="162409" y="67723"/>
                  </a:cubicBezTo>
                  <a:cubicBezTo>
                    <a:pt x="161118" y="66435"/>
                    <a:pt x="159826" y="63859"/>
                    <a:pt x="157243" y="62571"/>
                  </a:cubicBezTo>
                  <a:cubicBezTo>
                    <a:pt x="154660" y="62571"/>
                    <a:pt x="152077" y="62571"/>
                    <a:pt x="149494" y="63859"/>
                  </a:cubicBezTo>
                  <a:cubicBezTo>
                    <a:pt x="149494" y="63859"/>
                    <a:pt x="149494" y="63859"/>
                    <a:pt x="101708" y="84467"/>
                  </a:cubicBezTo>
                  <a:cubicBezTo>
                    <a:pt x="97833" y="85755"/>
                    <a:pt x="95250" y="92195"/>
                    <a:pt x="97833" y="96059"/>
                  </a:cubicBezTo>
                  <a:cubicBezTo>
                    <a:pt x="99124" y="101211"/>
                    <a:pt x="105582" y="103787"/>
                    <a:pt x="109457" y="101211"/>
                  </a:cubicBezTo>
                  <a:cubicBezTo>
                    <a:pt x="109457" y="101211"/>
                    <a:pt x="109457" y="101211"/>
                    <a:pt x="148202" y="84467"/>
                  </a:cubicBezTo>
                  <a:cubicBezTo>
                    <a:pt x="148202" y="84467"/>
                    <a:pt x="148202" y="84467"/>
                    <a:pt x="155952" y="99923"/>
                  </a:cubicBezTo>
                  <a:cubicBezTo>
                    <a:pt x="155952" y="101211"/>
                    <a:pt x="158535" y="103787"/>
                    <a:pt x="161118" y="103787"/>
                  </a:cubicBezTo>
                  <a:cubicBezTo>
                    <a:pt x="161118" y="105075"/>
                    <a:pt x="162409" y="105075"/>
                    <a:pt x="163701" y="105075"/>
                  </a:cubicBezTo>
                  <a:cubicBezTo>
                    <a:pt x="164992" y="105075"/>
                    <a:pt x="166284" y="105075"/>
                    <a:pt x="167575" y="103787"/>
                  </a:cubicBezTo>
                  <a:cubicBezTo>
                    <a:pt x="167575" y="103787"/>
                    <a:pt x="167575" y="103787"/>
                    <a:pt x="219236" y="81891"/>
                  </a:cubicBezTo>
                  <a:cubicBezTo>
                    <a:pt x="219236" y="81891"/>
                    <a:pt x="219236" y="81891"/>
                    <a:pt x="215362" y="93483"/>
                  </a:cubicBezTo>
                  <a:cubicBezTo>
                    <a:pt x="212779" y="98635"/>
                    <a:pt x="215362" y="103787"/>
                    <a:pt x="220528" y="105075"/>
                  </a:cubicBezTo>
                  <a:cubicBezTo>
                    <a:pt x="221819" y="106363"/>
                    <a:pt x="223111" y="106363"/>
                    <a:pt x="223111" y="106363"/>
                  </a:cubicBezTo>
                  <a:cubicBezTo>
                    <a:pt x="226985" y="106363"/>
                    <a:pt x="230860" y="103787"/>
                    <a:pt x="232152" y="99923"/>
                  </a:cubicBezTo>
                  <a:lnTo>
                    <a:pt x="246359" y="66435"/>
                  </a:lnTo>
                  <a:cubicBezTo>
                    <a:pt x="247650" y="61283"/>
                    <a:pt x="245067" y="56131"/>
                    <a:pt x="239901" y="53556"/>
                  </a:cubicBezTo>
                  <a:cubicBezTo>
                    <a:pt x="239901" y="53556"/>
                    <a:pt x="239901" y="53556"/>
                    <a:pt x="206321" y="40676"/>
                  </a:cubicBezTo>
                  <a:cubicBezTo>
                    <a:pt x="203738" y="39388"/>
                    <a:pt x="201155" y="39388"/>
                    <a:pt x="199056" y="40354"/>
                  </a:cubicBezTo>
                  <a:close/>
                  <a:moveTo>
                    <a:pt x="9072" y="0"/>
                  </a:moveTo>
                  <a:cubicBezTo>
                    <a:pt x="9072" y="0"/>
                    <a:pt x="9072" y="0"/>
                    <a:pt x="322716" y="0"/>
                  </a:cubicBezTo>
                  <a:cubicBezTo>
                    <a:pt x="327900" y="0"/>
                    <a:pt x="331788" y="3898"/>
                    <a:pt x="331788" y="9096"/>
                  </a:cubicBezTo>
                  <a:cubicBezTo>
                    <a:pt x="331788" y="9096"/>
                    <a:pt x="331788" y="9096"/>
                    <a:pt x="331788" y="270303"/>
                  </a:cubicBezTo>
                  <a:cubicBezTo>
                    <a:pt x="331788" y="275502"/>
                    <a:pt x="327900" y="279400"/>
                    <a:pt x="322716" y="279400"/>
                  </a:cubicBezTo>
                  <a:cubicBezTo>
                    <a:pt x="322716" y="279400"/>
                    <a:pt x="322716" y="279400"/>
                    <a:pt x="321420" y="279400"/>
                  </a:cubicBezTo>
                  <a:cubicBezTo>
                    <a:pt x="321420" y="279400"/>
                    <a:pt x="321420" y="279400"/>
                    <a:pt x="321420" y="265105"/>
                  </a:cubicBezTo>
                  <a:cubicBezTo>
                    <a:pt x="321420" y="252110"/>
                    <a:pt x="313643" y="241714"/>
                    <a:pt x="300683" y="237815"/>
                  </a:cubicBezTo>
                  <a:cubicBezTo>
                    <a:pt x="300683" y="237815"/>
                    <a:pt x="300683" y="237815"/>
                    <a:pt x="294203" y="235216"/>
                  </a:cubicBezTo>
                  <a:cubicBezTo>
                    <a:pt x="291611" y="233917"/>
                    <a:pt x="290315" y="233917"/>
                    <a:pt x="287723" y="235216"/>
                  </a:cubicBezTo>
                  <a:cubicBezTo>
                    <a:pt x="287723" y="235216"/>
                    <a:pt x="287723" y="235216"/>
                    <a:pt x="270874" y="243013"/>
                  </a:cubicBezTo>
                  <a:cubicBezTo>
                    <a:pt x="270874" y="243013"/>
                    <a:pt x="270874" y="243013"/>
                    <a:pt x="252729" y="235216"/>
                  </a:cubicBezTo>
                  <a:cubicBezTo>
                    <a:pt x="251433" y="233917"/>
                    <a:pt x="248841" y="233917"/>
                    <a:pt x="247545" y="235216"/>
                  </a:cubicBezTo>
                  <a:cubicBezTo>
                    <a:pt x="247545" y="235216"/>
                    <a:pt x="247545" y="235216"/>
                    <a:pt x="239769" y="237815"/>
                  </a:cubicBezTo>
                  <a:cubicBezTo>
                    <a:pt x="237176" y="237815"/>
                    <a:pt x="233288" y="240414"/>
                    <a:pt x="230696" y="241714"/>
                  </a:cubicBezTo>
                  <a:cubicBezTo>
                    <a:pt x="228104" y="230018"/>
                    <a:pt x="219032" y="219622"/>
                    <a:pt x="207367" y="214423"/>
                  </a:cubicBezTo>
                  <a:cubicBezTo>
                    <a:pt x="207367" y="214423"/>
                    <a:pt x="207367" y="214423"/>
                    <a:pt x="196999" y="211824"/>
                  </a:cubicBezTo>
                  <a:cubicBezTo>
                    <a:pt x="194407" y="210525"/>
                    <a:pt x="193111" y="211824"/>
                    <a:pt x="190519" y="211824"/>
                  </a:cubicBezTo>
                  <a:cubicBezTo>
                    <a:pt x="190519" y="211824"/>
                    <a:pt x="190519" y="211824"/>
                    <a:pt x="165894" y="223520"/>
                  </a:cubicBezTo>
                  <a:cubicBezTo>
                    <a:pt x="165894" y="223520"/>
                    <a:pt x="165894" y="223520"/>
                    <a:pt x="141269" y="211824"/>
                  </a:cubicBezTo>
                  <a:cubicBezTo>
                    <a:pt x="138677" y="211824"/>
                    <a:pt x="137381" y="210525"/>
                    <a:pt x="134789" y="211824"/>
                  </a:cubicBezTo>
                  <a:cubicBezTo>
                    <a:pt x="134789" y="211824"/>
                    <a:pt x="134789" y="211824"/>
                    <a:pt x="124420" y="214423"/>
                  </a:cubicBezTo>
                  <a:cubicBezTo>
                    <a:pt x="112756" y="219622"/>
                    <a:pt x="103684" y="230018"/>
                    <a:pt x="101092" y="241714"/>
                  </a:cubicBezTo>
                  <a:cubicBezTo>
                    <a:pt x="98499" y="240414"/>
                    <a:pt x="94611" y="237815"/>
                    <a:pt x="92019" y="237815"/>
                  </a:cubicBezTo>
                  <a:cubicBezTo>
                    <a:pt x="92019" y="237815"/>
                    <a:pt x="92019" y="237815"/>
                    <a:pt x="84243" y="235216"/>
                  </a:cubicBezTo>
                  <a:cubicBezTo>
                    <a:pt x="82947" y="233917"/>
                    <a:pt x="80355" y="233917"/>
                    <a:pt x="79059" y="235216"/>
                  </a:cubicBezTo>
                  <a:cubicBezTo>
                    <a:pt x="79059" y="235216"/>
                    <a:pt x="79059" y="235216"/>
                    <a:pt x="60914" y="243013"/>
                  </a:cubicBezTo>
                  <a:cubicBezTo>
                    <a:pt x="60914" y="243013"/>
                    <a:pt x="60914" y="243013"/>
                    <a:pt x="44065" y="235216"/>
                  </a:cubicBezTo>
                  <a:cubicBezTo>
                    <a:pt x="41473" y="233917"/>
                    <a:pt x="40177" y="233917"/>
                    <a:pt x="37585" y="235216"/>
                  </a:cubicBezTo>
                  <a:cubicBezTo>
                    <a:pt x="37585" y="235216"/>
                    <a:pt x="37585" y="235216"/>
                    <a:pt x="31105" y="237815"/>
                  </a:cubicBezTo>
                  <a:cubicBezTo>
                    <a:pt x="18145" y="241714"/>
                    <a:pt x="10368" y="252110"/>
                    <a:pt x="10368" y="265105"/>
                  </a:cubicBezTo>
                  <a:cubicBezTo>
                    <a:pt x="10368" y="265105"/>
                    <a:pt x="10368" y="265105"/>
                    <a:pt x="10368" y="279400"/>
                  </a:cubicBezTo>
                  <a:cubicBezTo>
                    <a:pt x="10368" y="279400"/>
                    <a:pt x="10368" y="279400"/>
                    <a:pt x="9072" y="279400"/>
                  </a:cubicBezTo>
                  <a:cubicBezTo>
                    <a:pt x="3888" y="279400"/>
                    <a:pt x="0" y="275502"/>
                    <a:pt x="0" y="270303"/>
                  </a:cubicBezTo>
                  <a:cubicBezTo>
                    <a:pt x="0" y="270303"/>
                    <a:pt x="0" y="270303"/>
                    <a:pt x="0" y="9096"/>
                  </a:cubicBezTo>
                  <a:cubicBezTo>
                    <a:pt x="0" y="3898"/>
                    <a:pt x="3888" y="0"/>
                    <a:pt x="90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0"/>
          <p:cNvSpPr>
            <a:spLocks noChangeArrowheads="1"/>
          </p:cNvSpPr>
          <p:nvPr/>
        </p:nvSpPr>
        <p:spPr bwMode="auto">
          <a:xfrm>
            <a:off x="765571" y="1190646"/>
            <a:ext cx="3349229" cy="1624013"/>
          </a:xfrm>
          <a:prstGeom prst="rect">
            <a:avLst/>
          </a:prstGeom>
          <a:blipFill dpi="0" rotWithShape="1">
            <a:blip r:embed="rId1"/>
            <a:srcRect/>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sp>
        <p:nvSpPr>
          <p:cNvPr id="23" name="矩形 11"/>
          <p:cNvSpPr>
            <a:spLocks noChangeArrowheads="1"/>
          </p:cNvSpPr>
          <p:nvPr/>
        </p:nvSpPr>
        <p:spPr bwMode="auto">
          <a:xfrm>
            <a:off x="765573" y="2907528"/>
            <a:ext cx="1394222" cy="1625203"/>
          </a:xfrm>
          <a:prstGeom prst="rect">
            <a:avLst/>
          </a:prstGeom>
          <a:blipFill dpi="0" rotWithShape="1">
            <a:blip r:embed="rId2"/>
            <a:srcRect/>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sp>
        <p:nvSpPr>
          <p:cNvPr id="32" name="矩形 12"/>
          <p:cNvSpPr>
            <a:spLocks noChangeArrowheads="1"/>
          </p:cNvSpPr>
          <p:nvPr/>
        </p:nvSpPr>
        <p:spPr bwMode="auto">
          <a:xfrm>
            <a:off x="2260996" y="2907528"/>
            <a:ext cx="1853804" cy="1625203"/>
          </a:xfrm>
          <a:prstGeom prst="rect">
            <a:avLst/>
          </a:prstGeom>
          <a:blipFill dpi="0" rotWithShape="1">
            <a:blip r:embed="rId3"/>
            <a:srcRect/>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sp>
        <p:nvSpPr>
          <p:cNvPr id="33" name="矩形 17"/>
          <p:cNvSpPr>
            <a:spLocks noChangeArrowheads="1"/>
          </p:cNvSpPr>
          <p:nvPr/>
        </p:nvSpPr>
        <p:spPr bwMode="auto">
          <a:xfrm>
            <a:off x="5538193" y="1132285"/>
            <a:ext cx="3124200" cy="736997"/>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ym typeface="宋体" panose="02010600030101010101" pitchFamily="2" charset="-122"/>
            </a:endParaRPr>
          </a:p>
        </p:txBody>
      </p:sp>
      <p:sp>
        <p:nvSpPr>
          <p:cNvPr id="34" name="矩形 18"/>
          <p:cNvSpPr>
            <a:spLocks noChangeArrowheads="1"/>
          </p:cNvSpPr>
          <p:nvPr/>
        </p:nvSpPr>
        <p:spPr bwMode="auto">
          <a:xfrm>
            <a:off x="5544146" y="2049066"/>
            <a:ext cx="3124200" cy="736997"/>
          </a:xfrm>
          <a:prstGeom prst="rect">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ym typeface="宋体" panose="02010600030101010101" pitchFamily="2" charset="-122"/>
            </a:endParaRPr>
          </a:p>
        </p:txBody>
      </p:sp>
      <p:sp>
        <p:nvSpPr>
          <p:cNvPr id="35" name="矩形 19"/>
          <p:cNvSpPr>
            <a:spLocks noChangeArrowheads="1"/>
          </p:cNvSpPr>
          <p:nvPr/>
        </p:nvSpPr>
        <p:spPr bwMode="auto">
          <a:xfrm>
            <a:off x="5544146" y="2965847"/>
            <a:ext cx="3124200" cy="736997"/>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ym typeface="宋体" panose="02010600030101010101" pitchFamily="2" charset="-122"/>
            </a:endParaRPr>
          </a:p>
        </p:txBody>
      </p:sp>
      <p:sp>
        <p:nvSpPr>
          <p:cNvPr id="36" name="矩形 20"/>
          <p:cNvSpPr>
            <a:spLocks noChangeArrowheads="1"/>
          </p:cNvSpPr>
          <p:nvPr/>
        </p:nvSpPr>
        <p:spPr bwMode="auto">
          <a:xfrm>
            <a:off x="5544146" y="3881439"/>
            <a:ext cx="3124200" cy="736997"/>
          </a:xfrm>
          <a:prstGeom prst="rect">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ym typeface="宋体" panose="02010600030101010101" pitchFamily="2" charset="-122"/>
            </a:endParaRPr>
          </a:p>
        </p:txBody>
      </p:sp>
      <p:grpSp>
        <p:nvGrpSpPr>
          <p:cNvPr id="37" name="组合 24"/>
          <p:cNvGrpSpPr/>
          <p:nvPr/>
        </p:nvGrpSpPr>
        <p:grpSpPr bwMode="auto">
          <a:xfrm>
            <a:off x="4597599" y="2049066"/>
            <a:ext cx="736997" cy="736997"/>
            <a:chOff x="6129338" y="2732088"/>
            <a:chExt cx="982662" cy="982662"/>
          </a:xfrm>
        </p:grpSpPr>
        <p:sp>
          <p:nvSpPr>
            <p:cNvPr id="38" name="矩形 14"/>
            <p:cNvSpPr>
              <a:spLocks noChangeArrowheads="1"/>
            </p:cNvSpPr>
            <p:nvPr/>
          </p:nvSpPr>
          <p:spPr bwMode="auto">
            <a:xfrm>
              <a:off x="6129338" y="2732088"/>
              <a:ext cx="982662" cy="982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39" name="图片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25" y="2901950"/>
              <a:ext cx="6238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组合 25"/>
          <p:cNvGrpSpPr/>
          <p:nvPr/>
        </p:nvGrpSpPr>
        <p:grpSpPr bwMode="auto">
          <a:xfrm>
            <a:off x="4597599" y="2965847"/>
            <a:ext cx="736997" cy="736997"/>
            <a:chOff x="6129338" y="3954463"/>
            <a:chExt cx="982662" cy="982662"/>
          </a:xfrm>
        </p:grpSpPr>
        <p:sp>
          <p:nvSpPr>
            <p:cNvPr id="41" name="矩形 15"/>
            <p:cNvSpPr>
              <a:spLocks noChangeArrowheads="1"/>
            </p:cNvSpPr>
            <p:nvPr/>
          </p:nvSpPr>
          <p:spPr bwMode="auto">
            <a:xfrm>
              <a:off x="6129338" y="3954463"/>
              <a:ext cx="982662" cy="9826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42" name="图片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188" y="4194175"/>
              <a:ext cx="587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组合 26"/>
          <p:cNvGrpSpPr/>
          <p:nvPr/>
        </p:nvGrpSpPr>
        <p:grpSpPr bwMode="auto">
          <a:xfrm>
            <a:off x="4597599" y="3881439"/>
            <a:ext cx="736997" cy="736997"/>
            <a:chOff x="6129338" y="5175250"/>
            <a:chExt cx="982662" cy="982663"/>
          </a:xfrm>
          <a:solidFill>
            <a:schemeClr val="accent2"/>
          </a:solidFill>
        </p:grpSpPr>
        <p:sp>
          <p:nvSpPr>
            <p:cNvPr id="44" name="矩形 16"/>
            <p:cNvSpPr>
              <a:spLocks noChangeArrowheads="1"/>
            </p:cNvSpPr>
            <p:nvPr/>
          </p:nvSpPr>
          <p:spPr bwMode="auto">
            <a:xfrm>
              <a:off x="6129338" y="5175250"/>
              <a:ext cx="982662" cy="982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45" name="图片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625" y="5416550"/>
              <a:ext cx="511175" cy="500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7" name="矩形 46"/>
          <p:cNvSpPr>
            <a:spLocks noChangeArrowheads="1"/>
          </p:cNvSpPr>
          <p:nvPr/>
        </p:nvSpPr>
        <p:spPr bwMode="auto">
          <a:xfrm>
            <a:off x="5664399" y="1231139"/>
            <a:ext cx="28717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在招标投标活动中，投标人只能应邀进行一次性递标</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4" name="组合 33"/>
          <p:cNvGrpSpPr/>
          <p:nvPr/>
        </p:nvGrpSpPr>
        <p:grpSpPr bwMode="auto">
          <a:xfrm>
            <a:off x="4597599" y="1132285"/>
            <a:ext cx="736997" cy="736997"/>
            <a:chOff x="6129338" y="1509713"/>
            <a:chExt cx="982662" cy="982662"/>
          </a:xfrm>
        </p:grpSpPr>
        <p:sp>
          <p:nvSpPr>
            <p:cNvPr id="55" name="矩形 13"/>
            <p:cNvSpPr>
              <a:spLocks noChangeArrowheads="1"/>
            </p:cNvSpPr>
            <p:nvPr/>
          </p:nvSpPr>
          <p:spPr bwMode="auto">
            <a:xfrm>
              <a:off x="6129338" y="1509713"/>
              <a:ext cx="982662" cy="9826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350">
                <a:solidFill>
                  <a:srgbClr val="FFFFFF"/>
                </a:solidFill>
                <a:latin typeface="宋体" panose="02010600030101010101" pitchFamily="2" charset="-122"/>
                <a:sym typeface="宋体" panose="02010600030101010101" pitchFamily="2" charset="-122"/>
              </a:endParaRPr>
            </a:p>
          </p:txBody>
        </p:sp>
        <p:pic>
          <p:nvPicPr>
            <p:cNvPr id="56" name="图片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8100" y="1677988"/>
              <a:ext cx="485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矩形 56"/>
          <p:cNvSpPr>
            <a:spLocks noChangeArrowheads="1"/>
          </p:cNvSpPr>
          <p:nvPr/>
        </p:nvSpPr>
        <p:spPr bwMode="auto">
          <a:xfrm>
            <a:off x="5619564" y="2105722"/>
            <a:ext cx="28717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以合理的价格定标是招标投标活动所体现的严肃性特点。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5664399" y="3029646"/>
            <a:ext cx="28717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招标投标活动时买卖双方的一种经济联系</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5721171" y="3945238"/>
            <a:ext cx="28717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承发包双方签订的合同、协议以及正式业务书信等，均具有法律效力。</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1+#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1+#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1+#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1+#ppt_w/2"/>
                                          </p:val>
                                        </p:tav>
                                        <p:tav tm="100000">
                                          <p:val>
                                            <p:strVal val="#ppt_x"/>
                                          </p:val>
                                        </p:tav>
                                      </p:tavLst>
                                    </p:anim>
                                    <p:anim calcmode="lin" valueType="num">
                                      <p:cBhvr additive="base">
                                        <p:cTn id="37"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left)">
                                      <p:cBhvr>
                                        <p:cTn id="60" dur="500"/>
                                        <p:tgtEl>
                                          <p:spTgt spid="5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2" grpId="0" animBg="1"/>
      <p:bldP spid="33" grpId="0" animBg="1"/>
      <p:bldP spid="34" grpId="0" animBg="1"/>
      <p:bldP spid="35" grpId="0" animBg="1"/>
      <p:bldP spid="36" grpId="0" animBg="1"/>
      <p:bldP spid="47" grpId="0"/>
      <p:bldP spid="57" grpId="0"/>
      <p:bldP spid="58" grpId="0"/>
      <p:bldP spid="59" grpId="0"/>
    </p:bldLst>
  </p:timing>
</p:sld>
</file>

<file path=ppt/tags/tag1.xml><?xml version="1.0" encoding="utf-8"?>
<p:tagLst xmlns:p="http://schemas.openxmlformats.org/presentationml/2006/main">
  <p:tag name="MH" val="20160615114644"/>
  <p:tag name="MH_LIBRARY" val="GRAPHIC"/>
  <p:tag name="MH_TYPE" val="Other"/>
  <p:tag name="MH_ORDER" val="1"/>
</p:tagLst>
</file>

<file path=ppt/tags/tag10.xml><?xml version="1.0" encoding="utf-8"?>
<p:tagLst xmlns:p="http://schemas.openxmlformats.org/presentationml/2006/main">
  <p:tag name="MH" val="20160615114644"/>
  <p:tag name="MH_LIBRARY" val="GRAPHIC"/>
  <p:tag name="MH_TYPE" val="Other"/>
  <p:tag name="MH_ORDER" val="10"/>
</p:tagLst>
</file>

<file path=ppt/tags/tag11.xml><?xml version="1.0" encoding="utf-8"?>
<p:tagLst xmlns:p="http://schemas.openxmlformats.org/presentationml/2006/main">
  <p:tag name="MH" val="20170706155207"/>
  <p:tag name="MH_LIBRARY" val="GRAPHIC"/>
  <p:tag name="MH_TYPE" val="SubTitle"/>
  <p:tag name="MH_ORDER" val="1"/>
</p:tagLst>
</file>

<file path=ppt/tags/tag12.xml><?xml version="1.0" encoding="utf-8"?>
<p:tagLst xmlns:p="http://schemas.openxmlformats.org/presentationml/2006/main">
  <p:tag name="MH" val="20170706155207"/>
  <p:tag name="MH_LIBRARY" val="GRAPHIC"/>
  <p:tag name="MH_TYPE" val="Other"/>
  <p:tag name="MH_ORDER" val="1"/>
</p:tagLst>
</file>

<file path=ppt/tags/tag13.xml><?xml version="1.0" encoding="utf-8"?>
<p:tagLst xmlns:p="http://schemas.openxmlformats.org/presentationml/2006/main">
  <p:tag name="MH" val="20170706155207"/>
  <p:tag name="MH_LIBRARY" val="GRAPHIC"/>
  <p:tag name="MH_TYPE" val="SubTitle"/>
  <p:tag name="MH_ORDER" val="4"/>
</p:tagLst>
</file>

<file path=ppt/tags/tag14.xml><?xml version="1.0" encoding="utf-8"?>
<p:tagLst xmlns:p="http://schemas.openxmlformats.org/presentationml/2006/main">
  <p:tag name="MH" val="20170706155207"/>
  <p:tag name="MH_LIBRARY" val="GRAPHIC"/>
  <p:tag name="MH_TYPE" val="Other"/>
  <p:tag name="MH_ORDER" val="4"/>
</p:tagLst>
</file>

<file path=ppt/tags/tag15.xml><?xml version="1.0" encoding="utf-8"?>
<p:tagLst xmlns:p="http://schemas.openxmlformats.org/presentationml/2006/main">
  <p:tag name="MH" val="20170706155207"/>
  <p:tag name="MH_LIBRARY" val="GRAPHIC"/>
  <p:tag name="MH_TYPE" val="SubTitle"/>
  <p:tag name="MH_ORDER" val="2"/>
</p:tagLst>
</file>

<file path=ppt/tags/tag16.xml><?xml version="1.0" encoding="utf-8"?>
<p:tagLst xmlns:p="http://schemas.openxmlformats.org/presentationml/2006/main">
  <p:tag name="MH" val="20170706155207"/>
  <p:tag name="MH_LIBRARY" val="GRAPHIC"/>
  <p:tag name="MH_TYPE" val="Other"/>
  <p:tag name="MH_ORDER" val="2"/>
</p:tagLst>
</file>

<file path=ppt/tags/tag17.xml><?xml version="1.0" encoding="utf-8"?>
<p:tagLst xmlns:p="http://schemas.openxmlformats.org/presentationml/2006/main">
  <p:tag name="MH" val="20170706155207"/>
  <p:tag name="MH_LIBRARY" val="GRAPHIC"/>
  <p:tag name="MH_TYPE" val="SubTitle"/>
  <p:tag name="MH_ORDER" val="5"/>
</p:tagLst>
</file>

<file path=ppt/tags/tag18.xml><?xml version="1.0" encoding="utf-8"?>
<p:tagLst xmlns:p="http://schemas.openxmlformats.org/presentationml/2006/main">
  <p:tag name="MH" val="20170706155207"/>
  <p:tag name="MH_LIBRARY" val="GRAPHIC"/>
  <p:tag name="MH_TYPE" val="Other"/>
  <p:tag name="MH_ORDER" val="5"/>
</p:tagLst>
</file>

<file path=ppt/tags/tag19.xml><?xml version="1.0" encoding="utf-8"?>
<p:tagLst xmlns:p="http://schemas.openxmlformats.org/presentationml/2006/main">
  <p:tag name="MH" val="20170706155207"/>
  <p:tag name="MH_LIBRARY" val="GRAPHIC"/>
  <p:tag name="MH_TYPE" val="SubTitle"/>
  <p:tag name="MH_ORDER" val="3"/>
</p:tagLst>
</file>

<file path=ppt/tags/tag2.xml><?xml version="1.0" encoding="utf-8"?>
<p:tagLst xmlns:p="http://schemas.openxmlformats.org/presentationml/2006/main">
  <p:tag name="MH" val="20160615114644"/>
  <p:tag name="MH_LIBRARY" val="GRAPHIC"/>
  <p:tag name="MH_TYPE" val="Other"/>
  <p:tag name="MH_ORDER" val="2"/>
</p:tagLst>
</file>

<file path=ppt/tags/tag20.xml><?xml version="1.0" encoding="utf-8"?>
<p:tagLst xmlns:p="http://schemas.openxmlformats.org/presentationml/2006/main">
  <p:tag name="MH" val="20170706155207"/>
  <p:tag name="MH_LIBRARY" val="GRAPHIC"/>
  <p:tag name="MH_TYPE" val="Other"/>
  <p:tag name="MH_ORDER" val="3"/>
</p:tagLst>
</file>

<file path=ppt/tags/tag21.xml><?xml version="1.0" encoding="utf-8"?>
<p:tagLst xmlns:p="http://schemas.openxmlformats.org/presentationml/2006/main">
  <p:tag name="MH" val="20170706155207"/>
  <p:tag name="MH_LIBRARY" val="GRAPHIC"/>
  <p:tag name="MH_TYPE" val="SubTitle"/>
  <p:tag name="MH_ORDER" val="6"/>
</p:tagLst>
</file>

<file path=ppt/tags/tag22.xml><?xml version="1.0" encoding="utf-8"?>
<p:tagLst xmlns:p="http://schemas.openxmlformats.org/presentationml/2006/main">
  <p:tag name="MH" val="20170706155207"/>
  <p:tag name="MH_LIBRARY" val="GRAPHIC"/>
  <p:tag name="MH_TYPE" val="Other"/>
  <p:tag name="MH_ORDER" val="6"/>
</p:tagLst>
</file>

<file path=ppt/tags/tag23.xml><?xml version="1.0" encoding="utf-8"?>
<p:tagLst xmlns:p="http://schemas.openxmlformats.org/presentationml/2006/main">
  <p:tag name="MH" val="20170706155031"/>
  <p:tag name="MH_LIBRARY" val="GRAPHIC"/>
  <p:tag name="MH_TYPE" val="Other"/>
  <p:tag name="MH_ORDER" val="2"/>
</p:tagLst>
</file>

<file path=ppt/tags/tag24.xml><?xml version="1.0" encoding="utf-8"?>
<p:tagLst xmlns:p="http://schemas.openxmlformats.org/presentationml/2006/main">
  <p:tag name="MH" val="20170706155031"/>
  <p:tag name="MH_LIBRARY" val="GRAPHIC"/>
  <p:tag name="MH_TYPE" val="Other"/>
  <p:tag name="MH_ORDER" val="3"/>
</p:tagLst>
</file>

<file path=ppt/tags/tag25.xml><?xml version="1.0" encoding="utf-8"?>
<p:tagLst xmlns:p="http://schemas.openxmlformats.org/presentationml/2006/main">
  <p:tag name="MH" val="20170706155031"/>
  <p:tag name="MH_LIBRARY" val="GRAPHIC"/>
  <p:tag name="MH_TYPE" val="Other"/>
  <p:tag name="MH_ORDER" val="4"/>
</p:tagLst>
</file>

<file path=ppt/tags/tag26.xml><?xml version="1.0" encoding="utf-8"?>
<p:tagLst xmlns:p="http://schemas.openxmlformats.org/presentationml/2006/main">
  <p:tag name="MH" val="20170706155031"/>
  <p:tag name="MH_LIBRARY" val="GRAPHIC"/>
  <p:tag name="MH_TYPE" val="SubTitle"/>
  <p:tag name="MH_ORDER" val="1"/>
</p:tagLst>
</file>

<file path=ppt/tags/tag27.xml><?xml version="1.0" encoding="utf-8"?>
<p:tagLst xmlns:p="http://schemas.openxmlformats.org/presentationml/2006/main">
  <p:tag name="MH" val="20170706155031"/>
  <p:tag name="MH_LIBRARY" val="GRAPHIC"/>
  <p:tag name="MH_TYPE" val="Other"/>
  <p:tag name="MH_ORDER" val="1"/>
</p:tagLst>
</file>

<file path=ppt/tags/tag28.xml><?xml version="1.0" encoding="utf-8"?>
<p:tagLst xmlns:p="http://schemas.openxmlformats.org/presentationml/2006/main">
  <p:tag name="MH" val="20170706155031"/>
  <p:tag name="MH_LIBRARY" val="GRAPHIC"/>
  <p:tag name="MH_TYPE" val="SubTitle"/>
  <p:tag name="MH_ORDER" val="2"/>
</p:tagLst>
</file>

<file path=ppt/tags/tag29.xml><?xml version="1.0" encoding="utf-8"?>
<p:tagLst xmlns:p="http://schemas.openxmlformats.org/presentationml/2006/main">
  <p:tag name="MH" val="20170706155031"/>
  <p:tag name="MH_LIBRARY" val="GRAPHIC"/>
  <p:tag name="MH_TYPE" val="Other"/>
  <p:tag name="MH_ORDER" val="5"/>
</p:tagLst>
</file>

<file path=ppt/tags/tag3.xml><?xml version="1.0" encoding="utf-8"?>
<p:tagLst xmlns:p="http://schemas.openxmlformats.org/presentationml/2006/main">
  <p:tag name="MH" val="20160615114644"/>
  <p:tag name="MH_LIBRARY" val="GRAPHIC"/>
  <p:tag name="MH_TYPE" val="Other"/>
  <p:tag name="MH_ORDER" val="3"/>
</p:tagLst>
</file>

<file path=ppt/tags/tag30.xml><?xml version="1.0" encoding="utf-8"?>
<p:tagLst xmlns:p="http://schemas.openxmlformats.org/presentationml/2006/main">
  <p:tag name="MH" val="20170706155031"/>
  <p:tag name="MH_LIBRARY" val="GRAPHIC"/>
  <p:tag name="MH_TYPE" val="SubTitle"/>
  <p:tag name="MH_ORDER" val="3"/>
</p:tagLst>
</file>

<file path=ppt/tags/tag31.xml><?xml version="1.0" encoding="utf-8"?>
<p:tagLst xmlns:p="http://schemas.openxmlformats.org/presentationml/2006/main">
  <p:tag name="MH" val="20170706155031"/>
  <p:tag name="MH_LIBRARY" val="GRAPHIC"/>
  <p:tag name="MH_TYPE" val="Other"/>
  <p:tag name="MH_ORDER" val="6"/>
</p:tagLst>
</file>

<file path=ppt/tags/tag32.xml><?xml version="1.0" encoding="utf-8"?>
<p:tagLst xmlns:p="http://schemas.openxmlformats.org/presentationml/2006/main">
  <p:tag name="MH" val="20170706155031"/>
  <p:tag name="MH_LIBRARY" val="GRAPHIC"/>
  <p:tag name="MH_TYPE" val="SubTitle"/>
  <p:tag name="MH_ORDER" val="4"/>
</p:tagLst>
</file>

<file path=ppt/tags/tag33.xml><?xml version="1.0" encoding="utf-8"?>
<p:tagLst xmlns:p="http://schemas.openxmlformats.org/presentationml/2006/main">
  <p:tag name="MH" val="20170706155031"/>
  <p:tag name="MH_LIBRARY" val="GRAPHIC"/>
  <p:tag name="MH_TYPE" val="Other"/>
  <p:tag name="MH_ORDER" val="7"/>
</p:tagLst>
</file>

<file path=ppt/tags/tag34.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OUTPUT_FOLDER" val="F:\我图VIP设计PPT上传\10月份上传文件\371"/>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commondata" val="eyJoZGlkIjoiYTQ3YTc2YjBlNWRhYjQ0NTA0MDBkN2E0YWM4YTZjZGMifQ=="/>
</p:tagLst>
</file>

<file path=ppt/tags/tag4.xml><?xml version="1.0" encoding="utf-8"?>
<p:tagLst xmlns:p="http://schemas.openxmlformats.org/presentationml/2006/main">
  <p:tag name="MH" val="20160615114644"/>
  <p:tag name="MH_LIBRARY" val="GRAPHIC"/>
  <p:tag name="MH_TYPE" val="Other"/>
  <p:tag name="MH_ORDER" val="4"/>
</p:tagLst>
</file>

<file path=ppt/tags/tag5.xml><?xml version="1.0" encoding="utf-8"?>
<p:tagLst xmlns:p="http://schemas.openxmlformats.org/presentationml/2006/main">
  <p:tag name="MH" val="20160615114644"/>
  <p:tag name="MH_LIBRARY" val="GRAPHIC"/>
  <p:tag name="MH_TYPE" val="Other"/>
  <p:tag name="MH_ORDER" val="5"/>
</p:tagLst>
</file>

<file path=ppt/tags/tag6.xml><?xml version="1.0" encoding="utf-8"?>
<p:tagLst xmlns:p="http://schemas.openxmlformats.org/presentationml/2006/main">
  <p:tag name="MH" val="20160615114644"/>
  <p:tag name="MH_LIBRARY" val="GRAPHIC"/>
  <p:tag name="MH_TYPE" val="Other"/>
  <p:tag name="MH_ORDER" val="6"/>
</p:tagLst>
</file>

<file path=ppt/tags/tag7.xml><?xml version="1.0" encoding="utf-8"?>
<p:tagLst xmlns:p="http://schemas.openxmlformats.org/presentationml/2006/main">
  <p:tag name="MH" val="20160615114644"/>
  <p:tag name="MH_LIBRARY" val="GRAPHIC"/>
  <p:tag name="MH_TYPE" val="Other"/>
  <p:tag name="MH_ORDER" val="7"/>
</p:tagLst>
</file>

<file path=ppt/tags/tag8.xml><?xml version="1.0" encoding="utf-8"?>
<p:tagLst xmlns:p="http://schemas.openxmlformats.org/presentationml/2006/main">
  <p:tag name="MH" val="20160615114644"/>
  <p:tag name="MH_LIBRARY" val="GRAPHIC"/>
  <p:tag name="MH_TYPE" val="Other"/>
  <p:tag name="MH_ORDER" val="8"/>
</p:tagLst>
</file>

<file path=ppt/tags/tag9.xml><?xml version="1.0" encoding="utf-8"?>
<p:tagLst xmlns:p="http://schemas.openxmlformats.org/presentationml/2006/main">
  <p:tag name="MH" val="20160615114644"/>
  <p:tag name="MH_LIBRARY" val="GRAPHIC"/>
  <p:tag name="MH_TYPE" val="Other"/>
  <p:tag name="MH_ORDER" val="9"/>
</p:tagLst>
</file>

<file path=ppt/theme/theme1.xml><?xml version="1.0" encoding="utf-8"?>
<a:theme xmlns:a="http://schemas.openxmlformats.org/drawingml/2006/main" name="Office 主题">
  <a:themeElements>
    <a:clrScheme name="自定义 102">
      <a:dk1>
        <a:srgbClr val="000000"/>
      </a:dk1>
      <a:lt1>
        <a:srgbClr val="FFFFFF"/>
      </a:lt1>
      <a:dk2>
        <a:srgbClr val="000000"/>
      </a:dk2>
      <a:lt2>
        <a:srgbClr val="FFFFFF"/>
      </a:lt2>
      <a:accent1>
        <a:srgbClr val="1D3463"/>
      </a:accent1>
      <a:accent2>
        <a:srgbClr val="E52505"/>
      </a:accent2>
      <a:accent3>
        <a:srgbClr val="1D3463"/>
      </a:accent3>
      <a:accent4>
        <a:srgbClr val="E52505"/>
      </a:accent4>
      <a:accent5>
        <a:srgbClr val="1D3463"/>
      </a:accent5>
      <a:accent6>
        <a:srgbClr val="E52505"/>
      </a:accent6>
      <a:hlink>
        <a:srgbClr val="1D3463"/>
      </a:hlink>
      <a:folHlink>
        <a:srgbClr val="E52505"/>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2628</Words>
  <Application>WPS 演示</Application>
  <PresentationFormat>全屏显示(16:9)</PresentationFormat>
  <Paragraphs>263</Paragraphs>
  <Slides>22</Slides>
  <Notes>22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汉仪大宋简</vt:lpstr>
      <vt:lpstr>微软雅黑</vt:lpstr>
      <vt:lpstr>Lantinghei SC Demibold</vt:lpstr>
      <vt:lpstr>时尚中黑简体</vt:lpstr>
      <vt:lpstr>Arial</vt:lpstr>
      <vt:lpstr>迷你简准圆</vt:lpstr>
      <vt:lpstr>Mangal</vt:lpstr>
      <vt:lpstr>Calibri</vt:lpstr>
      <vt:lpstr>Arial Unicode MS</vt:lpstr>
      <vt:lpstr>Arial Black</vt:lpstr>
      <vt:lpstr>Arial Narrow</vt:lpstr>
      <vt:lpstr>Franklin Gothic Book</vt:lpstr>
      <vt:lpstr>Meiryo</vt:lpstr>
      <vt:lpstr>Yu Gothic UI</vt:lpstr>
      <vt:lpstr>Calibri Light</vt:lpstr>
      <vt:lpstr>黑体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Years later</cp:lastModifiedBy>
  <cp:revision>2</cp:revision>
  <dcterms:created xsi:type="dcterms:W3CDTF">2019-05-09T00:20:00Z</dcterms:created>
  <dcterms:modified xsi:type="dcterms:W3CDTF">2024-06-28T12:18:54Z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3467DA187935430194015A94CADE2802_13</vt:lpwstr>
  </property>
  <property fmtid="{D5CDD505-2E9C-101B-9397-08002B2CF9AE}" pid="3" name="KSOProductBuildVer">
    <vt:lpwstr>2052-12.1.0.17133</vt:lpwstr>
  </property>
</Properties>
</file>