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9" r:id="rId3"/>
    <p:sldId id="260" r:id="rId4"/>
    <p:sldId id="261" r:id="rId5"/>
    <p:sldId id="269" r:id="rId6"/>
    <p:sldId id="267" r:id="rId7"/>
    <p:sldId id="268" r:id="rId8"/>
    <p:sldId id="262" r:id="rId10"/>
    <p:sldId id="270" r:id="rId11"/>
    <p:sldId id="271" r:id="rId12"/>
    <p:sldId id="272" r:id="rId13"/>
    <p:sldId id="263" r:id="rId14"/>
    <p:sldId id="273" r:id="rId15"/>
    <p:sldId id="274" r:id="rId16"/>
    <p:sldId id="275" r:id="rId17"/>
    <p:sldId id="264" r:id="rId18"/>
    <p:sldId id="276" r:id="rId19"/>
    <p:sldId id="265" r:id="rId20"/>
    <p:sldId id="277" r:id="rId21"/>
    <p:sldId id="278" r:id="rId22"/>
    <p:sldId id="279" r:id="rId23"/>
    <p:sldId id="290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686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6788" userDrawn="1">
          <p15:clr>
            <a:srgbClr val="A4A3A4"/>
          </p15:clr>
        </p15:guide>
        <p15:guide id="5" orient="horz" pos="1525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pos="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48" y="38"/>
      </p:cViewPr>
      <p:guideLst>
        <p:guide orient="horz" pos="232"/>
        <p:guide orient="horz" pos="686"/>
        <p:guide pos="347"/>
        <p:guide pos="6788"/>
        <p:guide orient="horz" pos="1525"/>
        <p:guide orient="horz" pos="4088"/>
        <p:guide orient="horz" pos="3634"/>
        <p:guide orient="horz" pos="3271"/>
        <p:guide pos="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6FA7-1B06-471C-9442-C9062BF4A0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890F2-44F1-4396-A6EA-EAC274EC77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890F2-44F1-4396-A6EA-EAC274EC77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-1" y="-9453"/>
            <a:ext cx="12208805" cy="686745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" y="1120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90000"/>
                </a:schemeClr>
              </a:gs>
              <a:gs pos="100000">
                <a:schemeClr val="accent6">
                  <a:lumMod val="75000"/>
                  <a:alpha val="90000"/>
                </a:schemeClr>
              </a:gs>
              <a:gs pos="69000">
                <a:schemeClr val="accent1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74690" y="914400"/>
            <a:ext cx="10801350" cy="504444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 w="9525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5555735" y="100628"/>
            <a:ext cx="1080531" cy="1093300"/>
          </a:xfrm>
          <a:prstGeom prst="rect">
            <a:avLst/>
          </a:prstGeom>
          <a:solidFill>
            <a:schemeClr val="accent6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 5"/>
          <p:cNvSpPr/>
          <p:nvPr userDrawn="1"/>
        </p:nvSpPr>
        <p:spPr bwMode="auto">
          <a:xfrm>
            <a:off x="5623648" y="210034"/>
            <a:ext cx="944705" cy="874486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09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gradFill flip="none" rotWithShape="1">
            <a:gsLst>
              <a:gs pos="0">
                <a:srgbClr val="D1BE95"/>
              </a:gs>
              <a:gs pos="100000">
                <a:schemeClr val="bg2">
                  <a:lumMod val="90000"/>
                </a:schemeClr>
              </a:gs>
            </a:gsLst>
            <a:lin ang="13500000" scaled="1"/>
          </a:gra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内容占位符 33"/>
          <p:cNvSpPr>
            <a:spLocks noGrp="1"/>
          </p:cNvSpPr>
          <p:nvPr>
            <p:ph sz="quarter" idx="13" hasCustomPrompt="1"/>
          </p:nvPr>
        </p:nvSpPr>
        <p:spPr>
          <a:xfrm>
            <a:off x="5263026" y="1631169"/>
            <a:ext cx="1968501" cy="4067267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28700">
                <a:solidFill>
                  <a:schemeClr val="accent3">
                    <a:alpha val="2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lvl="0" algn="ctr"/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35" name="内容占位符 33"/>
          <p:cNvSpPr>
            <a:spLocks noGrp="1"/>
          </p:cNvSpPr>
          <p:nvPr>
            <p:ph sz="quarter" idx="14" hasCustomPrompt="1"/>
          </p:nvPr>
        </p:nvSpPr>
        <p:spPr>
          <a:xfrm>
            <a:off x="3206048" y="2240566"/>
            <a:ext cx="1968501" cy="284847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19900">
                <a:solidFill>
                  <a:schemeClr val="accent3">
                    <a:alpha val="2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lvl="0" algn="ctr"/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36" name="内容占位符 33"/>
          <p:cNvSpPr>
            <a:spLocks noGrp="1"/>
          </p:cNvSpPr>
          <p:nvPr>
            <p:ph sz="quarter" idx="15" hasCustomPrompt="1"/>
          </p:nvPr>
        </p:nvSpPr>
        <p:spPr>
          <a:xfrm>
            <a:off x="7320005" y="2240566"/>
            <a:ext cx="1968501" cy="284847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19900">
                <a:solidFill>
                  <a:schemeClr val="accent3">
                    <a:alpha val="2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lvl="0" algn="ctr"/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10" hasCustomPrompt="1"/>
          </p:nvPr>
        </p:nvSpPr>
        <p:spPr>
          <a:xfrm>
            <a:off x="2112963" y="2911872"/>
            <a:ext cx="7966075" cy="830997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lvl1pPr marL="0" indent="0" algn="ctr">
              <a:buNone/>
              <a:defRPr lang="zh-CN" altLang="en-US" sz="6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lvl="0"/>
            <a:r>
              <a:rPr lang="zh-CN" altLang="en-US" smtClean="0"/>
              <a:t>预备期间的成绩</a:t>
            </a:r>
            <a:endParaRPr lang="zh-CN" altLang="en-US"/>
          </a:p>
        </p:txBody>
      </p:sp>
      <p:sp>
        <p:nvSpPr>
          <p:cNvPr id="32" name="内容占位符 31"/>
          <p:cNvSpPr>
            <a:spLocks noGrp="1"/>
          </p:cNvSpPr>
          <p:nvPr>
            <p:ph sz="quarter" idx="12" hasCustomPrompt="1"/>
          </p:nvPr>
        </p:nvSpPr>
        <p:spPr>
          <a:xfrm>
            <a:off x="3690938" y="3951634"/>
            <a:ext cx="4810125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1200" smtClean="0">
                <a:solidFill>
                  <a:srgbClr val="E4D9C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lang="zh-CN" altLang="en-US" smtClean="0"/>
              <a:t>点击输入简要文字解说，解说文字尽量概括精炼</a:t>
            </a:r>
            <a:endParaRPr lang="zh-CN" altLang="en-US" smtClean="0"/>
          </a:p>
        </p:txBody>
      </p:sp>
      <p:cxnSp>
        <p:nvCxnSpPr>
          <p:cNvPr id="38" name="直接连接符 37"/>
          <p:cNvCxnSpPr/>
          <p:nvPr userDrawn="1"/>
        </p:nvCxnSpPr>
        <p:spPr>
          <a:xfrm>
            <a:off x="4943195" y="3804507"/>
            <a:ext cx="2145456" cy="0"/>
          </a:xfrm>
          <a:prstGeom prst="line">
            <a:avLst/>
          </a:prstGeom>
          <a:solidFill>
            <a:schemeClr val="accent6">
              <a:lumMod val="50000"/>
              <a:alpha val="50000"/>
            </a:schemeClr>
          </a:solidFill>
          <a:ln w="25400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 bwMode="auto">
          <a:xfrm>
            <a:off x="7711787" y="2157614"/>
            <a:ext cx="4520129" cy="4184155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09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chemeClr val="accent6">
              <a:alpha val="5000"/>
            </a:schemeClr>
          </a:solidFill>
          <a:ln w="15875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98120" y="182880"/>
            <a:ext cx="11803380" cy="6492240"/>
          </a:xfrm>
          <a:prstGeom prst="rect">
            <a:avLst/>
          </a:prstGeom>
          <a:noFill/>
          <a:ln w="9525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5220182"/>
            <a:ext cx="12208805" cy="1637817"/>
            <a:chOff x="-16805" y="4868863"/>
            <a:chExt cx="12208805" cy="163507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2157"/>
            <a:stretch>
              <a:fillRect/>
            </a:stretch>
          </p:blipFill>
          <p:spPr>
            <a:xfrm>
              <a:off x="-16805" y="4868863"/>
              <a:ext cx="12208805" cy="1630290"/>
            </a:xfrm>
            <a:custGeom>
              <a:avLst/>
              <a:gdLst>
                <a:gd name="connsiteX0" fmla="*/ 0 w 12208805"/>
                <a:gd name="connsiteY0" fmla="*/ 0 h 1630290"/>
                <a:gd name="connsiteX1" fmla="*/ 12208805 w 12208805"/>
                <a:gd name="connsiteY1" fmla="*/ 0 h 1630290"/>
                <a:gd name="connsiteX2" fmla="*/ 12208805 w 12208805"/>
                <a:gd name="connsiteY2" fmla="*/ 1630290 h 1630290"/>
                <a:gd name="connsiteX3" fmla="*/ 0 w 12208805"/>
                <a:gd name="connsiteY3" fmla="*/ 1630290 h 163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8805" h="1630290">
                  <a:moveTo>
                    <a:pt x="0" y="0"/>
                  </a:moveTo>
                  <a:lnTo>
                    <a:pt x="12208805" y="0"/>
                  </a:lnTo>
                  <a:lnTo>
                    <a:pt x="12208805" y="1630290"/>
                  </a:lnTo>
                  <a:lnTo>
                    <a:pt x="0" y="1630290"/>
                  </a:lnTo>
                  <a:close/>
                </a:path>
              </a:pathLst>
            </a:custGeom>
          </p:spPr>
        </p:pic>
        <p:sp>
          <p:nvSpPr>
            <p:cNvPr id="7" name="任意多边形 6"/>
            <p:cNvSpPr/>
            <p:nvPr/>
          </p:nvSpPr>
          <p:spPr>
            <a:xfrm>
              <a:off x="0" y="4892552"/>
              <a:ext cx="12192000" cy="1611384"/>
            </a:xfrm>
            <a:custGeom>
              <a:avLst/>
              <a:gdLst>
                <a:gd name="connsiteX0" fmla="*/ 0 w 12192000"/>
                <a:gd name="connsiteY0" fmla="*/ 0 h 1611384"/>
                <a:gd name="connsiteX1" fmla="*/ 12192000 w 12192000"/>
                <a:gd name="connsiteY1" fmla="*/ 0 h 1611384"/>
                <a:gd name="connsiteX2" fmla="*/ 12192000 w 12192000"/>
                <a:gd name="connsiteY2" fmla="*/ 1611384 h 1611384"/>
                <a:gd name="connsiteX3" fmla="*/ 0 w 12192000"/>
                <a:gd name="connsiteY3" fmla="*/ 1611384 h 16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11384">
                  <a:moveTo>
                    <a:pt x="0" y="0"/>
                  </a:moveTo>
                  <a:lnTo>
                    <a:pt x="12192000" y="0"/>
                  </a:lnTo>
                  <a:lnTo>
                    <a:pt x="12192000" y="1611384"/>
                  </a:lnTo>
                  <a:lnTo>
                    <a:pt x="0" y="16113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alpha val="90000"/>
                  </a:schemeClr>
                </a:gs>
                <a:gs pos="100000">
                  <a:schemeClr val="accent6">
                    <a:lumMod val="75000"/>
                    <a:alpha val="90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Freeform 5"/>
          <p:cNvSpPr/>
          <p:nvPr userDrawn="1"/>
        </p:nvSpPr>
        <p:spPr bwMode="auto">
          <a:xfrm>
            <a:off x="9230854" y="4084320"/>
            <a:ext cx="2582745" cy="2390772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09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gradFill flip="none" rotWithShape="1">
            <a:gsLst>
              <a:gs pos="0">
                <a:srgbClr val="D1BE95"/>
              </a:gs>
              <a:gs pos="100000">
                <a:schemeClr val="bg2">
                  <a:lumMod val="90000"/>
                </a:schemeClr>
              </a:gs>
            </a:gsLst>
            <a:lin ang="13500000" scaled="1"/>
          </a:gradFill>
          <a:ln w="15875">
            <a:noFill/>
          </a:ln>
          <a:effectLst>
            <a:outerShdw blurRad="152400" dist="38100" dir="2700000" sx="103000" sy="103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8315" y="5850614"/>
            <a:ext cx="3671888" cy="400682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2400" kern="1200" smtClean="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defRPr>
            </a:lvl1pPr>
          </a:lstStyle>
          <a:p>
            <a:pPr lvl="0"/>
            <a:r>
              <a:rPr lang="zh-CN" altLang="en-US" sz="2400" kern="1200" smtClean="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加入党的动机</a:t>
            </a:r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98120" y="182880"/>
            <a:ext cx="11803380" cy="6492240"/>
          </a:xfrm>
          <a:prstGeom prst="rect">
            <a:avLst/>
          </a:prstGeom>
          <a:noFill/>
          <a:ln w="9525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3" r="68985" b="7813"/>
          <a:stretch>
            <a:fillRect/>
          </a:stretch>
        </p:blipFill>
        <p:spPr>
          <a:xfrm>
            <a:off x="11177749" y="-9453"/>
            <a:ext cx="1044731" cy="686745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1186159" y="0"/>
            <a:ext cx="1036321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  <a:alpha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"/>
          <p:cNvSpPr/>
          <p:nvPr userDrawn="1"/>
        </p:nvSpPr>
        <p:spPr bwMode="auto">
          <a:xfrm>
            <a:off x="11458308" y="6076984"/>
            <a:ext cx="618440" cy="572472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09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gradFill flip="none" rotWithShape="1">
            <a:gsLst>
              <a:gs pos="0">
                <a:srgbClr val="D1BE95"/>
              </a:gs>
              <a:gs pos="100000">
                <a:schemeClr val="bg2">
                  <a:lumMod val="90000"/>
                </a:schemeClr>
              </a:gs>
            </a:gsLst>
            <a:lin ang="13500000" scaled="1"/>
          </a:gradFill>
          <a:ln w="15875">
            <a:noFill/>
          </a:ln>
          <a:effectLst>
            <a:outerShdw blurRad="152400" dist="38100" dir="2700000" sx="103000" sy="103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竖排文字占位符 10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565820" y="588255"/>
            <a:ext cx="276999" cy="2673105"/>
          </a:xfrm>
          <a:noFill/>
          <a:effectLst/>
        </p:spPr>
        <p:txBody>
          <a:bodyPr vert="eaVert" wrap="square" lIns="0" tIns="0" rIns="0" bIns="0" rtlCol="0">
            <a:spAutoFit/>
          </a:bodyPr>
          <a:lstStyle>
            <a:lvl1pPr>
              <a:defRPr lang="zh-CN" altLang="en-US" sz="2000" smtClean="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0">
              <a:buNone/>
            </a:pPr>
            <a:r>
              <a:rPr lang="zh-CN" altLang="en-US" smtClean="0"/>
              <a:t>预备期间的成绩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5013-B311-4E12-83CE-BBFCA48F90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4E7D-53CF-4B4E-B686-473298C225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6805" y="-63457"/>
            <a:ext cx="12208805" cy="6867453"/>
            <a:chOff x="-16805" y="-63457"/>
            <a:chExt cx="12208805" cy="686745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>
              <a:fillRect/>
            </a:stretch>
          </p:blipFill>
          <p:spPr>
            <a:xfrm>
              <a:off x="-16805" y="-63457"/>
              <a:ext cx="12208805" cy="686745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-8403" y="-58731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alpha val="90000"/>
                  </a:schemeClr>
                </a:gs>
                <a:gs pos="100000">
                  <a:schemeClr val="accent6">
                    <a:lumMod val="75000"/>
                    <a:alpha val="90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198120" y="182880"/>
            <a:ext cx="11803380" cy="649224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 w="9525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5"/>
          <p:cNvSpPr/>
          <p:nvPr/>
        </p:nvSpPr>
        <p:spPr bwMode="auto">
          <a:xfrm>
            <a:off x="5410652" y="703413"/>
            <a:ext cx="1281829" cy="1186552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09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gradFill flip="none" rotWithShape="1">
            <a:gsLst>
              <a:gs pos="0">
                <a:srgbClr val="D1BE95"/>
              </a:gs>
              <a:gs pos="100000">
                <a:schemeClr val="bg2">
                  <a:lumMod val="90000"/>
                </a:schemeClr>
              </a:gs>
            </a:gsLst>
            <a:lin ang="13500000" scaled="1"/>
          </a:gra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59235" y="5576345"/>
            <a:ext cx="1741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smtClean="0">
                <a:solidFill>
                  <a:srgbClr val="E4D9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时    间： </a:t>
            </a:r>
            <a:r>
              <a:rPr lang="en-US" altLang="zh-CN" sz="1400" smtClean="0">
                <a:solidFill>
                  <a:srgbClr val="E4D9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20xx.xx.xx</a:t>
            </a:r>
            <a:endParaRPr lang="zh-CN" altLang="en-US" sz="1400">
              <a:solidFill>
                <a:srgbClr val="E4D9C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6711" y="5576345"/>
            <a:ext cx="13385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400">
                <a:solidFill>
                  <a:srgbClr val="E4D9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答辩</a:t>
            </a:r>
            <a:r>
              <a:rPr lang="zh-CN" altLang="en-US" sz="1400" smtClean="0">
                <a:solidFill>
                  <a:srgbClr val="E4D9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人：</a:t>
            </a:r>
            <a:r>
              <a:rPr lang="en-US" altLang="zh-CN" sz="1400" smtClean="0">
                <a:solidFill>
                  <a:srgbClr val="E4D9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PPT</a:t>
            </a:r>
            <a:r>
              <a:rPr lang="zh-CN" altLang="en-US" sz="1400" smtClean="0">
                <a:solidFill>
                  <a:srgbClr val="E4D9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营</a:t>
            </a:r>
            <a:endParaRPr lang="zh-CN" altLang="en-US" sz="1400" smtClean="0">
              <a:solidFill>
                <a:srgbClr val="E4D9C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1490" y="5576345"/>
            <a:ext cx="173091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E4D9C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dist"/>
            <a:r>
              <a:rPr lang="zh-CN" altLang="en-US" sz="1400" smtClean="0"/>
              <a:t>党支部</a:t>
            </a:r>
            <a:endParaRPr lang="zh-CN" altLang="en-US" sz="1400"/>
          </a:p>
        </p:txBody>
      </p:sp>
      <p:sp>
        <p:nvSpPr>
          <p:cNvPr id="10" name="文本框 9"/>
          <p:cNvSpPr txBox="1"/>
          <p:nvPr/>
        </p:nvSpPr>
        <p:spPr>
          <a:xfrm>
            <a:off x="2222401" y="2400772"/>
            <a:ext cx="7658333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6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zh-CN" altLang="en-US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预备党员转正答辩申请</a:t>
            </a:r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91490" y="5888924"/>
            <a:ext cx="11209020" cy="0"/>
          </a:xfrm>
          <a:prstGeom prst="line">
            <a:avLst/>
          </a:prstGeom>
          <a:ln w="25400">
            <a:gradFill flip="none" rotWithShape="1">
              <a:gsLst>
                <a:gs pos="15000">
                  <a:srgbClr val="E4D9C0">
                    <a:alpha val="50000"/>
                  </a:srgbClr>
                </a:gs>
                <a:gs pos="52000">
                  <a:srgbClr val="E4D9C0"/>
                </a:gs>
                <a:gs pos="88000">
                  <a:srgbClr val="E3D8BE">
                    <a:alpha val="5000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073927" y="2354606"/>
            <a:ext cx="7955280" cy="1015663"/>
          </a:xfrm>
          <a:prstGeom prst="rect">
            <a:avLst/>
          </a:prstGeom>
          <a:noFill/>
          <a:ln w="19050">
            <a:solidFill>
              <a:srgbClr val="D1BE95"/>
            </a:solidFill>
          </a:ln>
          <a:effectLst>
            <a:outerShdw blurRad="63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227583" y="3440200"/>
            <a:ext cx="7736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rgbClr val="E4D9C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本</a:t>
            </a:r>
            <a:r>
              <a:rPr lang="zh-CN" altLang="en-US" sz="1200" smtClean="0">
                <a:solidFill>
                  <a:srgbClr val="E4D9C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模板有完整逻辑框架，内容详实完整，稍加修改即可直接使用</a:t>
            </a:r>
            <a:endParaRPr lang="zh-CN" altLang="en-US" sz="1200">
              <a:solidFill>
                <a:srgbClr val="E4D9C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字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558126" y="588255"/>
            <a:ext cx="284693" cy="267310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对党的</a:t>
            </a:r>
            <a:r>
              <a:rPr lang="zh-CN" altLang="en-US" smtClean="0"/>
              <a:t>认识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1189" y="866891"/>
            <a:ext cx="3775393" cy="5539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党员的</a:t>
            </a:r>
            <a:r>
              <a:rPr lang="zh-CN" altLang="en-US" smtClean="0"/>
              <a:t>八项</a:t>
            </a:r>
            <a:r>
              <a:rPr lang="zh-CN" altLang="en-US"/>
              <a:t>义务</a:t>
            </a:r>
            <a:endParaRPr lang="zh-CN" altLang="en-US"/>
          </a:p>
        </p:txBody>
      </p:sp>
      <p:sp>
        <p:nvSpPr>
          <p:cNvPr id="4" name="文本框 14"/>
          <p:cNvSpPr txBox="1">
            <a:spLocks noChangeArrowheads="1"/>
          </p:cNvSpPr>
          <p:nvPr/>
        </p:nvSpPr>
        <p:spPr bwMode="auto">
          <a:xfrm>
            <a:off x="734934" y="2153591"/>
            <a:ext cx="45933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认真学习马克思列宁主义、毛泽东思想、邓小平理论和</a:t>
            </a:r>
            <a:r>
              <a:rPr lang="zh-CN" altLang="en-US" sz="13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“三个代表”</a:t>
            </a: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重要思想，学习党的路线、方针、政策及决议，学习党的基本知识，</a:t>
            </a:r>
            <a:r>
              <a:rPr lang="zh-CN" altLang="en-US" sz="13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学习</a:t>
            </a: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科学、文化和业务知识，努力提高为人民服务的本领。</a:t>
            </a:r>
            <a:endParaRPr lang="zh-CN" altLang="en-US" sz="13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734934" y="3243537"/>
            <a:ext cx="45933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贯彻执行党的基本路线和各项方针、政策，带头参加改革开放和</a:t>
            </a:r>
            <a:r>
              <a:rPr lang="zh-CN" altLang="en-US" sz="13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社会主义</a:t>
            </a: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现代化建设，带动群众为经济发展和社会进步艰苦奋斗，在生产</a:t>
            </a:r>
            <a:r>
              <a:rPr lang="zh-CN" altLang="en-US" sz="13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、工作</a:t>
            </a: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、学习和社会生活中起先锋模范作用。 </a:t>
            </a:r>
            <a:endParaRPr lang="zh-CN" altLang="en-US" sz="13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文本框 14"/>
          <p:cNvSpPr txBox="1">
            <a:spLocks noChangeArrowheads="1"/>
          </p:cNvSpPr>
          <p:nvPr/>
        </p:nvSpPr>
        <p:spPr bwMode="auto">
          <a:xfrm>
            <a:off x="734934" y="4483386"/>
            <a:ext cx="45933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坚持党和人民的利益高于一切，个人利益服从党和人民的利益，</a:t>
            </a:r>
            <a:r>
              <a:rPr lang="zh-CN" altLang="en-US" sz="13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吃苦在前</a:t>
            </a: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，享受在后，克己奉公，多做贡献。 </a:t>
            </a:r>
            <a:endParaRPr lang="zh-CN" altLang="en-US" sz="13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文本框 14"/>
          <p:cNvSpPr txBox="1">
            <a:spLocks noChangeArrowheads="1"/>
          </p:cNvSpPr>
          <p:nvPr/>
        </p:nvSpPr>
        <p:spPr bwMode="auto">
          <a:xfrm>
            <a:off x="734934" y="5434000"/>
            <a:ext cx="459339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自觉遵守党的纪律，模范遵守国家的法律法规，严格保守党和</a:t>
            </a:r>
            <a:r>
              <a:rPr lang="zh-CN" altLang="en-US" sz="13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国家的</a:t>
            </a: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秘密，执行党的决定，服从组织分配，积极完成党的任务。 </a:t>
            </a:r>
            <a:endParaRPr lang="zh-CN" altLang="en-US" sz="13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14"/>
          <p:cNvSpPr txBox="1">
            <a:spLocks noChangeArrowheads="1"/>
          </p:cNvSpPr>
          <p:nvPr/>
        </p:nvSpPr>
        <p:spPr bwMode="auto">
          <a:xfrm>
            <a:off x="5998205" y="2237488"/>
            <a:ext cx="459339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维护党的团结和统一，对党忠诚老实，言行一致，坚决反对一切</a:t>
            </a:r>
            <a:r>
              <a:rPr lang="zh-CN" altLang="en-US" sz="13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派别</a:t>
            </a: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组织和小集团活动，反对阳奉阴违的两面派行为和一切阴谋诡计。</a:t>
            </a:r>
            <a:endParaRPr lang="zh-CN" altLang="en-US" sz="13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文本框 14"/>
          <p:cNvSpPr txBox="1">
            <a:spLocks noChangeArrowheads="1"/>
          </p:cNvSpPr>
          <p:nvPr/>
        </p:nvSpPr>
        <p:spPr bwMode="auto">
          <a:xfrm>
            <a:off x="5995430" y="3443592"/>
            <a:ext cx="45933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切实开展批评和自我批评，勇于揭露和纠正工作中的缺点、错误</a:t>
            </a:r>
            <a:r>
              <a:rPr lang="zh-CN" altLang="en-US" sz="13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，坚决</a:t>
            </a: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同消极腐败现象作斗争。 </a:t>
            </a:r>
            <a:endParaRPr lang="zh-CN" altLang="en-US" sz="13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文本框 14"/>
          <p:cNvSpPr txBox="1">
            <a:spLocks noChangeArrowheads="1"/>
          </p:cNvSpPr>
          <p:nvPr/>
        </p:nvSpPr>
        <p:spPr bwMode="auto">
          <a:xfrm>
            <a:off x="5995430" y="4483386"/>
            <a:ext cx="45933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密切联系群众，向群众宣传党的主张，遇事同群众商量，及时向</a:t>
            </a:r>
            <a:r>
              <a:rPr lang="zh-CN" altLang="en-US" sz="13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党反映</a:t>
            </a: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群众的意见和要求，维护群众的正当利益。 </a:t>
            </a:r>
            <a:endParaRPr lang="zh-CN" altLang="en-US" sz="13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文本框 14"/>
          <p:cNvSpPr txBox="1">
            <a:spLocks noChangeArrowheads="1"/>
          </p:cNvSpPr>
          <p:nvPr/>
        </p:nvSpPr>
        <p:spPr bwMode="auto">
          <a:xfrm>
            <a:off x="5995430" y="5434000"/>
            <a:ext cx="459339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发扬社会主义新风尚，提倡共产主义道德，为了保护国家和人民</a:t>
            </a:r>
            <a:r>
              <a:rPr lang="zh-CN" altLang="en-US" sz="13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的利益</a:t>
            </a:r>
            <a:r>
              <a:rPr lang="zh-CN" altLang="en-US"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，在一切困难和危险的时刻挺身而出，英勇斗争，不怕牺牲。</a:t>
            </a:r>
            <a:endParaRPr lang="zh-CN" altLang="en-US" sz="13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7189" y="2083454"/>
            <a:ext cx="4708884" cy="983350"/>
          </a:xfrm>
          <a:prstGeom prst="rect">
            <a:avLst/>
          </a:prstGeom>
          <a:noFill/>
          <a:ln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77189" y="3198138"/>
            <a:ext cx="4708884" cy="983350"/>
          </a:xfrm>
          <a:prstGeom prst="rect">
            <a:avLst/>
          </a:prstGeom>
          <a:noFill/>
          <a:ln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77189" y="4237932"/>
            <a:ext cx="4708884" cy="983350"/>
          </a:xfrm>
          <a:prstGeom prst="rect">
            <a:avLst/>
          </a:prstGeom>
          <a:noFill/>
          <a:ln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77189" y="5288573"/>
            <a:ext cx="4708884" cy="983350"/>
          </a:xfrm>
          <a:prstGeom prst="rect">
            <a:avLst/>
          </a:prstGeom>
          <a:noFill/>
          <a:ln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940460" y="2092061"/>
            <a:ext cx="4708884" cy="983350"/>
          </a:xfrm>
          <a:prstGeom prst="rect">
            <a:avLst/>
          </a:prstGeom>
          <a:noFill/>
          <a:ln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937685" y="3198138"/>
            <a:ext cx="4708884" cy="983350"/>
          </a:xfrm>
          <a:prstGeom prst="rect">
            <a:avLst/>
          </a:prstGeom>
          <a:noFill/>
          <a:ln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937685" y="4237932"/>
            <a:ext cx="4708884" cy="983350"/>
          </a:xfrm>
          <a:prstGeom prst="rect">
            <a:avLst/>
          </a:prstGeom>
          <a:noFill/>
          <a:ln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37685" y="5288573"/>
            <a:ext cx="4708884" cy="983350"/>
          </a:xfrm>
          <a:prstGeom prst="rect">
            <a:avLst/>
          </a:prstGeom>
          <a:noFill/>
          <a:ln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1189" y="2228880"/>
            <a:ext cx="72000" cy="692497"/>
          </a:xfrm>
          <a:prstGeom prst="rect">
            <a:avLst/>
          </a:prstGeom>
          <a:solidFill>
            <a:srgbClr val="B83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41189" y="3343564"/>
            <a:ext cx="72000" cy="692497"/>
          </a:xfrm>
          <a:prstGeom prst="rect">
            <a:avLst/>
          </a:prstGeom>
          <a:solidFill>
            <a:srgbClr val="B83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41189" y="4383358"/>
            <a:ext cx="72000" cy="692497"/>
          </a:xfrm>
          <a:prstGeom prst="rect">
            <a:avLst/>
          </a:prstGeom>
          <a:solidFill>
            <a:srgbClr val="B83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41189" y="5418768"/>
            <a:ext cx="72000" cy="692497"/>
          </a:xfrm>
          <a:prstGeom prst="rect">
            <a:avLst/>
          </a:prstGeom>
          <a:solidFill>
            <a:srgbClr val="B83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901685" y="2228880"/>
            <a:ext cx="72000" cy="692497"/>
          </a:xfrm>
          <a:prstGeom prst="rect">
            <a:avLst/>
          </a:prstGeom>
          <a:solidFill>
            <a:srgbClr val="B83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901685" y="3343564"/>
            <a:ext cx="72000" cy="692497"/>
          </a:xfrm>
          <a:prstGeom prst="rect">
            <a:avLst/>
          </a:prstGeom>
          <a:solidFill>
            <a:srgbClr val="B83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901685" y="4383358"/>
            <a:ext cx="72000" cy="692497"/>
          </a:xfrm>
          <a:prstGeom prst="rect">
            <a:avLst/>
          </a:prstGeom>
          <a:solidFill>
            <a:srgbClr val="B83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901685" y="5418768"/>
            <a:ext cx="72000" cy="692497"/>
          </a:xfrm>
          <a:prstGeom prst="rect">
            <a:avLst/>
          </a:prstGeom>
          <a:solidFill>
            <a:srgbClr val="B83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smtClean="0"/>
              <a:t>3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mtClean="0"/>
              <a:t>3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smtClean="0"/>
              <a:t>3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2112963" y="2911872"/>
            <a:ext cx="7966075" cy="830997"/>
          </a:xfrm>
        </p:spPr>
        <p:txBody>
          <a:bodyPr/>
          <a:lstStyle/>
          <a:p>
            <a:r>
              <a:rPr lang="zh-CN" altLang="en-US"/>
              <a:t>加入党的</a:t>
            </a:r>
            <a:r>
              <a:rPr lang="zh-CN" altLang="en-US" smtClean="0"/>
              <a:t>动机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16209" y="1631923"/>
            <a:ext cx="935958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ctr">
              <a:lnSpc>
                <a:spcPct val="150000"/>
              </a:lnSpc>
            </a:pPr>
            <a:r>
              <a:rPr lang="zh-CN" altLang="en-US" sz="1800"/>
              <a:t>对社会主义祖国和人民冲慢慢热爱，信仰和坚持马克思主义科学真理特别是习近平新时代中国社会思想，全心全意为人民服务</a:t>
            </a:r>
            <a:r>
              <a:rPr lang="zh-CN" altLang="en-US" sz="1800" smtClean="0"/>
              <a:t>。</a:t>
            </a:r>
            <a:endParaRPr lang="en-US" altLang="zh-CN" sz="1800" smtClean="0"/>
          </a:p>
          <a:p>
            <a:pPr indent="457200" algn="ctr">
              <a:lnSpc>
                <a:spcPct val="150000"/>
              </a:lnSpc>
            </a:pPr>
            <a:endParaRPr lang="en-US" altLang="zh-CN" sz="1800"/>
          </a:p>
          <a:p>
            <a:pPr indent="457200" algn="ctr">
              <a:lnSpc>
                <a:spcPct val="150000"/>
              </a:lnSpc>
            </a:pPr>
            <a:r>
              <a:rPr lang="zh-CN" altLang="en-US" sz="1800"/>
              <a:t>在建设有中国特色社会主义、实现中华民族伟大复兴、服务祖国的过程中实现人生价值，积极学习科学文化知识和共产主义的理论，不断从思想上丰富提高自己，鉴定为共产主义奋斗的</a:t>
            </a:r>
            <a:r>
              <a:rPr lang="zh-CN" altLang="en-US" sz="1800" smtClean="0"/>
              <a:t>信念。</a:t>
            </a:r>
            <a:endParaRPr lang="en-US" altLang="zh-CN" sz="1800" smtClean="0"/>
          </a:p>
          <a:p>
            <a:pPr indent="457200" algn="ctr">
              <a:lnSpc>
                <a:spcPct val="150000"/>
              </a:lnSpc>
            </a:pPr>
            <a:endParaRPr lang="en-US" altLang="zh-CN" sz="1800"/>
          </a:p>
          <a:p>
            <a:pPr algn="ctr">
              <a:lnSpc>
                <a:spcPct val="150000"/>
              </a:lnSpc>
            </a:pPr>
            <a:r>
              <a:rPr lang="zh-CN" altLang="en-US" sz="1800" smtClean="0"/>
              <a:t>由此</a:t>
            </a:r>
            <a:r>
              <a:rPr lang="zh-CN" altLang="en-US" sz="1800"/>
              <a:t>而提出入党的</a:t>
            </a:r>
            <a:r>
              <a:rPr lang="zh-CN" altLang="en-US" sz="1800" smtClean="0"/>
              <a:t>要求</a:t>
            </a:r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3182382" y="867426"/>
            <a:ext cx="5827236" cy="4431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为什么要加入</a:t>
            </a:r>
            <a:r>
              <a:rPr lang="zh-CN" altLang="en-US" sz="3200" smtClean="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中国共产党</a:t>
            </a:r>
            <a:r>
              <a:rPr lang="en-US" altLang="zh-CN" sz="3200" smtClean="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?</a:t>
            </a:r>
            <a:endParaRPr lang="en-US" altLang="zh-CN" sz="3200">
              <a:solidFill>
                <a:schemeClr val="tx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/>
              <a:t>加入党的动机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98120" y="182880"/>
            <a:ext cx="11803380" cy="6492240"/>
          </a:xfrm>
          <a:prstGeom prst="rect">
            <a:avLst/>
          </a:prstGeom>
          <a:noFill/>
          <a:ln w="9525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下箭头 1"/>
          <p:cNvSpPr/>
          <p:nvPr/>
        </p:nvSpPr>
        <p:spPr>
          <a:xfrm>
            <a:off x="5967984" y="2610515"/>
            <a:ext cx="256032" cy="19712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5967984" y="4286915"/>
            <a:ext cx="256032" cy="19712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/>
              <a:t>加入党的动机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30538" y="899222"/>
            <a:ext cx="9930924" cy="5539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smtClean="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为中国</a:t>
            </a:r>
            <a:r>
              <a:rPr lang="zh-CN" altLang="en-US" sz="400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特色</a:t>
            </a:r>
            <a:r>
              <a:rPr lang="zh-CN" altLang="en-US" sz="4000" smtClean="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社会事业</a:t>
            </a:r>
            <a:r>
              <a:rPr lang="zh-CN" altLang="en-US" sz="400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奋斗终身的坚定信念</a:t>
            </a:r>
            <a:endParaRPr lang="en-US" altLang="zh-CN" sz="4000">
              <a:solidFill>
                <a:schemeClr val="tx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6050" y="1842969"/>
            <a:ext cx="9359899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坚决执行习近平新时代中国特色主义思想，自觉时间社会主义核心价值观，积极促进社会和谐，努力地为党的事业而</a:t>
            </a:r>
            <a:r>
              <a:rPr lang="zh-CN" altLang="en-US" smtClean="0"/>
              <a:t>奋斗</a:t>
            </a:r>
            <a:endParaRPr lang="en-US" altLang="zh-CN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mtClean="0"/>
              <a:t>要</a:t>
            </a:r>
            <a:r>
              <a:rPr lang="zh-CN" altLang="en-US"/>
              <a:t>有全心全意为人民服务的思想，必须牢记党全心全意为人民服务的宗旨，牢固树立全心全意为人民服务的思想</a:t>
            </a:r>
            <a:r>
              <a:rPr lang="zh-CN" altLang="en-US" smtClean="0"/>
              <a:t>，努力</a:t>
            </a:r>
            <a:r>
              <a:rPr lang="zh-CN" altLang="en-US"/>
              <a:t>做到“吃苦在前，享受在后”，在一切苦难和危险时刻挺身而出</a:t>
            </a:r>
            <a:r>
              <a:rPr lang="zh-CN" altLang="en-US" smtClean="0"/>
              <a:t>。</a:t>
            </a:r>
            <a:endParaRPr lang="en-US" altLang="zh-CN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mtClean="0"/>
              <a:t>最后</a:t>
            </a:r>
            <a:r>
              <a:rPr lang="zh-CN" altLang="en-US"/>
              <a:t>，还要有在学习和社会生活中起先锋模范作用和觉悟，带头贯彻党的基本路线和各项方针政策，积极响应党的号召，带头参加改革开放和现代化建设。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16051" y="768769"/>
            <a:ext cx="9359898" cy="684452"/>
          </a:xfrm>
          <a:prstGeom prst="rect">
            <a:avLst/>
          </a:prstGeom>
          <a:noFill/>
          <a:ln w="25400"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8120" y="182880"/>
            <a:ext cx="11803380" cy="6492240"/>
          </a:xfrm>
          <a:prstGeom prst="rect">
            <a:avLst/>
          </a:prstGeom>
          <a:noFill/>
          <a:ln w="9525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/>
              <a:t>加入党的动机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16050" y="2170510"/>
            <a:ext cx="404659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善于自我反省和自我批评，党性修养不仅仅对于党员而言，对于想入党的同样重要，只有通过不断的加强学习，投身实践，才能不断提升自我的党性</a:t>
            </a:r>
            <a:r>
              <a:rPr lang="zh-CN" altLang="en-US" smtClean="0"/>
              <a:t>修养</a:t>
            </a:r>
            <a:r>
              <a:rPr lang="en-US" altLang="zh-CN" smtClean="0"/>
              <a:t>;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49879" y="963976"/>
            <a:ext cx="6050281" cy="425438"/>
          </a:xfrm>
          <a:prstGeom prst="rect">
            <a:avLst/>
          </a:prstGeom>
          <a:noFill/>
          <a:ln w="25400"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8120" y="182880"/>
            <a:ext cx="11803380" cy="6492240"/>
          </a:xfrm>
          <a:prstGeom prst="rect">
            <a:avLst/>
          </a:prstGeom>
          <a:noFill/>
          <a:ln w="9525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078988" y="730387"/>
            <a:ext cx="5601874" cy="55399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smtClean="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自觉提升</a:t>
            </a:r>
            <a:r>
              <a:rPr lang="zh-CN" altLang="en-US" sz="400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自己的党性修养</a:t>
            </a:r>
            <a:endParaRPr lang="en-US" altLang="zh-CN" sz="4000">
              <a:solidFill>
                <a:schemeClr val="tx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69550" y="2170510"/>
            <a:ext cx="40465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同时要善于自我反省、自我批评，在自我反省自我批评的过程中，认识自身在入党动机方面的不足，并加以改正。</a:t>
            </a:r>
            <a:endParaRPr lang="en-US" altLang="zh-CN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973289" y="2308164"/>
            <a:ext cx="0" cy="1616672"/>
          </a:xfrm>
          <a:prstGeom prst="line">
            <a:avLst/>
          </a:prstGeom>
          <a:noFill/>
          <a:ln w="19050"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2112963" y="2911872"/>
            <a:ext cx="7966075" cy="830997"/>
          </a:xfrm>
        </p:spPr>
        <p:txBody>
          <a:bodyPr/>
          <a:lstStyle/>
          <a:p>
            <a:r>
              <a:rPr lang="zh-CN" altLang="en-US"/>
              <a:t>模范带头</a:t>
            </a:r>
            <a:r>
              <a:rPr lang="zh-CN" altLang="en-US" smtClean="0"/>
              <a:t>作用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479" r="275" b="7813"/>
          <a:stretch>
            <a:fillRect/>
          </a:stretch>
        </p:blipFill>
        <p:spPr>
          <a:xfrm>
            <a:off x="0" y="4032973"/>
            <a:ext cx="12175196" cy="2825027"/>
          </a:xfrm>
          <a:custGeom>
            <a:avLst/>
            <a:gdLst>
              <a:gd name="connsiteX0" fmla="*/ 8413834 w 12175196"/>
              <a:gd name="connsiteY0" fmla="*/ 0 h 2825027"/>
              <a:gd name="connsiteX1" fmla="*/ 12175196 w 12175196"/>
              <a:gd name="connsiteY1" fmla="*/ 401995 h 2825027"/>
              <a:gd name="connsiteX2" fmla="*/ 12175196 w 12175196"/>
              <a:gd name="connsiteY2" fmla="*/ 2269259 h 2825027"/>
              <a:gd name="connsiteX3" fmla="*/ 12175196 w 12175196"/>
              <a:gd name="connsiteY3" fmla="*/ 2548658 h 2825027"/>
              <a:gd name="connsiteX4" fmla="*/ 12175196 w 12175196"/>
              <a:gd name="connsiteY4" fmla="*/ 2825027 h 2825027"/>
              <a:gd name="connsiteX5" fmla="*/ 0 w 12175196"/>
              <a:gd name="connsiteY5" fmla="*/ 2825027 h 2825027"/>
              <a:gd name="connsiteX6" fmla="*/ 0 w 12175196"/>
              <a:gd name="connsiteY6" fmla="*/ 1232527 h 2825027"/>
              <a:gd name="connsiteX7" fmla="*/ 400242 w 12175196"/>
              <a:gd name="connsiteY7" fmla="*/ 1230570 h 2825027"/>
              <a:gd name="connsiteX8" fmla="*/ 5710044 w 12175196"/>
              <a:gd name="connsiteY8" fmla="*/ 306156 h 2825027"/>
              <a:gd name="connsiteX9" fmla="*/ 8413834 w 12175196"/>
              <a:gd name="connsiteY9" fmla="*/ 0 h 28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5196" h="2825027">
                <a:moveTo>
                  <a:pt x="8413834" y="0"/>
                </a:moveTo>
                <a:cubicBezTo>
                  <a:pt x="10424217" y="0"/>
                  <a:pt x="12175196" y="401995"/>
                  <a:pt x="12175196" y="401995"/>
                </a:cubicBezTo>
                <a:lnTo>
                  <a:pt x="12175196" y="2269259"/>
                </a:lnTo>
                <a:lnTo>
                  <a:pt x="12175196" y="2548658"/>
                </a:lnTo>
                <a:lnTo>
                  <a:pt x="12175196" y="2825027"/>
                </a:lnTo>
                <a:lnTo>
                  <a:pt x="0" y="2825027"/>
                </a:lnTo>
                <a:lnTo>
                  <a:pt x="0" y="1232527"/>
                </a:lnTo>
                <a:lnTo>
                  <a:pt x="400242" y="1230570"/>
                </a:lnTo>
                <a:cubicBezTo>
                  <a:pt x="2387207" y="1209648"/>
                  <a:pt x="2978817" y="1019964"/>
                  <a:pt x="5710044" y="306156"/>
                </a:cubicBezTo>
                <a:cubicBezTo>
                  <a:pt x="6578051" y="79867"/>
                  <a:pt x="7520886" y="0"/>
                  <a:pt x="8413834" y="0"/>
                </a:cubicBezTo>
                <a:close/>
              </a:path>
            </a:pathLst>
          </a:custGeom>
        </p:spPr>
      </p:pic>
      <p:sp>
        <p:nvSpPr>
          <p:cNvPr id="38" name="任意多边形 37"/>
          <p:cNvSpPr/>
          <p:nvPr/>
        </p:nvSpPr>
        <p:spPr>
          <a:xfrm>
            <a:off x="16804" y="4016718"/>
            <a:ext cx="12175196" cy="2841283"/>
          </a:xfrm>
          <a:custGeom>
            <a:avLst/>
            <a:gdLst>
              <a:gd name="connsiteX0" fmla="*/ 8413834 w 12175196"/>
              <a:gd name="connsiteY0" fmla="*/ 0 h 2841283"/>
              <a:gd name="connsiteX1" fmla="*/ 12175196 w 12175196"/>
              <a:gd name="connsiteY1" fmla="*/ 401995 h 2841283"/>
              <a:gd name="connsiteX2" fmla="*/ 12175196 w 12175196"/>
              <a:gd name="connsiteY2" fmla="*/ 2269259 h 2841283"/>
              <a:gd name="connsiteX3" fmla="*/ 12175196 w 12175196"/>
              <a:gd name="connsiteY3" fmla="*/ 2548658 h 2841283"/>
              <a:gd name="connsiteX4" fmla="*/ 12175196 w 12175196"/>
              <a:gd name="connsiteY4" fmla="*/ 2841283 h 2841283"/>
              <a:gd name="connsiteX5" fmla="*/ 0 w 12175196"/>
              <a:gd name="connsiteY5" fmla="*/ 2841283 h 2841283"/>
              <a:gd name="connsiteX6" fmla="*/ 0 w 12175196"/>
              <a:gd name="connsiteY6" fmla="*/ 1232527 h 2841283"/>
              <a:gd name="connsiteX7" fmla="*/ 400242 w 12175196"/>
              <a:gd name="connsiteY7" fmla="*/ 1230570 h 2841283"/>
              <a:gd name="connsiteX8" fmla="*/ 5710044 w 12175196"/>
              <a:gd name="connsiteY8" fmla="*/ 306156 h 2841283"/>
              <a:gd name="connsiteX9" fmla="*/ 8413834 w 12175196"/>
              <a:gd name="connsiteY9" fmla="*/ 0 h 284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5196" h="2841283">
                <a:moveTo>
                  <a:pt x="8413834" y="0"/>
                </a:moveTo>
                <a:cubicBezTo>
                  <a:pt x="10424217" y="0"/>
                  <a:pt x="12175196" y="401995"/>
                  <a:pt x="12175196" y="401995"/>
                </a:cubicBezTo>
                <a:lnTo>
                  <a:pt x="12175196" y="2269259"/>
                </a:lnTo>
                <a:lnTo>
                  <a:pt x="12175196" y="2548658"/>
                </a:lnTo>
                <a:lnTo>
                  <a:pt x="12175196" y="2841283"/>
                </a:lnTo>
                <a:lnTo>
                  <a:pt x="0" y="2841283"/>
                </a:lnTo>
                <a:lnTo>
                  <a:pt x="0" y="1232527"/>
                </a:lnTo>
                <a:lnTo>
                  <a:pt x="400242" y="1230570"/>
                </a:lnTo>
                <a:cubicBezTo>
                  <a:pt x="2387207" y="1209648"/>
                  <a:pt x="2978817" y="1019964"/>
                  <a:pt x="5710044" y="306156"/>
                </a:cubicBezTo>
                <a:cubicBezTo>
                  <a:pt x="6578051" y="79867"/>
                  <a:pt x="7520886" y="0"/>
                  <a:pt x="84138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alpha val="90000"/>
                </a:schemeClr>
              </a:gs>
              <a:gs pos="100000">
                <a:schemeClr val="accent6">
                  <a:lumMod val="75000"/>
                  <a:alpha val="90000"/>
                </a:schemeClr>
              </a:gs>
              <a:gs pos="69000">
                <a:schemeClr val="accent1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îşļíďé"/>
          <p:cNvGrpSpPr/>
          <p:nvPr/>
        </p:nvGrpSpPr>
        <p:grpSpPr>
          <a:xfrm>
            <a:off x="1112077" y="2981588"/>
            <a:ext cx="2457420" cy="887335"/>
            <a:chOff x="1197453" y="1378373"/>
            <a:chExt cx="2687128" cy="970279"/>
          </a:xfrm>
        </p:grpSpPr>
        <p:sp>
          <p:nvSpPr>
            <p:cNvPr id="10" name="íśḷíḋê"/>
            <p:cNvSpPr/>
            <p:nvPr/>
          </p:nvSpPr>
          <p:spPr bwMode="auto">
            <a:xfrm>
              <a:off x="1197453" y="1791253"/>
              <a:ext cx="268712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Tx/>
              </a:pPr>
              <a:r>
                <a:rPr lang="zh-CN" altLang="en-US" sz="1100" smtClean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点击输入简要文字解说，解说文字尽量概括精炼，不用多余的文字修饰，简洁精准的 解说所提炼的核心概念。</a:t>
              </a:r>
              <a:endParaRPr lang="zh-CN" altLang="en-US" sz="110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1" name="îš1iḋê"/>
            <p:cNvSpPr txBox="1"/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请输入标题</a:t>
              </a:r>
              <a:endParaRPr lang="zh-CN" altLang="en-US" b="1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7" name="íšļîḍè"/>
          <p:cNvSpPr/>
          <p:nvPr/>
        </p:nvSpPr>
        <p:spPr>
          <a:xfrm>
            <a:off x="9709914" y="3827487"/>
            <a:ext cx="724377" cy="724374"/>
          </a:xfrm>
          <a:prstGeom prst="ellipse">
            <a:avLst/>
          </a:prstGeom>
          <a:solidFill>
            <a:srgbClr val="D1BE95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8" name="ïṣlîḍè"/>
          <p:cNvSpPr/>
          <p:nvPr/>
        </p:nvSpPr>
        <p:spPr>
          <a:xfrm>
            <a:off x="7138994" y="3713834"/>
            <a:ext cx="724377" cy="724374"/>
          </a:xfrm>
          <a:prstGeom prst="ellipse">
            <a:avLst/>
          </a:prstGeom>
          <a:solidFill>
            <a:srgbClr val="D1BE95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9" name="ïşḻíḓê"/>
          <p:cNvSpPr/>
          <p:nvPr/>
        </p:nvSpPr>
        <p:spPr>
          <a:xfrm>
            <a:off x="4568075" y="4304960"/>
            <a:ext cx="724377" cy="724374"/>
          </a:xfrm>
          <a:prstGeom prst="ellipse">
            <a:avLst/>
          </a:prstGeom>
          <a:solidFill>
            <a:srgbClr val="D1BE95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0" name="íSļidè"/>
          <p:cNvSpPr/>
          <p:nvPr/>
        </p:nvSpPr>
        <p:spPr>
          <a:xfrm>
            <a:off x="1997156" y="4748627"/>
            <a:ext cx="724377" cy="724374"/>
          </a:xfrm>
          <a:prstGeom prst="ellipse">
            <a:avLst/>
          </a:prstGeom>
          <a:solidFill>
            <a:srgbClr val="D1BE95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grpSp>
        <p:nvGrpSpPr>
          <p:cNvPr id="21" name="îşļíďé"/>
          <p:cNvGrpSpPr/>
          <p:nvPr/>
        </p:nvGrpSpPr>
        <p:grpSpPr>
          <a:xfrm>
            <a:off x="3689182" y="2566330"/>
            <a:ext cx="2457420" cy="887335"/>
            <a:chOff x="1197453" y="1378373"/>
            <a:chExt cx="2687128" cy="970279"/>
          </a:xfrm>
        </p:grpSpPr>
        <p:sp>
          <p:nvSpPr>
            <p:cNvPr id="22" name="íśḷíḋê"/>
            <p:cNvSpPr/>
            <p:nvPr/>
          </p:nvSpPr>
          <p:spPr bwMode="auto">
            <a:xfrm>
              <a:off x="1197453" y="1791253"/>
              <a:ext cx="268712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Tx/>
              </a:pPr>
              <a:r>
                <a:rPr lang="zh-CN" altLang="en-US" sz="1100" smtClean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点击输入简要文字解说，解说文字尽量概括精炼，不用多余的文字修饰，简洁精准的 解说所提炼的核心概念。</a:t>
              </a:r>
              <a:endParaRPr lang="zh-CN" altLang="en-US" sz="110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3" name="îš1iḋê"/>
            <p:cNvSpPr txBox="1"/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请输入标题</a:t>
              </a:r>
              <a:endParaRPr lang="zh-CN" altLang="en-US" b="1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4" name="îşļíďé"/>
          <p:cNvGrpSpPr/>
          <p:nvPr/>
        </p:nvGrpSpPr>
        <p:grpSpPr>
          <a:xfrm>
            <a:off x="6266287" y="2122662"/>
            <a:ext cx="2457420" cy="887335"/>
            <a:chOff x="1197453" y="1378373"/>
            <a:chExt cx="2687128" cy="970279"/>
          </a:xfrm>
        </p:grpSpPr>
        <p:sp>
          <p:nvSpPr>
            <p:cNvPr id="25" name="íśḷíḋê"/>
            <p:cNvSpPr/>
            <p:nvPr/>
          </p:nvSpPr>
          <p:spPr bwMode="auto">
            <a:xfrm>
              <a:off x="1197453" y="1791253"/>
              <a:ext cx="268712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Tx/>
              </a:pPr>
              <a:r>
                <a:rPr lang="zh-CN" altLang="en-US" sz="1100" smtClean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点击输入简要文字解说，解说文字尽量概括精炼，不用多余的文字修饰，简洁精准的 解说所提炼的核心概念。</a:t>
              </a:r>
              <a:endParaRPr lang="zh-CN" altLang="en-US" sz="110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6" name="îš1iḋê"/>
            <p:cNvSpPr txBox="1"/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请输入标题</a:t>
              </a:r>
              <a:endParaRPr lang="zh-CN" altLang="en-US" b="1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7" name="îşļíďé"/>
          <p:cNvGrpSpPr/>
          <p:nvPr/>
        </p:nvGrpSpPr>
        <p:grpSpPr>
          <a:xfrm>
            <a:off x="8843391" y="2214959"/>
            <a:ext cx="2457420" cy="887335"/>
            <a:chOff x="1197453" y="1378373"/>
            <a:chExt cx="2687128" cy="970279"/>
          </a:xfrm>
        </p:grpSpPr>
        <p:sp>
          <p:nvSpPr>
            <p:cNvPr id="28" name="íśḷíḋê"/>
            <p:cNvSpPr/>
            <p:nvPr/>
          </p:nvSpPr>
          <p:spPr bwMode="auto">
            <a:xfrm>
              <a:off x="1197453" y="1791253"/>
              <a:ext cx="268712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Tx/>
              </a:pPr>
              <a:r>
                <a:rPr lang="zh-CN" altLang="en-US" sz="1100" smtClean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点击输入简要文字解说，解说文字尽量概括精炼，不用多余的文字修饰，简洁精准的 解说所提炼的核心概念。</a:t>
              </a:r>
              <a:endParaRPr lang="zh-CN" altLang="en-US" sz="110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9" name="îš1iḋê"/>
            <p:cNvSpPr txBox="1"/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请输入标题</a:t>
              </a:r>
              <a:endParaRPr lang="zh-CN" altLang="en-US" b="1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17" y="4903542"/>
            <a:ext cx="403652" cy="40365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74" y="3860137"/>
            <a:ext cx="477473" cy="47747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32" y="4437464"/>
            <a:ext cx="328119" cy="45936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27" y="3930024"/>
            <a:ext cx="502947" cy="50294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641189" y="866891"/>
            <a:ext cx="3079151" cy="5539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>
                <a:solidFill>
                  <a:schemeClr val="accent6"/>
                </a:solidFill>
              </a:rPr>
              <a:t>模范带头作用</a:t>
            </a:r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8120" y="182880"/>
            <a:ext cx="11803380" cy="6492240"/>
          </a:xfrm>
          <a:prstGeom prst="rect">
            <a:avLst/>
          </a:prstGeom>
          <a:noFill/>
          <a:ln w="9525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5"/>
          <p:cNvSpPr/>
          <p:nvPr/>
        </p:nvSpPr>
        <p:spPr bwMode="auto">
          <a:xfrm>
            <a:off x="7906650" y="2732354"/>
            <a:ext cx="4154692" cy="3845878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09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chemeClr val="bg1">
              <a:alpha val="12000"/>
            </a:schemeClr>
          </a:solidFill>
          <a:ln w="15875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任意多边形 47"/>
          <p:cNvSpPr/>
          <p:nvPr/>
        </p:nvSpPr>
        <p:spPr bwMode="auto">
          <a:xfrm>
            <a:off x="8483794" y="2807720"/>
            <a:ext cx="3034427" cy="1519980"/>
          </a:xfrm>
          <a:custGeom>
            <a:avLst/>
            <a:gdLst>
              <a:gd name="connsiteX0" fmla="*/ 1282887 w 3034427"/>
              <a:gd name="connsiteY0" fmla="*/ 437371 h 1519980"/>
              <a:gd name="connsiteX1" fmla="*/ 1549849 w 3034427"/>
              <a:gd name="connsiteY1" fmla="*/ 716353 h 1519980"/>
              <a:gd name="connsiteX2" fmla="*/ 1094256 w 3034427"/>
              <a:gd name="connsiteY2" fmla="*/ 1154026 h 1519980"/>
              <a:gd name="connsiteX3" fmla="*/ 1239115 w 3034427"/>
              <a:gd name="connsiteY3" fmla="*/ 1299169 h 1519980"/>
              <a:gd name="connsiteX4" fmla="*/ 668862 w 3034427"/>
              <a:gd name="connsiteY4" fmla="*/ 1261912 h 1519980"/>
              <a:gd name="connsiteX5" fmla="*/ 303584 w 3034427"/>
              <a:gd name="connsiteY5" fmla="*/ 1249154 h 1519980"/>
              <a:gd name="connsiteX6" fmla="*/ 0 w 3034427"/>
              <a:gd name="connsiteY6" fmla="*/ 1245485 h 1519980"/>
              <a:gd name="connsiteX7" fmla="*/ 697277 w 3034427"/>
              <a:gd name="connsiteY7" fmla="*/ 533942 h 1519980"/>
              <a:gd name="connsiteX8" fmla="*/ 1282887 w 3034427"/>
              <a:gd name="connsiteY8" fmla="*/ 437371 h 1519980"/>
              <a:gd name="connsiteX9" fmla="*/ 1428282 w 3034427"/>
              <a:gd name="connsiteY9" fmla="*/ 284 h 1519980"/>
              <a:gd name="connsiteX10" fmla="*/ 3014865 w 3034427"/>
              <a:gd name="connsiteY10" fmla="*/ 1399433 h 1519980"/>
              <a:gd name="connsiteX11" fmla="*/ 3034427 w 3034427"/>
              <a:gd name="connsiteY11" fmla="*/ 1519980 h 1519980"/>
              <a:gd name="connsiteX12" fmla="*/ 3031366 w 3034427"/>
              <a:gd name="connsiteY12" fmla="*/ 1519441 h 1519980"/>
              <a:gd name="connsiteX13" fmla="*/ 2564616 w 3034427"/>
              <a:gd name="connsiteY13" fmla="*/ 1445637 h 1519980"/>
              <a:gd name="connsiteX14" fmla="*/ 2509768 w 3034427"/>
              <a:gd name="connsiteY14" fmla="*/ 1438015 h 1519980"/>
              <a:gd name="connsiteX15" fmla="*/ 2509435 w 3034427"/>
              <a:gd name="connsiteY15" fmla="*/ 1431202 h 1519980"/>
              <a:gd name="connsiteX16" fmla="*/ 1299406 w 3034427"/>
              <a:gd name="connsiteY16" fmla="*/ 3086 h 1519980"/>
              <a:gd name="connsiteX17" fmla="*/ 1428282 w 3034427"/>
              <a:gd name="connsiteY17" fmla="*/ 284 h 15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4427" h="1519980">
                <a:moveTo>
                  <a:pt x="1282887" y="437371"/>
                </a:moveTo>
                <a:lnTo>
                  <a:pt x="1549849" y="716353"/>
                </a:lnTo>
                <a:lnTo>
                  <a:pt x="1094256" y="1154026"/>
                </a:lnTo>
                <a:lnTo>
                  <a:pt x="1239115" y="1299169"/>
                </a:lnTo>
                <a:lnTo>
                  <a:pt x="668862" y="1261912"/>
                </a:lnTo>
                <a:cubicBezTo>
                  <a:pt x="548723" y="1256416"/>
                  <a:pt x="426842" y="1252098"/>
                  <a:pt x="303584" y="1249154"/>
                </a:cubicBezTo>
                <a:lnTo>
                  <a:pt x="0" y="1245485"/>
                </a:lnTo>
                <a:lnTo>
                  <a:pt x="697277" y="533942"/>
                </a:lnTo>
                <a:cubicBezTo>
                  <a:pt x="894434" y="651972"/>
                  <a:pt x="1089460" y="593804"/>
                  <a:pt x="1282887" y="437371"/>
                </a:cubicBezTo>
                <a:close/>
                <a:moveTo>
                  <a:pt x="1428282" y="284"/>
                </a:moveTo>
                <a:cubicBezTo>
                  <a:pt x="2234407" y="15627"/>
                  <a:pt x="2844541" y="650776"/>
                  <a:pt x="3014865" y="1399433"/>
                </a:cubicBezTo>
                <a:lnTo>
                  <a:pt x="3034427" y="1519980"/>
                </a:lnTo>
                <a:lnTo>
                  <a:pt x="3031366" y="1519441"/>
                </a:lnTo>
                <a:cubicBezTo>
                  <a:pt x="2893431" y="1495886"/>
                  <a:pt x="2736876" y="1470762"/>
                  <a:pt x="2564616" y="1445637"/>
                </a:cubicBezTo>
                <a:lnTo>
                  <a:pt x="2509768" y="1438015"/>
                </a:lnTo>
                <a:lnTo>
                  <a:pt x="2509435" y="1431202"/>
                </a:lnTo>
                <a:cubicBezTo>
                  <a:pt x="2440875" y="782394"/>
                  <a:pt x="1979699" y="286903"/>
                  <a:pt x="1299406" y="3086"/>
                </a:cubicBezTo>
                <a:cubicBezTo>
                  <a:pt x="1342884" y="386"/>
                  <a:pt x="1385854" y="-523"/>
                  <a:pt x="1428282" y="284"/>
                </a:cubicBezTo>
                <a:close/>
              </a:path>
            </a:pathLst>
          </a:custGeom>
          <a:solidFill>
            <a:schemeClr val="accent6">
              <a:alpha val="5000"/>
            </a:schemeClr>
          </a:solidFill>
          <a:ln w="15875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smtClean="0"/>
              <a:t>5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mtClean="0"/>
              <a:t>5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smtClean="0"/>
              <a:t>5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2112963" y="2911872"/>
            <a:ext cx="7966075" cy="830997"/>
          </a:xfrm>
        </p:spPr>
        <p:txBody>
          <a:bodyPr/>
          <a:lstStyle/>
          <a:p>
            <a:r>
              <a:rPr lang="zh-CN" altLang="en-US"/>
              <a:t>不足和改进</a:t>
            </a:r>
            <a:r>
              <a:rPr lang="zh-CN" altLang="en-US" smtClean="0"/>
              <a:t>措施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5602567" y="2420938"/>
            <a:ext cx="1502824" cy="4029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1412466" y="2420938"/>
            <a:ext cx="1502824" cy="402958"/>
          </a:xfrm>
          <a:prstGeom prst="roundRect">
            <a:avLst/>
          </a:prstGeom>
          <a:gradFill flip="none" rotWithShape="1">
            <a:gsLst>
              <a:gs pos="0">
                <a:srgbClr val="D1BE95"/>
              </a:gs>
              <a:gs pos="100000">
                <a:schemeClr val="bg2">
                  <a:lumMod val="90000"/>
                </a:schemeClr>
              </a:gs>
            </a:gsLst>
            <a:lin ang="13500000" scaled="1"/>
          </a:gradFill>
          <a:ln w="15875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12466" y="2456218"/>
            <a:ext cx="1502824" cy="33239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400">
                <a:solidFill>
                  <a:schemeClr val="tx2"/>
                </a:solidFill>
              </a:rPr>
              <a:t>不足之处</a:t>
            </a:r>
            <a:endParaRPr lang="zh-CN" altLang="en-US" sz="2400">
              <a:solidFill>
                <a:schemeClr val="tx2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78655" y="839726"/>
            <a:ext cx="3642310" cy="4985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3600">
                <a:solidFill>
                  <a:schemeClr val="tx2"/>
                </a:solidFill>
              </a:rPr>
              <a:t>不足和改进措施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26" name="TextBox 106"/>
          <p:cNvSpPr txBox="1"/>
          <p:nvPr/>
        </p:nvSpPr>
        <p:spPr>
          <a:xfrm>
            <a:off x="1416050" y="3293806"/>
            <a:ext cx="371999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政治学习和专业知识学习计划不明显</a:t>
            </a:r>
            <a:endParaRPr lang="zh-CN" altLang="en-US" sz="1600" smtClean="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当工作学习繁忙时有厌烦心态</a:t>
            </a:r>
            <a:endParaRPr lang="zh-CN" altLang="en-US" sz="1600" smtClean="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在生活中，不能充分发扬先进性</a:t>
            </a:r>
            <a:endParaRPr lang="en-US" altLang="zh-CN" sz="1600" smtClean="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……</a:t>
            </a:r>
            <a:endParaRPr lang="en-US" altLang="zh-CN" sz="1600" smtClean="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02567" y="2456218"/>
            <a:ext cx="1502824" cy="33239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改进措施</a:t>
            </a:r>
            <a:endParaRPr lang="zh-CN" altLang="en-US"/>
          </a:p>
        </p:txBody>
      </p:sp>
      <p:sp>
        <p:nvSpPr>
          <p:cNvPr id="32" name="TextBox 106"/>
          <p:cNvSpPr txBox="1"/>
          <p:nvPr/>
        </p:nvSpPr>
        <p:spPr>
          <a:xfrm>
            <a:off x="5602567" y="3293806"/>
            <a:ext cx="540384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r>
              <a:rPr lang="zh-CN" altLang="en-US"/>
              <a:t>今后我将会对每一件事情在时间上作出相应的规划，拓展深层次的理论研究。</a:t>
            </a:r>
            <a:endParaRPr lang="zh-CN" altLang="en-US"/>
          </a:p>
          <a:p>
            <a:r>
              <a:rPr lang="zh-CN" altLang="en-US"/>
              <a:t>以后我将改正我的懒惰性，在计划制定后能按时按量的完成，不会拖拉。</a:t>
            </a:r>
            <a:endParaRPr lang="zh-CN" altLang="en-US"/>
          </a:p>
          <a:p>
            <a:r>
              <a:rPr lang="zh-CN" altLang="en-US"/>
              <a:t>往后我会注重细节，在每个细节中尽量起到模范带头作用。</a:t>
            </a:r>
            <a:endParaRPr lang="en-US" altLang="zh-CN"/>
          </a:p>
          <a:p>
            <a:r>
              <a:rPr lang="en-US" altLang="zh-CN"/>
              <a:t>……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21972" r="11599" b="20529"/>
          <a:stretch>
            <a:fillRect/>
          </a:stretch>
        </p:blipFill>
        <p:spPr>
          <a:xfrm>
            <a:off x="1416050" y="1089026"/>
            <a:ext cx="9359900" cy="4679951"/>
          </a:xfrm>
          <a:custGeom>
            <a:avLst/>
            <a:gdLst>
              <a:gd name="connsiteX0" fmla="*/ 0 w 9359900"/>
              <a:gd name="connsiteY0" fmla="*/ 0 h 4679951"/>
              <a:gd name="connsiteX1" fmla="*/ 9359900 w 9359900"/>
              <a:gd name="connsiteY1" fmla="*/ 0 h 4679951"/>
              <a:gd name="connsiteX2" fmla="*/ 9359900 w 9359900"/>
              <a:gd name="connsiteY2" fmla="*/ 4679951 h 4679951"/>
              <a:gd name="connsiteX3" fmla="*/ 0 w 9359900"/>
              <a:gd name="connsiteY3" fmla="*/ 4679951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9900" h="4679951">
                <a:moveTo>
                  <a:pt x="0" y="0"/>
                </a:moveTo>
                <a:lnTo>
                  <a:pt x="9359900" y="0"/>
                </a:lnTo>
                <a:lnTo>
                  <a:pt x="9359900" y="4679951"/>
                </a:lnTo>
                <a:lnTo>
                  <a:pt x="0" y="4679951"/>
                </a:lnTo>
                <a:close/>
              </a:path>
            </a:pathLst>
          </a:custGeom>
        </p:spPr>
      </p:pic>
      <p:sp>
        <p:nvSpPr>
          <p:cNvPr id="13" name="任意多边形 12"/>
          <p:cNvSpPr/>
          <p:nvPr/>
        </p:nvSpPr>
        <p:spPr>
          <a:xfrm>
            <a:off x="1416050" y="1089026"/>
            <a:ext cx="9359900" cy="4679951"/>
          </a:xfrm>
          <a:custGeom>
            <a:avLst/>
            <a:gdLst>
              <a:gd name="connsiteX0" fmla="*/ 0 w 9359900"/>
              <a:gd name="connsiteY0" fmla="*/ 0 h 4679951"/>
              <a:gd name="connsiteX1" fmla="*/ 9359900 w 9359900"/>
              <a:gd name="connsiteY1" fmla="*/ 0 h 4679951"/>
              <a:gd name="connsiteX2" fmla="*/ 9359900 w 9359900"/>
              <a:gd name="connsiteY2" fmla="*/ 4679951 h 4679951"/>
              <a:gd name="connsiteX3" fmla="*/ 0 w 9359900"/>
              <a:gd name="connsiteY3" fmla="*/ 4679951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9900" h="4679951">
                <a:moveTo>
                  <a:pt x="0" y="0"/>
                </a:moveTo>
                <a:lnTo>
                  <a:pt x="9359900" y="0"/>
                </a:lnTo>
                <a:lnTo>
                  <a:pt x="9359900" y="4679951"/>
                </a:lnTo>
                <a:lnTo>
                  <a:pt x="0" y="4679951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alpha val="90000"/>
                </a:schemeClr>
              </a:gs>
              <a:gs pos="100000">
                <a:schemeClr val="accent6">
                  <a:lumMod val="75000"/>
                  <a:alpha val="90000"/>
                </a:schemeClr>
              </a:gs>
              <a:gs pos="69000">
                <a:schemeClr val="accent1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416050" y="1089026"/>
            <a:ext cx="9359900" cy="4679949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 w="9525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49"/>
          <p:cNvSpPr txBox="1"/>
          <p:nvPr/>
        </p:nvSpPr>
        <p:spPr>
          <a:xfrm>
            <a:off x="3956997" y="1890797"/>
            <a:ext cx="43088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3200">
                <a:gradFill flip="none" rotWithShape="1">
                  <a:gsLst>
                    <a:gs pos="100000">
                      <a:srgbClr val="E6DBC4"/>
                    </a:gs>
                    <a:gs pos="0">
                      <a:srgbClr val="D1BE95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800">
                <a:sym typeface="+mn-lt"/>
              </a:rPr>
              <a:t>如果我有幸通过组织的审核</a:t>
            </a:r>
            <a:endParaRPr lang="zh-CN" altLang="en-US" sz="2800"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86953" y="2415526"/>
            <a:ext cx="7818094" cy="46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D3C09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rPr>
              <a:t>我将继续保持自己正确的，积极向上的思想，一步步前进。</a:t>
            </a:r>
            <a:endParaRPr lang="zh-CN" altLang="zh-CN">
              <a:solidFill>
                <a:srgbClr val="D3C099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5" name="TextBox 49"/>
          <p:cNvSpPr txBox="1"/>
          <p:nvPr/>
        </p:nvSpPr>
        <p:spPr>
          <a:xfrm>
            <a:off x="3941564" y="3475161"/>
            <a:ext cx="43088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3200">
                <a:gradFill flip="none" rotWithShape="1">
                  <a:gsLst>
                    <a:gs pos="100000">
                      <a:srgbClr val="E6DBC4"/>
                    </a:gs>
                    <a:gs pos="0">
                      <a:srgbClr val="D1BE95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800">
                <a:sym typeface="+mn-lt"/>
              </a:rPr>
              <a:t>如果我没有通过组织的审核</a:t>
            </a:r>
            <a:endParaRPr lang="zh-CN" altLang="en-US" sz="2800"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9421" y="3999890"/>
            <a:ext cx="823315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D3C09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rPr>
              <a:t>我</a:t>
            </a:r>
            <a:r>
              <a:rPr lang="zh-CN" altLang="en-US">
                <a:solidFill>
                  <a:srgbClr val="D3C09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rPr>
              <a:t>也会树立正确的入党动机，有一个新的政治追求，要把入党动机体系到自己的实际行动中，忠贞不渝的朝着这个目标，按照党员标准，找出差距，明确自己的努力方向，以实际行动争取早日加入党组织，报效祖国。</a:t>
            </a:r>
            <a:endParaRPr lang="zh-CN" altLang="en-US">
              <a:solidFill>
                <a:srgbClr val="D3C099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08071" y="1890797"/>
            <a:ext cx="4606724" cy="430887"/>
          </a:xfrm>
          <a:prstGeom prst="rect">
            <a:avLst/>
          </a:prstGeom>
          <a:noFill/>
          <a:ln w="25400"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08071" y="3475161"/>
            <a:ext cx="4606724" cy="430887"/>
          </a:xfrm>
          <a:prstGeom prst="rect">
            <a:avLst/>
          </a:prstGeom>
          <a:noFill/>
          <a:ln w="25400">
            <a:solidFill>
              <a:srgbClr val="D1B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5"/>
          <p:cNvSpPr/>
          <p:nvPr/>
        </p:nvSpPr>
        <p:spPr bwMode="auto">
          <a:xfrm>
            <a:off x="7711787" y="2157614"/>
            <a:ext cx="4520129" cy="4184155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09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solidFill>
            <a:schemeClr val="bg2">
              <a:alpha val="5000"/>
            </a:schemeClr>
          </a:solidFill>
          <a:ln w="15875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95275" y="771112"/>
            <a:ext cx="1632315" cy="27699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000" smtClean="0">
                <a:solidFill>
                  <a:schemeClr val="accent6"/>
                </a:solidFill>
              </a:rPr>
              <a:t>结束语</a:t>
            </a:r>
            <a:endParaRPr lang="zh-CN" altLang="en-US"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3" r="68985" b="7813"/>
          <a:stretch>
            <a:fillRect/>
          </a:stretch>
        </p:blipFill>
        <p:spPr>
          <a:xfrm>
            <a:off x="8435919" y="-9453"/>
            <a:ext cx="3786562" cy="686745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8466399" y="-9453"/>
            <a:ext cx="3756082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  <a:alpha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97135" y="2187367"/>
            <a:ext cx="220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预备期的成绩</a:t>
            </a:r>
            <a:endParaRPr lang="en-US" altLang="zh-CN" sz="2400">
              <a:solidFill>
                <a:schemeClr val="tx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7135" y="3575317"/>
            <a:ext cx="220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对党的认识</a:t>
            </a:r>
            <a:endParaRPr lang="en-US" altLang="zh-CN" sz="2400">
              <a:solidFill>
                <a:schemeClr val="tx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7135" y="4960957"/>
            <a:ext cx="220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加入党的动机</a:t>
            </a:r>
            <a:endParaRPr lang="en-US" altLang="zh-CN" sz="2400">
              <a:solidFill>
                <a:schemeClr val="tx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4573" y="2187367"/>
            <a:ext cx="220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模范带头作用</a:t>
            </a:r>
            <a:endParaRPr lang="en-US" altLang="zh-CN" sz="2400">
              <a:solidFill>
                <a:schemeClr val="tx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94573" y="3546527"/>
            <a:ext cx="281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不足和改进措施</a:t>
            </a:r>
            <a:endParaRPr lang="en-US" altLang="zh-CN" sz="2400">
              <a:solidFill>
                <a:schemeClr val="tx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1957" y="2646722"/>
            <a:ext cx="2962349" cy="16927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/>
          <a:p>
            <a:r>
              <a:rPr lang="zh-CN" altLang="en-US" sz="11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</a:t>
            </a:r>
            <a:endParaRPr lang="en-US" altLang="zh-CN" sz="11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1957" y="4034672"/>
            <a:ext cx="2962349" cy="16927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/>
          <a:p>
            <a:r>
              <a:rPr lang="zh-CN" altLang="en-US" sz="11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</a:t>
            </a:r>
            <a:endParaRPr lang="en-US" altLang="zh-CN" sz="11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1957" y="5420311"/>
            <a:ext cx="2962349" cy="16927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/>
          <a:p>
            <a:r>
              <a:rPr lang="zh-CN" altLang="en-US" sz="11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</a:t>
            </a:r>
            <a:endParaRPr lang="en-US" altLang="zh-CN" sz="11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89395" y="2646722"/>
            <a:ext cx="2962349" cy="16927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/>
          <a:p>
            <a:r>
              <a:rPr lang="zh-CN" altLang="en-US" sz="11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</a:t>
            </a:r>
            <a:endParaRPr lang="en-US" altLang="zh-CN" sz="11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89395" y="4008192"/>
            <a:ext cx="2962349" cy="16927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/>
          <a:p>
            <a:r>
              <a:rPr lang="zh-CN" altLang="en-US" sz="11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</a:t>
            </a:r>
            <a:endParaRPr lang="en-US" altLang="zh-CN" sz="11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3663" y="806748"/>
            <a:ext cx="1944547" cy="83099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6000"/>
              <a:t>目  录</a:t>
            </a:r>
            <a:endParaRPr lang="zh-CN" altLang="en-US" sz="6000"/>
          </a:p>
        </p:txBody>
      </p:sp>
      <p:sp>
        <p:nvSpPr>
          <p:cNvPr id="13" name="矩形 12"/>
          <p:cNvSpPr/>
          <p:nvPr/>
        </p:nvSpPr>
        <p:spPr>
          <a:xfrm>
            <a:off x="833977" y="2253058"/>
            <a:ext cx="115747" cy="524612"/>
          </a:xfrm>
          <a:prstGeom prst="rect">
            <a:avLst/>
          </a:prstGeom>
          <a:gradFill flip="none" rotWithShape="1">
            <a:gsLst>
              <a:gs pos="64000">
                <a:srgbClr val="971500"/>
              </a:gs>
              <a:gs pos="1000">
                <a:schemeClr val="accent6">
                  <a:lumMod val="75000"/>
                  <a:alpha val="9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68364" y="2253058"/>
            <a:ext cx="115747" cy="524612"/>
          </a:xfrm>
          <a:prstGeom prst="rect">
            <a:avLst/>
          </a:prstGeom>
          <a:gradFill flip="none" rotWithShape="1">
            <a:gsLst>
              <a:gs pos="64000">
                <a:srgbClr val="971500"/>
              </a:gs>
              <a:gs pos="1000">
                <a:schemeClr val="accent6">
                  <a:lumMod val="75000"/>
                  <a:alpha val="9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3977" y="3652857"/>
            <a:ext cx="115747" cy="524612"/>
          </a:xfrm>
          <a:prstGeom prst="rect">
            <a:avLst/>
          </a:prstGeom>
          <a:gradFill flip="none" rotWithShape="1">
            <a:gsLst>
              <a:gs pos="64000">
                <a:srgbClr val="971500"/>
              </a:gs>
              <a:gs pos="1000">
                <a:schemeClr val="accent6">
                  <a:lumMod val="75000"/>
                  <a:alpha val="9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68364" y="3652857"/>
            <a:ext cx="115747" cy="524612"/>
          </a:xfrm>
          <a:prstGeom prst="rect">
            <a:avLst/>
          </a:prstGeom>
          <a:gradFill flip="none" rotWithShape="1">
            <a:gsLst>
              <a:gs pos="64000">
                <a:srgbClr val="971500"/>
              </a:gs>
              <a:gs pos="1000">
                <a:schemeClr val="accent6">
                  <a:lumMod val="75000"/>
                  <a:alpha val="9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33977" y="5052656"/>
            <a:ext cx="115747" cy="524612"/>
          </a:xfrm>
          <a:prstGeom prst="rect">
            <a:avLst/>
          </a:prstGeom>
          <a:gradFill flip="none" rotWithShape="1">
            <a:gsLst>
              <a:gs pos="64000">
                <a:srgbClr val="971500"/>
              </a:gs>
              <a:gs pos="1000">
                <a:schemeClr val="accent6">
                  <a:lumMod val="75000"/>
                  <a:alpha val="9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15938" y="1730078"/>
            <a:ext cx="11160125" cy="4396402"/>
          </a:xfrm>
          <a:prstGeom prst="rect">
            <a:avLst/>
          </a:prstGeom>
          <a:noFill/>
          <a:ln w="22225" cmpd="sng">
            <a:gradFill flip="none" rotWithShape="1">
              <a:gsLst>
                <a:gs pos="33000">
                  <a:schemeClr val="bg2"/>
                </a:gs>
                <a:gs pos="100000">
                  <a:srgbClr val="E7DCC5"/>
                </a:gs>
                <a:gs pos="3000">
                  <a:srgbClr val="D1BE95"/>
                </a:gs>
                <a:gs pos="71000">
                  <a:schemeClr val="accent5"/>
                </a:gs>
              </a:gsLst>
              <a:lin ang="13500000" scaled="1"/>
            </a:gradFill>
          </a:ln>
          <a:effectLst>
            <a:outerShdw dist="38100" dir="2700000" algn="tl" rotWithShape="0">
              <a:srgbClr val="BF813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5"/>
          <p:cNvSpPr/>
          <p:nvPr/>
        </p:nvSpPr>
        <p:spPr bwMode="auto">
          <a:xfrm>
            <a:off x="8869704" y="3652857"/>
            <a:ext cx="3313753" cy="3067445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09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gradFill flip="none" rotWithShape="1">
            <a:gsLst>
              <a:gs pos="0">
                <a:srgbClr val="D1BE95"/>
              </a:gs>
              <a:gs pos="100000">
                <a:schemeClr val="bg2">
                  <a:lumMod val="90000"/>
                </a:schemeClr>
              </a:gs>
            </a:gsLst>
            <a:lin ang="13500000" scaled="1"/>
          </a:gradFill>
          <a:ln w="15875">
            <a:noFill/>
          </a:ln>
          <a:effectLst>
            <a:outerShdw blurRad="152400" dist="38100" dir="2700000" sx="103000" sy="103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98745" y="223353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accent6">
                    <a:lumMod val="75000"/>
                  </a:schemeClr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01</a:t>
            </a:r>
            <a:endParaRPr lang="zh-CN" altLang="en-US">
              <a:solidFill>
                <a:schemeClr val="accent6">
                  <a:lumMod val="75000"/>
                </a:schemeClr>
              </a:solidFill>
              <a:latin typeface="阿里巴巴普惠体 Heavy" panose="00020600040101010101" pitchFamily="18" charset="-122"/>
              <a:ea typeface="阿里巴巴普惠体 Heavy" panose="00020600040101010101" pitchFamily="18" charset="-122"/>
              <a:cs typeface="阿里巴巴普惠体 Heavy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98745" y="362032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accent6">
                    <a:lumMod val="75000"/>
                  </a:schemeClr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02</a:t>
            </a:r>
            <a:endParaRPr lang="zh-CN" altLang="en-US">
              <a:solidFill>
                <a:schemeClr val="accent6">
                  <a:lumMod val="75000"/>
                </a:schemeClr>
              </a:solidFill>
              <a:latin typeface="阿里巴巴普惠体 Heavy" panose="00020600040101010101" pitchFamily="18" charset="-122"/>
              <a:ea typeface="阿里巴巴普惠体 Heavy" panose="00020600040101010101" pitchFamily="18" charset="-122"/>
              <a:cs typeface="阿里巴巴普惠体 Heavy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98745" y="500191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accent6">
                    <a:lumMod val="75000"/>
                  </a:schemeClr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03</a:t>
            </a:r>
            <a:endParaRPr lang="zh-CN" altLang="en-US">
              <a:solidFill>
                <a:schemeClr val="accent6">
                  <a:lumMod val="75000"/>
                </a:schemeClr>
              </a:solidFill>
              <a:latin typeface="阿里巴巴普惠体 Heavy" panose="00020600040101010101" pitchFamily="18" charset="-122"/>
              <a:ea typeface="阿里巴巴普惠体 Heavy" panose="00020600040101010101" pitchFamily="18" charset="-122"/>
              <a:cs typeface="阿里巴巴普惠体 Heavy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04503" y="223353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accent6">
                    <a:lumMod val="75000"/>
                  </a:schemeClr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04</a:t>
            </a:r>
            <a:endParaRPr lang="zh-CN" altLang="en-US">
              <a:solidFill>
                <a:schemeClr val="accent6">
                  <a:lumMod val="75000"/>
                </a:schemeClr>
              </a:solidFill>
              <a:latin typeface="阿里巴巴普惠体 Heavy" panose="00020600040101010101" pitchFamily="18" charset="-122"/>
              <a:ea typeface="阿里巴巴普惠体 Heavy" panose="00020600040101010101" pitchFamily="18" charset="-122"/>
              <a:cs typeface="阿里巴巴普惠体 Heavy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04503" y="362032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accent6">
                    <a:lumMod val="75000"/>
                  </a:schemeClr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05</a:t>
            </a:r>
            <a:endParaRPr lang="zh-CN" altLang="en-US">
              <a:solidFill>
                <a:schemeClr val="accent6">
                  <a:lumMod val="75000"/>
                </a:schemeClr>
              </a:solidFill>
              <a:latin typeface="阿里巴巴普惠体 Heavy" panose="00020600040101010101" pitchFamily="18" charset="-122"/>
              <a:ea typeface="阿里巴巴普惠体 Heavy" panose="00020600040101010101" pitchFamily="18" charset="-122"/>
              <a:cs typeface="阿里巴巴普惠体 Heavy" panose="00020600040101010101" pitchFamily="18" charset="-122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7169787" y="697711"/>
            <a:ext cx="450627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dist"/>
            <a:r>
              <a:rPr lang="en-US" altLang="zh-CN" sz="7200">
                <a:gradFill flip="none" rotWithShape="1">
                  <a:gsLst>
                    <a:gs pos="100000">
                      <a:srgbClr val="E4D9C0">
                        <a:alpha val="20000"/>
                      </a:srgbClr>
                    </a:gs>
                    <a:gs pos="0">
                      <a:schemeClr val="accent6">
                        <a:alpha val="20000"/>
                      </a:schemeClr>
                    </a:gs>
                  </a:gsLst>
                  <a:lin ang="0" scaled="1"/>
                </a:gradFill>
                <a:latin typeface="Impact" panose="020B0806030902050204" pitchFamily="34" charset="0"/>
              </a:rPr>
              <a:t>CONTENTS</a:t>
            </a:r>
            <a:endParaRPr lang="zh-CN" altLang="en-US" sz="7200">
              <a:gradFill flip="none" rotWithShape="1">
                <a:gsLst>
                  <a:gs pos="100000">
                    <a:srgbClr val="E4D9C0">
                      <a:alpha val="20000"/>
                    </a:srgbClr>
                  </a:gs>
                  <a:gs pos="0">
                    <a:schemeClr val="accent6">
                      <a:alpha val="20000"/>
                    </a:schemeClr>
                  </a:gs>
                </a:gsLst>
                <a:lin ang="0" scaled="1"/>
              </a:gra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8402" y="-4726"/>
            <a:ext cx="12208805" cy="6867453"/>
            <a:chOff x="-16805" y="-63457"/>
            <a:chExt cx="12208805" cy="68674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>
              <a:fillRect/>
            </a:stretch>
          </p:blipFill>
          <p:spPr>
            <a:xfrm>
              <a:off x="-16805" y="-63457"/>
              <a:ext cx="12208805" cy="686745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-8403" y="-58731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alpha val="90000"/>
                  </a:schemeClr>
                </a:gs>
                <a:gs pos="100000">
                  <a:schemeClr val="accent6">
                    <a:lumMod val="75000"/>
                    <a:alpha val="90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98120" y="182880"/>
            <a:ext cx="11803380" cy="649224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 w="9525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5410652" y="1234386"/>
            <a:ext cx="1281829" cy="1186552"/>
          </a:xfrm>
          <a:custGeom>
            <a:avLst/>
            <a:gdLst>
              <a:gd name="T0" fmla="*/ 778 w 7797"/>
              <a:gd name="T1" fmla="*/ 2674 h 6810"/>
              <a:gd name="T2" fmla="*/ 2420 w 7797"/>
              <a:gd name="T3" fmla="*/ 1093 h 6810"/>
              <a:gd name="T4" fmla="*/ 3519 w 7797"/>
              <a:gd name="T5" fmla="*/ 922 h 6810"/>
              <a:gd name="T6" fmla="*/ 4020 w 7797"/>
              <a:gd name="T7" fmla="*/ 1416 h 6810"/>
              <a:gd name="T8" fmla="*/ 3165 w 7797"/>
              <a:gd name="T9" fmla="*/ 2191 h 6810"/>
              <a:gd name="T10" fmla="*/ 5509 w 7797"/>
              <a:gd name="T11" fmla="*/ 4407 h 6810"/>
              <a:gd name="T12" fmla="*/ 3550 w 7797"/>
              <a:gd name="T13" fmla="*/ 153 h 6810"/>
              <a:gd name="T14" fmla="*/ 6272 w 7797"/>
              <a:gd name="T15" fmla="*/ 5152 h 6810"/>
              <a:gd name="T16" fmla="*/ 6872 w 7797"/>
              <a:gd name="T17" fmla="*/ 5727 h 6810"/>
              <a:gd name="T18" fmla="*/ 6034 w 7797"/>
              <a:gd name="T19" fmla="*/ 6575 h 6810"/>
              <a:gd name="T20" fmla="*/ 5461 w 7797"/>
              <a:gd name="T21" fmla="*/ 6025 h 6810"/>
              <a:gd name="T22" fmla="*/ 1462 w 7797"/>
              <a:gd name="T23" fmla="*/ 5940 h 6810"/>
              <a:gd name="T24" fmla="*/ 1187 w 7797"/>
              <a:gd name="T25" fmla="*/ 5903 h 6810"/>
              <a:gd name="T26" fmla="*/ 412 w 7797"/>
              <a:gd name="T27" fmla="*/ 6465 h 6810"/>
              <a:gd name="T28" fmla="*/ 753 w 7797"/>
              <a:gd name="T29" fmla="*/ 5561 h 6810"/>
              <a:gd name="T30" fmla="*/ 815 w 7797"/>
              <a:gd name="T31" fmla="*/ 5409 h 6810"/>
              <a:gd name="T32" fmla="*/ 430 w 7797"/>
              <a:gd name="T33" fmla="*/ 4908 h 6810"/>
              <a:gd name="T34" fmla="*/ 888 w 7797"/>
              <a:gd name="T35" fmla="*/ 4481 h 6810"/>
              <a:gd name="T36" fmla="*/ 4636 w 7797"/>
              <a:gd name="T37" fmla="*/ 5225 h 6810"/>
              <a:gd name="T38" fmla="*/ 2311 w 7797"/>
              <a:gd name="T39" fmla="*/ 3016 h 6810"/>
              <a:gd name="T40" fmla="*/ 1712 w 7797"/>
              <a:gd name="T41" fmla="*/ 3620 h 6810"/>
              <a:gd name="T42" fmla="*/ 778 w 7797"/>
              <a:gd name="T43" fmla="*/ 2674 h 6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97" h="6809">
                <a:moveTo>
                  <a:pt x="778" y="2674"/>
                </a:moveTo>
                <a:lnTo>
                  <a:pt x="2420" y="1093"/>
                </a:lnTo>
                <a:cubicBezTo>
                  <a:pt x="2790" y="1302"/>
                  <a:pt x="3156" y="1199"/>
                  <a:pt x="3519" y="922"/>
                </a:cubicBezTo>
                <a:lnTo>
                  <a:pt x="4020" y="1416"/>
                </a:lnTo>
                <a:lnTo>
                  <a:pt x="3165" y="2191"/>
                </a:lnTo>
                <a:lnTo>
                  <a:pt x="5509" y="4407"/>
                </a:lnTo>
                <a:cubicBezTo>
                  <a:pt x="6394" y="2408"/>
                  <a:pt x="5407" y="884"/>
                  <a:pt x="3550" y="153"/>
                </a:cubicBezTo>
                <a:cubicBezTo>
                  <a:pt x="6161" y="0"/>
                  <a:pt x="7797" y="3094"/>
                  <a:pt x="6272" y="5152"/>
                </a:cubicBezTo>
                <a:lnTo>
                  <a:pt x="6872" y="5727"/>
                </a:lnTo>
                <a:lnTo>
                  <a:pt x="6034" y="6575"/>
                </a:lnTo>
                <a:lnTo>
                  <a:pt x="5461" y="6025"/>
                </a:lnTo>
                <a:cubicBezTo>
                  <a:pt x="4004" y="6810"/>
                  <a:pt x="2676" y="6755"/>
                  <a:pt x="1462" y="5940"/>
                </a:cubicBezTo>
                <a:cubicBezTo>
                  <a:pt x="1304" y="5839"/>
                  <a:pt x="1213" y="5827"/>
                  <a:pt x="1187" y="5903"/>
                </a:cubicBezTo>
                <a:cubicBezTo>
                  <a:pt x="1286" y="6472"/>
                  <a:pt x="749" y="6704"/>
                  <a:pt x="412" y="6465"/>
                </a:cubicBezTo>
                <a:cubicBezTo>
                  <a:pt x="0" y="6132"/>
                  <a:pt x="250" y="5504"/>
                  <a:pt x="753" y="5561"/>
                </a:cubicBezTo>
                <a:cubicBezTo>
                  <a:pt x="831" y="5565"/>
                  <a:pt x="884" y="5530"/>
                  <a:pt x="815" y="5409"/>
                </a:cubicBezTo>
                <a:cubicBezTo>
                  <a:pt x="712" y="5245"/>
                  <a:pt x="569" y="5076"/>
                  <a:pt x="430" y="4908"/>
                </a:cubicBezTo>
                <a:lnTo>
                  <a:pt x="888" y="4481"/>
                </a:lnTo>
                <a:cubicBezTo>
                  <a:pt x="2054" y="5440"/>
                  <a:pt x="3296" y="5758"/>
                  <a:pt x="4636" y="5225"/>
                </a:cubicBezTo>
                <a:lnTo>
                  <a:pt x="2311" y="3016"/>
                </a:lnTo>
                <a:lnTo>
                  <a:pt x="1712" y="3620"/>
                </a:lnTo>
                <a:lnTo>
                  <a:pt x="778" y="2674"/>
                </a:lnTo>
                <a:close/>
              </a:path>
            </a:pathLst>
          </a:custGeom>
          <a:gradFill flip="none" rotWithShape="1">
            <a:gsLst>
              <a:gs pos="0">
                <a:srgbClr val="D1BE95"/>
              </a:gs>
              <a:gs pos="100000">
                <a:schemeClr val="bg2">
                  <a:lumMod val="90000"/>
                </a:schemeClr>
              </a:gs>
            </a:gsLst>
            <a:lin ang="13500000" scaled="1"/>
          </a:gra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42F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22401" y="2977912"/>
            <a:ext cx="765833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6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zh-CN" altLang="en-US" sz="540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请党组织在实践中考验我</a:t>
            </a:r>
            <a:endParaRPr lang="zh-CN" altLang="en-US" sz="540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73927" y="2885579"/>
            <a:ext cx="7955280" cy="1015663"/>
          </a:xfrm>
          <a:prstGeom prst="rect">
            <a:avLst/>
          </a:prstGeom>
          <a:noFill/>
          <a:ln w="19050">
            <a:solidFill>
              <a:srgbClr val="D1BE95"/>
            </a:solidFill>
          </a:ln>
          <a:effectLst>
            <a:outerShdw blurRad="63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smtClean="0"/>
              <a:t>预备期间的成绩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zh-CN" altLang="en-US" smtClean="0"/>
              <a:t>点击输入简要文字解说，解说文字尽量概括精炼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字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558126" y="588255"/>
            <a:ext cx="284693" cy="267310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预备期间的成绩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089025"/>
            <a:ext cx="3106396" cy="46595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34517" y="1089025"/>
            <a:ext cx="2455862" cy="5539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/>
              <a:t>自我介绍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34517" y="2187704"/>
            <a:ext cx="266365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2"/>
                </a:solidFill>
                <a:latin typeface="+mn-ea"/>
              </a:rPr>
              <a:t>系    别： </a:t>
            </a:r>
            <a:r>
              <a:rPr lang="zh-CN" altLang="en-US" smtClean="0">
                <a:solidFill>
                  <a:schemeClr val="tx2"/>
                </a:solidFill>
                <a:latin typeface="+mn-ea"/>
              </a:rPr>
              <a:t>  办公</a:t>
            </a:r>
            <a:r>
              <a:rPr lang="zh-CN" altLang="en-US">
                <a:solidFill>
                  <a:schemeClr val="tx2"/>
                </a:solidFill>
                <a:latin typeface="+mn-ea"/>
              </a:rPr>
              <a:t>资源网</a:t>
            </a:r>
            <a:endParaRPr lang="zh-CN" altLang="en-US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2"/>
                </a:solidFill>
                <a:latin typeface="+mn-ea"/>
              </a:rPr>
              <a:t>班    级</a:t>
            </a:r>
            <a:r>
              <a:rPr lang="zh-CN" altLang="en-US" smtClean="0">
                <a:solidFill>
                  <a:schemeClr val="tx2"/>
                </a:solidFill>
                <a:latin typeface="+mn-ea"/>
              </a:rPr>
              <a:t>：   </a:t>
            </a:r>
            <a:r>
              <a:rPr lang="zh-CN" altLang="en-US">
                <a:solidFill>
                  <a:schemeClr val="tx2"/>
                </a:solidFill>
                <a:latin typeface="+mn-ea"/>
              </a:rPr>
              <a:t>办公资源</a:t>
            </a:r>
            <a:r>
              <a:rPr lang="zh-CN" altLang="en-US" smtClean="0">
                <a:solidFill>
                  <a:schemeClr val="tx2"/>
                </a:solidFill>
                <a:latin typeface="+mn-ea"/>
              </a:rPr>
              <a:t>网</a:t>
            </a:r>
            <a:endParaRPr lang="zh-CN" altLang="en-US">
              <a:solidFill>
                <a:schemeClr val="tx2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34517" y="3997398"/>
            <a:ext cx="62339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    点击</a:t>
            </a:r>
            <a:r>
              <a:rPr lang="zh-CN" altLang="en-US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输入简要文字解说，解说文字尽量概括精炼，不用多余的文字修饰，简洁精准的 解说所提炼的核心概念</a:t>
            </a:r>
            <a:r>
              <a:rPr lang="zh-CN" altLang="en-US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r>
              <a:rPr lang="zh-CN" altLang="en-US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点击输入简要文字解说，解说文字尽量概括精炼，不用多余的文字修饰，简洁精准的 解说所提炼的核心概念</a:t>
            </a:r>
            <a:r>
              <a:rPr lang="zh-CN" altLang="en-US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endParaRPr lang="zh-CN" altLang="en-US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88621" y="2187704"/>
            <a:ext cx="247979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2"/>
                </a:solidFill>
                <a:latin typeface="+mn-ea"/>
              </a:rPr>
              <a:t>姓    名：   办公资源网</a:t>
            </a:r>
            <a:endParaRPr lang="zh-CN" altLang="en-US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tx2"/>
                </a:solidFill>
                <a:latin typeface="+mn-ea"/>
              </a:rPr>
              <a:t>学    号：   </a:t>
            </a:r>
            <a:r>
              <a:rPr lang="en-US" altLang="zh-CN" err="1">
                <a:solidFill>
                  <a:schemeClr val="tx2"/>
                </a:solidFill>
                <a:latin typeface="+mn-ea"/>
              </a:rPr>
              <a:t>xxxxxxxx</a:t>
            </a:r>
            <a:endParaRPr lang="en-US" altLang="zh-CN">
              <a:solidFill>
                <a:schemeClr val="tx2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4126986" y="3980150"/>
            <a:ext cx="6648964" cy="1788823"/>
          </a:xfrm>
          <a:prstGeom prst="rect">
            <a:avLst/>
          </a:prstGeom>
          <a:noFill/>
          <a:ln w="12700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15938" y="2378471"/>
            <a:ext cx="3037917" cy="1641113"/>
          </a:xfrm>
          <a:prstGeom prst="rect">
            <a:avLst/>
          </a:prstGeom>
          <a:noFill/>
          <a:ln w="12700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26986" y="2378471"/>
            <a:ext cx="3037917" cy="1641113"/>
          </a:xfrm>
          <a:prstGeom prst="rect">
            <a:avLst/>
          </a:prstGeom>
          <a:noFill/>
          <a:ln w="12700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738033" y="2386627"/>
            <a:ext cx="3037917" cy="1641113"/>
          </a:xfrm>
          <a:prstGeom prst="rect">
            <a:avLst/>
          </a:prstGeom>
          <a:noFill/>
          <a:ln w="12700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5938" y="4435871"/>
            <a:ext cx="3037917" cy="1641113"/>
          </a:xfrm>
          <a:prstGeom prst="rect">
            <a:avLst/>
          </a:prstGeom>
          <a:noFill/>
          <a:ln w="12700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126986" y="4435871"/>
            <a:ext cx="3037917" cy="1641113"/>
          </a:xfrm>
          <a:prstGeom prst="rect">
            <a:avLst/>
          </a:prstGeom>
          <a:noFill/>
          <a:ln w="12700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738033" y="4444027"/>
            <a:ext cx="3037917" cy="1641113"/>
          </a:xfrm>
          <a:prstGeom prst="rect">
            <a:avLst/>
          </a:prstGeom>
          <a:noFill/>
          <a:ln w="12700" cmpd="sng">
            <a:solidFill>
              <a:srgbClr val="D1BE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5938" y="776983"/>
            <a:ext cx="3972935" cy="5539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/>
              <a:t>在校获奖情况</a:t>
            </a: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696571" y="2095374"/>
            <a:ext cx="705456" cy="443198"/>
            <a:chOff x="2696571" y="2095374"/>
            <a:chExt cx="705456" cy="443198"/>
          </a:xfrm>
        </p:grpSpPr>
        <p:sp>
          <p:nvSpPr>
            <p:cNvPr id="17" name="矩形 16"/>
            <p:cNvSpPr/>
            <p:nvPr/>
          </p:nvSpPr>
          <p:spPr>
            <a:xfrm>
              <a:off x="2696571" y="2270760"/>
              <a:ext cx="705456" cy="247020"/>
            </a:xfrm>
            <a:prstGeom prst="rect">
              <a:avLst/>
            </a:prstGeom>
            <a:gradFill flip="none" rotWithShape="1">
              <a:gsLst>
                <a:gs pos="64000">
                  <a:srgbClr val="971500"/>
                </a:gs>
                <a:gs pos="1000">
                  <a:schemeClr val="accent6">
                    <a:lumMod val="75000"/>
                    <a:alpha val="9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93082" y="2095374"/>
              <a:ext cx="512435" cy="443198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>
                  <a:gradFill flip="none" rotWithShape="1">
                    <a:gsLst>
                      <a:gs pos="100000">
                        <a:srgbClr val="D1BE95"/>
                      </a:gs>
                      <a:gs pos="13000">
                        <a:srgbClr val="D1BE95"/>
                      </a:gs>
                      <a:gs pos="58000">
                        <a:srgbClr val="E4D9C0"/>
                      </a:gs>
                    </a:gsLst>
                    <a:lin ang="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zh-CN" sz="3200"/>
                <a:t>01</a:t>
              </a:r>
              <a:endParaRPr lang="zh-CN" altLang="en-US" sz="32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07618" y="2095374"/>
            <a:ext cx="705456" cy="443198"/>
            <a:chOff x="2696571" y="2095374"/>
            <a:chExt cx="705456" cy="443198"/>
          </a:xfrm>
        </p:grpSpPr>
        <p:sp>
          <p:nvSpPr>
            <p:cNvPr id="21" name="矩形 20"/>
            <p:cNvSpPr/>
            <p:nvPr/>
          </p:nvSpPr>
          <p:spPr>
            <a:xfrm>
              <a:off x="2696571" y="2270760"/>
              <a:ext cx="705456" cy="247020"/>
            </a:xfrm>
            <a:prstGeom prst="rect">
              <a:avLst/>
            </a:prstGeom>
            <a:gradFill flip="none" rotWithShape="1">
              <a:gsLst>
                <a:gs pos="64000">
                  <a:srgbClr val="971500"/>
                </a:gs>
                <a:gs pos="1000">
                  <a:schemeClr val="accent6">
                    <a:lumMod val="75000"/>
                    <a:alpha val="9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93082" y="2095374"/>
              <a:ext cx="512435" cy="443198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>
                  <a:gradFill flip="none" rotWithShape="1">
                    <a:gsLst>
                      <a:gs pos="100000">
                        <a:srgbClr val="D1BE95"/>
                      </a:gs>
                      <a:gs pos="13000">
                        <a:srgbClr val="D1BE95"/>
                      </a:gs>
                      <a:gs pos="58000">
                        <a:srgbClr val="E4D9C0"/>
                      </a:gs>
                    </a:gsLst>
                    <a:lin ang="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zh-CN" sz="3200" smtClean="0"/>
                <a:t>02</a:t>
              </a:r>
              <a:endParaRPr lang="zh-CN" altLang="en-US" sz="320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918666" y="2095374"/>
            <a:ext cx="705456" cy="443198"/>
            <a:chOff x="2696571" y="2095374"/>
            <a:chExt cx="705456" cy="443198"/>
          </a:xfrm>
        </p:grpSpPr>
        <p:sp>
          <p:nvSpPr>
            <p:cNvPr id="24" name="矩形 23"/>
            <p:cNvSpPr/>
            <p:nvPr/>
          </p:nvSpPr>
          <p:spPr>
            <a:xfrm>
              <a:off x="2696571" y="2270760"/>
              <a:ext cx="705456" cy="247020"/>
            </a:xfrm>
            <a:prstGeom prst="rect">
              <a:avLst/>
            </a:prstGeom>
            <a:gradFill flip="none" rotWithShape="1">
              <a:gsLst>
                <a:gs pos="64000">
                  <a:srgbClr val="971500"/>
                </a:gs>
                <a:gs pos="1000">
                  <a:schemeClr val="accent6">
                    <a:lumMod val="75000"/>
                    <a:alpha val="9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93082" y="2095374"/>
              <a:ext cx="512435" cy="443198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>
                  <a:gradFill flip="none" rotWithShape="1">
                    <a:gsLst>
                      <a:gs pos="100000">
                        <a:srgbClr val="D1BE95"/>
                      </a:gs>
                      <a:gs pos="13000">
                        <a:srgbClr val="D1BE95"/>
                      </a:gs>
                      <a:gs pos="58000">
                        <a:srgbClr val="E4D9C0"/>
                      </a:gs>
                    </a:gsLst>
                    <a:lin ang="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zh-CN" sz="3200" smtClean="0"/>
                <a:t>03</a:t>
              </a:r>
              <a:endParaRPr lang="zh-CN" altLang="en-US" sz="32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696571" y="4132518"/>
            <a:ext cx="705456" cy="443198"/>
            <a:chOff x="2696571" y="2095374"/>
            <a:chExt cx="705456" cy="443198"/>
          </a:xfrm>
        </p:grpSpPr>
        <p:sp>
          <p:nvSpPr>
            <p:cNvPr id="27" name="矩形 26"/>
            <p:cNvSpPr/>
            <p:nvPr/>
          </p:nvSpPr>
          <p:spPr>
            <a:xfrm>
              <a:off x="2696571" y="2270760"/>
              <a:ext cx="705456" cy="247020"/>
            </a:xfrm>
            <a:prstGeom prst="rect">
              <a:avLst/>
            </a:prstGeom>
            <a:gradFill flip="none" rotWithShape="1">
              <a:gsLst>
                <a:gs pos="64000">
                  <a:srgbClr val="971500"/>
                </a:gs>
                <a:gs pos="1000">
                  <a:schemeClr val="accent6">
                    <a:lumMod val="75000"/>
                    <a:alpha val="9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793082" y="2095374"/>
              <a:ext cx="512435" cy="443198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>
                  <a:gradFill flip="none" rotWithShape="1">
                    <a:gsLst>
                      <a:gs pos="100000">
                        <a:srgbClr val="D1BE95"/>
                      </a:gs>
                      <a:gs pos="13000">
                        <a:srgbClr val="D1BE95"/>
                      </a:gs>
                      <a:gs pos="58000">
                        <a:srgbClr val="E4D9C0"/>
                      </a:gs>
                    </a:gsLst>
                    <a:lin ang="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zh-CN" sz="3200" smtClean="0"/>
                <a:t>04</a:t>
              </a:r>
              <a:endParaRPr lang="zh-CN" altLang="en-US" sz="320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07618" y="4132518"/>
            <a:ext cx="705456" cy="443198"/>
            <a:chOff x="2696571" y="2095374"/>
            <a:chExt cx="705456" cy="443198"/>
          </a:xfrm>
        </p:grpSpPr>
        <p:sp>
          <p:nvSpPr>
            <p:cNvPr id="30" name="矩形 29"/>
            <p:cNvSpPr/>
            <p:nvPr/>
          </p:nvSpPr>
          <p:spPr>
            <a:xfrm>
              <a:off x="2696571" y="2270760"/>
              <a:ext cx="705456" cy="247020"/>
            </a:xfrm>
            <a:prstGeom prst="rect">
              <a:avLst/>
            </a:prstGeom>
            <a:gradFill flip="none" rotWithShape="1">
              <a:gsLst>
                <a:gs pos="64000">
                  <a:srgbClr val="971500"/>
                </a:gs>
                <a:gs pos="1000">
                  <a:schemeClr val="accent6">
                    <a:lumMod val="75000"/>
                    <a:alpha val="9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793082" y="2095374"/>
              <a:ext cx="512435" cy="443198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>
                  <a:gradFill flip="none" rotWithShape="1">
                    <a:gsLst>
                      <a:gs pos="100000">
                        <a:srgbClr val="D1BE95"/>
                      </a:gs>
                      <a:gs pos="13000">
                        <a:srgbClr val="D1BE95"/>
                      </a:gs>
                      <a:gs pos="58000">
                        <a:srgbClr val="E4D9C0"/>
                      </a:gs>
                    </a:gsLst>
                    <a:lin ang="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zh-CN" sz="3200" smtClean="0"/>
                <a:t>05</a:t>
              </a:r>
              <a:endParaRPr lang="zh-CN" altLang="en-US" sz="32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918666" y="4132518"/>
            <a:ext cx="705456" cy="443198"/>
            <a:chOff x="2696571" y="2095374"/>
            <a:chExt cx="705456" cy="443198"/>
          </a:xfrm>
        </p:grpSpPr>
        <p:sp>
          <p:nvSpPr>
            <p:cNvPr id="33" name="矩形 32"/>
            <p:cNvSpPr/>
            <p:nvPr/>
          </p:nvSpPr>
          <p:spPr>
            <a:xfrm>
              <a:off x="2696571" y="2270760"/>
              <a:ext cx="705456" cy="247020"/>
            </a:xfrm>
            <a:prstGeom prst="rect">
              <a:avLst/>
            </a:prstGeom>
            <a:gradFill flip="none" rotWithShape="1">
              <a:gsLst>
                <a:gs pos="64000">
                  <a:srgbClr val="971500"/>
                </a:gs>
                <a:gs pos="1000">
                  <a:schemeClr val="accent6">
                    <a:lumMod val="75000"/>
                    <a:alpha val="9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793082" y="2095374"/>
              <a:ext cx="512435" cy="443198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>
                  <a:gradFill flip="none" rotWithShape="1">
                    <a:gsLst>
                      <a:gs pos="100000">
                        <a:srgbClr val="D1BE95"/>
                      </a:gs>
                      <a:gs pos="13000">
                        <a:srgbClr val="D1BE95"/>
                      </a:gs>
                      <a:gs pos="58000">
                        <a:srgbClr val="E4D9C0"/>
                      </a:gs>
                    </a:gsLst>
                    <a:lin ang="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zh-CN" sz="3200" smtClean="0"/>
                <a:t>06</a:t>
              </a:r>
              <a:endParaRPr lang="zh-CN" altLang="en-US" sz="3200"/>
            </a:p>
          </p:txBody>
        </p:sp>
      </p:grpSp>
      <p:sp>
        <p:nvSpPr>
          <p:cNvPr id="35" name="矩形 34"/>
          <p:cNvSpPr/>
          <p:nvPr/>
        </p:nvSpPr>
        <p:spPr>
          <a:xfrm>
            <a:off x="622239" y="2821112"/>
            <a:ext cx="2872332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点击输入简要文字解说，解说文字尽量概括精炼，不用多余的文字修饰，简洁精准的 解说所提炼的核心概念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230106" y="2821112"/>
            <a:ext cx="2872332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点击输入简要文字解说，解说文字尽量概括精炼，不用多余的文字修饰，简洁精准的 解说所提炼的核心概念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903618" y="2821112"/>
            <a:ext cx="2872332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点击输入简要文字解说，解说文字尽量概括精炼，不用多余的文字修饰，简洁精准的 解说所提炼的核心概念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2239" y="4857754"/>
            <a:ext cx="2872332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点击输入简要文字解说，解说文字尽量概括精炼，不用多余的文字修饰，简洁精准的 解说所提炼的核心概念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230106" y="4857754"/>
            <a:ext cx="2872332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点击输入简要文字解说，解说文字尽量概括精炼，不用多余的文字修饰，简洁精准的 解说所提炼的核心概念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03618" y="4857754"/>
            <a:ext cx="2872332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点击输入简要文字解说，解说文字尽量概括精炼，不用多余的文字修饰，简洁精准的 解说所提炼的核心概念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5" name="竖排文字占位符 44"/>
          <p:cNvSpPr>
            <a:spLocks noGrp="1"/>
          </p:cNvSpPr>
          <p:nvPr>
            <p:ph type="body" orient="vert" sz="quarter" idx="10"/>
          </p:nvPr>
        </p:nvSpPr>
        <p:spPr>
          <a:xfrm>
            <a:off x="11565820" y="588255"/>
            <a:ext cx="276999" cy="267310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mtClean="0"/>
              <a:t>预备期间的成绩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字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558126" y="588255"/>
            <a:ext cx="284693" cy="267310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mtClean="0"/>
              <a:t>预备期间的成绩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5938" y="776983"/>
            <a:ext cx="6799262" cy="5539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6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zh-CN" altLang="en-US" sz="4000"/>
              <a:t>预备期间参加的党日活动</a:t>
            </a:r>
            <a:endParaRPr lang="zh-CN" altLang="en-US" sz="4000"/>
          </a:p>
        </p:txBody>
      </p:sp>
      <p:sp>
        <p:nvSpPr>
          <p:cNvPr id="11" name="矩形 10"/>
          <p:cNvSpPr/>
          <p:nvPr/>
        </p:nvSpPr>
        <p:spPr>
          <a:xfrm>
            <a:off x="622239" y="4756592"/>
            <a:ext cx="2872332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点击输入简要文字解说，解说文字尽量概括精炼，不用多余的文字修饰，简洁精准的 解说所提炼的核心概念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30106" y="4756592"/>
            <a:ext cx="2872332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点击输入简要文字解说，解说文字尽量概括精炼，不用多余的文字修饰，简洁精准的 解说所提炼的核心概念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03618" y="4756592"/>
            <a:ext cx="2872332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点击输入简要文字解说，解说文字尽量概括精炼，不用多余的文字修饰，简洁精准的 解说所提炼的核心概念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。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50506" y="5909764"/>
            <a:ext cx="1755221" cy="332399"/>
            <a:chOff x="1250505" y="5925527"/>
            <a:chExt cx="1755221" cy="332399"/>
          </a:xfrm>
        </p:grpSpPr>
        <p:sp>
          <p:nvSpPr>
            <p:cNvPr id="18" name="矩形 17"/>
            <p:cNvSpPr/>
            <p:nvPr/>
          </p:nvSpPr>
          <p:spPr>
            <a:xfrm>
              <a:off x="1371600" y="6091727"/>
              <a:ext cx="1524000" cy="166199"/>
            </a:xfrm>
            <a:prstGeom prst="rect">
              <a:avLst/>
            </a:prstGeom>
            <a:gradFill flip="none" rotWithShape="1">
              <a:gsLst>
                <a:gs pos="64000">
                  <a:srgbClr val="971500"/>
                </a:gs>
                <a:gs pos="1000">
                  <a:schemeClr val="accent6">
                    <a:lumMod val="75000"/>
                    <a:alpha val="9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50505" y="5925527"/>
              <a:ext cx="1755221" cy="332399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>
                  <a:gradFill flip="none" rotWithShape="1">
                    <a:gsLst>
                      <a:gs pos="100000">
                        <a:srgbClr val="D1BE95"/>
                      </a:gs>
                      <a:gs pos="13000">
                        <a:srgbClr val="D1BE95"/>
                      </a:gs>
                      <a:gs pos="58000">
                        <a:srgbClr val="E4D9C0"/>
                      </a:gs>
                    </a:gsLst>
                    <a:lin ang="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2400" smtClean="0"/>
                <a:t>输入标题</a:t>
              </a:r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84289" y="5909764"/>
            <a:ext cx="1755221" cy="332399"/>
            <a:chOff x="1250505" y="5925527"/>
            <a:chExt cx="1755221" cy="332399"/>
          </a:xfrm>
        </p:grpSpPr>
        <p:sp>
          <p:nvSpPr>
            <p:cNvPr id="25" name="矩形 24"/>
            <p:cNvSpPr/>
            <p:nvPr/>
          </p:nvSpPr>
          <p:spPr>
            <a:xfrm>
              <a:off x="1371600" y="6091727"/>
              <a:ext cx="1524000" cy="166199"/>
            </a:xfrm>
            <a:prstGeom prst="rect">
              <a:avLst/>
            </a:prstGeom>
            <a:gradFill flip="none" rotWithShape="1">
              <a:gsLst>
                <a:gs pos="64000">
                  <a:srgbClr val="971500"/>
                </a:gs>
                <a:gs pos="1000">
                  <a:schemeClr val="accent6">
                    <a:lumMod val="75000"/>
                    <a:alpha val="9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50505" y="5925527"/>
              <a:ext cx="1755221" cy="332399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>
                  <a:gradFill flip="none" rotWithShape="1">
                    <a:gsLst>
                      <a:gs pos="100000">
                        <a:srgbClr val="D1BE95"/>
                      </a:gs>
                      <a:gs pos="13000">
                        <a:srgbClr val="D1BE95"/>
                      </a:gs>
                      <a:gs pos="58000">
                        <a:srgbClr val="E4D9C0"/>
                      </a:gs>
                    </a:gsLst>
                    <a:lin ang="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2400" smtClean="0"/>
                <a:t>输入标题</a:t>
              </a:r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18073" y="5909764"/>
            <a:ext cx="1755221" cy="332399"/>
            <a:chOff x="1250505" y="5925527"/>
            <a:chExt cx="1755221" cy="332399"/>
          </a:xfrm>
        </p:grpSpPr>
        <p:sp>
          <p:nvSpPr>
            <p:cNvPr id="28" name="矩形 27"/>
            <p:cNvSpPr/>
            <p:nvPr/>
          </p:nvSpPr>
          <p:spPr>
            <a:xfrm>
              <a:off x="1371600" y="6091727"/>
              <a:ext cx="1524000" cy="166199"/>
            </a:xfrm>
            <a:prstGeom prst="rect">
              <a:avLst/>
            </a:prstGeom>
            <a:gradFill flip="none" rotWithShape="1">
              <a:gsLst>
                <a:gs pos="64000">
                  <a:srgbClr val="971500"/>
                </a:gs>
                <a:gs pos="1000">
                  <a:schemeClr val="accent6">
                    <a:lumMod val="75000"/>
                    <a:alpha val="9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50505" y="5925527"/>
              <a:ext cx="1755221" cy="332399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>
                  <a:gradFill flip="none" rotWithShape="1">
                    <a:gsLst>
                      <a:gs pos="100000">
                        <a:srgbClr val="D1BE95"/>
                      </a:gs>
                      <a:gs pos="13000">
                        <a:srgbClr val="D1BE95"/>
                      </a:gs>
                      <a:gs pos="58000">
                        <a:srgbClr val="E4D9C0"/>
                      </a:gs>
                    </a:gsLst>
                    <a:lin ang="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2400" smtClean="0"/>
                <a:t>输入标题</a:t>
              </a:r>
              <a:endParaRPr lang="zh-CN" altLang="en-US" sz="2400"/>
            </a:p>
          </p:txBody>
        </p:sp>
      </p:grpSp>
      <p:pic>
        <p:nvPicPr>
          <p:cNvPr id="6" name="图片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0" y="2377118"/>
            <a:ext cx="3160532" cy="2107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97" y="2391002"/>
            <a:ext cx="3163004" cy="2107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16" y="2377118"/>
            <a:ext cx="3160533" cy="21070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2112963" y="2911872"/>
            <a:ext cx="7966075" cy="830997"/>
          </a:xfrm>
        </p:spPr>
        <p:txBody>
          <a:bodyPr/>
          <a:lstStyle/>
          <a:p>
            <a:r>
              <a:rPr lang="zh-CN" altLang="en-US"/>
              <a:t>对党的</a:t>
            </a:r>
            <a:r>
              <a:rPr lang="zh-CN" altLang="en-US" smtClean="0"/>
              <a:t>认识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竖排文字占位符 6"/>
          <p:cNvSpPr>
            <a:spLocks noGrp="1"/>
          </p:cNvSpPr>
          <p:nvPr>
            <p:ph type="body" orient="vert" sz="quarter" idx="10"/>
          </p:nvPr>
        </p:nvSpPr>
        <p:spPr>
          <a:xfrm>
            <a:off x="11565820" y="588255"/>
            <a:ext cx="276999" cy="267310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对</a:t>
            </a:r>
            <a:r>
              <a:rPr lang="zh-CN" altLang="en-US" smtClean="0"/>
              <a:t>党的</a:t>
            </a:r>
            <a:r>
              <a:rPr lang="zh-CN" altLang="en-US"/>
              <a:t>认识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5938" y="882999"/>
            <a:ext cx="5314275" cy="5539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我对党的认知成长经历</a:t>
            </a:r>
            <a:endParaRPr lang="zh-CN" altLang="en-US" sz="4000">
              <a:gradFill flip="none" rotWithShape="1">
                <a:gsLst>
                  <a:gs pos="100000">
                    <a:srgbClr val="D1BE95"/>
                  </a:gs>
                  <a:gs pos="13000">
                    <a:srgbClr val="D1BE95"/>
                  </a:gs>
                  <a:gs pos="58000">
                    <a:srgbClr val="E4D9C0"/>
                  </a:gs>
                </a:gsLst>
                <a:lin ang="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49377" y="2224364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zh-CN" altLang="en-US"/>
              <a:t>幼儿时期</a:t>
            </a:r>
            <a:endParaRPr lang="zh-CN" altLang="en-US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15938" y="3352366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zh-CN" altLang="en-US"/>
              <a:t>小学时期</a:t>
            </a:r>
            <a:endParaRPr lang="zh-CN" altLang="en-US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39852" y="448036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zh-CN" altLang="en-US"/>
              <a:t>中学时期</a:t>
            </a:r>
            <a:endParaRPr lang="zh-CN" altLang="en-US"/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28740" y="5608369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zh-CN" altLang="en-US"/>
              <a:t>大学时期</a:t>
            </a:r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820864" y="2006113"/>
            <a:ext cx="8146096" cy="860335"/>
            <a:chOff x="1820864" y="1689821"/>
            <a:chExt cx="8146096" cy="860335"/>
          </a:xfrm>
        </p:grpSpPr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1830389" y="1773092"/>
              <a:ext cx="2031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8D3728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60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添加</a:t>
              </a:r>
              <a:r>
                <a:rPr lang="zh-CN" altLang="en-US" sz="3600" smtClean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</a:t>
              </a:r>
              <a:endParaRPr lang="en-US" altLang="zh-CN" sz="3600"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1" name="文本框 27"/>
            <p:cNvSpPr txBox="1">
              <a:spLocks noChangeArrowheads="1"/>
            </p:cNvSpPr>
            <p:nvPr/>
          </p:nvSpPr>
          <p:spPr bwMode="auto">
            <a:xfrm>
              <a:off x="4423978" y="1699097"/>
              <a:ext cx="5365783" cy="79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</a:t>
              </a:r>
              <a:r>
                <a:rPr lang="zh-CN" altLang="en-US" sz="105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。</a:t>
              </a:r>
              <a:endParaRPr lang="zh-CN" alt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 flipV="1">
              <a:off x="4148368" y="1875595"/>
              <a:ext cx="0" cy="441325"/>
            </a:xfrm>
            <a:prstGeom prst="line">
              <a:avLst/>
            </a:prstGeom>
            <a:ln w="28575">
              <a:solidFill>
                <a:srgbClr val="8D37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820864" y="1689821"/>
              <a:ext cx="8146096" cy="860335"/>
            </a:xfrm>
            <a:prstGeom prst="rect">
              <a:avLst/>
            </a:prstGeom>
            <a:noFill/>
            <a:ln w="12700" cmpd="sng">
              <a:solidFill>
                <a:srgbClr val="D1BE9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820864" y="3127812"/>
            <a:ext cx="8146096" cy="860335"/>
            <a:chOff x="1820864" y="1689821"/>
            <a:chExt cx="8146096" cy="860335"/>
          </a:xfrm>
        </p:grpSpPr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1830389" y="1773092"/>
              <a:ext cx="2031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8D3728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60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添加</a:t>
              </a:r>
              <a:r>
                <a:rPr lang="zh-CN" altLang="en-US" sz="3600" smtClean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</a:t>
              </a:r>
              <a:endParaRPr lang="en-US" altLang="zh-CN" sz="3600"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8" name="文本框 27"/>
            <p:cNvSpPr txBox="1">
              <a:spLocks noChangeArrowheads="1"/>
            </p:cNvSpPr>
            <p:nvPr/>
          </p:nvSpPr>
          <p:spPr bwMode="auto">
            <a:xfrm>
              <a:off x="4423978" y="1699097"/>
              <a:ext cx="5365783" cy="79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</a:t>
              </a:r>
              <a:r>
                <a:rPr lang="zh-CN" altLang="en-US" sz="105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。</a:t>
              </a:r>
              <a:endParaRPr lang="zh-CN" alt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 flipV="1">
              <a:off x="4148368" y="1875595"/>
              <a:ext cx="0" cy="441325"/>
            </a:xfrm>
            <a:prstGeom prst="line">
              <a:avLst/>
            </a:prstGeom>
            <a:ln w="28575">
              <a:solidFill>
                <a:srgbClr val="8D37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1820864" y="1689821"/>
              <a:ext cx="8146096" cy="860335"/>
            </a:xfrm>
            <a:prstGeom prst="rect">
              <a:avLst/>
            </a:prstGeom>
            <a:noFill/>
            <a:ln w="12700" cmpd="sng">
              <a:solidFill>
                <a:srgbClr val="D1BE9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20864" y="4249511"/>
            <a:ext cx="8146096" cy="860335"/>
            <a:chOff x="1820864" y="1689821"/>
            <a:chExt cx="8146096" cy="860335"/>
          </a:xfrm>
        </p:grpSpPr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1830389" y="1773092"/>
              <a:ext cx="2031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8D3728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60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添加</a:t>
              </a:r>
              <a:r>
                <a:rPr lang="zh-CN" altLang="en-US" sz="3600" smtClean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</a:t>
              </a:r>
              <a:endParaRPr lang="en-US" altLang="zh-CN" sz="3600"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3" name="文本框 27"/>
            <p:cNvSpPr txBox="1">
              <a:spLocks noChangeArrowheads="1"/>
            </p:cNvSpPr>
            <p:nvPr/>
          </p:nvSpPr>
          <p:spPr bwMode="auto">
            <a:xfrm>
              <a:off x="4423978" y="1699097"/>
              <a:ext cx="5365783" cy="79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</a:t>
              </a:r>
              <a:r>
                <a:rPr lang="zh-CN" altLang="en-US" sz="105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。</a:t>
              </a:r>
              <a:endParaRPr lang="zh-CN" alt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 flipV="1">
              <a:off x="4148368" y="1875595"/>
              <a:ext cx="0" cy="441325"/>
            </a:xfrm>
            <a:prstGeom prst="line">
              <a:avLst/>
            </a:prstGeom>
            <a:ln w="28575">
              <a:solidFill>
                <a:srgbClr val="8D37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820864" y="1689821"/>
              <a:ext cx="8146096" cy="860335"/>
            </a:xfrm>
            <a:prstGeom prst="rect">
              <a:avLst/>
            </a:prstGeom>
            <a:noFill/>
            <a:ln w="12700" cmpd="sng">
              <a:solidFill>
                <a:srgbClr val="D1BE9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820864" y="5371210"/>
            <a:ext cx="8146096" cy="860335"/>
            <a:chOff x="1820864" y="1689821"/>
            <a:chExt cx="8146096" cy="860335"/>
          </a:xfrm>
        </p:grpSpPr>
        <p:sp>
          <p:nvSpPr>
            <p:cNvPr id="37" name="TextBox 7"/>
            <p:cNvSpPr txBox="1">
              <a:spLocks noChangeArrowheads="1"/>
            </p:cNvSpPr>
            <p:nvPr/>
          </p:nvSpPr>
          <p:spPr bwMode="auto">
            <a:xfrm>
              <a:off x="1830389" y="1773092"/>
              <a:ext cx="2031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8D3728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60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添加</a:t>
              </a:r>
              <a:r>
                <a:rPr lang="zh-CN" altLang="en-US" sz="3600" smtClean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</a:t>
              </a:r>
              <a:endParaRPr lang="en-US" altLang="zh-CN" sz="3600"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8" name="文本框 27"/>
            <p:cNvSpPr txBox="1">
              <a:spLocks noChangeArrowheads="1"/>
            </p:cNvSpPr>
            <p:nvPr/>
          </p:nvSpPr>
          <p:spPr bwMode="auto">
            <a:xfrm>
              <a:off x="4423978" y="1699097"/>
              <a:ext cx="5365783" cy="79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</a:t>
              </a:r>
              <a:r>
                <a:rPr lang="zh-CN" altLang="en-US" sz="105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。</a:t>
              </a:r>
              <a:endParaRPr lang="zh-CN" altLang="en-US" sz="105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 flipV="1">
              <a:off x="4148368" y="1875595"/>
              <a:ext cx="0" cy="441325"/>
            </a:xfrm>
            <a:prstGeom prst="line">
              <a:avLst/>
            </a:prstGeom>
            <a:ln w="28575">
              <a:solidFill>
                <a:srgbClr val="8D37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1820864" y="1689821"/>
              <a:ext cx="8146096" cy="860335"/>
            </a:xfrm>
            <a:prstGeom prst="rect">
              <a:avLst/>
            </a:prstGeom>
            <a:noFill/>
            <a:ln w="12700" cmpd="sng">
              <a:solidFill>
                <a:srgbClr val="D1BE9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767349" y="1849120"/>
            <a:ext cx="4708884" cy="104455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1018" y="1849120"/>
            <a:ext cx="4708884" cy="104455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767349" y="3160706"/>
            <a:ext cx="4708884" cy="81021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01018" y="3160705"/>
            <a:ext cx="4708884" cy="81021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767349" y="4237958"/>
            <a:ext cx="4708884" cy="81021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01018" y="4237956"/>
            <a:ext cx="4708884" cy="81021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767349" y="5315209"/>
            <a:ext cx="4708884" cy="81021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01018" y="5315208"/>
            <a:ext cx="4708884" cy="81021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竖排文字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558126" y="588255"/>
            <a:ext cx="284693" cy="267310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对党的</a:t>
            </a:r>
            <a:r>
              <a:rPr lang="zh-CN" altLang="en-US" smtClean="0"/>
              <a:t>认识</a:t>
            </a:r>
            <a:endParaRPr lang="zh-CN" altLang="en-US"/>
          </a:p>
        </p:txBody>
      </p:sp>
      <p:sp>
        <p:nvSpPr>
          <p:cNvPr id="11" name="文本框 14"/>
          <p:cNvSpPr txBox="1">
            <a:spLocks noChangeArrowheads="1"/>
          </p:cNvSpPr>
          <p:nvPr/>
        </p:nvSpPr>
        <p:spPr bwMode="auto">
          <a:xfrm>
            <a:off x="1028827" y="3350369"/>
            <a:ext cx="40532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加党的有关会议，阅读党的有关文件，接受党的教育和培训。</a:t>
            </a:r>
            <a:endParaRPr lang="zh-CN" altLang="en-US" sz="14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6065519" y="5612592"/>
            <a:ext cx="40532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行使表决权、选举权，有被选举权。 </a:t>
            </a:r>
            <a:endParaRPr lang="zh-CN" altLang="en-US" sz="14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文本框 14"/>
          <p:cNvSpPr txBox="1">
            <a:spLocks noChangeArrowheads="1"/>
          </p:cNvSpPr>
          <p:nvPr/>
        </p:nvSpPr>
        <p:spPr bwMode="auto">
          <a:xfrm>
            <a:off x="6065520" y="3458092"/>
            <a:ext cx="40532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在党的会议上和党报党刊上，参加关于党的政策问题的讨论。 </a:t>
            </a:r>
            <a:endParaRPr lang="zh-CN" altLang="en-US" sz="14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6065518" y="2072870"/>
            <a:ext cx="4053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在党组织讨论决定对党员的党纪处分或作出鉴定时，本人有权参加和</a:t>
            </a:r>
            <a:r>
              <a:rPr lang="zh-CN" altLang="en-US" sz="14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进行</a:t>
            </a: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申辩，其他党员可以为他作证和辩护。 </a:t>
            </a:r>
            <a:endParaRPr lang="zh-CN" altLang="en-US" sz="14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065519" y="4535340"/>
            <a:ext cx="40532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对党的工作提出建议和倡议。</a:t>
            </a:r>
            <a:endParaRPr lang="zh-CN" altLang="en-US" sz="14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1028827" y="4319898"/>
            <a:ext cx="4053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对党的决议和政策如有不同意见，在坚决执行的前提下，可以声明</a:t>
            </a:r>
            <a:r>
              <a:rPr lang="zh-CN" altLang="en-US" sz="14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保留，</a:t>
            </a: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并且可以把自己的意见向党的上级组织直至中央提出。 </a:t>
            </a:r>
            <a:endParaRPr lang="zh-CN" altLang="en-US" sz="14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1028826" y="1940508"/>
            <a:ext cx="405326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在党的会议上有根据地批评党的任何组织和任何党员，向党负责地</a:t>
            </a:r>
            <a:r>
              <a:rPr lang="zh-CN" altLang="en-US" sz="14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揭发、</a:t>
            </a: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检举党的任何组织和任何党员违法乱纪的事实</a:t>
            </a:r>
            <a:r>
              <a:rPr lang="zh-CN" altLang="en-US" sz="14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，要求处分违法乱纪的党员，要求罢免或撤换不称职的干部。 </a:t>
            </a:r>
            <a:endParaRPr lang="zh-CN" altLang="en-US" sz="14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文本框 14"/>
          <p:cNvSpPr txBox="1">
            <a:spLocks noChangeArrowheads="1"/>
          </p:cNvSpPr>
          <p:nvPr/>
        </p:nvSpPr>
        <p:spPr bwMode="auto">
          <a:xfrm>
            <a:off x="1028827" y="5504872"/>
            <a:ext cx="40532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向党的上级组织直至中央提出请求、申诉和控告，并要求有关组织</a:t>
            </a:r>
            <a:r>
              <a:rPr lang="zh-CN" altLang="en-US" sz="1400" smtClean="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给以负责</a:t>
            </a:r>
            <a:r>
              <a:rPr lang="zh-CN" altLang="en-US" sz="1400">
                <a:solidFill>
                  <a:schemeClr val="tx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的答复。</a:t>
            </a:r>
            <a:endParaRPr lang="zh-CN" altLang="en-US" sz="1400">
              <a:solidFill>
                <a:schemeClr val="tx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1189" y="866891"/>
            <a:ext cx="3775393" cy="553998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gradFill flip="none" rotWithShape="1">
                  <a:gsLst>
                    <a:gs pos="100000">
                      <a:srgbClr val="D1BE95"/>
                    </a:gs>
                    <a:gs pos="13000">
                      <a:srgbClr val="D1BE95"/>
                    </a:gs>
                    <a:gs pos="58000">
                      <a:srgbClr val="E4D9C0"/>
                    </a:gs>
                  </a:gsLst>
                  <a:lin ang="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党员的</a:t>
            </a:r>
            <a:r>
              <a:rPr lang="zh-CN" altLang="en-US" smtClean="0"/>
              <a:t>八项</a:t>
            </a:r>
            <a:r>
              <a:rPr lang="zh-CN" altLang="en-US"/>
              <a:t>权力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自定义 3">
      <a:dk1>
        <a:sysClr val="windowText" lastClr="000000"/>
      </a:dk1>
      <a:lt1>
        <a:sysClr val="window" lastClr="FFFFFF"/>
      </a:lt1>
      <a:dk2>
        <a:srgbClr val="505046"/>
      </a:dk2>
      <a:lt2>
        <a:srgbClr val="FEFDF8"/>
      </a:lt2>
      <a:accent1>
        <a:srgbClr val="C101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定义 3">
      <a:majorFont>
        <a:latin typeface="Calibri Light"/>
        <a:ea typeface="思源宋体 CN Heavy"/>
        <a:cs typeface="Arial"/>
      </a:majorFont>
      <a:minorFont>
        <a:latin typeface="Calibri"/>
        <a:ea typeface="思源黑体 CN Norm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3327</Words>
  <Application>WPS 演示</Application>
  <PresentationFormat/>
  <Paragraphs>289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思源宋体 CN Heavy</vt:lpstr>
      <vt:lpstr>思源黑体 CN Medium</vt:lpstr>
      <vt:lpstr>黑体</vt:lpstr>
      <vt:lpstr>思源黑体 CN Normal</vt:lpstr>
      <vt:lpstr>思源黑体 CN Heavy</vt:lpstr>
      <vt:lpstr>思源黑体 CN Light</vt:lpstr>
      <vt:lpstr>阿里巴巴普惠体 Heavy</vt:lpstr>
      <vt:lpstr>Calibri</vt:lpstr>
      <vt:lpstr>Impact</vt:lpstr>
      <vt:lpstr>苹方 特粗</vt:lpstr>
      <vt:lpstr>微软雅黑</vt:lpstr>
      <vt:lpstr>Arial Unicode MS</vt:lpstr>
      <vt:lpstr>Calibri Light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cp:lastPrinted>2020-06-29T14:41:00Z</cp:lastPrinted>
  <dcterms:created xsi:type="dcterms:W3CDTF">2020-06-29T14:41:00Z</dcterms:created>
  <dcterms:modified xsi:type="dcterms:W3CDTF">2024-06-28T13:40:45Z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E7CABEEA19E14465B14969EBCC95E6C0_13</vt:lpwstr>
  </property>
  <property fmtid="{D5CDD505-2E9C-101B-9397-08002B2CF9AE}" pid="3" name="KSOProductBuildVer">
    <vt:lpwstr>2052-12.1.0.17133</vt:lpwstr>
  </property>
</Properties>
</file>